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6"/>
  </p:notesMasterIdLst>
  <p:sldIdLst>
    <p:sldId id="507" r:id="rId2"/>
    <p:sldId id="412" r:id="rId3"/>
    <p:sldId id="413" r:id="rId4"/>
    <p:sldId id="414" r:id="rId5"/>
    <p:sldId id="415" r:id="rId6"/>
    <p:sldId id="257" r:id="rId7"/>
    <p:sldId id="508" r:id="rId8"/>
    <p:sldId id="416" r:id="rId9"/>
    <p:sldId id="417" r:id="rId10"/>
    <p:sldId id="418" r:id="rId11"/>
    <p:sldId id="419" r:id="rId12"/>
    <p:sldId id="420" r:id="rId13"/>
    <p:sldId id="510" r:id="rId14"/>
    <p:sldId id="422" r:id="rId15"/>
    <p:sldId id="423" r:id="rId16"/>
    <p:sldId id="424" r:id="rId17"/>
    <p:sldId id="425" r:id="rId18"/>
    <p:sldId id="301" r:id="rId19"/>
    <p:sldId id="497" r:id="rId20"/>
    <p:sldId id="322" r:id="rId21"/>
    <p:sldId id="499" r:id="rId22"/>
    <p:sldId id="498" r:id="rId23"/>
    <p:sldId id="500" r:id="rId24"/>
    <p:sldId id="501" r:id="rId25"/>
    <p:sldId id="502" r:id="rId26"/>
    <p:sldId id="504" r:id="rId27"/>
    <p:sldId id="505" r:id="rId28"/>
    <p:sldId id="506" r:id="rId29"/>
    <p:sldId id="323" r:id="rId30"/>
    <p:sldId id="325" r:id="rId31"/>
    <p:sldId id="327" r:id="rId32"/>
    <p:sldId id="329" r:id="rId33"/>
    <p:sldId id="330" r:id="rId34"/>
    <p:sldId id="331" r:id="rId35"/>
    <p:sldId id="333" r:id="rId36"/>
    <p:sldId id="326" r:id="rId37"/>
    <p:sldId id="334" r:id="rId38"/>
    <p:sldId id="335" r:id="rId39"/>
    <p:sldId id="328" r:id="rId40"/>
    <p:sldId id="511" r:id="rId41"/>
    <p:sldId id="512" r:id="rId42"/>
    <p:sldId id="513" r:id="rId43"/>
    <p:sldId id="514" r:id="rId44"/>
    <p:sldId id="515" r:id="rId45"/>
    <p:sldId id="516" r:id="rId46"/>
    <p:sldId id="517" r:id="rId47"/>
    <p:sldId id="518" r:id="rId48"/>
    <p:sldId id="519" r:id="rId49"/>
    <p:sldId id="520" r:id="rId50"/>
    <p:sldId id="638" r:id="rId51"/>
    <p:sldId id="670" r:id="rId52"/>
    <p:sldId id="522" r:id="rId53"/>
    <p:sldId id="523" r:id="rId54"/>
    <p:sldId id="524" r:id="rId55"/>
    <p:sldId id="525" r:id="rId56"/>
    <p:sldId id="526" r:id="rId57"/>
    <p:sldId id="527" r:id="rId58"/>
    <p:sldId id="528" r:id="rId59"/>
    <p:sldId id="529" r:id="rId60"/>
    <p:sldId id="436" r:id="rId61"/>
    <p:sldId id="437" r:id="rId62"/>
    <p:sldId id="438" r:id="rId63"/>
    <p:sldId id="439" r:id="rId64"/>
    <p:sldId id="440" r:id="rId65"/>
    <p:sldId id="441" r:id="rId66"/>
    <p:sldId id="442" r:id="rId67"/>
    <p:sldId id="443" r:id="rId68"/>
    <p:sldId id="509" r:id="rId69"/>
    <p:sldId id="496" r:id="rId70"/>
    <p:sldId id="445" r:id="rId71"/>
    <p:sldId id="446" r:id="rId72"/>
    <p:sldId id="447" r:id="rId73"/>
    <p:sldId id="448" r:id="rId74"/>
    <p:sldId id="449" r:id="rId75"/>
    <p:sldId id="450" r:id="rId76"/>
    <p:sldId id="451" r:id="rId77"/>
    <p:sldId id="452" r:id="rId78"/>
    <p:sldId id="453" r:id="rId79"/>
    <p:sldId id="454" r:id="rId80"/>
    <p:sldId id="455" r:id="rId81"/>
    <p:sldId id="456" r:id="rId82"/>
    <p:sldId id="457" r:id="rId83"/>
    <p:sldId id="458" r:id="rId84"/>
    <p:sldId id="459" r:id="rId85"/>
    <p:sldId id="460" r:id="rId86"/>
    <p:sldId id="461" r:id="rId87"/>
    <p:sldId id="462" r:id="rId88"/>
    <p:sldId id="463" r:id="rId89"/>
    <p:sldId id="464" r:id="rId90"/>
    <p:sldId id="465" r:id="rId91"/>
    <p:sldId id="466" r:id="rId92"/>
    <p:sldId id="467" r:id="rId93"/>
    <p:sldId id="468" r:id="rId94"/>
    <p:sldId id="469" r:id="rId95"/>
    <p:sldId id="470" r:id="rId96"/>
    <p:sldId id="471" r:id="rId97"/>
    <p:sldId id="472" r:id="rId98"/>
    <p:sldId id="473" r:id="rId99"/>
    <p:sldId id="474" r:id="rId100"/>
    <p:sldId id="475" r:id="rId101"/>
    <p:sldId id="476" r:id="rId102"/>
    <p:sldId id="477" r:id="rId103"/>
    <p:sldId id="478" r:id="rId104"/>
    <p:sldId id="479" r:id="rId105"/>
    <p:sldId id="480" r:id="rId106"/>
    <p:sldId id="481" r:id="rId107"/>
    <p:sldId id="482" r:id="rId108"/>
    <p:sldId id="483" r:id="rId109"/>
    <p:sldId id="484" r:id="rId110"/>
    <p:sldId id="485" r:id="rId111"/>
    <p:sldId id="486" r:id="rId112"/>
    <p:sldId id="487" r:id="rId113"/>
    <p:sldId id="488" r:id="rId114"/>
    <p:sldId id="489" r:id="rId115"/>
    <p:sldId id="490" r:id="rId116"/>
    <p:sldId id="491" r:id="rId117"/>
    <p:sldId id="492" r:id="rId118"/>
    <p:sldId id="493" r:id="rId119"/>
    <p:sldId id="494" r:id="rId120"/>
    <p:sldId id="495" r:id="rId121"/>
    <p:sldId id="426" r:id="rId122"/>
    <p:sldId id="427" r:id="rId123"/>
    <p:sldId id="428" r:id="rId124"/>
    <p:sldId id="429" r:id="rId125"/>
    <p:sldId id="430" r:id="rId126"/>
    <p:sldId id="431" r:id="rId127"/>
    <p:sldId id="432" r:id="rId128"/>
    <p:sldId id="434" r:id="rId129"/>
    <p:sldId id="435" r:id="rId130"/>
    <p:sldId id="265" r:id="rId131"/>
    <p:sldId id="353" r:id="rId132"/>
    <p:sldId id="355" r:id="rId133"/>
    <p:sldId id="261" r:id="rId134"/>
    <p:sldId id="357" r:id="rId135"/>
    <p:sldId id="358" r:id="rId136"/>
    <p:sldId id="268" r:id="rId137"/>
    <p:sldId id="359" r:id="rId138"/>
    <p:sldId id="360" r:id="rId139"/>
    <p:sldId id="266" r:id="rId140"/>
    <p:sldId id="269" r:id="rId141"/>
    <p:sldId id="362" r:id="rId142"/>
    <p:sldId id="361" r:id="rId143"/>
    <p:sldId id="366" r:id="rId144"/>
    <p:sldId id="363" r:id="rId145"/>
    <p:sldId id="365" r:id="rId146"/>
    <p:sldId id="267" r:id="rId147"/>
    <p:sldId id="367" r:id="rId148"/>
    <p:sldId id="368" r:id="rId149"/>
    <p:sldId id="369" r:id="rId150"/>
    <p:sldId id="370" r:id="rId151"/>
    <p:sldId id="371" r:id="rId152"/>
    <p:sldId id="270" r:id="rId153"/>
    <p:sldId id="372" r:id="rId154"/>
    <p:sldId id="373" r:id="rId155"/>
    <p:sldId id="374" r:id="rId156"/>
    <p:sldId id="375" r:id="rId157"/>
    <p:sldId id="530" r:id="rId158"/>
    <p:sldId id="376" r:id="rId159"/>
    <p:sldId id="377" r:id="rId160"/>
    <p:sldId id="378" r:id="rId161"/>
    <p:sldId id="379" r:id="rId162"/>
    <p:sldId id="380" r:id="rId163"/>
    <p:sldId id="550" r:id="rId164"/>
    <p:sldId id="552" r:id="rId165"/>
    <p:sldId id="553" r:id="rId166"/>
    <p:sldId id="554" r:id="rId167"/>
    <p:sldId id="569" r:id="rId168"/>
    <p:sldId id="551" r:id="rId169"/>
    <p:sldId id="555" r:id="rId170"/>
    <p:sldId id="556" r:id="rId171"/>
    <p:sldId id="557" r:id="rId172"/>
    <p:sldId id="558" r:id="rId173"/>
    <p:sldId id="559" r:id="rId174"/>
    <p:sldId id="561" r:id="rId175"/>
    <p:sldId id="562" r:id="rId176"/>
    <p:sldId id="563" r:id="rId177"/>
    <p:sldId id="564" r:id="rId178"/>
    <p:sldId id="565" r:id="rId179"/>
    <p:sldId id="567" r:id="rId180"/>
    <p:sldId id="568" r:id="rId181"/>
    <p:sldId id="570" r:id="rId182"/>
    <p:sldId id="571" r:id="rId183"/>
    <p:sldId id="572" r:id="rId184"/>
    <p:sldId id="573" r:id="rId185"/>
    <p:sldId id="574" r:id="rId186"/>
    <p:sldId id="575" r:id="rId187"/>
    <p:sldId id="576" r:id="rId188"/>
    <p:sldId id="577" r:id="rId189"/>
    <p:sldId id="578" r:id="rId190"/>
    <p:sldId id="579" r:id="rId191"/>
    <p:sldId id="532" r:id="rId192"/>
    <p:sldId id="533" r:id="rId193"/>
    <p:sldId id="534" r:id="rId194"/>
    <p:sldId id="535" r:id="rId195"/>
    <p:sldId id="536" r:id="rId196"/>
    <p:sldId id="537" r:id="rId197"/>
    <p:sldId id="540" r:id="rId198"/>
    <p:sldId id="541" r:id="rId199"/>
    <p:sldId id="539" r:id="rId200"/>
    <p:sldId id="542" r:id="rId201"/>
    <p:sldId id="544" r:id="rId202"/>
    <p:sldId id="543" r:id="rId203"/>
    <p:sldId id="547" r:id="rId204"/>
    <p:sldId id="545" r:id="rId205"/>
    <p:sldId id="546" r:id="rId206"/>
    <p:sldId id="548" r:id="rId207"/>
    <p:sldId id="580" r:id="rId208"/>
    <p:sldId id="581" r:id="rId209"/>
    <p:sldId id="582" r:id="rId210"/>
    <p:sldId id="583" r:id="rId211"/>
    <p:sldId id="584" r:id="rId212"/>
    <p:sldId id="585" r:id="rId213"/>
    <p:sldId id="588" r:id="rId214"/>
    <p:sldId id="586" r:id="rId215"/>
    <p:sldId id="587" r:id="rId216"/>
    <p:sldId id="589" r:id="rId217"/>
    <p:sldId id="590" r:id="rId218"/>
    <p:sldId id="591" r:id="rId219"/>
    <p:sldId id="592" r:id="rId220"/>
    <p:sldId id="593" r:id="rId221"/>
    <p:sldId id="549" r:id="rId222"/>
    <p:sldId id="639" r:id="rId223"/>
    <p:sldId id="640" r:id="rId224"/>
    <p:sldId id="641" r:id="rId225"/>
    <p:sldId id="642" r:id="rId226"/>
    <p:sldId id="643" r:id="rId227"/>
    <p:sldId id="644" r:id="rId228"/>
    <p:sldId id="645" r:id="rId229"/>
    <p:sldId id="594" r:id="rId230"/>
    <p:sldId id="671" r:id="rId231"/>
    <p:sldId id="595" r:id="rId232"/>
    <p:sldId id="596" r:id="rId233"/>
    <p:sldId id="599" r:id="rId234"/>
    <p:sldId id="602" r:id="rId235"/>
    <p:sldId id="601" r:id="rId236"/>
    <p:sldId id="603" r:id="rId237"/>
    <p:sldId id="604" r:id="rId238"/>
    <p:sldId id="606" r:id="rId239"/>
    <p:sldId id="607" r:id="rId240"/>
    <p:sldId id="608" r:id="rId241"/>
    <p:sldId id="609" r:id="rId242"/>
    <p:sldId id="611" r:id="rId243"/>
    <p:sldId id="610" r:id="rId244"/>
    <p:sldId id="613" r:id="rId245"/>
    <p:sldId id="646" r:id="rId246"/>
    <p:sldId id="647" r:id="rId247"/>
    <p:sldId id="648" r:id="rId248"/>
    <p:sldId id="649" r:id="rId249"/>
    <p:sldId id="650" r:id="rId250"/>
    <p:sldId id="651" r:id="rId251"/>
    <p:sldId id="652" r:id="rId252"/>
    <p:sldId id="616" r:id="rId253"/>
    <p:sldId id="615" r:id="rId254"/>
    <p:sldId id="614" r:id="rId255"/>
    <p:sldId id="617" r:id="rId256"/>
    <p:sldId id="618" r:id="rId257"/>
    <p:sldId id="619" r:id="rId258"/>
    <p:sldId id="620" r:id="rId259"/>
    <p:sldId id="621" r:id="rId260"/>
    <p:sldId id="622" r:id="rId261"/>
    <p:sldId id="623" r:id="rId262"/>
    <p:sldId id="624" r:id="rId263"/>
    <p:sldId id="625" r:id="rId264"/>
    <p:sldId id="626" r:id="rId265"/>
    <p:sldId id="627" r:id="rId266"/>
    <p:sldId id="628" r:id="rId267"/>
    <p:sldId id="653" r:id="rId268"/>
    <p:sldId id="654" r:id="rId269"/>
    <p:sldId id="655" r:id="rId270"/>
    <p:sldId id="560" r:id="rId271"/>
    <p:sldId id="656" r:id="rId272"/>
    <p:sldId id="657" r:id="rId273"/>
    <p:sldId id="658" r:id="rId274"/>
    <p:sldId id="629" r:id="rId275"/>
    <p:sldId id="630" r:id="rId276"/>
    <p:sldId id="631" r:id="rId277"/>
    <p:sldId id="632" r:id="rId278"/>
    <p:sldId id="633" r:id="rId279"/>
    <p:sldId id="634" r:id="rId280"/>
    <p:sldId id="635" r:id="rId281"/>
    <p:sldId id="636" r:id="rId282"/>
    <p:sldId id="637" r:id="rId283"/>
    <p:sldId id="659" r:id="rId284"/>
    <p:sldId id="660" r:id="rId285"/>
    <p:sldId id="566" r:id="rId286"/>
    <p:sldId id="661" r:id="rId287"/>
    <p:sldId id="663" r:id="rId288"/>
    <p:sldId id="664" r:id="rId289"/>
    <p:sldId id="665" r:id="rId290"/>
    <p:sldId id="666" r:id="rId291"/>
    <p:sldId id="667" r:id="rId292"/>
    <p:sldId id="668" r:id="rId293"/>
    <p:sldId id="669" r:id="rId294"/>
    <p:sldId id="672" r:id="rId29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54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theme" Target="theme/theme1.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108" Type="http://schemas.openxmlformats.org/officeDocument/2006/relationships/slide" Target="slides/slide107.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notesMaster" Target="notesMasters/notesMaster1.xml"/><Relationship Id="rId300" Type="http://schemas.openxmlformats.org/officeDocument/2006/relationships/tableStyles" Target="tableStyle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presProps" Target="presProps.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viewProps" Target="viewProps.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A02D9-FB33-4221-92D3-4507C314DBD9}" type="datetimeFigureOut">
              <a:rPr lang="en-US" smtClean="0"/>
              <a:t>6/3/2020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35637-3DB9-47EC-8B38-0808F0DC1B28}" type="slidenum">
              <a:rPr lang="en-US" smtClean="0"/>
              <a:t>‹#›</a:t>
            </a:fld>
            <a:endParaRPr lang="en-US"/>
          </a:p>
        </p:txBody>
      </p:sp>
    </p:spTree>
    <p:extLst>
      <p:ext uri="{BB962C8B-B14F-4D97-AF65-F5344CB8AC3E}">
        <p14:creationId xmlns:p14="http://schemas.microsoft.com/office/powerpoint/2010/main" val="2677736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99</a:t>
            </a:fld>
            <a:endParaRPr lang="ar-SA" altLang="ar-JO"/>
          </a:p>
        </p:txBody>
      </p:sp>
    </p:spTree>
    <p:extLst>
      <p:ext uri="{BB962C8B-B14F-4D97-AF65-F5344CB8AC3E}">
        <p14:creationId xmlns:p14="http://schemas.microsoft.com/office/powerpoint/2010/main" val="1061135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108</a:t>
            </a:fld>
            <a:endParaRPr lang="ar-SA" altLang="ar-JO"/>
          </a:p>
        </p:txBody>
      </p:sp>
    </p:spTree>
    <p:extLst>
      <p:ext uri="{BB962C8B-B14F-4D97-AF65-F5344CB8AC3E}">
        <p14:creationId xmlns:p14="http://schemas.microsoft.com/office/powerpoint/2010/main" val="1932671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109</a:t>
            </a:fld>
            <a:endParaRPr lang="ar-SA" altLang="ar-JO"/>
          </a:p>
        </p:txBody>
      </p:sp>
    </p:spTree>
    <p:extLst>
      <p:ext uri="{BB962C8B-B14F-4D97-AF65-F5344CB8AC3E}">
        <p14:creationId xmlns:p14="http://schemas.microsoft.com/office/powerpoint/2010/main" val="679147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110</a:t>
            </a:fld>
            <a:endParaRPr lang="ar-SA" altLang="ar-JO"/>
          </a:p>
        </p:txBody>
      </p:sp>
    </p:spTree>
    <p:extLst>
      <p:ext uri="{BB962C8B-B14F-4D97-AF65-F5344CB8AC3E}">
        <p14:creationId xmlns:p14="http://schemas.microsoft.com/office/powerpoint/2010/main" val="112653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111</a:t>
            </a:fld>
            <a:endParaRPr lang="ar-SA" altLang="ar-JO"/>
          </a:p>
        </p:txBody>
      </p:sp>
    </p:spTree>
    <p:extLst>
      <p:ext uri="{BB962C8B-B14F-4D97-AF65-F5344CB8AC3E}">
        <p14:creationId xmlns:p14="http://schemas.microsoft.com/office/powerpoint/2010/main" val="4037458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112</a:t>
            </a:fld>
            <a:endParaRPr lang="ar-SA" altLang="ar-JO"/>
          </a:p>
        </p:txBody>
      </p:sp>
    </p:spTree>
    <p:extLst>
      <p:ext uri="{BB962C8B-B14F-4D97-AF65-F5344CB8AC3E}">
        <p14:creationId xmlns:p14="http://schemas.microsoft.com/office/powerpoint/2010/main" val="2193052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113</a:t>
            </a:fld>
            <a:endParaRPr lang="ar-SA" altLang="ar-JO"/>
          </a:p>
        </p:txBody>
      </p:sp>
    </p:spTree>
    <p:extLst>
      <p:ext uri="{BB962C8B-B14F-4D97-AF65-F5344CB8AC3E}">
        <p14:creationId xmlns:p14="http://schemas.microsoft.com/office/powerpoint/2010/main" val="782855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114</a:t>
            </a:fld>
            <a:endParaRPr lang="ar-SA" altLang="ar-JO"/>
          </a:p>
        </p:txBody>
      </p:sp>
    </p:spTree>
    <p:extLst>
      <p:ext uri="{BB962C8B-B14F-4D97-AF65-F5344CB8AC3E}">
        <p14:creationId xmlns:p14="http://schemas.microsoft.com/office/powerpoint/2010/main" val="774130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115</a:t>
            </a:fld>
            <a:endParaRPr lang="ar-SA" altLang="ar-JO"/>
          </a:p>
        </p:txBody>
      </p:sp>
    </p:spTree>
    <p:extLst>
      <p:ext uri="{BB962C8B-B14F-4D97-AF65-F5344CB8AC3E}">
        <p14:creationId xmlns:p14="http://schemas.microsoft.com/office/powerpoint/2010/main" val="590405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116</a:t>
            </a:fld>
            <a:endParaRPr lang="ar-SA" altLang="ar-JO"/>
          </a:p>
        </p:txBody>
      </p:sp>
    </p:spTree>
    <p:extLst>
      <p:ext uri="{BB962C8B-B14F-4D97-AF65-F5344CB8AC3E}">
        <p14:creationId xmlns:p14="http://schemas.microsoft.com/office/powerpoint/2010/main" val="1556587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117</a:t>
            </a:fld>
            <a:endParaRPr lang="ar-SA" altLang="ar-JO"/>
          </a:p>
        </p:txBody>
      </p:sp>
    </p:spTree>
    <p:extLst>
      <p:ext uri="{BB962C8B-B14F-4D97-AF65-F5344CB8AC3E}">
        <p14:creationId xmlns:p14="http://schemas.microsoft.com/office/powerpoint/2010/main" val="2395107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100</a:t>
            </a:fld>
            <a:endParaRPr lang="ar-SA" altLang="ar-JO"/>
          </a:p>
        </p:txBody>
      </p:sp>
    </p:spTree>
    <p:extLst>
      <p:ext uri="{BB962C8B-B14F-4D97-AF65-F5344CB8AC3E}">
        <p14:creationId xmlns:p14="http://schemas.microsoft.com/office/powerpoint/2010/main" val="3301780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118</a:t>
            </a:fld>
            <a:endParaRPr lang="ar-SA" altLang="ar-JO"/>
          </a:p>
        </p:txBody>
      </p:sp>
    </p:spTree>
    <p:extLst>
      <p:ext uri="{BB962C8B-B14F-4D97-AF65-F5344CB8AC3E}">
        <p14:creationId xmlns:p14="http://schemas.microsoft.com/office/powerpoint/2010/main" val="25188125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119</a:t>
            </a:fld>
            <a:endParaRPr lang="ar-SA" altLang="ar-JO"/>
          </a:p>
        </p:txBody>
      </p:sp>
    </p:spTree>
    <p:extLst>
      <p:ext uri="{BB962C8B-B14F-4D97-AF65-F5344CB8AC3E}">
        <p14:creationId xmlns:p14="http://schemas.microsoft.com/office/powerpoint/2010/main" val="4169041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120</a:t>
            </a:fld>
            <a:endParaRPr lang="ar-SA" altLang="ar-JO"/>
          </a:p>
        </p:txBody>
      </p:sp>
    </p:spTree>
    <p:extLst>
      <p:ext uri="{BB962C8B-B14F-4D97-AF65-F5344CB8AC3E}">
        <p14:creationId xmlns:p14="http://schemas.microsoft.com/office/powerpoint/2010/main" val="29054837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121</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122</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123</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124</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125</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126</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127</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101</a:t>
            </a:fld>
            <a:endParaRPr lang="ar-SA" altLang="ar-JO"/>
          </a:p>
        </p:txBody>
      </p:sp>
    </p:spTree>
    <p:extLst>
      <p:ext uri="{BB962C8B-B14F-4D97-AF65-F5344CB8AC3E}">
        <p14:creationId xmlns:p14="http://schemas.microsoft.com/office/powerpoint/2010/main" val="1040636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128</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129</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E61DA29-EA52-4128-94A7-0EBA4499544D}" type="slidenum">
              <a:rPr lang="ar-SA" smtClean="0"/>
              <a:pPr/>
              <a:t>139</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102</a:t>
            </a:fld>
            <a:endParaRPr lang="ar-SA" altLang="ar-JO"/>
          </a:p>
        </p:txBody>
      </p:sp>
    </p:spTree>
    <p:extLst>
      <p:ext uri="{BB962C8B-B14F-4D97-AF65-F5344CB8AC3E}">
        <p14:creationId xmlns:p14="http://schemas.microsoft.com/office/powerpoint/2010/main" val="3725212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103</a:t>
            </a:fld>
            <a:endParaRPr lang="ar-SA" altLang="ar-JO"/>
          </a:p>
        </p:txBody>
      </p:sp>
    </p:spTree>
    <p:extLst>
      <p:ext uri="{BB962C8B-B14F-4D97-AF65-F5344CB8AC3E}">
        <p14:creationId xmlns:p14="http://schemas.microsoft.com/office/powerpoint/2010/main" val="314662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104</a:t>
            </a:fld>
            <a:endParaRPr lang="ar-SA" altLang="ar-JO"/>
          </a:p>
        </p:txBody>
      </p:sp>
    </p:spTree>
    <p:extLst>
      <p:ext uri="{BB962C8B-B14F-4D97-AF65-F5344CB8AC3E}">
        <p14:creationId xmlns:p14="http://schemas.microsoft.com/office/powerpoint/2010/main" val="2286232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105</a:t>
            </a:fld>
            <a:endParaRPr lang="ar-SA" altLang="ar-JO"/>
          </a:p>
        </p:txBody>
      </p:sp>
    </p:spTree>
    <p:extLst>
      <p:ext uri="{BB962C8B-B14F-4D97-AF65-F5344CB8AC3E}">
        <p14:creationId xmlns:p14="http://schemas.microsoft.com/office/powerpoint/2010/main" val="97804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106</a:t>
            </a:fld>
            <a:endParaRPr lang="ar-SA" altLang="ar-JO"/>
          </a:p>
        </p:txBody>
      </p:sp>
    </p:spTree>
    <p:extLst>
      <p:ext uri="{BB962C8B-B14F-4D97-AF65-F5344CB8AC3E}">
        <p14:creationId xmlns:p14="http://schemas.microsoft.com/office/powerpoint/2010/main" val="2457173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صورة الشريحة 1">
            <a:extLst>
              <a:ext uri="{FF2B5EF4-FFF2-40B4-BE49-F238E27FC236}">
                <a16:creationId xmlns:a16="http://schemas.microsoft.com/office/drawing/2014/main" id="{F2798B9D-2B71-49AB-8CC5-C526D60B315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عنصر نائب للملاحظات 2">
            <a:extLst>
              <a:ext uri="{FF2B5EF4-FFF2-40B4-BE49-F238E27FC236}">
                <a16:creationId xmlns:a16="http://schemas.microsoft.com/office/drawing/2014/main" id="{8516985A-F329-4EA5-B228-696B49D88A8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JO" altLang="ar-JO"/>
          </a:p>
        </p:txBody>
      </p:sp>
      <p:sp>
        <p:nvSpPr>
          <p:cNvPr id="37892" name="عنصر نائب لرقم الشريحة 3">
            <a:extLst>
              <a:ext uri="{FF2B5EF4-FFF2-40B4-BE49-F238E27FC236}">
                <a16:creationId xmlns:a16="http://schemas.microsoft.com/office/drawing/2014/main" id="{662F3625-1A54-40F1-89F4-BC7051CBECC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r" rtl="1">
              <a:spcBef>
                <a:spcPct val="30000"/>
              </a:spcBef>
              <a:defRPr sz="1200">
                <a:solidFill>
                  <a:schemeClr val="tx1"/>
                </a:solidFill>
                <a:latin typeface="Calibri" panose="020F0502020204030204" pitchFamily="34" charset="0"/>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Calibri" panose="020F0502020204030204" pitchFamily="34" charset="0"/>
                <a:cs typeface="Arial" panose="020B0604020202020204" pitchFamily="34" charset="0"/>
              </a:defRPr>
            </a:lvl9pPr>
          </a:lstStyle>
          <a:p>
            <a:pPr algn="l" fontAlgn="base">
              <a:spcBef>
                <a:spcPct val="0"/>
              </a:spcBef>
              <a:spcAft>
                <a:spcPct val="0"/>
              </a:spcAft>
            </a:pPr>
            <a:fld id="{C48417EA-5F69-4B09-B776-214711546CD2}" type="slidenum">
              <a:rPr lang="ar-SA" altLang="ar-JO" smtClean="0"/>
              <a:pPr algn="l" fontAlgn="base">
                <a:spcBef>
                  <a:spcPct val="0"/>
                </a:spcBef>
                <a:spcAft>
                  <a:spcPct val="0"/>
                </a:spcAft>
              </a:pPr>
              <a:t>107</a:t>
            </a:fld>
            <a:endParaRPr lang="ar-SA" altLang="ar-JO"/>
          </a:p>
        </p:txBody>
      </p:sp>
    </p:spTree>
    <p:extLst>
      <p:ext uri="{BB962C8B-B14F-4D97-AF65-F5344CB8AC3E}">
        <p14:creationId xmlns:p14="http://schemas.microsoft.com/office/powerpoint/2010/main" val="1375182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مستطيل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مستطيل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عنوان 7"/>
          <p:cNvSpPr>
            <a:spLocks noGrp="1"/>
          </p:cNvSpPr>
          <p:nvPr>
            <p:ph type="ctrTitle"/>
          </p:nvPr>
        </p:nvSpPr>
        <p:spPr>
          <a:xfrm>
            <a:off x="3149600" y="4038600"/>
            <a:ext cx="8636000" cy="1828800"/>
          </a:xfrm>
        </p:spPr>
        <p:txBody>
          <a:bodyPr anchor="b"/>
          <a:lstStyle>
            <a:lvl1pPr>
              <a:defRPr cap="all" baseline="0"/>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1FAD6691-A53C-4682-BD30-6D8C95D3D034}" type="datetime1">
              <a:rPr lang="en-US" smtClean="0"/>
              <a:t>6/3/2020</a:t>
            </a:fld>
            <a:endParaRPr lang="en-US"/>
          </a:p>
        </p:txBody>
      </p:sp>
      <p:sp>
        <p:nvSpPr>
          <p:cNvPr id="17" name="عنصر نائب للتذييل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p>
        </p:txBody>
      </p:sp>
      <p:sp>
        <p:nvSpPr>
          <p:cNvPr id="29" name="عنصر نائب لرقم الشريحة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12F72544-B17E-497E-958C-8F6B1DE0A02B}" type="slidenum">
              <a:rPr lang="en-US" smtClean="0"/>
              <a:t>‹#›</a:t>
            </a:fld>
            <a:endParaRPr lang="en-US"/>
          </a:p>
        </p:txBody>
      </p:sp>
    </p:spTree>
    <p:extLst>
      <p:ext uri="{BB962C8B-B14F-4D97-AF65-F5344CB8AC3E}">
        <p14:creationId xmlns:p14="http://schemas.microsoft.com/office/powerpoint/2010/main" val="84494819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30C98628-75B6-4827-95A4-D084559EF3E3}" type="datetime1">
              <a:rPr lang="en-US" smtClean="0"/>
              <a:t>6/3/2020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12F72544-B17E-497E-958C-8F6B1DE0A02B}" type="slidenum">
              <a:rPr lang="en-US" smtClean="0"/>
              <a:t>‹#›</a:t>
            </a:fld>
            <a:endParaRPr lang="en-US"/>
          </a:p>
        </p:txBody>
      </p:sp>
    </p:spTree>
    <p:extLst>
      <p:ext uri="{BB962C8B-B14F-4D97-AF65-F5344CB8AC3E}">
        <p14:creationId xmlns:p14="http://schemas.microsoft.com/office/powerpoint/2010/main" val="3105308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37600" y="609601"/>
            <a:ext cx="2743200" cy="5516563"/>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609600"/>
            <a:ext cx="7416800" cy="5516564"/>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a:xfrm>
            <a:off x="8737600" y="6248403"/>
            <a:ext cx="2946400" cy="365125"/>
          </a:xfrm>
        </p:spPr>
        <p:txBody>
          <a:bodyPr/>
          <a:lstStyle/>
          <a:p>
            <a:fld id="{9288A5E0-5A13-45CE-BE4D-23AAA9306C46}" type="datetime1">
              <a:rPr lang="en-US" smtClean="0"/>
              <a:t>6/3/2020</a:t>
            </a:fld>
            <a:endParaRPr lang="en-US"/>
          </a:p>
        </p:txBody>
      </p:sp>
      <p:sp>
        <p:nvSpPr>
          <p:cNvPr id="5" name="عنصر نائب للتذييل 4"/>
          <p:cNvSpPr>
            <a:spLocks noGrp="1"/>
          </p:cNvSpPr>
          <p:nvPr>
            <p:ph type="ftr" sz="quarter" idx="11"/>
          </p:nvPr>
        </p:nvSpPr>
        <p:spPr>
          <a:xfrm>
            <a:off x="609602" y="6248208"/>
            <a:ext cx="7431311" cy="365125"/>
          </a:xfrm>
        </p:spPr>
        <p:txBody>
          <a:bodyPr/>
          <a:lstStyle/>
          <a:p>
            <a:endParaRPr lang="en-US"/>
          </a:p>
        </p:txBody>
      </p:sp>
      <p:sp>
        <p:nvSpPr>
          <p:cNvPr id="7" name="مستطيل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مستطيل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مستطيل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عنصر نائب لرقم الشريحة 5"/>
          <p:cNvSpPr>
            <a:spLocks noGrp="1"/>
          </p:cNvSpPr>
          <p:nvPr>
            <p:ph type="sldNum" sz="quarter" idx="12"/>
          </p:nvPr>
        </p:nvSpPr>
        <p:spPr>
          <a:xfrm rot="5400000">
            <a:off x="8075084" y="103716"/>
            <a:ext cx="533400" cy="325968"/>
          </a:xfrm>
        </p:spPr>
        <p:txBody>
          <a:bodyPr/>
          <a:lstStyle/>
          <a:p>
            <a:fld id="{12F72544-B17E-497E-958C-8F6B1DE0A02B}" type="slidenum">
              <a:rPr lang="en-US" smtClean="0"/>
              <a:t>‹#›</a:t>
            </a:fld>
            <a:endParaRPr lang="en-US"/>
          </a:p>
        </p:txBody>
      </p:sp>
    </p:spTree>
    <p:extLst>
      <p:ext uri="{BB962C8B-B14F-4D97-AF65-F5344CB8AC3E}">
        <p14:creationId xmlns:p14="http://schemas.microsoft.com/office/powerpoint/2010/main" val="81293273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816864" y="228600"/>
            <a:ext cx="10871200" cy="990600"/>
          </a:xfrm>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FE81D786-3DF4-44A1-BC08-34D2E78AB86C}" type="datetime1">
              <a:rPr lang="en-US" smtClean="0"/>
              <a:t>6/3/2020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12F72544-B17E-497E-958C-8F6B1DE0A02B}" type="slidenum">
              <a:rPr lang="en-US" smtClean="0"/>
              <a:t>‹#›</a:t>
            </a:fld>
            <a:endParaRPr lang="en-US"/>
          </a:p>
        </p:txBody>
      </p:sp>
      <p:sp>
        <p:nvSpPr>
          <p:cNvPr id="8" name="عنصر نائب للمحتوى 7"/>
          <p:cNvSpPr>
            <a:spLocks noGrp="1"/>
          </p:cNvSpPr>
          <p:nvPr>
            <p:ph sz="quarter" idx="1"/>
          </p:nvPr>
        </p:nvSpPr>
        <p:spPr>
          <a:xfrm>
            <a:off x="816864" y="1600200"/>
            <a:ext cx="10871200" cy="44958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extLst>
      <p:ext uri="{BB962C8B-B14F-4D97-AF65-F5344CB8AC3E}">
        <p14:creationId xmlns:p14="http://schemas.microsoft.com/office/powerpoint/2010/main" val="92812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7" name="مستطيل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مستطيل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مستطيل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عنوان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ar-SA"/>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7A80BE43-BA05-4546-9826-1EFB140C5A31}" type="datetime1">
              <a:rPr lang="en-US" smtClean="0"/>
              <a:t>6/3/2020</a:t>
            </a:fld>
            <a:endParaRPr lang="en-US"/>
          </a:p>
        </p:txBody>
      </p:sp>
      <p:sp>
        <p:nvSpPr>
          <p:cNvPr id="13" name="عنصر نائب لرقم الشريحة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12F72544-B17E-497E-958C-8F6B1DE0A02B}" type="slidenum">
              <a:rPr lang="en-US" smtClean="0"/>
              <a:t>‹#›</a:t>
            </a:fld>
            <a:endParaRPr lang="en-US"/>
          </a:p>
        </p:txBody>
      </p:sp>
      <p:sp>
        <p:nvSpPr>
          <p:cNvPr id="14" name="عنصر نائب للتذييل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99345193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9" name="عنصر نائب للمحتوى 8"/>
          <p:cNvSpPr>
            <a:spLocks noGrp="1"/>
          </p:cNvSpPr>
          <p:nvPr>
            <p:ph sz="quarter" idx="1"/>
          </p:nvPr>
        </p:nvSpPr>
        <p:spPr>
          <a:xfrm>
            <a:off x="812800"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6459868" y="1589567"/>
            <a:ext cx="5181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8" name="عنصر نائب للتاريخ 7"/>
          <p:cNvSpPr>
            <a:spLocks noGrp="1"/>
          </p:cNvSpPr>
          <p:nvPr>
            <p:ph type="dt" sz="half" idx="15"/>
          </p:nvPr>
        </p:nvSpPr>
        <p:spPr/>
        <p:txBody>
          <a:bodyPr rtlCol="0"/>
          <a:lstStyle/>
          <a:p>
            <a:fld id="{2D19EBA3-D7DC-47D6-95F3-046E4DA8C144}" type="datetime1">
              <a:rPr lang="en-US" smtClean="0"/>
              <a:t>6/3/2020</a:t>
            </a:fld>
            <a:endParaRPr lang="en-US"/>
          </a:p>
        </p:txBody>
      </p:sp>
      <p:sp>
        <p:nvSpPr>
          <p:cNvPr id="10" name="عنصر نائب لرقم الشريحة 9"/>
          <p:cNvSpPr>
            <a:spLocks noGrp="1"/>
          </p:cNvSpPr>
          <p:nvPr>
            <p:ph type="sldNum" sz="quarter" idx="16"/>
          </p:nvPr>
        </p:nvSpPr>
        <p:spPr/>
        <p:txBody>
          <a:bodyPr rtlCol="0"/>
          <a:lstStyle/>
          <a:p>
            <a:fld id="{12F72544-B17E-497E-958C-8F6B1DE0A02B}" type="slidenum">
              <a:rPr lang="en-US" smtClean="0"/>
              <a:t>‹#›</a:t>
            </a:fld>
            <a:endParaRPr lang="en-US"/>
          </a:p>
        </p:txBody>
      </p:sp>
      <p:sp>
        <p:nvSpPr>
          <p:cNvPr id="12" name="عنصر نائب للتذييل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01771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711200" y="273050"/>
            <a:ext cx="10871200" cy="869950"/>
          </a:xfrm>
        </p:spPr>
        <p:txBody>
          <a:bodyPr anchor="ctr"/>
          <a:lstStyle>
            <a:lvl1pPr>
              <a:defRPr/>
            </a:lvl1pPr>
          </a:lstStyle>
          <a:p>
            <a:r>
              <a:rPr kumimoji="0" lang="ar-SA"/>
              <a:t>انقر لتحرير نمط العنوان الرئيسي</a:t>
            </a:r>
            <a:endParaRPr kumimoji="0" lang="en-US"/>
          </a:p>
        </p:txBody>
      </p:sp>
      <p:sp>
        <p:nvSpPr>
          <p:cNvPr id="11" name="عنصر نائب للمحتوى 10"/>
          <p:cNvSpPr>
            <a:spLocks noGrp="1"/>
          </p:cNvSpPr>
          <p:nvPr>
            <p:ph sz="quarter" idx="2"/>
          </p:nvPr>
        </p:nvSpPr>
        <p:spPr>
          <a:xfrm>
            <a:off x="812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6400800" y="2438400"/>
            <a:ext cx="5181600" cy="35814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0" name="عنصر نائب للتاريخ 9"/>
          <p:cNvSpPr>
            <a:spLocks noGrp="1"/>
          </p:cNvSpPr>
          <p:nvPr>
            <p:ph type="dt" sz="half" idx="15"/>
          </p:nvPr>
        </p:nvSpPr>
        <p:spPr/>
        <p:txBody>
          <a:bodyPr rtlCol="0"/>
          <a:lstStyle/>
          <a:p>
            <a:fld id="{834064AA-65A4-47FD-AF1E-732114DB34B2}" type="datetime1">
              <a:rPr lang="en-US" smtClean="0"/>
              <a:t>6/3/2020</a:t>
            </a:fld>
            <a:endParaRPr lang="en-US"/>
          </a:p>
        </p:txBody>
      </p:sp>
      <p:sp>
        <p:nvSpPr>
          <p:cNvPr id="12" name="عنصر نائب لرقم الشريحة 11"/>
          <p:cNvSpPr>
            <a:spLocks noGrp="1"/>
          </p:cNvSpPr>
          <p:nvPr>
            <p:ph type="sldNum" sz="quarter" idx="16"/>
          </p:nvPr>
        </p:nvSpPr>
        <p:spPr/>
        <p:txBody>
          <a:bodyPr rtlCol="0"/>
          <a:lstStyle/>
          <a:p>
            <a:fld id="{12F72544-B17E-497E-958C-8F6B1DE0A02B}" type="slidenum">
              <a:rPr lang="en-US" smtClean="0"/>
              <a:t>‹#›</a:t>
            </a:fld>
            <a:endParaRPr lang="en-US"/>
          </a:p>
        </p:txBody>
      </p:sp>
      <p:sp>
        <p:nvSpPr>
          <p:cNvPr id="14" name="عنصر نائب للتذييل 13"/>
          <p:cNvSpPr>
            <a:spLocks noGrp="1"/>
          </p:cNvSpPr>
          <p:nvPr>
            <p:ph type="ftr" sz="quarter" idx="17"/>
          </p:nvPr>
        </p:nvSpPr>
        <p:spPr/>
        <p:txBody>
          <a:bodyPr rtlCol="0"/>
          <a:lstStyle/>
          <a:p>
            <a:endParaRPr lang="en-US"/>
          </a:p>
        </p:txBody>
      </p:sp>
      <p:sp>
        <p:nvSpPr>
          <p:cNvPr id="16" name="عنصر نائب للنص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5" name="عنصر نائب للنص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extLst>
      <p:ext uri="{BB962C8B-B14F-4D97-AF65-F5344CB8AC3E}">
        <p14:creationId xmlns:p14="http://schemas.microsoft.com/office/powerpoint/2010/main" val="519127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7069AED-D2DB-4683-9488-E9997F3C4BFF}" type="datetime1">
              <a:rPr lang="en-US" smtClean="0"/>
              <a:t>6/3/2020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12F72544-B17E-497E-958C-8F6B1DE0A02B}" type="slidenum">
              <a:rPr lang="en-US" smtClean="0"/>
              <a:t>‹#›</a:t>
            </a:fld>
            <a:endParaRPr lang="en-US"/>
          </a:p>
        </p:txBody>
      </p:sp>
    </p:spTree>
    <p:extLst>
      <p:ext uri="{BB962C8B-B14F-4D97-AF65-F5344CB8AC3E}">
        <p14:creationId xmlns:p14="http://schemas.microsoft.com/office/powerpoint/2010/main" val="1525482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B68CDB9-C182-4E29-AC1A-CED8E35D50BA}" type="datetime1">
              <a:rPr lang="en-US" smtClean="0"/>
              <a:t>6/3/2020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0" y="6248400"/>
            <a:ext cx="711200" cy="381000"/>
          </a:xfrm>
        </p:spPr>
        <p:txBody>
          <a:bodyPr/>
          <a:lstStyle>
            <a:lvl1pPr>
              <a:defRPr>
                <a:solidFill>
                  <a:schemeClr val="tx2"/>
                </a:solidFill>
              </a:defRPr>
            </a:lvl1pPr>
          </a:lstStyle>
          <a:p>
            <a:fld id="{12F72544-B17E-497E-958C-8F6B1DE0A02B}" type="slidenum">
              <a:rPr lang="en-US" smtClean="0"/>
              <a:t>‹#›</a:t>
            </a:fld>
            <a:endParaRPr lang="en-US"/>
          </a:p>
        </p:txBody>
      </p:sp>
    </p:spTree>
    <p:extLst>
      <p:ext uri="{BB962C8B-B14F-4D97-AF65-F5344CB8AC3E}">
        <p14:creationId xmlns:p14="http://schemas.microsoft.com/office/powerpoint/2010/main" val="1048728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12800" y="273050"/>
            <a:ext cx="10769600" cy="869950"/>
          </a:xfrm>
        </p:spPr>
        <p:txBody>
          <a:bodyPr anchor="ctr"/>
          <a:lstStyle>
            <a:lvl1pPr algn="l">
              <a:buNone/>
              <a:defRPr sz="4400" b="0"/>
            </a:lvl1p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27685CE0-4A88-4758-AF0A-54AECE2AE48D}" type="datetime1">
              <a:rPr lang="en-US" smtClean="0"/>
              <a:t>6/3/2020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12F72544-B17E-497E-958C-8F6B1DE0A02B}" type="slidenum">
              <a:rPr lang="en-US" smtClean="0"/>
              <a:t>‹#›</a:t>
            </a:fld>
            <a:endParaRPr lang="en-US"/>
          </a:p>
        </p:txBody>
      </p:sp>
      <p:sp>
        <p:nvSpPr>
          <p:cNvPr id="3" name="عنصر نائب للنص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9" name="عنصر نائب للمحتوى 8"/>
          <p:cNvSpPr>
            <a:spLocks noGrp="1"/>
          </p:cNvSpPr>
          <p:nvPr>
            <p:ph sz="quarter" idx="1"/>
          </p:nvPr>
        </p:nvSpPr>
        <p:spPr>
          <a:xfrm>
            <a:off x="3149600" y="1752600"/>
            <a:ext cx="8534400" cy="44196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extLst>
      <p:ext uri="{BB962C8B-B14F-4D97-AF65-F5344CB8AC3E}">
        <p14:creationId xmlns:p14="http://schemas.microsoft.com/office/powerpoint/2010/main" val="3867667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a:t>انقر لتحرير أنماط النص الرئيسي</a:t>
            </a:r>
          </a:p>
        </p:txBody>
      </p:sp>
      <p:sp>
        <p:nvSpPr>
          <p:cNvPr id="8" name="مستطيل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مستطيل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مستطيل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عنوان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ar-SA"/>
              <a:t>انقر لتحرير نمط العنوان الرئيسي</a:t>
            </a:r>
            <a:endParaRPr kumimoji="0" lang="en-US"/>
          </a:p>
        </p:txBody>
      </p:sp>
      <p:sp>
        <p:nvSpPr>
          <p:cNvPr id="11" name="مستطيل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عنصر نائب للتاريخ 11"/>
          <p:cNvSpPr>
            <a:spLocks noGrp="1"/>
          </p:cNvSpPr>
          <p:nvPr>
            <p:ph type="dt" sz="half" idx="10"/>
          </p:nvPr>
        </p:nvSpPr>
        <p:spPr>
          <a:xfrm>
            <a:off x="8331200" y="6248401"/>
            <a:ext cx="3556000" cy="365125"/>
          </a:xfrm>
        </p:spPr>
        <p:txBody>
          <a:bodyPr rtlCol="0"/>
          <a:lstStyle/>
          <a:p>
            <a:fld id="{C9060A83-6A2B-4C38-93FC-A31B568337D0}" type="datetime1">
              <a:rPr lang="en-US" smtClean="0"/>
              <a:t>6/3/2020</a:t>
            </a:fld>
            <a:endParaRPr lang="en-US"/>
          </a:p>
        </p:txBody>
      </p:sp>
      <p:sp>
        <p:nvSpPr>
          <p:cNvPr id="13" name="عنصر نائب لرقم الشريحة 12"/>
          <p:cNvSpPr>
            <a:spLocks noGrp="1"/>
          </p:cNvSpPr>
          <p:nvPr>
            <p:ph type="sldNum" sz="quarter" idx="11"/>
          </p:nvPr>
        </p:nvSpPr>
        <p:spPr>
          <a:xfrm>
            <a:off x="0" y="4667249"/>
            <a:ext cx="1930400" cy="663578"/>
          </a:xfrm>
        </p:spPr>
        <p:txBody>
          <a:bodyPr rtlCol="0"/>
          <a:lstStyle>
            <a:lvl1pPr>
              <a:defRPr sz="2800"/>
            </a:lvl1pPr>
          </a:lstStyle>
          <a:p>
            <a:fld id="{12F72544-B17E-497E-958C-8F6B1DE0A02B}" type="slidenum">
              <a:rPr lang="en-US" smtClean="0"/>
              <a:t>‹#›</a:t>
            </a:fld>
            <a:endParaRPr lang="en-US"/>
          </a:p>
        </p:txBody>
      </p:sp>
      <p:sp>
        <p:nvSpPr>
          <p:cNvPr id="14" name="عنصر نائب للتذييل 13"/>
          <p:cNvSpPr>
            <a:spLocks noGrp="1"/>
          </p:cNvSpPr>
          <p:nvPr>
            <p:ph type="ftr" sz="quarter" idx="12"/>
          </p:nvPr>
        </p:nvSpPr>
        <p:spPr>
          <a:xfrm>
            <a:off x="2133600" y="6248207"/>
            <a:ext cx="6096000" cy="365125"/>
          </a:xfrm>
        </p:spPr>
        <p:txBody>
          <a:bodyPr rtlCol="0"/>
          <a:lstStyle/>
          <a:p>
            <a:endParaRPr lang="en-US"/>
          </a:p>
        </p:txBody>
      </p:sp>
      <p:sp>
        <p:nvSpPr>
          <p:cNvPr id="3" name="عنصر نائب للصورة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ar-SA"/>
              <a:t>انقر فوق الرمز لإضافة صورة</a:t>
            </a:r>
            <a:endParaRPr kumimoji="0" lang="en-US" dirty="0"/>
          </a:p>
        </p:txBody>
      </p:sp>
    </p:spTree>
    <p:extLst>
      <p:ext uri="{BB962C8B-B14F-4D97-AF65-F5344CB8AC3E}">
        <p14:creationId xmlns:p14="http://schemas.microsoft.com/office/powerpoint/2010/main" val="348388853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812800" y="228600"/>
            <a:ext cx="10871200" cy="990600"/>
          </a:xfrm>
          <a:prstGeom prst="rect">
            <a:avLst/>
          </a:prstGeom>
        </p:spPr>
        <p:txBody>
          <a:bodyPr vert="horz" anchor="ctr">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98B28B0E-C1AD-44FF-BA5E-D2B885E92A01}" type="datetime1">
              <a:rPr lang="en-US" smtClean="0"/>
              <a:t>6/3/2020</a:t>
            </a:fld>
            <a:endParaRPr lang="en-US"/>
          </a:p>
        </p:txBody>
      </p:sp>
      <p:sp>
        <p:nvSpPr>
          <p:cNvPr id="3" name="عنصر نائب للتذييل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مستطيل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مستطيل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مستطيل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عنصر نائب لرقم الشريحة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2F72544-B17E-497E-958C-8F6B1DE0A02B}" type="slidenum">
              <a:rPr lang="en-US" smtClean="0"/>
              <a:t>‹#›</a:t>
            </a:fld>
            <a:endParaRPr lang="en-US"/>
          </a:p>
        </p:txBody>
      </p:sp>
    </p:spTree>
    <p:extLst>
      <p:ext uri="{BB962C8B-B14F-4D97-AF65-F5344CB8AC3E}">
        <p14:creationId xmlns:p14="http://schemas.microsoft.com/office/powerpoint/2010/main" val="27729477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11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11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11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0.emf"/></Relationships>
</file>

<file path=ppt/slides/_rels/slide11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124.emf"/><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29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440.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490.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500.pn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3" Type="http://schemas.openxmlformats.org/officeDocument/2006/relationships/image" Target="../media/image311.pn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4.xml"/></Relationships>
</file>

<file path=ppt/slides/_rels/slide193.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image" Target="../media/image610.png"/><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710.png"/><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1610.pn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910.pn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image" Target="../media/image5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10.xml.rels><?xml version="1.0" encoding="UTF-8" standalone="yes"?>
<Relationships xmlns="http://schemas.openxmlformats.org/package/2006/relationships"><Relationship Id="rId2" Type="http://schemas.openxmlformats.org/officeDocument/2006/relationships/image" Target="../media/image550.png"/><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image" Target="../media/image600.png"/><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155.emf"/><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image" Target="../media/image65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260.png"/><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image" Target="../media/image281.png"/><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image" Target="../media/image291.png"/><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image" Target="../media/image301.png"/><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312.png"/><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image" Target="../media/image330.pn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340.png"/><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image" Target="../media/image1680.png"/><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image" Target="../media/image730.png"/><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3" Type="http://schemas.openxmlformats.org/officeDocument/2006/relationships/image" Target="../media/image170.emf"/><Relationship Id="rId2" Type="http://schemas.openxmlformats.org/officeDocument/2006/relationships/image" Target="../media/image16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760.png"/><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2" Type="http://schemas.openxmlformats.org/officeDocument/2006/relationships/image" Target="../media/image780.png"/><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420.png"/><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850.png"/><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870.png"/><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image" Target="../media/image890.png"/><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900.png"/><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image" Target="../media/image920.png"/><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image" Target="../media/image940.png"/><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image" Target="../media/image192.png"/><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2" Type="http://schemas.openxmlformats.org/officeDocument/2006/relationships/image" Target="../media/image441.png"/><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2" Type="http://schemas.openxmlformats.org/officeDocument/2006/relationships/image" Target="../media/image45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460.png"/><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image" Target="../media/image194.png"/><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2" Type="http://schemas.openxmlformats.org/officeDocument/2006/relationships/image" Target="../media/image1020.png"/><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201.png"/><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image" Target="../media/image203.png"/><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2" Type="http://schemas.openxmlformats.org/officeDocument/2006/relationships/image" Target="../media/image204.png"/><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2" Type="http://schemas.openxmlformats.org/officeDocument/2006/relationships/image" Target="../media/image511.png"/><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520.png"/><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2" Type="http://schemas.openxmlformats.org/officeDocument/2006/relationships/image" Target="../media/image541.png"/><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2" Type="http://schemas.openxmlformats.org/officeDocument/2006/relationships/image" Target="../media/image560.png"/><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4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4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4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6.png"/></Relationships>
</file>

<file path=ppt/slides/_rels/slide4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7.png"/></Relationships>
</file>

<file path=ppt/slides/_rels/slide4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8.png"/></Relationships>
</file>

<file path=ppt/slides/_rels/slide4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9.png"/></Relationships>
</file>

<file path=ppt/slides/_rels/slide4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0.png"/></Relationships>
</file>

<file path=ppt/slides/_rels/slide4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1.png"/></Relationships>
</file>

<file path=ppt/slides/_rels/slide4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3.png"/></Relationships>
</file>

<file path=ppt/slides/_rels/slide5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4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1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0" name="Picture 2" descr="C:\Users\admin\Desktop\مجلد جديد ‫‬\4.png"/>
          <p:cNvPicPr>
            <a:picLocks noGrp="1" noChangeAspect="1" noChangeArrowheads="1"/>
          </p:cNvPicPr>
          <p:nvPr>
            <p:ph sz="quarter" idx="4294967295"/>
          </p:nvPr>
        </p:nvPicPr>
        <p:blipFill>
          <a:blip r:embed="rId2"/>
          <a:srcRect/>
          <a:stretch>
            <a:fillRect/>
          </a:stretch>
        </p:blipFill>
        <p:spPr bwMode="auto">
          <a:xfrm>
            <a:off x="609600" y="-21432"/>
            <a:ext cx="11078817" cy="6900863"/>
          </a:xfrm>
          <a:prstGeom prst="rect">
            <a:avLst/>
          </a:prstGeom>
          <a:noFill/>
        </p:spPr>
      </p:pic>
      <p:sp>
        <p:nvSpPr>
          <p:cNvPr id="2" name="Slide Number Placeholder 1">
            <a:extLst>
              <a:ext uri="{FF2B5EF4-FFF2-40B4-BE49-F238E27FC236}">
                <a16:creationId xmlns:a16="http://schemas.microsoft.com/office/drawing/2014/main" id="{3CF9A0E5-7A49-4232-B1B4-C8FB1C49CBFE}"/>
              </a:ext>
            </a:extLst>
          </p:cNvPr>
          <p:cNvSpPr>
            <a:spLocks noGrp="1"/>
          </p:cNvSpPr>
          <p:nvPr>
            <p:ph type="sldNum" sz="quarter" idx="12"/>
          </p:nvPr>
        </p:nvSpPr>
        <p:spPr/>
        <p:txBody>
          <a:bodyPr/>
          <a:lstStyle/>
          <a:p>
            <a:fld id="{12F72544-B17E-497E-958C-8F6B1DE0A02B}"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sp>
        <p:nvSpPr>
          <p:cNvPr id="3" name="عنصر نائب للمحتوى 2"/>
          <p:cNvSpPr>
            <a:spLocks noGrp="1"/>
          </p:cNvSpPr>
          <p:nvPr>
            <p:ph sz="quarter" idx="1"/>
          </p:nvPr>
        </p:nvSpPr>
        <p:spPr>
          <a:xfrm>
            <a:off x="1809720" y="1600200"/>
            <a:ext cx="4286280" cy="4495800"/>
          </a:xfrm>
        </p:spPr>
        <p:txBody>
          <a:bodyPr>
            <a:normAutofit/>
          </a:bodyPr>
          <a:lstStyle/>
          <a:p>
            <a:pPr algn="l">
              <a:buNone/>
            </a:pPr>
            <a:r>
              <a:rPr lang="en-US" sz="3200" dirty="0"/>
              <a:t>-The site of the building contains  law bearing capacity soils</a:t>
            </a:r>
            <a:endParaRPr lang="ar-SA" sz="3200" dirty="0"/>
          </a:p>
          <a:p>
            <a:pPr algn="l">
              <a:buNone/>
            </a:pPr>
            <a:endParaRPr lang="en-US" sz="3200" dirty="0"/>
          </a:p>
          <a:p>
            <a:pPr algn="l">
              <a:buNone/>
            </a:pPr>
            <a:r>
              <a:rPr lang="en-US" sz="3200" dirty="0"/>
              <a:t>-Swelling, settlement, and high water table may encountered in the area</a:t>
            </a:r>
            <a:endParaRPr lang="ar-SA" sz="3200" dirty="0"/>
          </a:p>
          <a:p>
            <a:pPr algn="l">
              <a:buNone/>
            </a:pPr>
            <a:endParaRPr lang="ar-SA" sz="3200" dirty="0"/>
          </a:p>
          <a:p>
            <a:endParaRPr lang="ar-SA" dirty="0"/>
          </a:p>
        </p:txBody>
      </p:sp>
      <p:pic>
        <p:nvPicPr>
          <p:cNvPr id="4" name="صورة 3" descr="الشمال الشرقي.png"/>
          <p:cNvPicPr>
            <a:picLocks noChangeAspect="1"/>
          </p:cNvPicPr>
          <p:nvPr/>
        </p:nvPicPr>
        <p:blipFill>
          <a:blip r:embed="rId2"/>
          <a:stretch>
            <a:fillRect/>
          </a:stretch>
        </p:blipFill>
        <p:spPr>
          <a:xfrm>
            <a:off x="5810248" y="1529719"/>
            <a:ext cx="4857752" cy="5084446"/>
          </a:xfrm>
          <a:prstGeom prst="rect">
            <a:avLst/>
          </a:prstGeom>
        </p:spPr>
      </p:pic>
      <p:sp>
        <p:nvSpPr>
          <p:cNvPr id="5" name="Slide Number Placeholder 4">
            <a:extLst>
              <a:ext uri="{FF2B5EF4-FFF2-40B4-BE49-F238E27FC236}">
                <a16:creationId xmlns:a16="http://schemas.microsoft.com/office/drawing/2014/main" id="{8C6420A0-B474-4965-8DBC-910379B389A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10</a:t>
            </a:fld>
            <a:endParaRPr lang="ar-SA"/>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rtl="1">
              <a:spcBef>
                <a:spcPct val="0"/>
              </a:spcBef>
            </a:pPr>
            <a:r>
              <a:rPr lang="en-GB" altLang="ar-JO" sz="3200" b="1" kern="1200" dirty="0">
                <a:solidFill>
                  <a:schemeClr val="tx2"/>
                </a:solidFill>
                <a:latin typeface="+mj-lt"/>
                <a:ea typeface="+mj-ea"/>
                <a:cs typeface="+mj-cs"/>
              </a:rPr>
              <a:t>3.2.4: Period Check</a:t>
            </a:r>
            <a:endParaRPr lang="en-US" altLang="ar-JO" sz="3200" b="1" kern="1200" dirty="0">
              <a:solidFill>
                <a:schemeClr val="tx2"/>
              </a:solidFill>
              <a:latin typeface="+mj-lt"/>
              <a:ea typeface="+mj-ea"/>
              <a:cs typeface="+mj-cs"/>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207568" y="1700808"/>
            <a:ext cx="8153400" cy="4495800"/>
          </a:xfrm>
          <a:blipFill>
            <a:blip r:embed="rId3"/>
            <a:stretch>
              <a:fillRect l="-1495" t="-1355"/>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100</a:t>
            </a:fld>
            <a:endParaRPr lang="ar-SA"/>
          </a:p>
        </p:txBody>
      </p:sp>
    </p:spTree>
    <p:extLst>
      <p:ext uri="{BB962C8B-B14F-4D97-AF65-F5344CB8AC3E}">
        <p14:creationId xmlns:p14="http://schemas.microsoft.com/office/powerpoint/2010/main" val="4059048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latin typeface="+mj-lt"/>
                <a:ea typeface="+mj-ea"/>
                <a:cs typeface="+mj-cs"/>
              </a:rPr>
              <a:t>3.2.4: </a:t>
            </a:r>
            <a:r>
              <a:rPr lang="en-GB" altLang="ar-JO" sz="3200" b="1" kern="1200" dirty="0">
                <a:solidFill>
                  <a:schemeClr val="tx2"/>
                </a:solidFill>
                <a:latin typeface="+mj-lt"/>
                <a:ea typeface="+mj-ea"/>
                <a:cs typeface="+mj-cs"/>
              </a:rPr>
              <a:t>Period Check</a:t>
            </a:r>
            <a:endParaRPr lang="en-US" altLang="ar-JO" sz="3200" b="1" kern="1200" dirty="0">
              <a:solidFill>
                <a:schemeClr val="tx2"/>
              </a:solidFill>
              <a:latin typeface="+mj-lt"/>
              <a:ea typeface="+mj-ea"/>
              <a:cs typeface="+mj-cs"/>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207568" y="1700808"/>
            <a:ext cx="8153400" cy="4495800"/>
          </a:xfrm>
          <a:blipFill>
            <a:blip r:embed="rId3"/>
            <a:stretch>
              <a:fillRect l="-1420" t="-2981"/>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101</a:t>
            </a:fld>
            <a:endParaRPr lang="ar-SA"/>
          </a:p>
        </p:txBody>
      </p:sp>
    </p:spTree>
    <p:extLst>
      <p:ext uri="{BB962C8B-B14F-4D97-AF65-F5344CB8AC3E}">
        <p14:creationId xmlns:p14="http://schemas.microsoft.com/office/powerpoint/2010/main" val="404223740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3.2.4: </a:t>
            </a:r>
            <a:r>
              <a:rPr lang="en-GB" altLang="ar-JO" sz="3200" b="1" kern="1200" dirty="0">
                <a:solidFill>
                  <a:schemeClr val="tx2"/>
                </a:solidFill>
              </a:rPr>
              <a:t>Period Check</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207568" y="1700808"/>
            <a:ext cx="8153400" cy="4495800"/>
          </a:xfrm>
        </p:spPr>
        <p:txBody>
          <a:bodyPr>
            <a:normAutofit/>
          </a:bodyPr>
          <a:lstStyle/>
          <a:p>
            <a:pPr algn="just" rtl="0"/>
            <a:r>
              <a:rPr lang="en-US" dirty="0"/>
              <a:t>From Etabs: </a:t>
            </a:r>
            <a:r>
              <a:rPr lang="en-US" dirty="0" err="1"/>
              <a:t>Tx</a:t>
            </a:r>
            <a:r>
              <a:rPr lang="en-US" dirty="0"/>
              <a:t>=</a:t>
            </a:r>
            <a:r>
              <a:rPr lang="en-GB" dirty="0"/>
              <a:t>1.37 sec &gt; upper period limit.</a:t>
            </a:r>
            <a:endParaRPr lang="en-US" dirty="0"/>
          </a:p>
          <a:p>
            <a:pPr algn="just" rtl="0"/>
            <a:r>
              <a:rPr lang="en-GB" dirty="0"/>
              <a:t>From Etabs: Ty=0.954 sec &lt; upper period limit.</a:t>
            </a:r>
          </a:p>
          <a:p>
            <a:pPr algn="just" rtl="0">
              <a:buNone/>
            </a:pPr>
            <a:endParaRPr lang="en-US" dirty="0"/>
          </a:p>
          <a:p>
            <a:pPr algn="just" rtl="0">
              <a:buFont typeface="Wingdings" panose="05000000000000000000" pitchFamily="2" charset="2"/>
              <a:buChar char="Ø"/>
            </a:pPr>
            <a:r>
              <a:rPr lang="en-GB" dirty="0"/>
              <a:t>Two result :</a:t>
            </a:r>
            <a:endParaRPr lang="en-US" dirty="0"/>
          </a:p>
          <a:p>
            <a:pPr lvl="0" algn="just" rtl="0">
              <a:buFont typeface="Wingdings" panose="05000000000000000000" pitchFamily="2" charset="2"/>
              <a:buChar char="ü"/>
            </a:pPr>
            <a:r>
              <a:rPr lang="en-GB" dirty="0"/>
              <a:t>The base shear in X-direction is calculated using a structure period value of 1.13 sec.</a:t>
            </a:r>
            <a:endParaRPr lang="en-US" dirty="0"/>
          </a:p>
          <a:p>
            <a:pPr lvl="0" algn="just" rtl="0">
              <a:buFont typeface="Wingdings" panose="05000000000000000000" pitchFamily="2" charset="2"/>
              <a:buChar char="ü"/>
            </a:pPr>
            <a:r>
              <a:rPr lang="en-GB" dirty="0"/>
              <a:t>The base shear in Y-direction is calculated using a structure period value of 0.954 sec.</a:t>
            </a:r>
            <a:endParaRPr lang="en-US" dirty="0"/>
          </a:p>
          <a:p>
            <a:pPr algn="l" rtl="0"/>
            <a:endParaRPr lang="en-GB" sz="2800" dirty="0"/>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102</a:t>
            </a:fld>
            <a:endParaRPr lang="ar-SA"/>
          </a:p>
        </p:txBody>
      </p:sp>
    </p:spTree>
    <p:extLst>
      <p:ext uri="{BB962C8B-B14F-4D97-AF65-F5344CB8AC3E}">
        <p14:creationId xmlns:p14="http://schemas.microsoft.com/office/powerpoint/2010/main" val="418511338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altLang="ar-JO" sz="3200" b="1" kern="1200" dirty="0">
              <a:solidFill>
                <a:schemeClr val="tx2"/>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136775" y="1600200"/>
            <a:ext cx="8153400" cy="4495800"/>
          </a:xfrm>
        </p:spPr>
        <p:txBody>
          <a:bodyPr>
            <a:normAutofit/>
          </a:bodyPr>
          <a:lstStyle/>
          <a:p>
            <a:pPr algn="just" rtl="0"/>
            <a:r>
              <a:rPr lang="en-GB" dirty="0"/>
              <a:t>From ASCE 7-10, the seismic base shear is:</a:t>
            </a:r>
          </a:p>
          <a:p>
            <a:pPr algn="just" rtl="0"/>
            <a:endParaRPr lang="en-US" dirty="0"/>
          </a:p>
          <a:p>
            <a:pPr algn="l" rtl="0">
              <a:buFont typeface="Wingdings" panose="05000000000000000000" pitchFamily="2" charset="2"/>
              <a:buChar char="Ø"/>
            </a:pPr>
            <a:r>
              <a:rPr lang="en-GB" dirty="0"/>
              <a:t>V = Cs W                                                                                                   </a:t>
            </a:r>
            <a:endParaRPr lang="en-US" dirty="0"/>
          </a:p>
          <a:p>
            <a:pPr marL="0" indent="0" algn="l" rtl="0">
              <a:buNone/>
            </a:pPr>
            <a:r>
              <a:rPr lang="en-GB" dirty="0"/>
              <a:t>Where:</a:t>
            </a:r>
            <a:endParaRPr lang="en-US" dirty="0"/>
          </a:p>
          <a:p>
            <a:pPr marL="0" indent="0" algn="l" rtl="0">
              <a:buNone/>
            </a:pPr>
            <a:r>
              <a:rPr lang="en-GB" dirty="0"/>
              <a:t>          V: Base shear </a:t>
            </a:r>
            <a:endParaRPr lang="en-US" dirty="0"/>
          </a:p>
          <a:p>
            <a:pPr marL="0" indent="0" algn="l" rtl="0">
              <a:buNone/>
            </a:pPr>
            <a:r>
              <a:rPr lang="en-GB" dirty="0"/>
              <a:t>          W: Effective seismic weight.</a:t>
            </a:r>
            <a:endParaRPr lang="en-US" dirty="0"/>
          </a:p>
          <a:p>
            <a:pPr marL="0" indent="0" algn="l" rtl="0">
              <a:buNone/>
            </a:pPr>
            <a:r>
              <a:rPr lang="en-GB" dirty="0"/>
              <a:t>          Cs: Seismic response coefficient. </a:t>
            </a:r>
            <a:endParaRPr lang="en-US" dirty="0"/>
          </a:p>
          <a:p>
            <a:pPr algn="ctr">
              <a:buNone/>
              <a:defRPr/>
            </a:pPr>
            <a:endParaRPr lang="ar-SA" dirty="0"/>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103</a:t>
            </a:fld>
            <a:endParaRPr lang="ar-SA"/>
          </a:p>
        </p:txBody>
      </p:sp>
    </p:spTree>
    <p:extLst>
      <p:ext uri="{BB962C8B-B14F-4D97-AF65-F5344CB8AC3E}">
        <p14:creationId xmlns:p14="http://schemas.microsoft.com/office/powerpoint/2010/main" val="229745863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104</a:t>
            </a:fld>
            <a:endParaRPr lang="ar-SA"/>
          </a:p>
        </p:txBody>
      </p:sp>
      <p:sp>
        <p:nvSpPr>
          <p:cNvPr id="5" name="عنصر نائب للمحتوى 4"/>
          <p:cNvSpPr>
            <a:spLocks noGrp="1"/>
          </p:cNvSpPr>
          <p:nvPr>
            <p:ph sz="quarter" idx="1"/>
          </p:nvPr>
        </p:nvSpPr>
        <p:spPr/>
        <p:txBody>
          <a:bodyPr/>
          <a:lstStyle/>
          <a:p>
            <a:endParaRPr lang="en-US" dirty="0"/>
          </a:p>
          <a:p>
            <a:endParaRPr lang="en-US" dirty="0"/>
          </a:p>
          <a:p>
            <a:endParaRPr lang="ar-SA" dirty="0"/>
          </a:p>
        </p:txBody>
      </p:sp>
      <p:pic>
        <p:nvPicPr>
          <p:cNvPr id="2051" name="Picture 3"/>
          <p:cNvPicPr>
            <a:picLocks noChangeAspect="1" noChangeArrowheads="1"/>
          </p:cNvPicPr>
          <p:nvPr/>
        </p:nvPicPr>
        <p:blipFill>
          <a:blip r:embed="rId3"/>
          <a:srcRect/>
          <a:stretch>
            <a:fillRect/>
          </a:stretch>
        </p:blipFill>
        <p:spPr bwMode="auto">
          <a:xfrm>
            <a:off x="1952596" y="2214554"/>
            <a:ext cx="8172450" cy="3352800"/>
          </a:xfrm>
          <a:prstGeom prst="rect">
            <a:avLst/>
          </a:prstGeom>
          <a:noFill/>
          <a:ln w="9525">
            <a:noFill/>
            <a:miter lim="800000"/>
            <a:headEnd/>
            <a:tailEnd/>
          </a:ln>
          <a:effectLst/>
        </p:spPr>
      </p:pic>
    </p:spTree>
    <p:extLst>
      <p:ext uri="{BB962C8B-B14F-4D97-AF65-F5344CB8AC3E}">
        <p14:creationId xmlns:p14="http://schemas.microsoft.com/office/powerpoint/2010/main" val="427936159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600200"/>
            <a:ext cx="8153400" cy="4495800"/>
          </a:xfrm>
          <a:blipFill>
            <a:blip r:embed="rId3"/>
            <a:stretch>
              <a:fillRect l="-1645" t="-3121" r="-1571"/>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105</a:t>
            </a:fld>
            <a:endParaRPr lang="ar-SA"/>
          </a:p>
        </p:txBody>
      </p:sp>
    </p:spTree>
    <p:extLst>
      <p:ext uri="{BB962C8B-B14F-4D97-AF65-F5344CB8AC3E}">
        <p14:creationId xmlns:p14="http://schemas.microsoft.com/office/powerpoint/2010/main" val="338224959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600200"/>
            <a:ext cx="8153400" cy="4495800"/>
          </a:xfrm>
          <a:blipFill>
            <a:blip r:embed="rId3"/>
            <a:stretch>
              <a:fillRect l="-449" t="-1357" r="-1571"/>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106</a:t>
            </a:fld>
            <a:endParaRPr lang="ar-SA"/>
          </a:p>
        </p:txBody>
      </p:sp>
    </p:spTree>
    <p:extLst>
      <p:ext uri="{BB962C8B-B14F-4D97-AF65-F5344CB8AC3E}">
        <p14:creationId xmlns:p14="http://schemas.microsoft.com/office/powerpoint/2010/main" val="401396989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600200"/>
            <a:ext cx="8153400" cy="4495800"/>
          </a:xfrm>
          <a:blipFill>
            <a:blip r:embed="rId3"/>
            <a:stretch>
              <a:fillRect l="-1645" t="-1357"/>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107</a:t>
            </a:fld>
            <a:endParaRPr lang="ar-SA"/>
          </a:p>
        </p:txBody>
      </p:sp>
    </p:spTree>
    <p:extLst>
      <p:ext uri="{BB962C8B-B14F-4D97-AF65-F5344CB8AC3E}">
        <p14:creationId xmlns:p14="http://schemas.microsoft.com/office/powerpoint/2010/main" val="277806958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108</a:t>
            </a:fld>
            <a:endParaRPr lang="ar-SA"/>
          </a:p>
        </p:txBody>
      </p:sp>
      <p:pic>
        <p:nvPicPr>
          <p:cNvPr id="4098" name="Picture 2"/>
          <p:cNvPicPr>
            <a:picLocks noGrp="1" noChangeAspect="1" noChangeArrowheads="1"/>
          </p:cNvPicPr>
          <p:nvPr>
            <p:ph sz="quarter" idx="1"/>
          </p:nvPr>
        </p:nvPicPr>
        <p:blipFill>
          <a:blip r:embed="rId3"/>
          <a:srcRect/>
          <a:stretch>
            <a:fillRect/>
          </a:stretch>
        </p:blipFill>
        <p:spPr bwMode="auto">
          <a:xfrm>
            <a:off x="2238348" y="1714488"/>
            <a:ext cx="7786742" cy="4495800"/>
          </a:xfrm>
          <a:prstGeom prst="rect">
            <a:avLst/>
          </a:prstGeom>
          <a:noFill/>
          <a:ln w="9525">
            <a:noFill/>
            <a:miter lim="800000"/>
            <a:headEnd/>
            <a:tailEnd/>
          </a:ln>
          <a:effectLst/>
        </p:spPr>
      </p:pic>
    </p:spTree>
    <p:extLst>
      <p:ext uri="{BB962C8B-B14F-4D97-AF65-F5344CB8AC3E}">
        <p14:creationId xmlns:p14="http://schemas.microsoft.com/office/powerpoint/2010/main" val="9057318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109</a:t>
            </a:fld>
            <a:endParaRPr lang="ar-SA"/>
          </a:p>
        </p:txBody>
      </p:sp>
      <p:pic>
        <p:nvPicPr>
          <p:cNvPr id="3081" name="Picture 9"/>
          <p:cNvPicPr>
            <a:picLocks noGrp="1" noChangeAspect="1" noChangeArrowheads="1"/>
          </p:cNvPicPr>
          <p:nvPr>
            <p:ph sz="quarter" idx="1"/>
          </p:nvPr>
        </p:nvPicPr>
        <p:blipFill>
          <a:blip r:embed="rId3"/>
          <a:srcRect/>
          <a:stretch>
            <a:fillRect/>
          </a:stretch>
        </p:blipFill>
        <p:spPr bwMode="auto">
          <a:xfrm>
            <a:off x="1809721" y="1785927"/>
            <a:ext cx="9235095" cy="4680067"/>
          </a:xfrm>
          <a:prstGeom prst="rect">
            <a:avLst/>
          </a:prstGeom>
          <a:noFill/>
          <a:ln w="9525">
            <a:noFill/>
            <a:miter lim="800000"/>
            <a:headEnd/>
            <a:tailEnd/>
          </a:ln>
          <a:effectLst/>
        </p:spPr>
      </p:pic>
    </p:spTree>
    <p:extLst>
      <p:ext uri="{BB962C8B-B14F-4D97-AF65-F5344CB8AC3E}">
        <p14:creationId xmlns:p14="http://schemas.microsoft.com/office/powerpoint/2010/main" val="2730723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sp>
        <p:nvSpPr>
          <p:cNvPr id="3" name="عنصر نائب للمحتوى 2"/>
          <p:cNvSpPr>
            <a:spLocks noGrp="1"/>
          </p:cNvSpPr>
          <p:nvPr>
            <p:ph sz="quarter" idx="1"/>
          </p:nvPr>
        </p:nvSpPr>
        <p:spPr>
          <a:xfrm>
            <a:off x="1809720" y="1600200"/>
            <a:ext cx="4286280" cy="4757758"/>
          </a:xfrm>
        </p:spPr>
        <p:txBody>
          <a:bodyPr>
            <a:normAutofit/>
          </a:bodyPr>
          <a:lstStyle/>
          <a:p>
            <a:pPr algn="l">
              <a:buNone/>
            </a:pPr>
            <a:r>
              <a:rPr lang="en-US" sz="3200" dirty="0"/>
              <a:t>-Exterior walls are built from:  glass, reinforced concrete, and masonry stone</a:t>
            </a:r>
          </a:p>
          <a:p>
            <a:pPr algn="l">
              <a:buNone/>
            </a:pPr>
            <a:endParaRPr lang="en-US" sz="3200" dirty="0"/>
          </a:p>
          <a:p>
            <a:pPr algn="l">
              <a:buNone/>
            </a:pPr>
            <a:r>
              <a:rPr lang="en-US" sz="3200" dirty="0"/>
              <a:t>-Interior walls are built  from gypsum boards </a:t>
            </a:r>
            <a:endParaRPr lang="ar-SA" sz="3200" dirty="0"/>
          </a:p>
          <a:p>
            <a:pPr algn="l">
              <a:buNone/>
            </a:pPr>
            <a:endParaRPr lang="ar-SA" sz="3200" dirty="0"/>
          </a:p>
          <a:p>
            <a:pPr algn="l">
              <a:buNone/>
            </a:pPr>
            <a:endParaRPr lang="ar-SA" sz="3200" dirty="0"/>
          </a:p>
          <a:p>
            <a:endParaRPr lang="ar-SA" dirty="0"/>
          </a:p>
        </p:txBody>
      </p:sp>
      <p:pic>
        <p:nvPicPr>
          <p:cNvPr id="5" name="صورة 4" descr="unnamed.jpg"/>
          <p:cNvPicPr>
            <a:picLocks noChangeAspect="1"/>
          </p:cNvPicPr>
          <p:nvPr/>
        </p:nvPicPr>
        <p:blipFill>
          <a:blip r:embed="rId2"/>
          <a:stretch>
            <a:fillRect/>
          </a:stretch>
        </p:blipFill>
        <p:spPr>
          <a:xfrm>
            <a:off x="5810256" y="1500174"/>
            <a:ext cx="4714900" cy="5143536"/>
          </a:xfrm>
          <a:prstGeom prst="rect">
            <a:avLst/>
          </a:prstGeom>
        </p:spPr>
      </p:pic>
      <p:sp>
        <p:nvSpPr>
          <p:cNvPr id="4" name="Slide Number Placeholder 3">
            <a:extLst>
              <a:ext uri="{FF2B5EF4-FFF2-40B4-BE49-F238E27FC236}">
                <a16:creationId xmlns:a16="http://schemas.microsoft.com/office/drawing/2014/main" id="{87403218-E917-44E2-9825-BE938492BF7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11</a:t>
            </a:fld>
            <a:endParaRPr lang="ar-SA"/>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3.2.5: </a:t>
            </a:r>
            <a:r>
              <a:rPr lang="en-GB" altLang="ar-JO" sz="3200" b="1" kern="1200" dirty="0">
                <a:solidFill>
                  <a:schemeClr val="tx2"/>
                </a:solidFill>
              </a:rPr>
              <a:t>Seismic Base shear computation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136775" y="1540179"/>
            <a:ext cx="8153400" cy="4495800"/>
          </a:xfrm>
        </p:spPr>
        <p:txBody>
          <a:bodyPr>
            <a:normAutofit/>
          </a:bodyPr>
          <a:lstStyle/>
          <a:p>
            <a:pPr marL="0" indent="0" algn="l" rtl="0">
              <a:buNone/>
            </a:pPr>
            <a:r>
              <a:rPr lang="en-GB" dirty="0"/>
              <a:t>The total reactions resulted by </a:t>
            </a:r>
            <a:r>
              <a:rPr lang="en-GB" dirty="0" err="1"/>
              <a:t>Etabs</a:t>
            </a:r>
            <a:r>
              <a:rPr lang="en-GB" dirty="0"/>
              <a:t> from dead, live, super imposed dead, response spectrum earthquake load cases, and earthquake load patterns.</a:t>
            </a:r>
            <a:endParaRPr lang="en-US" dirty="0"/>
          </a:p>
          <a:p>
            <a:pPr marL="0" indent="0" algn="l" rtl="0">
              <a:buNone/>
            </a:pPr>
            <a:endParaRPr lang="en-US" dirty="0"/>
          </a:p>
          <a:p>
            <a:pPr marL="0" indent="0" algn="l" rtl="0">
              <a:buNone/>
            </a:pPr>
            <a:endParaRPr lang="en-GB" dirty="0"/>
          </a:p>
          <a:p>
            <a:pPr marL="0" indent="0" algn="l" rtl="0">
              <a:buNone/>
            </a:pPr>
            <a:endParaRPr lang="ar-SA" dirty="0"/>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110</a:t>
            </a:fld>
            <a:endParaRPr lang="ar-SA"/>
          </a:p>
        </p:txBody>
      </p:sp>
      <p:pic>
        <p:nvPicPr>
          <p:cNvPr id="5" name="Picture 4">
            <a:extLst>
              <a:ext uri="{FF2B5EF4-FFF2-40B4-BE49-F238E27FC236}">
                <a16:creationId xmlns:a16="http://schemas.microsoft.com/office/drawing/2014/main" id="{978C47DB-7FEF-468B-AAB0-7B2F63EF45C1}"/>
              </a:ext>
            </a:extLst>
          </p:cNvPr>
          <p:cNvPicPr/>
          <p:nvPr/>
        </p:nvPicPr>
        <p:blipFill>
          <a:blip r:embed="rId3"/>
          <a:stretch>
            <a:fillRect/>
          </a:stretch>
        </p:blipFill>
        <p:spPr>
          <a:xfrm>
            <a:off x="2136776" y="2996952"/>
            <a:ext cx="7847657" cy="3632448"/>
          </a:xfrm>
          <a:prstGeom prst="rect">
            <a:avLst/>
          </a:prstGeom>
        </p:spPr>
      </p:pic>
    </p:spTree>
    <p:extLst>
      <p:ext uri="{BB962C8B-B14F-4D97-AF65-F5344CB8AC3E}">
        <p14:creationId xmlns:p14="http://schemas.microsoft.com/office/powerpoint/2010/main" val="6741347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1775521" y="228600"/>
            <a:ext cx="9073007" cy="990600"/>
          </a:xfrm>
        </p:spPr>
        <p:txBody>
          <a:bodyPr>
            <a:normAutofit/>
          </a:bodyPr>
          <a:lstStyle/>
          <a:p>
            <a:pPr lvl="1" algn="ctr"/>
            <a:r>
              <a:rPr lang="en-US" altLang="ar-JO" sz="3200" b="1" kern="1200" dirty="0">
                <a:solidFill>
                  <a:schemeClr val="tx2"/>
                </a:solidFill>
              </a:rPr>
              <a:t>3.3: </a:t>
            </a:r>
            <a:r>
              <a:rPr lang="en-GB" sz="3200" b="1" kern="1200" dirty="0">
                <a:solidFill>
                  <a:schemeClr val="tx2"/>
                </a:solidFill>
              </a:rPr>
              <a:t>Seismic force-resisting system:</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540179"/>
            <a:ext cx="8153400" cy="4495800"/>
          </a:xfrm>
          <a:blipFill>
            <a:blip r:embed="rId3"/>
            <a:stretch>
              <a:fillRect l="-1571" t="-1493" r="-2094"/>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111</a:t>
            </a:fld>
            <a:endParaRPr lang="ar-SA"/>
          </a:p>
        </p:txBody>
      </p:sp>
      <p:pic>
        <p:nvPicPr>
          <p:cNvPr id="6" name="Picture 5" descr="A screenshot of a computer&#10;&#10;Description automatically generated">
            <a:extLst>
              <a:ext uri="{FF2B5EF4-FFF2-40B4-BE49-F238E27FC236}">
                <a16:creationId xmlns:a16="http://schemas.microsoft.com/office/drawing/2014/main" id="{F18BA413-267B-4AA1-B591-9FB119B25A27}"/>
              </a:ext>
            </a:extLst>
          </p:cNvPr>
          <p:cNvPicPr/>
          <p:nvPr/>
        </p:nvPicPr>
        <p:blipFill>
          <a:blip r:embed="rId4">
            <a:extLst>
              <a:ext uri="{28A0092B-C50C-407E-A947-70E740481C1C}">
                <a14:useLocalDpi xmlns:a14="http://schemas.microsoft.com/office/drawing/2010/main" val="0"/>
              </a:ext>
            </a:extLst>
          </a:blip>
          <a:stretch>
            <a:fillRect/>
          </a:stretch>
        </p:blipFill>
        <p:spPr>
          <a:xfrm>
            <a:off x="2279576" y="2924944"/>
            <a:ext cx="7704856" cy="3704456"/>
          </a:xfrm>
          <a:prstGeom prst="rect">
            <a:avLst/>
          </a:prstGeom>
        </p:spPr>
      </p:pic>
    </p:spTree>
    <p:extLst>
      <p:ext uri="{BB962C8B-B14F-4D97-AF65-F5344CB8AC3E}">
        <p14:creationId xmlns:p14="http://schemas.microsoft.com/office/powerpoint/2010/main" val="959693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1" algn="ctr"/>
            <a:r>
              <a:rPr lang="en-US" altLang="ar-JO" sz="3200" b="1" kern="1200" dirty="0">
                <a:solidFill>
                  <a:schemeClr val="tx2"/>
                </a:solidFill>
              </a:rPr>
              <a:t>3.3: </a:t>
            </a:r>
            <a:r>
              <a:rPr lang="en-GB" sz="3200" b="1" kern="1200" dirty="0">
                <a:solidFill>
                  <a:schemeClr val="tx2"/>
                </a:solidFill>
              </a:rPr>
              <a:t>Seismic force-resisting system:</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540179"/>
            <a:ext cx="8153400" cy="4495800"/>
          </a:xfrm>
          <a:blipFill>
            <a:blip r:embed="rId3"/>
            <a:stretch>
              <a:fillRect l="-1645" t="-1357"/>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112</a:t>
            </a:fld>
            <a:endParaRPr lang="ar-SA"/>
          </a:p>
        </p:txBody>
      </p:sp>
      <p:pic>
        <p:nvPicPr>
          <p:cNvPr id="7" name="Picture 6">
            <a:extLst>
              <a:ext uri="{FF2B5EF4-FFF2-40B4-BE49-F238E27FC236}">
                <a16:creationId xmlns:a16="http://schemas.microsoft.com/office/drawing/2014/main" id="{FFF650B9-FFAE-40F6-8BE6-ACCA58F0C0AA}"/>
              </a:ext>
            </a:extLst>
          </p:cNvPr>
          <p:cNvPicPr/>
          <p:nvPr/>
        </p:nvPicPr>
        <p:blipFill>
          <a:blip r:embed="rId4"/>
          <a:stretch>
            <a:fillRect/>
          </a:stretch>
        </p:blipFill>
        <p:spPr>
          <a:xfrm>
            <a:off x="2024035" y="2996952"/>
            <a:ext cx="8429683" cy="3632448"/>
          </a:xfrm>
          <a:prstGeom prst="rect">
            <a:avLst/>
          </a:prstGeom>
        </p:spPr>
      </p:pic>
    </p:spTree>
    <p:extLst>
      <p:ext uri="{BB962C8B-B14F-4D97-AF65-F5344CB8AC3E}">
        <p14:creationId xmlns:p14="http://schemas.microsoft.com/office/powerpoint/2010/main" val="186803339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1" algn="ctr"/>
            <a:r>
              <a:rPr lang="en-US" altLang="ar-JO" sz="3200" b="1" kern="1200" dirty="0">
                <a:solidFill>
                  <a:schemeClr val="tx2"/>
                </a:solidFill>
              </a:rPr>
              <a:t>3.3: </a:t>
            </a:r>
            <a:r>
              <a:rPr lang="en-GB" sz="3200" b="1" kern="1200" dirty="0">
                <a:solidFill>
                  <a:schemeClr val="tx2"/>
                </a:solidFill>
              </a:rPr>
              <a:t>Seismic force-resisting system:</a:t>
            </a:r>
            <a:endParaRPr lang="en-US" sz="3200" dirty="0">
              <a:solidFill>
                <a:schemeClr val="tx1"/>
              </a:solidFill>
            </a:endParaRPr>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136775" y="1540179"/>
                <a:ext cx="8153400" cy="4495800"/>
              </a:xfrm>
            </p:spPr>
            <p:txBody>
              <a:bodyPr>
                <a:normAutofit/>
              </a:bodyPr>
              <a:lstStyle/>
              <a:p>
                <a:pPr marL="0" indent="0" algn="l" rtl="0">
                  <a:buNone/>
                </a:pPr>
                <a:r>
                  <a:rPr lang="en-GB" sz="2700" dirty="0"/>
                  <a:t>A section cut is taken the base story in order to find the percentage of vertical load resisted by walls</a:t>
                </a:r>
              </a:p>
              <a:p>
                <a:pPr algn="l" rtl="0">
                  <a:buFont typeface="Wingdings" panose="05000000000000000000" pitchFamily="2" charset="2"/>
                  <a:buChar char="Ø"/>
                </a:pPr>
                <a14:m>
                  <m:oMath xmlns:m="http://schemas.openxmlformats.org/officeDocument/2006/math">
                    <m:r>
                      <m:rPr>
                        <m:sty m:val="p"/>
                      </m:rPr>
                      <a:rPr lang="en-GB" sz="2700">
                        <a:latin typeface="Cambria Math" panose="02040503050406030204" pitchFamily="18" charset="0"/>
                      </a:rPr>
                      <m:t>Percent</m:t>
                    </m:r>
                    <m:r>
                      <a:rPr lang="en-GB" sz="2700">
                        <a:latin typeface="Cambria Math" panose="02040503050406030204" pitchFamily="18" charset="0"/>
                      </a:rPr>
                      <m:t>%</m:t>
                    </m:r>
                    <m:r>
                      <a:rPr lang="en-GB" sz="2700" i="1">
                        <a:latin typeface="Cambria Math" panose="02040503050406030204" pitchFamily="18" charset="0"/>
                      </a:rPr>
                      <m:t>=</m:t>
                    </m:r>
                    <m:r>
                      <a:rPr lang="en-GB" sz="2700">
                        <a:latin typeface="Cambria Math" panose="02040503050406030204" pitchFamily="18" charset="0"/>
                      </a:rPr>
                      <m:t>70</m:t>
                    </m:r>
                    <m:r>
                      <a:rPr lang="en-GB" sz="2700">
                        <a:latin typeface="Cambria Math" panose="02040503050406030204" pitchFamily="18" charset="0"/>
                      </a:rPr>
                      <m:t>.</m:t>
                    </m:r>
                    <m:r>
                      <a:rPr lang="en-GB" sz="2700">
                        <a:latin typeface="Cambria Math" panose="02040503050406030204" pitchFamily="18" charset="0"/>
                      </a:rPr>
                      <m:t>5</m:t>
                    </m:r>
                    <m:r>
                      <a:rPr lang="en-GB" sz="2700">
                        <a:latin typeface="Cambria Math" panose="02040503050406030204" pitchFamily="18" charset="0"/>
                      </a:rPr>
                      <m:t>% &gt;</m:t>
                    </m:r>
                    <m:r>
                      <a:rPr lang="en-GB" sz="2700">
                        <a:latin typeface="Cambria Math" panose="02040503050406030204" pitchFamily="18" charset="0"/>
                      </a:rPr>
                      <m:t>50</m:t>
                    </m:r>
                    <m:r>
                      <a:rPr lang="en-GB" sz="2700">
                        <a:latin typeface="Cambria Math" panose="02040503050406030204" pitchFamily="18" charset="0"/>
                      </a:rPr>
                      <m:t> %</m:t>
                    </m:r>
                  </m:oMath>
                </a14:m>
                <a:endParaRPr lang="en-US" sz="2700"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en-GB" dirty="0"/>
              </a:p>
              <a:p>
                <a:pPr marL="0" indent="0" algn="l" rtl="0">
                  <a:buNone/>
                </a:pPr>
                <a:endParaRPr lang="ar-SA" dirty="0"/>
              </a:p>
            </p:txBody>
          </p:sp>
        </mc:Choice>
        <mc:Fallback xmlns="">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540179"/>
                <a:ext cx="8153400" cy="4495800"/>
              </a:xfrm>
              <a:blipFill>
                <a:blip r:embed="rId3"/>
                <a:stretch>
                  <a:fillRect l="-1421" t="-135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113</a:t>
            </a:fld>
            <a:endParaRPr lang="ar-SA"/>
          </a:p>
        </p:txBody>
      </p:sp>
      <p:pic>
        <p:nvPicPr>
          <p:cNvPr id="8" name="Picture 7" descr="A screenshot of a computer&#10;&#10;Description automatically generated">
            <a:extLst>
              <a:ext uri="{FF2B5EF4-FFF2-40B4-BE49-F238E27FC236}">
                <a16:creationId xmlns:a16="http://schemas.microsoft.com/office/drawing/2014/main" id="{DF7C3AD4-8D70-4C4F-83BF-8C82F8B67DA6}"/>
              </a:ext>
            </a:extLst>
          </p:cNvPr>
          <p:cNvPicPr/>
          <p:nvPr/>
        </p:nvPicPr>
        <p:blipFill>
          <a:blip r:embed="rId4">
            <a:extLst>
              <a:ext uri="{28A0092B-C50C-407E-A947-70E740481C1C}">
                <a14:useLocalDpi xmlns:a14="http://schemas.microsoft.com/office/drawing/2010/main" val="0"/>
              </a:ext>
            </a:extLst>
          </a:blip>
          <a:stretch>
            <a:fillRect/>
          </a:stretch>
        </p:blipFill>
        <p:spPr>
          <a:xfrm>
            <a:off x="2024035" y="2996952"/>
            <a:ext cx="8215369" cy="3632448"/>
          </a:xfrm>
          <a:prstGeom prst="rect">
            <a:avLst/>
          </a:prstGeom>
        </p:spPr>
      </p:pic>
    </p:spTree>
    <p:extLst>
      <p:ext uri="{BB962C8B-B14F-4D97-AF65-F5344CB8AC3E}">
        <p14:creationId xmlns:p14="http://schemas.microsoft.com/office/powerpoint/2010/main" val="23376383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1" algn="ctr"/>
            <a:r>
              <a:rPr lang="en-US" altLang="ar-JO" sz="3200" b="1" kern="1200" dirty="0">
                <a:solidFill>
                  <a:schemeClr val="tx2"/>
                </a:solidFill>
              </a:rPr>
              <a:t>3.3: </a:t>
            </a:r>
            <a:r>
              <a:rPr lang="en-GB" sz="3200" b="1" kern="1200" dirty="0">
                <a:solidFill>
                  <a:schemeClr val="tx2"/>
                </a:solidFill>
              </a:rPr>
              <a:t>Seismic force-resisting system:</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057400" y="1340768"/>
            <a:ext cx="7620000" cy="4999856"/>
          </a:xfrm>
          <a:blipFill>
            <a:blip r:embed="rId3"/>
            <a:stretch>
              <a:fillRect/>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114</a:t>
            </a:fld>
            <a:endParaRPr lang="ar-SA"/>
          </a:p>
        </p:txBody>
      </p:sp>
      <p:graphicFrame>
        <p:nvGraphicFramePr>
          <p:cNvPr id="6" name="Table 5">
            <a:extLst>
              <a:ext uri="{FF2B5EF4-FFF2-40B4-BE49-F238E27FC236}">
                <a16:creationId xmlns:a16="http://schemas.microsoft.com/office/drawing/2014/main" id="{B163734D-44A7-4443-9505-F314E2410FEF}"/>
              </a:ext>
            </a:extLst>
          </p:cNvPr>
          <p:cNvGraphicFramePr>
            <a:graphicFrameLocks noGrp="1"/>
          </p:cNvGraphicFramePr>
          <p:nvPr/>
        </p:nvGraphicFramePr>
        <p:xfrm>
          <a:off x="2063552" y="3717032"/>
          <a:ext cx="7782895" cy="2916324"/>
        </p:xfrm>
        <a:graphic>
          <a:graphicData uri="http://schemas.openxmlformats.org/drawingml/2006/table">
            <a:tbl>
              <a:tblPr rtl="1" firstRow="1" firstCol="1" bandRow="1"/>
              <a:tblGrid>
                <a:gridCol w="1412098">
                  <a:extLst>
                    <a:ext uri="{9D8B030D-6E8A-4147-A177-3AD203B41FA5}">
                      <a16:colId xmlns:a16="http://schemas.microsoft.com/office/drawing/2014/main" val="3205317478"/>
                    </a:ext>
                  </a:extLst>
                </a:gridCol>
                <a:gridCol w="1344984">
                  <a:extLst>
                    <a:ext uri="{9D8B030D-6E8A-4147-A177-3AD203B41FA5}">
                      <a16:colId xmlns:a16="http://schemas.microsoft.com/office/drawing/2014/main" val="315287614"/>
                    </a:ext>
                  </a:extLst>
                </a:gridCol>
                <a:gridCol w="1263902">
                  <a:extLst>
                    <a:ext uri="{9D8B030D-6E8A-4147-A177-3AD203B41FA5}">
                      <a16:colId xmlns:a16="http://schemas.microsoft.com/office/drawing/2014/main" val="2510137515"/>
                    </a:ext>
                  </a:extLst>
                </a:gridCol>
                <a:gridCol w="2034254">
                  <a:extLst>
                    <a:ext uri="{9D8B030D-6E8A-4147-A177-3AD203B41FA5}">
                      <a16:colId xmlns:a16="http://schemas.microsoft.com/office/drawing/2014/main" val="363259367"/>
                    </a:ext>
                  </a:extLst>
                </a:gridCol>
                <a:gridCol w="1727657">
                  <a:extLst>
                    <a:ext uri="{9D8B030D-6E8A-4147-A177-3AD203B41FA5}">
                      <a16:colId xmlns:a16="http://schemas.microsoft.com/office/drawing/2014/main" val="1235517532"/>
                    </a:ext>
                  </a:extLst>
                </a:gridCol>
              </a:tblGrid>
              <a:tr h="1512168">
                <a:tc>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Deflection</a:t>
                      </a:r>
                    </a:p>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Amplification Factor</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Over Strength</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Response Modification</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 R</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Lateral Force</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Resisting System</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Seismic Design Category</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164606710"/>
                  </a:ext>
                </a:extLst>
              </a:tr>
              <a:tr h="1404156">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Bearing wall (special reinforced concrete shear wall).</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10795" marR="10795" marT="1079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081430631"/>
                  </a:ext>
                </a:extLst>
              </a:tr>
            </a:tbl>
          </a:graphicData>
        </a:graphic>
      </p:graphicFrame>
    </p:spTree>
    <p:extLst>
      <p:ext uri="{BB962C8B-B14F-4D97-AF65-F5344CB8AC3E}">
        <p14:creationId xmlns:p14="http://schemas.microsoft.com/office/powerpoint/2010/main" val="252018188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1" algn="ctr"/>
            <a:r>
              <a:rPr lang="en-US" altLang="ar-JO" sz="3200" b="1" kern="1200" dirty="0">
                <a:solidFill>
                  <a:schemeClr val="tx2"/>
                </a:solidFill>
              </a:rPr>
              <a:t>3.3: Deflection Computations</a:t>
            </a:r>
          </a:p>
        </p:txBody>
      </p:sp>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136775" y="1540179"/>
            <a:ext cx="8153400" cy="4495800"/>
          </a:xfrm>
        </p:spPr>
        <p:txBody>
          <a:bodyPr>
            <a:normAutofit/>
          </a:bodyPr>
          <a:lstStyle/>
          <a:p>
            <a:pPr algn="l" rtl="0" eaLnBrk="1" hangingPunct="1">
              <a:buNone/>
            </a:pPr>
            <a:r>
              <a:rPr lang="en-US" altLang="ar-JO" dirty="0"/>
              <a:t>1- Immediate deflection.</a:t>
            </a:r>
            <a:endParaRPr lang="ar-JO" altLang="ar-JO" dirty="0"/>
          </a:p>
          <a:p>
            <a:pPr algn="l" rtl="0" eaLnBrk="1" hangingPunct="1">
              <a:buNone/>
            </a:pPr>
            <a:r>
              <a:rPr lang="en-US" altLang="ar-JO" dirty="0"/>
              <a:t>2-Long-term deflection.</a:t>
            </a:r>
            <a:endParaRPr lang="ar-SA" altLang="ar-JO" dirty="0"/>
          </a:p>
          <a:p>
            <a:pPr algn="l" rtl="0"/>
            <a:endParaRPr lang="ar-SA" dirty="0"/>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115</a:t>
            </a:fld>
            <a:endParaRPr lang="ar-SA"/>
          </a:p>
        </p:txBody>
      </p:sp>
      <p:pic>
        <p:nvPicPr>
          <p:cNvPr id="5" name="صورة 3" descr="Deflection.png">
            <a:extLst>
              <a:ext uri="{FF2B5EF4-FFF2-40B4-BE49-F238E27FC236}">
                <a16:creationId xmlns:a16="http://schemas.microsoft.com/office/drawing/2014/main" id="{56B085C2-D87C-4C5A-A598-FA62F3237F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1018" y="2986991"/>
            <a:ext cx="8155634" cy="33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658942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3.3.1: </a:t>
            </a:r>
            <a:r>
              <a:rPr lang="en-GB" altLang="ar-JO" sz="3200" b="1" kern="1200" dirty="0">
                <a:solidFill>
                  <a:schemeClr val="tx2"/>
                </a:solidFill>
              </a:rPr>
              <a:t>Long term deflection</a:t>
            </a:r>
            <a:endParaRPr lang="en-US" altLang="ar-JO" sz="3600" b="1" kern="1200" dirty="0">
              <a:solidFill>
                <a:schemeClr val="tx2"/>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628800"/>
            <a:ext cx="8153400" cy="4896544"/>
          </a:xfrm>
          <a:blipFill>
            <a:blip r:embed="rId3"/>
            <a:stretch>
              <a:fillRect l="-1421" t="-2740" b="-2242"/>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116</a:t>
            </a:fld>
            <a:endParaRPr lang="ar-SA"/>
          </a:p>
        </p:txBody>
      </p:sp>
    </p:spTree>
    <p:extLst>
      <p:ext uri="{BB962C8B-B14F-4D97-AF65-F5344CB8AC3E}">
        <p14:creationId xmlns:p14="http://schemas.microsoft.com/office/powerpoint/2010/main" val="21774317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3.3.1: </a:t>
            </a:r>
            <a:r>
              <a:rPr lang="en-GB" altLang="ar-JO" sz="3200" b="1" kern="1200" dirty="0">
                <a:solidFill>
                  <a:schemeClr val="tx2"/>
                </a:solidFill>
              </a:rPr>
              <a:t>Long term deflection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540178"/>
            <a:ext cx="8153400" cy="5317822"/>
          </a:xfrm>
          <a:blipFill>
            <a:blip r:embed="rId3"/>
            <a:stretch>
              <a:fillRect l="-1571" t="-2752" r="-449"/>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117</a:t>
            </a:fld>
            <a:endParaRPr lang="ar-SA"/>
          </a:p>
        </p:txBody>
      </p:sp>
    </p:spTree>
    <p:extLst>
      <p:ext uri="{BB962C8B-B14F-4D97-AF65-F5344CB8AC3E}">
        <p14:creationId xmlns:p14="http://schemas.microsoft.com/office/powerpoint/2010/main" val="21087751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3.3.1: </a:t>
            </a:r>
            <a:r>
              <a:rPr lang="en-GB" altLang="ar-JO" sz="3200" b="1" kern="1200" dirty="0">
                <a:solidFill>
                  <a:schemeClr val="tx2"/>
                </a:solidFill>
              </a:rPr>
              <a:t>Long term deflection</a:t>
            </a:r>
            <a:endParaRPr lang="en-US" altLang="ar-JO" sz="3200" b="1" kern="1200" dirty="0">
              <a:solidFill>
                <a:schemeClr val="tx2"/>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5" y="1540178"/>
            <a:ext cx="8153400" cy="5317822"/>
          </a:xfrm>
          <a:blipFill>
            <a:blip r:embed="rId3"/>
            <a:stretch>
              <a:fillRect l="-449" t="-1147" r="-449"/>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118</a:t>
            </a:fld>
            <a:endParaRPr lang="ar-SA"/>
          </a:p>
        </p:txBody>
      </p:sp>
      <p:pic>
        <p:nvPicPr>
          <p:cNvPr id="5" name="صورة 2">
            <a:extLst>
              <a:ext uri="{FF2B5EF4-FFF2-40B4-BE49-F238E27FC236}">
                <a16:creationId xmlns:a16="http://schemas.microsoft.com/office/drawing/2014/main" id="{99C9F55F-A791-4147-8C8A-FCEABC214FD1}"/>
              </a:ext>
            </a:extLst>
          </p:cNvPr>
          <p:cNvPicPr/>
          <p:nvPr/>
        </p:nvPicPr>
        <p:blipFill>
          <a:blip r:embed="rId4"/>
          <a:srcRect b="2690"/>
          <a:stretch>
            <a:fillRect/>
          </a:stretch>
        </p:blipFill>
        <p:spPr bwMode="auto">
          <a:xfrm>
            <a:off x="1881158" y="3643314"/>
            <a:ext cx="8572560" cy="2714644"/>
          </a:xfrm>
          <a:prstGeom prst="rect">
            <a:avLst/>
          </a:prstGeom>
          <a:noFill/>
          <a:ln w="9525">
            <a:noFill/>
            <a:miter lim="800000"/>
            <a:headEnd/>
            <a:tailEnd/>
          </a:ln>
        </p:spPr>
      </p:pic>
    </p:spTree>
    <p:extLst>
      <p:ext uri="{BB962C8B-B14F-4D97-AF65-F5344CB8AC3E}">
        <p14:creationId xmlns:p14="http://schemas.microsoft.com/office/powerpoint/2010/main" val="229423192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3.3.1: </a:t>
            </a:r>
            <a:r>
              <a:rPr lang="en-GB" altLang="ar-JO" sz="3200" b="1" kern="1200" dirty="0">
                <a:solidFill>
                  <a:schemeClr val="tx2"/>
                </a:solidFill>
              </a:rPr>
              <a:t>Long term deflection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p:cNvSpPr>
          <p:nvPr>
            <p:ph sz="quarter" idx="1"/>
          </p:nvPr>
        </p:nvSpPr>
        <p:spPr>
          <a:xfrm>
            <a:off x="2136775" y="1540178"/>
            <a:ext cx="8153400" cy="5317822"/>
          </a:xfrm>
        </p:spPr>
        <p:txBody>
          <a:bodyPr>
            <a:normAutofit/>
          </a:bodyPr>
          <a:lstStyle/>
          <a:p>
            <a:pPr algn="l" rtl="0"/>
            <a:r>
              <a:rPr lang="en-GB" sz="2400" dirty="0"/>
              <a:t>long-term deflection in store 6. </a:t>
            </a:r>
            <a:endParaRPr lang="en-US" sz="2400" dirty="0"/>
          </a:p>
          <a:p>
            <a:pPr algn="l" rtl="0"/>
            <a:endParaRPr lang="ar-SA" dirty="0"/>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119</a:t>
            </a:fld>
            <a:endParaRPr lang="ar-SA"/>
          </a:p>
        </p:txBody>
      </p:sp>
      <p:pic>
        <p:nvPicPr>
          <p:cNvPr id="6" name="Picture 5" descr="A screenshot of a cell phone&#10;&#10;Description automatically generated">
            <a:extLst>
              <a:ext uri="{FF2B5EF4-FFF2-40B4-BE49-F238E27FC236}">
                <a16:creationId xmlns:a16="http://schemas.microsoft.com/office/drawing/2014/main" id="{B76B4C50-373F-40CA-81F1-4D2CF8D730C9}"/>
              </a:ext>
            </a:extLst>
          </p:cNvPr>
          <p:cNvPicPr/>
          <p:nvPr/>
        </p:nvPicPr>
        <p:blipFill>
          <a:blip r:embed="rId3">
            <a:extLst>
              <a:ext uri="{28A0092B-C50C-407E-A947-70E740481C1C}">
                <a14:useLocalDpi xmlns:a14="http://schemas.microsoft.com/office/drawing/2010/main" val="0"/>
              </a:ext>
            </a:extLst>
          </a:blip>
          <a:stretch>
            <a:fillRect/>
          </a:stretch>
        </p:blipFill>
        <p:spPr>
          <a:xfrm>
            <a:off x="2639617" y="1916833"/>
            <a:ext cx="6840759" cy="4712568"/>
          </a:xfrm>
          <a:prstGeom prst="rect">
            <a:avLst/>
          </a:prstGeom>
        </p:spPr>
      </p:pic>
    </p:spTree>
    <p:extLst>
      <p:ext uri="{BB962C8B-B14F-4D97-AF65-F5344CB8AC3E}">
        <p14:creationId xmlns:p14="http://schemas.microsoft.com/office/powerpoint/2010/main" val="3737427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1.2 : Methodology</a:t>
            </a:r>
          </a:p>
        </p:txBody>
      </p:sp>
      <p:sp>
        <p:nvSpPr>
          <p:cNvPr id="3" name="عنصر نائب للمحتوى 2"/>
          <p:cNvSpPr>
            <a:spLocks noGrp="1"/>
          </p:cNvSpPr>
          <p:nvPr>
            <p:ph sz="quarter" idx="1"/>
          </p:nvPr>
        </p:nvSpPr>
        <p:spPr>
          <a:xfrm>
            <a:off x="1809720" y="1600200"/>
            <a:ext cx="4286280" cy="4757758"/>
          </a:xfrm>
        </p:spPr>
        <p:txBody>
          <a:bodyPr>
            <a:normAutofit/>
          </a:bodyPr>
          <a:lstStyle/>
          <a:p>
            <a:pPr algn="l">
              <a:buNone/>
            </a:pPr>
            <a:r>
              <a:rPr lang="en-US" sz="3200" dirty="0"/>
              <a:t>-Determining loads</a:t>
            </a:r>
          </a:p>
          <a:p>
            <a:pPr algn="l">
              <a:buNone/>
            </a:pPr>
            <a:r>
              <a:rPr lang="en-US" sz="3200" dirty="0"/>
              <a:t>-Setting initial dimensions</a:t>
            </a:r>
          </a:p>
          <a:p>
            <a:pPr algn="l">
              <a:buNone/>
            </a:pPr>
            <a:r>
              <a:rPr lang="en-US" sz="3200" dirty="0"/>
              <a:t>-Modeling the structure</a:t>
            </a:r>
          </a:p>
          <a:p>
            <a:pPr algn="l">
              <a:buNone/>
            </a:pPr>
            <a:r>
              <a:rPr lang="en-US" sz="3200" dirty="0"/>
              <a:t>-Verification the model</a:t>
            </a:r>
          </a:p>
          <a:p>
            <a:pPr algn="l">
              <a:buNone/>
            </a:pPr>
            <a:r>
              <a:rPr lang="en-US" sz="3200" dirty="0"/>
              <a:t>-Checking the dimensions</a:t>
            </a:r>
          </a:p>
          <a:p>
            <a:pPr algn="l">
              <a:buNone/>
            </a:pPr>
            <a:r>
              <a:rPr lang="en-US" sz="3200" dirty="0"/>
              <a:t>-Studying internal forces</a:t>
            </a:r>
          </a:p>
          <a:p>
            <a:pPr algn="l">
              <a:buNone/>
            </a:pPr>
            <a:r>
              <a:rPr lang="en-US" sz="3200" dirty="0"/>
              <a:t>-Setting reinforcement</a:t>
            </a:r>
          </a:p>
          <a:p>
            <a:pPr algn="l">
              <a:buNone/>
            </a:pPr>
            <a:endParaRPr lang="en-US" sz="3200" dirty="0"/>
          </a:p>
          <a:p>
            <a:pPr algn="l">
              <a:buNone/>
            </a:pPr>
            <a:endParaRPr lang="en-US" sz="3200" dirty="0"/>
          </a:p>
          <a:p>
            <a:pPr algn="l">
              <a:buNone/>
            </a:pPr>
            <a:endParaRPr lang="ar-SA" sz="3200" dirty="0"/>
          </a:p>
          <a:p>
            <a:pPr algn="l">
              <a:buNone/>
            </a:pPr>
            <a:endParaRPr lang="ar-SA" sz="3200" dirty="0"/>
          </a:p>
          <a:p>
            <a:endParaRPr lang="ar-SA" dirty="0"/>
          </a:p>
        </p:txBody>
      </p:sp>
      <p:pic>
        <p:nvPicPr>
          <p:cNvPr id="5" name="صورة 4" descr="unnamed.jpg"/>
          <p:cNvPicPr>
            <a:picLocks noChangeAspect="1"/>
          </p:cNvPicPr>
          <p:nvPr/>
        </p:nvPicPr>
        <p:blipFill>
          <a:blip r:embed="rId2"/>
          <a:srcRect l="4545" r="6061"/>
          <a:stretch>
            <a:fillRect/>
          </a:stretch>
        </p:blipFill>
        <p:spPr>
          <a:xfrm>
            <a:off x="6096000" y="1714488"/>
            <a:ext cx="4357718" cy="45720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a:extLst>
              <a:ext uri="{FF2B5EF4-FFF2-40B4-BE49-F238E27FC236}">
                <a16:creationId xmlns:a16="http://schemas.microsoft.com/office/drawing/2014/main" id="{9DDF597D-B142-415A-A428-E70B6FBFE9B9}"/>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a:t>
            </a:fld>
            <a:endParaRPr lang="ar-SA"/>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US" altLang="ar-JO" sz="3200" b="1" kern="1200" dirty="0">
                <a:solidFill>
                  <a:schemeClr val="tx2"/>
                </a:solidFill>
              </a:rPr>
              <a:t>3.3.1: </a:t>
            </a:r>
            <a:r>
              <a:rPr lang="en-GB" altLang="ar-JO" sz="3200" b="1" kern="1200" dirty="0">
                <a:solidFill>
                  <a:schemeClr val="tx2"/>
                </a:solidFill>
              </a:rPr>
              <a:t>Long term deflection</a:t>
            </a:r>
            <a:endParaRPr lang="en-US" sz="3200" dirty="0">
              <a:solidFill>
                <a:schemeClr val="tx1"/>
              </a:solidFill>
            </a:endParaRPr>
          </a:p>
        </p:txBody>
      </p:sp>
      <p:sp>
        <p:nvSpPr>
          <p:cNvPr id="3" name="عنصر نائب للمحتوى 2">
            <a:extLst>
              <a:ext uri="{FF2B5EF4-FFF2-40B4-BE49-F238E27FC236}">
                <a16:creationId xmlns:a16="http://schemas.microsoft.com/office/drawing/2014/main" id="{B2CE8C77-ED98-48C8-8A83-D9D234960430}"/>
              </a:ext>
            </a:extLst>
          </p:cNvPr>
          <p:cNvSpPr>
            <a:spLocks noGrp="1" noRot="1" noChangeAspect="1" noMove="1" noResize="1" noEditPoints="1" noAdjustHandles="1" noChangeArrowheads="1" noChangeShapeType="1" noTextEdit="1"/>
          </p:cNvSpPr>
          <p:nvPr>
            <p:ph sz="quarter" idx="1"/>
          </p:nvPr>
        </p:nvSpPr>
        <p:spPr>
          <a:xfrm>
            <a:off x="2136776" y="1540178"/>
            <a:ext cx="8153400" cy="4985166"/>
          </a:xfrm>
          <a:blipFill>
            <a:blip r:embed="rId3"/>
            <a:stretch>
              <a:fillRect l="-1645" t="-2081" r="-1571"/>
            </a:stretch>
          </a:blipFill>
        </p:spPr>
        <p:txBody>
          <a:bodyPr/>
          <a:lstStyle/>
          <a:p>
            <a:pPr>
              <a:buNone/>
            </a:pPr>
            <a:r>
              <a:rPr lang="ar-JO">
                <a:noFill/>
              </a:rPr>
              <a:t> </a:t>
            </a:r>
          </a:p>
        </p:txBody>
      </p:sp>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120</a:t>
            </a:fld>
            <a:endParaRPr lang="ar-SA"/>
          </a:p>
        </p:txBody>
      </p:sp>
    </p:spTree>
    <p:extLst>
      <p:ext uri="{BB962C8B-B14F-4D97-AF65-F5344CB8AC3E}">
        <p14:creationId xmlns:p14="http://schemas.microsoft.com/office/powerpoint/2010/main" val="15729050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t>3.4.2: Drift Calculations</a:t>
            </a:r>
            <a:br>
              <a:rPr lang="en-US" b="1" dirty="0"/>
            </a:br>
            <a:endParaRPr lang="ar-SA" dirty="0"/>
          </a:p>
        </p:txBody>
      </p:sp>
      <p:sp>
        <p:nvSpPr>
          <p:cNvPr id="6" name="عنصر نائب للمحتوى 5"/>
          <p:cNvSpPr>
            <a:spLocks noGrp="1"/>
          </p:cNvSpPr>
          <p:nvPr>
            <p:ph sz="quarter" idx="1"/>
          </p:nvPr>
        </p:nvSpPr>
        <p:spPr>
          <a:xfrm>
            <a:off x="2136648" y="1600200"/>
            <a:ext cx="3745038" cy="4495800"/>
          </a:xfrm>
        </p:spPr>
        <p:txBody>
          <a:bodyPr>
            <a:normAutofit/>
          </a:bodyPr>
          <a:lstStyle/>
          <a:p>
            <a:pPr algn="l">
              <a:buNone/>
            </a:pPr>
            <a:endParaRPr lang="en-GB" dirty="0"/>
          </a:p>
          <a:p>
            <a:pPr algn="l">
              <a:buNone/>
            </a:pPr>
            <a:r>
              <a:rPr lang="en-GB" dirty="0"/>
              <a:t>It is the difference between the lateral deflection of the centre of mass at both the top and bottom of the story</a:t>
            </a:r>
            <a:endParaRPr lang="ar-SA" dirty="0"/>
          </a:p>
        </p:txBody>
      </p:sp>
      <p:pic>
        <p:nvPicPr>
          <p:cNvPr id="7" name="صورة 6" descr="Drift.png"/>
          <p:cNvPicPr>
            <a:picLocks noChangeAspect="1"/>
          </p:cNvPicPr>
          <p:nvPr/>
        </p:nvPicPr>
        <p:blipFill>
          <a:blip r:embed="rId3"/>
          <a:stretch>
            <a:fillRect/>
          </a:stretch>
        </p:blipFill>
        <p:spPr>
          <a:xfrm>
            <a:off x="5757134" y="1571612"/>
            <a:ext cx="4910866" cy="4714908"/>
          </a:xfrm>
          <a:prstGeom prst="rect">
            <a:avLst/>
          </a:prstGeom>
        </p:spPr>
      </p:pic>
      <p:sp>
        <p:nvSpPr>
          <p:cNvPr id="3" name="Slide Number Placeholder 2">
            <a:extLst>
              <a:ext uri="{FF2B5EF4-FFF2-40B4-BE49-F238E27FC236}">
                <a16:creationId xmlns:a16="http://schemas.microsoft.com/office/drawing/2014/main" id="{CB99229C-F57C-4711-B613-1AC7F353A71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121</a:t>
            </a:fld>
            <a:endParaRPr lang="ar-SA"/>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t>3.4: Drift Calculations</a:t>
            </a:r>
            <a:br>
              <a:rPr lang="en-US" b="1" dirty="0"/>
            </a:br>
            <a:endParaRPr lang="ar-SA" dirty="0"/>
          </a:p>
        </p:txBody>
      </p:sp>
      <p:sp>
        <p:nvSpPr>
          <p:cNvPr id="6" name="عنصر نائب للمحتوى 5"/>
          <p:cNvSpPr>
            <a:spLocks noGrp="1"/>
          </p:cNvSpPr>
          <p:nvPr>
            <p:ph sz="quarter" idx="1"/>
          </p:nvPr>
        </p:nvSpPr>
        <p:spPr>
          <a:xfrm>
            <a:off x="2136648" y="1600200"/>
            <a:ext cx="8174194" cy="900106"/>
          </a:xfrm>
        </p:spPr>
        <p:txBody>
          <a:bodyPr>
            <a:normAutofit/>
          </a:bodyPr>
          <a:lstStyle/>
          <a:p>
            <a:pPr algn="l">
              <a:buNone/>
            </a:pPr>
            <a:r>
              <a:rPr lang="en-US" dirty="0"/>
              <a:t>Based on IBC-2012, t</a:t>
            </a:r>
            <a:r>
              <a:rPr lang="en-GB" dirty="0"/>
              <a:t>he intended deflection is</a:t>
            </a:r>
            <a:r>
              <a:rPr lang="en-US" dirty="0"/>
              <a:t>:</a:t>
            </a:r>
            <a:endParaRPr lang="ar-SA" dirty="0"/>
          </a:p>
        </p:txBody>
      </p:sp>
      <p:pic>
        <p:nvPicPr>
          <p:cNvPr id="1026" name="Picture 2"/>
          <p:cNvPicPr>
            <a:picLocks noChangeAspect="1" noChangeArrowheads="1"/>
          </p:cNvPicPr>
          <p:nvPr/>
        </p:nvPicPr>
        <p:blipFill>
          <a:blip r:embed="rId3"/>
          <a:srcRect/>
          <a:stretch>
            <a:fillRect/>
          </a:stretch>
        </p:blipFill>
        <p:spPr bwMode="auto">
          <a:xfrm>
            <a:off x="1952597" y="2500306"/>
            <a:ext cx="8371581" cy="3571900"/>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BA43DEA4-7AEC-4646-8AD7-D76A4424C5E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122</a:t>
            </a:fld>
            <a:endParaRPr lang="ar-SA"/>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t>3.4: Drift Calculations</a:t>
            </a:r>
            <a:br>
              <a:rPr lang="en-US" b="1" dirty="0"/>
            </a:br>
            <a:endParaRPr lang="ar-SA" dirty="0"/>
          </a:p>
        </p:txBody>
      </p:sp>
      <p:sp>
        <p:nvSpPr>
          <p:cNvPr id="6" name="عنصر نائب للمحتوى 5"/>
          <p:cNvSpPr>
            <a:spLocks noGrp="1"/>
          </p:cNvSpPr>
          <p:nvPr>
            <p:ph sz="quarter" idx="1"/>
          </p:nvPr>
        </p:nvSpPr>
        <p:spPr>
          <a:xfrm>
            <a:off x="1809720" y="1600200"/>
            <a:ext cx="8501122" cy="1257296"/>
          </a:xfrm>
        </p:spPr>
        <p:txBody>
          <a:bodyPr>
            <a:normAutofit/>
          </a:bodyPr>
          <a:lstStyle/>
          <a:p>
            <a:pPr algn="l">
              <a:buNone/>
            </a:pPr>
            <a:r>
              <a:rPr lang="en-US" sz="2800" dirty="0"/>
              <a:t>Based on IBC-2012:</a:t>
            </a:r>
          </a:p>
          <a:p>
            <a:pPr algn="l">
              <a:buNone/>
            </a:pPr>
            <a:r>
              <a:rPr lang="en-US" sz="2800" dirty="0"/>
              <a:t> t</a:t>
            </a:r>
            <a:r>
              <a:rPr lang="en-GB" sz="2800" dirty="0"/>
              <a:t>he allowable drift to story height ratio is 0.01 </a:t>
            </a:r>
            <a:endParaRPr lang="ar-SA" sz="2800" dirty="0"/>
          </a:p>
        </p:txBody>
      </p:sp>
      <p:pic>
        <p:nvPicPr>
          <p:cNvPr id="2050" name="Picture 2"/>
          <p:cNvPicPr>
            <a:picLocks noChangeAspect="1" noChangeArrowheads="1"/>
          </p:cNvPicPr>
          <p:nvPr/>
        </p:nvPicPr>
        <p:blipFill>
          <a:blip r:embed="rId3"/>
          <a:srcRect/>
          <a:stretch>
            <a:fillRect/>
          </a:stretch>
        </p:blipFill>
        <p:spPr bwMode="auto">
          <a:xfrm>
            <a:off x="1738282" y="2928934"/>
            <a:ext cx="8709974" cy="3429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lide Number Placeholder 2">
            <a:extLst>
              <a:ext uri="{FF2B5EF4-FFF2-40B4-BE49-F238E27FC236}">
                <a16:creationId xmlns:a16="http://schemas.microsoft.com/office/drawing/2014/main" id="{B5406AFA-EF20-4D35-81D1-D35B121D6C3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123</a:t>
            </a:fld>
            <a:endParaRPr lang="ar-SA"/>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t>3.4: Drift Calculations</a:t>
            </a:r>
            <a:br>
              <a:rPr lang="en-US" b="1" dirty="0"/>
            </a:br>
            <a:endParaRPr lang="ar-SA" dirty="0"/>
          </a:p>
        </p:txBody>
      </p:sp>
      <p:sp>
        <p:nvSpPr>
          <p:cNvPr id="6" name="عنصر نائب للمحتوى 5"/>
          <p:cNvSpPr>
            <a:spLocks noGrp="1"/>
          </p:cNvSpPr>
          <p:nvPr>
            <p:ph sz="quarter" idx="1"/>
          </p:nvPr>
        </p:nvSpPr>
        <p:spPr>
          <a:xfrm>
            <a:off x="1809720" y="1428736"/>
            <a:ext cx="8501122" cy="714380"/>
          </a:xfrm>
        </p:spPr>
        <p:txBody>
          <a:bodyPr>
            <a:normAutofit/>
          </a:bodyPr>
          <a:lstStyle/>
          <a:p>
            <a:pPr algn="l">
              <a:buNone/>
            </a:pPr>
            <a:r>
              <a:rPr lang="en-GB" sz="2800" dirty="0"/>
              <a:t>Table 3.10 : the drift values in X-directions</a:t>
            </a:r>
            <a:endParaRPr lang="en-US" sz="2800" dirty="0"/>
          </a:p>
        </p:txBody>
      </p:sp>
      <p:graphicFrame>
        <p:nvGraphicFramePr>
          <p:cNvPr id="5" name="جدول 4"/>
          <p:cNvGraphicFramePr>
            <a:graphicFrameLocks noGrp="1"/>
          </p:cNvGraphicFramePr>
          <p:nvPr/>
        </p:nvGraphicFramePr>
        <p:xfrm>
          <a:off x="1738282" y="1924431"/>
          <a:ext cx="8429682" cy="4720004"/>
        </p:xfrm>
        <a:graphic>
          <a:graphicData uri="http://schemas.openxmlformats.org/drawingml/2006/table">
            <a:tbl>
              <a:tblPr/>
              <a:tblGrid>
                <a:gridCol w="1083955">
                  <a:extLst>
                    <a:ext uri="{9D8B030D-6E8A-4147-A177-3AD203B41FA5}">
                      <a16:colId xmlns:a16="http://schemas.microsoft.com/office/drawing/2014/main" val="20000"/>
                    </a:ext>
                  </a:extLst>
                </a:gridCol>
                <a:gridCol w="1459484">
                  <a:extLst>
                    <a:ext uri="{9D8B030D-6E8A-4147-A177-3AD203B41FA5}">
                      <a16:colId xmlns:a16="http://schemas.microsoft.com/office/drawing/2014/main" val="20001"/>
                    </a:ext>
                  </a:extLst>
                </a:gridCol>
                <a:gridCol w="2325430">
                  <a:extLst>
                    <a:ext uri="{9D8B030D-6E8A-4147-A177-3AD203B41FA5}">
                      <a16:colId xmlns:a16="http://schemas.microsoft.com/office/drawing/2014/main" val="20002"/>
                    </a:ext>
                  </a:extLst>
                </a:gridCol>
                <a:gridCol w="1816742">
                  <a:extLst>
                    <a:ext uri="{9D8B030D-6E8A-4147-A177-3AD203B41FA5}">
                      <a16:colId xmlns:a16="http://schemas.microsoft.com/office/drawing/2014/main" val="20003"/>
                    </a:ext>
                  </a:extLst>
                </a:gridCol>
                <a:gridCol w="1744071">
                  <a:extLst>
                    <a:ext uri="{9D8B030D-6E8A-4147-A177-3AD203B41FA5}">
                      <a16:colId xmlns:a16="http://schemas.microsoft.com/office/drawing/2014/main" val="20004"/>
                    </a:ext>
                  </a:extLst>
                </a:gridCol>
              </a:tblGrid>
              <a:tr h="780579">
                <a:tc>
                  <a:txBody>
                    <a:bodyPr/>
                    <a:lstStyle/>
                    <a:p>
                      <a:pPr algn="ctr">
                        <a:lnSpc>
                          <a:spcPct val="150000"/>
                        </a:lnSpc>
                        <a:spcAft>
                          <a:spcPts val="0"/>
                        </a:spcAft>
                      </a:pPr>
                      <a:r>
                        <a:rPr lang="en-US" sz="1800" b="1" dirty="0">
                          <a:latin typeface="Times New Roman"/>
                          <a:ea typeface="Times New Roman"/>
                          <a:cs typeface="Times New Roman"/>
                        </a:rPr>
                        <a:t>Story</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Story Height (mm)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Elastic Displacement </a:t>
                      </a:r>
                    </a:p>
                    <a:p>
                      <a:pPr algn="ctr">
                        <a:lnSpc>
                          <a:spcPct val="150000"/>
                        </a:lnSpc>
                        <a:spcAft>
                          <a:spcPts val="0"/>
                        </a:spcAft>
                      </a:pPr>
                      <a:r>
                        <a:rPr lang="en-US" sz="1800" b="1" dirty="0">
                          <a:latin typeface="Times New Roman"/>
                          <a:ea typeface="Times New Roman"/>
                          <a:cs typeface="Times New Roman"/>
                        </a:rPr>
                        <a:t> (mm)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Non-Elastic</a:t>
                      </a:r>
                    </a:p>
                    <a:p>
                      <a:pPr algn="ctr">
                        <a:lnSpc>
                          <a:spcPct val="150000"/>
                        </a:lnSpc>
                        <a:spcAft>
                          <a:spcPts val="0"/>
                        </a:spcAft>
                      </a:pPr>
                      <a:r>
                        <a:rPr lang="en-US" sz="1800" b="1" dirty="0">
                          <a:latin typeface="Times New Roman"/>
                          <a:ea typeface="Times New Roman"/>
                          <a:cs typeface="Times New Roman"/>
                        </a:rPr>
                        <a:t> Drift (mm)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Allowable</a:t>
                      </a:r>
                    </a:p>
                    <a:p>
                      <a:pPr algn="ctr">
                        <a:lnSpc>
                          <a:spcPct val="150000"/>
                        </a:lnSpc>
                        <a:spcAft>
                          <a:spcPts val="0"/>
                        </a:spcAft>
                      </a:pPr>
                      <a:r>
                        <a:rPr lang="en-US" sz="1800" b="1" dirty="0">
                          <a:latin typeface="Times New Roman"/>
                          <a:ea typeface="Times New Roman"/>
                          <a:cs typeface="Times New Roman"/>
                        </a:rPr>
                        <a:t>Drift (mm)</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extLst>
                  <a:ext uri="{0D108BD9-81ED-4DB2-BD59-A6C34878D82A}">
                    <a16:rowId xmlns:a16="http://schemas.microsoft.com/office/drawing/2014/main" val="10000"/>
                  </a:ext>
                </a:extLst>
              </a:tr>
              <a:tr h="393870">
                <a:tc>
                  <a:txBody>
                    <a:bodyPr/>
                    <a:lstStyle/>
                    <a:p>
                      <a:pPr algn="ctr">
                        <a:lnSpc>
                          <a:spcPct val="150000"/>
                        </a:lnSpc>
                        <a:spcAft>
                          <a:spcPts val="0"/>
                        </a:spcAft>
                      </a:pPr>
                      <a:r>
                        <a:rPr lang="en-US" sz="1800" b="1">
                          <a:latin typeface="Times New Roman"/>
                          <a:ea typeface="Times New Roman"/>
                          <a:cs typeface="Times New Roman"/>
                        </a:rPr>
                        <a:t>Base</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0</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393870">
                <a:tc>
                  <a:txBody>
                    <a:bodyPr/>
                    <a:lstStyle/>
                    <a:p>
                      <a:pPr algn="ctr">
                        <a:lnSpc>
                          <a:spcPct val="150000"/>
                        </a:lnSpc>
                        <a:spcAft>
                          <a:spcPts val="0"/>
                        </a:spcAft>
                      </a:pPr>
                      <a:r>
                        <a:rPr lang="en-US" sz="1800" b="1">
                          <a:latin typeface="Times New Roman"/>
                          <a:ea typeface="Times New Roman"/>
                          <a:cs typeface="Times New Roman"/>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3900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1.60</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5.32</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39</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393870">
                <a:tc>
                  <a:txBody>
                    <a:bodyPr/>
                    <a:lstStyle/>
                    <a:p>
                      <a:pPr algn="ctr">
                        <a:lnSpc>
                          <a:spcPct val="150000"/>
                        </a:lnSpc>
                        <a:spcAft>
                          <a:spcPts val="0"/>
                        </a:spcAft>
                      </a:pPr>
                      <a:r>
                        <a:rPr lang="en-US" sz="1800" b="1">
                          <a:latin typeface="Times New Roman"/>
                          <a:ea typeface="Times New Roman"/>
                          <a:cs typeface="Times New Roman"/>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5.40</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12.70</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393870">
                <a:tc>
                  <a:txBody>
                    <a:bodyPr/>
                    <a:lstStyle/>
                    <a:p>
                      <a:pPr algn="ctr">
                        <a:lnSpc>
                          <a:spcPct val="150000"/>
                        </a:lnSpc>
                        <a:spcAft>
                          <a:spcPts val="0"/>
                        </a:spcAft>
                      </a:pPr>
                      <a:r>
                        <a:rPr lang="en-US" sz="1800" b="1">
                          <a:latin typeface="Times New Roman"/>
                          <a:ea typeface="Times New Roman"/>
                          <a:cs typeface="Times New Roman"/>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10.84</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18.12</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393870">
                <a:tc>
                  <a:txBody>
                    <a:bodyPr/>
                    <a:lstStyle/>
                    <a:p>
                      <a:pPr algn="ctr">
                        <a:lnSpc>
                          <a:spcPct val="150000"/>
                        </a:lnSpc>
                        <a:spcAft>
                          <a:spcPts val="0"/>
                        </a:spcAft>
                      </a:pPr>
                      <a:r>
                        <a:rPr lang="en-US" sz="1800" b="1">
                          <a:latin typeface="Times New Roman"/>
                          <a:ea typeface="Times New Roman"/>
                          <a:cs typeface="Times New Roman"/>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17.60</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22.54</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393870">
                <a:tc>
                  <a:txBody>
                    <a:bodyPr/>
                    <a:lstStyle/>
                    <a:p>
                      <a:pPr algn="ctr">
                        <a:lnSpc>
                          <a:spcPct val="150000"/>
                        </a:lnSpc>
                        <a:spcAft>
                          <a:spcPts val="0"/>
                        </a:spcAft>
                      </a:pPr>
                      <a:r>
                        <a:rPr lang="en-US" sz="1800" b="1">
                          <a:latin typeface="Times New Roman"/>
                          <a:ea typeface="Times New Roman"/>
                          <a:cs typeface="Times New Roman"/>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24.87</a:t>
                      </a:r>
                      <a:endParaRPr lang="en-US" sz="1800" b="1" dirty="0">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24.24</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393870">
                <a:tc>
                  <a:txBody>
                    <a:bodyPr/>
                    <a:lstStyle/>
                    <a:p>
                      <a:pPr algn="ctr">
                        <a:lnSpc>
                          <a:spcPct val="150000"/>
                        </a:lnSpc>
                        <a:spcAft>
                          <a:spcPts val="0"/>
                        </a:spcAft>
                      </a:pPr>
                      <a:r>
                        <a:rPr lang="en-US" sz="1800" b="1">
                          <a:latin typeface="Times New Roman"/>
                          <a:ea typeface="Times New Roman"/>
                          <a:cs typeface="Times New Roman"/>
                        </a:rPr>
                        <a:t>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32.40</a:t>
                      </a:r>
                      <a:endParaRPr lang="en-US" sz="1800" b="1">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25.10</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393870">
                <a:tc>
                  <a:txBody>
                    <a:bodyPr/>
                    <a:lstStyle/>
                    <a:p>
                      <a:pPr algn="ctr">
                        <a:lnSpc>
                          <a:spcPct val="150000"/>
                        </a:lnSpc>
                        <a:spcAft>
                          <a:spcPts val="0"/>
                        </a:spcAft>
                      </a:pPr>
                      <a:r>
                        <a:rPr lang="en-US" sz="1800" b="1">
                          <a:latin typeface="Times New Roman"/>
                          <a:ea typeface="Times New Roman"/>
                          <a:cs typeface="Times New Roman"/>
                        </a:rPr>
                        <a:t>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40.00</a:t>
                      </a:r>
                      <a:endParaRPr lang="en-US" sz="1800" b="1">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25.34</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393870">
                <a:tc>
                  <a:txBody>
                    <a:bodyPr/>
                    <a:lstStyle/>
                    <a:p>
                      <a:pPr algn="ctr">
                        <a:lnSpc>
                          <a:spcPct val="150000"/>
                        </a:lnSpc>
                        <a:spcAft>
                          <a:spcPts val="0"/>
                        </a:spcAft>
                      </a:pPr>
                      <a:r>
                        <a:rPr lang="en-US" sz="1800" b="1">
                          <a:latin typeface="Times New Roman"/>
                          <a:ea typeface="Times New Roman"/>
                          <a:cs typeface="Times New Roman"/>
                        </a:rPr>
                        <a:t>8</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48.89</a:t>
                      </a:r>
                      <a:endParaRPr lang="en-US" sz="1800" b="1">
                        <a:latin typeface="Times New Roman"/>
                        <a:ea typeface="Times New Roman"/>
                        <a:cs typeface="Times New Roman"/>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29.61</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9"/>
                  </a:ext>
                </a:extLst>
              </a:tr>
              <a:tr h="393870">
                <a:tc>
                  <a:txBody>
                    <a:bodyPr/>
                    <a:lstStyle/>
                    <a:p>
                      <a:pPr algn="ctr">
                        <a:lnSpc>
                          <a:spcPct val="150000"/>
                        </a:lnSpc>
                        <a:spcAft>
                          <a:spcPts val="0"/>
                        </a:spcAft>
                      </a:pPr>
                      <a:r>
                        <a:rPr lang="en-US" sz="1800" b="1" dirty="0">
                          <a:latin typeface="Times New Roman"/>
                          <a:ea typeface="Times New Roman"/>
                          <a:cs typeface="Times New Roman"/>
                        </a:rPr>
                        <a:t>9</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52.86</a:t>
                      </a:r>
                      <a:endParaRPr lang="en-US" sz="1800" b="1" dirty="0">
                        <a:latin typeface="Times New Roman"/>
                        <a:ea typeface="Times New Roman"/>
                        <a:cs typeface="Times New Roman"/>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13.23</a:t>
                      </a:r>
                      <a:endParaRPr lang="en-US" sz="1800" b="1" dirty="0">
                        <a:latin typeface="Times New Roman"/>
                        <a:ea typeface="Times New Roman"/>
                        <a:cs typeface="Times New Roman"/>
                      </a:endParaRP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bl>
          </a:graphicData>
        </a:graphic>
      </p:graphicFrame>
      <p:sp>
        <p:nvSpPr>
          <p:cNvPr id="3" name="Slide Number Placeholder 2">
            <a:extLst>
              <a:ext uri="{FF2B5EF4-FFF2-40B4-BE49-F238E27FC236}">
                <a16:creationId xmlns:a16="http://schemas.microsoft.com/office/drawing/2014/main" id="{5809675E-CFDD-4B03-916A-6BA3D2FE947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124</a:t>
            </a:fld>
            <a:endParaRPr lang="ar-SA"/>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b="1" dirty="0"/>
              <a:t>3.4: Drift Calculations</a:t>
            </a:r>
            <a:br>
              <a:rPr lang="en-US" b="1" dirty="0"/>
            </a:br>
            <a:endParaRPr lang="ar-SA" dirty="0"/>
          </a:p>
        </p:txBody>
      </p:sp>
      <p:sp>
        <p:nvSpPr>
          <p:cNvPr id="6" name="عنصر نائب للمحتوى 5"/>
          <p:cNvSpPr>
            <a:spLocks noGrp="1"/>
          </p:cNvSpPr>
          <p:nvPr>
            <p:ph sz="quarter" idx="1"/>
          </p:nvPr>
        </p:nvSpPr>
        <p:spPr>
          <a:xfrm>
            <a:off x="1809720" y="1428736"/>
            <a:ext cx="8501122" cy="714380"/>
          </a:xfrm>
        </p:spPr>
        <p:txBody>
          <a:bodyPr>
            <a:normAutofit/>
          </a:bodyPr>
          <a:lstStyle/>
          <a:p>
            <a:pPr algn="l">
              <a:buNone/>
            </a:pPr>
            <a:r>
              <a:rPr lang="en-GB" sz="2800" dirty="0"/>
              <a:t>Table 3.11 : the drift values in Y-directions</a:t>
            </a:r>
            <a:endParaRPr lang="en-US" sz="2800" dirty="0"/>
          </a:p>
        </p:txBody>
      </p:sp>
      <p:graphicFrame>
        <p:nvGraphicFramePr>
          <p:cNvPr id="7" name="جدول 6"/>
          <p:cNvGraphicFramePr>
            <a:graphicFrameLocks noGrp="1"/>
          </p:cNvGraphicFramePr>
          <p:nvPr/>
        </p:nvGraphicFramePr>
        <p:xfrm>
          <a:off x="1881158" y="1857365"/>
          <a:ext cx="8286806" cy="5000635"/>
        </p:xfrm>
        <a:graphic>
          <a:graphicData uri="http://schemas.openxmlformats.org/drawingml/2006/table">
            <a:tbl>
              <a:tblPr/>
              <a:tblGrid>
                <a:gridCol w="1031653">
                  <a:extLst>
                    <a:ext uri="{9D8B030D-6E8A-4147-A177-3AD203B41FA5}">
                      <a16:colId xmlns:a16="http://schemas.microsoft.com/office/drawing/2014/main" val="20000"/>
                    </a:ext>
                  </a:extLst>
                </a:gridCol>
                <a:gridCol w="1122820">
                  <a:extLst>
                    <a:ext uri="{9D8B030D-6E8A-4147-A177-3AD203B41FA5}">
                      <a16:colId xmlns:a16="http://schemas.microsoft.com/office/drawing/2014/main" val="20001"/>
                    </a:ext>
                  </a:extLst>
                </a:gridCol>
                <a:gridCol w="2072902">
                  <a:extLst>
                    <a:ext uri="{9D8B030D-6E8A-4147-A177-3AD203B41FA5}">
                      <a16:colId xmlns:a16="http://schemas.microsoft.com/office/drawing/2014/main" val="20002"/>
                    </a:ext>
                  </a:extLst>
                </a:gridCol>
                <a:gridCol w="2072902">
                  <a:extLst>
                    <a:ext uri="{9D8B030D-6E8A-4147-A177-3AD203B41FA5}">
                      <a16:colId xmlns:a16="http://schemas.microsoft.com/office/drawing/2014/main" val="20003"/>
                    </a:ext>
                  </a:extLst>
                </a:gridCol>
                <a:gridCol w="1986529">
                  <a:extLst>
                    <a:ext uri="{9D8B030D-6E8A-4147-A177-3AD203B41FA5}">
                      <a16:colId xmlns:a16="http://schemas.microsoft.com/office/drawing/2014/main" val="20004"/>
                    </a:ext>
                  </a:extLst>
                </a:gridCol>
              </a:tblGrid>
              <a:tr h="827115">
                <a:tc>
                  <a:txBody>
                    <a:bodyPr/>
                    <a:lstStyle/>
                    <a:p>
                      <a:pPr algn="ctr">
                        <a:lnSpc>
                          <a:spcPct val="150000"/>
                        </a:lnSpc>
                        <a:spcAft>
                          <a:spcPts val="0"/>
                        </a:spcAft>
                      </a:pPr>
                      <a:r>
                        <a:rPr lang="en-US" sz="1800" b="1" dirty="0">
                          <a:latin typeface="Times New Roman"/>
                          <a:ea typeface="Times New Roman"/>
                          <a:cs typeface="Times New Roman"/>
                        </a:rPr>
                        <a:t>Story</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Height</a:t>
                      </a:r>
                    </a:p>
                    <a:p>
                      <a:pPr algn="ctr">
                        <a:lnSpc>
                          <a:spcPct val="150000"/>
                        </a:lnSpc>
                        <a:spcAft>
                          <a:spcPts val="0"/>
                        </a:spcAft>
                      </a:pPr>
                      <a:r>
                        <a:rPr lang="en-US" sz="1800" b="1">
                          <a:latin typeface="Times New Roman"/>
                          <a:ea typeface="Times New Roman"/>
                          <a:cs typeface="Times New Roman"/>
                        </a:rPr>
                        <a:t>(mm)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Elastic Displacement</a:t>
                      </a:r>
                    </a:p>
                    <a:p>
                      <a:pPr algn="ctr">
                        <a:lnSpc>
                          <a:spcPct val="150000"/>
                        </a:lnSpc>
                        <a:spcAft>
                          <a:spcPts val="0"/>
                        </a:spcAft>
                      </a:pPr>
                      <a:r>
                        <a:rPr lang="en-US" sz="1800" b="1">
                          <a:latin typeface="Times New Roman"/>
                          <a:ea typeface="Times New Roman"/>
                          <a:cs typeface="Times New Roman"/>
                        </a:rPr>
                        <a:t> (mm)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Non-Elastic Drift </a:t>
                      </a:r>
                    </a:p>
                    <a:p>
                      <a:pPr algn="ctr">
                        <a:lnSpc>
                          <a:spcPct val="150000"/>
                        </a:lnSpc>
                        <a:spcAft>
                          <a:spcPts val="0"/>
                        </a:spcAft>
                      </a:pPr>
                      <a:r>
                        <a:rPr lang="en-US" sz="1800" b="1" dirty="0">
                          <a:latin typeface="Times New Roman"/>
                          <a:ea typeface="Times New Roman"/>
                          <a:cs typeface="Times New Roman"/>
                        </a:rPr>
                        <a:t> (mm)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Allowable Drift</a:t>
                      </a:r>
                    </a:p>
                    <a:p>
                      <a:pPr algn="ctr">
                        <a:lnSpc>
                          <a:spcPct val="150000"/>
                        </a:lnSpc>
                        <a:spcAft>
                          <a:spcPts val="0"/>
                        </a:spcAft>
                      </a:pPr>
                      <a:r>
                        <a:rPr lang="en-US" sz="1800" b="1" dirty="0">
                          <a:latin typeface="Times New Roman"/>
                          <a:ea typeface="Times New Roman"/>
                          <a:cs typeface="Times New Roman"/>
                        </a:rPr>
                        <a:t> (mm)</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extLst>
                  <a:ext uri="{0D108BD9-81ED-4DB2-BD59-A6C34878D82A}">
                    <a16:rowId xmlns:a16="http://schemas.microsoft.com/office/drawing/2014/main" val="10000"/>
                  </a:ext>
                </a:extLst>
              </a:tr>
              <a:tr h="417352">
                <a:tc>
                  <a:txBody>
                    <a:bodyPr/>
                    <a:lstStyle/>
                    <a:p>
                      <a:pPr algn="ctr">
                        <a:lnSpc>
                          <a:spcPct val="150000"/>
                        </a:lnSpc>
                        <a:spcAft>
                          <a:spcPts val="0"/>
                        </a:spcAft>
                      </a:pPr>
                      <a:r>
                        <a:rPr lang="en-US" sz="1800" b="1">
                          <a:latin typeface="Times New Roman"/>
                          <a:ea typeface="Times New Roman"/>
                          <a:cs typeface="Times New Roman"/>
                        </a:rPr>
                        <a:t>Base</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0 </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417352">
                <a:tc>
                  <a:txBody>
                    <a:bodyPr/>
                    <a:lstStyle/>
                    <a:p>
                      <a:pPr algn="ctr">
                        <a:lnSpc>
                          <a:spcPct val="150000"/>
                        </a:lnSpc>
                        <a:spcAft>
                          <a:spcPts val="0"/>
                        </a:spcAft>
                      </a:pPr>
                      <a:r>
                        <a:rPr lang="en-US" sz="1800" b="1">
                          <a:latin typeface="Times New Roman"/>
                          <a:ea typeface="Times New Roman"/>
                          <a:cs typeface="Times New Roman"/>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3900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4.11</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39</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417352">
                <a:tc>
                  <a:txBody>
                    <a:bodyPr/>
                    <a:lstStyle/>
                    <a:p>
                      <a:pPr algn="ctr">
                        <a:lnSpc>
                          <a:spcPct val="150000"/>
                        </a:lnSpc>
                        <a:spcAft>
                          <a:spcPts val="0"/>
                        </a:spcAft>
                      </a:pPr>
                      <a:r>
                        <a:rPr lang="en-US" sz="1800" b="1">
                          <a:latin typeface="Times New Roman"/>
                          <a:ea typeface="Times New Roman"/>
                          <a:cs typeface="Times New Roman"/>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7.88</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22.15</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417352">
                <a:tc>
                  <a:txBody>
                    <a:bodyPr/>
                    <a:lstStyle/>
                    <a:p>
                      <a:pPr algn="ctr">
                        <a:lnSpc>
                          <a:spcPct val="150000"/>
                        </a:lnSpc>
                        <a:spcAft>
                          <a:spcPts val="0"/>
                        </a:spcAft>
                      </a:pPr>
                      <a:r>
                        <a:rPr lang="en-US" sz="1800" b="1">
                          <a:latin typeface="Times New Roman"/>
                          <a:ea typeface="Times New Roman"/>
                          <a:cs typeface="Times New Roman"/>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15.21</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24.44</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417352">
                <a:tc>
                  <a:txBody>
                    <a:bodyPr/>
                    <a:lstStyle/>
                    <a:p>
                      <a:pPr algn="ctr">
                        <a:lnSpc>
                          <a:spcPct val="150000"/>
                        </a:lnSpc>
                        <a:spcAft>
                          <a:spcPts val="0"/>
                        </a:spcAft>
                      </a:pPr>
                      <a:r>
                        <a:rPr lang="en-US" sz="1800" b="1">
                          <a:latin typeface="Times New Roman"/>
                          <a:ea typeface="Times New Roman"/>
                          <a:cs typeface="Times New Roman"/>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24.79</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31.94</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417352">
                <a:tc>
                  <a:txBody>
                    <a:bodyPr/>
                    <a:lstStyle/>
                    <a:p>
                      <a:pPr algn="ctr">
                        <a:lnSpc>
                          <a:spcPct val="150000"/>
                        </a:lnSpc>
                        <a:spcAft>
                          <a:spcPts val="0"/>
                        </a:spcAft>
                      </a:pPr>
                      <a:r>
                        <a:rPr lang="en-US" sz="1800" b="1">
                          <a:latin typeface="Times New Roman"/>
                          <a:ea typeface="Times New Roman"/>
                          <a:cs typeface="Times New Roman"/>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34.99</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33.99</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417352">
                <a:tc>
                  <a:txBody>
                    <a:bodyPr/>
                    <a:lstStyle/>
                    <a:p>
                      <a:pPr algn="ctr">
                        <a:lnSpc>
                          <a:spcPct val="150000"/>
                        </a:lnSpc>
                        <a:spcAft>
                          <a:spcPts val="0"/>
                        </a:spcAft>
                      </a:pPr>
                      <a:r>
                        <a:rPr lang="en-US" sz="1800" b="1">
                          <a:latin typeface="Times New Roman"/>
                          <a:ea typeface="Times New Roman"/>
                          <a:cs typeface="Times New Roman"/>
                        </a:rPr>
                        <a:t>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45.25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34.20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417352">
                <a:tc>
                  <a:txBody>
                    <a:bodyPr/>
                    <a:lstStyle/>
                    <a:p>
                      <a:pPr algn="ctr">
                        <a:lnSpc>
                          <a:spcPct val="150000"/>
                        </a:lnSpc>
                        <a:spcAft>
                          <a:spcPts val="0"/>
                        </a:spcAft>
                      </a:pPr>
                      <a:r>
                        <a:rPr lang="en-US" sz="1800" b="1">
                          <a:latin typeface="Times New Roman"/>
                          <a:ea typeface="Times New Roman"/>
                          <a:cs typeface="Times New Roman"/>
                        </a:rPr>
                        <a:t>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45.15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-0.32</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417352">
                <a:tc>
                  <a:txBody>
                    <a:bodyPr/>
                    <a:lstStyle/>
                    <a:p>
                      <a:pPr algn="ctr">
                        <a:lnSpc>
                          <a:spcPct val="150000"/>
                        </a:lnSpc>
                        <a:spcAft>
                          <a:spcPts val="0"/>
                        </a:spcAft>
                      </a:pPr>
                      <a:r>
                        <a:rPr lang="en-US" sz="1800" b="1">
                          <a:latin typeface="Times New Roman"/>
                          <a:ea typeface="Times New Roman"/>
                          <a:cs typeface="Times New Roman"/>
                        </a:rPr>
                        <a:t>8</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31.72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-44.77</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9"/>
                  </a:ext>
                </a:extLst>
              </a:tr>
              <a:tr h="417352">
                <a:tc>
                  <a:txBody>
                    <a:bodyPr/>
                    <a:lstStyle/>
                    <a:p>
                      <a:pPr algn="ctr">
                        <a:lnSpc>
                          <a:spcPct val="150000"/>
                        </a:lnSpc>
                        <a:spcAft>
                          <a:spcPts val="0"/>
                        </a:spcAft>
                      </a:pPr>
                      <a:r>
                        <a:rPr lang="en-US" sz="1800" b="1">
                          <a:latin typeface="Times New Roman"/>
                          <a:ea typeface="Times New Roman"/>
                          <a:cs typeface="Times New Roman"/>
                        </a:rPr>
                        <a:t>9</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40.41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28.95</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a:t>
                      </a: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bl>
          </a:graphicData>
        </a:graphic>
      </p:graphicFrame>
      <p:sp>
        <p:nvSpPr>
          <p:cNvPr id="3" name="Slide Number Placeholder 2">
            <a:extLst>
              <a:ext uri="{FF2B5EF4-FFF2-40B4-BE49-F238E27FC236}">
                <a16:creationId xmlns:a16="http://schemas.microsoft.com/office/drawing/2014/main" id="{B14D5C1E-3603-4681-9C2E-CF77BD21D4AE}"/>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125</a:t>
            </a:fld>
            <a:endParaRPr lang="ar-SA"/>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GB" b="1" dirty="0"/>
              <a:t>3.5: Wide beam shear check</a:t>
            </a:r>
            <a:endParaRPr lang="ar-SA" b="1" dirty="0"/>
          </a:p>
        </p:txBody>
      </p:sp>
      <p:sp>
        <p:nvSpPr>
          <p:cNvPr id="6" name="عنصر نائب للمحتوى 5"/>
          <p:cNvSpPr>
            <a:spLocks noGrp="1"/>
          </p:cNvSpPr>
          <p:nvPr>
            <p:ph sz="quarter" idx="1"/>
          </p:nvPr>
        </p:nvSpPr>
        <p:spPr>
          <a:xfrm>
            <a:off x="1809720" y="1928802"/>
            <a:ext cx="8501122" cy="1571636"/>
          </a:xfrm>
        </p:spPr>
        <p:txBody>
          <a:bodyPr>
            <a:normAutofit/>
          </a:bodyPr>
          <a:lstStyle/>
          <a:p>
            <a:pPr algn="l">
              <a:buNone/>
            </a:pPr>
            <a:r>
              <a:rPr lang="en-US" sz="2800" dirty="0"/>
              <a:t>- </a:t>
            </a:r>
            <a:r>
              <a:rPr lang="en-GB" sz="2800" dirty="0"/>
              <a:t>In order to avoid shear reinforcement in the slab, the ultimate shear applied on the slab mustn't exceed the </a:t>
            </a:r>
            <a:endParaRPr lang="ar-SA" sz="2800" dirty="0"/>
          </a:p>
          <a:p>
            <a:pPr algn="l">
              <a:buNone/>
            </a:pPr>
            <a:r>
              <a:rPr lang="en-GB" sz="2800" dirty="0"/>
              <a:t>shear capacity</a:t>
            </a:r>
            <a:r>
              <a:rPr lang="ar-SA" sz="2800" dirty="0"/>
              <a:t> </a:t>
            </a:r>
            <a:r>
              <a:rPr lang="en-GB" sz="2800" dirty="0"/>
              <a:t>of the concrete</a:t>
            </a:r>
            <a:endParaRPr lang="en-US" sz="2800" dirty="0"/>
          </a:p>
        </p:txBody>
      </p:sp>
      <p:sp>
        <p:nvSpPr>
          <p:cNvPr id="140291" name="Rectangle 3"/>
          <p:cNvSpPr>
            <a:spLocks noChangeArrowheads="1"/>
          </p:cNvSpPr>
          <p:nvPr/>
        </p:nvSpPr>
        <p:spPr bwMode="auto">
          <a:xfrm>
            <a:off x="10454480" y="235178"/>
            <a:ext cx="213520" cy="2154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fontAlgn="base">
              <a:spcBef>
                <a:spcPct val="0"/>
              </a:spcBef>
              <a:spcAft>
                <a:spcPct val="0"/>
              </a:spcAft>
            </a:pPr>
            <a:r>
              <a:rPr lang="en-US" sz="800">
                <a:latin typeface="Arial" pitchFamily="34" charset="0"/>
                <a:cs typeface="Arial" pitchFamily="34" charset="0"/>
              </a:rPr>
              <a:t> </a:t>
            </a:r>
            <a:endParaRPr lang="en-US">
              <a:latin typeface="Arial" pitchFamily="34" charset="0"/>
              <a:cs typeface="Arial" pitchFamily="34" charset="0"/>
            </a:endParaRPr>
          </a:p>
        </p:txBody>
      </p:sp>
      <p:sp>
        <p:nvSpPr>
          <p:cNvPr id="9" name="مربع نص 8"/>
          <p:cNvSpPr txBox="1"/>
          <p:nvPr/>
        </p:nvSpPr>
        <p:spPr>
          <a:xfrm>
            <a:off x="1881158" y="4071942"/>
            <a:ext cx="8429684" cy="523220"/>
          </a:xfrm>
          <a:prstGeom prst="rect">
            <a:avLst/>
          </a:prstGeom>
          <a:noFill/>
        </p:spPr>
        <p:txBody>
          <a:bodyPr wrap="square" rtlCol="1">
            <a:spAutoFit/>
          </a:bodyPr>
          <a:lstStyle/>
          <a:p>
            <a:pPr algn="l"/>
            <a:r>
              <a:rPr lang="en-US" sz="2800" dirty="0"/>
              <a:t>- A </a:t>
            </a:r>
            <a:r>
              <a:rPr lang="en-GB" sz="2800" dirty="0"/>
              <a:t>1 m width</a:t>
            </a:r>
            <a:r>
              <a:rPr lang="en-US" sz="2800" dirty="0"/>
              <a:t> </a:t>
            </a:r>
            <a:r>
              <a:rPr lang="en-GB" sz="2800" dirty="0"/>
              <a:t>unit is taken to find the slab shear capacity</a:t>
            </a:r>
            <a:endParaRPr lang="ar-SA" sz="2800" dirty="0"/>
          </a:p>
        </p:txBody>
      </p:sp>
      <p:sp>
        <p:nvSpPr>
          <p:cNvPr id="3" name="Slide Number Placeholder 2">
            <a:extLst>
              <a:ext uri="{FF2B5EF4-FFF2-40B4-BE49-F238E27FC236}">
                <a16:creationId xmlns:a16="http://schemas.microsoft.com/office/drawing/2014/main" id="{2847F8E0-8D42-493A-A5E6-1680B385A14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126</a:t>
            </a:fld>
            <a:endParaRPr lang="ar-SA"/>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GB" b="1" dirty="0"/>
              <a:t>3.5: Wide beam shear check</a:t>
            </a:r>
            <a:endParaRPr lang="ar-SA" b="1" dirty="0"/>
          </a:p>
        </p:txBody>
      </p:sp>
      <p:sp>
        <p:nvSpPr>
          <p:cNvPr id="6" name="عنصر نائب للمحتوى 5"/>
          <p:cNvSpPr>
            <a:spLocks noGrp="1"/>
          </p:cNvSpPr>
          <p:nvPr>
            <p:ph sz="quarter" idx="1"/>
          </p:nvPr>
        </p:nvSpPr>
        <p:spPr>
          <a:xfrm>
            <a:off x="1809720" y="1600200"/>
            <a:ext cx="8501122" cy="685792"/>
          </a:xfrm>
        </p:spPr>
        <p:txBody>
          <a:bodyPr>
            <a:normAutofit/>
          </a:bodyPr>
          <a:lstStyle/>
          <a:p>
            <a:pPr algn="l">
              <a:buNone/>
            </a:pPr>
            <a:r>
              <a:rPr lang="en-GB" sz="2800" dirty="0"/>
              <a:t>According to ACI 318-11, the section shear capacity is :</a:t>
            </a:r>
            <a:endParaRPr lang="en-US" sz="2800" dirty="0"/>
          </a:p>
        </p:txBody>
      </p:sp>
      <p:pic>
        <p:nvPicPr>
          <p:cNvPr id="135170" name="Picture 2"/>
          <p:cNvPicPr>
            <a:picLocks noChangeAspect="1" noChangeArrowheads="1"/>
          </p:cNvPicPr>
          <p:nvPr/>
        </p:nvPicPr>
        <p:blipFill>
          <a:blip r:embed="rId3"/>
          <a:srcRect/>
          <a:stretch>
            <a:fillRect/>
          </a:stretch>
        </p:blipFill>
        <p:spPr bwMode="auto">
          <a:xfrm>
            <a:off x="1809721" y="2143116"/>
            <a:ext cx="8543925" cy="4429156"/>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85DE798F-8F80-45B5-9754-49B67661F4B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127</a:t>
            </a:fld>
            <a:endParaRPr lang="ar-SA"/>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53652" y="-428652"/>
            <a:ext cx="336396" cy="428652"/>
          </a:xfrm>
        </p:spPr>
        <p:txBody>
          <a:bodyPr>
            <a:normAutofit fontScale="90000"/>
          </a:bodyPr>
          <a:lstStyle/>
          <a:p>
            <a:pPr algn="ctr"/>
            <a:endParaRPr lang="ar-SA" b="1" dirty="0"/>
          </a:p>
        </p:txBody>
      </p:sp>
      <p:sp>
        <p:nvSpPr>
          <p:cNvPr id="6" name="عنصر نائب للمحتوى 5"/>
          <p:cNvSpPr>
            <a:spLocks noGrp="1"/>
          </p:cNvSpPr>
          <p:nvPr>
            <p:ph sz="quarter" idx="1"/>
          </p:nvPr>
        </p:nvSpPr>
        <p:spPr>
          <a:xfrm>
            <a:off x="1809720" y="0"/>
            <a:ext cx="8501122" cy="2285992"/>
          </a:xfrm>
        </p:spPr>
        <p:txBody>
          <a:bodyPr>
            <a:normAutofit/>
          </a:bodyPr>
          <a:lstStyle/>
          <a:p>
            <a:pPr algn="l">
              <a:buNone/>
            </a:pPr>
            <a:r>
              <a:rPr lang="en-GB" sz="2000" dirty="0"/>
              <a:t>Figure 3.21 : story 1shear V13 using a range of</a:t>
            </a:r>
            <a:endParaRPr lang="en-US" sz="2000" dirty="0"/>
          </a:p>
        </p:txBody>
      </p:sp>
      <p:pic>
        <p:nvPicPr>
          <p:cNvPr id="4" name="Picture 33" descr="A screenshot of a video game&#10;&#10;Description automatically generated"/>
          <p:cNvPicPr/>
          <p:nvPr/>
        </p:nvPicPr>
        <p:blipFill>
          <a:blip r:embed="rId3">
            <a:extLst>
              <a:ext uri="{28A0092B-C50C-407E-A947-70E740481C1C}">
                <a14:useLocalDpi xmlns:a14="http://schemas.microsoft.com/office/drawing/2010/main" val="0"/>
              </a:ext>
            </a:extLst>
          </a:blip>
          <a:srcRect t="5882"/>
          <a:stretch>
            <a:fillRect/>
          </a:stretch>
        </p:blipFill>
        <p:spPr>
          <a:xfrm>
            <a:off x="1524000" y="428604"/>
            <a:ext cx="9144000" cy="63277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1314" name="Picture 2"/>
          <p:cNvPicPr>
            <a:picLocks noChangeAspect="1" noChangeArrowheads="1"/>
          </p:cNvPicPr>
          <p:nvPr/>
        </p:nvPicPr>
        <p:blipFill>
          <a:blip r:embed="rId4"/>
          <a:srcRect/>
          <a:stretch>
            <a:fillRect/>
          </a:stretch>
        </p:blipFill>
        <p:spPr bwMode="auto">
          <a:xfrm>
            <a:off x="6810381" y="0"/>
            <a:ext cx="904875" cy="400050"/>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253C92B3-506B-433D-83CC-82719F90011C}"/>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128</a:t>
            </a:fld>
            <a:endParaRPr lang="ar-SA"/>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GB" b="1" dirty="0"/>
              <a:t>3.5: Wide beam shear check</a:t>
            </a:r>
            <a:endParaRPr lang="ar-SA" b="1" dirty="0"/>
          </a:p>
        </p:txBody>
      </p:sp>
      <p:sp>
        <p:nvSpPr>
          <p:cNvPr id="6" name="عنصر نائب للمحتوى 5"/>
          <p:cNvSpPr>
            <a:spLocks noGrp="1"/>
          </p:cNvSpPr>
          <p:nvPr>
            <p:ph sz="quarter" idx="1"/>
          </p:nvPr>
        </p:nvSpPr>
        <p:spPr>
          <a:xfrm>
            <a:off x="1809720" y="1928802"/>
            <a:ext cx="8572560" cy="1571636"/>
          </a:xfrm>
        </p:spPr>
        <p:txBody>
          <a:bodyPr>
            <a:normAutofit/>
          </a:bodyPr>
          <a:lstStyle/>
          <a:p>
            <a:pPr algn="l">
              <a:buNone/>
            </a:pPr>
            <a:r>
              <a:rPr lang="en-US" sz="2800" dirty="0"/>
              <a:t>- </a:t>
            </a:r>
            <a:r>
              <a:rPr lang="en-GB" sz="2800" dirty="0"/>
              <a:t>No shear reinforcement in the slab</a:t>
            </a:r>
            <a:endParaRPr lang="en-US" sz="2800" dirty="0"/>
          </a:p>
        </p:txBody>
      </p:sp>
      <p:sp>
        <p:nvSpPr>
          <p:cNvPr id="140291" name="Rectangle 3"/>
          <p:cNvSpPr>
            <a:spLocks noChangeArrowheads="1"/>
          </p:cNvSpPr>
          <p:nvPr/>
        </p:nvSpPr>
        <p:spPr bwMode="auto">
          <a:xfrm>
            <a:off x="10454480" y="235178"/>
            <a:ext cx="213520" cy="2154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fontAlgn="base">
              <a:spcBef>
                <a:spcPct val="0"/>
              </a:spcBef>
              <a:spcAft>
                <a:spcPct val="0"/>
              </a:spcAft>
            </a:pPr>
            <a:r>
              <a:rPr lang="en-US" sz="800">
                <a:latin typeface="Arial" pitchFamily="34" charset="0"/>
                <a:cs typeface="Arial" pitchFamily="34" charset="0"/>
              </a:rPr>
              <a:t> </a:t>
            </a:r>
            <a:endParaRPr lang="en-US">
              <a:latin typeface="Arial" pitchFamily="34" charset="0"/>
              <a:cs typeface="Arial" pitchFamily="34" charset="0"/>
            </a:endParaRPr>
          </a:p>
        </p:txBody>
      </p:sp>
      <p:sp>
        <p:nvSpPr>
          <p:cNvPr id="3" name="Slide Number Placeholder 2">
            <a:extLst>
              <a:ext uri="{FF2B5EF4-FFF2-40B4-BE49-F238E27FC236}">
                <a16:creationId xmlns:a16="http://schemas.microsoft.com/office/drawing/2014/main" id="{A550360C-A91F-46D0-AE9B-DDBD9A073C5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129</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1.3 : Codes and Standards</a:t>
            </a:r>
          </a:p>
        </p:txBody>
      </p:sp>
      <p:sp>
        <p:nvSpPr>
          <p:cNvPr id="3" name="عنصر نائب للمحتوى 2"/>
          <p:cNvSpPr>
            <a:spLocks noGrp="1"/>
          </p:cNvSpPr>
          <p:nvPr>
            <p:ph sz="quarter" idx="1"/>
          </p:nvPr>
        </p:nvSpPr>
        <p:spPr>
          <a:xfrm>
            <a:off x="1809720" y="1600200"/>
            <a:ext cx="8643998" cy="4757758"/>
          </a:xfrm>
        </p:spPr>
        <p:txBody>
          <a:bodyPr>
            <a:normAutofit/>
          </a:bodyPr>
          <a:lstStyle/>
          <a:p>
            <a:pPr algn="l">
              <a:buNone/>
            </a:pPr>
            <a:endParaRPr lang="en-US" sz="2800" dirty="0"/>
          </a:p>
          <a:p>
            <a:pPr lvl="0" algn="l" rtl="0">
              <a:buNone/>
            </a:pPr>
            <a:r>
              <a:rPr lang="en-US" sz="2800" dirty="0"/>
              <a:t>- </a:t>
            </a:r>
            <a:r>
              <a:rPr lang="en-GB" sz="2800" dirty="0"/>
              <a:t>ACI 318-11: American Concrete Institute’s Building Code Requirements for Structural Concrete.</a:t>
            </a:r>
            <a:endParaRPr lang="en-US" sz="2800" dirty="0"/>
          </a:p>
          <a:p>
            <a:pPr lvl="0" algn="l">
              <a:buNone/>
            </a:pPr>
            <a:r>
              <a:rPr lang="en-US" sz="2800" dirty="0"/>
              <a:t>- </a:t>
            </a:r>
            <a:r>
              <a:rPr lang="en-GB" sz="2800" dirty="0"/>
              <a:t>ASCE 7-10: Minimum Design Loads for Buildings and Other Structures (American Society of Civil Engineers).</a:t>
            </a:r>
            <a:endParaRPr lang="en-US" sz="2800" dirty="0"/>
          </a:p>
          <a:p>
            <a:pPr lvl="0" algn="l">
              <a:buNone/>
            </a:pPr>
            <a:r>
              <a:rPr lang="en-GB" sz="2800" dirty="0"/>
              <a:t>- IBC 2012: International Building Code</a:t>
            </a:r>
            <a:endParaRPr lang="en-US" sz="2800" dirty="0"/>
          </a:p>
          <a:p>
            <a:pPr lvl="0" algn="l">
              <a:buNone/>
            </a:pPr>
            <a:r>
              <a:rPr lang="en-GB" sz="2800" dirty="0"/>
              <a:t>- Israeli Code for Seismic Design SI-413</a:t>
            </a:r>
            <a:endParaRPr lang="en-US" sz="2800" dirty="0"/>
          </a:p>
          <a:p>
            <a:pPr lvl="0" algn="l">
              <a:buNone/>
            </a:pPr>
            <a:r>
              <a:rPr lang="en-GB" sz="2800" dirty="0"/>
              <a:t>- Jordanian Code for Loads – 2006.</a:t>
            </a:r>
            <a:endParaRPr lang="en-US" sz="2800" dirty="0"/>
          </a:p>
          <a:p>
            <a:pPr algn="l">
              <a:buNone/>
            </a:pPr>
            <a:endParaRPr lang="en-US" sz="3200" dirty="0"/>
          </a:p>
          <a:p>
            <a:pPr algn="l">
              <a:buNone/>
            </a:pPr>
            <a:endParaRPr lang="ar-SA" sz="3200" dirty="0"/>
          </a:p>
          <a:p>
            <a:pPr algn="l">
              <a:buNone/>
            </a:pPr>
            <a:endParaRPr lang="ar-SA" sz="3200" dirty="0"/>
          </a:p>
          <a:p>
            <a:endParaRPr lang="ar-SA" dirty="0"/>
          </a:p>
        </p:txBody>
      </p:sp>
      <p:sp>
        <p:nvSpPr>
          <p:cNvPr id="4" name="Slide Number Placeholder 3">
            <a:extLst>
              <a:ext uri="{FF2B5EF4-FFF2-40B4-BE49-F238E27FC236}">
                <a16:creationId xmlns:a16="http://schemas.microsoft.com/office/drawing/2014/main" id="{261C8B01-D414-421F-BD53-0DC948B96247}"/>
              </a:ext>
            </a:extLst>
          </p:cNvPr>
          <p:cNvSpPr>
            <a:spLocks noGrp="1"/>
          </p:cNvSpPr>
          <p:nvPr>
            <p:ph type="sldNum" sz="quarter" idx="12"/>
          </p:nvPr>
        </p:nvSpPr>
        <p:spPr/>
        <p:txBody>
          <a:bodyPr>
            <a:normAutofit fontScale="85000" lnSpcReduction="20000"/>
          </a:bodyPr>
          <a:lstStyle/>
          <a:p>
            <a:fld id="{12F72544-B17E-497E-958C-8F6B1DE0A02B}" type="slidenum">
              <a:rPr lang="en-US" smtClean="0"/>
              <a:t>13</a:t>
            </a:fld>
            <a:endParaRPr lang="en-US"/>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600" b="1" dirty="0"/>
              <a:t>3.6: Structural Irregularity</a:t>
            </a:r>
            <a:br>
              <a:rPr lang="en-US" sz="3600" b="1" dirty="0"/>
            </a:br>
            <a:endParaRPr lang="ar-SA" sz="3600" dirty="0"/>
          </a:p>
        </p:txBody>
      </p:sp>
      <p:sp>
        <p:nvSpPr>
          <p:cNvPr id="3" name="عنصر نائب للمحتوى 2"/>
          <p:cNvSpPr>
            <a:spLocks noGrp="1"/>
          </p:cNvSpPr>
          <p:nvPr>
            <p:ph sz="quarter" idx="1"/>
          </p:nvPr>
        </p:nvSpPr>
        <p:spPr/>
        <p:txBody>
          <a:bodyPr/>
          <a:lstStyle/>
          <a:p>
            <a:pPr algn="l">
              <a:buNone/>
            </a:pPr>
            <a:r>
              <a:rPr lang="en-US" b="1" i="1" dirty="0"/>
              <a:t>Weight (mass) irregularity</a:t>
            </a:r>
          </a:p>
          <a:p>
            <a:pPr algn="l">
              <a:buNone/>
            </a:pPr>
            <a:r>
              <a:rPr lang="en-US" dirty="0"/>
              <a:t>the effective mass of a story &gt; 150 % of the effective mass  of an adjacent storey </a:t>
            </a:r>
            <a:endParaRPr lang="ar-SA" dirty="0"/>
          </a:p>
        </p:txBody>
      </p:sp>
      <p:pic>
        <p:nvPicPr>
          <p:cNvPr id="4" name="صورة 3" descr="Mass irrigularity.jpg"/>
          <p:cNvPicPr>
            <a:picLocks noChangeAspect="1"/>
          </p:cNvPicPr>
          <p:nvPr/>
        </p:nvPicPr>
        <p:blipFill>
          <a:blip r:embed="rId2"/>
          <a:stretch>
            <a:fillRect/>
          </a:stretch>
        </p:blipFill>
        <p:spPr>
          <a:xfrm>
            <a:off x="3595671" y="3071810"/>
            <a:ext cx="5459603" cy="3571876"/>
          </a:xfrm>
          <a:prstGeom prst="rect">
            <a:avLst/>
          </a:prstGeom>
        </p:spPr>
      </p:pic>
      <p:sp>
        <p:nvSpPr>
          <p:cNvPr id="5" name="Slide Number Placeholder 4">
            <a:extLst>
              <a:ext uri="{FF2B5EF4-FFF2-40B4-BE49-F238E27FC236}">
                <a16:creationId xmlns:a16="http://schemas.microsoft.com/office/drawing/2014/main" id="{07B7CA8B-AC04-4076-96F6-5AC720FCE16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130</a:t>
            </a:fld>
            <a:endParaRPr lang="ar-SA"/>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500174"/>
            <a:ext cx="8153400" cy="1143008"/>
          </a:xfrm>
        </p:spPr>
        <p:txBody>
          <a:bodyPr>
            <a:normAutofit/>
          </a:bodyPr>
          <a:lstStyle/>
          <a:p>
            <a:pPr algn="l">
              <a:buNone/>
            </a:pPr>
            <a:r>
              <a:rPr lang="en-US" b="1" i="1" dirty="0"/>
              <a:t>Weight (mass) irregularity</a:t>
            </a:r>
          </a:p>
          <a:p>
            <a:pPr algn="l">
              <a:buNone/>
            </a:pPr>
            <a:r>
              <a:rPr lang="en-GB" sz="2400" dirty="0"/>
              <a:t>Table shows storey mass to above one ratios</a:t>
            </a:r>
            <a:r>
              <a:rPr lang="en-GB" sz="1800" b="1" dirty="0"/>
              <a:t>.</a:t>
            </a:r>
            <a:endParaRPr lang="en-US" sz="1800" b="1" dirty="0"/>
          </a:p>
          <a:p>
            <a:pPr algn="l">
              <a:buNone/>
            </a:pPr>
            <a:endParaRPr lang="en-US" b="1" i="1" dirty="0"/>
          </a:p>
        </p:txBody>
      </p:sp>
      <p:graphicFrame>
        <p:nvGraphicFramePr>
          <p:cNvPr id="5" name="جدول 4"/>
          <p:cNvGraphicFramePr>
            <a:graphicFrameLocks noGrp="1"/>
          </p:cNvGraphicFramePr>
          <p:nvPr/>
        </p:nvGraphicFramePr>
        <p:xfrm>
          <a:off x="2024034" y="2402461"/>
          <a:ext cx="7929618" cy="4077690"/>
        </p:xfrm>
        <a:graphic>
          <a:graphicData uri="http://schemas.openxmlformats.org/drawingml/2006/table">
            <a:tbl>
              <a:tblPr/>
              <a:tblGrid>
                <a:gridCol w="2147939">
                  <a:extLst>
                    <a:ext uri="{9D8B030D-6E8A-4147-A177-3AD203B41FA5}">
                      <a16:colId xmlns:a16="http://schemas.microsoft.com/office/drawing/2014/main" val="20000"/>
                    </a:ext>
                  </a:extLst>
                </a:gridCol>
                <a:gridCol w="3322460">
                  <a:extLst>
                    <a:ext uri="{9D8B030D-6E8A-4147-A177-3AD203B41FA5}">
                      <a16:colId xmlns:a16="http://schemas.microsoft.com/office/drawing/2014/main" val="20001"/>
                    </a:ext>
                  </a:extLst>
                </a:gridCol>
                <a:gridCol w="2459219">
                  <a:extLst>
                    <a:ext uri="{9D8B030D-6E8A-4147-A177-3AD203B41FA5}">
                      <a16:colId xmlns:a16="http://schemas.microsoft.com/office/drawing/2014/main" val="20002"/>
                    </a:ext>
                  </a:extLst>
                </a:gridCol>
              </a:tblGrid>
              <a:tr h="518626">
                <a:tc>
                  <a:txBody>
                    <a:bodyPr/>
                    <a:lstStyle/>
                    <a:p>
                      <a:pPr algn="ctr">
                        <a:lnSpc>
                          <a:spcPct val="150000"/>
                        </a:lnSpc>
                        <a:spcAft>
                          <a:spcPts val="0"/>
                        </a:spcAft>
                      </a:pPr>
                      <a:r>
                        <a:rPr lang="en-US" sz="2000" b="1" dirty="0">
                          <a:latin typeface="Times New Roman"/>
                          <a:ea typeface="Times New Roman"/>
                          <a:cs typeface="Times New Roman"/>
                        </a:rPr>
                        <a:t>Story</a:t>
                      </a:r>
                      <a:endParaRPr lang="en-US" sz="2000" dirty="0">
                        <a:latin typeface="Times New Roman"/>
                        <a:ea typeface="Times New Roman"/>
                        <a:cs typeface="Times New Roman"/>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2000" b="1">
                          <a:latin typeface="Times New Roman"/>
                          <a:ea typeface="Times New Roman"/>
                          <a:cs typeface="Times New Roman"/>
                        </a:rPr>
                        <a:t>Effective Mass(Ton)</a:t>
                      </a:r>
                      <a:endParaRPr lang="en-US" sz="2000">
                        <a:latin typeface="Times New Roman"/>
                        <a:ea typeface="Times New Roman"/>
                        <a:cs typeface="Times New Roman"/>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2000" b="1" dirty="0">
                          <a:latin typeface="Times New Roman"/>
                          <a:ea typeface="Times New Roman"/>
                          <a:cs typeface="Times New Roman"/>
                        </a:rPr>
                        <a:t>Ratio to Above</a:t>
                      </a:r>
                      <a:endParaRPr lang="en-US" sz="2000" dirty="0">
                        <a:latin typeface="Times New Roman"/>
                        <a:ea typeface="Times New Roman"/>
                        <a:cs typeface="Times New Roman"/>
                      </a:endParaRP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398655">
                <a:tc>
                  <a:txBody>
                    <a:bodyPr/>
                    <a:lstStyle/>
                    <a:p>
                      <a:pPr algn="ctr">
                        <a:lnSpc>
                          <a:spcPct val="150000"/>
                        </a:lnSpc>
                        <a:spcAft>
                          <a:spcPts val="0"/>
                        </a:spcAft>
                      </a:pPr>
                      <a:r>
                        <a:rPr lang="en-US" sz="1800" b="1">
                          <a:latin typeface="Times New Roman"/>
                          <a:ea typeface="Times New Roman"/>
                          <a:cs typeface="Times New Roman"/>
                        </a:rPr>
                        <a:t>Story1</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1968.62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1.72</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398655">
                <a:tc>
                  <a:txBody>
                    <a:bodyPr/>
                    <a:lstStyle/>
                    <a:p>
                      <a:pPr algn="ctr">
                        <a:lnSpc>
                          <a:spcPct val="150000"/>
                        </a:lnSpc>
                        <a:spcAft>
                          <a:spcPts val="0"/>
                        </a:spcAft>
                      </a:pPr>
                      <a:r>
                        <a:rPr lang="en-US" sz="1800" b="1">
                          <a:latin typeface="Times New Roman"/>
                          <a:ea typeface="Times New Roman"/>
                          <a:cs typeface="Times New Roman"/>
                        </a:rPr>
                        <a:t>Story2</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1144.06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0.62</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398655">
                <a:tc>
                  <a:txBody>
                    <a:bodyPr/>
                    <a:lstStyle/>
                    <a:p>
                      <a:pPr algn="ctr">
                        <a:lnSpc>
                          <a:spcPct val="150000"/>
                        </a:lnSpc>
                        <a:spcAft>
                          <a:spcPts val="0"/>
                        </a:spcAft>
                      </a:pPr>
                      <a:r>
                        <a:rPr lang="en-US" sz="1800" b="1">
                          <a:latin typeface="Times New Roman"/>
                          <a:ea typeface="Times New Roman"/>
                          <a:cs typeface="Times New Roman"/>
                        </a:rPr>
                        <a:t>Story3</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1836.42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1.00</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398655">
                <a:tc>
                  <a:txBody>
                    <a:bodyPr/>
                    <a:lstStyle/>
                    <a:p>
                      <a:pPr algn="ctr">
                        <a:lnSpc>
                          <a:spcPct val="150000"/>
                        </a:lnSpc>
                        <a:spcAft>
                          <a:spcPts val="0"/>
                        </a:spcAft>
                      </a:pPr>
                      <a:r>
                        <a:rPr lang="en-US" sz="1800" b="1">
                          <a:latin typeface="Times New Roman"/>
                          <a:ea typeface="Times New Roman"/>
                          <a:cs typeface="Times New Roman"/>
                        </a:rPr>
                        <a:t>Story4</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1837.86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1.00</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398655">
                <a:tc>
                  <a:txBody>
                    <a:bodyPr/>
                    <a:lstStyle/>
                    <a:p>
                      <a:pPr algn="ctr">
                        <a:lnSpc>
                          <a:spcPct val="150000"/>
                        </a:lnSpc>
                        <a:spcAft>
                          <a:spcPts val="0"/>
                        </a:spcAft>
                      </a:pPr>
                      <a:r>
                        <a:rPr lang="en-US" sz="1800" b="1">
                          <a:latin typeface="Times New Roman"/>
                          <a:ea typeface="Times New Roman"/>
                          <a:cs typeface="Times New Roman"/>
                        </a:rPr>
                        <a:t>Story5</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1841.92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1.10</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398655">
                <a:tc>
                  <a:txBody>
                    <a:bodyPr/>
                    <a:lstStyle/>
                    <a:p>
                      <a:pPr algn="ctr">
                        <a:lnSpc>
                          <a:spcPct val="150000"/>
                        </a:lnSpc>
                        <a:spcAft>
                          <a:spcPts val="0"/>
                        </a:spcAft>
                      </a:pPr>
                      <a:r>
                        <a:rPr lang="en-US" sz="1800" b="1">
                          <a:latin typeface="Times New Roman"/>
                          <a:ea typeface="Times New Roman"/>
                          <a:cs typeface="Times New Roman"/>
                        </a:rPr>
                        <a:t>Story6</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1669.17</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1.30</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398655">
                <a:tc>
                  <a:txBody>
                    <a:bodyPr/>
                    <a:lstStyle/>
                    <a:p>
                      <a:pPr algn="ctr">
                        <a:lnSpc>
                          <a:spcPct val="150000"/>
                        </a:lnSpc>
                        <a:spcAft>
                          <a:spcPts val="0"/>
                        </a:spcAft>
                      </a:pPr>
                      <a:r>
                        <a:rPr lang="en-US" sz="1800" b="1">
                          <a:latin typeface="Times New Roman"/>
                          <a:ea typeface="Times New Roman"/>
                          <a:cs typeface="Times New Roman"/>
                        </a:rPr>
                        <a:t>Story7</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1285.10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2.04</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398655">
                <a:tc>
                  <a:txBody>
                    <a:bodyPr/>
                    <a:lstStyle/>
                    <a:p>
                      <a:pPr algn="ctr">
                        <a:lnSpc>
                          <a:spcPct val="150000"/>
                        </a:lnSpc>
                        <a:spcAft>
                          <a:spcPts val="0"/>
                        </a:spcAft>
                      </a:pPr>
                      <a:r>
                        <a:rPr lang="en-US" sz="1800" b="1">
                          <a:latin typeface="Times New Roman"/>
                          <a:ea typeface="Times New Roman"/>
                          <a:cs typeface="Times New Roman"/>
                        </a:rPr>
                        <a:t>Story8</a:t>
                      </a: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629.23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205134">
                <a:tc>
                  <a:txBody>
                    <a:bodyPr/>
                    <a:lstStyle/>
                    <a:p>
                      <a:pPr algn="ctr">
                        <a:lnSpc>
                          <a:spcPct val="150000"/>
                        </a:lnSpc>
                        <a:spcAft>
                          <a:spcPts val="0"/>
                        </a:spcAft>
                      </a:pPr>
                      <a:r>
                        <a:rPr lang="en-US" sz="1800" b="1">
                          <a:latin typeface="Times New Roman"/>
                          <a:ea typeface="Times New Roman"/>
                          <a:cs typeface="Times New Roman"/>
                        </a:rPr>
                        <a:t>Story9</a:t>
                      </a:r>
                    </a:p>
                  </a:txBody>
                  <a:tcPr marL="7620" marR="7620" marT="762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375.02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bl>
          </a:graphicData>
        </a:graphic>
      </p:graphicFrame>
      <p:sp>
        <p:nvSpPr>
          <p:cNvPr id="4" name="Slide Number Placeholder 3">
            <a:extLst>
              <a:ext uri="{FF2B5EF4-FFF2-40B4-BE49-F238E27FC236}">
                <a16:creationId xmlns:a16="http://schemas.microsoft.com/office/drawing/2014/main" id="{BFD4B7B1-EFDD-40D4-9AE1-BF1DA8F42470}"/>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131</a:t>
            </a:fld>
            <a:endParaRPr lang="ar-SA"/>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i="1" dirty="0"/>
              <a:t>Weight (mass) irregularity</a:t>
            </a:r>
          </a:p>
          <a:p>
            <a:pPr algn="l">
              <a:buNone/>
            </a:pPr>
            <a:r>
              <a:rPr lang="en-GB" sz="3200" dirty="0"/>
              <a:t>From Table 3.12:</a:t>
            </a:r>
          </a:p>
          <a:p>
            <a:pPr algn="l">
              <a:buNone/>
            </a:pPr>
            <a:r>
              <a:rPr lang="en-GB" sz="3200" dirty="0"/>
              <a:t> - Each of stories 3 and 1 has an effective mass larger than 1.5 times that of storey2. </a:t>
            </a:r>
          </a:p>
          <a:p>
            <a:pPr algn="l">
              <a:buNone/>
            </a:pPr>
            <a:r>
              <a:rPr lang="en-GB" sz="3200" dirty="0"/>
              <a:t>- Story7 has an effective mass larger than 1.5 times that of story8. </a:t>
            </a:r>
          </a:p>
          <a:p>
            <a:pPr algn="l">
              <a:buNone/>
            </a:pPr>
            <a:endParaRPr lang="en-GB" sz="3200" dirty="0"/>
          </a:p>
          <a:p>
            <a:pPr algn="l">
              <a:buNone/>
            </a:pPr>
            <a:r>
              <a:rPr lang="ar-SA" sz="3200" dirty="0"/>
              <a:t>.</a:t>
            </a:r>
            <a:r>
              <a:rPr lang="en-GB" sz="3200" dirty="0"/>
              <a:t>As a result, the building has mass irregularity</a:t>
            </a:r>
            <a:endParaRPr lang="en-US" b="1" i="1" dirty="0"/>
          </a:p>
        </p:txBody>
      </p:sp>
      <p:sp>
        <p:nvSpPr>
          <p:cNvPr id="4" name="Slide Number Placeholder 3">
            <a:extLst>
              <a:ext uri="{FF2B5EF4-FFF2-40B4-BE49-F238E27FC236}">
                <a16:creationId xmlns:a16="http://schemas.microsoft.com/office/drawing/2014/main" id="{C8DF1ADD-05F7-4786-9008-A9F9F2B0DB7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132</a:t>
            </a:fld>
            <a:endParaRPr lang="ar-SA"/>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i="1" dirty="0"/>
              <a:t>Stiffness Irregularity :  </a:t>
            </a:r>
            <a:endParaRPr lang="en-US" dirty="0"/>
          </a:p>
          <a:p>
            <a:pPr lvl="0" algn="l" rtl="0">
              <a:buNone/>
            </a:pPr>
            <a:r>
              <a:rPr lang="en-GB" dirty="0"/>
              <a:t>According to IBC 2012, stiffness irregularity is defined to exist where:</a:t>
            </a:r>
          </a:p>
          <a:p>
            <a:pPr lvl="0" algn="l" rtl="0">
              <a:buNone/>
            </a:pPr>
            <a:r>
              <a:rPr lang="en-GB" dirty="0"/>
              <a:t> </a:t>
            </a:r>
          </a:p>
          <a:p>
            <a:pPr lvl="0" algn="l" rtl="0">
              <a:buNone/>
            </a:pPr>
            <a:r>
              <a:rPr lang="en-GB" dirty="0"/>
              <a:t> - Story </a:t>
            </a:r>
            <a:r>
              <a:rPr lang="en-US" dirty="0"/>
              <a:t>stiffness &lt; 70 % stiffness of 1 above </a:t>
            </a:r>
          </a:p>
          <a:p>
            <a:pPr lvl="0" algn="l">
              <a:buNone/>
            </a:pPr>
            <a:r>
              <a:rPr lang="en-US" dirty="0"/>
              <a:t> - Story stiffness &lt; 80 % av. stiffness of 3 above   </a:t>
            </a:r>
          </a:p>
          <a:p>
            <a:pPr algn="l">
              <a:buNone/>
            </a:pPr>
            <a:endParaRPr lang="ar-SA" dirty="0"/>
          </a:p>
        </p:txBody>
      </p:sp>
      <p:sp>
        <p:nvSpPr>
          <p:cNvPr id="4" name="Slide Number Placeholder 3">
            <a:extLst>
              <a:ext uri="{FF2B5EF4-FFF2-40B4-BE49-F238E27FC236}">
                <a16:creationId xmlns:a16="http://schemas.microsoft.com/office/drawing/2014/main" id="{73D53B13-FCB3-4263-9E6C-48CE66F4115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133</a:t>
            </a:fld>
            <a:endParaRPr lang="ar-SA"/>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i="1" dirty="0"/>
              <a:t>Stiffness Irregularity :  </a:t>
            </a:r>
            <a:endParaRPr lang="en-US" dirty="0"/>
          </a:p>
          <a:p>
            <a:pPr lvl="0" algn="l" rtl="0">
              <a:buNone/>
            </a:pPr>
            <a:r>
              <a:rPr lang="en-GB" dirty="0"/>
              <a:t>Figure </a:t>
            </a:r>
            <a:r>
              <a:rPr lang="ar-SA" dirty="0"/>
              <a:t>‎</a:t>
            </a:r>
            <a:r>
              <a:rPr lang="en-GB" dirty="0"/>
              <a:t>3.27 shows </a:t>
            </a:r>
          </a:p>
          <a:p>
            <a:pPr lvl="0" algn="l" rtl="0">
              <a:buNone/>
            </a:pPr>
            <a:r>
              <a:rPr lang="en-GB" dirty="0"/>
              <a:t>Storeys stiffness</a:t>
            </a:r>
          </a:p>
          <a:p>
            <a:pPr lvl="0" algn="l" rtl="0">
              <a:buNone/>
            </a:pPr>
            <a:r>
              <a:rPr lang="en-GB" dirty="0"/>
              <a:t> against </a:t>
            </a:r>
            <a:r>
              <a:rPr lang="en-GB" dirty="0" err="1"/>
              <a:t>EQx</a:t>
            </a:r>
            <a:endParaRPr lang="en-GB" dirty="0"/>
          </a:p>
        </p:txBody>
      </p:sp>
      <p:pic>
        <p:nvPicPr>
          <p:cNvPr id="4" name="Picture 119"/>
          <p:cNvPicPr/>
          <p:nvPr/>
        </p:nvPicPr>
        <p:blipFill>
          <a:blip r:embed="rId2"/>
          <a:stretch>
            <a:fillRect/>
          </a:stretch>
        </p:blipFill>
        <p:spPr>
          <a:xfrm>
            <a:off x="5381620" y="1714488"/>
            <a:ext cx="5072098" cy="4714908"/>
          </a:xfrm>
          <a:prstGeom prst="rect">
            <a:avLst/>
          </a:prstGeom>
        </p:spPr>
      </p:pic>
      <p:sp>
        <p:nvSpPr>
          <p:cNvPr id="5" name="Slide Number Placeholder 4">
            <a:extLst>
              <a:ext uri="{FF2B5EF4-FFF2-40B4-BE49-F238E27FC236}">
                <a16:creationId xmlns:a16="http://schemas.microsoft.com/office/drawing/2014/main" id="{5A0E4B0B-8A13-4665-B080-30A0519848E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134</a:t>
            </a:fld>
            <a:endParaRPr lang="ar-SA"/>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0"/>
          <p:cNvPicPr/>
          <p:nvPr/>
        </p:nvPicPr>
        <p:blipFill>
          <a:blip r:embed="rId2"/>
          <a:stretch>
            <a:fillRect/>
          </a:stretch>
        </p:blipFill>
        <p:spPr>
          <a:xfrm>
            <a:off x="5381620" y="1714488"/>
            <a:ext cx="5072098" cy="4714908"/>
          </a:xfrm>
          <a:prstGeom prst="rect">
            <a:avLst/>
          </a:prstGeom>
        </p:spPr>
      </p:pic>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i="1" dirty="0"/>
              <a:t>Stiffness Irregularity :  </a:t>
            </a:r>
            <a:endParaRPr lang="en-US" dirty="0"/>
          </a:p>
          <a:p>
            <a:pPr lvl="0" algn="l" rtl="0">
              <a:buNone/>
            </a:pPr>
            <a:r>
              <a:rPr lang="en-GB" dirty="0"/>
              <a:t>Figure </a:t>
            </a:r>
            <a:r>
              <a:rPr lang="ar-SA" dirty="0"/>
              <a:t>‎</a:t>
            </a:r>
            <a:r>
              <a:rPr lang="en-GB" dirty="0"/>
              <a:t>3.28 shows </a:t>
            </a:r>
          </a:p>
          <a:p>
            <a:pPr lvl="0" algn="l" rtl="0">
              <a:buNone/>
            </a:pPr>
            <a:r>
              <a:rPr lang="en-GB" dirty="0"/>
              <a:t>Storeys stiffness</a:t>
            </a:r>
          </a:p>
          <a:p>
            <a:pPr lvl="0" algn="l" rtl="0">
              <a:buNone/>
            </a:pPr>
            <a:r>
              <a:rPr lang="en-GB" dirty="0"/>
              <a:t> against </a:t>
            </a:r>
            <a:r>
              <a:rPr lang="en-GB" dirty="0" err="1"/>
              <a:t>EQy</a:t>
            </a:r>
            <a:endParaRPr lang="en-GB" dirty="0"/>
          </a:p>
        </p:txBody>
      </p:sp>
      <p:sp>
        <p:nvSpPr>
          <p:cNvPr id="4" name="Slide Number Placeholder 3">
            <a:extLst>
              <a:ext uri="{FF2B5EF4-FFF2-40B4-BE49-F238E27FC236}">
                <a16:creationId xmlns:a16="http://schemas.microsoft.com/office/drawing/2014/main" id="{E5036650-9C25-4D33-9A35-29A7925469D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135</a:t>
            </a:fld>
            <a:endParaRPr lang="ar-SA"/>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8623204" cy="4495800"/>
          </a:xfrm>
        </p:spPr>
        <p:txBody>
          <a:bodyPr>
            <a:normAutofit/>
          </a:bodyPr>
          <a:lstStyle/>
          <a:p>
            <a:pPr algn="l">
              <a:buNone/>
            </a:pPr>
            <a:r>
              <a:rPr lang="ar-SA" b="1" i="1" dirty="0"/>
              <a:t>    : </a:t>
            </a:r>
            <a:r>
              <a:rPr lang="en-US" b="1" i="1" dirty="0"/>
              <a:t>Diaphragm discontinuity</a:t>
            </a:r>
          </a:p>
          <a:p>
            <a:pPr algn="l">
              <a:buNone/>
            </a:pPr>
            <a:r>
              <a:rPr lang="en-GB" dirty="0"/>
              <a:t>Diaphragm</a:t>
            </a:r>
            <a:r>
              <a:rPr lang="en-US" dirty="0"/>
              <a:t> </a:t>
            </a:r>
            <a:r>
              <a:rPr lang="en-GB" dirty="0"/>
              <a:t>discontinuity in one of :</a:t>
            </a:r>
          </a:p>
          <a:p>
            <a:pPr algn="l">
              <a:buNone/>
            </a:pPr>
            <a:endParaRPr lang="en-US" dirty="0"/>
          </a:p>
          <a:p>
            <a:pPr algn="l">
              <a:buFont typeface="Arial" pitchFamily="34" charset="0"/>
              <a:buChar char="•"/>
            </a:pPr>
            <a:r>
              <a:rPr lang="en-GB" dirty="0"/>
              <a:t>- The effective diaphragm stiffness of a story&gt;50 % of that of adjacent story</a:t>
            </a:r>
            <a:endParaRPr lang="en-US" dirty="0"/>
          </a:p>
          <a:p>
            <a:pPr algn="l">
              <a:buFont typeface="Arial" pitchFamily="34" charset="0"/>
              <a:buChar char="•"/>
            </a:pPr>
            <a:endParaRPr lang="en-GB" dirty="0"/>
          </a:p>
          <a:p>
            <a:pPr algn="l">
              <a:buFont typeface="Arial" pitchFamily="34" charset="0"/>
              <a:buChar char="•"/>
            </a:pPr>
            <a:r>
              <a:rPr lang="en-GB" dirty="0"/>
              <a:t>-</a:t>
            </a:r>
            <a:r>
              <a:rPr lang="en-US" dirty="0"/>
              <a:t> Open areas or cutout &gt; 50 % of diaphragm</a:t>
            </a:r>
          </a:p>
          <a:p>
            <a:pPr algn="l">
              <a:buFont typeface="Arial" pitchFamily="34" charset="0"/>
              <a:buChar char="•"/>
            </a:pPr>
            <a:endParaRPr lang="en-US" dirty="0"/>
          </a:p>
          <a:p>
            <a:pPr algn="l">
              <a:buFont typeface="Arial" pitchFamily="34" charset="0"/>
              <a:buChar char="•"/>
            </a:pPr>
            <a:endParaRPr lang="en-US" dirty="0"/>
          </a:p>
        </p:txBody>
      </p:sp>
      <p:sp>
        <p:nvSpPr>
          <p:cNvPr id="4" name="Slide Number Placeholder 3">
            <a:extLst>
              <a:ext uri="{FF2B5EF4-FFF2-40B4-BE49-F238E27FC236}">
                <a16:creationId xmlns:a16="http://schemas.microsoft.com/office/drawing/2014/main" id="{54C5E5B2-B137-412D-ABF9-3282D787F118}"/>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136</a:t>
            </a:fld>
            <a:endParaRPr lang="ar-SA"/>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8623204" cy="4495800"/>
          </a:xfrm>
        </p:spPr>
        <p:txBody>
          <a:bodyPr/>
          <a:lstStyle/>
          <a:p>
            <a:pPr algn="l">
              <a:buNone/>
            </a:pPr>
            <a:r>
              <a:rPr lang="ar-SA" b="1" i="1" dirty="0"/>
              <a:t>    : </a:t>
            </a:r>
            <a:r>
              <a:rPr lang="en-US" b="1" i="1" dirty="0"/>
              <a:t>Diaphragm discontinuity</a:t>
            </a:r>
          </a:p>
          <a:p>
            <a:pPr algn="l">
              <a:buNone/>
            </a:pPr>
            <a:r>
              <a:rPr lang="en-GB" dirty="0"/>
              <a:t>Figure </a:t>
            </a:r>
            <a:r>
              <a:rPr lang="ar-SA" dirty="0"/>
              <a:t>‎</a:t>
            </a:r>
            <a:r>
              <a:rPr lang="en-GB" dirty="0"/>
              <a:t>3.29 shows Diaphragm opening </a:t>
            </a:r>
            <a:r>
              <a:rPr lang="en-US" dirty="0"/>
              <a:t>in </a:t>
            </a:r>
            <a:r>
              <a:rPr lang="en-GB" dirty="0"/>
              <a:t>storey 2</a:t>
            </a:r>
            <a:endParaRPr lang="en-US" dirty="0"/>
          </a:p>
        </p:txBody>
      </p:sp>
      <p:pic>
        <p:nvPicPr>
          <p:cNvPr id="4" name="Picture 121"/>
          <p:cNvPicPr/>
          <p:nvPr/>
        </p:nvPicPr>
        <p:blipFill>
          <a:blip r:embed="rId2"/>
          <a:stretch>
            <a:fillRect/>
          </a:stretch>
        </p:blipFill>
        <p:spPr>
          <a:xfrm>
            <a:off x="1881158" y="2571744"/>
            <a:ext cx="8501122" cy="4000528"/>
          </a:xfrm>
          <a:prstGeom prst="rect">
            <a:avLst/>
          </a:prstGeom>
        </p:spPr>
      </p:pic>
      <p:sp>
        <p:nvSpPr>
          <p:cNvPr id="5" name="Slide Number Placeholder 4">
            <a:extLst>
              <a:ext uri="{FF2B5EF4-FFF2-40B4-BE49-F238E27FC236}">
                <a16:creationId xmlns:a16="http://schemas.microsoft.com/office/drawing/2014/main" id="{4FAED8F5-546D-44F0-B5B5-16F00104DDB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137</a:t>
            </a:fld>
            <a:endParaRPr lang="ar-SA"/>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8623204" cy="4495800"/>
          </a:xfrm>
        </p:spPr>
        <p:txBody>
          <a:bodyPr/>
          <a:lstStyle/>
          <a:p>
            <a:pPr algn="l">
              <a:buNone/>
            </a:pPr>
            <a:r>
              <a:rPr lang="ar-SA" b="1" i="1" dirty="0"/>
              <a:t>    : </a:t>
            </a:r>
            <a:r>
              <a:rPr lang="en-US" b="1" i="1" dirty="0"/>
              <a:t>Diaphragm discontinuity</a:t>
            </a:r>
          </a:p>
          <a:p>
            <a:pPr algn="l">
              <a:buNone/>
            </a:pPr>
            <a:r>
              <a:rPr lang="en-GB" dirty="0"/>
              <a:t>From Figure 3.29:</a:t>
            </a:r>
          </a:p>
          <a:p>
            <a:pPr algn="l">
              <a:buNone/>
            </a:pPr>
            <a:r>
              <a:rPr lang="en-US" dirty="0"/>
              <a:t>- S</a:t>
            </a:r>
            <a:r>
              <a:rPr lang="en-GB" dirty="0"/>
              <a:t>tory2 has a large opening of area 243, which form a 25.5% of the total enclosed area of story 1 which equals 952.</a:t>
            </a:r>
            <a:endParaRPr lang="ar-SA" dirty="0"/>
          </a:p>
          <a:p>
            <a:pPr algn="l">
              <a:buFontTx/>
              <a:buChar char="-"/>
            </a:pPr>
            <a:r>
              <a:rPr lang="en-GB" dirty="0"/>
              <a:t> </a:t>
            </a:r>
          </a:p>
          <a:p>
            <a:pPr algn="l">
              <a:buNone/>
            </a:pPr>
            <a:r>
              <a:rPr lang="en-GB" dirty="0"/>
              <a:t>- As a result, the building has no diaphragm discontinuity. </a:t>
            </a:r>
            <a:endParaRPr lang="ar-SA" dirty="0"/>
          </a:p>
          <a:p>
            <a:pPr algn="l">
              <a:buNone/>
            </a:pPr>
            <a:endParaRPr lang="en-US" dirty="0"/>
          </a:p>
        </p:txBody>
      </p:sp>
      <p:sp>
        <p:nvSpPr>
          <p:cNvPr id="4" name="Slide Number Placeholder 3">
            <a:extLst>
              <a:ext uri="{FF2B5EF4-FFF2-40B4-BE49-F238E27FC236}">
                <a16:creationId xmlns:a16="http://schemas.microsoft.com/office/drawing/2014/main" id="{8E399E34-952F-4918-AA14-F6A3B2F5DA5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138</a:t>
            </a:fld>
            <a:endParaRPr lang="ar-SA"/>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524000" y="1600200"/>
            <a:ext cx="8766048" cy="4495800"/>
          </a:xfrm>
        </p:spPr>
        <p:txBody>
          <a:bodyPr/>
          <a:lstStyle/>
          <a:p>
            <a:pPr algn="l">
              <a:buNone/>
            </a:pPr>
            <a:r>
              <a:rPr lang="en-US" b="1" i="1" dirty="0"/>
              <a:t>In-plan discontinuity lateral-force-resisting elements</a:t>
            </a:r>
          </a:p>
          <a:p>
            <a:pPr algn="l"/>
            <a:endParaRPr lang="ar-SA" dirty="0"/>
          </a:p>
        </p:txBody>
      </p:sp>
      <p:sp>
        <p:nvSpPr>
          <p:cNvPr id="5" name="مستطيل 4"/>
          <p:cNvSpPr/>
          <p:nvPr/>
        </p:nvSpPr>
        <p:spPr>
          <a:xfrm>
            <a:off x="1524000" y="2357431"/>
            <a:ext cx="8358214" cy="2554545"/>
          </a:xfrm>
          <a:prstGeom prst="rect">
            <a:avLst/>
          </a:prstGeom>
        </p:spPr>
        <p:txBody>
          <a:bodyPr wrap="square">
            <a:spAutoFit/>
          </a:bodyPr>
          <a:lstStyle/>
          <a:p>
            <a:pPr algn="l"/>
            <a:r>
              <a:rPr lang="en-US" sz="3200" dirty="0"/>
              <a:t>- It </a:t>
            </a:r>
            <a:r>
              <a:rPr lang="en-GB" sz="3200" dirty="0"/>
              <a:t>is defined to exist where there is an in-plane offset of </a:t>
            </a:r>
            <a:r>
              <a:rPr lang="en-US" sz="3200" dirty="0"/>
              <a:t> the offset of an element resisting lateral </a:t>
            </a:r>
            <a:endParaRPr lang="ar-SA" sz="3200" dirty="0"/>
          </a:p>
          <a:p>
            <a:pPr algn="l"/>
            <a:r>
              <a:rPr lang="en-US" sz="3200" dirty="0"/>
              <a:t>load larger than it’s length.</a:t>
            </a:r>
          </a:p>
          <a:p>
            <a:pPr algn="l"/>
            <a:endParaRPr lang="en-US" sz="3200" dirty="0"/>
          </a:p>
          <a:p>
            <a:pPr algn="l"/>
            <a:r>
              <a:rPr lang="en-US" sz="3200" dirty="0"/>
              <a:t>- </a:t>
            </a:r>
            <a:r>
              <a:rPr lang="en-GB" sz="3200" dirty="0"/>
              <a:t>No in-plane offsets in the shear walls.</a:t>
            </a:r>
            <a:endParaRPr lang="ar-SA" sz="3200" dirty="0"/>
          </a:p>
        </p:txBody>
      </p:sp>
      <p:sp>
        <p:nvSpPr>
          <p:cNvPr id="4" name="Slide Number Placeholder 3">
            <a:extLst>
              <a:ext uri="{FF2B5EF4-FFF2-40B4-BE49-F238E27FC236}">
                <a16:creationId xmlns:a16="http://schemas.microsoft.com/office/drawing/2014/main" id="{2EB8AEF1-4C6E-404E-8614-BEA1A733F1F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139</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1.4 : Materials</a:t>
            </a:r>
          </a:p>
        </p:txBody>
      </p:sp>
      <p:sp>
        <p:nvSpPr>
          <p:cNvPr id="3" name="عنصر نائب للمحتوى 2"/>
          <p:cNvSpPr>
            <a:spLocks noGrp="1"/>
          </p:cNvSpPr>
          <p:nvPr>
            <p:ph sz="quarter" idx="1"/>
          </p:nvPr>
        </p:nvSpPr>
        <p:spPr>
          <a:xfrm>
            <a:off x="1809720" y="1600200"/>
            <a:ext cx="8572560" cy="1614486"/>
          </a:xfrm>
        </p:spPr>
        <p:txBody>
          <a:bodyPr>
            <a:normAutofit/>
          </a:bodyPr>
          <a:lstStyle/>
          <a:p>
            <a:pPr algn="l">
              <a:buNone/>
            </a:pPr>
            <a:endParaRPr lang="en-US" sz="2800" dirty="0"/>
          </a:p>
          <a:p>
            <a:pPr algn="l">
              <a:buNone/>
            </a:pPr>
            <a:r>
              <a:rPr lang="en-US" sz="2800" dirty="0"/>
              <a:t>1-Concrete</a:t>
            </a:r>
            <a:r>
              <a:rPr lang="en-US" sz="2800" b="1" dirty="0"/>
              <a:t>:</a:t>
            </a:r>
            <a:r>
              <a:rPr lang="en-US" sz="2800" dirty="0"/>
              <a:t>  the main material resisting compression in sections of structural  members</a:t>
            </a:r>
          </a:p>
          <a:p>
            <a:pPr algn="l">
              <a:buNone/>
            </a:pPr>
            <a:endParaRPr lang="en-US" sz="2800" dirty="0"/>
          </a:p>
          <a:p>
            <a:pPr algn="l">
              <a:buNone/>
            </a:pPr>
            <a:endParaRPr lang="en-US" sz="3200" dirty="0"/>
          </a:p>
          <a:p>
            <a:pPr algn="l">
              <a:buNone/>
            </a:pPr>
            <a:endParaRPr lang="ar-SA" sz="3200" dirty="0"/>
          </a:p>
          <a:p>
            <a:pPr algn="l">
              <a:buNone/>
            </a:pPr>
            <a:endParaRPr lang="ar-SA" sz="3200" dirty="0"/>
          </a:p>
          <a:p>
            <a:endParaRPr lang="ar-SA" dirty="0"/>
          </a:p>
        </p:txBody>
      </p:sp>
      <p:graphicFrame>
        <p:nvGraphicFramePr>
          <p:cNvPr id="4" name="جدول 3"/>
          <p:cNvGraphicFramePr>
            <a:graphicFrameLocks noGrp="1"/>
          </p:cNvGraphicFramePr>
          <p:nvPr/>
        </p:nvGraphicFramePr>
        <p:xfrm>
          <a:off x="1738282" y="3500439"/>
          <a:ext cx="8572560" cy="2643205"/>
        </p:xfrm>
        <a:graphic>
          <a:graphicData uri="http://schemas.openxmlformats.org/drawingml/2006/table">
            <a:tbl>
              <a:tblPr/>
              <a:tblGrid>
                <a:gridCol w="2148354">
                  <a:extLst>
                    <a:ext uri="{9D8B030D-6E8A-4147-A177-3AD203B41FA5}">
                      <a16:colId xmlns:a16="http://schemas.microsoft.com/office/drawing/2014/main" val="20000"/>
                    </a:ext>
                  </a:extLst>
                </a:gridCol>
                <a:gridCol w="3733548">
                  <a:extLst>
                    <a:ext uri="{9D8B030D-6E8A-4147-A177-3AD203B41FA5}">
                      <a16:colId xmlns:a16="http://schemas.microsoft.com/office/drawing/2014/main" val="20001"/>
                    </a:ext>
                  </a:extLst>
                </a:gridCol>
                <a:gridCol w="2690658">
                  <a:extLst>
                    <a:ext uri="{9D8B030D-6E8A-4147-A177-3AD203B41FA5}">
                      <a16:colId xmlns:a16="http://schemas.microsoft.com/office/drawing/2014/main" val="20002"/>
                    </a:ext>
                  </a:extLst>
                </a:gridCol>
              </a:tblGrid>
              <a:tr h="1047898">
                <a:tc>
                  <a:txBody>
                    <a:bodyPr/>
                    <a:lstStyle/>
                    <a:p>
                      <a:pPr algn="ctr">
                        <a:lnSpc>
                          <a:spcPct val="150000"/>
                        </a:lnSpc>
                        <a:spcAft>
                          <a:spcPts val="0"/>
                        </a:spcAft>
                      </a:pPr>
                      <a:r>
                        <a:rPr lang="en-GB" sz="2000" b="1" dirty="0">
                          <a:solidFill>
                            <a:srgbClr val="000000"/>
                          </a:solidFill>
                          <a:latin typeface="Arial"/>
                          <a:ea typeface="Times New Roman"/>
                          <a:cs typeface="Arial"/>
                        </a:rPr>
                        <a:t>         Element</a:t>
                      </a:r>
                      <a:endParaRPr lang="en-US" sz="2400" b="1" dirty="0">
                        <a:latin typeface="Times New Roman"/>
                        <a:ea typeface="Calibri"/>
                        <a:cs typeface="Arial"/>
                      </a:endParaRPr>
                    </a:p>
                  </a:txBody>
                  <a:tcPr marL="7620" marR="7620" marT="7620" marB="0" anchor="ctr">
                    <a:lnL>
                      <a:noFill/>
                    </a:lnL>
                    <a:lnR>
                      <a:noFill/>
                    </a:lnR>
                    <a:lnT>
                      <a:noFill/>
                    </a:lnT>
                    <a:lnB>
                      <a:noFill/>
                    </a:lnB>
                    <a:solidFill>
                      <a:srgbClr val="D8D8D8"/>
                    </a:solidFill>
                  </a:tcPr>
                </a:tc>
                <a:tc>
                  <a:txBody>
                    <a:bodyPr/>
                    <a:lstStyle/>
                    <a:p>
                      <a:pPr algn="ctr">
                        <a:lnSpc>
                          <a:spcPct val="150000"/>
                        </a:lnSpc>
                        <a:spcAft>
                          <a:spcPts val="0"/>
                        </a:spcAft>
                      </a:pPr>
                      <a:r>
                        <a:rPr lang="en-GB" sz="2000" b="1">
                          <a:solidFill>
                            <a:srgbClr val="000000"/>
                          </a:solidFill>
                          <a:latin typeface="Arial"/>
                          <a:ea typeface="Times New Roman"/>
                          <a:cs typeface="Arial"/>
                        </a:rPr>
                        <a:t>    Concrete Compressive </a:t>
                      </a:r>
                      <a:endParaRPr lang="en-US" sz="2400" b="1">
                        <a:latin typeface="Times New Roman"/>
                        <a:ea typeface="Calibri"/>
                        <a:cs typeface="Arial"/>
                      </a:endParaRPr>
                    </a:p>
                    <a:p>
                      <a:pPr algn="ctr">
                        <a:lnSpc>
                          <a:spcPct val="150000"/>
                        </a:lnSpc>
                        <a:spcAft>
                          <a:spcPts val="0"/>
                        </a:spcAft>
                      </a:pPr>
                      <a:r>
                        <a:rPr lang="en-GB" sz="2000" b="1">
                          <a:solidFill>
                            <a:srgbClr val="000000"/>
                          </a:solidFill>
                          <a:latin typeface="Arial"/>
                          <a:ea typeface="Times New Roman"/>
                          <a:cs typeface="Arial"/>
                        </a:rPr>
                        <a:t>Strength,  </a:t>
                      </a:r>
                      <a:endParaRPr lang="en-US" sz="2400" b="1">
                        <a:latin typeface="Times New Roman"/>
                        <a:ea typeface="Calibri"/>
                        <a:cs typeface="Arial"/>
                      </a:endParaRPr>
                    </a:p>
                  </a:txBody>
                  <a:tcPr marL="7620" marR="7620" marT="7620" marB="0" anchor="ctr">
                    <a:lnL>
                      <a:noFill/>
                    </a:lnL>
                    <a:lnR>
                      <a:noFill/>
                    </a:lnR>
                    <a:lnT>
                      <a:noFill/>
                    </a:lnT>
                    <a:lnB>
                      <a:noFill/>
                    </a:lnB>
                    <a:solidFill>
                      <a:srgbClr val="D8D8D8"/>
                    </a:solidFill>
                  </a:tcPr>
                </a:tc>
                <a:tc>
                  <a:txBody>
                    <a:bodyPr/>
                    <a:lstStyle/>
                    <a:p>
                      <a:pPr algn="ctr">
                        <a:lnSpc>
                          <a:spcPct val="150000"/>
                        </a:lnSpc>
                        <a:spcAft>
                          <a:spcPts val="0"/>
                        </a:spcAft>
                      </a:pPr>
                      <a:r>
                        <a:rPr lang="en-GB" sz="2000" b="1">
                          <a:solidFill>
                            <a:srgbClr val="000000"/>
                          </a:solidFill>
                          <a:latin typeface="Arial"/>
                          <a:ea typeface="Times New Roman"/>
                          <a:cs typeface="Arial"/>
                        </a:rPr>
                        <a:t>Modulus of Elasticity</a:t>
                      </a:r>
                      <a:endParaRPr lang="en-US" sz="2400" b="1">
                        <a:latin typeface="Times New Roman"/>
                        <a:ea typeface="Calibri"/>
                        <a:cs typeface="Arial"/>
                      </a:endParaRPr>
                    </a:p>
                  </a:txBody>
                  <a:tcPr marL="7620" marR="7620" marT="7620" marB="0" anchor="ctr">
                    <a:lnL>
                      <a:noFill/>
                    </a:lnL>
                    <a:lnR>
                      <a:noFill/>
                    </a:lnR>
                    <a:lnT>
                      <a:noFill/>
                    </a:lnT>
                    <a:lnB>
                      <a:noFill/>
                    </a:lnB>
                    <a:solidFill>
                      <a:srgbClr val="D8D8D8"/>
                    </a:solidFill>
                  </a:tcPr>
                </a:tc>
                <a:extLst>
                  <a:ext uri="{0D108BD9-81ED-4DB2-BD59-A6C34878D82A}">
                    <a16:rowId xmlns:a16="http://schemas.microsoft.com/office/drawing/2014/main" val="10000"/>
                  </a:ext>
                </a:extLst>
              </a:tr>
              <a:tr h="531769">
                <a:tc>
                  <a:txBody>
                    <a:bodyPr/>
                    <a:lstStyle/>
                    <a:p>
                      <a:pPr algn="ctr">
                        <a:lnSpc>
                          <a:spcPct val="150000"/>
                        </a:lnSpc>
                        <a:spcAft>
                          <a:spcPts val="0"/>
                        </a:spcAft>
                      </a:pPr>
                      <a:r>
                        <a:rPr lang="en-GB" sz="2000" b="1">
                          <a:solidFill>
                            <a:srgbClr val="000000"/>
                          </a:solidFill>
                          <a:latin typeface="Times New Roman"/>
                          <a:ea typeface="Times New Roman"/>
                          <a:cs typeface="Times New Roman"/>
                        </a:rPr>
                        <a:t>Slabs and beams</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             28 </a:t>
                      </a:r>
                      <a:r>
                        <a:rPr lang="en-GB" sz="2000" b="1" dirty="0" err="1">
                          <a:solidFill>
                            <a:srgbClr val="000000"/>
                          </a:solidFill>
                          <a:latin typeface="Times New Roman"/>
                          <a:ea typeface="Times New Roman"/>
                          <a:cs typeface="Times New Roman"/>
                        </a:rPr>
                        <a:t>MPa</a:t>
                      </a:r>
                      <a:endParaRPr lang="en-US" sz="2400" b="1" dirty="0">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24870 MPa</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0001"/>
                  </a:ext>
                </a:extLst>
              </a:tr>
              <a:tr h="531769">
                <a:tc>
                  <a:txBody>
                    <a:bodyPr/>
                    <a:lstStyle/>
                    <a:p>
                      <a:pPr algn="ctr">
                        <a:lnSpc>
                          <a:spcPct val="150000"/>
                        </a:lnSpc>
                        <a:spcAft>
                          <a:spcPts val="0"/>
                        </a:spcAft>
                      </a:pPr>
                      <a:r>
                        <a:rPr lang="en-GB" sz="2000" b="1">
                          <a:solidFill>
                            <a:srgbClr val="000000"/>
                          </a:solidFill>
                          <a:latin typeface="Times New Roman"/>
                          <a:ea typeface="Times New Roman"/>
                          <a:cs typeface="Times New Roman"/>
                        </a:rPr>
                        <a:t>Columns and walls </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             32 MPa</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26587 MPa</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0002"/>
                  </a:ext>
                </a:extLst>
              </a:tr>
              <a:tr h="531769">
                <a:tc>
                  <a:txBody>
                    <a:bodyPr/>
                    <a:lstStyle/>
                    <a:p>
                      <a:pPr algn="ctr">
                        <a:lnSpc>
                          <a:spcPct val="150000"/>
                        </a:lnSpc>
                        <a:spcAft>
                          <a:spcPts val="0"/>
                        </a:spcAft>
                      </a:pPr>
                      <a:r>
                        <a:rPr lang="en-GB" sz="2000" b="1">
                          <a:solidFill>
                            <a:srgbClr val="000000"/>
                          </a:solidFill>
                          <a:latin typeface="Times New Roman"/>
                          <a:ea typeface="Times New Roman"/>
                          <a:cs typeface="Times New Roman"/>
                        </a:rPr>
                        <a:t>Footings </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            32 MPa</a:t>
                      </a:r>
                      <a:endParaRPr lang="en-US" sz="24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26587 </a:t>
                      </a:r>
                      <a:r>
                        <a:rPr lang="en-GB" sz="2000" b="1" dirty="0" err="1">
                          <a:solidFill>
                            <a:srgbClr val="000000"/>
                          </a:solidFill>
                          <a:latin typeface="Times New Roman"/>
                          <a:ea typeface="Times New Roman"/>
                          <a:cs typeface="Times New Roman"/>
                        </a:rPr>
                        <a:t>MPa</a:t>
                      </a:r>
                      <a:endParaRPr lang="en-US" sz="2400" b="1" dirty="0">
                        <a:latin typeface="Times New Roman"/>
                        <a:ea typeface="Calibri"/>
                        <a:cs typeface="Arial"/>
                      </a:endParaRP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0003"/>
                  </a:ext>
                </a:extLst>
              </a:tr>
            </a:tbl>
          </a:graphicData>
        </a:graphic>
      </p:graphicFrame>
      <p:sp>
        <p:nvSpPr>
          <p:cNvPr id="5" name="Slide Number Placeholder 4">
            <a:extLst>
              <a:ext uri="{FF2B5EF4-FFF2-40B4-BE49-F238E27FC236}">
                <a16:creationId xmlns:a16="http://schemas.microsoft.com/office/drawing/2014/main" id="{240DD173-AD15-4B8B-8C87-226BA64A0EE8}"/>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a:t>
            </a:fld>
            <a:endParaRPr lang="ar-SA"/>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4757758"/>
          </a:xfrm>
        </p:spPr>
        <p:txBody>
          <a:bodyPr>
            <a:normAutofit/>
          </a:bodyPr>
          <a:lstStyle/>
          <a:p>
            <a:pPr algn="l">
              <a:buNone/>
            </a:pPr>
            <a:r>
              <a:rPr lang="ar-SA" b="1" i="1" dirty="0"/>
              <a:t>: </a:t>
            </a:r>
            <a:r>
              <a:rPr lang="en-GB" b="1" i="1" dirty="0"/>
              <a:t>Vertical Geometric Irregularity</a:t>
            </a:r>
            <a:endParaRPr lang="en-US" b="1" i="1" dirty="0"/>
          </a:p>
          <a:p>
            <a:pPr algn="l">
              <a:buNone/>
            </a:pPr>
            <a:r>
              <a:rPr lang="en-US" dirty="0"/>
              <a:t>- It </a:t>
            </a:r>
            <a:r>
              <a:rPr lang="en-US" dirty="0" err="1"/>
              <a:t>i</a:t>
            </a:r>
            <a:r>
              <a:rPr lang="en-GB" dirty="0"/>
              <a:t>s defined to exist where the horizontal dimension of the seismic force-resisting system in any story is </a:t>
            </a:r>
            <a:r>
              <a:rPr lang="ar-SA" dirty="0"/>
              <a:t>.</a:t>
            </a:r>
            <a:r>
              <a:rPr lang="en-GB" dirty="0"/>
              <a:t>more than 130% of that in an adjacent story</a:t>
            </a:r>
            <a:endParaRPr lang="ar-SA" dirty="0"/>
          </a:p>
          <a:p>
            <a:pPr algn="l">
              <a:buFontTx/>
              <a:buChar char="-"/>
            </a:pPr>
            <a:r>
              <a:rPr lang="en-US" dirty="0"/>
              <a:t>- </a:t>
            </a:r>
            <a:r>
              <a:rPr lang="en-GB" dirty="0"/>
              <a:t>Six shear walls have a change in length in Y-direction, such that each has a length of 4.04 m in both of the base storey1, and story2, whereas the length decreases to 1.77 m in story3,4,5,6, and 7. Note that the first length is 228% of the second one</a:t>
            </a:r>
            <a:endParaRPr lang="ar-SA" dirty="0"/>
          </a:p>
        </p:txBody>
      </p:sp>
      <p:sp>
        <p:nvSpPr>
          <p:cNvPr id="4" name="Slide Number Placeholder 3">
            <a:extLst>
              <a:ext uri="{FF2B5EF4-FFF2-40B4-BE49-F238E27FC236}">
                <a16:creationId xmlns:a16="http://schemas.microsoft.com/office/drawing/2014/main" id="{50CF9476-68DD-4CE3-AB19-400F20ED317C}"/>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140</a:t>
            </a:fld>
            <a:endParaRPr lang="ar-SA"/>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4757758"/>
          </a:xfrm>
        </p:spPr>
        <p:txBody>
          <a:bodyPr>
            <a:normAutofit/>
          </a:bodyPr>
          <a:lstStyle/>
          <a:p>
            <a:pPr algn="l">
              <a:buNone/>
            </a:pPr>
            <a:r>
              <a:rPr lang="ar-SA" b="1" i="1" dirty="0"/>
              <a:t>: </a:t>
            </a:r>
            <a:r>
              <a:rPr lang="en-GB" b="1" i="1" dirty="0"/>
              <a:t>Vertical Geometric Irregularity</a:t>
            </a:r>
            <a:endParaRPr lang="en-US" b="1" i="1" dirty="0"/>
          </a:p>
          <a:p>
            <a:pPr algn="l">
              <a:buNone/>
            </a:pPr>
            <a:r>
              <a:rPr lang="en-GB" sz="2400" dirty="0"/>
              <a:t>Figure </a:t>
            </a:r>
            <a:r>
              <a:rPr lang="ar-SA" sz="2400" dirty="0"/>
              <a:t>‎</a:t>
            </a:r>
            <a:r>
              <a:rPr lang="en-GB" sz="2400" dirty="0"/>
              <a:t>3.30</a:t>
            </a:r>
            <a:r>
              <a:rPr lang="en-US" sz="2400" dirty="0"/>
              <a:t> shows </a:t>
            </a:r>
            <a:r>
              <a:rPr lang="en-GB" sz="2400" dirty="0"/>
              <a:t>the vertical geometric irregularity in story 2</a:t>
            </a:r>
            <a:r>
              <a:rPr lang="en-US" sz="2400" dirty="0"/>
              <a:t>&amp;</a:t>
            </a:r>
            <a:r>
              <a:rPr lang="en-GB" sz="2400" dirty="0"/>
              <a:t>3</a:t>
            </a:r>
            <a:endParaRPr lang="ar-SA" sz="2400" dirty="0"/>
          </a:p>
        </p:txBody>
      </p:sp>
      <p:pic>
        <p:nvPicPr>
          <p:cNvPr id="4" name="Picture 122"/>
          <p:cNvPicPr/>
          <p:nvPr/>
        </p:nvPicPr>
        <p:blipFill>
          <a:blip r:embed="rId2"/>
          <a:stretch>
            <a:fillRect/>
          </a:stretch>
        </p:blipFill>
        <p:spPr>
          <a:xfrm>
            <a:off x="1738282" y="2643182"/>
            <a:ext cx="8572560" cy="4000528"/>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1738283" y="2643183"/>
            <a:ext cx="8601075" cy="4029075"/>
          </a:xfrm>
          <a:prstGeom prst="rect">
            <a:avLst/>
          </a:prstGeom>
          <a:noFill/>
          <a:ln w="9525">
            <a:noFill/>
            <a:miter lim="800000"/>
            <a:headEnd/>
            <a:tailEnd/>
          </a:ln>
          <a:effectLst/>
        </p:spPr>
      </p:pic>
      <p:sp>
        <p:nvSpPr>
          <p:cNvPr id="5" name="Slide Number Placeholder 4">
            <a:extLst>
              <a:ext uri="{FF2B5EF4-FFF2-40B4-BE49-F238E27FC236}">
                <a16:creationId xmlns:a16="http://schemas.microsoft.com/office/drawing/2014/main" id="{780E65ED-31EE-4783-8F82-DEE00A94F6D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141</a:t>
            </a:fld>
            <a:endParaRPr lang="ar-SA"/>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4530856" cy="4495800"/>
          </a:xfrm>
        </p:spPr>
        <p:txBody>
          <a:bodyPr/>
          <a:lstStyle/>
          <a:p>
            <a:pPr algn="l">
              <a:buNone/>
            </a:pPr>
            <a:r>
              <a:rPr lang="ar-SA" b="1" i="1" dirty="0"/>
              <a:t>  : </a:t>
            </a:r>
            <a:r>
              <a:rPr lang="en-US" b="1" i="1" dirty="0"/>
              <a:t>Out-of-plane offsets</a:t>
            </a:r>
          </a:p>
          <a:p>
            <a:pPr algn="l">
              <a:buNone/>
            </a:pPr>
            <a:r>
              <a:rPr lang="en-US" dirty="0"/>
              <a:t>-It is </a:t>
            </a:r>
            <a:r>
              <a:rPr lang="en-GB" dirty="0"/>
              <a:t>defined to exist where there is a discontinuity in the lateral force-resistance</a:t>
            </a:r>
            <a:r>
              <a:rPr lang="ar-SA" dirty="0"/>
              <a:t> </a:t>
            </a:r>
            <a:r>
              <a:rPr lang="en-GB" dirty="0"/>
              <a:t>path</a:t>
            </a:r>
            <a:endParaRPr lang="en-US" dirty="0"/>
          </a:p>
          <a:p>
            <a:pPr algn="l">
              <a:buNone/>
            </a:pPr>
            <a:r>
              <a:rPr lang="en-US" dirty="0"/>
              <a:t>-</a:t>
            </a:r>
            <a:r>
              <a:rPr lang="en-GB" dirty="0"/>
              <a:t> No out-of-plan offset irregularity in the building.</a:t>
            </a:r>
            <a:endParaRPr lang="ar-SA" dirty="0"/>
          </a:p>
        </p:txBody>
      </p:sp>
      <p:pic>
        <p:nvPicPr>
          <p:cNvPr id="4" name="صورة 3" descr="out of plan offset.jpg"/>
          <p:cNvPicPr>
            <a:picLocks noChangeAspect="1"/>
          </p:cNvPicPr>
          <p:nvPr/>
        </p:nvPicPr>
        <p:blipFill>
          <a:blip r:embed="rId2"/>
          <a:srcRect r="48181"/>
          <a:stretch>
            <a:fillRect/>
          </a:stretch>
        </p:blipFill>
        <p:spPr>
          <a:xfrm>
            <a:off x="6310314" y="2071678"/>
            <a:ext cx="4071966" cy="3857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2D353410-1D5D-4834-80A6-4351423BC95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142</a:t>
            </a:fld>
            <a:endParaRPr lang="ar-SA"/>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8623204" cy="4765852"/>
          </a:xfrm>
        </p:spPr>
        <p:txBody>
          <a:bodyPr>
            <a:normAutofit lnSpcReduction="10000"/>
          </a:bodyPr>
          <a:lstStyle/>
          <a:p>
            <a:pPr algn="l">
              <a:buNone/>
            </a:pPr>
            <a:r>
              <a:rPr lang="en-GB" b="1" i="1" dirty="0"/>
              <a:t>Re-entrant Corners Irregularity</a:t>
            </a:r>
            <a:endParaRPr lang="en-US" b="1" i="1" dirty="0"/>
          </a:p>
          <a:p>
            <a:pPr algn="l">
              <a:buFontTx/>
              <a:buChar char="-"/>
            </a:pPr>
            <a:r>
              <a:rPr lang="en-US" dirty="0"/>
              <a:t>- it </a:t>
            </a:r>
            <a:r>
              <a:rPr lang="en-GB" dirty="0"/>
              <a:t>is defined to exist where both plan projections of the structure beyond a re-entrant corner are greater than 15% of the plan dimension of the structure in the given direction.</a:t>
            </a:r>
            <a:endParaRPr lang="ar-SA" dirty="0"/>
          </a:p>
          <a:p>
            <a:pPr algn="l">
              <a:buFontTx/>
              <a:buChar char="-"/>
            </a:pPr>
            <a:r>
              <a:rPr lang="en-US" b="1" i="1" dirty="0"/>
              <a:t>-</a:t>
            </a:r>
            <a:r>
              <a:rPr lang="en-GB" dirty="0"/>
              <a:t>Story2 has a projection </a:t>
            </a:r>
          </a:p>
          <a:p>
            <a:pPr algn="l">
              <a:buFontTx/>
              <a:buChar char="-"/>
            </a:pPr>
            <a:r>
              <a:rPr lang="en-GB" dirty="0"/>
              <a:t>of 21.34 m in X-direction,</a:t>
            </a:r>
          </a:p>
          <a:p>
            <a:pPr algn="l">
              <a:buFontTx/>
              <a:buChar char="-"/>
            </a:pPr>
            <a:r>
              <a:rPr lang="en-GB" dirty="0"/>
              <a:t> which form 62% of the </a:t>
            </a:r>
          </a:p>
          <a:p>
            <a:pPr algn="l">
              <a:buFontTx/>
              <a:buChar char="-"/>
            </a:pPr>
            <a:r>
              <a:rPr lang="en-GB" dirty="0"/>
              <a:t>X-dimension which equals </a:t>
            </a:r>
          </a:p>
          <a:p>
            <a:pPr algn="l">
              <a:buFontTx/>
              <a:buChar char="-"/>
            </a:pPr>
            <a:r>
              <a:rPr lang="en-GB" dirty="0"/>
              <a:t>34.45 m</a:t>
            </a:r>
            <a:r>
              <a:rPr lang="en-GB" b="1" i="1" dirty="0"/>
              <a:t> </a:t>
            </a:r>
          </a:p>
        </p:txBody>
      </p:sp>
      <p:pic>
        <p:nvPicPr>
          <p:cNvPr id="1026" name="Picture 2" descr="Re-entrant corner irregularity [12]. ">
            <a:extLst>
              <a:ext uri="{FF2B5EF4-FFF2-40B4-BE49-F238E27FC236}">
                <a16:creationId xmlns:a16="http://schemas.microsoft.com/office/drawing/2014/main" id="{C83074BD-9653-4D59-ACF4-EA0634E9A6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945" y="3451402"/>
            <a:ext cx="4410075" cy="291465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6A84657-DF82-4AB2-83B8-D91894E4076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143</a:t>
            </a:fld>
            <a:endParaRPr lang="ar-SA"/>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8623204" cy="3900502"/>
          </a:xfrm>
        </p:spPr>
        <p:txBody>
          <a:bodyPr/>
          <a:lstStyle/>
          <a:p>
            <a:pPr algn="l">
              <a:buNone/>
            </a:pPr>
            <a:r>
              <a:rPr lang="en-GB" b="1" i="1" dirty="0"/>
              <a:t>Re-entrant Corners Irregularity :</a:t>
            </a:r>
          </a:p>
          <a:p>
            <a:pPr algn="l">
              <a:buNone/>
            </a:pPr>
            <a:r>
              <a:rPr lang="en-GB" sz="2800" dirty="0"/>
              <a:t>Figure 3.31 shows the re-entrant corner in story 2</a:t>
            </a:r>
            <a:endParaRPr lang="en-GB" sz="2800" b="1" i="1" dirty="0"/>
          </a:p>
        </p:txBody>
      </p:sp>
      <p:pic>
        <p:nvPicPr>
          <p:cNvPr id="4" name="Picture 123"/>
          <p:cNvPicPr/>
          <p:nvPr/>
        </p:nvPicPr>
        <p:blipFill>
          <a:blip r:embed="rId2"/>
          <a:stretch>
            <a:fillRect/>
          </a:stretch>
        </p:blipFill>
        <p:spPr>
          <a:xfrm>
            <a:off x="1881158" y="2571744"/>
            <a:ext cx="8143932" cy="4071966"/>
          </a:xfrm>
          <a:prstGeom prst="rect">
            <a:avLst/>
          </a:prstGeom>
        </p:spPr>
      </p:pic>
      <p:sp>
        <p:nvSpPr>
          <p:cNvPr id="5" name="Slide Number Placeholder 4">
            <a:extLst>
              <a:ext uri="{FF2B5EF4-FFF2-40B4-BE49-F238E27FC236}">
                <a16:creationId xmlns:a16="http://schemas.microsoft.com/office/drawing/2014/main" id="{7D7473AC-40A6-481D-B484-67BCBCE77B6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144</a:t>
            </a:fld>
            <a:endParaRPr lang="ar-SA"/>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1666844" y="1600200"/>
            <a:ext cx="4786346" cy="3900502"/>
          </a:xfrm>
        </p:spPr>
        <p:txBody>
          <a:bodyPr>
            <a:normAutofit fontScale="92500"/>
          </a:bodyPr>
          <a:lstStyle/>
          <a:p>
            <a:pPr algn="l">
              <a:buNone/>
            </a:pPr>
            <a:r>
              <a:rPr lang="en-GB" b="1" i="1" dirty="0"/>
              <a:t>Re-entrant Corners Irregularity </a:t>
            </a:r>
            <a:endParaRPr lang="ar-SA" b="1" i="1" dirty="0"/>
          </a:p>
          <a:p>
            <a:pPr algn="l">
              <a:buNone/>
            </a:pPr>
            <a:endParaRPr lang="ar-SA" b="1" i="1" dirty="0"/>
          </a:p>
          <a:p>
            <a:pPr algn="l">
              <a:buNone/>
            </a:pPr>
            <a:r>
              <a:rPr lang="en-GB" dirty="0"/>
              <a:t>F</a:t>
            </a:r>
            <a:r>
              <a:rPr lang="en-US" dirty="0" err="1"/>
              <a:t>rom</a:t>
            </a:r>
            <a:r>
              <a:rPr lang="en-US" dirty="0"/>
              <a:t> F</a:t>
            </a:r>
            <a:r>
              <a:rPr lang="en-GB" dirty="0" err="1"/>
              <a:t>igure</a:t>
            </a:r>
            <a:r>
              <a:rPr lang="en-GB" dirty="0"/>
              <a:t> 3.32 :</a:t>
            </a:r>
          </a:p>
          <a:p>
            <a:pPr algn="l">
              <a:buNone/>
            </a:pPr>
            <a:endParaRPr lang="en-GB" dirty="0"/>
          </a:p>
          <a:p>
            <a:pPr algn="l">
              <a:buNone/>
            </a:pPr>
            <a:r>
              <a:rPr lang="en-US" dirty="0"/>
              <a:t>S</a:t>
            </a:r>
            <a:r>
              <a:rPr lang="en-GB" dirty="0" err="1"/>
              <a:t>tory</a:t>
            </a:r>
            <a:r>
              <a:rPr lang="en-GB" dirty="0"/>
              <a:t> 8 has a projection of</a:t>
            </a:r>
          </a:p>
          <a:p>
            <a:pPr algn="l">
              <a:buNone/>
            </a:pPr>
            <a:r>
              <a:rPr lang="en-GB" dirty="0"/>
              <a:t> 5.75 m in X-direction which forms 40% of the X-dimension which equals 14.25 m.</a:t>
            </a:r>
          </a:p>
          <a:p>
            <a:pPr algn="l">
              <a:buNone/>
            </a:pPr>
            <a:endParaRPr lang="en-GB" b="1" i="1" dirty="0"/>
          </a:p>
        </p:txBody>
      </p:sp>
      <p:pic>
        <p:nvPicPr>
          <p:cNvPr id="5" name="Picture 124"/>
          <p:cNvPicPr/>
          <p:nvPr/>
        </p:nvPicPr>
        <p:blipFill>
          <a:blip r:embed="rId2"/>
          <a:stretch>
            <a:fillRect/>
          </a:stretch>
        </p:blipFill>
        <p:spPr>
          <a:xfrm>
            <a:off x="6024562" y="1785926"/>
            <a:ext cx="4440274" cy="4857784"/>
          </a:xfrm>
          <a:prstGeom prst="rect">
            <a:avLst/>
          </a:prstGeom>
        </p:spPr>
      </p:pic>
      <p:sp>
        <p:nvSpPr>
          <p:cNvPr id="4" name="Slide Number Placeholder 3">
            <a:extLst>
              <a:ext uri="{FF2B5EF4-FFF2-40B4-BE49-F238E27FC236}">
                <a16:creationId xmlns:a16="http://schemas.microsoft.com/office/drawing/2014/main" id="{EE389FEC-2EF8-450F-BA5A-5FEF711E323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145</a:t>
            </a:fld>
            <a:endParaRPr lang="ar-SA"/>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ar-SA" b="1" dirty="0"/>
              <a:t>:</a:t>
            </a:r>
            <a:r>
              <a:rPr lang="en-GB" b="1" dirty="0"/>
              <a:t>Weak Story Irregularity</a:t>
            </a:r>
            <a:endParaRPr lang="en-US" b="1" dirty="0"/>
          </a:p>
          <a:p>
            <a:pPr algn="l">
              <a:buNone/>
            </a:pPr>
            <a:r>
              <a:rPr lang="en-US" dirty="0"/>
              <a:t>- </a:t>
            </a:r>
            <a:r>
              <a:rPr lang="en-GB" dirty="0"/>
              <a:t>It is defined to exist where the story lateral strength </a:t>
            </a:r>
            <a:endParaRPr lang="ar-SA" dirty="0"/>
          </a:p>
          <a:p>
            <a:pPr algn="l">
              <a:buNone/>
            </a:pPr>
            <a:r>
              <a:rPr lang="en-GB" dirty="0"/>
              <a:t>is less than 80% of that in the story above</a:t>
            </a:r>
            <a:r>
              <a:rPr lang="en-US" dirty="0"/>
              <a:t>.</a:t>
            </a:r>
          </a:p>
          <a:p>
            <a:pPr algn="l">
              <a:buNone/>
            </a:pPr>
            <a:endParaRPr lang="en-US" dirty="0"/>
          </a:p>
          <a:p>
            <a:pPr algn="l">
              <a:buNone/>
            </a:pPr>
            <a:r>
              <a:rPr lang="en-US" dirty="0"/>
              <a:t>- In this project, </a:t>
            </a:r>
            <a:r>
              <a:rPr lang="en-GB" dirty="0"/>
              <a:t>no shear wall has increasing dimensions with height. No weak storey in the building. </a:t>
            </a:r>
          </a:p>
          <a:p>
            <a:pPr algn="l">
              <a:buFontTx/>
              <a:buChar char="-"/>
            </a:pPr>
            <a:endParaRPr lang="ar-SA" b="1" dirty="0"/>
          </a:p>
        </p:txBody>
      </p:sp>
      <p:sp>
        <p:nvSpPr>
          <p:cNvPr id="4" name="Slide Number Placeholder 3">
            <a:extLst>
              <a:ext uri="{FF2B5EF4-FFF2-40B4-BE49-F238E27FC236}">
                <a16:creationId xmlns:a16="http://schemas.microsoft.com/office/drawing/2014/main" id="{CA73F5AF-C630-431F-B9B2-E045E6B974B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146</a:t>
            </a:fld>
            <a:endParaRPr lang="ar-SA"/>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normAutofit/>
          </a:bodyPr>
          <a:lstStyle/>
          <a:p>
            <a:pPr algn="l">
              <a:buNone/>
            </a:pPr>
            <a:r>
              <a:rPr lang="en-GB" b="1" dirty="0"/>
              <a:t>Torsional Irregularity:</a:t>
            </a:r>
          </a:p>
          <a:p>
            <a:pPr algn="l">
              <a:buNone/>
            </a:pPr>
            <a:r>
              <a:rPr lang="en-US" dirty="0"/>
              <a:t>- It is </a:t>
            </a:r>
            <a:r>
              <a:rPr lang="en-GB" dirty="0"/>
              <a:t>defined to exist where the maximum story drift at one end of the structure transverse to an axis is more than 1.2 times the average of the story drifts at the two ends of the structure</a:t>
            </a:r>
            <a:r>
              <a:rPr lang="en-US" dirty="0"/>
              <a:t>.</a:t>
            </a:r>
          </a:p>
          <a:p>
            <a:pPr algn="l">
              <a:buNone/>
            </a:pPr>
            <a:endParaRPr lang="en-US" dirty="0"/>
          </a:p>
          <a:p>
            <a:pPr algn="l">
              <a:buFontTx/>
              <a:buChar char="-"/>
            </a:pPr>
            <a:endParaRPr lang="ar-SA" b="1" dirty="0"/>
          </a:p>
        </p:txBody>
      </p:sp>
      <p:sp>
        <p:nvSpPr>
          <p:cNvPr id="4" name="Slide Number Placeholder 3">
            <a:extLst>
              <a:ext uri="{FF2B5EF4-FFF2-40B4-BE49-F238E27FC236}">
                <a16:creationId xmlns:a16="http://schemas.microsoft.com/office/drawing/2014/main" id="{F371BD0B-7B30-4039-91D9-2DAEE5AF699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147</a:t>
            </a:fld>
            <a:endParaRPr lang="ar-SA"/>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normAutofit/>
          </a:bodyPr>
          <a:lstStyle/>
          <a:p>
            <a:pPr algn="l">
              <a:buNone/>
            </a:pPr>
            <a:r>
              <a:rPr lang="en-GB" b="1" dirty="0"/>
              <a:t>Torsional Irregularity:</a:t>
            </a:r>
          </a:p>
          <a:p>
            <a:pPr algn="l">
              <a:buNone/>
            </a:pPr>
            <a:r>
              <a:rPr lang="en-US" dirty="0"/>
              <a:t>- </a:t>
            </a:r>
            <a:r>
              <a:rPr lang="en-GB" dirty="0"/>
              <a:t>For Structures assigned to Seismic Design Category C, D, E, or F, having torsional irregularity or extreme torsional irregularity, and having rigid or semi rigid diaphragms, ASCE 7-10 requires amplifying the effects of accidental torsion by multiplying the assumed 5% eccentricity at each level by a torsional amplification factor (</a:t>
            </a:r>
            <a:r>
              <a:rPr lang="en-GB" dirty="0" err="1"/>
              <a:t>A</a:t>
            </a:r>
            <a:r>
              <a:rPr lang="en-GB" sz="2400" dirty="0" err="1"/>
              <a:t>x</a:t>
            </a:r>
            <a:r>
              <a:rPr lang="en-GB" dirty="0"/>
              <a:t>)</a:t>
            </a:r>
            <a:r>
              <a:rPr lang="en-US" dirty="0"/>
              <a:t>. </a:t>
            </a:r>
            <a:r>
              <a:rPr lang="en-GB" dirty="0"/>
              <a:t>   </a:t>
            </a:r>
            <a:endParaRPr lang="en-US" dirty="0"/>
          </a:p>
        </p:txBody>
      </p:sp>
      <p:sp>
        <p:nvSpPr>
          <p:cNvPr id="4" name="Slide Number Placeholder 3">
            <a:extLst>
              <a:ext uri="{FF2B5EF4-FFF2-40B4-BE49-F238E27FC236}">
                <a16:creationId xmlns:a16="http://schemas.microsoft.com/office/drawing/2014/main" id="{CE6ADFCE-EF1E-4F7C-AE73-F00D32CA6AA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148</a:t>
            </a:fld>
            <a:endParaRPr lang="ar-SA"/>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971544"/>
          </a:xfrm>
        </p:spPr>
        <p:txBody>
          <a:bodyPr>
            <a:normAutofit lnSpcReduction="10000"/>
          </a:bodyPr>
          <a:lstStyle/>
          <a:p>
            <a:pPr algn="l">
              <a:buNone/>
            </a:pPr>
            <a:r>
              <a:rPr lang="en-GB" b="1" dirty="0"/>
              <a:t>Torsional Irregularity:</a:t>
            </a:r>
          </a:p>
          <a:p>
            <a:pPr algn="l">
              <a:buNone/>
            </a:pPr>
            <a:r>
              <a:rPr lang="en-GB" sz="2400" dirty="0"/>
              <a:t>The torsional amplification factor (</a:t>
            </a:r>
            <a:r>
              <a:rPr lang="en-GB" sz="2600" dirty="0" err="1"/>
              <a:t>A</a:t>
            </a:r>
            <a:r>
              <a:rPr lang="en-GB" sz="2000" dirty="0" err="1"/>
              <a:t>x</a:t>
            </a:r>
            <a:r>
              <a:rPr lang="en-GB" sz="2400" dirty="0"/>
              <a:t>)  determined as follow:</a:t>
            </a:r>
            <a:endParaRPr lang="en-US" sz="2400" dirty="0"/>
          </a:p>
        </p:txBody>
      </p:sp>
      <p:pic>
        <p:nvPicPr>
          <p:cNvPr id="1026" name="Picture 2"/>
          <p:cNvPicPr>
            <a:picLocks noChangeAspect="1" noChangeArrowheads="1"/>
          </p:cNvPicPr>
          <p:nvPr/>
        </p:nvPicPr>
        <p:blipFill>
          <a:blip r:embed="rId2"/>
          <a:srcRect/>
          <a:stretch>
            <a:fillRect/>
          </a:stretch>
        </p:blipFill>
        <p:spPr bwMode="auto">
          <a:xfrm>
            <a:off x="1738283" y="2857497"/>
            <a:ext cx="8715375" cy="3095625"/>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B765FD76-2A57-4739-8EE6-E504963FABA0}"/>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149</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1.4 : Materials</a:t>
            </a:r>
          </a:p>
        </p:txBody>
      </p:sp>
      <p:sp>
        <p:nvSpPr>
          <p:cNvPr id="3" name="عنصر نائب للمحتوى 2"/>
          <p:cNvSpPr>
            <a:spLocks noGrp="1"/>
          </p:cNvSpPr>
          <p:nvPr>
            <p:ph sz="quarter" idx="1"/>
          </p:nvPr>
        </p:nvSpPr>
        <p:spPr>
          <a:xfrm>
            <a:off x="1809720" y="1600200"/>
            <a:ext cx="8572560" cy="4900634"/>
          </a:xfrm>
        </p:spPr>
        <p:txBody>
          <a:bodyPr>
            <a:normAutofit/>
          </a:bodyPr>
          <a:lstStyle/>
          <a:p>
            <a:pPr algn="l">
              <a:buNone/>
            </a:pPr>
            <a:endParaRPr lang="en-US" sz="2800" dirty="0"/>
          </a:p>
          <a:p>
            <a:pPr algn="l">
              <a:buNone/>
            </a:pPr>
            <a:r>
              <a:rPr lang="en-US" sz="2800" dirty="0"/>
              <a:t>2-</a:t>
            </a:r>
            <a:r>
              <a:rPr lang="en-US" sz="2800" b="1" dirty="0"/>
              <a:t> </a:t>
            </a:r>
            <a:r>
              <a:rPr lang="en-US" sz="2800" dirty="0"/>
              <a:t>Reinforcing steel</a:t>
            </a:r>
            <a:r>
              <a:rPr lang="en-US" sz="2800" b="1" dirty="0"/>
              <a:t>:</a:t>
            </a:r>
            <a:r>
              <a:rPr lang="en-US" sz="2800" dirty="0"/>
              <a:t> the main tension-resisting material </a:t>
            </a:r>
            <a:endParaRPr lang="ar-SA" sz="2800" dirty="0"/>
          </a:p>
          <a:p>
            <a:pPr algn="l">
              <a:buNone/>
            </a:pPr>
            <a:r>
              <a:rPr lang="en-US" sz="2800" dirty="0"/>
              <a:t>in reinforced concrete sections</a:t>
            </a:r>
          </a:p>
          <a:p>
            <a:pPr algn="l">
              <a:buNone/>
            </a:pPr>
            <a:endParaRPr lang="en-US" sz="2800" dirty="0"/>
          </a:p>
          <a:p>
            <a:pPr algn="l">
              <a:buNone/>
            </a:pPr>
            <a:r>
              <a:rPr lang="en-US" sz="2800" dirty="0"/>
              <a:t> -Provides ductility, and cracks' controlling for sections</a:t>
            </a:r>
          </a:p>
          <a:p>
            <a:pPr algn="l">
              <a:buNone/>
            </a:pPr>
            <a:endParaRPr lang="en-US" sz="2800" dirty="0"/>
          </a:p>
          <a:p>
            <a:pPr algn="l">
              <a:buNone/>
            </a:pPr>
            <a:endParaRPr lang="en-US" sz="2800" dirty="0"/>
          </a:p>
          <a:p>
            <a:pPr algn="l">
              <a:buNone/>
            </a:pPr>
            <a:r>
              <a:rPr lang="en-US" sz="2800" dirty="0"/>
              <a:t>- ASTM A615Gr60 steel with 420 </a:t>
            </a:r>
            <a:r>
              <a:rPr lang="en-US" sz="2800" dirty="0" err="1"/>
              <a:t>MPa</a:t>
            </a:r>
            <a:r>
              <a:rPr lang="en-US" sz="2800" dirty="0"/>
              <a:t> yield strength and 620 </a:t>
            </a:r>
            <a:r>
              <a:rPr lang="en-US" sz="2800" dirty="0" err="1"/>
              <a:t>MPa</a:t>
            </a:r>
            <a:r>
              <a:rPr lang="en-US" sz="2800" dirty="0"/>
              <a:t> tensile strength is used</a:t>
            </a:r>
          </a:p>
          <a:p>
            <a:pPr algn="l">
              <a:buNone/>
            </a:pPr>
            <a:endParaRPr lang="en-US" sz="3200" dirty="0"/>
          </a:p>
          <a:p>
            <a:pPr algn="l">
              <a:buNone/>
            </a:pPr>
            <a:endParaRPr lang="ar-SA" sz="3200" dirty="0"/>
          </a:p>
          <a:p>
            <a:pPr algn="l">
              <a:buNone/>
            </a:pPr>
            <a:endParaRPr lang="ar-SA" sz="3200" dirty="0"/>
          </a:p>
          <a:p>
            <a:endParaRPr lang="ar-SA" dirty="0"/>
          </a:p>
        </p:txBody>
      </p:sp>
      <p:sp>
        <p:nvSpPr>
          <p:cNvPr id="4" name="Slide Number Placeholder 3">
            <a:extLst>
              <a:ext uri="{FF2B5EF4-FFF2-40B4-BE49-F238E27FC236}">
                <a16:creationId xmlns:a16="http://schemas.microsoft.com/office/drawing/2014/main" id="{A3CD2D74-C9CA-4349-BBD2-485C9ED7B9D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a:t>
            </a:fld>
            <a:endParaRPr lang="ar-SA"/>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971544"/>
          </a:xfrm>
        </p:spPr>
        <p:txBody>
          <a:bodyPr>
            <a:normAutofit lnSpcReduction="10000"/>
          </a:bodyPr>
          <a:lstStyle/>
          <a:p>
            <a:pPr algn="l">
              <a:buNone/>
            </a:pPr>
            <a:r>
              <a:rPr lang="en-GB" b="1" dirty="0"/>
              <a:t>Torsional Irregularity:</a:t>
            </a:r>
          </a:p>
          <a:p>
            <a:pPr algn="l">
              <a:buNone/>
            </a:pPr>
            <a:r>
              <a:rPr lang="en-GB" sz="2400" dirty="0"/>
              <a:t>Table </a:t>
            </a:r>
            <a:r>
              <a:rPr lang="ar-SA" sz="2400" dirty="0"/>
              <a:t>‎</a:t>
            </a:r>
            <a:r>
              <a:rPr lang="en-GB" sz="2400" dirty="0"/>
              <a:t>3.13: Torsional irregularity calculations in X-direction</a:t>
            </a:r>
            <a:endParaRPr lang="en-US" sz="2400" dirty="0"/>
          </a:p>
        </p:txBody>
      </p:sp>
      <p:graphicFrame>
        <p:nvGraphicFramePr>
          <p:cNvPr id="5" name="جدول 4"/>
          <p:cNvGraphicFramePr>
            <a:graphicFrameLocks noGrp="1"/>
          </p:cNvGraphicFramePr>
          <p:nvPr/>
        </p:nvGraphicFramePr>
        <p:xfrm>
          <a:off x="2309787" y="2571740"/>
          <a:ext cx="7715304" cy="4071970"/>
        </p:xfrm>
        <a:graphic>
          <a:graphicData uri="http://schemas.openxmlformats.org/drawingml/2006/table">
            <a:tbl>
              <a:tblPr/>
              <a:tblGrid>
                <a:gridCol w="1305053">
                  <a:extLst>
                    <a:ext uri="{9D8B030D-6E8A-4147-A177-3AD203B41FA5}">
                      <a16:colId xmlns:a16="http://schemas.microsoft.com/office/drawing/2014/main" val="20000"/>
                    </a:ext>
                  </a:extLst>
                </a:gridCol>
                <a:gridCol w="1569539">
                  <a:extLst>
                    <a:ext uri="{9D8B030D-6E8A-4147-A177-3AD203B41FA5}">
                      <a16:colId xmlns:a16="http://schemas.microsoft.com/office/drawing/2014/main" val="20001"/>
                    </a:ext>
                  </a:extLst>
                </a:gridCol>
                <a:gridCol w="1404410">
                  <a:extLst>
                    <a:ext uri="{9D8B030D-6E8A-4147-A177-3AD203B41FA5}">
                      <a16:colId xmlns:a16="http://schemas.microsoft.com/office/drawing/2014/main" val="20002"/>
                    </a:ext>
                  </a:extLst>
                </a:gridCol>
                <a:gridCol w="3436302">
                  <a:extLst>
                    <a:ext uri="{9D8B030D-6E8A-4147-A177-3AD203B41FA5}">
                      <a16:colId xmlns:a16="http://schemas.microsoft.com/office/drawing/2014/main" val="20003"/>
                    </a:ext>
                  </a:extLst>
                </a:gridCol>
              </a:tblGrid>
              <a:tr h="407197">
                <a:tc>
                  <a:txBody>
                    <a:bodyPr/>
                    <a:lstStyle/>
                    <a:p>
                      <a:pPr algn="ctr">
                        <a:lnSpc>
                          <a:spcPct val="150000"/>
                        </a:lnSpc>
                        <a:spcAft>
                          <a:spcPts val="0"/>
                        </a:spcAft>
                      </a:pPr>
                      <a:r>
                        <a:rPr lang="en-US" sz="1800" b="1" dirty="0">
                          <a:latin typeface="Times New Roman"/>
                          <a:ea typeface="Times New Roman"/>
                          <a:cs typeface="Times New Roman"/>
                        </a:rPr>
                        <a:t>story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a:latin typeface="Times New Roman"/>
                          <a:ea typeface="Times New Roman"/>
                          <a:cs typeface="Times New Roman"/>
                        </a:rPr>
                        <a:t>δmax /δav</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a:latin typeface="Times New Roman"/>
                          <a:ea typeface="Times New Roman"/>
                          <a:cs typeface="Times New Roman"/>
                        </a:rPr>
                        <a:t>Ax factor</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dirty="0">
                          <a:latin typeface="Times New Roman"/>
                          <a:ea typeface="Times New Roman"/>
                          <a:cs typeface="Times New Roman"/>
                        </a:rPr>
                        <a:t>New Eccentricity</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407197">
                <a:tc>
                  <a:txBody>
                    <a:bodyPr/>
                    <a:lstStyle/>
                    <a:p>
                      <a:pPr algn="ctr">
                        <a:lnSpc>
                          <a:spcPct val="150000"/>
                        </a:lnSpc>
                        <a:spcAft>
                          <a:spcPts val="0"/>
                        </a:spcAft>
                      </a:pPr>
                      <a:r>
                        <a:rPr lang="en-US" sz="1800" b="1">
                          <a:latin typeface="Times New Roman"/>
                          <a:ea typeface="Times New Roman"/>
                          <a:cs typeface="Times New Roman"/>
                        </a:rPr>
                        <a:t>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1.74</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2.11</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407197">
                <a:tc>
                  <a:txBody>
                    <a:bodyPr/>
                    <a:lstStyle/>
                    <a:p>
                      <a:pPr algn="ctr">
                        <a:lnSpc>
                          <a:spcPct val="150000"/>
                        </a:lnSpc>
                        <a:spcAft>
                          <a:spcPts val="0"/>
                        </a:spcAft>
                      </a:pPr>
                      <a:r>
                        <a:rPr lang="en-US" sz="1800" b="1">
                          <a:latin typeface="Times New Roman"/>
                          <a:ea typeface="Times New Roman"/>
                          <a:cs typeface="Times New Roman"/>
                        </a:rPr>
                        <a:t>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1.32</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1.21</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407197">
                <a:tc>
                  <a:txBody>
                    <a:bodyPr/>
                    <a:lstStyle/>
                    <a:p>
                      <a:pPr algn="ctr">
                        <a:lnSpc>
                          <a:spcPct val="150000"/>
                        </a:lnSpc>
                        <a:spcAft>
                          <a:spcPts val="0"/>
                        </a:spcAft>
                      </a:pPr>
                      <a:r>
                        <a:rPr lang="en-US" sz="1800" b="1">
                          <a:latin typeface="Times New Roman"/>
                          <a:ea typeface="Times New Roman"/>
                          <a:cs typeface="Times New Roman"/>
                        </a:rPr>
                        <a:t>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1.32</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1.20</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407197">
                <a:tc>
                  <a:txBody>
                    <a:bodyPr/>
                    <a:lstStyle/>
                    <a:p>
                      <a:pPr algn="ctr">
                        <a:lnSpc>
                          <a:spcPct val="150000"/>
                        </a:lnSpc>
                        <a:spcAft>
                          <a:spcPts val="0"/>
                        </a:spcAft>
                      </a:pPr>
                      <a:r>
                        <a:rPr lang="en-US" sz="1800" b="1">
                          <a:latin typeface="Times New Roman"/>
                          <a:ea typeface="Times New Roman"/>
                          <a:cs typeface="Times New Roman"/>
                        </a:rPr>
                        <a:t>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1.32</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1.21</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407197">
                <a:tc>
                  <a:txBody>
                    <a:bodyPr/>
                    <a:lstStyle/>
                    <a:p>
                      <a:pPr algn="ctr">
                        <a:lnSpc>
                          <a:spcPct val="150000"/>
                        </a:lnSpc>
                        <a:spcAft>
                          <a:spcPts val="0"/>
                        </a:spcAft>
                      </a:pPr>
                      <a:r>
                        <a:rPr lang="en-US" sz="1800" b="1">
                          <a:latin typeface="Times New Roman"/>
                          <a:ea typeface="Times New Roman"/>
                          <a:cs typeface="Times New Roman"/>
                        </a:rPr>
                        <a:t>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1.32</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1.22</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407197">
                <a:tc>
                  <a:txBody>
                    <a:bodyPr/>
                    <a:lstStyle/>
                    <a:p>
                      <a:pPr algn="ctr">
                        <a:lnSpc>
                          <a:spcPct val="150000"/>
                        </a:lnSpc>
                        <a:spcAft>
                          <a:spcPts val="0"/>
                        </a:spcAft>
                      </a:pPr>
                      <a:r>
                        <a:rPr lang="en-US" sz="1800" b="1">
                          <a:latin typeface="Times New Roman"/>
                          <a:ea typeface="Times New Roman"/>
                          <a:cs typeface="Times New Roman"/>
                        </a:rPr>
                        <a:t>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1.33</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1.22</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407197">
                <a:tc>
                  <a:txBody>
                    <a:bodyPr/>
                    <a:lstStyle/>
                    <a:p>
                      <a:pPr algn="ctr">
                        <a:lnSpc>
                          <a:spcPct val="150000"/>
                        </a:lnSpc>
                        <a:spcAft>
                          <a:spcPts val="0"/>
                        </a:spcAft>
                      </a:pPr>
                      <a:r>
                        <a:rPr lang="en-US" sz="1800" b="1">
                          <a:latin typeface="Times New Roman"/>
                          <a:ea typeface="Times New Roman"/>
                          <a:cs typeface="Times New Roman"/>
                        </a:rPr>
                        <a:t>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1.33</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1.23</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407197">
                <a:tc>
                  <a:txBody>
                    <a:bodyPr/>
                    <a:lstStyle/>
                    <a:p>
                      <a:pPr algn="ctr">
                        <a:lnSpc>
                          <a:spcPct val="150000"/>
                        </a:lnSpc>
                        <a:spcAft>
                          <a:spcPts val="0"/>
                        </a:spcAft>
                      </a:pPr>
                      <a:r>
                        <a:rPr lang="en-US" sz="1800" b="1">
                          <a:latin typeface="Times New Roman"/>
                          <a:ea typeface="Times New Roman"/>
                          <a:cs typeface="Times New Roman"/>
                        </a:rPr>
                        <a:t>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1.30</a:t>
                      </a:r>
                    </a:p>
                  </a:txBody>
                  <a:tcPr marL="9525" marR="9525" marT="9525"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1.18</a:t>
                      </a:r>
                    </a:p>
                  </a:txBody>
                  <a:tcPr marL="9525" marR="9525" marT="9525"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407197">
                <a:tc>
                  <a:txBody>
                    <a:bodyPr/>
                    <a:lstStyle/>
                    <a:p>
                      <a:pPr algn="ctr">
                        <a:lnSpc>
                          <a:spcPct val="150000"/>
                        </a:lnSpc>
                        <a:spcAft>
                          <a:spcPts val="0"/>
                        </a:spcAft>
                      </a:pPr>
                      <a:r>
                        <a:rPr lang="en-US" sz="1800" b="1">
                          <a:latin typeface="Times New Roman"/>
                          <a:ea typeface="Times New Roman"/>
                          <a:cs typeface="Times New Roman"/>
                        </a:rPr>
                        <a:t>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1.21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bl>
          </a:graphicData>
        </a:graphic>
      </p:graphicFrame>
      <p:sp>
        <p:nvSpPr>
          <p:cNvPr id="4" name="Slide Number Placeholder 3">
            <a:extLst>
              <a:ext uri="{FF2B5EF4-FFF2-40B4-BE49-F238E27FC236}">
                <a16:creationId xmlns:a16="http://schemas.microsoft.com/office/drawing/2014/main" id="{37100E40-E31C-421A-8AC0-7B4B52D3E339}"/>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150</a:t>
            </a:fld>
            <a:endParaRPr lang="ar-SA"/>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971544"/>
          </a:xfrm>
        </p:spPr>
        <p:txBody>
          <a:bodyPr>
            <a:normAutofit lnSpcReduction="10000"/>
          </a:bodyPr>
          <a:lstStyle/>
          <a:p>
            <a:pPr algn="l">
              <a:buNone/>
            </a:pPr>
            <a:r>
              <a:rPr lang="en-GB" b="1" dirty="0"/>
              <a:t>Torsional Irregularity:</a:t>
            </a:r>
          </a:p>
          <a:p>
            <a:pPr algn="l">
              <a:buNone/>
            </a:pPr>
            <a:r>
              <a:rPr lang="en-GB" sz="2400" dirty="0"/>
              <a:t>Table </a:t>
            </a:r>
            <a:r>
              <a:rPr lang="ar-SA" sz="2400" dirty="0"/>
              <a:t>‎</a:t>
            </a:r>
            <a:r>
              <a:rPr lang="en-GB" sz="2400" dirty="0"/>
              <a:t>3.14: Torsional irregularity calculations  in Y-direction.</a:t>
            </a:r>
            <a:endParaRPr lang="en-US" sz="2400" dirty="0"/>
          </a:p>
        </p:txBody>
      </p:sp>
      <p:graphicFrame>
        <p:nvGraphicFramePr>
          <p:cNvPr id="6" name="جدول 5"/>
          <p:cNvGraphicFramePr>
            <a:graphicFrameLocks noGrp="1"/>
          </p:cNvGraphicFramePr>
          <p:nvPr/>
        </p:nvGraphicFramePr>
        <p:xfrm>
          <a:off x="2095475" y="2500299"/>
          <a:ext cx="7643863" cy="3786220"/>
        </p:xfrm>
        <a:graphic>
          <a:graphicData uri="http://schemas.openxmlformats.org/drawingml/2006/table">
            <a:tbl>
              <a:tblPr/>
              <a:tblGrid>
                <a:gridCol w="1549358">
                  <a:extLst>
                    <a:ext uri="{9D8B030D-6E8A-4147-A177-3AD203B41FA5}">
                      <a16:colId xmlns:a16="http://schemas.microsoft.com/office/drawing/2014/main" val="20000"/>
                    </a:ext>
                  </a:extLst>
                </a:gridCol>
                <a:gridCol w="1943741">
                  <a:extLst>
                    <a:ext uri="{9D8B030D-6E8A-4147-A177-3AD203B41FA5}">
                      <a16:colId xmlns:a16="http://schemas.microsoft.com/office/drawing/2014/main" val="20001"/>
                    </a:ext>
                  </a:extLst>
                </a:gridCol>
                <a:gridCol w="1734631">
                  <a:extLst>
                    <a:ext uri="{9D8B030D-6E8A-4147-A177-3AD203B41FA5}">
                      <a16:colId xmlns:a16="http://schemas.microsoft.com/office/drawing/2014/main" val="20002"/>
                    </a:ext>
                  </a:extLst>
                </a:gridCol>
                <a:gridCol w="2416133">
                  <a:extLst>
                    <a:ext uri="{9D8B030D-6E8A-4147-A177-3AD203B41FA5}">
                      <a16:colId xmlns:a16="http://schemas.microsoft.com/office/drawing/2014/main" val="20003"/>
                    </a:ext>
                  </a:extLst>
                </a:gridCol>
              </a:tblGrid>
              <a:tr h="378622">
                <a:tc>
                  <a:txBody>
                    <a:bodyPr/>
                    <a:lstStyle/>
                    <a:p>
                      <a:pPr algn="ctr">
                        <a:lnSpc>
                          <a:spcPct val="150000"/>
                        </a:lnSpc>
                        <a:spcAft>
                          <a:spcPts val="0"/>
                        </a:spcAft>
                      </a:pPr>
                      <a:r>
                        <a:rPr lang="en-US" sz="1800" b="1" dirty="0">
                          <a:latin typeface="Times New Roman"/>
                          <a:ea typeface="Times New Roman"/>
                          <a:cs typeface="Times New Roman"/>
                        </a:rPr>
                        <a:t>Story</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a:latin typeface="Times New Roman"/>
                          <a:ea typeface="Times New Roman"/>
                          <a:cs typeface="Times New Roman"/>
                        </a:rPr>
                        <a:t>δmax /δav</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a:latin typeface="Times New Roman"/>
                          <a:ea typeface="Times New Roman"/>
                          <a:cs typeface="Times New Roman"/>
                        </a:rPr>
                        <a:t>Ax factor</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800" b="1" dirty="0">
                          <a:latin typeface="Times New Roman"/>
                          <a:ea typeface="Times New Roman"/>
                          <a:cs typeface="Times New Roman"/>
                        </a:rPr>
                        <a:t>New Eccentricity</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378622">
                <a:tc>
                  <a:txBody>
                    <a:bodyPr/>
                    <a:lstStyle/>
                    <a:p>
                      <a:pPr algn="ctr">
                        <a:lnSpc>
                          <a:spcPct val="150000"/>
                        </a:lnSpc>
                        <a:spcAft>
                          <a:spcPts val="0"/>
                        </a:spcAft>
                      </a:pPr>
                      <a:r>
                        <a:rPr lang="en-US" sz="1800" b="1" dirty="0">
                          <a:latin typeface="Times New Roman"/>
                          <a:ea typeface="Times New Roman"/>
                          <a:cs typeface="Times New Roman"/>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1.72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2.06</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0.10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378622">
                <a:tc>
                  <a:txBody>
                    <a:bodyPr/>
                    <a:lstStyle/>
                    <a:p>
                      <a:pPr algn="ctr">
                        <a:lnSpc>
                          <a:spcPct val="150000"/>
                        </a:lnSpc>
                        <a:spcAft>
                          <a:spcPts val="0"/>
                        </a:spcAft>
                      </a:pPr>
                      <a:r>
                        <a:rPr lang="en-US" sz="1800" b="1" dirty="0">
                          <a:latin typeface="Times New Roman"/>
                          <a:ea typeface="Times New Roman"/>
                          <a:cs typeface="Times New Roman"/>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1.42</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0.07</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378622">
                <a:tc>
                  <a:txBody>
                    <a:bodyPr/>
                    <a:lstStyle/>
                    <a:p>
                      <a:pPr algn="ctr">
                        <a:lnSpc>
                          <a:spcPct val="150000"/>
                        </a:lnSpc>
                        <a:spcAft>
                          <a:spcPts val="0"/>
                        </a:spcAft>
                      </a:pPr>
                      <a:r>
                        <a:rPr lang="en-US" sz="1800" b="1">
                          <a:latin typeface="Times New Roman"/>
                          <a:ea typeface="Times New Roman"/>
                          <a:cs typeface="Times New Roman"/>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1.49</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1.55</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0.08</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378622">
                <a:tc>
                  <a:txBody>
                    <a:bodyPr/>
                    <a:lstStyle/>
                    <a:p>
                      <a:pPr algn="ctr">
                        <a:lnSpc>
                          <a:spcPct val="150000"/>
                        </a:lnSpc>
                        <a:spcAft>
                          <a:spcPts val="0"/>
                        </a:spcAft>
                      </a:pPr>
                      <a:r>
                        <a:rPr lang="en-US" sz="1800" b="1">
                          <a:latin typeface="Times New Roman"/>
                          <a:ea typeface="Times New Roman"/>
                          <a:cs typeface="Times New Roman"/>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1.48</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1.51</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0.08</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378622">
                <a:tc>
                  <a:txBody>
                    <a:bodyPr/>
                    <a:lstStyle/>
                    <a:p>
                      <a:pPr algn="ctr">
                        <a:lnSpc>
                          <a:spcPct val="150000"/>
                        </a:lnSpc>
                        <a:spcAft>
                          <a:spcPts val="0"/>
                        </a:spcAft>
                      </a:pPr>
                      <a:r>
                        <a:rPr lang="en-US" sz="1800" b="1">
                          <a:latin typeface="Times New Roman"/>
                          <a:ea typeface="Times New Roman"/>
                          <a:cs typeface="Times New Roman"/>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1.48</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0.07</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378622">
                <a:tc>
                  <a:txBody>
                    <a:bodyPr/>
                    <a:lstStyle/>
                    <a:p>
                      <a:pPr algn="ctr">
                        <a:lnSpc>
                          <a:spcPct val="150000"/>
                        </a:lnSpc>
                        <a:spcAft>
                          <a:spcPts val="0"/>
                        </a:spcAft>
                      </a:pPr>
                      <a:r>
                        <a:rPr lang="en-US" sz="1800" b="1">
                          <a:latin typeface="Times New Roman"/>
                          <a:ea typeface="Times New Roman"/>
                          <a:cs typeface="Times New Roman"/>
                        </a:rPr>
                        <a:t>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1.46</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0.07</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378622">
                <a:tc>
                  <a:txBody>
                    <a:bodyPr/>
                    <a:lstStyle/>
                    <a:p>
                      <a:pPr algn="ctr">
                        <a:lnSpc>
                          <a:spcPct val="150000"/>
                        </a:lnSpc>
                        <a:spcAft>
                          <a:spcPts val="0"/>
                        </a:spcAft>
                      </a:pPr>
                      <a:r>
                        <a:rPr lang="en-US" sz="1800" b="1">
                          <a:latin typeface="Times New Roman"/>
                          <a:ea typeface="Times New Roman"/>
                          <a:cs typeface="Times New Roman"/>
                        </a:rPr>
                        <a:t>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1.26</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0.06</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378622">
                <a:tc>
                  <a:txBody>
                    <a:bodyPr/>
                    <a:lstStyle/>
                    <a:p>
                      <a:pPr algn="ctr">
                        <a:lnSpc>
                          <a:spcPct val="150000"/>
                        </a:lnSpc>
                        <a:spcAft>
                          <a:spcPts val="0"/>
                        </a:spcAft>
                      </a:pPr>
                      <a:r>
                        <a:rPr lang="en-US" sz="1800" b="1">
                          <a:latin typeface="Times New Roman"/>
                          <a:ea typeface="Times New Roman"/>
                          <a:cs typeface="Times New Roman"/>
                        </a:rPr>
                        <a:t>8</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1.09</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378622">
                <a:tc>
                  <a:txBody>
                    <a:bodyPr/>
                    <a:lstStyle/>
                    <a:p>
                      <a:pPr algn="ctr">
                        <a:lnSpc>
                          <a:spcPct val="150000"/>
                        </a:lnSpc>
                        <a:spcAft>
                          <a:spcPts val="0"/>
                        </a:spcAft>
                      </a:pPr>
                      <a:r>
                        <a:rPr lang="en-US" sz="1800" b="1">
                          <a:latin typeface="Times New Roman"/>
                          <a:ea typeface="Times New Roman"/>
                          <a:cs typeface="Times New Roman"/>
                        </a:rPr>
                        <a:t>9</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0.05</a:t>
                      </a: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bl>
          </a:graphicData>
        </a:graphic>
      </p:graphicFrame>
      <p:sp>
        <p:nvSpPr>
          <p:cNvPr id="4" name="Slide Number Placeholder 3">
            <a:extLst>
              <a:ext uri="{FF2B5EF4-FFF2-40B4-BE49-F238E27FC236}">
                <a16:creationId xmlns:a16="http://schemas.microsoft.com/office/drawing/2014/main" id="{772FD698-0724-48D4-8E10-0401A0D0B2E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151</a:t>
            </a:fld>
            <a:endParaRPr lang="ar-SA"/>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dirty="0"/>
              <a:t>Nonparallel system Irregularity :</a:t>
            </a:r>
          </a:p>
          <a:p>
            <a:pPr algn="l">
              <a:buNone/>
            </a:pPr>
            <a:r>
              <a:rPr lang="en-US" b="1" dirty="0"/>
              <a:t> </a:t>
            </a:r>
            <a:r>
              <a:rPr lang="en-US" dirty="0"/>
              <a:t>resisting lateral loads system are not symmetric </a:t>
            </a:r>
            <a:r>
              <a:rPr lang="en-US" b="1" dirty="0"/>
              <a:t> </a:t>
            </a:r>
          </a:p>
          <a:p>
            <a:pPr algn="l">
              <a:buNone/>
            </a:pPr>
            <a:endParaRPr lang="ar-SA" b="1" dirty="0"/>
          </a:p>
        </p:txBody>
      </p:sp>
      <p:pic>
        <p:nvPicPr>
          <p:cNvPr id="5" name="صورة 4" descr="non parralel.png"/>
          <p:cNvPicPr>
            <a:picLocks noChangeAspect="1"/>
          </p:cNvPicPr>
          <p:nvPr/>
        </p:nvPicPr>
        <p:blipFill>
          <a:blip r:embed="rId2"/>
          <a:stretch>
            <a:fillRect/>
          </a:stretch>
        </p:blipFill>
        <p:spPr>
          <a:xfrm>
            <a:off x="2309787" y="2643182"/>
            <a:ext cx="7736613" cy="3756132"/>
          </a:xfrm>
          <a:prstGeom prst="rect">
            <a:avLst/>
          </a:prstGeom>
        </p:spPr>
      </p:pic>
      <p:sp>
        <p:nvSpPr>
          <p:cNvPr id="4" name="Slide Number Placeholder 3">
            <a:extLst>
              <a:ext uri="{FF2B5EF4-FFF2-40B4-BE49-F238E27FC236}">
                <a16:creationId xmlns:a16="http://schemas.microsoft.com/office/drawing/2014/main" id="{594A16D0-1B22-4C9A-8CED-3228D259DCBC}"/>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152</a:t>
            </a:fld>
            <a:endParaRPr lang="ar-SA"/>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p:txBody>
          <a:bodyPr/>
          <a:lstStyle/>
          <a:p>
            <a:pPr algn="l">
              <a:buNone/>
            </a:pPr>
            <a:r>
              <a:rPr lang="en-US" b="1" dirty="0"/>
              <a:t>Nonparallel system Irregularity :</a:t>
            </a:r>
          </a:p>
          <a:p>
            <a:pPr algn="l">
              <a:buNone/>
            </a:pPr>
            <a:r>
              <a:rPr lang="en-GB" dirty="0"/>
              <a:t>-When vertical lateral force-resisting elements are not parallel to the major orthogonal axes of the seismic force-resisting system.</a:t>
            </a:r>
          </a:p>
          <a:p>
            <a:pPr algn="l">
              <a:buNone/>
            </a:pPr>
            <a:endParaRPr lang="en-GB" b="1" dirty="0"/>
          </a:p>
          <a:p>
            <a:pPr algn="l">
              <a:buNone/>
            </a:pPr>
            <a:r>
              <a:rPr lang="en-GB" b="1" dirty="0"/>
              <a:t>- </a:t>
            </a:r>
            <a:r>
              <a:rPr lang="en-GB" dirty="0"/>
              <a:t>In this project, all shear walls are parallel to X and Y-axes</a:t>
            </a:r>
            <a:r>
              <a:rPr lang="en-US" dirty="0"/>
              <a:t>. So, it not existed in the building. </a:t>
            </a:r>
            <a:endParaRPr lang="ar-SA" b="1" dirty="0"/>
          </a:p>
        </p:txBody>
      </p:sp>
      <p:sp>
        <p:nvSpPr>
          <p:cNvPr id="4" name="Slide Number Placeholder 3">
            <a:extLst>
              <a:ext uri="{FF2B5EF4-FFF2-40B4-BE49-F238E27FC236}">
                <a16:creationId xmlns:a16="http://schemas.microsoft.com/office/drawing/2014/main" id="{59B26992-2FA9-41CC-99A5-6E9A4EBB140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153</a:t>
            </a:fld>
            <a:endParaRPr lang="ar-SA"/>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685792"/>
          </a:xfrm>
        </p:spPr>
        <p:txBody>
          <a:bodyPr/>
          <a:lstStyle/>
          <a:p>
            <a:pPr algn="l" rtl="0">
              <a:buNone/>
            </a:pPr>
            <a:r>
              <a:rPr lang="en-GB" b="1" dirty="0"/>
              <a:t>Table </a:t>
            </a:r>
            <a:r>
              <a:rPr lang="ar-SA" dirty="0"/>
              <a:t>‎</a:t>
            </a:r>
            <a:r>
              <a:rPr lang="en-GB" b="1" dirty="0"/>
              <a:t>3.15: Horizontal Irregularities.</a:t>
            </a:r>
            <a:endParaRPr lang="en-US" b="1" dirty="0"/>
          </a:p>
        </p:txBody>
      </p:sp>
      <p:graphicFrame>
        <p:nvGraphicFramePr>
          <p:cNvPr id="4" name="جدول 3"/>
          <p:cNvGraphicFramePr>
            <a:graphicFrameLocks noGrp="1"/>
          </p:cNvGraphicFramePr>
          <p:nvPr/>
        </p:nvGraphicFramePr>
        <p:xfrm>
          <a:off x="1881158" y="2143119"/>
          <a:ext cx="8072494" cy="4143402"/>
        </p:xfrm>
        <a:graphic>
          <a:graphicData uri="http://schemas.openxmlformats.org/drawingml/2006/table">
            <a:tbl>
              <a:tblPr/>
              <a:tblGrid>
                <a:gridCol w="4210968">
                  <a:extLst>
                    <a:ext uri="{9D8B030D-6E8A-4147-A177-3AD203B41FA5}">
                      <a16:colId xmlns:a16="http://schemas.microsoft.com/office/drawing/2014/main" val="20000"/>
                    </a:ext>
                  </a:extLst>
                </a:gridCol>
                <a:gridCol w="3861526">
                  <a:extLst>
                    <a:ext uri="{9D8B030D-6E8A-4147-A177-3AD203B41FA5}">
                      <a16:colId xmlns:a16="http://schemas.microsoft.com/office/drawing/2014/main" val="20001"/>
                    </a:ext>
                  </a:extLst>
                </a:gridCol>
              </a:tblGrid>
              <a:tr h="572184">
                <a:tc>
                  <a:txBody>
                    <a:bodyPr/>
                    <a:lstStyle/>
                    <a:p>
                      <a:pPr marL="457200" marR="91440" algn="ctr">
                        <a:lnSpc>
                          <a:spcPct val="150000"/>
                        </a:lnSpc>
                        <a:spcAft>
                          <a:spcPts val="1200"/>
                        </a:spcAft>
                      </a:pPr>
                      <a:r>
                        <a:rPr lang="en-US" sz="2000" b="1" dirty="0">
                          <a:latin typeface="Times New Roman"/>
                          <a:ea typeface="Calibri"/>
                          <a:cs typeface="Times New Roman"/>
                        </a:rPr>
                        <a:t>Irregularity </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457200" marR="91440" algn="ctr">
                        <a:lnSpc>
                          <a:spcPct val="150000"/>
                        </a:lnSpc>
                        <a:spcAft>
                          <a:spcPts val="1200"/>
                        </a:spcAft>
                      </a:pPr>
                      <a:r>
                        <a:rPr lang="en-US" sz="2000" b="1">
                          <a:latin typeface="Times New Roman"/>
                          <a:ea typeface="Calibri"/>
                          <a:cs typeface="Times New Roman"/>
                        </a:rPr>
                        <a:t>Existence  </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572184">
                <a:tc>
                  <a:txBody>
                    <a:bodyPr/>
                    <a:lstStyle/>
                    <a:p>
                      <a:pPr marL="457200" marR="91440" algn="ctr">
                        <a:lnSpc>
                          <a:spcPct val="150000"/>
                        </a:lnSpc>
                        <a:spcAft>
                          <a:spcPts val="1200"/>
                        </a:spcAft>
                      </a:pPr>
                      <a:r>
                        <a:rPr lang="en-US" sz="2000" b="1">
                          <a:latin typeface="Times New Roman"/>
                          <a:ea typeface="Calibri"/>
                          <a:cs typeface="Times New Roman"/>
                        </a:rPr>
                        <a:t>Torsional Irregularity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457200" marR="91440" algn="ctr">
                        <a:lnSpc>
                          <a:spcPct val="150000"/>
                        </a:lnSpc>
                        <a:spcAft>
                          <a:spcPts val="1200"/>
                        </a:spcAft>
                      </a:pPr>
                      <a:r>
                        <a:rPr lang="en-US" sz="2000" b="1">
                          <a:latin typeface="Times New Roman"/>
                          <a:ea typeface="Calibri"/>
                          <a:cs typeface="Times New Roman"/>
                        </a:rPr>
                        <a:t> 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572184">
                <a:tc>
                  <a:txBody>
                    <a:bodyPr/>
                    <a:lstStyle/>
                    <a:p>
                      <a:pPr marL="457200" marR="91440" algn="ctr">
                        <a:lnSpc>
                          <a:spcPct val="150000"/>
                        </a:lnSpc>
                        <a:spcAft>
                          <a:spcPts val="1200"/>
                        </a:spcAft>
                      </a:pPr>
                      <a:r>
                        <a:rPr lang="en-US" sz="2000" b="1">
                          <a:latin typeface="Times New Roman"/>
                          <a:ea typeface="Calibri"/>
                          <a:cs typeface="Times New Roman"/>
                        </a:rPr>
                        <a:t>Extreme Torsional Irregularity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457200" marR="91440" algn="ctr">
                        <a:lnSpc>
                          <a:spcPct val="150000"/>
                        </a:lnSpc>
                        <a:spcAft>
                          <a:spcPts val="1200"/>
                        </a:spcAft>
                      </a:pPr>
                      <a:r>
                        <a:rPr lang="en-US" sz="2000" b="1">
                          <a:latin typeface="Times New Roman"/>
                          <a:ea typeface="Calibri"/>
                          <a:cs typeface="Times New Roman"/>
                        </a:rPr>
                        <a:t>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572184">
                <a:tc>
                  <a:txBody>
                    <a:bodyPr/>
                    <a:lstStyle/>
                    <a:p>
                      <a:pPr marL="457200" marR="91440" algn="ctr">
                        <a:lnSpc>
                          <a:spcPct val="150000"/>
                        </a:lnSpc>
                        <a:spcAft>
                          <a:spcPts val="1200"/>
                        </a:spcAft>
                      </a:pPr>
                      <a:r>
                        <a:rPr lang="en-US" sz="2000" b="1">
                          <a:latin typeface="Times New Roman"/>
                          <a:ea typeface="Calibri"/>
                          <a:cs typeface="Times New Roman"/>
                        </a:rPr>
                        <a:t>Reentrant Corner Irregularity</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457200" marR="91440" algn="ctr">
                        <a:lnSpc>
                          <a:spcPct val="150000"/>
                        </a:lnSpc>
                        <a:spcAft>
                          <a:spcPts val="1200"/>
                        </a:spcAft>
                      </a:pPr>
                      <a:r>
                        <a:rPr lang="en-US" sz="2000" b="1">
                          <a:latin typeface="Times New Roman"/>
                          <a:ea typeface="Calibri"/>
                          <a:cs typeface="Times New Roman"/>
                        </a:rPr>
                        <a:t>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710298">
                <a:tc>
                  <a:txBody>
                    <a:bodyPr/>
                    <a:lstStyle/>
                    <a:p>
                      <a:pPr marL="457200" marR="91440" algn="ctr">
                        <a:lnSpc>
                          <a:spcPct val="150000"/>
                        </a:lnSpc>
                        <a:spcAft>
                          <a:spcPts val="1200"/>
                        </a:spcAft>
                      </a:pPr>
                      <a:r>
                        <a:rPr lang="en-US" sz="2000" b="1" dirty="0">
                          <a:latin typeface="Times New Roman"/>
                          <a:ea typeface="Calibri"/>
                          <a:cs typeface="Times New Roman"/>
                        </a:rPr>
                        <a:t>Diaphragm Discontinuity</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457200" marR="91440" algn="ctr">
                        <a:lnSpc>
                          <a:spcPct val="150000"/>
                        </a:lnSpc>
                        <a:spcAft>
                          <a:spcPts val="1200"/>
                        </a:spcAft>
                      </a:pPr>
                      <a:r>
                        <a:rPr lang="en-US" sz="2000" b="1">
                          <a:latin typeface="Times New Roman"/>
                          <a:ea typeface="Calibri"/>
                          <a:cs typeface="Times New Roman"/>
                        </a:rPr>
                        <a:t>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572184">
                <a:tc>
                  <a:txBody>
                    <a:bodyPr/>
                    <a:lstStyle/>
                    <a:p>
                      <a:pPr marL="457200" marR="91440" algn="ctr">
                        <a:lnSpc>
                          <a:spcPct val="150000"/>
                        </a:lnSpc>
                        <a:spcAft>
                          <a:spcPts val="1200"/>
                        </a:spcAft>
                      </a:pPr>
                      <a:r>
                        <a:rPr lang="en-US" sz="2000" b="1">
                          <a:latin typeface="Times New Roman"/>
                          <a:ea typeface="Calibri"/>
                          <a:cs typeface="Times New Roman"/>
                        </a:rPr>
                        <a:t>Out-of-Plane Offset Irregularity</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457200" marR="91440" algn="ctr">
                        <a:lnSpc>
                          <a:spcPct val="150000"/>
                        </a:lnSpc>
                        <a:spcAft>
                          <a:spcPts val="1200"/>
                        </a:spcAft>
                      </a:pPr>
                      <a:r>
                        <a:rPr lang="en-US" sz="2000" b="1">
                          <a:latin typeface="Times New Roman"/>
                          <a:ea typeface="Calibri"/>
                          <a:cs typeface="Times New Roman"/>
                        </a:rPr>
                        <a:t>No </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572184">
                <a:tc>
                  <a:txBody>
                    <a:bodyPr/>
                    <a:lstStyle/>
                    <a:p>
                      <a:pPr marL="457200" marR="91440" algn="ctr">
                        <a:lnSpc>
                          <a:spcPct val="150000"/>
                        </a:lnSpc>
                        <a:spcAft>
                          <a:spcPts val="1200"/>
                        </a:spcAft>
                      </a:pPr>
                      <a:r>
                        <a:rPr lang="en-US" sz="2000" b="1">
                          <a:latin typeface="Times New Roman"/>
                          <a:ea typeface="Calibri"/>
                          <a:cs typeface="Times New Roman"/>
                        </a:rPr>
                        <a:t>Nonparallel System Irregularity</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457200" marR="91440" algn="ctr">
                        <a:lnSpc>
                          <a:spcPct val="150000"/>
                        </a:lnSpc>
                        <a:spcAft>
                          <a:spcPts val="1200"/>
                        </a:spcAft>
                      </a:pPr>
                      <a:r>
                        <a:rPr lang="en-US" sz="2000" b="1" dirty="0">
                          <a:latin typeface="Times New Roman"/>
                          <a:ea typeface="Calibri"/>
                          <a:cs typeface="Times New Roman"/>
                        </a:rPr>
                        <a:t>No </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bl>
          </a:graphicData>
        </a:graphic>
      </p:graphicFrame>
      <p:sp>
        <p:nvSpPr>
          <p:cNvPr id="5" name="Slide Number Placeholder 4">
            <a:extLst>
              <a:ext uri="{FF2B5EF4-FFF2-40B4-BE49-F238E27FC236}">
                <a16:creationId xmlns:a16="http://schemas.microsoft.com/office/drawing/2014/main" id="{9D635217-CFCF-4349-B7A4-636E94E86AC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154</a:t>
            </a:fld>
            <a:endParaRPr lang="ar-SA"/>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1881158" y="2143113"/>
          <a:ext cx="8072494" cy="4173662"/>
        </p:xfrm>
        <a:graphic>
          <a:graphicData uri="http://schemas.openxmlformats.org/drawingml/2006/table">
            <a:tbl>
              <a:tblPr/>
              <a:tblGrid>
                <a:gridCol w="4500372">
                  <a:extLst>
                    <a:ext uri="{9D8B030D-6E8A-4147-A177-3AD203B41FA5}">
                      <a16:colId xmlns:a16="http://schemas.microsoft.com/office/drawing/2014/main" val="20000"/>
                    </a:ext>
                  </a:extLst>
                </a:gridCol>
                <a:gridCol w="3572122">
                  <a:extLst>
                    <a:ext uri="{9D8B030D-6E8A-4147-A177-3AD203B41FA5}">
                      <a16:colId xmlns:a16="http://schemas.microsoft.com/office/drawing/2014/main" val="20001"/>
                    </a:ext>
                  </a:extLst>
                </a:gridCol>
              </a:tblGrid>
              <a:tr h="501459">
                <a:tc>
                  <a:txBody>
                    <a:bodyPr/>
                    <a:lstStyle/>
                    <a:p>
                      <a:pPr algn="ctr">
                        <a:lnSpc>
                          <a:spcPct val="150000"/>
                        </a:lnSpc>
                        <a:spcAft>
                          <a:spcPts val="0"/>
                        </a:spcAft>
                      </a:pPr>
                      <a:r>
                        <a:rPr lang="en-US" sz="2000" b="1" dirty="0">
                          <a:latin typeface="Times New Roman"/>
                          <a:ea typeface="Times New Roman"/>
                          <a:cs typeface="Times New Roman"/>
                        </a:rPr>
                        <a:t>Irregularity</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n-US" sz="2000" b="1" dirty="0">
                          <a:latin typeface="Times New Roman"/>
                          <a:ea typeface="Times New Roman"/>
                          <a:cs typeface="Times New Roman"/>
                        </a:rPr>
                        <a:t>Existence</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491998">
                <a:tc>
                  <a:txBody>
                    <a:bodyPr/>
                    <a:lstStyle/>
                    <a:p>
                      <a:pPr algn="ctr">
                        <a:lnSpc>
                          <a:spcPct val="115000"/>
                        </a:lnSpc>
                        <a:spcAft>
                          <a:spcPts val="0"/>
                        </a:spcAft>
                      </a:pPr>
                      <a:r>
                        <a:rPr lang="en-US" sz="2000" b="1">
                          <a:latin typeface="Times New Roman"/>
                          <a:ea typeface="Times New Roman"/>
                          <a:cs typeface="Times New Roman"/>
                        </a:rPr>
                        <a:t>Soft Story Irregularity</a:t>
                      </a: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2F2F2"/>
                    </a:solidFill>
                  </a:tcPr>
                </a:tc>
                <a:tc>
                  <a:txBody>
                    <a:bodyPr/>
                    <a:lstStyle/>
                    <a:p>
                      <a:pPr algn="ctr">
                        <a:lnSpc>
                          <a:spcPct val="115000"/>
                        </a:lnSpc>
                        <a:spcAft>
                          <a:spcPts val="0"/>
                        </a:spcAft>
                      </a:pPr>
                      <a:r>
                        <a:rPr lang="en-US" sz="2000" b="1">
                          <a:latin typeface="Times New Roman"/>
                          <a:ea typeface="Times New Roman"/>
                          <a:cs typeface="Times New Roman"/>
                        </a:rPr>
                        <a:t>No</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10001"/>
                  </a:ext>
                </a:extLst>
              </a:tr>
              <a:tr h="501459">
                <a:tc>
                  <a:txBody>
                    <a:bodyPr/>
                    <a:lstStyle/>
                    <a:p>
                      <a:pPr algn="ctr">
                        <a:lnSpc>
                          <a:spcPct val="115000"/>
                        </a:lnSpc>
                        <a:spcAft>
                          <a:spcPts val="0"/>
                        </a:spcAft>
                      </a:pPr>
                      <a:r>
                        <a:rPr lang="en-US" sz="2000" b="1">
                          <a:latin typeface="Times New Roman"/>
                          <a:ea typeface="Times New Roman"/>
                          <a:cs typeface="Times New Roman"/>
                        </a:rPr>
                        <a:t>Extreme Soft Story Irregularity</a:t>
                      </a: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15000"/>
                        </a:lnSpc>
                        <a:spcAft>
                          <a:spcPts val="0"/>
                        </a:spcAft>
                      </a:pPr>
                      <a:r>
                        <a:rPr lang="en-US" sz="2000" b="1" dirty="0">
                          <a:latin typeface="Times New Roman"/>
                          <a:ea typeface="Times New Roman"/>
                          <a:cs typeface="Times New Roman"/>
                        </a:rPr>
                        <a:t>No</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501459">
                <a:tc>
                  <a:txBody>
                    <a:bodyPr/>
                    <a:lstStyle/>
                    <a:p>
                      <a:pPr algn="ctr">
                        <a:lnSpc>
                          <a:spcPct val="115000"/>
                        </a:lnSpc>
                        <a:spcAft>
                          <a:spcPts val="0"/>
                        </a:spcAft>
                      </a:pPr>
                      <a:r>
                        <a:rPr lang="en-US" sz="2000" b="1">
                          <a:latin typeface="Times New Roman"/>
                          <a:ea typeface="Times New Roman"/>
                          <a:cs typeface="Times New Roman"/>
                        </a:rPr>
                        <a:t>Mass Irregularity</a:t>
                      </a: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15000"/>
                        </a:lnSpc>
                        <a:spcAft>
                          <a:spcPts val="0"/>
                        </a:spcAft>
                      </a:pPr>
                      <a:r>
                        <a:rPr lang="en-US" sz="2000" b="1">
                          <a:latin typeface="Times New Roman"/>
                          <a:ea typeface="Times New Roman"/>
                          <a:cs typeface="Times New Roman"/>
                        </a:rPr>
                        <a:t>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501459">
                <a:tc>
                  <a:txBody>
                    <a:bodyPr/>
                    <a:lstStyle/>
                    <a:p>
                      <a:pPr algn="ctr">
                        <a:lnSpc>
                          <a:spcPct val="115000"/>
                        </a:lnSpc>
                        <a:spcAft>
                          <a:spcPts val="0"/>
                        </a:spcAft>
                      </a:pPr>
                      <a:r>
                        <a:rPr lang="en-US" sz="2000" b="1">
                          <a:latin typeface="Times New Roman"/>
                          <a:ea typeface="Times New Roman"/>
                          <a:cs typeface="Times New Roman"/>
                        </a:rPr>
                        <a:t>Vertical Geometric Irregularity</a:t>
                      </a: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15000"/>
                        </a:lnSpc>
                        <a:spcAft>
                          <a:spcPts val="0"/>
                        </a:spcAft>
                      </a:pPr>
                      <a:r>
                        <a:rPr lang="en-US" sz="2000" b="1">
                          <a:latin typeface="Times New Roman"/>
                          <a:ea typeface="Times New Roman"/>
                          <a:cs typeface="Times New Roman"/>
                        </a:rPr>
                        <a:t>Yes</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642654">
                <a:tc>
                  <a:txBody>
                    <a:bodyPr/>
                    <a:lstStyle/>
                    <a:p>
                      <a:pPr algn="ctr">
                        <a:lnSpc>
                          <a:spcPct val="115000"/>
                        </a:lnSpc>
                        <a:spcAft>
                          <a:spcPts val="0"/>
                        </a:spcAft>
                      </a:pPr>
                      <a:r>
                        <a:rPr lang="en-US" sz="2000" b="1">
                          <a:latin typeface="Times New Roman"/>
                          <a:ea typeface="Times New Roman"/>
                          <a:cs typeface="Times New Roman"/>
                        </a:rPr>
                        <a:t>In-Plane Discontinuity in Vertical Lateral Force Resisting Element</a:t>
                      </a: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15000"/>
                        </a:lnSpc>
                        <a:spcAft>
                          <a:spcPts val="0"/>
                        </a:spcAft>
                      </a:pPr>
                      <a:r>
                        <a:rPr lang="en-US" sz="2000" b="1">
                          <a:latin typeface="Times New Roman"/>
                          <a:ea typeface="Times New Roman"/>
                          <a:cs typeface="Times New Roman"/>
                        </a:rPr>
                        <a:t>No</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501459">
                <a:tc>
                  <a:txBody>
                    <a:bodyPr/>
                    <a:lstStyle/>
                    <a:p>
                      <a:pPr algn="ctr">
                        <a:lnSpc>
                          <a:spcPct val="115000"/>
                        </a:lnSpc>
                        <a:spcAft>
                          <a:spcPts val="0"/>
                        </a:spcAft>
                      </a:pPr>
                      <a:r>
                        <a:rPr lang="en-US" sz="2000" b="1">
                          <a:latin typeface="Times New Roman"/>
                          <a:ea typeface="Times New Roman"/>
                          <a:cs typeface="Times New Roman"/>
                        </a:rPr>
                        <a:t>Weak Story Irregularity</a:t>
                      </a: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15000"/>
                        </a:lnSpc>
                        <a:spcAft>
                          <a:spcPts val="0"/>
                        </a:spcAft>
                      </a:pPr>
                      <a:r>
                        <a:rPr lang="en-US" sz="2000" b="1">
                          <a:latin typeface="Times New Roman"/>
                          <a:ea typeface="Times New Roman"/>
                          <a:cs typeface="Times New Roman"/>
                        </a:rPr>
                        <a:t>No</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501459">
                <a:tc>
                  <a:txBody>
                    <a:bodyPr/>
                    <a:lstStyle/>
                    <a:p>
                      <a:pPr algn="ctr">
                        <a:lnSpc>
                          <a:spcPct val="115000"/>
                        </a:lnSpc>
                        <a:spcAft>
                          <a:spcPts val="0"/>
                        </a:spcAft>
                      </a:pPr>
                      <a:r>
                        <a:rPr lang="en-US" sz="2000" b="1">
                          <a:latin typeface="Times New Roman"/>
                          <a:ea typeface="Times New Roman"/>
                          <a:cs typeface="Times New Roman"/>
                        </a:rPr>
                        <a:t>Extreme Weak Story Irregularity</a:t>
                      </a: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2000" b="1" dirty="0">
                          <a:latin typeface="Times New Roman"/>
                          <a:ea typeface="Times New Roman"/>
                          <a:cs typeface="Times New Roman"/>
                        </a:rPr>
                        <a:t>No</a:t>
                      </a: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bl>
          </a:graphicData>
        </a:graphic>
      </p:graphicFrame>
      <p:sp>
        <p:nvSpPr>
          <p:cNvPr id="2" name="عنوان 1"/>
          <p:cNvSpPr>
            <a:spLocks noGrp="1"/>
          </p:cNvSpPr>
          <p:nvPr>
            <p:ph type="title"/>
          </p:nvPr>
        </p:nvSpPr>
        <p:spPr/>
        <p:txBody>
          <a:bodyPr>
            <a:noAutofit/>
          </a:bodyPr>
          <a:lstStyle/>
          <a:p>
            <a:pPr algn="ctr"/>
            <a:r>
              <a:rPr lang="en-US" sz="3200" b="1" dirty="0"/>
              <a:t>3.6: Structural Irregularity</a:t>
            </a:r>
            <a:endParaRPr lang="ar-SA" sz="3200" dirty="0"/>
          </a:p>
        </p:txBody>
      </p:sp>
      <p:sp>
        <p:nvSpPr>
          <p:cNvPr id="3" name="عنصر نائب للمحتوى 2"/>
          <p:cNvSpPr>
            <a:spLocks noGrp="1"/>
          </p:cNvSpPr>
          <p:nvPr>
            <p:ph sz="quarter" idx="1"/>
          </p:nvPr>
        </p:nvSpPr>
        <p:spPr>
          <a:xfrm>
            <a:off x="2136648" y="1600200"/>
            <a:ext cx="8153400" cy="685792"/>
          </a:xfrm>
        </p:spPr>
        <p:txBody>
          <a:bodyPr/>
          <a:lstStyle/>
          <a:p>
            <a:pPr algn="l" rtl="0">
              <a:buNone/>
            </a:pPr>
            <a:r>
              <a:rPr lang="en-GB" b="1" dirty="0"/>
              <a:t>Table </a:t>
            </a:r>
            <a:r>
              <a:rPr lang="ar-SA" dirty="0"/>
              <a:t>‎</a:t>
            </a:r>
            <a:r>
              <a:rPr lang="en-GB" b="1" dirty="0"/>
              <a:t>3.16: Vertical Irregularities.</a:t>
            </a:r>
            <a:endParaRPr lang="en-US" b="1" dirty="0"/>
          </a:p>
        </p:txBody>
      </p:sp>
      <p:sp>
        <p:nvSpPr>
          <p:cNvPr id="4" name="Slide Number Placeholder 3">
            <a:extLst>
              <a:ext uri="{FF2B5EF4-FFF2-40B4-BE49-F238E27FC236}">
                <a16:creationId xmlns:a16="http://schemas.microsoft.com/office/drawing/2014/main" id="{7F7D4585-30C8-4C04-8F16-209CE17BDB1E}"/>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155</a:t>
            </a:fld>
            <a:endParaRPr lang="ar-SA"/>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b="1" dirty="0"/>
          </a:p>
        </p:txBody>
      </p:sp>
      <p:pic>
        <p:nvPicPr>
          <p:cNvPr id="6" name="عنصر نائب للمحتوى 5" descr="48952629_286227982036421_8676805060090396672_n.png"/>
          <p:cNvPicPr>
            <a:picLocks noGrp="1" noChangeAspect="1"/>
          </p:cNvPicPr>
          <p:nvPr>
            <p:ph sz="quarter" idx="1"/>
          </p:nvPr>
        </p:nvPicPr>
        <p:blipFill>
          <a:blip r:embed="rId2"/>
          <a:stretch>
            <a:fillRect/>
          </a:stretch>
        </p:blipFill>
        <p:spPr>
          <a:xfrm>
            <a:off x="3419109" y="1714488"/>
            <a:ext cx="4881919" cy="4643470"/>
          </a:xfrm>
        </p:spPr>
      </p:pic>
      <p:sp>
        <p:nvSpPr>
          <p:cNvPr id="4" name="Slide Number Placeholder 3">
            <a:extLst>
              <a:ext uri="{FF2B5EF4-FFF2-40B4-BE49-F238E27FC236}">
                <a16:creationId xmlns:a16="http://schemas.microsoft.com/office/drawing/2014/main" id="{5D2836D8-BB8F-4383-83C6-B99C2BB4FF39}"/>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156</a:t>
            </a:fld>
            <a:endParaRPr lang="ar-SA"/>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b="1" dirty="0"/>
          </a:p>
        </p:txBody>
      </p:sp>
      <p:sp>
        <p:nvSpPr>
          <p:cNvPr id="3" name="عنصر نائب للمحتوى 2"/>
          <p:cNvSpPr>
            <a:spLocks noGrp="1"/>
          </p:cNvSpPr>
          <p:nvPr>
            <p:ph sz="quarter" idx="1"/>
          </p:nvPr>
        </p:nvSpPr>
        <p:spPr>
          <a:xfrm>
            <a:off x="1952596" y="1600200"/>
            <a:ext cx="8337452" cy="4614882"/>
          </a:xfrm>
        </p:spPr>
        <p:txBody>
          <a:bodyPr>
            <a:normAutofit/>
          </a:bodyPr>
          <a:lstStyle/>
          <a:p>
            <a:pPr marL="0" indent="0" algn="l" rtl="0">
              <a:buNone/>
            </a:pPr>
            <a:r>
              <a:rPr lang="en-GB" dirty="0"/>
              <a:t>From ASCE7-10, P-delta effects are neglected when the stability coefficient (θ) is less than or equal to 0.10</a:t>
            </a:r>
            <a:endParaRPr lang="en-US" dirty="0"/>
          </a:p>
        </p:txBody>
      </p:sp>
      <p:pic>
        <p:nvPicPr>
          <p:cNvPr id="94211" name="Picture 3"/>
          <p:cNvPicPr>
            <a:picLocks noChangeAspect="1" noChangeArrowheads="1"/>
          </p:cNvPicPr>
          <p:nvPr/>
        </p:nvPicPr>
        <p:blipFill>
          <a:blip r:embed="rId2"/>
          <a:srcRect/>
          <a:stretch>
            <a:fillRect/>
          </a:stretch>
        </p:blipFill>
        <p:spPr bwMode="auto">
          <a:xfrm>
            <a:off x="2166910" y="2571744"/>
            <a:ext cx="7943850" cy="4000528"/>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5D2836D8-BB8F-4383-83C6-B99C2BB4FF39}"/>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157</a:t>
            </a:fld>
            <a:endParaRPr lang="ar-SA"/>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b="1" dirty="0"/>
          </a:p>
        </p:txBody>
      </p:sp>
      <p:sp>
        <p:nvSpPr>
          <p:cNvPr id="3" name="عنصر نائب للمحتوى 2"/>
          <p:cNvSpPr>
            <a:spLocks noGrp="1"/>
          </p:cNvSpPr>
          <p:nvPr>
            <p:ph sz="quarter" idx="1"/>
          </p:nvPr>
        </p:nvSpPr>
        <p:spPr>
          <a:xfrm>
            <a:off x="1952596" y="1600200"/>
            <a:ext cx="8337452" cy="4614882"/>
          </a:xfrm>
        </p:spPr>
        <p:txBody>
          <a:bodyPr>
            <a:normAutofit/>
          </a:bodyPr>
          <a:lstStyle/>
          <a:p>
            <a:pPr marL="0" indent="0" algn="l" rtl="0">
              <a:buNone/>
            </a:pPr>
            <a:r>
              <a:rPr lang="en-GB" dirty="0"/>
              <a:t>From ASCE7-10, P-delta effects are neglected when the stability coefficient (θ) is less than or equal to 0.10</a:t>
            </a:r>
            <a:endParaRPr lang="en-US" dirty="0"/>
          </a:p>
        </p:txBody>
      </p:sp>
      <p:pic>
        <p:nvPicPr>
          <p:cNvPr id="94211" name="Picture 3"/>
          <p:cNvPicPr>
            <a:picLocks noChangeAspect="1" noChangeArrowheads="1"/>
          </p:cNvPicPr>
          <p:nvPr/>
        </p:nvPicPr>
        <p:blipFill>
          <a:blip r:embed="rId2"/>
          <a:srcRect/>
          <a:stretch>
            <a:fillRect/>
          </a:stretch>
        </p:blipFill>
        <p:spPr bwMode="auto">
          <a:xfrm>
            <a:off x="2166910" y="2571744"/>
            <a:ext cx="7943850" cy="4000528"/>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EB9BB99B-034F-4EEA-B848-2B0FF98B237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158</a:t>
            </a:fld>
            <a:endParaRPr lang="ar-SA"/>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dirty="0"/>
          </a:p>
        </p:txBody>
      </p:sp>
      <p:sp>
        <p:nvSpPr>
          <p:cNvPr id="3" name="عنصر نائب للمحتوى 2"/>
          <p:cNvSpPr>
            <a:spLocks noGrp="1"/>
          </p:cNvSpPr>
          <p:nvPr>
            <p:ph sz="quarter" idx="1"/>
          </p:nvPr>
        </p:nvSpPr>
        <p:spPr>
          <a:xfrm>
            <a:off x="1952596" y="1600200"/>
            <a:ext cx="8572560" cy="4614882"/>
          </a:xfrm>
        </p:spPr>
        <p:txBody>
          <a:bodyPr>
            <a:normAutofit/>
          </a:bodyPr>
          <a:lstStyle/>
          <a:p>
            <a:pPr marL="0" indent="0" algn="l" rtl="0">
              <a:buNone/>
            </a:pPr>
            <a:r>
              <a:rPr lang="en-GB" sz="2800" dirty="0"/>
              <a:t>The maximum stability coefficient is determined as follows:  </a:t>
            </a:r>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US" sz="2800" dirty="0"/>
          </a:p>
        </p:txBody>
      </p:sp>
      <p:pic>
        <p:nvPicPr>
          <p:cNvPr id="95234" name="Picture 2"/>
          <p:cNvPicPr>
            <a:picLocks noChangeAspect="1" noChangeArrowheads="1"/>
          </p:cNvPicPr>
          <p:nvPr/>
        </p:nvPicPr>
        <p:blipFill>
          <a:blip r:embed="rId2"/>
          <a:srcRect/>
          <a:stretch>
            <a:fillRect/>
          </a:stretch>
        </p:blipFill>
        <p:spPr bwMode="auto">
          <a:xfrm>
            <a:off x="2095473" y="2452688"/>
            <a:ext cx="8182262" cy="2405073"/>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06FBC8CD-07B9-48A7-800D-AD0E8CFB4B4A}"/>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159</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1.4 : Materials</a:t>
            </a:r>
          </a:p>
        </p:txBody>
      </p:sp>
      <p:sp>
        <p:nvSpPr>
          <p:cNvPr id="3" name="عنصر نائب للمحتوى 2"/>
          <p:cNvSpPr>
            <a:spLocks noGrp="1"/>
          </p:cNvSpPr>
          <p:nvPr>
            <p:ph sz="quarter" idx="1"/>
          </p:nvPr>
        </p:nvSpPr>
        <p:spPr>
          <a:xfrm>
            <a:off x="1809720" y="1600200"/>
            <a:ext cx="8572560" cy="4900634"/>
          </a:xfrm>
        </p:spPr>
        <p:txBody>
          <a:bodyPr>
            <a:normAutofit/>
          </a:bodyPr>
          <a:lstStyle/>
          <a:p>
            <a:pPr algn="l">
              <a:buNone/>
            </a:pPr>
            <a:endParaRPr lang="en-US" sz="2800" dirty="0"/>
          </a:p>
          <a:p>
            <a:pPr algn="l">
              <a:buNone/>
            </a:pPr>
            <a:r>
              <a:rPr lang="en-US" sz="2800" dirty="0"/>
              <a:t>3- Materials in Nonstructural Elements: </a:t>
            </a:r>
          </a:p>
          <a:p>
            <a:pPr algn="l">
              <a:buNone/>
            </a:pPr>
            <a:r>
              <a:rPr lang="en-US" sz="2800" dirty="0"/>
              <a:t> </a:t>
            </a:r>
          </a:p>
          <a:p>
            <a:pPr algn="l">
              <a:buNone/>
            </a:pPr>
            <a:r>
              <a:rPr lang="en-US" sz="2800" dirty="0"/>
              <a:t>-</a:t>
            </a:r>
            <a:r>
              <a:rPr lang="en-GB" sz="2800" dirty="0"/>
              <a:t>Their weights are added to super imposed dead loads.</a:t>
            </a:r>
          </a:p>
          <a:p>
            <a:pPr algn="l">
              <a:buNone/>
            </a:pPr>
            <a:endParaRPr lang="en-GB" sz="2800" dirty="0"/>
          </a:p>
          <a:p>
            <a:pPr algn="l">
              <a:buNone/>
            </a:pPr>
            <a:r>
              <a:rPr lang="en-GB" sz="2800" dirty="0"/>
              <a:t>-Their stiffness and strength are not considered.</a:t>
            </a:r>
            <a:endParaRPr lang="en-US" sz="2800" dirty="0"/>
          </a:p>
          <a:p>
            <a:pPr algn="l">
              <a:buNone/>
            </a:pPr>
            <a:endParaRPr lang="en-US" sz="3200" dirty="0"/>
          </a:p>
          <a:p>
            <a:pPr algn="l">
              <a:buNone/>
            </a:pPr>
            <a:endParaRPr lang="ar-SA" sz="3200" dirty="0"/>
          </a:p>
          <a:p>
            <a:pPr algn="l">
              <a:buNone/>
            </a:pPr>
            <a:endParaRPr lang="ar-SA" sz="3200" dirty="0"/>
          </a:p>
          <a:p>
            <a:endParaRPr lang="ar-SA" dirty="0"/>
          </a:p>
        </p:txBody>
      </p:sp>
      <p:sp>
        <p:nvSpPr>
          <p:cNvPr id="4" name="Slide Number Placeholder 3">
            <a:extLst>
              <a:ext uri="{FF2B5EF4-FFF2-40B4-BE49-F238E27FC236}">
                <a16:creationId xmlns:a16="http://schemas.microsoft.com/office/drawing/2014/main" id="{2A85AA63-471C-4E1C-B714-2834DF1F5C84}"/>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a:t>
            </a:fld>
            <a:endParaRPr lang="ar-SA"/>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b="1" dirty="0"/>
          </a:p>
        </p:txBody>
      </p:sp>
      <p:sp>
        <p:nvSpPr>
          <p:cNvPr id="3" name="عنصر نائب للمحتوى 2"/>
          <p:cNvSpPr>
            <a:spLocks noGrp="1"/>
          </p:cNvSpPr>
          <p:nvPr>
            <p:ph sz="quarter" idx="1"/>
          </p:nvPr>
        </p:nvSpPr>
        <p:spPr>
          <a:xfrm>
            <a:off x="1952596" y="1600200"/>
            <a:ext cx="8572560" cy="4614882"/>
          </a:xfrm>
        </p:spPr>
        <p:txBody>
          <a:bodyPr>
            <a:normAutofit/>
          </a:bodyPr>
          <a:lstStyle/>
          <a:p>
            <a:pPr algn="l">
              <a:buNone/>
            </a:pPr>
            <a:r>
              <a:rPr lang="en-GB" sz="2800" dirty="0"/>
              <a:t>Table </a:t>
            </a:r>
            <a:r>
              <a:rPr lang="ar-SA" sz="2800" dirty="0"/>
              <a:t>‎</a:t>
            </a:r>
            <a:r>
              <a:rPr lang="en-GB" sz="2800" dirty="0"/>
              <a:t>3.17: P-Δ calculations in X-direction.</a:t>
            </a:r>
            <a:endParaRPr lang="en-US"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US" sz="2800" dirty="0"/>
          </a:p>
        </p:txBody>
      </p:sp>
      <p:graphicFrame>
        <p:nvGraphicFramePr>
          <p:cNvPr id="6" name="جدول 5"/>
          <p:cNvGraphicFramePr>
            <a:graphicFrameLocks noGrp="1"/>
          </p:cNvGraphicFramePr>
          <p:nvPr/>
        </p:nvGraphicFramePr>
        <p:xfrm>
          <a:off x="2238351" y="2071682"/>
          <a:ext cx="7643865" cy="4429156"/>
        </p:xfrm>
        <a:graphic>
          <a:graphicData uri="http://schemas.openxmlformats.org/drawingml/2006/table">
            <a:tbl>
              <a:tblPr/>
              <a:tblGrid>
                <a:gridCol w="717539">
                  <a:extLst>
                    <a:ext uri="{9D8B030D-6E8A-4147-A177-3AD203B41FA5}">
                      <a16:colId xmlns:a16="http://schemas.microsoft.com/office/drawing/2014/main" val="20000"/>
                    </a:ext>
                  </a:extLst>
                </a:gridCol>
                <a:gridCol w="937799">
                  <a:extLst>
                    <a:ext uri="{9D8B030D-6E8A-4147-A177-3AD203B41FA5}">
                      <a16:colId xmlns:a16="http://schemas.microsoft.com/office/drawing/2014/main" val="20001"/>
                    </a:ext>
                  </a:extLst>
                </a:gridCol>
                <a:gridCol w="1893388">
                  <a:extLst>
                    <a:ext uri="{9D8B030D-6E8A-4147-A177-3AD203B41FA5}">
                      <a16:colId xmlns:a16="http://schemas.microsoft.com/office/drawing/2014/main" val="20002"/>
                    </a:ext>
                  </a:extLst>
                </a:gridCol>
                <a:gridCol w="1734970">
                  <a:extLst>
                    <a:ext uri="{9D8B030D-6E8A-4147-A177-3AD203B41FA5}">
                      <a16:colId xmlns:a16="http://schemas.microsoft.com/office/drawing/2014/main" val="20003"/>
                    </a:ext>
                  </a:extLst>
                </a:gridCol>
                <a:gridCol w="1103841">
                  <a:extLst>
                    <a:ext uri="{9D8B030D-6E8A-4147-A177-3AD203B41FA5}">
                      <a16:colId xmlns:a16="http://schemas.microsoft.com/office/drawing/2014/main" val="20004"/>
                    </a:ext>
                  </a:extLst>
                </a:gridCol>
                <a:gridCol w="1256328">
                  <a:extLst>
                    <a:ext uri="{9D8B030D-6E8A-4147-A177-3AD203B41FA5}">
                      <a16:colId xmlns:a16="http://schemas.microsoft.com/office/drawing/2014/main" val="20005"/>
                    </a:ext>
                  </a:extLst>
                </a:gridCol>
              </a:tblGrid>
              <a:tr h="795586">
                <a:tc>
                  <a:txBody>
                    <a:bodyPr/>
                    <a:lstStyle/>
                    <a:p>
                      <a:pPr algn="ctr">
                        <a:lnSpc>
                          <a:spcPct val="150000"/>
                        </a:lnSpc>
                        <a:spcAft>
                          <a:spcPts val="0"/>
                        </a:spcAft>
                      </a:pPr>
                      <a:r>
                        <a:rPr lang="en-US" sz="1800" b="1" dirty="0">
                          <a:latin typeface="Times New Roman"/>
                          <a:ea typeface="Times New Roman"/>
                          <a:cs typeface="Times New Roman"/>
                        </a:rPr>
                        <a:t>Story</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Height</a:t>
                      </a:r>
                    </a:p>
                    <a:p>
                      <a:pPr algn="ctr">
                        <a:lnSpc>
                          <a:spcPct val="150000"/>
                        </a:lnSpc>
                        <a:spcAft>
                          <a:spcPts val="0"/>
                        </a:spcAft>
                      </a:pPr>
                      <a:r>
                        <a:rPr lang="en-US" sz="1800" b="1" dirty="0">
                          <a:latin typeface="Times New Roman"/>
                          <a:ea typeface="Times New Roman"/>
                          <a:cs typeface="Times New Roman"/>
                        </a:rPr>
                        <a:t>(mm)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  Non-Elastic Drift </a:t>
                      </a:r>
                    </a:p>
                    <a:p>
                      <a:pPr algn="ctr">
                        <a:lnSpc>
                          <a:spcPct val="150000"/>
                        </a:lnSpc>
                        <a:spcAft>
                          <a:spcPts val="0"/>
                        </a:spcAft>
                      </a:pPr>
                      <a:r>
                        <a:rPr lang="en-US" sz="1800" b="1">
                          <a:latin typeface="Times New Roman"/>
                          <a:ea typeface="Times New Roman"/>
                          <a:cs typeface="Times New Roman"/>
                        </a:rPr>
                        <a:t>(mm)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P </a:t>
                      </a:r>
                    </a:p>
                    <a:p>
                      <a:pPr algn="ctr">
                        <a:lnSpc>
                          <a:spcPct val="150000"/>
                        </a:lnSpc>
                        <a:spcAft>
                          <a:spcPts val="0"/>
                        </a:spcAft>
                      </a:pPr>
                      <a:r>
                        <a:rPr lang="en-US" sz="1800" b="1" dirty="0">
                          <a:latin typeface="Times New Roman"/>
                          <a:ea typeface="Times New Roman"/>
                          <a:cs typeface="Times New Roman"/>
                        </a:rPr>
                        <a:t>(KN) </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err="1">
                          <a:latin typeface="Times New Roman"/>
                          <a:ea typeface="Times New Roman"/>
                          <a:cs typeface="Times New Roman"/>
                        </a:rPr>
                        <a:t>Vx</a:t>
                      </a:r>
                      <a:r>
                        <a:rPr lang="en-US" sz="1800" b="1" dirty="0">
                          <a:latin typeface="Times New Roman"/>
                          <a:ea typeface="Times New Roman"/>
                          <a:cs typeface="Times New Roman"/>
                        </a:rPr>
                        <a:t> </a:t>
                      </a:r>
                    </a:p>
                    <a:p>
                      <a:pPr algn="ctr">
                        <a:lnSpc>
                          <a:spcPct val="150000"/>
                        </a:lnSpc>
                        <a:spcAft>
                          <a:spcPts val="0"/>
                        </a:spcAft>
                      </a:pPr>
                      <a:r>
                        <a:rPr lang="en-US" sz="1800" b="1" dirty="0">
                          <a:latin typeface="Times New Roman"/>
                          <a:ea typeface="Times New Roman"/>
                          <a:cs typeface="Times New Roman"/>
                        </a:rPr>
                        <a:t>(KN)</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Theta</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extLst>
                  <a:ext uri="{0D108BD9-81ED-4DB2-BD59-A6C34878D82A}">
                    <a16:rowId xmlns:a16="http://schemas.microsoft.com/office/drawing/2014/main" val="10000"/>
                  </a:ext>
                </a:extLst>
              </a:tr>
              <a:tr h="403730">
                <a:tc>
                  <a:txBody>
                    <a:bodyPr/>
                    <a:lstStyle/>
                    <a:p>
                      <a:pPr algn="ctr">
                        <a:lnSpc>
                          <a:spcPct val="150000"/>
                        </a:lnSpc>
                        <a:spcAft>
                          <a:spcPts val="0"/>
                        </a:spcAft>
                      </a:pPr>
                      <a:r>
                        <a:rPr lang="en-US" sz="1800" b="1">
                          <a:latin typeface="Times New Roman"/>
                          <a:ea typeface="Times New Roman"/>
                          <a:cs typeface="Times New Roman"/>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3900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5.32</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137716.57</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7642.26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0.005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403730">
                <a:tc>
                  <a:txBody>
                    <a:bodyPr/>
                    <a:lstStyle/>
                    <a:p>
                      <a:pPr algn="ctr">
                        <a:lnSpc>
                          <a:spcPct val="150000"/>
                        </a:lnSpc>
                        <a:spcAft>
                          <a:spcPts val="0"/>
                        </a:spcAft>
                      </a:pPr>
                      <a:r>
                        <a:rPr lang="en-US" sz="1800" b="1">
                          <a:latin typeface="Times New Roman"/>
                          <a:ea typeface="Times New Roman"/>
                          <a:cs typeface="Times New Roman"/>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12.70</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114736.68</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6852.54</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0.015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403730">
                <a:tc>
                  <a:txBody>
                    <a:bodyPr/>
                    <a:lstStyle/>
                    <a:p>
                      <a:pPr algn="ctr">
                        <a:lnSpc>
                          <a:spcPct val="150000"/>
                        </a:lnSpc>
                        <a:spcAft>
                          <a:spcPts val="0"/>
                        </a:spcAft>
                      </a:pPr>
                      <a:r>
                        <a:rPr lang="en-US" sz="1800" b="1">
                          <a:latin typeface="Times New Roman"/>
                          <a:ea typeface="Times New Roman"/>
                          <a:cs typeface="Times New Roman"/>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18.12</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101180.12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6128.23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0.020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403730">
                <a:tc>
                  <a:txBody>
                    <a:bodyPr/>
                    <a:lstStyle/>
                    <a:p>
                      <a:pPr algn="ctr">
                        <a:lnSpc>
                          <a:spcPct val="150000"/>
                        </a:lnSpc>
                        <a:spcAft>
                          <a:spcPts val="0"/>
                        </a:spcAft>
                      </a:pPr>
                      <a:r>
                        <a:rPr lang="en-US" sz="1800" b="1">
                          <a:latin typeface="Times New Roman"/>
                          <a:ea typeface="Times New Roman"/>
                          <a:cs typeface="Times New Roman"/>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Times New Roman"/>
                        </a:rPr>
                        <a:t>22.54</a:t>
                      </a:r>
                      <a:endParaRPr lang="en-US" sz="1800" b="1" dirty="0">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81060.05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4836.70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0.024</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403730">
                <a:tc>
                  <a:txBody>
                    <a:bodyPr/>
                    <a:lstStyle/>
                    <a:p>
                      <a:pPr algn="ctr">
                        <a:lnSpc>
                          <a:spcPct val="150000"/>
                        </a:lnSpc>
                        <a:spcAft>
                          <a:spcPts val="0"/>
                        </a:spcAft>
                      </a:pPr>
                      <a:r>
                        <a:rPr lang="en-US" sz="1800" b="1">
                          <a:latin typeface="Times New Roman"/>
                          <a:ea typeface="Times New Roman"/>
                          <a:cs typeface="Times New Roman"/>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24.24</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60895.76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3879.45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0.024</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403730">
                <a:tc>
                  <a:txBody>
                    <a:bodyPr/>
                    <a:lstStyle/>
                    <a:p>
                      <a:pPr algn="ctr">
                        <a:lnSpc>
                          <a:spcPct val="150000"/>
                        </a:lnSpc>
                        <a:spcAft>
                          <a:spcPts val="0"/>
                        </a:spcAft>
                      </a:pPr>
                      <a:r>
                        <a:rPr lang="en-US" sz="1800" b="1">
                          <a:latin typeface="Times New Roman"/>
                          <a:ea typeface="Times New Roman"/>
                          <a:cs typeface="Times New Roman"/>
                        </a:rPr>
                        <a:t>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25.10</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40605.57</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3277.56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0.019</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403730">
                <a:tc>
                  <a:txBody>
                    <a:bodyPr/>
                    <a:lstStyle/>
                    <a:p>
                      <a:pPr algn="ctr">
                        <a:lnSpc>
                          <a:spcPct val="150000"/>
                        </a:lnSpc>
                        <a:spcAft>
                          <a:spcPts val="0"/>
                        </a:spcAft>
                      </a:pPr>
                      <a:r>
                        <a:rPr lang="en-US" sz="1800" b="1">
                          <a:latin typeface="Times New Roman"/>
                          <a:ea typeface="Times New Roman"/>
                          <a:cs typeface="Times New Roman"/>
                        </a:rPr>
                        <a:t>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25.34</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21574.40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2809.23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0.013</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403730">
                <a:tc>
                  <a:txBody>
                    <a:bodyPr/>
                    <a:lstStyle/>
                    <a:p>
                      <a:pPr algn="ctr">
                        <a:lnSpc>
                          <a:spcPct val="150000"/>
                        </a:lnSpc>
                        <a:spcAft>
                          <a:spcPts val="0"/>
                        </a:spcAft>
                      </a:pPr>
                      <a:r>
                        <a:rPr lang="en-US" sz="1800" b="1">
                          <a:latin typeface="Times New Roman"/>
                          <a:ea typeface="Times New Roman"/>
                          <a:cs typeface="Times New Roman"/>
                        </a:rPr>
                        <a:t>8</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29.61</a:t>
                      </a:r>
                      <a:endParaRPr lang="en-US" sz="1800" b="1">
                        <a:latin typeface="Times New Roman"/>
                        <a:ea typeface="Times New Roman"/>
                        <a:cs typeface="Times New Roman"/>
                      </a:endParaRP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9419.76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2308.20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0.010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403730">
                <a:tc>
                  <a:txBody>
                    <a:bodyPr/>
                    <a:lstStyle/>
                    <a:p>
                      <a:pPr algn="ctr">
                        <a:lnSpc>
                          <a:spcPct val="150000"/>
                        </a:lnSpc>
                        <a:spcAft>
                          <a:spcPts val="0"/>
                        </a:spcAft>
                      </a:pPr>
                      <a:r>
                        <a:rPr lang="en-US" sz="1800" b="1">
                          <a:latin typeface="Times New Roman"/>
                          <a:ea typeface="Times New Roman"/>
                          <a:cs typeface="Times New Roman"/>
                        </a:rPr>
                        <a:t>9</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Times New Roman"/>
                        </a:rPr>
                        <a:t>13.23</a:t>
                      </a:r>
                      <a:endParaRPr lang="en-US" sz="1800" b="1">
                        <a:latin typeface="Times New Roman"/>
                        <a:ea typeface="Times New Roman"/>
                        <a:cs typeface="Times New Roman"/>
                      </a:endParaRP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3161.62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1250.97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0.005</a:t>
                      </a: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bl>
          </a:graphicData>
        </a:graphic>
      </p:graphicFrame>
      <p:sp>
        <p:nvSpPr>
          <p:cNvPr id="4" name="Slide Number Placeholder 3">
            <a:extLst>
              <a:ext uri="{FF2B5EF4-FFF2-40B4-BE49-F238E27FC236}">
                <a16:creationId xmlns:a16="http://schemas.microsoft.com/office/drawing/2014/main" id="{1AABFE7F-9C61-49F3-85B4-7EF5608F6914}"/>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160</a:t>
            </a:fld>
            <a:endParaRPr lang="ar-SA"/>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3.7: </a:t>
            </a:r>
            <a:r>
              <a:rPr lang="en-GB" sz="3200" b="1" dirty="0"/>
              <a:t>P-delta Effect</a:t>
            </a:r>
            <a:endParaRPr lang="en-US" sz="3200" b="1" dirty="0"/>
          </a:p>
        </p:txBody>
      </p:sp>
      <p:sp>
        <p:nvSpPr>
          <p:cNvPr id="3" name="عنصر نائب للمحتوى 2"/>
          <p:cNvSpPr>
            <a:spLocks noGrp="1"/>
          </p:cNvSpPr>
          <p:nvPr>
            <p:ph sz="quarter" idx="1"/>
          </p:nvPr>
        </p:nvSpPr>
        <p:spPr>
          <a:xfrm>
            <a:off x="1952596" y="1600200"/>
            <a:ext cx="8572560" cy="4614882"/>
          </a:xfrm>
        </p:spPr>
        <p:txBody>
          <a:bodyPr>
            <a:normAutofit/>
          </a:bodyPr>
          <a:lstStyle/>
          <a:p>
            <a:pPr algn="l">
              <a:buNone/>
            </a:pPr>
            <a:r>
              <a:rPr lang="en-GB" sz="2800" dirty="0"/>
              <a:t>Table </a:t>
            </a:r>
            <a:r>
              <a:rPr lang="ar-SA" sz="2800" dirty="0"/>
              <a:t>‎</a:t>
            </a:r>
            <a:r>
              <a:rPr lang="en-GB" sz="2800" dirty="0"/>
              <a:t>3.18: P-Δ calculations in Y-direction.</a:t>
            </a:r>
            <a:endParaRPr lang="en-US"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US" sz="2800" dirty="0"/>
          </a:p>
        </p:txBody>
      </p:sp>
      <p:graphicFrame>
        <p:nvGraphicFramePr>
          <p:cNvPr id="5" name="جدول 4"/>
          <p:cNvGraphicFramePr>
            <a:graphicFrameLocks noGrp="1"/>
          </p:cNvGraphicFramePr>
          <p:nvPr/>
        </p:nvGraphicFramePr>
        <p:xfrm>
          <a:off x="2238348" y="2071678"/>
          <a:ext cx="7643866" cy="4429156"/>
        </p:xfrm>
        <a:graphic>
          <a:graphicData uri="http://schemas.openxmlformats.org/drawingml/2006/table">
            <a:tbl>
              <a:tblPr/>
              <a:tblGrid>
                <a:gridCol w="730860">
                  <a:extLst>
                    <a:ext uri="{9D8B030D-6E8A-4147-A177-3AD203B41FA5}">
                      <a16:colId xmlns:a16="http://schemas.microsoft.com/office/drawing/2014/main" val="20000"/>
                    </a:ext>
                  </a:extLst>
                </a:gridCol>
                <a:gridCol w="948050">
                  <a:extLst>
                    <a:ext uri="{9D8B030D-6E8A-4147-A177-3AD203B41FA5}">
                      <a16:colId xmlns:a16="http://schemas.microsoft.com/office/drawing/2014/main" val="20001"/>
                    </a:ext>
                  </a:extLst>
                </a:gridCol>
                <a:gridCol w="1899547">
                  <a:extLst>
                    <a:ext uri="{9D8B030D-6E8A-4147-A177-3AD203B41FA5}">
                      <a16:colId xmlns:a16="http://schemas.microsoft.com/office/drawing/2014/main" val="20002"/>
                    </a:ext>
                  </a:extLst>
                </a:gridCol>
                <a:gridCol w="1782333">
                  <a:extLst>
                    <a:ext uri="{9D8B030D-6E8A-4147-A177-3AD203B41FA5}">
                      <a16:colId xmlns:a16="http://schemas.microsoft.com/office/drawing/2014/main" val="20003"/>
                    </a:ext>
                  </a:extLst>
                </a:gridCol>
                <a:gridCol w="1133351">
                  <a:extLst>
                    <a:ext uri="{9D8B030D-6E8A-4147-A177-3AD203B41FA5}">
                      <a16:colId xmlns:a16="http://schemas.microsoft.com/office/drawing/2014/main" val="20004"/>
                    </a:ext>
                  </a:extLst>
                </a:gridCol>
                <a:gridCol w="1149725">
                  <a:extLst>
                    <a:ext uri="{9D8B030D-6E8A-4147-A177-3AD203B41FA5}">
                      <a16:colId xmlns:a16="http://schemas.microsoft.com/office/drawing/2014/main" val="20005"/>
                    </a:ext>
                  </a:extLst>
                </a:gridCol>
              </a:tblGrid>
              <a:tr h="795586">
                <a:tc>
                  <a:txBody>
                    <a:bodyPr/>
                    <a:lstStyle/>
                    <a:p>
                      <a:pPr algn="ctr">
                        <a:lnSpc>
                          <a:spcPct val="150000"/>
                        </a:lnSpc>
                        <a:spcAft>
                          <a:spcPts val="0"/>
                        </a:spcAft>
                      </a:pPr>
                      <a:r>
                        <a:rPr lang="en-US" sz="1800" b="1" dirty="0">
                          <a:latin typeface="Times New Roman"/>
                          <a:ea typeface="Times New Roman"/>
                          <a:cs typeface="Times New Roman"/>
                        </a:rPr>
                        <a:t>Story</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Height</a:t>
                      </a:r>
                    </a:p>
                    <a:p>
                      <a:pPr algn="ctr">
                        <a:lnSpc>
                          <a:spcPct val="150000"/>
                        </a:lnSpc>
                        <a:spcAft>
                          <a:spcPts val="0"/>
                        </a:spcAft>
                      </a:pPr>
                      <a:r>
                        <a:rPr lang="en-US" sz="1800" b="1">
                          <a:latin typeface="Times New Roman"/>
                          <a:ea typeface="Times New Roman"/>
                          <a:cs typeface="Times New Roman"/>
                        </a:rPr>
                        <a:t>(mm)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Non-Elastic Drift</a:t>
                      </a:r>
                    </a:p>
                    <a:p>
                      <a:pPr algn="ctr">
                        <a:lnSpc>
                          <a:spcPct val="150000"/>
                        </a:lnSpc>
                        <a:spcAft>
                          <a:spcPts val="0"/>
                        </a:spcAft>
                      </a:pPr>
                      <a:r>
                        <a:rPr lang="en-US" sz="1800" b="1">
                          <a:latin typeface="Times New Roman"/>
                          <a:ea typeface="Times New Roman"/>
                          <a:cs typeface="Times New Roman"/>
                        </a:rPr>
                        <a:t>(mm)</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a:latin typeface="Times New Roman"/>
                          <a:ea typeface="Times New Roman"/>
                          <a:cs typeface="Times New Roman"/>
                        </a:rPr>
                        <a:t>P</a:t>
                      </a:r>
                    </a:p>
                    <a:p>
                      <a:pPr algn="ctr">
                        <a:lnSpc>
                          <a:spcPct val="150000"/>
                        </a:lnSpc>
                        <a:spcAft>
                          <a:spcPts val="0"/>
                        </a:spcAft>
                      </a:pPr>
                      <a:r>
                        <a:rPr lang="en-US" sz="1800" b="1" dirty="0">
                          <a:latin typeface="Times New Roman"/>
                          <a:ea typeface="Times New Roman"/>
                          <a:cs typeface="Times New Roman"/>
                        </a:rPr>
                        <a:t>(KN)</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dirty="0" err="1">
                          <a:latin typeface="Times New Roman"/>
                          <a:ea typeface="Times New Roman"/>
                          <a:cs typeface="Times New Roman"/>
                        </a:rPr>
                        <a:t>Vy</a:t>
                      </a:r>
                      <a:endParaRPr lang="en-US" sz="1800" b="1" dirty="0">
                        <a:latin typeface="Times New Roman"/>
                        <a:ea typeface="Times New Roman"/>
                        <a:cs typeface="Times New Roman"/>
                      </a:endParaRPr>
                    </a:p>
                    <a:p>
                      <a:pPr algn="ctr">
                        <a:lnSpc>
                          <a:spcPct val="150000"/>
                        </a:lnSpc>
                        <a:spcAft>
                          <a:spcPts val="0"/>
                        </a:spcAft>
                      </a:pPr>
                      <a:r>
                        <a:rPr lang="en-US" sz="1800" b="1" dirty="0">
                          <a:latin typeface="Times New Roman"/>
                          <a:ea typeface="Times New Roman"/>
                          <a:cs typeface="Times New Roman"/>
                        </a:rPr>
                        <a:t>(KN)</a:t>
                      </a:r>
                    </a:p>
                  </a:txBody>
                  <a:tcPr marL="7620" marR="7620" marT="762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50000"/>
                        </a:lnSpc>
                        <a:spcAft>
                          <a:spcPts val="0"/>
                        </a:spcAft>
                      </a:pPr>
                      <a:r>
                        <a:rPr lang="en-US" sz="1800" b="1">
                          <a:latin typeface="Times New Roman"/>
                          <a:ea typeface="Times New Roman"/>
                          <a:cs typeface="Times New Roman"/>
                        </a:rPr>
                        <a:t>Theta</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extLst>
                  <a:ext uri="{0D108BD9-81ED-4DB2-BD59-A6C34878D82A}">
                    <a16:rowId xmlns:a16="http://schemas.microsoft.com/office/drawing/2014/main" val="10000"/>
                  </a:ext>
                </a:extLst>
              </a:tr>
              <a:tr h="403730">
                <a:tc>
                  <a:txBody>
                    <a:bodyPr/>
                    <a:lstStyle/>
                    <a:p>
                      <a:pPr algn="ctr">
                        <a:lnSpc>
                          <a:spcPct val="150000"/>
                        </a:lnSpc>
                        <a:spcAft>
                          <a:spcPts val="0"/>
                        </a:spcAft>
                      </a:pPr>
                      <a:r>
                        <a:rPr lang="en-US" sz="1800" b="1">
                          <a:latin typeface="Times New Roman"/>
                          <a:ea typeface="Times New Roman"/>
                          <a:cs typeface="Times New Roman"/>
                        </a:rPr>
                        <a:t>1</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3900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4.11</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137716.57</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7639.79</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0.005</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403730">
                <a:tc>
                  <a:txBody>
                    <a:bodyPr/>
                    <a:lstStyle/>
                    <a:p>
                      <a:pPr algn="ctr">
                        <a:lnSpc>
                          <a:spcPct val="150000"/>
                        </a:lnSpc>
                        <a:spcAft>
                          <a:spcPts val="0"/>
                        </a:spcAft>
                      </a:pPr>
                      <a:r>
                        <a:rPr lang="en-US" sz="1800" b="1">
                          <a:latin typeface="Times New Roman"/>
                          <a:ea typeface="Times New Roman"/>
                          <a:cs typeface="Times New Roman"/>
                        </a:rPr>
                        <a:t>2</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22.15</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114736.68</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7282.53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0.021</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403730">
                <a:tc>
                  <a:txBody>
                    <a:bodyPr/>
                    <a:lstStyle/>
                    <a:p>
                      <a:pPr algn="ctr">
                        <a:lnSpc>
                          <a:spcPct val="150000"/>
                        </a:lnSpc>
                        <a:spcAft>
                          <a:spcPts val="0"/>
                        </a:spcAft>
                      </a:pPr>
                      <a:r>
                        <a:rPr lang="en-US" sz="1800" b="1">
                          <a:latin typeface="Times New Roman"/>
                          <a:ea typeface="Times New Roman"/>
                          <a:cs typeface="Times New Roman"/>
                        </a:rPr>
                        <a:t>3</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24.44</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101180.12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6761.61</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0.020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403730">
                <a:tc>
                  <a:txBody>
                    <a:bodyPr/>
                    <a:lstStyle/>
                    <a:p>
                      <a:pPr algn="ctr">
                        <a:lnSpc>
                          <a:spcPct val="150000"/>
                        </a:lnSpc>
                        <a:spcAft>
                          <a:spcPts val="0"/>
                        </a:spcAft>
                      </a:pPr>
                      <a:r>
                        <a:rPr lang="en-US" sz="1800" b="1">
                          <a:latin typeface="Times New Roman"/>
                          <a:ea typeface="Times New Roman"/>
                          <a:cs typeface="Times New Roman"/>
                        </a:rPr>
                        <a:t>4</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31.94</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81060.05</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5748.23</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0.023</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403730">
                <a:tc>
                  <a:txBody>
                    <a:bodyPr/>
                    <a:lstStyle/>
                    <a:p>
                      <a:pPr algn="ctr">
                        <a:lnSpc>
                          <a:spcPct val="150000"/>
                        </a:lnSpc>
                        <a:spcAft>
                          <a:spcPts val="0"/>
                        </a:spcAft>
                      </a:pPr>
                      <a:r>
                        <a:rPr lang="en-US" sz="1800" b="1">
                          <a:latin typeface="Times New Roman"/>
                          <a:ea typeface="Times New Roman"/>
                          <a:cs typeface="Times New Roman"/>
                        </a:rPr>
                        <a:t>5</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33.99</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60895.76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4837.92</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0.019</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403730">
                <a:tc>
                  <a:txBody>
                    <a:bodyPr/>
                    <a:lstStyle/>
                    <a:p>
                      <a:pPr algn="ctr">
                        <a:lnSpc>
                          <a:spcPct val="150000"/>
                        </a:lnSpc>
                        <a:spcAft>
                          <a:spcPts val="0"/>
                        </a:spcAft>
                      </a:pPr>
                      <a:r>
                        <a:rPr lang="en-US" sz="1800" b="1">
                          <a:latin typeface="Times New Roman"/>
                          <a:ea typeface="Times New Roman"/>
                          <a:cs typeface="Times New Roman"/>
                        </a:rPr>
                        <a:t>6</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34.20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40605.57</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3946.94</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0.012</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403730">
                <a:tc>
                  <a:txBody>
                    <a:bodyPr/>
                    <a:lstStyle/>
                    <a:p>
                      <a:pPr algn="ctr">
                        <a:lnSpc>
                          <a:spcPct val="150000"/>
                        </a:lnSpc>
                        <a:spcAft>
                          <a:spcPts val="0"/>
                        </a:spcAft>
                      </a:pPr>
                      <a:r>
                        <a:rPr lang="en-US" sz="1800" b="1">
                          <a:latin typeface="Times New Roman"/>
                          <a:ea typeface="Times New Roman"/>
                          <a:cs typeface="Times New Roman"/>
                        </a:rPr>
                        <a:t>7</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0.32</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21574.40</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2772.16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0.000</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403730">
                <a:tc>
                  <a:txBody>
                    <a:bodyPr/>
                    <a:lstStyle/>
                    <a:p>
                      <a:pPr algn="ctr">
                        <a:lnSpc>
                          <a:spcPct val="150000"/>
                        </a:lnSpc>
                        <a:spcAft>
                          <a:spcPts val="0"/>
                        </a:spcAft>
                      </a:pPr>
                      <a:r>
                        <a:rPr lang="en-US" sz="1800" b="1">
                          <a:latin typeface="Times New Roman"/>
                          <a:ea typeface="Times New Roman"/>
                          <a:cs typeface="Times New Roman"/>
                        </a:rPr>
                        <a:t>8</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44.77</a:t>
                      </a:r>
                    </a:p>
                  </a:txBody>
                  <a:tcPr marL="7620" marR="7620" marT="7620" marB="0" anchor="b">
                    <a:lnL>
                      <a:noFill/>
                    </a:lnL>
                    <a:lnR>
                      <a:noFill/>
                    </a:lnR>
                    <a:lnT>
                      <a:noFill/>
                    </a:lnT>
                    <a:lnB>
                      <a:noFill/>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9419.76</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1517.91</a:t>
                      </a: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0.006</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403730">
                <a:tc>
                  <a:txBody>
                    <a:bodyPr/>
                    <a:lstStyle/>
                    <a:p>
                      <a:pPr algn="ctr">
                        <a:lnSpc>
                          <a:spcPct val="150000"/>
                        </a:lnSpc>
                        <a:spcAft>
                          <a:spcPts val="0"/>
                        </a:spcAft>
                      </a:pPr>
                      <a:r>
                        <a:rPr lang="en-US" sz="1800" b="1">
                          <a:latin typeface="Times New Roman"/>
                          <a:ea typeface="Times New Roman"/>
                          <a:cs typeface="Times New Roman"/>
                        </a:rPr>
                        <a:t>9</a:t>
                      </a:r>
                    </a:p>
                  </a:txBody>
                  <a:tcPr marL="7620" marR="7620" marT="762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4500</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28.95</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3161.62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a:latin typeface="Times New Roman"/>
                          <a:ea typeface="Times New Roman"/>
                          <a:cs typeface="Times New Roman"/>
                        </a:rPr>
                        <a:t>703.46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latin typeface="Times New Roman"/>
                          <a:ea typeface="Times New Roman"/>
                          <a:cs typeface="Times New Roman"/>
                        </a:rPr>
                        <a:t>0.009</a:t>
                      </a:r>
                    </a:p>
                  </a:txBody>
                  <a:tcPr marL="7620" marR="7620" marT="762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bl>
          </a:graphicData>
        </a:graphic>
      </p:graphicFrame>
      <p:sp>
        <p:nvSpPr>
          <p:cNvPr id="4" name="Slide Number Placeholder 3">
            <a:extLst>
              <a:ext uri="{FF2B5EF4-FFF2-40B4-BE49-F238E27FC236}">
                <a16:creationId xmlns:a16="http://schemas.microsoft.com/office/drawing/2014/main" id="{5BF2325B-1F08-465D-9CEA-F988439A5BF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161</a:t>
            </a:fld>
            <a:endParaRPr lang="ar-SA"/>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3200" b="1" dirty="0"/>
              <a:t>3.8: </a:t>
            </a:r>
            <a:r>
              <a:rPr lang="en-GB" sz="3200" b="1" dirty="0"/>
              <a:t>Verification of Structural Design</a:t>
            </a:r>
            <a:endParaRPr lang="en-US" sz="3200" b="1" dirty="0"/>
          </a:p>
        </p:txBody>
      </p:sp>
      <p:sp>
        <p:nvSpPr>
          <p:cNvPr id="3" name="عنصر نائب للمحتوى 2"/>
          <p:cNvSpPr>
            <a:spLocks noGrp="1"/>
          </p:cNvSpPr>
          <p:nvPr>
            <p:ph sz="quarter" idx="1"/>
          </p:nvPr>
        </p:nvSpPr>
        <p:spPr>
          <a:xfrm>
            <a:off x="1952596" y="1600200"/>
            <a:ext cx="8572560" cy="4614882"/>
          </a:xfrm>
        </p:spPr>
        <p:txBody>
          <a:bodyPr>
            <a:normAutofit/>
          </a:bodyPr>
          <a:lstStyle/>
          <a:p>
            <a:pPr algn="l">
              <a:buNone/>
            </a:pPr>
            <a:endParaRPr lang="ar-SA" sz="2800" dirty="0"/>
          </a:p>
          <a:p>
            <a:pPr algn="l">
              <a:buFontTx/>
              <a:buChar char="-"/>
            </a:pPr>
            <a:r>
              <a:rPr lang="en-GB" sz="2800" dirty="0"/>
              <a:t>- Etabs 16.2 designs beams, columns, and shear walls automatically.</a:t>
            </a:r>
          </a:p>
          <a:p>
            <a:pPr algn="l">
              <a:buFontTx/>
              <a:buChar char="-"/>
            </a:pPr>
            <a:endParaRPr lang="en-GB" sz="2800" dirty="0"/>
          </a:p>
          <a:p>
            <a:pPr algn="l">
              <a:buFontTx/>
              <a:buChar char="-"/>
            </a:pPr>
            <a:r>
              <a:rPr lang="en-GB" sz="2800" dirty="0"/>
              <a:t> </a:t>
            </a:r>
          </a:p>
          <a:p>
            <a:pPr algn="l">
              <a:buFontTx/>
              <a:buChar char="-"/>
            </a:pPr>
            <a:r>
              <a:rPr lang="en-GB" sz="2800" dirty="0"/>
              <a:t>- Hand design is done for a beam, column, and shear wall chosen randomly. </a:t>
            </a:r>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GB" sz="2800" dirty="0"/>
          </a:p>
          <a:p>
            <a:pPr marL="0" indent="0" algn="l" rtl="0">
              <a:buNone/>
            </a:pPr>
            <a:endParaRPr lang="en-US" sz="2800" dirty="0"/>
          </a:p>
        </p:txBody>
      </p:sp>
      <p:sp>
        <p:nvSpPr>
          <p:cNvPr id="4" name="Slide Number Placeholder 3">
            <a:extLst>
              <a:ext uri="{FF2B5EF4-FFF2-40B4-BE49-F238E27FC236}">
                <a16:creationId xmlns:a16="http://schemas.microsoft.com/office/drawing/2014/main" id="{B6E138D2-B378-4447-ACB7-80837331CBC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162</a:t>
            </a:fld>
            <a:endParaRPr lang="ar-SA"/>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790006" y="1600200"/>
            <a:ext cx="10770578" cy="5029200"/>
          </a:xfrm>
        </p:spPr>
        <p:txBody>
          <a:bodyPr>
            <a:normAutofit/>
          </a:bodyPr>
          <a:lstStyle/>
          <a:p>
            <a:pPr algn="l" rtl="0">
              <a:lnSpc>
                <a:spcPct val="114000"/>
              </a:lnSpc>
              <a:buFont typeface="Wingdings" panose="05000000000000000000" pitchFamily="2" charset="2"/>
              <a:buChar char="q"/>
            </a:pPr>
            <a:r>
              <a:rPr lang="en-US" dirty="0"/>
              <a:t>Beams are not designated as part of the seismic force</a:t>
            </a:r>
          </a:p>
          <a:p>
            <a:pPr marL="0" indent="0" algn="l" rtl="0">
              <a:lnSpc>
                <a:spcPct val="114000"/>
              </a:lnSpc>
              <a:buNone/>
            </a:pPr>
            <a:endParaRPr lang="en-US" b="1" dirty="0"/>
          </a:p>
          <a:p>
            <a:pPr marL="0" indent="0" algn="l" rtl="0">
              <a:lnSpc>
                <a:spcPct val="114000"/>
              </a:lnSpc>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algn="l" rtl="0"/>
            <a:endParaRPr lang="en-US" dirty="0"/>
          </a:p>
          <a:p>
            <a:pPr marL="0" indent="0" algn="l" rtl="0">
              <a:buNone/>
            </a:pPr>
            <a:endParaRPr lang="en-US" sz="2400" dirty="0"/>
          </a:p>
        </p:txBody>
      </p:sp>
      <p:pic>
        <p:nvPicPr>
          <p:cNvPr id="5" name="Picture 4">
            <a:extLst>
              <a:ext uri="{FF2B5EF4-FFF2-40B4-BE49-F238E27FC236}">
                <a16:creationId xmlns:a16="http://schemas.microsoft.com/office/drawing/2014/main" id="{2DA4D415-134A-497C-B1FE-912A59CD950F}"/>
              </a:ext>
            </a:extLst>
          </p:cNvPr>
          <p:cNvPicPr>
            <a:picLocks noChangeAspect="1"/>
          </p:cNvPicPr>
          <p:nvPr/>
        </p:nvPicPr>
        <p:blipFill>
          <a:blip r:embed="rId2"/>
          <a:stretch>
            <a:fillRect/>
          </a:stretch>
        </p:blipFill>
        <p:spPr>
          <a:xfrm>
            <a:off x="504288" y="2121073"/>
            <a:ext cx="11183424" cy="4614345"/>
          </a:xfrm>
          <a:prstGeom prst="rect">
            <a:avLst/>
          </a:prstGeom>
        </p:spPr>
      </p:pic>
    </p:spTree>
    <p:extLst>
      <p:ext uri="{BB962C8B-B14F-4D97-AF65-F5344CB8AC3E}">
        <p14:creationId xmlns:p14="http://schemas.microsoft.com/office/powerpoint/2010/main" val="296306567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fontScale="92500" lnSpcReduction="20000"/>
              </a:bodyPr>
              <a:lstStyle/>
              <a:p>
                <a:pPr algn="l" rtl="0">
                  <a:lnSpc>
                    <a:spcPct val="114000"/>
                  </a:lnSpc>
                </a:pPr>
                <a:r>
                  <a:rPr lang="en-US" dirty="0"/>
                  <a:t>Based on ACI 318-11, flexural steel percentage is: </a:t>
                </a:r>
              </a:p>
              <a:p>
                <a:pPr marL="0" indent="0" algn="l" rtl="0">
                  <a:lnSpc>
                    <a:spcPct val="114000"/>
                  </a:lnSpc>
                  <a:buNone/>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𝜌</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85</m:t>
                          </m:r>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num>
                        <m:den>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m:t>
                              </m:r>
                            </m:sub>
                          </m:sSub>
                        </m:den>
                      </m:f>
                      <m:d>
                        <m:dPr>
                          <m:ctrlPr>
                            <a:rPr lang="en-US" i="1">
                              <a:latin typeface="Cambria Math" panose="02040503050406030204" pitchFamily="18" charset="0"/>
                            </a:rPr>
                          </m:ctrlPr>
                        </m:dPr>
                        <m:e>
                          <m:r>
                            <a:rPr lang="en-US">
                              <a:latin typeface="Cambria Math" panose="02040503050406030204" pitchFamily="18" charset="0"/>
                            </a:rPr>
                            <m:t>1</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61</m:t>
                                  </m:r>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𝑢</m:t>
                                      </m:r>
                                    </m:sub>
                                  </m:sSub>
                                </m:num>
                                <m:den>
                                  <m:r>
                                    <a:rPr lang="en-US" i="1">
                                      <a:latin typeface="Cambria Math" panose="02040503050406030204" pitchFamily="18" charset="0"/>
                                    </a:rPr>
                                    <m:t>𝑏</m:t>
                                  </m:r>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a:latin typeface="Cambria Math" panose="02040503050406030204" pitchFamily="18" charset="0"/>
                                        </a:rPr>
                                        <m:t>2</m:t>
                                      </m:r>
                                    </m:sup>
                                  </m:sSup>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den>
                              </m:f>
                            </m:e>
                          </m:rad>
                        </m:e>
                      </m: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44</m:t>
                      </m:r>
                      <m:r>
                        <a:rPr lang="en-US">
                          <a:latin typeface="Cambria Math" panose="02040503050406030204" pitchFamily="18" charset="0"/>
                        </a:rPr>
                        <m:t>)</m:t>
                      </m:r>
                    </m:oMath>
                  </m:oMathPara>
                </a14:m>
                <a:endParaRPr lang="en-US" dirty="0"/>
              </a:p>
              <a:p>
                <a:pPr marL="0" indent="0" algn="l">
                  <a:buNone/>
                </a:pPr>
                <a:endParaRPr lang="en-US" dirty="0"/>
              </a:p>
              <a:p>
                <a:pPr marL="0" indent="0" algn="l">
                  <a:buNone/>
                </a:pPr>
                <a:r>
                  <a:rPr lang="en-US" dirty="0"/>
                  <a:t> Where: </a:t>
                </a:r>
                <a14:m>
                  <m:oMath xmlns:m="http://schemas.openxmlformats.org/officeDocument/2006/math">
                    <m:r>
                      <m:rPr>
                        <m:sty m:val="p"/>
                      </m:rPr>
                      <a:rPr lang="en-US">
                        <a:latin typeface="Cambria Math" panose="02040503050406030204" pitchFamily="18" charset="0"/>
                      </a:rPr>
                      <m:t>ρ</m:t>
                    </m:r>
                  </m:oMath>
                </a14:m>
                <a:r>
                  <a:rPr lang="en-US" dirty="0"/>
                  <a:t> = Rebar percentage.</a:t>
                </a:r>
              </a:p>
              <a:p>
                <a:pPr marL="0" indent="0" algn="l">
                  <a:buNone/>
                </a:pPr>
                <a:r>
                  <a:rPr lang="en-US" dirty="0"/>
                  <a:t>            </a:t>
                </a:r>
                <a14:m>
                  <m:oMath xmlns:m="http://schemas.openxmlformats.org/officeDocument/2006/math">
                    <m:sSubSup>
                      <m:sSubSupPr>
                        <m:ctrlPr>
                          <a:rPr lang="en-US" i="1">
                            <a:latin typeface="Cambria Math" panose="02040503050406030204" pitchFamily="18" charset="0"/>
                          </a:rPr>
                        </m:ctrlPr>
                      </m:sSubSupPr>
                      <m:e>
                        <m:r>
                          <m:rPr>
                            <m:sty m:val="p"/>
                          </m:rPr>
                          <a:rPr lang="en-US">
                            <a:latin typeface="Cambria Math" panose="02040503050406030204" pitchFamily="18" charset="0"/>
                          </a:rPr>
                          <m:t>f</m:t>
                        </m:r>
                      </m:e>
                      <m:sub>
                        <m:r>
                          <m:rPr>
                            <m:sty m:val="p"/>
                          </m:rPr>
                          <a:rPr lang="en-US">
                            <a:latin typeface="Cambria Math" panose="02040503050406030204" pitchFamily="18" charset="0"/>
                          </a:rPr>
                          <m:t>c</m:t>
                        </m:r>
                      </m:sub>
                      <m:sup>
                        <m:r>
                          <a:rPr lang="en-US" i="1">
                            <a:latin typeface="Cambria Math" panose="02040503050406030204" pitchFamily="18" charset="0"/>
                          </a:rPr>
                          <m:t>′</m:t>
                        </m:r>
                      </m:sup>
                    </m:sSubSup>
                  </m:oMath>
                </a14:m>
                <a:r>
                  <a:rPr lang="en-US" dirty="0"/>
                  <a:t> = Specified compressive strength of concrete. </a:t>
                </a:r>
              </a:p>
              <a:p>
                <a:pPr marL="0" indent="0" algn="l">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oMath>
                </a14:m>
                <a:r>
                  <a:rPr lang="en-US" dirty="0"/>
                  <a:t> = Specified yield strength for non-pre-stressed reinforcement.</a:t>
                </a:r>
              </a:p>
              <a:p>
                <a:pPr marL="0" indent="0" algn="l">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u</m:t>
                        </m:r>
                      </m:sub>
                    </m:sSub>
                  </m:oMath>
                </a14:m>
                <a:r>
                  <a:rPr lang="en-US" dirty="0"/>
                  <a:t> = Factored moment.</a:t>
                </a:r>
              </a:p>
              <a:p>
                <a:pPr marL="0" indent="0" algn="l">
                  <a:buNone/>
                </a:pPr>
                <a:r>
                  <a:rPr lang="en-US" dirty="0"/>
                  <a:t>            </a:t>
                </a:r>
                <a14:m>
                  <m:oMath xmlns:m="http://schemas.openxmlformats.org/officeDocument/2006/math">
                    <m:r>
                      <m:rPr>
                        <m:sty m:val="p"/>
                      </m:rPr>
                      <a:rPr lang="en-US">
                        <a:latin typeface="Cambria Math" panose="02040503050406030204" pitchFamily="18" charset="0"/>
                      </a:rPr>
                      <m:t>b</m:t>
                    </m:r>
                  </m:oMath>
                </a14:m>
                <a:r>
                  <a:rPr lang="en-US" dirty="0"/>
                  <a:t> = Width of compression face of member.</a:t>
                </a:r>
              </a:p>
              <a:p>
                <a:pPr marL="0" indent="0" algn="l">
                  <a:buNone/>
                </a:pPr>
                <a:r>
                  <a:rPr lang="en-US" dirty="0"/>
                  <a:t>            </a:t>
                </a:r>
                <a14:m>
                  <m:oMath xmlns:m="http://schemas.openxmlformats.org/officeDocument/2006/math">
                    <m:r>
                      <m:rPr>
                        <m:sty m:val="p"/>
                      </m:rPr>
                      <a:rPr lang="en-US">
                        <a:latin typeface="Cambria Math" panose="02040503050406030204" pitchFamily="18" charset="0"/>
                      </a:rPr>
                      <m:t>d</m:t>
                    </m:r>
                  </m:oMath>
                </a14:m>
                <a:r>
                  <a:rPr lang="en-US" dirty="0"/>
                  <a:t> = Effective depth of reinforced concrete section.</a:t>
                </a:r>
              </a:p>
              <a:p>
                <a:pPr marL="0" indent="0" algn="l" rtl="0">
                  <a:lnSpc>
                    <a:spcPct val="114000"/>
                  </a:lnSpc>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283" t="-1697" b="-1576"/>
                </a:stretch>
              </a:blipFill>
            </p:spPr>
            <p:txBody>
              <a:bodyPr/>
              <a:lstStyle/>
              <a:p>
                <a:r>
                  <a:rPr lang="en-US">
                    <a:noFill/>
                  </a:rPr>
                  <a:t> </a:t>
                </a:r>
              </a:p>
            </p:txBody>
          </p:sp>
        </mc:Fallback>
      </mc:AlternateContent>
    </p:spTree>
    <p:extLst>
      <p:ext uri="{BB962C8B-B14F-4D97-AF65-F5344CB8AC3E}">
        <p14:creationId xmlns:p14="http://schemas.microsoft.com/office/powerpoint/2010/main" val="184412613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fontScale="92500" lnSpcReduction="10000"/>
              </a:bodyPr>
              <a:lstStyle/>
              <a:p>
                <a:pPr algn="l" rtl="0">
                  <a:lnSpc>
                    <a:spcPct val="114000"/>
                  </a:lnSpc>
                </a:pPr>
                <a:r>
                  <a:rPr lang="en-US" dirty="0"/>
                  <a:t>Based on ACI 318-11, minimum flexural steel percentage is: </a:t>
                </a:r>
              </a:p>
              <a:p>
                <a:pPr marL="0" indent="0" algn="l" rtl="0">
                  <a:lnSpc>
                    <a:spcPct val="114000"/>
                  </a:lnSpc>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ρ</m:t>
                          </m:r>
                        </m:e>
                        <m:sub>
                          <m:r>
                            <a:rPr lang="en-US" i="1">
                              <a:latin typeface="Cambria Math" panose="02040503050406030204" pitchFamily="18" charset="0"/>
                            </a:rPr>
                            <m:t>𝑚𝑖𝑛</m:t>
                          </m:r>
                        </m:sub>
                      </m:sSub>
                      <m:r>
                        <a:rPr lang="en-US">
                          <a:latin typeface="Cambria Math" panose="02040503050406030204" pitchFamily="18" charset="0"/>
                        </a:rPr>
                        <m:t>= </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m:t>
                                  </m:r>
                                </m:num>
                                <m:den>
                                  <m:r>
                                    <a:rPr lang="en-US" i="1">
                                      <a:latin typeface="Cambria Math" panose="02040503050406030204" pitchFamily="18" charset="0"/>
                                    </a:rPr>
                                    <m:t>𝑓𝑦</m:t>
                                  </m:r>
                                </m:den>
                              </m:f>
                            </m:e>
                            <m:e>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25</m:t>
                                  </m:r>
                                  <m:rad>
                                    <m:radPr>
                                      <m:degHide m:val="on"/>
                                      <m:ctrlPr>
                                        <a:rPr lang="en-US" i="1">
                                          <a:latin typeface="Cambria Math" panose="02040503050406030204" pitchFamily="18" charset="0"/>
                                        </a:rPr>
                                      </m:ctrlPr>
                                    </m:radPr>
                                    <m:deg/>
                                    <m:e>
                                      <m:r>
                                        <a:rPr lang="en-US" i="1">
                                          <a:latin typeface="Cambria Math" panose="02040503050406030204" pitchFamily="18" charset="0"/>
                                        </a:rPr>
                                        <m:t>𝑓𝑐</m:t>
                                      </m:r>
                                    </m:e>
                                  </m:rad>
                                </m:num>
                                <m:den>
                                  <m:r>
                                    <a:rPr lang="en-US" i="1">
                                      <a:latin typeface="Cambria Math" panose="02040503050406030204" pitchFamily="18" charset="0"/>
                                    </a:rPr>
                                    <m:t>𝑓𝑦</m:t>
                                  </m:r>
                                </m:den>
                              </m:f>
                            </m:e>
                          </m:eqArr>
                        </m:e>
                      </m:d>
                      <m:r>
                        <a:rPr lang="en-US" b="0" i="0" smtClean="0">
                          <a:latin typeface="Cambria Math" panose="02040503050406030204" pitchFamily="18" charset="0"/>
                        </a:rPr>
                        <m:t>                                                       </m:t>
                      </m:r>
                      <m:r>
                        <a:rPr lang="en-US">
                          <a:latin typeface="Cambria Math" panose="02040503050406030204" pitchFamily="18" charset="0"/>
                        </a:rPr>
                        <m:t>(</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45</m:t>
                      </m:r>
                      <m:r>
                        <a:rPr lang="en-US">
                          <a:latin typeface="Cambria Math" panose="02040503050406030204" pitchFamily="18" charset="0"/>
                        </a:rPr>
                        <m:t>)</m:t>
                      </m:r>
                    </m:oMath>
                  </m:oMathPara>
                </a14:m>
                <a:endParaRPr lang="en-US" dirty="0"/>
              </a:p>
              <a:p>
                <a:pPr marL="0" indent="0" algn="l">
                  <a:buNone/>
                </a:pPr>
                <a:endParaRPr lang="en-US" dirty="0"/>
              </a:p>
              <a:p>
                <a:pPr marL="0" indent="0" algn="l">
                  <a:buNone/>
                </a:pPr>
                <a:r>
                  <a:rPr lang="en-US" dirty="0"/>
                  <a:t> Where: </a:t>
                </a:r>
                <a14:m>
                  <m:oMath xmlns:m="http://schemas.openxmlformats.org/officeDocument/2006/math">
                    <m:r>
                      <m:rPr>
                        <m:sty m:val="p"/>
                      </m:rPr>
                      <a:rPr lang="en-US">
                        <a:latin typeface="Cambria Math" panose="02040503050406030204" pitchFamily="18" charset="0"/>
                      </a:rPr>
                      <m:t>ρ</m:t>
                    </m:r>
                    <m:r>
                      <a:rPr lang="en-US" b="0" i="0" smtClean="0">
                        <a:latin typeface="Cambria Math" panose="02040503050406030204" pitchFamily="18" charset="0"/>
                      </a:rPr>
                      <m:t> </m:t>
                    </m:r>
                  </m:oMath>
                </a14:m>
                <a:r>
                  <a:rPr lang="en-US" dirty="0"/>
                  <a:t> = Rebar percentage.</a:t>
                </a:r>
              </a:p>
              <a:p>
                <a:pPr marL="0" indent="0" algn="l">
                  <a:buNone/>
                </a:pPr>
                <a:r>
                  <a:rPr lang="en-US" dirty="0"/>
                  <a:t>            </a:t>
                </a:r>
                <a14:m>
                  <m:oMath xmlns:m="http://schemas.openxmlformats.org/officeDocument/2006/math">
                    <m:sSubSup>
                      <m:sSubSupPr>
                        <m:ctrlPr>
                          <a:rPr lang="en-US" i="1">
                            <a:latin typeface="Cambria Math" panose="02040503050406030204" pitchFamily="18" charset="0"/>
                          </a:rPr>
                        </m:ctrlPr>
                      </m:sSubSupPr>
                      <m:e>
                        <m:r>
                          <m:rPr>
                            <m:sty m:val="p"/>
                          </m:rPr>
                          <a:rPr lang="en-US">
                            <a:latin typeface="Cambria Math" panose="02040503050406030204" pitchFamily="18" charset="0"/>
                          </a:rPr>
                          <m:t>f</m:t>
                        </m:r>
                      </m:e>
                      <m:sub>
                        <m:r>
                          <m:rPr>
                            <m:sty m:val="p"/>
                          </m:rPr>
                          <a:rPr lang="en-US">
                            <a:latin typeface="Cambria Math" panose="02040503050406030204" pitchFamily="18" charset="0"/>
                          </a:rPr>
                          <m:t>c</m:t>
                        </m:r>
                      </m:sub>
                      <m:sup>
                        <m:r>
                          <a:rPr lang="en-US" i="1">
                            <a:latin typeface="Cambria Math" panose="02040503050406030204" pitchFamily="18" charset="0"/>
                          </a:rPr>
                          <m:t>′</m:t>
                        </m:r>
                      </m:sup>
                    </m:sSubSup>
                  </m:oMath>
                </a14:m>
                <a:r>
                  <a:rPr lang="en-US" dirty="0"/>
                  <a:t> = Specified compressive strength of concrete. </a:t>
                </a:r>
              </a:p>
              <a:p>
                <a:pPr marL="0" indent="0" algn="l">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oMath>
                </a14:m>
                <a:r>
                  <a:rPr lang="en-US" dirty="0"/>
                  <a:t> = Specified yield strength for non-pre-stressed reinforcement.</a:t>
                </a:r>
              </a:p>
              <a:p>
                <a:pPr marL="0" indent="0" algn="l">
                  <a:buNone/>
                </a:pPr>
                <a:r>
                  <a:rPr lang="en-US" dirty="0"/>
                  <a:t>            </a:t>
                </a:r>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283" t="-1212"/>
                </a:stretch>
              </a:blipFill>
            </p:spPr>
            <p:txBody>
              <a:bodyPr/>
              <a:lstStyle/>
              <a:p>
                <a:r>
                  <a:rPr lang="en-US">
                    <a:noFill/>
                  </a:rPr>
                  <a:t> </a:t>
                </a:r>
              </a:p>
            </p:txBody>
          </p:sp>
        </mc:Fallback>
      </mc:AlternateContent>
    </p:spTree>
    <p:extLst>
      <p:ext uri="{BB962C8B-B14F-4D97-AF65-F5344CB8AC3E}">
        <p14:creationId xmlns:p14="http://schemas.microsoft.com/office/powerpoint/2010/main" val="4191440243"/>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lnSpc>
                    <a:spcPct val="114000"/>
                  </a:lnSpc>
                </a:pPr>
                <a:r>
                  <a:rPr lang="en-US" dirty="0"/>
                  <a:t>Based on ACI 318-11, shear capacity of beam sections is: </a:t>
                </a:r>
              </a:p>
              <a:p>
                <a:pPr marL="0" indent="0" algn="l" rtl="0">
                  <a:lnSpc>
                    <a:spcPct val="114000"/>
                  </a:lnSpc>
                  <a:buNone/>
                </a:pPr>
                <a:endParaRPr lang="en-US" dirty="0"/>
              </a:p>
              <a:p>
                <a:pPr marL="0" indent="0" algn="l">
                  <a:buNone/>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r>
                        <a:rPr lang="en-US">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6</m:t>
                          </m:r>
                        </m:den>
                      </m:f>
                      <m:r>
                        <a:rPr lang="en-US">
                          <a:latin typeface="Cambria Math" panose="02040503050406030204" pitchFamily="18" charset="0"/>
                        </a:rPr>
                        <m:t> </m:t>
                      </m:r>
                      <m:r>
                        <m:rPr>
                          <m:sty m:val="p"/>
                        </m:rPr>
                        <a:rPr lang="en-US">
                          <a:latin typeface="Cambria Math" panose="02040503050406030204" pitchFamily="18" charset="0"/>
                        </a:rPr>
                        <m:t>λ</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e>
                      </m:rad>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𝑤</m:t>
                          </m:r>
                        </m:sub>
                      </m:sSub>
                      <m:r>
                        <a:rPr lang="en-US" i="1">
                          <a:latin typeface="Cambria Math" panose="02040503050406030204" pitchFamily="18" charset="0"/>
                        </a:rPr>
                        <m:t>𝑑</m:t>
                      </m:r>
                      <m:r>
                        <a:rPr lang="en-US" i="1">
                          <a:latin typeface="Cambria Math" panose="02040503050406030204" pitchFamily="18" charset="0"/>
                        </a:rPr>
                        <m:t>                                           (</m:t>
                      </m:r>
                      <m:r>
                        <a:rPr lang="en-US" i="1">
                          <a:latin typeface="Cambria Math" panose="02040503050406030204" pitchFamily="18" charset="0"/>
                        </a:rPr>
                        <m:t>𝐸𝑞𝑢𝑎𝑡𝑖𝑜𝑛</m:t>
                      </m:r>
                      <m:r>
                        <a:rPr lang="en-US" i="1">
                          <a:latin typeface="Cambria Math" panose="02040503050406030204" pitchFamily="18" charset="0"/>
                        </a:rPr>
                        <m:t> </m:t>
                      </m:r>
                      <m:r>
                        <a:rPr lang="en-US" i="1">
                          <a:latin typeface="Cambria Math" panose="02040503050406030204" pitchFamily="18" charset="0"/>
                        </a:rPr>
                        <m:t>3</m:t>
                      </m:r>
                      <m:r>
                        <a:rPr lang="en-US" i="1">
                          <a:latin typeface="Cambria Math" panose="02040503050406030204" pitchFamily="18" charset="0"/>
                        </a:rPr>
                        <m:t>.</m:t>
                      </m:r>
                      <m:r>
                        <a:rPr lang="en-US" i="1">
                          <a:latin typeface="Cambria Math" panose="02040503050406030204" pitchFamily="18" charset="0"/>
                        </a:rPr>
                        <m:t>47</m:t>
                      </m:r>
                      <m:r>
                        <a:rPr lang="en-US" i="1">
                          <a:latin typeface="Cambria Math" panose="02040503050406030204" pitchFamily="18" charset="0"/>
                        </a:rPr>
                        <m:t>)</m:t>
                      </m:r>
                    </m:oMath>
                  </m:oMathPara>
                </a14:m>
                <a:endParaRPr lang="en-US" dirty="0"/>
              </a:p>
              <a:p>
                <a:pPr marL="0" indent="0" algn="l">
                  <a:buNone/>
                </a:pPr>
                <a:endParaRPr lang="en-US" dirty="0"/>
              </a:p>
              <a:p>
                <a:pPr marL="0" indent="0" algn="l">
                  <a:buNone/>
                </a:pPr>
                <a:r>
                  <a:rPr lang="en-US" dirty="0"/>
                  <a:t> Where: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a:t> = Nominal shear strength provided by concrete.</a:t>
                </a:r>
              </a:p>
              <a:p>
                <a:pPr marL="0" indent="0" algn="l">
                  <a:buNone/>
                </a:pPr>
                <a14:m>
                  <m:oMath xmlns:m="http://schemas.openxmlformats.org/officeDocument/2006/math">
                    <m:r>
                      <a:rPr lang="en-US" b="0" i="1" smtClean="0">
                        <a:latin typeface="Cambria Math" panose="02040503050406030204" pitchFamily="18" charset="0"/>
                      </a:rPr>
                      <m:t>                  </m:t>
                    </m:r>
                    <m:r>
                      <a:rPr lang="en-US" i="1">
                        <a:latin typeface="Cambria Math" panose="02040503050406030204" pitchFamily="18" charset="0"/>
                      </a:rPr>
                      <m:t>∅</m:t>
                    </m:r>
                  </m:oMath>
                </a14:m>
                <a:r>
                  <a:rPr lang="en-US" dirty="0"/>
                  <a:t> = Capacity reduction factor.</a:t>
                </a:r>
              </a:p>
              <a:p>
                <a:pPr marL="0" indent="0" algn="l">
                  <a:buNone/>
                </a:pPr>
                <a14:m>
                  <m:oMath xmlns:m="http://schemas.openxmlformats.org/officeDocument/2006/math">
                    <m:r>
                      <a:rPr lang="en-US" b="0" i="0" smtClean="0">
                        <a:latin typeface="Cambria Math" panose="02040503050406030204" pitchFamily="18" charset="0"/>
                      </a:rPr>
                      <m:t>                  </m:t>
                    </m:r>
                    <m:r>
                      <m:rPr>
                        <m:sty m:val="p"/>
                      </m:rPr>
                      <a:rPr lang="en-US">
                        <a:latin typeface="Cambria Math" panose="02040503050406030204" pitchFamily="18" charset="0"/>
                      </a:rPr>
                      <m:t>λ</m:t>
                    </m:r>
                    <m:r>
                      <a:rPr lang="en-US">
                        <a:latin typeface="Cambria Math" panose="02040503050406030204" pitchFamily="18" charset="0"/>
                      </a:rPr>
                      <m:t> </m:t>
                    </m:r>
                  </m:oMath>
                </a14:m>
                <a:r>
                  <a:rPr lang="en-US" dirty="0"/>
                  <a:t>= light weight concrete Modification factor.</a:t>
                </a:r>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4628322"/>
              </a:xfrm>
              <a:blipFill>
                <a:blip r:embed="rId2"/>
                <a:stretch>
                  <a:fillRect l="-340" t="-659"/>
                </a:stretch>
              </a:blipFill>
            </p:spPr>
            <p:txBody>
              <a:bodyPr/>
              <a:lstStyle/>
              <a:p>
                <a:r>
                  <a:rPr lang="en-US">
                    <a:noFill/>
                  </a:rPr>
                  <a:t> </a:t>
                </a:r>
              </a:p>
            </p:txBody>
          </p:sp>
        </mc:Fallback>
      </mc:AlternateContent>
    </p:spTree>
    <p:extLst>
      <p:ext uri="{BB962C8B-B14F-4D97-AF65-F5344CB8AC3E}">
        <p14:creationId xmlns:p14="http://schemas.microsoft.com/office/powerpoint/2010/main" val="917277667"/>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167</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algn="l" rtl="0">
                  <a:lnSpc>
                    <a:spcPct val="114000"/>
                  </a:lnSpc>
                  <a:buFont typeface="Wingdings" panose="05000000000000000000" pitchFamily="2" charset="2"/>
                  <a:buChar char="q"/>
                </a:pPr>
                <a:r>
                  <a:rPr lang="en-US" dirty="0"/>
                  <a:t>Based on ACI 318-11, minimum design shear is:</a:t>
                </a:r>
                <a:endParaRPr lang="en-US" i="1" dirty="0"/>
              </a:p>
              <a:p>
                <a:pPr marL="0" indent="0" algn="l" rtl="0">
                  <a:lnSpc>
                    <a:spcPct val="114000"/>
                  </a:lnSpc>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Sub>
                    <m:r>
                      <a:rPr lang="en-US">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1</m:t>
                            </m:r>
                          </m:sub>
                        </m:sSub>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2</m:t>
                            </m:r>
                          </m:sub>
                        </m:sSub>
                      </m:num>
                      <m:den>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n</m:t>
                            </m:r>
                          </m:sub>
                        </m:sSub>
                      </m:den>
                    </m:f>
                    <m:r>
                      <a:rPr lang="en-US">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W</m:t>
                            </m:r>
                          </m:e>
                          <m:sub>
                            <m:r>
                              <m:rPr>
                                <m:sty m:val="p"/>
                              </m:rPr>
                              <a:rPr lang="en-US">
                                <a:latin typeface="Cambria Math" panose="02040503050406030204" pitchFamily="18" charset="0"/>
                              </a:rPr>
                              <m:t>u</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n</m:t>
                            </m:r>
                          </m:sub>
                        </m:sSub>
                      </m:num>
                      <m:den>
                        <m:r>
                          <a:rPr lang="en-US">
                            <a:latin typeface="Cambria Math" panose="02040503050406030204" pitchFamily="18" charset="0"/>
                          </a:rPr>
                          <m:t>2</m:t>
                        </m:r>
                      </m:den>
                    </m:f>
                    <m:r>
                      <a:rPr lang="en-US">
                        <a:latin typeface="Cambria Math" panose="02040503050406030204" pitchFamily="18" charset="0"/>
                      </a:rPr>
                      <m:t> </m:t>
                    </m:r>
                  </m:oMath>
                </a14:m>
                <a:r>
                  <a:rPr lang="en-US" dirty="0"/>
                  <a:t>                                       </a:t>
                </a:r>
                <a14:m>
                  <m:oMath xmlns:m="http://schemas.openxmlformats.org/officeDocument/2006/math">
                    <m:r>
                      <a:rPr lang="en-US">
                        <a:latin typeface="Cambria Math" panose="02040503050406030204" pitchFamily="18" charset="0"/>
                      </a:rPr>
                      <m:t>(</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43</m:t>
                    </m:r>
                    <m:r>
                      <a:rPr lang="en-US">
                        <a:latin typeface="Cambria Math" panose="02040503050406030204" pitchFamily="18" charset="0"/>
                      </a:rPr>
                      <m:t>)</m:t>
                    </m:r>
                  </m:oMath>
                </a14:m>
                <a:endParaRPr lang="en-US" dirty="0"/>
              </a:p>
              <a:p>
                <a:pPr marL="0" indent="0" algn="l" rtl="0">
                  <a:lnSpc>
                    <a:spcPct val="114000"/>
                  </a:lnSpc>
                  <a:buNone/>
                </a:pPr>
                <a:endParaRPr lang="en-US" dirty="0"/>
              </a:p>
              <a:p>
                <a:pPr marL="0" indent="0" algn="l">
                  <a:buNone/>
                </a:pPr>
                <a:r>
                  <a:rPr lang="en-US" dirty="0"/>
                  <a:t>Where:  </a:t>
                </a:r>
                <a:r>
                  <a:rPr lang="en-US" dirty="0" err="1"/>
                  <a:t>V</a:t>
                </a:r>
                <a:r>
                  <a:rPr lang="en-US" baseline="-25000" dirty="0" err="1"/>
                  <a:t>e</a:t>
                </a:r>
                <a:r>
                  <a:rPr lang="en-US" dirty="0"/>
                  <a:t>: Minimum design shear, KN.</a:t>
                </a:r>
              </a:p>
              <a:p>
                <a:pPr marL="0" indent="0" algn="l">
                  <a:buNone/>
                </a:pPr>
                <a:r>
                  <a:rPr lang="en-US" dirty="0"/>
                  <a:t>              </a:t>
                </a:r>
                <a:r>
                  <a:rPr lang="en-US" dirty="0" err="1"/>
                  <a:t>M</a:t>
                </a:r>
                <a:r>
                  <a:rPr lang="en-US" baseline="-25000" dirty="0" err="1"/>
                  <a:t>pr</a:t>
                </a:r>
                <a:r>
                  <a:rPr lang="en-US" dirty="0"/>
                  <a:t>: Maximum probable moment at beam end.</a:t>
                </a:r>
              </a:p>
              <a:p>
                <a:pPr marL="0" indent="0" algn="l">
                  <a:buNone/>
                </a:pPr>
                <a:r>
                  <a:rPr lang="en-US" dirty="0"/>
                  <a:t>              Ln: Clear span of the beam.</a:t>
                </a:r>
              </a:p>
              <a:p>
                <a:pPr marL="0" indent="0" algn="l">
                  <a:buNone/>
                </a:pPr>
                <a:r>
                  <a:rPr lang="en-US" dirty="0"/>
                  <a:t>              Wu: Load per unit length caused by 1.2D+L load combination.</a:t>
                </a:r>
              </a:p>
              <a:p>
                <a:pPr marL="0" indent="0" algn="l" rtl="0">
                  <a:lnSpc>
                    <a:spcPct val="114000"/>
                  </a:lnSpc>
                  <a:buNone/>
                </a:pPr>
                <a:endParaRPr lang="en-US" dirty="0"/>
              </a:p>
              <a:p>
                <a:pPr marL="0" indent="0" algn="l" rtl="0">
                  <a:lnSpc>
                    <a:spcPct val="114000"/>
                  </a:lnSpc>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algn="l" rtl="0"/>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1189" t="-606" r="-849"/>
                </a:stretch>
              </a:blipFill>
            </p:spPr>
            <p:txBody>
              <a:bodyPr/>
              <a:lstStyle/>
              <a:p>
                <a:r>
                  <a:rPr lang="en-US">
                    <a:noFill/>
                  </a:rPr>
                  <a:t> </a:t>
                </a:r>
              </a:p>
            </p:txBody>
          </p:sp>
        </mc:Fallback>
      </mc:AlternateContent>
    </p:spTree>
    <p:extLst>
      <p:ext uri="{BB962C8B-B14F-4D97-AF65-F5344CB8AC3E}">
        <p14:creationId xmlns:p14="http://schemas.microsoft.com/office/powerpoint/2010/main" val="4166324048"/>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168</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marL="0" indent="0" algn="l" rtl="0">
              <a:buNone/>
            </a:pPr>
            <a:r>
              <a:rPr lang="en-US" dirty="0"/>
              <a:t>Figure 3.33 shows beam design shear form ACI 318-11</a:t>
            </a:r>
            <a:endParaRPr lang="en-US" sz="2400" dirty="0"/>
          </a:p>
        </p:txBody>
      </p:sp>
      <p:pic>
        <p:nvPicPr>
          <p:cNvPr id="7" name="Picture 6">
            <a:extLst>
              <a:ext uri="{FF2B5EF4-FFF2-40B4-BE49-F238E27FC236}">
                <a16:creationId xmlns:a16="http://schemas.microsoft.com/office/drawing/2014/main" id="{8D489340-32AC-412D-B806-1FCF7E63461A}"/>
              </a:ext>
            </a:extLst>
          </p:cNvPr>
          <p:cNvPicPr>
            <a:picLocks noChangeAspect="1"/>
          </p:cNvPicPr>
          <p:nvPr/>
        </p:nvPicPr>
        <p:blipFill>
          <a:blip r:embed="rId2"/>
          <a:stretch>
            <a:fillRect/>
          </a:stretch>
        </p:blipFill>
        <p:spPr>
          <a:xfrm>
            <a:off x="1713607" y="2298707"/>
            <a:ext cx="8215903" cy="4224676"/>
          </a:xfrm>
          <a:prstGeom prst="rect">
            <a:avLst/>
          </a:prstGeom>
        </p:spPr>
      </p:pic>
    </p:spTree>
    <p:extLst>
      <p:ext uri="{BB962C8B-B14F-4D97-AF65-F5344CB8AC3E}">
        <p14:creationId xmlns:p14="http://schemas.microsoft.com/office/powerpoint/2010/main" val="230150170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169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r>
                  <a:rPr lang="en-US" dirty="0"/>
                  <a:t>Based on ACI 318-11, for frames not designated as part of the seismic force resisting system:</a:t>
                </a:r>
              </a:p>
              <a:p>
                <a:pPr algn="l" rtl="0"/>
                <a:endParaRPr lang="en-US" dirty="0"/>
              </a:p>
              <a:p>
                <a:pPr marL="0" indent="0" algn="l">
                  <a:buNone/>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a:t> is neglected where both of the following conditions are satisfied:</a:t>
                </a:r>
              </a:p>
              <a:p>
                <a:pPr marL="0" indent="0" algn="l">
                  <a:buNone/>
                </a:pPr>
                <a:endParaRPr lang="en-US" dirty="0"/>
              </a:p>
              <a:p>
                <a:pPr algn="l" rtl="0">
                  <a:buFont typeface="Wingdings" panose="05000000000000000000" pitchFamily="2" charset="2"/>
                  <a:buChar char="Ø"/>
                </a:pPr>
                <a:r>
                  <a:rPr lang="en-US" dirty="0"/>
                  <a:t>The factored axial compressive force, Pu, is less than </a:t>
                </a:r>
                <a:r>
                  <a:rPr lang="en-US" dirty="0" err="1"/>
                  <a:t>Ag×fc</a:t>
                </a:r>
                <a:r>
                  <a:rPr lang="en-US" dirty="0"/>
                  <a:t>′ /20</a:t>
                </a:r>
              </a:p>
              <a:p>
                <a:pPr algn="l" rtl="0">
                  <a:buFont typeface="Wingdings" panose="05000000000000000000" pitchFamily="2" charset="2"/>
                  <a:buChar char="Ø"/>
                </a:pPr>
                <a:endParaRPr lang="en-US" dirty="0"/>
              </a:p>
              <a:p>
                <a:pPr lvl="0" algn="l" rtl="0">
                  <a:buFont typeface="Wingdings" panose="05000000000000000000" pitchFamily="2" charset="2"/>
                  <a:buChar char="Ø"/>
                </a:pPr>
                <a:r>
                  <a:rPr lang="en-US" dirty="0" err="1"/>
                  <a:t>V</a:t>
                </a:r>
                <a:r>
                  <a:rPr lang="en-US" baseline="-25000" dirty="0" err="1"/>
                  <a:t>e</a:t>
                </a:r>
                <a:r>
                  <a:rPr lang="en-US" dirty="0"/>
                  <a:t>=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1</m:t>
                            </m:r>
                          </m:sub>
                        </m:sSub>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2</m:t>
                            </m:r>
                          </m:sub>
                        </m:sSub>
                      </m:num>
                      <m:den>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n</m:t>
                            </m:r>
                          </m:sub>
                        </m:sSub>
                      </m:den>
                    </m:f>
                  </m:oMath>
                </a14:m>
                <a:r>
                  <a:rPr lang="en-US" dirty="0"/>
                  <a:t> is larger than </a:t>
                </a:r>
                <a:r>
                  <a:rPr lang="en-US" sz="3200" dirty="0"/>
                  <a:t>V</a:t>
                </a:r>
                <a14:m>
                  <m:oMath xmlns:m="http://schemas.openxmlformats.org/officeDocument/2006/math">
                    <m:r>
                      <m:rPr>
                        <m:sty m:val="p"/>
                      </m:rPr>
                      <a:rPr lang="en-US" sz="2400">
                        <a:latin typeface="Cambria Math" panose="02040503050406030204" pitchFamily="18" charset="0"/>
                      </a:rPr>
                      <m:t>design</m:t>
                    </m:r>
                  </m:oMath>
                </a14:m>
                <a:r>
                  <a:rPr lang="en-US" dirty="0"/>
                  <a:t>/2</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4628322"/>
              </a:xfrm>
              <a:blipFill>
                <a:blip r:embed="rId2"/>
                <a:stretch>
                  <a:fillRect l="-340" t="-1318"/>
                </a:stretch>
              </a:blipFill>
            </p:spPr>
            <p:txBody>
              <a:bodyPr/>
              <a:lstStyle/>
              <a:p>
                <a:r>
                  <a:rPr lang="en-US">
                    <a:noFill/>
                  </a:rPr>
                  <a:t> </a:t>
                </a:r>
              </a:p>
            </p:txBody>
          </p:sp>
        </mc:Fallback>
      </mc:AlternateContent>
    </p:spTree>
    <p:extLst>
      <p:ext uri="{BB962C8B-B14F-4D97-AF65-F5344CB8AC3E}">
        <p14:creationId xmlns:p14="http://schemas.microsoft.com/office/powerpoint/2010/main" val="1000108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1.4 : Materials</a:t>
            </a:r>
          </a:p>
        </p:txBody>
      </p:sp>
      <p:sp>
        <p:nvSpPr>
          <p:cNvPr id="3" name="عنصر نائب للمحتوى 2"/>
          <p:cNvSpPr>
            <a:spLocks noGrp="1"/>
          </p:cNvSpPr>
          <p:nvPr>
            <p:ph sz="quarter" idx="1"/>
          </p:nvPr>
        </p:nvSpPr>
        <p:spPr>
          <a:xfrm>
            <a:off x="1809720" y="1600200"/>
            <a:ext cx="8572560" cy="685792"/>
          </a:xfrm>
        </p:spPr>
        <p:txBody>
          <a:bodyPr>
            <a:normAutofit/>
          </a:bodyPr>
          <a:lstStyle/>
          <a:p>
            <a:pPr algn="l">
              <a:buNone/>
            </a:pPr>
            <a:endParaRPr lang="en-US" sz="3200" dirty="0"/>
          </a:p>
          <a:p>
            <a:pPr algn="l">
              <a:buNone/>
            </a:pPr>
            <a:endParaRPr lang="ar-SA" sz="3200" dirty="0"/>
          </a:p>
          <a:p>
            <a:pPr algn="l">
              <a:buNone/>
            </a:pPr>
            <a:endParaRPr lang="ar-SA" sz="3200" dirty="0"/>
          </a:p>
          <a:p>
            <a:endParaRPr lang="ar-SA" dirty="0"/>
          </a:p>
        </p:txBody>
      </p:sp>
      <p:graphicFrame>
        <p:nvGraphicFramePr>
          <p:cNvPr id="4" name="جدول 3"/>
          <p:cNvGraphicFramePr>
            <a:graphicFrameLocks noGrp="1"/>
          </p:cNvGraphicFramePr>
          <p:nvPr/>
        </p:nvGraphicFramePr>
        <p:xfrm>
          <a:off x="1952596" y="2285993"/>
          <a:ext cx="8286808" cy="4099779"/>
        </p:xfrm>
        <a:graphic>
          <a:graphicData uri="http://schemas.openxmlformats.org/drawingml/2006/table">
            <a:tbl>
              <a:tblPr/>
              <a:tblGrid>
                <a:gridCol w="1616555">
                  <a:extLst>
                    <a:ext uri="{9D8B030D-6E8A-4147-A177-3AD203B41FA5}">
                      <a16:colId xmlns:a16="http://schemas.microsoft.com/office/drawing/2014/main" val="20000"/>
                    </a:ext>
                  </a:extLst>
                </a:gridCol>
                <a:gridCol w="2809353">
                  <a:extLst>
                    <a:ext uri="{9D8B030D-6E8A-4147-A177-3AD203B41FA5}">
                      <a16:colId xmlns:a16="http://schemas.microsoft.com/office/drawing/2014/main" val="20001"/>
                    </a:ext>
                  </a:extLst>
                </a:gridCol>
                <a:gridCol w="2024619">
                  <a:extLst>
                    <a:ext uri="{9D8B030D-6E8A-4147-A177-3AD203B41FA5}">
                      <a16:colId xmlns:a16="http://schemas.microsoft.com/office/drawing/2014/main" val="20002"/>
                    </a:ext>
                  </a:extLst>
                </a:gridCol>
                <a:gridCol w="1836281">
                  <a:extLst>
                    <a:ext uri="{9D8B030D-6E8A-4147-A177-3AD203B41FA5}">
                      <a16:colId xmlns:a16="http://schemas.microsoft.com/office/drawing/2014/main" val="20003"/>
                    </a:ext>
                  </a:extLst>
                </a:gridCol>
              </a:tblGrid>
              <a:tr h="500066">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Material </a:t>
                      </a:r>
                      <a:endParaRPr lang="en-US" sz="2800" b="1" dirty="0">
                        <a:latin typeface="Times New Roman"/>
                        <a:ea typeface="Calibri"/>
                        <a:cs typeface="Arial"/>
                      </a:endParaRPr>
                    </a:p>
                  </a:txBody>
                  <a:tcPr marL="6927" marR="6927" marT="6927" marB="0" anchor="ctr">
                    <a:lnL>
                      <a:noFill/>
                    </a:lnL>
                    <a:lnR>
                      <a:noFill/>
                    </a:lnR>
                    <a:lnT>
                      <a:noFill/>
                    </a:lnT>
                    <a:lnB w="12700" cap="flat" cmpd="sng" algn="ctr">
                      <a:solidFill>
                        <a:schemeClr val="tx1"/>
                      </a:solidFill>
                      <a:prstDash val="solid"/>
                      <a:round/>
                      <a:headEnd type="none" w="med" len="med"/>
                      <a:tailEnd type="none" w="med" len="med"/>
                    </a:lnB>
                    <a:solidFill>
                      <a:srgbClr val="D8D8D8"/>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Unit Weight  (KN/m</a:t>
                      </a:r>
                      <a:r>
                        <a:rPr lang="en-GB" sz="2000" b="1" baseline="30000">
                          <a:solidFill>
                            <a:srgbClr val="000000"/>
                          </a:solidFill>
                          <a:latin typeface="Times New Roman"/>
                          <a:ea typeface="Times New Roman"/>
                          <a:cs typeface="Times New Roman"/>
                        </a:rPr>
                        <a:t>3</a:t>
                      </a:r>
                      <a:r>
                        <a:rPr lang="en-GB" sz="2000" b="1">
                          <a:solidFill>
                            <a:srgbClr val="000000"/>
                          </a:solidFill>
                          <a:latin typeface="Times New Roman"/>
                          <a:ea typeface="Times New Roman"/>
                          <a:cs typeface="Times New Roman"/>
                        </a:rPr>
                        <a:t>)</a:t>
                      </a:r>
                      <a:endParaRPr lang="en-US" sz="2800" b="1">
                        <a:latin typeface="Times New Roman"/>
                        <a:ea typeface="Calibri"/>
                        <a:cs typeface="Arial"/>
                      </a:endParaRPr>
                    </a:p>
                  </a:txBody>
                  <a:tcPr marL="6927" marR="6927" marT="6927" marB="0" anchor="ctr">
                    <a:lnL>
                      <a:noFill/>
                    </a:lnL>
                    <a:lnR>
                      <a:noFill/>
                    </a:lnR>
                    <a:lnT>
                      <a:noFill/>
                    </a:lnT>
                    <a:lnB w="12700" cap="flat" cmpd="sng" algn="ctr">
                      <a:solidFill>
                        <a:schemeClr val="tx1"/>
                      </a:solidFill>
                      <a:prstDash val="solid"/>
                      <a:round/>
                      <a:headEnd type="none" w="med" len="med"/>
                      <a:tailEnd type="none" w="med" len="med"/>
                    </a:lnB>
                    <a:solidFill>
                      <a:srgbClr val="D8D8D8"/>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Material</a:t>
                      </a:r>
                      <a:endParaRPr lang="en-US" sz="2800" b="1">
                        <a:latin typeface="Times New Roman"/>
                        <a:ea typeface="Calibri"/>
                        <a:cs typeface="Arial"/>
                      </a:endParaRPr>
                    </a:p>
                  </a:txBody>
                  <a:tcPr marL="6927" marR="6927" marT="6927" marB="0" anchor="ctr">
                    <a:lnL>
                      <a:noFill/>
                    </a:lnL>
                    <a:lnR>
                      <a:noFill/>
                    </a:lnR>
                    <a:lnT>
                      <a:noFill/>
                    </a:lnT>
                    <a:lnB w="12700" cap="flat" cmpd="sng" algn="ctr">
                      <a:solidFill>
                        <a:schemeClr val="tx1"/>
                      </a:solidFill>
                      <a:prstDash val="solid"/>
                      <a:round/>
                      <a:headEnd type="none" w="med" len="med"/>
                      <a:tailEnd type="none" w="med" len="med"/>
                    </a:lnB>
                    <a:solidFill>
                      <a:srgbClr val="D8D8D8"/>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Unit Weight  (KN/m</a:t>
                      </a:r>
                      <a:r>
                        <a:rPr lang="en-GB" sz="2000" b="1" baseline="30000">
                          <a:solidFill>
                            <a:srgbClr val="000000"/>
                          </a:solidFill>
                          <a:latin typeface="Times New Roman"/>
                          <a:ea typeface="Times New Roman"/>
                          <a:cs typeface="Times New Roman"/>
                        </a:rPr>
                        <a:t>3</a:t>
                      </a:r>
                      <a:r>
                        <a:rPr lang="en-GB" sz="2000" b="1">
                          <a:solidFill>
                            <a:srgbClr val="000000"/>
                          </a:solidFill>
                          <a:latin typeface="Times New Roman"/>
                          <a:ea typeface="Times New Roman"/>
                          <a:cs typeface="Times New Roman"/>
                        </a:rPr>
                        <a:t>)</a:t>
                      </a:r>
                      <a:endParaRPr lang="en-US" sz="2800" b="1">
                        <a:latin typeface="Times New Roman"/>
                        <a:ea typeface="Calibri"/>
                        <a:cs typeface="Arial"/>
                      </a:endParaRPr>
                    </a:p>
                  </a:txBody>
                  <a:tcPr marL="6927" marR="6927" marT="6927" marB="0" anchor="ctr">
                    <a:lnL>
                      <a:noFill/>
                    </a:lnL>
                    <a:lnR>
                      <a:noFill/>
                    </a:lnR>
                    <a:lnT>
                      <a:noFill/>
                    </a:lnT>
                    <a:lnB w="12700" cap="flat" cmpd="sng" algn="ctr">
                      <a:solidFill>
                        <a:schemeClr val="tx1"/>
                      </a:solidFill>
                      <a:prstDash val="solid"/>
                      <a:round/>
                      <a:headEnd type="none" w="med" len="med"/>
                      <a:tailEnd type="none" w="med" len="med"/>
                    </a:lnB>
                    <a:solidFill>
                      <a:srgbClr val="D8D8D8"/>
                    </a:solidFill>
                  </a:tcPr>
                </a:tc>
                <a:extLst>
                  <a:ext uri="{0D108BD9-81ED-4DB2-BD59-A6C34878D82A}">
                    <a16:rowId xmlns:a16="http://schemas.microsoft.com/office/drawing/2014/main" val="10000"/>
                  </a:ext>
                </a:extLst>
              </a:tr>
              <a:tr h="500066">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Masonry Stone</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27.5</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Tiles</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27</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500066">
                <a:tc>
                  <a:txBody>
                    <a:bodyPr/>
                    <a:lstStyle/>
                    <a:p>
                      <a:pPr algn="ctr">
                        <a:lnSpc>
                          <a:spcPct val="150000"/>
                        </a:lnSpc>
                        <a:spcAft>
                          <a:spcPts val="0"/>
                        </a:spcAft>
                      </a:pPr>
                      <a:r>
                        <a:rPr lang="en-GB" sz="2000" b="1">
                          <a:solidFill>
                            <a:srgbClr val="000000"/>
                          </a:solidFill>
                          <a:latin typeface="Times New Roman"/>
                          <a:ea typeface="Times New Roman"/>
                          <a:cs typeface="Times New Roman"/>
                        </a:rPr>
                        <a:t>Blocks</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12</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Mortar</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23</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500066">
                <a:tc>
                  <a:txBody>
                    <a:bodyPr/>
                    <a:lstStyle/>
                    <a:p>
                      <a:pPr algn="ctr">
                        <a:lnSpc>
                          <a:spcPct val="150000"/>
                        </a:lnSpc>
                        <a:spcAft>
                          <a:spcPts val="0"/>
                        </a:spcAft>
                      </a:pPr>
                      <a:r>
                        <a:rPr lang="en-GB" sz="2000" b="1">
                          <a:solidFill>
                            <a:srgbClr val="000000"/>
                          </a:solidFill>
                          <a:latin typeface="Times New Roman"/>
                          <a:ea typeface="Times New Roman"/>
                          <a:cs typeface="Times New Roman"/>
                        </a:rPr>
                        <a:t>Gypsum  </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29</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Filling materials- gravel</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18</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500066">
                <a:tc>
                  <a:txBody>
                    <a:bodyPr/>
                    <a:lstStyle/>
                    <a:p>
                      <a:pPr algn="ctr">
                        <a:lnSpc>
                          <a:spcPct val="150000"/>
                        </a:lnSpc>
                        <a:spcAft>
                          <a:spcPts val="0"/>
                        </a:spcAft>
                      </a:pPr>
                      <a:r>
                        <a:rPr lang="en-GB" sz="2000" b="1">
                          <a:solidFill>
                            <a:srgbClr val="000000"/>
                          </a:solidFill>
                          <a:latin typeface="Times New Roman"/>
                          <a:ea typeface="Times New Roman"/>
                          <a:cs typeface="Times New Roman"/>
                        </a:rPr>
                        <a:t>Aluminium </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27.5</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 Plastering</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23</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500066">
                <a:tc>
                  <a:txBody>
                    <a:bodyPr/>
                    <a:lstStyle/>
                    <a:p>
                      <a:pPr algn="ctr">
                        <a:lnSpc>
                          <a:spcPct val="150000"/>
                        </a:lnSpc>
                        <a:spcAft>
                          <a:spcPts val="0"/>
                        </a:spcAft>
                      </a:pPr>
                      <a:r>
                        <a:rPr lang="en-GB" sz="2000" b="1">
                          <a:solidFill>
                            <a:srgbClr val="000000"/>
                          </a:solidFill>
                          <a:latin typeface="Times New Roman"/>
                          <a:ea typeface="Times New Roman"/>
                          <a:cs typeface="Times New Roman"/>
                        </a:rPr>
                        <a:t>Glass </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a:solidFill>
                            <a:srgbClr val="000000"/>
                          </a:solidFill>
                          <a:latin typeface="Times New Roman"/>
                          <a:ea typeface="Times New Roman"/>
                          <a:cs typeface="Times New Roman"/>
                        </a:rPr>
                        <a:t>26</a:t>
                      </a:r>
                      <a:endParaRPr lang="en-US" sz="2800" b="1">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 </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GB" sz="2000" b="1" dirty="0">
                          <a:solidFill>
                            <a:srgbClr val="000000"/>
                          </a:solidFill>
                          <a:latin typeface="Times New Roman"/>
                          <a:ea typeface="Times New Roman"/>
                          <a:cs typeface="Times New Roman"/>
                        </a:rPr>
                        <a:t> </a:t>
                      </a:r>
                      <a:endParaRPr lang="en-US" sz="2800" b="1" dirty="0">
                        <a:latin typeface="Times New Roman"/>
                        <a:ea typeface="Calibri"/>
                        <a:cs typeface="Arial"/>
                      </a:endParaRPr>
                    </a:p>
                  </a:txBody>
                  <a:tcPr marL="6927" marR="6927" marT="69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bl>
          </a:graphicData>
        </a:graphic>
      </p:graphicFrame>
      <p:sp>
        <p:nvSpPr>
          <p:cNvPr id="5" name="Slide Number Placeholder 4">
            <a:extLst>
              <a:ext uri="{FF2B5EF4-FFF2-40B4-BE49-F238E27FC236}">
                <a16:creationId xmlns:a16="http://schemas.microsoft.com/office/drawing/2014/main" id="{AAC93785-9986-46DF-9963-1F84BE4EAAE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a:t>
            </a:fld>
            <a:endParaRPr lang="ar-SA"/>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r>
                  <a:rPr lang="en-US" dirty="0"/>
                  <a:t>According to ACI 318-11, the shear resisted by steel is :</a:t>
                </a:r>
              </a:p>
              <a:p>
                <a:pPr marL="0" indent="0" algn="l">
                  <a:buNone/>
                </a:pPr>
                <a:endParaRPr lang="en-US" dirty="0"/>
              </a:p>
              <a:p>
                <a:pPr marL="0" indent="0" algn="l">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m:t>
                          </m:r>
                        </m:sub>
                      </m:sSub>
                      <m:r>
                        <a:rPr lang="en-US">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m:t>
                          </m:r>
                          <m:r>
                            <m:rPr>
                              <m:sty m:val="p"/>
                            </m:rPr>
                            <a:rPr lang="en-US">
                              <a:latin typeface="Cambria Math" panose="02040503050406030204" pitchFamily="18" charset="0"/>
                            </a:rPr>
                            <m:t>v</m:t>
                          </m:r>
                        </m:e>
                        <m:sub>
                          <m:r>
                            <m:rPr>
                              <m:sty m:val="p"/>
                            </m:rPr>
                            <a:rPr lang="en-US">
                              <a:latin typeface="Cambria Math" panose="02040503050406030204" pitchFamily="18" charset="0"/>
                            </a:rPr>
                            <m:t>c</m:t>
                          </m:r>
                        </m:sub>
                      </m:sSub>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48</m:t>
                      </m:r>
                      <m:r>
                        <a:rPr lang="en-US">
                          <a:latin typeface="Cambria Math" panose="02040503050406030204" pitchFamily="18" charset="0"/>
                        </a:rPr>
                        <m:t>)</m:t>
                      </m:r>
                    </m:oMath>
                  </m:oMathPara>
                </a14:m>
                <a:endParaRPr lang="en-US" dirty="0"/>
              </a:p>
              <a:p>
                <a:pPr marL="0" indent="0" algn="l">
                  <a:buNone/>
                </a:pPr>
                <a:endParaRPr lang="en-US" dirty="0"/>
              </a:p>
              <a:p>
                <a:pPr marL="0" indent="0" algn="l">
                  <a:buNone/>
                </a:pPr>
                <a:r>
                  <a:rPr lang="en-US" dirty="0"/>
                  <a:t>Where: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𝑠</m:t>
                        </m:r>
                      </m:sub>
                    </m:sSub>
                    <m:r>
                      <a:rPr lang="en-US" i="1">
                        <a:latin typeface="Cambria Math" panose="02040503050406030204" pitchFamily="18" charset="0"/>
                      </a:rPr>
                      <m:t>= </m:t>
                    </m:r>
                  </m:oMath>
                </a14:m>
                <a:r>
                  <a:rPr lang="en-US" dirty="0"/>
                  <a:t>nominal shear strength provided by shear reinforcement</a:t>
                </a:r>
              </a:p>
              <a:p>
                <a:pPr marL="0" indent="0" algn="l">
                  <a:buNone/>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𝑢</m:t>
                        </m:r>
                      </m:sub>
                    </m:sSub>
                    <m:r>
                      <a:rPr lang="en-US" i="1">
                        <a:latin typeface="Cambria Math" panose="02040503050406030204" pitchFamily="18" charset="0"/>
                      </a:rPr>
                      <m:t>=</m:t>
                    </m:r>
                  </m:oMath>
                </a14:m>
                <a:r>
                  <a:rPr lang="en-US" dirty="0"/>
                  <a:t>factored shear force at section.</a:t>
                </a:r>
              </a:p>
              <a:p>
                <a:pPr marL="0" indent="0" algn="l">
                  <a:buNone/>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a:t> = nominal shear strength provided by concrete.                  </a:t>
                </a:r>
              </a:p>
              <a:p>
                <a:pPr marL="0" indent="0" algn="l">
                  <a:buNone/>
                </a:pPr>
                <a14:m>
                  <m:oMath xmlns:m="http://schemas.openxmlformats.org/officeDocument/2006/math">
                    <m:r>
                      <a:rPr lang="en-US" b="0" i="1" smtClean="0">
                        <a:latin typeface="Cambria Math" panose="02040503050406030204" pitchFamily="18" charset="0"/>
                      </a:rPr>
                      <m:t>                </m:t>
                    </m:r>
                    <m:r>
                      <a:rPr lang="en-US" i="1">
                        <a:latin typeface="Cambria Math" panose="02040503050406030204" pitchFamily="18" charset="0"/>
                      </a:rPr>
                      <m:t>∅</m:t>
                    </m:r>
                  </m:oMath>
                </a14:m>
                <a:r>
                  <a:rPr lang="en-US" dirty="0"/>
                  <a:t> = capacity reduction factor.            </a:t>
                </a:r>
              </a:p>
              <a:p>
                <a:pPr marL="0" indent="0" algn="l">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4628322"/>
              </a:xfrm>
              <a:blipFill>
                <a:blip r:embed="rId2"/>
                <a:stretch>
                  <a:fillRect l="-1189" t="-1318" r="-57"/>
                </a:stretch>
              </a:blipFill>
            </p:spPr>
            <p:txBody>
              <a:bodyPr/>
              <a:lstStyle/>
              <a:p>
                <a:r>
                  <a:rPr lang="en-US">
                    <a:noFill/>
                  </a:rPr>
                  <a:t> </a:t>
                </a:r>
              </a:p>
            </p:txBody>
          </p:sp>
        </mc:Fallback>
      </mc:AlternateContent>
    </p:spTree>
    <p:extLst>
      <p:ext uri="{BB962C8B-B14F-4D97-AF65-F5344CB8AC3E}">
        <p14:creationId xmlns:p14="http://schemas.microsoft.com/office/powerpoint/2010/main" val="195777228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r>
                  <a:rPr lang="en-US" dirty="0"/>
                  <a:t>According to ACI 318-11, Also, shear reinforcing ratio is:</a:t>
                </a:r>
              </a:p>
              <a:p>
                <a:pPr marL="0" indent="0" algn="l" rtl="0">
                  <a:buNone/>
                </a:pPr>
                <a:endParaRPr lang="en-US" dirty="0"/>
              </a:p>
              <a:p>
                <a:pPr marL="0" indent="0" algn="l" rtl="0">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v</m:t>
                              </m:r>
                            </m:sub>
                          </m:sSub>
                        </m:num>
                        <m:den>
                          <m:r>
                            <m:rPr>
                              <m:sty m:val="p"/>
                            </m:rPr>
                            <a:rPr lang="en-US">
                              <a:latin typeface="Cambria Math" panose="02040503050406030204" pitchFamily="18" charset="0"/>
                            </a:rPr>
                            <m:t>s</m:t>
                          </m:r>
                        </m:den>
                      </m:f>
                      <m:r>
                        <a:rPr lang="en-US">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s</m:t>
                              </m:r>
                            </m:sub>
                          </m:sSub>
                        </m:num>
                        <m:den>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yt</m:t>
                              </m:r>
                            </m:sub>
                          </m:sSub>
                          <m:r>
                            <m:rPr>
                              <m:sty m:val="p"/>
                            </m:rPr>
                            <a:rPr lang="en-US">
                              <a:latin typeface="Cambria Math" panose="02040503050406030204" pitchFamily="18" charset="0"/>
                            </a:rPr>
                            <m:t>d</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49</m:t>
                      </m:r>
                      <m:r>
                        <a:rPr lang="en-US">
                          <a:latin typeface="Cambria Math" panose="02040503050406030204" pitchFamily="18" charset="0"/>
                        </a:rPr>
                        <m:t>)</m:t>
                      </m:r>
                    </m:oMath>
                  </m:oMathPara>
                </a14:m>
                <a:endParaRPr lang="en-US" dirty="0"/>
              </a:p>
              <a:p>
                <a:pPr marL="0" indent="0" algn="l" rtl="0">
                  <a:buNone/>
                </a:pPr>
                <a:r>
                  <a:rPr lang="en-US" dirty="0"/>
                  <a:t>Where:</a:t>
                </a:r>
              </a:p>
              <a:p>
                <a:pPr marL="0" indent="0" algn="l" rtl="0">
                  <a:buNone/>
                </a:pP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𝐴</m:t>
                        </m:r>
                      </m:e>
                      <m:sub>
                        <m:r>
                          <a:rPr lang="en-US" i="1">
                            <a:latin typeface="Cambria Math" panose="02040503050406030204" pitchFamily="18" charset="0"/>
                          </a:rPr>
                          <m:t>𝑣</m:t>
                        </m:r>
                      </m:sub>
                    </m:sSub>
                    <m:r>
                      <a:rPr lang="en-US" i="1">
                        <a:latin typeface="Cambria Math" panose="02040503050406030204" pitchFamily="18" charset="0"/>
                      </a:rPr>
                      <m:t>=</m:t>
                    </m:r>
                  </m:oMath>
                </a14:m>
                <a:r>
                  <a:rPr lang="en-US" dirty="0"/>
                  <a:t> Area of shear reinforcement within spacing. </a:t>
                </a:r>
              </a:p>
              <a:p>
                <a:pPr marL="0" indent="0" algn="l" rtl="0">
                  <a:buNone/>
                </a:pPr>
                <a:r>
                  <a:rPr lang="en-US" dirty="0"/>
                  <a:t>            S = Center-to-center spacing of items.</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4628322"/>
              </a:xfrm>
              <a:blipFill>
                <a:blip r:embed="rId2"/>
                <a:stretch>
                  <a:fillRect l="-1246" t="-1318"/>
                </a:stretch>
              </a:blipFill>
            </p:spPr>
            <p:txBody>
              <a:bodyPr/>
              <a:lstStyle/>
              <a:p>
                <a:r>
                  <a:rPr lang="en-US">
                    <a:noFill/>
                  </a:rPr>
                  <a:t> </a:t>
                </a:r>
              </a:p>
            </p:txBody>
          </p:sp>
        </mc:Fallback>
      </mc:AlternateContent>
    </p:spTree>
    <p:extLst>
      <p:ext uri="{BB962C8B-B14F-4D97-AF65-F5344CB8AC3E}">
        <p14:creationId xmlns:p14="http://schemas.microsoft.com/office/powerpoint/2010/main" val="161718515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r>
                  <a:rPr lang="en-US" dirty="0"/>
                  <a:t>Based on ACI 318-11, minimum shear reinforcing ratio is:</a:t>
                </a:r>
              </a:p>
              <a:p>
                <a:pPr marL="0" indent="0" algn="l" rtl="0">
                  <a:buNone/>
                </a:pPr>
                <a:endParaRPr lang="en-US" dirty="0"/>
              </a:p>
              <a:p>
                <a:pPr marL="0" indent="0" algn="l" rtl="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𝑣</m:t>
                                      </m:r>
                                    </m:sub>
                                  </m:sSub>
                                </m:num>
                                <m:den>
                                  <m:r>
                                    <a:rPr lang="en-US" i="1">
                                      <a:latin typeface="Cambria Math" panose="02040503050406030204" pitchFamily="18" charset="0"/>
                                    </a:rPr>
                                    <m:t>𝑆</m:t>
                                  </m:r>
                                </m:den>
                              </m:f>
                            </m:e>
                          </m:d>
                        </m:e>
                        <m:sub>
                          <m:r>
                            <a:rPr lang="en-US" i="1">
                              <a:latin typeface="Cambria Math" panose="02040503050406030204" pitchFamily="18" charset="0"/>
                            </a:rPr>
                            <m:t>𝑚𝑖𝑛</m:t>
                          </m:r>
                        </m:sub>
                      </m:sSub>
                      <m:r>
                        <a:rPr lang="en-US">
                          <a:latin typeface="Cambria Math" panose="02040503050406030204" pitchFamily="18" charset="0"/>
                        </a:rPr>
                        <m:t>=</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062</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e>
                              </m:rad>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𝑤</m:t>
                                  </m:r>
                                </m:sub>
                              </m:sSub>
                            </m:num>
                            <m:den>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𝑦𝑡</m:t>
                                  </m:r>
                                </m:sub>
                              </m:sSub>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35</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𝑤</m:t>
                                  </m:r>
                                </m:sub>
                              </m:sSub>
                            </m:num>
                            <m:den>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𝑦𝑡</m:t>
                                  </m:r>
                                </m:sub>
                              </m:sSub>
                            </m:den>
                          </m:f>
                        </m:e>
                      </m: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50</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𝑣</m:t>
                                    </m:r>
                                  </m:sub>
                                </m:sSub>
                              </m:num>
                              <m:den>
                                <m:r>
                                  <a:rPr lang="en-US" i="1">
                                    <a:latin typeface="Cambria Math" panose="02040503050406030204" pitchFamily="18" charset="0"/>
                                  </a:rPr>
                                  <m:t>𝑆</m:t>
                                </m:r>
                              </m:den>
                            </m:f>
                          </m:e>
                        </m:d>
                      </m:e>
                      <m:sub>
                        <m:r>
                          <a:rPr lang="en-US" i="1">
                            <a:latin typeface="Cambria Math" panose="02040503050406030204" pitchFamily="18" charset="0"/>
                          </a:rPr>
                          <m:t>𝑚𝑖𝑛</m:t>
                        </m:r>
                      </m:sub>
                    </m:sSub>
                  </m:oMath>
                </a14:m>
                <a:r>
                  <a:rPr lang="en-US" dirty="0"/>
                  <a:t> = Minimum shear reinforcement per unit length.</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4628322"/>
              </a:xfrm>
              <a:blipFill>
                <a:blip r:embed="rId2"/>
                <a:stretch>
                  <a:fillRect l="-1246" t="-1318"/>
                </a:stretch>
              </a:blipFill>
            </p:spPr>
            <p:txBody>
              <a:bodyPr/>
              <a:lstStyle/>
              <a:p>
                <a:r>
                  <a:rPr lang="en-US">
                    <a:noFill/>
                  </a:rPr>
                  <a:t> </a:t>
                </a:r>
              </a:p>
            </p:txBody>
          </p:sp>
        </mc:Fallback>
      </mc:AlternateContent>
    </p:spTree>
    <p:extLst>
      <p:ext uri="{BB962C8B-B14F-4D97-AF65-F5344CB8AC3E}">
        <p14:creationId xmlns:p14="http://schemas.microsoft.com/office/powerpoint/2010/main" val="1192234921"/>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1" y="1789042"/>
            <a:ext cx="11755317" cy="4439479"/>
          </a:xfrm>
        </p:spPr>
        <p:txBody>
          <a:bodyPr>
            <a:normAutofit/>
          </a:bodyPr>
          <a:lstStyle/>
          <a:p>
            <a:pPr algn="l" rtl="0"/>
            <a:endParaRPr lang="en-US" dirty="0"/>
          </a:p>
          <a:p>
            <a:pPr algn="l" rtl="0"/>
            <a:r>
              <a:rPr lang="en-US" dirty="0"/>
              <a:t>Figure 3.34 shows the </a:t>
            </a:r>
          </a:p>
          <a:p>
            <a:pPr marL="0" indent="0" algn="l" rtl="0">
              <a:buNone/>
            </a:pPr>
            <a:r>
              <a:rPr lang="en-US" dirty="0"/>
              <a:t>   layout of Beam B1</a:t>
            </a:r>
          </a:p>
          <a:p>
            <a:pPr marL="0" indent="0" algn="l" rtl="0">
              <a:buNone/>
            </a:pPr>
            <a:r>
              <a:rPr lang="en-US" dirty="0"/>
              <a:t>   in the sixth floor</a:t>
            </a:r>
          </a:p>
        </p:txBody>
      </p:sp>
      <p:pic>
        <p:nvPicPr>
          <p:cNvPr id="5" name="Picture 4">
            <a:extLst>
              <a:ext uri="{FF2B5EF4-FFF2-40B4-BE49-F238E27FC236}">
                <a16:creationId xmlns:a16="http://schemas.microsoft.com/office/drawing/2014/main" id="{AC91DBDA-76CA-4121-96D1-B8499D0146E2}"/>
              </a:ext>
            </a:extLst>
          </p:cNvPr>
          <p:cNvPicPr>
            <a:picLocks noChangeAspect="1"/>
          </p:cNvPicPr>
          <p:nvPr/>
        </p:nvPicPr>
        <p:blipFill rotWithShape="1">
          <a:blip r:embed="rId2"/>
          <a:srcRect l="1711" t="3496" r="5888" b="11964"/>
          <a:stretch/>
        </p:blipFill>
        <p:spPr>
          <a:xfrm>
            <a:off x="3776870" y="1600200"/>
            <a:ext cx="8110332" cy="49747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8089640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174</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algn="l" rtl="0"/>
            <a:r>
              <a:rPr lang="en-US" dirty="0"/>
              <a:t>Table 3.15 shows the properties of the beam B1.</a:t>
            </a:r>
          </a:p>
          <a:p>
            <a:pPr algn="l" rtl="0"/>
            <a:endParaRPr lang="en-US" dirty="0"/>
          </a:p>
          <a:p>
            <a:pPr marL="0" indent="0" algn="l" rtl="0">
              <a:buNone/>
            </a:pPr>
            <a:endParaRPr lang="en-US" dirty="0"/>
          </a:p>
        </p:txBody>
      </p:sp>
      <p:pic>
        <p:nvPicPr>
          <p:cNvPr id="5" name="Picture 4">
            <a:extLst>
              <a:ext uri="{FF2B5EF4-FFF2-40B4-BE49-F238E27FC236}">
                <a16:creationId xmlns:a16="http://schemas.microsoft.com/office/drawing/2014/main" id="{F4EE7B80-D6A9-437A-8F31-186394346C40}"/>
              </a:ext>
            </a:extLst>
          </p:cNvPr>
          <p:cNvPicPr>
            <a:picLocks noChangeAspect="1"/>
          </p:cNvPicPr>
          <p:nvPr/>
        </p:nvPicPr>
        <p:blipFill>
          <a:blip r:embed="rId2"/>
          <a:stretch>
            <a:fillRect/>
          </a:stretch>
        </p:blipFill>
        <p:spPr>
          <a:xfrm>
            <a:off x="1317408" y="2728586"/>
            <a:ext cx="8974090" cy="2371550"/>
          </a:xfrm>
          <a:prstGeom prst="rect">
            <a:avLst/>
          </a:prstGeom>
        </p:spPr>
      </p:pic>
    </p:spTree>
    <p:extLst>
      <p:ext uri="{BB962C8B-B14F-4D97-AF65-F5344CB8AC3E}">
        <p14:creationId xmlns:p14="http://schemas.microsoft.com/office/powerpoint/2010/main" val="3456785579"/>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175</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4628322"/>
          </a:xfrm>
        </p:spPr>
        <p:txBody>
          <a:bodyPr>
            <a:normAutofit/>
          </a:bodyPr>
          <a:lstStyle/>
          <a:p>
            <a:pPr marL="0" indent="0" algn="l">
              <a:buNone/>
            </a:pPr>
            <a:r>
              <a:rPr lang="en-US" dirty="0"/>
              <a:t>Figure 3.35 shows internal force diagrams of Beam B1.  </a:t>
            </a:r>
          </a:p>
          <a:p>
            <a:pPr algn="l" rtl="0"/>
            <a:endParaRPr lang="en-US" dirty="0"/>
          </a:p>
          <a:p>
            <a:pPr marL="0" indent="0" algn="l" rtl="0">
              <a:buNone/>
            </a:pPr>
            <a:endParaRPr lang="en-US" dirty="0"/>
          </a:p>
        </p:txBody>
      </p:sp>
      <p:pic>
        <p:nvPicPr>
          <p:cNvPr id="6" name="Picture 5">
            <a:extLst>
              <a:ext uri="{FF2B5EF4-FFF2-40B4-BE49-F238E27FC236}">
                <a16:creationId xmlns:a16="http://schemas.microsoft.com/office/drawing/2014/main" id="{21A6B828-254F-450A-8999-F2BB8C4B1D55}"/>
              </a:ext>
            </a:extLst>
          </p:cNvPr>
          <p:cNvPicPr>
            <a:picLocks noChangeAspect="1"/>
          </p:cNvPicPr>
          <p:nvPr/>
        </p:nvPicPr>
        <p:blipFill>
          <a:blip r:embed="rId2"/>
          <a:stretch>
            <a:fillRect/>
          </a:stretch>
        </p:blipFill>
        <p:spPr>
          <a:xfrm>
            <a:off x="1672495" y="2316816"/>
            <a:ext cx="8104889" cy="3911706"/>
          </a:xfrm>
          <a:prstGeom prst="rect">
            <a:avLst/>
          </a:prstGeom>
        </p:spPr>
      </p:pic>
    </p:spTree>
    <p:extLst>
      <p:ext uri="{BB962C8B-B14F-4D97-AF65-F5344CB8AC3E}">
        <p14:creationId xmlns:p14="http://schemas.microsoft.com/office/powerpoint/2010/main" val="358159756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Flexural Design Verification</a:t>
                </a:r>
                <a:r>
                  <a:rPr lang="en-US" dirty="0"/>
                  <a:t> </a:t>
                </a:r>
              </a:p>
              <a:p>
                <a:pPr marL="0" indent="0" algn="l">
                  <a:buNone/>
                </a:pPr>
                <a:r>
                  <a:rPr lang="en-US" dirty="0"/>
                  <a:t>Rebar percentage can be obtained as follow: </a:t>
                </a:r>
              </a:p>
              <a:p>
                <a:pPr marL="0" indent="0" algn="l">
                  <a:buNone/>
                </a:pPr>
                <a14:m>
                  <m:oMath xmlns:m="http://schemas.openxmlformats.org/officeDocument/2006/math">
                    <m:r>
                      <a:rPr lang="en-US" i="1">
                        <a:latin typeface="Cambria Math" panose="02040503050406030204" pitchFamily="18" charset="0"/>
                      </a:rPr>
                      <m:t>𝜌</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28</m:t>
                        </m:r>
                      </m:num>
                      <m:den>
                        <m:r>
                          <a:rPr lang="en-US" i="1">
                            <a:latin typeface="Cambria Math" panose="02040503050406030204" pitchFamily="18" charset="0"/>
                          </a:rPr>
                          <m:t>420</m:t>
                        </m:r>
                      </m:den>
                    </m:f>
                    <m:d>
                      <m:dPr>
                        <m:ctrlPr>
                          <a:rPr lang="en-US" i="1" smtClean="0">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1</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61</m:t>
                                </m:r>
                                <m:r>
                                  <a:rPr lang="en-US" i="1">
                                    <a:latin typeface="Cambria Math" panose="02040503050406030204" pitchFamily="18" charset="0"/>
                                  </a:rPr>
                                  <m:t>×</m:t>
                                </m:r>
                                <m:r>
                                  <a:rPr lang="en-US" i="1">
                                    <a:latin typeface="Cambria Math" panose="02040503050406030204" pitchFamily="18" charset="0"/>
                                  </a:rPr>
                                  <m:t>220</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num>
                              <m:den>
                                <m:r>
                                  <a:rPr lang="en-US" i="1">
                                    <a:latin typeface="Cambria Math" panose="02040503050406030204" pitchFamily="18" charset="0"/>
                                  </a:rPr>
                                  <m:t>400</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740</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28</m:t>
                                </m:r>
                              </m:den>
                            </m:f>
                          </m:e>
                        </m:rad>
                      </m:e>
                    </m:d>
                  </m:oMath>
                </a14:m>
                <a:r>
                  <a:rPr lang="en-US" dirty="0"/>
                  <a:t>   = 0.0027 </a:t>
                </a:r>
              </a:p>
              <a:p>
                <a:pPr marL="0" indent="0" algn="l">
                  <a:buNone/>
                </a:pPr>
                <a:r>
                  <a:rPr lang="en-US" dirty="0"/>
                  <a:t>- This value is compared to the lower limit calculated as follow:</a:t>
                </a:r>
              </a:p>
              <a:p>
                <a:pPr marL="0" indent="0" algn="l">
                  <a:buNone/>
                </a:pP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sym typeface="Symbol" panose="05050102010706020507" pitchFamily="18" charset="2"/>
                          </a:rPr>
                          <m:t></m:t>
                        </m:r>
                      </m:e>
                      <m:sub>
                        <m:r>
                          <m:rPr>
                            <m:sty m:val="p"/>
                          </m:rPr>
                          <a:rPr lang="en-US">
                            <a:latin typeface="Cambria Math" panose="02040503050406030204" pitchFamily="18" charset="0"/>
                          </a:rPr>
                          <m:t>min</m:t>
                        </m:r>
                      </m:sub>
                    </m:sSub>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25</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m:rPr>
                                    <m:sty m:val="p"/>
                                  </m:rPr>
                                  <a:rPr lang="en-US">
                                    <a:latin typeface="Cambria Math" panose="02040503050406030204" pitchFamily="18" charset="0"/>
                                  </a:rPr>
                                  <m:t>f</m:t>
                                </m:r>
                              </m:e>
                              <m:sup>
                                <m:r>
                                  <a:rPr lang="en-US" i="1">
                                    <a:latin typeface="Cambria Math" panose="02040503050406030204" pitchFamily="18" charset="0"/>
                                  </a:rPr>
                                  <m:t>′</m:t>
                                </m:r>
                              </m:sup>
                            </m:sSup>
                            <m:r>
                              <m:rPr>
                                <m:sty m:val="p"/>
                              </m:rPr>
                              <a:rPr lang="en-US">
                                <a:latin typeface="Cambria Math" panose="02040503050406030204" pitchFamily="18" charset="0"/>
                              </a:rPr>
                              <m:t>c</m:t>
                            </m:r>
                          </m:e>
                        </m:rad>
                      </m:num>
                      <m:den>
                        <m:r>
                          <m:rPr>
                            <m:sty m:val="p"/>
                          </m:rPr>
                          <a:rPr lang="en-US">
                            <a:latin typeface="Cambria Math" panose="02040503050406030204" pitchFamily="18" charset="0"/>
                          </a:rPr>
                          <m:t>fy</m:t>
                        </m:r>
                      </m:den>
                    </m:f>
                    <m:r>
                      <m:rPr>
                        <m:sty m:val="p"/>
                      </m:rPr>
                      <a:rPr lang="en-US">
                        <a:latin typeface="Cambria Math" panose="02040503050406030204" pitchFamily="18" charset="0"/>
                      </a:rPr>
                      <m:t>or</m:t>
                    </m:r>
                    <m:f>
                      <m:fPr>
                        <m:ctrlPr>
                          <a:rPr lang="en-US" i="1">
                            <a:latin typeface="Cambria Math" panose="02040503050406030204" pitchFamily="18" charset="0"/>
                          </a:rPr>
                        </m:ctrlPr>
                      </m:fPr>
                      <m:num>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4</m:t>
                        </m:r>
                      </m:num>
                      <m:den>
                        <m:r>
                          <m:rPr>
                            <m:sty m:val="p"/>
                          </m:rPr>
                          <a:rPr lang="en-US">
                            <a:latin typeface="Cambria Math" panose="02040503050406030204" pitchFamily="18" charset="0"/>
                          </a:rPr>
                          <m:t>fy</m:t>
                        </m:r>
                      </m:den>
                    </m:f>
                    <m:r>
                      <a:rPr lang="en-US" b="0" i="1" smtClean="0">
                        <a:latin typeface="Cambria Math" panose="02040503050406030204" pitchFamily="18" charset="0"/>
                      </a:rPr>
                      <m:t>= </m:t>
                    </m:r>
                  </m:oMath>
                </a14:m>
                <a:r>
                  <a:rPr lang="en-US" dirty="0"/>
                  <a:t>0.00333</a:t>
                </a:r>
                <a:endParaRPr lang="en-US" dirty="0">
                  <a:sym typeface="Symbol" panose="05050102010706020507" pitchFamily="18" charset="2"/>
                </a:endParaRPr>
              </a:p>
              <a:p>
                <a:pPr marL="0" indent="0" algn="l">
                  <a:buNone/>
                </a:pPr>
                <a:endParaRPr lang="en-US" dirty="0"/>
              </a:p>
              <a:p>
                <a:pPr marL="0" indent="0" algn="l">
                  <a:buNone/>
                </a:pPr>
                <a:r>
                  <a:rPr lang="en-US" dirty="0"/>
                  <a:t>Then, use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𝑠</m:t>
                        </m:r>
                      </m:sub>
                    </m:sSub>
                    <m:r>
                      <a:rPr lang="en-US" i="1">
                        <a:latin typeface="Cambria Math" panose="02040503050406030204" pitchFamily="18" charset="0"/>
                      </a:rPr>
                      <m:t>,</m:t>
                    </m:r>
                    <m:r>
                      <a:rPr lang="en-US" i="1">
                        <a:latin typeface="Cambria Math" panose="02040503050406030204" pitchFamily="18" charset="0"/>
                      </a:rPr>
                      <m:t>𝑚𝑖𝑛</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00333</m:t>
                    </m:r>
                    <m:r>
                      <a:rPr lang="en-US" i="1">
                        <a:latin typeface="Cambria Math" panose="02040503050406030204" pitchFamily="18" charset="0"/>
                      </a:rPr>
                      <m:t>×</m:t>
                    </m:r>
                    <m:r>
                      <a:rPr lang="en-US" i="1">
                        <a:latin typeface="Cambria Math" panose="02040503050406030204" pitchFamily="18" charset="0"/>
                      </a:rPr>
                      <m:t>400</m:t>
                    </m:r>
                    <m:r>
                      <a:rPr lang="en-US" i="1">
                        <a:latin typeface="Cambria Math" panose="02040503050406030204" pitchFamily="18" charset="0"/>
                      </a:rPr>
                      <m:t>×</m:t>
                    </m:r>
                    <m:r>
                      <a:rPr lang="en-US" i="1">
                        <a:latin typeface="Cambria Math" panose="02040503050406030204" pitchFamily="18" charset="0"/>
                      </a:rPr>
                      <m:t>740</m:t>
                    </m:r>
                    <m:r>
                      <a:rPr lang="en-US" i="1">
                        <a:latin typeface="Cambria Math" panose="02040503050406030204" pitchFamily="18" charset="0"/>
                      </a:rPr>
                      <m:t>=</m:t>
                    </m:r>
                    <m:r>
                      <a:rPr lang="en-US" i="1">
                        <a:latin typeface="Cambria Math" panose="02040503050406030204" pitchFamily="18" charset="0"/>
                      </a:rPr>
                      <m:t>986</m:t>
                    </m:r>
                    <m:r>
                      <a:rPr lang="en-US" i="1">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endParaRPr lang="en-US" dirty="0"/>
              </a:p>
              <a:p>
                <a:pPr marL="0" indent="0" algn="l">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189" t="-1129"/>
                </a:stretch>
              </a:blipFill>
            </p:spPr>
            <p:txBody>
              <a:bodyPr/>
              <a:lstStyle/>
              <a:p>
                <a:r>
                  <a:rPr lang="en-US">
                    <a:noFill/>
                  </a:rPr>
                  <a:t> </a:t>
                </a:r>
              </a:p>
            </p:txBody>
          </p:sp>
        </mc:Fallback>
      </mc:AlternateContent>
    </p:spTree>
    <p:extLst>
      <p:ext uri="{BB962C8B-B14F-4D97-AF65-F5344CB8AC3E}">
        <p14:creationId xmlns:p14="http://schemas.microsoft.com/office/powerpoint/2010/main" val="3156970981"/>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177</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Flexural Design Verification</a:t>
            </a:r>
            <a:r>
              <a:rPr lang="en-US" dirty="0"/>
              <a:t> </a:t>
            </a:r>
          </a:p>
          <a:p>
            <a:pPr marL="0" indent="0" algn="l">
              <a:buNone/>
            </a:pPr>
            <a:endParaRPr lang="en-US" dirty="0"/>
          </a:p>
          <a:p>
            <a:pPr marL="0" indent="0" algn="l">
              <a:buNone/>
            </a:pPr>
            <a:r>
              <a:rPr lang="en-US" dirty="0"/>
              <a:t>Figure 3.36 shows flexural rebar percentage for Beam B1 from Etabs</a:t>
            </a:r>
          </a:p>
          <a:p>
            <a:pPr marL="0" indent="0" algn="l">
              <a:buNone/>
            </a:pPr>
            <a:endParaRPr lang="en-US" dirty="0"/>
          </a:p>
          <a:p>
            <a:pPr marL="0" indent="0" algn="l">
              <a:buNone/>
            </a:pPr>
            <a:endParaRPr lang="en-US" dirty="0"/>
          </a:p>
          <a:p>
            <a:pPr marL="0" indent="0" algn="l" rtl="0">
              <a:buNone/>
            </a:pPr>
            <a:endParaRPr lang="en-US" sz="2400" dirty="0"/>
          </a:p>
        </p:txBody>
      </p:sp>
      <p:pic>
        <p:nvPicPr>
          <p:cNvPr id="5" name="Picture 4">
            <a:extLst>
              <a:ext uri="{FF2B5EF4-FFF2-40B4-BE49-F238E27FC236}">
                <a16:creationId xmlns:a16="http://schemas.microsoft.com/office/drawing/2014/main" id="{CEE725D0-CCCE-4729-9C6A-32D960DBB25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63840" y="3429000"/>
            <a:ext cx="9264319" cy="3024726"/>
          </a:xfrm>
          <a:prstGeom prst="rect">
            <a:avLst/>
          </a:prstGeom>
          <a:ln w="16510">
            <a:solidFill>
              <a:schemeClr val="tx1">
                <a:alpha val="94000"/>
              </a:schemeClr>
            </a:solidFill>
          </a:ln>
        </p:spPr>
      </p:pic>
      <p:sp>
        <p:nvSpPr>
          <p:cNvPr id="6" name="Rectangle 5">
            <a:extLst>
              <a:ext uri="{FF2B5EF4-FFF2-40B4-BE49-F238E27FC236}">
                <a16:creationId xmlns:a16="http://schemas.microsoft.com/office/drawing/2014/main" id="{D3D8F964-60E5-4569-B3B6-3D570EC5F33B}"/>
              </a:ext>
            </a:extLst>
          </p:cNvPr>
          <p:cNvSpPr/>
          <p:nvPr/>
        </p:nvSpPr>
        <p:spPr>
          <a:xfrm>
            <a:off x="9157252" y="4439477"/>
            <a:ext cx="622852" cy="384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DBB9D4B-1A8C-4D77-ABDE-E1E45A986ED2}"/>
              </a:ext>
            </a:extLst>
          </p:cNvPr>
          <p:cNvPicPr>
            <a:picLocks noChangeAspect="1"/>
          </p:cNvPicPr>
          <p:nvPr/>
        </p:nvPicPr>
        <p:blipFill>
          <a:blip r:embed="rId3"/>
          <a:stretch>
            <a:fillRect/>
          </a:stretch>
        </p:blipFill>
        <p:spPr>
          <a:xfrm>
            <a:off x="2294718" y="4439477"/>
            <a:ext cx="658425" cy="420660"/>
          </a:xfrm>
          <a:prstGeom prst="rect">
            <a:avLst/>
          </a:prstGeom>
        </p:spPr>
      </p:pic>
    </p:spTree>
    <p:extLst>
      <p:ext uri="{BB962C8B-B14F-4D97-AF65-F5344CB8AC3E}">
        <p14:creationId xmlns:p14="http://schemas.microsoft.com/office/powerpoint/2010/main" val="3391946435"/>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20000"/>
              </a:bodyPr>
              <a:lstStyle/>
              <a:p>
                <a:pPr algn="l" rtl="0">
                  <a:buFont typeface="Wingdings" panose="05000000000000000000" pitchFamily="2" charset="2"/>
                  <a:buChar char="v"/>
                </a:pPr>
                <a:r>
                  <a:rPr lang="en-US" b="1" dirty="0"/>
                  <a:t> Shear Design Verification :</a:t>
                </a:r>
                <a:endParaRPr lang="en-US" dirty="0"/>
              </a:p>
              <a:p>
                <a:pPr marL="0" indent="0" algn="l">
                  <a:buNone/>
                </a:pPr>
                <a:r>
                  <a:rPr lang="en-US" dirty="0"/>
                  <a:t>For flexural A</a:t>
                </a:r>
                <a:r>
                  <a:rPr lang="en-US" baseline="-25000" dirty="0"/>
                  <a:t>s</a:t>
                </a:r>
                <a:r>
                  <a:rPr lang="en-US" dirty="0"/>
                  <a:t>=5φ16=1000 mm</a:t>
                </a:r>
                <a:r>
                  <a:rPr lang="en-US" baseline="30000" dirty="0"/>
                  <a:t>2</a:t>
                </a:r>
                <a:r>
                  <a:rPr lang="en-US" dirty="0"/>
                  <a:t> (top steel at beam ends):</a:t>
                </a:r>
              </a:p>
              <a:p>
                <a:pPr marL="0" indent="0" algn="l">
                  <a:buNone/>
                </a:pPr>
                <a:endParaRPr lang="en-US" dirty="0"/>
              </a:p>
              <a:p>
                <a:pPr marL="0" indent="0" algn="l">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𝑎</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𝐴𝑠</m:t>
                          </m:r>
                          <m:r>
                            <a:rPr lang="en-US">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25</m:t>
                          </m:r>
                          <m:r>
                            <a:rPr lang="en-US" i="1">
                              <a:latin typeface="Cambria Math" panose="02040503050406030204" pitchFamily="18" charset="0"/>
                            </a:rPr>
                            <m:t>𝐹𝑦</m:t>
                          </m:r>
                        </m:num>
                        <m:den>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𝑓</m:t>
                          </m:r>
                          <m:r>
                            <a:rPr lang="en-US" i="1">
                              <a:latin typeface="Cambria Math" panose="02040503050406030204" pitchFamily="18" charset="0"/>
                            </a:rPr>
                            <m:t>′</m:t>
                          </m:r>
                          <m:r>
                            <a:rPr lang="en-US" i="1">
                              <a:latin typeface="Cambria Math" panose="02040503050406030204" pitchFamily="18" charset="0"/>
                            </a:rPr>
                            <m:t>𝑐𝑏</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1000</m:t>
                          </m:r>
                          <m:r>
                            <a:rPr lang="en-US">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25</m:t>
                          </m:r>
                          <m:r>
                            <a:rPr lang="en-US">
                              <a:latin typeface="Cambria Math" panose="02040503050406030204" pitchFamily="18" charset="0"/>
                            </a:rPr>
                            <m:t>×</m:t>
                          </m:r>
                          <m:r>
                            <a:rPr lang="en-US" i="1">
                              <a:latin typeface="Cambria Math" panose="02040503050406030204" pitchFamily="18" charset="0"/>
                            </a:rPr>
                            <m:t>420</m:t>
                          </m:r>
                        </m:num>
                        <m:den>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a:latin typeface="Cambria Math" panose="02040503050406030204" pitchFamily="18" charset="0"/>
                            </a:rPr>
                            <m:t>×</m:t>
                          </m:r>
                          <m:r>
                            <a:rPr lang="en-US" i="1">
                              <a:latin typeface="Cambria Math" panose="02040503050406030204" pitchFamily="18" charset="0"/>
                            </a:rPr>
                            <m:t>28</m:t>
                          </m:r>
                          <m:r>
                            <a:rPr lang="en-US">
                              <a:latin typeface="Cambria Math" panose="02040503050406030204" pitchFamily="18" charset="0"/>
                            </a:rPr>
                            <m:t>×</m:t>
                          </m:r>
                          <m:r>
                            <a:rPr lang="en-US" i="1">
                              <a:latin typeface="Cambria Math" panose="02040503050406030204" pitchFamily="18" charset="0"/>
                            </a:rPr>
                            <m:t>400</m:t>
                          </m:r>
                        </m:den>
                      </m:f>
                      <m:r>
                        <a:rPr lang="en-US" i="1">
                          <a:latin typeface="Cambria Math" panose="02040503050406030204" pitchFamily="18" charset="0"/>
                        </a:rPr>
                        <m:t>=</m:t>
                      </m:r>
                      <m:r>
                        <a:rPr lang="en-US" i="1">
                          <a:latin typeface="Cambria Math" panose="02040503050406030204" pitchFamily="18" charset="0"/>
                        </a:rPr>
                        <m:t>55</m:t>
                      </m:r>
                      <m:r>
                        <a:rPr lang="en-US" i="1">
                          <a:latin typeface="Cambria Math" panose="02040503050406030204" pitchFamily="18" charset="0"/>
                        </a:rPr>
                        <m:t>.</m:t>
                      </m:r>
                      <m:r>
                        <a:rPr lang="en-US" i="1">
                          <a:latin typeface="Cambria Math" panose="02040503050406030204" pitchFamily="18" charset="0"/>
                        </a:rPr>
                        <m:t>15</m:t>
                      </m:r>
                      <m:r>
                        <a:rPr lang="en-US" i="1">
                          <a:latin typeface="Cambria Math" panose="02040503050406030204" pitchFamily="18" charset="0"/>
                        </a:rPr>
                        <m:t> </m:t>
                      </m:r>
                      <m:r>
                        <a:rPr lang="en-US" i="1">
                          <a:latin typeface="Cambria Math" panose="02040503050406030204" pitchFamily="18" charset="0"/>
                        </a:rPr>
                        <m:t>𝑚𝑚</m:t>
                      </m:r>
                    </m:oMath>
                  </m:oMathPara>
                </a14:m>
                <a:endParaRPr lang="en-US" dirty="0"/>
              </a:p>
              <a:p>
                <a:pPr marL="0" indent="0" algn="l">
                  <a:buNone/>
                </a:pPr>
                <a:endParaRPr lang="en-US" dirty="0"/>
              </a:p>
              <a:p>
                <a:pPr marL="0" indent="0" algn="l">
                  <a:buNone/>
                </a:pPr>
                <a:r>
                  <a:rPr lang="en-US" dirty="0"/>
                  <a:t>Mpr1 =1.25AsFy(d-a/2) = 374 </a:t>
                </a:r>
                <a:r>
                  <a:rPr lang="en-US" dirty="0" err="1"/>
                  <a:t>KN.m</a:t>
                </a:r>
                <a:endParaRPr lang="en-US" dirty="0"/>
              </a:p>
              <a:p>
                <a:pPr marL="0" indent="0" algn="l">
                  <a:buNone/>
                </a:pPr>
                <a:endParaRPr lang="en-US" dirty="0"/>
              </a:p>
              <a:p>
                <a:pPr marL="0" indent="0" algn="l" rtl="0">
                  <a:buNone/>
                </a:pPr>
                <a:r>
                  <a:rPr lang="en-US" dirty="0"/>
                  <a:t>Then, M</a:t>
                </a:r>
                <a:r>
                  <a:rPr lang="en-US" baseline="-25000" dirty="0"/>
                  <a:t>pr2</a:t>
                </a:r>
                <a:r>
                  <a:rPr lang="en-US" dirty="0"/>
                  <a:t>=0.5×MPr1=187 </a:t>
                </a:r>
                <a:r>
                  <a:rPr lang="en-US" dirty="0" err="1"/>
                  <a:t>KN.m</a:t>
                </a:r>
                <a:endParaRPr lang="en-US" dirty="0"/>
              </a:p>
              <a:p>
                <a:pPr marL="0" indent="0" algn="l" rtl="0">
                  <a:buNone/>
                </a:pPr>
                <a:endParaRPr lang="en-US" dirty="0"/>
              </a:p>
              <a:p>
                <a:pPr marL="0" indent="0" algn="l" rtl="0">
                  <a:buNone/>
                </a:pPr>
                <a:r>
                  <a:rPr lang="en-US" dirty="0"/>
                  <a:t>VE=</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Mpr</m:t>
                        </m:r>
                        <m:r>
                          <a:rPr lang="en-US">
                            <a:latin typeface="Cambria Math" panose="02040503050406030204" pitchFamily="18" charset="0"/>
                          </a:rPr>
                          <m:t>1</m:t>
                        </m:r>
                        <m:r>
                          <a:rPr lang="en-US">
                            <a:latin typeface="Cambria Math" panose="02040503050406030204" pitchFamily="18" charset="0"/>
                          </a:rPr>
                          <m:t>+</m:t>
                        </m:r>
                        <m:r>
                          <m:rPr>
                            <m:sty m:val="p"/>
                          </m:rPr>
                          <a:rPr lang="en-US">
                            <a:latin typeface="Cambria Math" panose="02040503050406030204" pitchFamily="18" charset="0"/>
                          </a:rPr>
                          <m:t>Mpr</m:t>
                        </m:r>
                        <m:r>
                          <a:rPr lang="en-US">
                            <a:latin typeface="Cambria Math" panose="02040503050406030204" pitchFamily="18" charset="0"/>
                          </a:rPr>
                          <m:t>2</m:t>
                        </m:r>
                      </m:num>
                      <m:den>
                        <m:r>
                          <m:rPr>
                            <m:sty m:val="p"/>
                          </m:rPr>
                          <a:rPr lang="en-US">
                            <a:latin typeface="Cambria Math" panose="02040503050406030204" pitchFamily="18" charset="0"/>
                          </a:rPr>
                          <m:t>ln</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374</m:t>
                        </m:r>
                        <m:r>
                          <a:rPr lang="en-US">
                            <a:latin typeface="Cambria Math" panose="02040503050406030204" pitchFamily="18" charset="0"/>
                          </a:rPr>
                          <m:t>+</m:t>
                        </m:r>
                        <m:r>
                          <a:rPr lang="en-US">
                            <a:latin typeface="Cambria Math" panose="02040503050406030204" pitchFamily="18" charset="0"/>
                          </a:rPr>
                          <m:t>187</m:t>
                        </m:r>
                      </m:num>
                      <m:den>
                        <m:r>
                          <a:rPr lang="en-US">
                            <a:latin typeface="Cambria Math" panose="02040503050406030204" pitchFamily="18" charset="0"/>
                          </a:rPr>
                          <m:t>6</m:t>
                        </m:r>
                        <m:r>
                          <a:rPr lang="en-US">
                            <a:latin typeface="Cambria Math" panose="02040503050406030204" pitchFamily="18" charset="0"/>
                          </a:rPr>
                          <m:t>.</m:t>
                        </m:r>
                        <m:r>
                          <a:rPr lang="en-US">
                            <a:latin typeface="Cambria Math" panose="02040503050406030204" pitchFamily="18" charset="0"/>
                          </a:rPr>
                          <m:t>5</m:t>
                        </m:r>
                      </m:den>
                    </m:f>
                  </m:oMath>
                </a14:m>
                <a:r>
                  <a:rPr lang="en-US" dirty="0"/>
                  <a:t>= 86.3 KN             </a:t>
                </a:r>
              </a:p>
              <a:p>
                <a:pPr marL="0" indent="0" algn="l">
                  <a:buNone/>
                </a:pPr>
                <a:endParaRPr lang="en-US" dirty="0"/>
              </a:p>
              <a:p>
                <a:pPr marL="0" indent="0" algn="l">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635" b="-251"/>
                </a:stretch>
              </a:blipFill>
            </p:spPr>
            <p:txBody>
              <a:bodyPr/>
              <a:lstStyle/>
              <a:p>
                <a:r>
                  <a:rPr lang="en-US">
                    <a:noFill/>
                  </a:rPr>
                  <a:t> </a:t>
                </a:r>
              </a:p>
            </p:txBody>
          </p:sp>
        </mc:Fallback>
      </mc:AlternateContent>
    </p:spTree>
    <p:extLst>
      <p:ext uri="{BB962C8B-B14F-4D97-AF65-F5344CB8AC3E}">
        <p14:creationId xmlns:p14="http://schemas.microsoft.com/office/powerpoint/2010/main" val="271290540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179</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Shear Design Verification :</a:t>
            </a:r>
          </a:p>
          <a:p>
            <a:pPr marL="0" indent="0" algn="l">
              <a:buNone/>
            </a:pPr>
            <a:r>
              <a:rPr lang="en-US" dirty="0"/>
              <a:t>Figure 3.37 shows shear diagrams from gravity and earthquake.</a:t>
            </a:r>
          </a:p>
          <a:p>
            <a:pPr marL="0" indent="0" algn="l" rtl="0">
              <a:buNone/>
            </a:pPr>
            <a:endParaRPr lang="en-US" sz="2400" dirty="0"/>
          </a:p>
        </p:txBody>
      </p:sp>
      <p:pic>
        <p:nvPicPr>
          <p:cNvPr id="6" name="Picture 5">
            <a:extLst>
              <a:ext uri="{FF2B5EF4-FFF2-40B4-BE49-F238E27FC236}">
                <a16:creationId xmlns:a16="http://schemas.microsoft.com/office/drawing/2014/main" id="{CDB1BA0A-A4A9-4254-9FFB-40176D177B27}"/>
              </a:ext>
            </a:extLst>
          </p:cNvPr>
          <p:cNvPicPr>
            <a:picLocks noChangeAspect="1"/>
          </p:cNvPicPr>
          <p:nvPr/>
        </p:nvPicPr>
        <p:blipFill>
          <a:blip r:embed="rId2"/>
          <a:stretch>
            <a:fillRect/>
          </a:stretch>
        </p:blipFill>
        <p:spPr>
          <a:xfrm>
            <a:off x="2208991" y="2669332"/>
            <a:ext cx="6563949" cy="3960068"/>
          </a:xfrm>
          <a:prstGeom prst="rect">
            <a:avLst/>
          </a:prstGeom>
        </p:spPr>
      </p:pic>
    </p:spTree>
    <p:extLst>
      <p:ext uri="{BB962C8B-B14F-4D97-AF65-F5344CB8AC3E}">
        <p14:creationId xmlns:p14="http://schemas.microsoft.com/office/powerpoint/2010/main" val="3740476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Dead Load</a:t>
            </a:r>
          </a:p>
          <a:p>
            <a:pPr algn="l" rtl="0"/>
            <a:r>
              <a:rPr lang="en-US" dirty="0"/>
              <a:t>Superimposed dead load</a:t>
            </a:r>
          </a:p>
          <a:p>
            <a:pPr algn="l" rtl="0"/>
            <a:r>
              <a:rPr lang="en-US" dirty="0"/>
              <a:t>Live Load</a:t>
            </a:r>
          </a:p>
          <a:p>
            <a:pPr algn="l" rtl="0"/>
            <a:r>
              <a:rPr lang="en-US" dirty="0"/>
              <a:t>Roof Live Load </a:t>
            </a:r>
          </a:p>
          <a:p>
            <a:pPr algn="l" rtl="0"/>
            <a:r>
              <a:rPr lang="en-US" dirty="0"/>
              <a:t>Rain Load</a:t>
            </a:r>
          </a:p>
          <a:p>
            <a:pPr algn="l" rtl="0"/>
            <a:r>
              <a:rPr lang="en-US" dirty="0"/>
              <a:t>Snow Load  </a:t>
            </a:r>
          </a:p>
          <a:p>
            <a:pPr algn="l" rtl="0"/>
            <a:r>
              <a:rPr lang="en-US" dirty="0"/>
              <a:t>Seismic Load</a:t>
            </a:r>
          </a:p>
          <a:p>
            <a:pPr marL="0" indent="0" algn="l" rtl="0">
              <a:buNone/>
            </a:pPr>
            <a:r>
              <a:rPr lang="en-US" dirty="0"/>
              <a:t>                        </a:t>
            </a:r>
          </a:p>
        </p:txBody>
      </p:sp>
      <p:sp>
        <p:nvSpPr>
          <p:cNvPr id="4" name="Slide Number Placeholder 3">
            <a:extLst>
              <a:ext uri="{FF2B5EF4-FFF2-40B4-BE49-F238E27FC236}">
                <a16:creationId xmlns:a16="http://schemas.microsoft.com/office/drawing/2014/main" id="{A8346CA0-AB06-41A0-AA05-CEE995CA3D6A}"/>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a:t>
            </a:fld>
            <a:endParaRPr lang="ar-SA"/>
          </a:p>
        </p:txBody>
      </p:sp>
    </p:spTree>
    <p:extLst>
      <p:ext uri="{BB962C8B-B14F-4D97-AF65-F5344CB8AC3E}">
        <p14:creationId xmlns:p14="http://schemas.microsoft.com/office/powerpoint/2010/main" val="62293508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Shear Design Verification :</a:t>
                </a:r>
              </a:p>
              <a:p>
                <a:pPr algn="l" rtl="0">
                  <a:buFont typeface="Wingdings" panose="05000000000000000000" pitchFamily="2" charset="2"/>
                  <a:buChar char="v"/>
                </a:pPr>
                <a:endParaRPr lang="en-US" dirty="0"/>
              </a:p>
              <a:p>
                <a:pPr marL="0" indent="0" algn="l">
                  <a:buNone/>
                </a:pPr>
                <a:r>
                  <a:rPr lang="en-US" dirty="0"/>
                  <a:t>From Figure 3.37,  </a:t>
                </a:r>
                <a:r>
                  <a:rPr lang="en-US" dirty="0" err="1"/>
                  <a:t>Ve</a:t>
                </a:r>
                <a:r>
                  <a:rPr lang="en-US" dirty="0"/>
                  <a:t>=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W</m:t>
                            </m:r>
                          </m:e>
                          <m:sub>
                            <m:r>
                              <m:rPr>
                                <m:sty m:val="p"/>
                              </m:rPr>
                              <a:rPr lang="en-US">
                                <a:latin typeface="Cambria Math" panose="02040503050406030204" pitchFamily="18" charset="0"/>
                              </a:rPr>
                              <m:t>u</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n</m:t>
                            </m:r>
                          </m:sub>
                        </m:sSub>
                      </m:num>
                      <m:den>
                        <m:r>
                          <a:rPr lang="en-US">
                            <a:latin typeface="Cambria Math" panose="02040503050406030204" pitchFamily="18" charset="0"/>
                          </a:rPr>
                          <m:t>2</m:t>
                        </m:r>
                      </m:den>
                    </m:f>
                    <m:r>
                      <a:rPr lang="en-US" i="1">
                        <a:latin typeface="Cambria Math" panose="02040503050406030204" pitchFamily="18" charset="0"/>
                      </a:rPr>
                      <m:t>−</m:t>
                    </m:r>
                  </m:oMath>
                </a14:m>
                <a:r>
                  <a:rPr lang="en-US" dirty="0"/>
                  <a:t> VE= 116 KN</a:t>
                </a:r>
              </a:p>
              <a:p>
                <a:pPr marL="0" indent="0" algn="l">
                  <a:buNone/>
                </a:pPr>
                <a:endParaRPr lang="en-US" dirty="0"/>
              </a:p>
              <a:p>
                <a:pPr marL="0" indent="0" algn="l">
                  <a:buNone/>
                </a:pPr>
                <a:r>
                  <a:rPr lang="en-US" dirty="0"/>
                  <a:t>From Figure 3.35,  Vu=202 KN.</a:t>
                </a:r>
              </a:p>
              <a:p>
                <a:pPr marL="0" indent="0" algn="l">
                  <a:buNone/>
                </a:pPr>
                <a:endParaRPr lang="en-US" dirty="0"/>
              </a:p>
              <a:p>
                <a:pPr marL="0" indent="0" algn="l">
                  <a:buNone/>
                </a:pPr>
                <a:r>
                  <a:rPr lang="en-US" dirty="0"/>
                  <a:t>So,  use </a:t>
                </a:r>
                <a:r>
                  <a:rPr lang="en-US" dirty="0" err="1"/>
                  <a:t>V</a:t>
                </a:r>
                <a:r>
                  <a:rPr lang="en-US" baseline="-25000" dirty="0" err="1"/>
                  <a:t>design</a:t>
                </a:r>
                <a:r>
                  <a:rPr lang="en-US" dirty="0"/>
                  <a:t>= 202 KN </a:t>
                </a:r>
              </a:p>
              <a:p>
                <a:pPr marL="0" indent="0" algn="l">
                  <a:buNone/>
                </a:pPr>
                <a:endParaRPr lang="en-US" dirty="0"/>
              </a:p>
              <a:p>
                <a:pPr marL="0" indent="0" algn="l">
                  <a:buNone/>
                </a:pPr>
                <a:endParaRPr lang="en-US" dirty="0"/>
              </a:p>
              <a:p>
                <a:pPr marL="0" indent="0" algn="l">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189" t="-1129"/>
                </a:stretch>
              </a:blipFill>
            </p:spPr>
            <p:txBody>
              <a:bodyPr/>
              <a:lstStyle/>
              <a:p>
                <a:r>
                  <a:rPr lang="en-US">
                    <a:noFill/>
                  </a:rPr>
                  <a:t> </a:t>
                </a:r>
              </a:p>
            </p:txBody>
          </p:sp>
        </mc:Fallback>
      </mc:AlternateContent>
    </p:spTree>
    <p:extLst>
      <p:ext uri="{BB962C8B-B14F-4D97-AF65-F5344CB8AC3E}">
        <p14:creationId xmlns:p14="http://schemas.microsoft.com/office/powerpoint/2010/main" val="946718980"/>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v"/>
                </a:pPr>
                <a:r>
                  <a:rPr lang="en-US" b="1" dirty="0"/>
                  <a:t> Shear Design Verification :</a:t>
                </a:r>
                <a:endParaRPr lang="en-US" dirty="0"/>
              </a:p>
              <a:p>
                <a:pPr marL="0" indent="0" algn="l" rtl="0">
                  <a:buNone/>
                </a:pPr>
                <a:r>
                  <a:rPr lang="en-US" dirty="0"/>
                  <a:t>Check ignoring </a:t>
                </a:r>
                <a:r>
                  <a:rPr lang="en-US" dirty="0" err="1"/>
                  <a:t>V</a:t>
                </a:r>
                <a:r>
                  <a:rPr lang="en-US" baseline="-25000" dirty="0" err="1"/>
                  <a:t>c</a:t>
                </a:r>
                <a:r>
                  <a:rPr lang="en-US" dirty="0"/>
                  <a:t>:</a:t>
                </a:r>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r>
                  <a:rPr lang="en-US" dirty="0"/>
                  <a:t>From Figure 3.35, axial force Pu= 10 KN &lt;</a:t>
                </a:r>
                <a:r>
                  <a:rPr lang="en-US" dirty="0" err="1"/>
                  <a:t>A</a:t>
                </a:r>
                <a:r>
                  <a:rPr lang="en-US" baseline="-25000" dirty="0" err="1"/>
                  <a:t>g</a:t>
                </a:r>
                <a:r>
                  <a:rPr lang="en-US" dirty="0" err="1"/>
                  <a:t>×f’</a:t>
                </a:r>
                <a:r>
                  <a:rPr lang="en-US" baseline="-25000" dirty="0" err="1"/>
                  <a:t>c</a:t>
                </a:r>
                <a:r>
                  <a:rPr lang="en-US" dirty="0"/>
                  <a:t>/20=448 KN</a:t>
                </a:r>
              </a:p>
              <a:p>
                <a:pPr marL="0" indent="0" algn="l" rtl="0">
                  <a:buNone/>
                </a:pPr>
                <a:endParaRPr lang="en-US" dirty="0"/>
              </a:p>
              <a:p>
                <a:pPr marL="0" indent="0" algn="l" rtl="0">
                  <a:buNone/>
                </a:pPr>
                <a:r>
                  <a:rPr lang="en-US" dirty="0"/>
                  <a:t>VE=</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374</m:t>
                        </m:r>
                        <m:r>
                          <a:rPr lang="en-US">
                            <a:latin typeface="Cambria Math" panose="02040503050406030204" pitchFamily="18" charset="0"/>
                          </a:rPr>
                          <m:t>+</m:t>
                        </m:r>
                        <m:r>
                          <a:rPr lang="en-US">
                            <a:latin typeface="Cambria Math" panose="02040503050406030204" pitchFamily="18" charset="0"/>
                          </a:rPr>
                          <m:t>187</m:t>
                        </m:r>
                      </m:num>
                      <m:den>
                        <m:r>
                          <a:rPr lang="en-US">
                            <a:latin typeface="Cambria Math" panose="02040503050406030204" pitchFamily="18" charset="0"/>
                          </a:rPr>
                          <m:t>6</m:t>
                        </m:r>
                        <m:r>
                          <a:rPr lang="en-US">
                            <a:latin typeface="Cambria Math" panose="02040503050406030204" pitchFamily="18" charset="0"/>
                          </a:rPr>
                          <m:t>.</m:t>
                        </m:r>
                        <m:r>
                          <a:rPr lang="en-US">
                            <a:latin typeface="Cambria Math" panose="02040503050406030204" pitchFamily="18" charset="0"/>
                          </a:rPr>
                          <m:t>5</m:t>
                        </m:r>
                      </m:den>
                    </m:f>
                  </m:oMath>
                </a14:m>
                <a:r>
                  <a:rPr lang="en-US" dirty="0"/>
                  <a:t>= 86.3 KN&lt;</a:t>
                </a:r>
                <a:r>
                  <a:rPr lang="en-US" dirty="0" err="1"/>
                  <a:t>V</a:t>
                </a:r>
                <a:r>
                  <a:rPr lang="en-US" baseline="-25000" dirty="0" err="1"/>
                  <a:t>design</a:t>
                </a:r>
                <a:r>
                  <a:rPr lang="en-US" dirty="0"/>
                  <a:t>/2=101 KN</a:t>
                </a:r>
              </a:p>
              <a:p>
                <a:pPr marL="0" indent="0" algn="l" rtl="0">
                  <a:buNone/>
                </a:pPr>
                <a:endParaRPr lang="en-US" dirty="0"/>
              </a:p>
              <a:p>
                <a:pPr marL="0" indent="0" algn="l" rtl="0">
                  <a:buNone/>
                </a:pPr>
                <a:r>
                  <a:rPr lang="en-US" dirty="0"/>
                  <a:t>So, </a:t>
                </a:r>
                <a:r>
                  <a:rPr lang="en-US" dirty="0" err="1"/>
                  <a:t>V</a:t>
                </a:r>
                <a:r>
                  <a:rPr lang="en-US" baseline="-25000" dirty="0" err="1"/>
                  <a:t>c</a:t>
                </a:r>
                <a:r>
                  <a:rPr lang="en-US" dirty="0"/>
                  <a:t> is not neglected. </a:t>
                </a:r>
              </a:p>
              <a:p>
                <a:pPr marL="0" indent="0" algn="r" rtl="0">
                  <a:buNone/>
                </a:pPr>
                <a:endParaRPr lang="en-US" dirty="0"/>
              </a:p>
              <a:p>
                <a:pPr marL="0" indent="0" algn="l">
                  <a:buNone/>
                </a:pPr>
                <a:endParaRPr lang="en-US" dirty="0"/>
              </a:p>
              <a:p>
                <a:pPr marL="0" indent="0" algn="l">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008" b="-1129"/>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77D28AB3-4742-4EFA-AC9B-A943F0E87ADC}"/>
              </a:ext>
            </a:extLst>
          </p:cNvPr>
          <p:cNvPicPr>
            <a:picLocks noChangeAspect="1"/>
          </p:cNvPicPr>
          <p:nvPr/>
        </p:nvPicPr>
        <p:blipFill rotWithShape="1">
          <a:blip r:embed="rId3"/>
          <a:srcRect t="74463"/>
          <a:stretch/>
        </p:blipFill>
        <p:spPr>
          <a:xfrm>
            <a:off x="1712115" y="2796208"/>
            <a:ext cx="8108383" cy="9995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2694605"/>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Shear Design Verification :</a:t>
                </a:r>
                <a:endParaRPr lang="en-US" dirty="0"/>
              </a:p>
              <a:p>
                <a:pPr marL="0" indent="0" algn="l" rtl="0">
                  <a:buNone/>
                </a:pPr>
                <a:r>
                  <a:rPr lang="en-US" dirty="0"/>
                  <a:t>-Calculating A</a:t>
                </a:r>
                <a:r>
                  <a:rPr lang="en-US" baseline="-25000" dirty="0"/>
                  <a:t>v</a:t>
                </a:r>
                <a:r>
                  <a:rPr lang="en-US" dirty="0"/>
                  <a:t>/s:</a:t>
                </a:r>
              </a:p>
              <a:p>
                <a:pPr marL="0" indent="0" algn="l" rtl="0">
                  <a:buNone/>
                </a:pPr>
                <a14:m>
                  <m:oMath xmlns:m="http://schemas.openxmlformats.org/officeDocument/2006/math">
                    <m:r>
                      <a:rPr lang="en-US">
                        <a:latin typeface="Cambria Math" panose="02040503050406030204" pitchFamily="18" charset="0"/>
                      </a:rPr>
                      <m:t>Փ</m:t>
                    </m:r>
                    <m:r>
                      <m:rPr>
                        <m:sty m:val="p"/>
                      </m:rPr>
                      <a:rPr lang="en-US">
                        <a:latin typeface="Cambria Math" panose="02040503050406030204" pitchFamily="18" charset="0"/>
                      </a:rPr>
                      <m:t>Vc</m:t>
                    </m:r>
                    <m:r>
                      <a:rPr lang="en-US">
                        <a:latin typeface="Cambria Math" panose="02040503050406030204" pitchFamily="18" charset="0"/>
                      </a:rPr>
                      <m:t> =Փ</m:t>
                    </m:r>
                    <m:f>
                      <m:fPr>
                        <m:ctrlPr>
                          <a:rPr lang="en-US" i="1">
                            <a:latin typeface="Cambria Math" panose="02040503050406030204" pitchFamily="18" charset="0"/>
                          </a:rPr>
                        </m:ctrlPr>
                      </m:fPr>
                      <m:num>
                        <m:r>
                          <a:rPr lang="en-US">
                            <a:latin typeface="Cambria Math" panose="02040503050406030204" pitchFamily="18" charset="0"/>
                          </a:rPr>
                          <m:t>√</m:t>
                        </m:r>
                        <m:r>
                          <a:rPr lang="en-US" i="1">
                            <a:latin typeface="Cambria Math" panose="02040503050406030204" pitchFamily="18" charset="0"/>
                          </a:rPr>
                          <m:t>𝑓</m:t>
                        </m:r>
                        <m:r>
                          <a:rPr lang="en-US" i="1">
                            <a:latin typeface="Cambria Math" panose="02040503050406030204" pitchFamily="18" charset="0"/>
                          </a:rPr>
                          <m:t>′</m:t>
                        </m:r>
                        <m:r>
                          <a:rPr lang="en-US" i="1">
                            <a:latin typeface="Cambria Math" panose="02040503050406030204" pitchFamily="18" charset="0"/>
                          </a:rPr>
                          <m:t>𝑐</m:t>
                        </m:r>
                      </m:num>
                      <m:den>
                        <m:r>
                          <a:rPr lang="en-US">
                            <a:latin typeface="Cambria Math" panose="02040503050406030204" pitchFamily="18" charset="0"/>
                          </a:rPr>
                          <m:t>6</m:t>
                        </m:r>
                      </m:den>
                    </m:f>
                    <m:r>
                      <a:rPr lang="en-US" i="1">
                        <a:latin typeface="Cambria Math" panose="02040503050406030204" pitchFamily="18" charset="0"/>
                      </a:rPr>
                      <m:t>𝑏𝑑</m:t>
                    </m:r>
                  </m:oMath>
                </a14:m>
                <a:r>
                  <a:rPr lang="en-US" dirty="0"/>
                  <a:t>=156.6 KN &lt; </a:t>
                </a:r>
                <a:r>
                  <a:rPr lang="en-US" dirty="0" err="1"/>
                  <a:t>V</a:t>
                </a:r>
                <a:r>
                  <a:rPr lang="en-US" baseline="-25000" dirty="0" err="1"/>
                  <a:t>design</a:t>
                </a:r>
                <a:endParaRPr lang="en-US" baseline="-25000" dirty="0"/>
              </a:p>
              <a:p>
                <a:pPr marL="0" indent="0" algn="l" rtl="0">
                  <a:buNone/>
                </a:pPr>
                <a:r>
                  <a:rPr lang="en-US" dirty="0"/>
                  <a:t> Then, shear reinforcement is required.</a:t>
                </a:r>
              </a:p>
              <a:p>
                <a:pPr marL="0" indent="0" algn="l" rtl="0">
                  <a:buNone/>
                </a:pPr>
                <a:r>
                  <a:rPr lang="en-US" dirty="0"/>
                  <a:t> Vs=</a:t>
                </a:r>
                <a:r>
                  <a:rPr lang="en-US" dirty="0" err="1"/>
                  <a:t>V</a:t>
                </a:r>
                <a:r>
                  <a:rPr lang="en-US" baseline="-25000" dirty="0" err="1"/>
                  <a:t>design</a:t>
                </a:r>
                <a:r>
                  <a:rPr lang="en-US" dirty="0"/>
                  <a:t>/Փ-</a:t>
                </a:r>
                <a:r>
                  <a:rPr lang="en-US" dirty="0" err="1"/>
                  <a:t>V</a:t>
                </a:r>
                <a:r>
                  <a:rPr lang="en-US" baseline="-25000" dirty="0" err="1"/>
                  <a:t>c</a:t>
                </a:r>
                <a:r>
                  <a:rPr lang="en-US" dirty="0"/>
                  <a:t> =72.3kN</a:t>
                </a:r>
              </a:p>
              <a:p>
                <a:pPr marL="0" indent="0" algn="l" rtl="0">
                  <a:buNone/>
                </a:pPr>
                <a:endParaRPr lang="en-US" dirty="0"/>
              </a:p>
              <a:p>
                <a:pPr marL="0" indent="0" algn="l" rtl="0">
                  <a:buNone/>
                </a:pP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Av</m:t>
                        </m:r>
                      </m:num>
                      <m:den>
                        <m:r>
                          <a:rPr lang="en-US">
                            <a:latin typeface="Cambria Math" panose="02040503050406030204" pitchFamily="18" charset="0"/>
                          </a:rPr>
                          <m:t>  </m:t>
                        </m:r>
                        <m:r>
                          <m:rPr>
                            <m:sty m:val="p"/>
                          </m:rPr>
                          <a:rPr lang="en-US">
                            <a:latin typeface="Cambria Math" panose="02040503050406030204" pitchFamily="18" charset="0"/>
                          </a:rPr>
                          <m:t>s</m:t>
                        </m:r>
                      </m:den>
                    </m:f>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Vs</m:t>
                        </m:r>
                      </m:num>
                      <m:den>
                        <m:r>
                          <a:rPr lang="en-US">
                            <a:latin typeface="Cambria Math" panose="02040503050406030204" pitchFamily="18" charset="0"/>
                          </a:rPr>
                          <m:t>  </m:t>
                        </m:r>
                        <m:r>
                          <m:rPr>
                            <m:sty m:val="p"/>
                          </m:rPr>
                          <a:rPr lang="en-US">
                            <a:latin typeface="Cambria Math" panose="02040503050406030204" pitchFamily="18" charset="0"/>
                          </a:rPr>
                          <m:t>Fy</m:t>
                        </m:r>
                        <m:r>
                          <a:rPr lang="en-US">
                            <a:latin typeface="Cambria Math" panose="02040503050406030204" pitchFamily="18" charset="0"/>
                          </a:rPr>
                          <m:t>×</m:t>
                        </m:r>
                        <m:r>
                          <m:rPr>
                            <m:sty m:val="p"/>
                          </m:rPr>
                          <a:rPr lang="en-US">
                            <a:latin typeface="Cambria Math" panose="02040503050406030204" pitchFamily="18" charset="0"/>
                          </a:rPr>
                          <m:t>d</m:t>
                        </m:r>
                      </m:den>
                    </m:f>
                    <m:r>
                      <a:rPr lang="en-US">
                        <a:latin typeface="Cambria Math" panose="02040503050406030204" pitchFamily="18" charset="0"/>
                      </a:rPr>
                      <m:t>=</m:t>
                    </m:r>
                    <m:r>
                      <a:rPr lang="en-US">
                        <a:latin typeface="Cambria Math" panose="02040503050406030204" pitchFamily="18" charset="0"/>
                      </a:rPr>
                      <m:t>233</m:t>
                    </m:r>
                    <m:r>
                      <a:rPr lang="en-US">
                        <a:latin typeface="Cambria Math" panose="02040503050406030204" pitchFamily="18" charset="0"/>
                      </a:rPr>
                      <m:t> </m:t>
                    </m:r>
                  </m:oMath>
                </a14:m>
                <a:r>
                  <a:rPr lang="en-US" dirty="0"/>
                  <a:t>mm</a:t>
                </a:r>
                <a:r>
                  <a:rPr lang="en-US" baseline="30000" dirty="0"/>
                  <a:t>2</a:t>
                </a:r>
                <a:r>
                  <a:rPr lang="en-US" dirty="0"/>
                  <a:t>/m  </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1129"/>
                </a:stretch>
              </a:blipFill>
            </p:spPr>
            <p:txBody>
              <a:bodyPr/>
              <a:lstStyle/>
              <a:p>
                <a:r>
                  <a:rPr lang="en-US">
                    <a:noFill/>
                  </a:rPr>
                  <a:t> </a:t>
                </a:r>
              </a:p>
            </p:txBody>
          </p:sp>
        </mc:Fallback>
      </mc:AlternateContent>
    </p:spTree>
    <p:extLst>
      <p:ext uri="{BB962C8B-B14F-4D97-AF65-F5344CB8AC3E}">
        <p14:creationId xmlns:p14="http://schemas.microsoft.com/office/powerpoint/2010/main" val="102093925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Shear Design Verification:</a:t>
            </a:r>
            <a:endParaRPr lang="en-US" dirty="0"/>
          </a:p>
          <a:p>
            <a:pPr marL="0" indent="0" algn="l" rtl="0">
              <a:buNone/>
            </a:pPr>
            <a:r>
              <a:rPr lang="en-US" dirty="0"/>
              <a:t>-Calculating A</a:t>
            </a:r>
            <a:r>
              <a:rPr lang="en-US" baseline="-25000" dirty="0"/>
              <a:t>v</a:t>
            </a:r>
            <a:r>
              <a:rPr lang="en-US" dirty="0"/>
              <a:t>/s:</a:t>
            </a:r>
          </a:p>
          <a:p>
            <a:pPr marL="0" indent="0" algn="l" rtl="0">
              <a:buNone/>
            </a:pPr>
            <a:endParaRPr lang="en-US" dirty="0"/>
          </a:p>
          <a:p>
            <a:pPr marL="0" indent="0" algn="l" rtl="0">
              <a:buNone/>
            </a:pPr>
            <a:r>
              <a:rPr lang="en-US" dirty="0"/>
              <a:t>Table 3.16 shows shear reinforcement ratio from Etabs.</a:t>
            </a:r>
          </a:p>
          <a:p>
            <a:pPr marL="0" indent="0" algn="l">
              <a:buNone/>
            </a:pPr>
            <a:endParaRPr lang="en-US" dirty="0"/>
          </a:p>
          <a:p>
            <a:pPr marL="0" indent="0" algn="l" rtl="0">
              <a:buNone/>
            </a:pPr>
            <a:endParaRPr lang="en-US" sz="2400" dirty="0"/>
          </a:p>
        </p:txBody>
      </p:sp>
      <p:pic>
        <p:nvPicPr>
          <p:cNvPr id="6" name="Picture 5">
            <a:extLst>
              <a:ext uri="{FF2B5EF4-FFF2-40B4-BE49-F238E27FC236}">
                <a16:creationId xmlns:a16="http://schemas.microsoft.com/office/drawing/2014/main" id="{052E046D-0463-4807-943C-93D4BA822161}"/>
              </a:ext>
            </a:extLst>
          </p:cNvPr>
          <p:cNvPicPr/>
          <p:nvPr/>
        </p:nvPicPr>
        <p:blipFill rotWithShape="1">
          <a:blip r:embed="rId2"/>
          <a:srcRect t="26331" b="8934"/>
          <a:stretch/>
        </p:blipFill>
        <p:spPr bwMode="auto">
          <a:xfrm>
            <a:off x="538922" y="3902078"/>
            <a:ext cx="10496062" cy="1600199"/>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6F298AEB-9448-42DB-BC93-B568D1BDB877}"/>
              </a:ext>
            </a:extLst>
          </p:cNvPr>
          <p:cNvSpPr/>
          <p:nvPr/>
        </p:nvSpPr>
        <p:spPr>
          <a:xfrm>
            <a:off x="9117496" y="5009322"/>
            <a:ext cx="861391" cy="397565"/>
          </a:xfrm>
          <a:prstGeom prst="rect">
            <a:avLst/>
          </a:prstGeom>
          <a:no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6">
            <a:extLst>
              <a:ext uri="{FF2B5EF4-FFF2-40B4-BE49-F238E27FC236}">
                <a16:creationId xmlns:a16="http://schemas.microsoft.com/office/drawing/2014/main" id="{B2E40212-BC7F-4E65-A2E9-20EEF4320D00}"/>
              </a:ext>
            </a:extLst>
          </p:cNvPr>
          <p:cNvPicPr>
            <a:picLocks noChangeAspect="1"/>
          </p:cNvPicPr>
          <p:nvPr/>
        </p:nvPicPr>
        <p:blipFill>
          <a:blip r:embed="rId3"/>
          <a:stretch>
            <a:fillRect/>
          </a:stretch>
        </p:blipFill>
        <p:spPr>
          <a:xfrm>
            <a:off x="7330931" y="4974033"/>
            <a:ext cx="896190" cy="432854"/>
          </a:xfrm>
          <a:prstGeom prst="rect">
            <a:avLst/>
          </a:prstGeom>
        </p:spPr>
      </p:pic>
      <p:pic>
        <p:nvPicPr>
          <p:cNvPr id="8" name="Picture 7">
            <a:extLst>
              <a:ext uri="{FF2B5EF4-FFF2-40B4-BE49-F238E27FC236}">
                <a16:creationId xmlns:a16="http://schemas.microsoft.com/office/drawing/2014/main" id="{84620793-4B90-4DE5-9394-6140E7987B68}"/>
              </a:ext>
            </a:extLst>
          </p:cNvPr>
          <p:cNvPicPr>
            <a:picLocks noChangeAspect="1"/>
          </p:cNvPicPr>
          <p:nvPr/>
        </p:nvPicPr>
        <p:blipFill>
          <a:blip r:embed="rId3"/>
          <a:stretch>
            <a:fillRect/>
          </a:stretch>
        </p:blipFill>
        <p:spPr>
          <a:xfrm>
            <a:off x="5541459" y="4974033"/>
            <a:ext cx="896190" cy="432854"/>
          </a:xfrm>
          <a:prstGeom prst="rect">
            <a:avLst/>
          </a:prstGeom>
        </p:spPr>
      </p:pic>
      <p:pic>
        <p:nvPicPr>
          <p:cNvPr id="9" name="Picture 8">
            <a:extLst>
              <a:ext uri="{FF2B5EF4-FFF2-40B4-BE49-F238E27FC236}">
                <a16:creationId xmlns:a16="http://schemas.microsoft.com/office/drawing/2014/main" id="{EB5D283D-4F04-4A62-B9EF-63651BCFE444}"/>
              </a:ext>
            </a:extLst>
          </p:cNvPr>
          <p:cNvPicPr>
            <a:picLocks noChangeAspect="1"/>
          </p:cNvPicPr>
          <p:nvPr/>
        </p:nvPicPr>
        <p:blipFill>
          <a:blip r:embed="rId3"/>
          <a:stretch>
            <a:fillRect/>
          </a:stretch>
        </p:blipFill>
        <p:spPr>
          <a:xfrm>
            <a:off x="3302270" y="5009322"/>
            <a:ext cx="896190" cy="432854"/>
          </a:xfrm>
          <a:prstGeom prst="rect">
            <a:avLst/>
          </a:prstGeom>
        </p:spPr>
      </p:pic>
    </p:spTree>
    <p:extLst>
      <p:ext uri="{BB962C8B-B14F-4D97-AF65-F5344CB8AC3E}">
        <p14:creationId xmlns:p14="http://schemas.microsoft.com/office/powerpoint/2010/main" val="327691899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85000" lnSpcReduction="10000"/>
              </a:bodyPr>
              <a:lstStyle/>
              <a:p>
                <a:pPr algn="l" rtl="0">
                  <a:buFont typeface="Wingdings" panose="05000000000000000000" pitchFamily="2" charset="2"/>
                  <a:buChar char="v"/>
                </a:pPr>
                <a:r>
                  <a:rPr lang="en-US" b="1" dirty="0"/>
                  <a:t> Torsion Design Verification:</a:t>
                </a:r>
              </a:p>
              <a:p>
                <a:pPr algn="l" rtl="0">
                  <a:buFont typeface="Wingdings" panose="05000000000000000000" pitchFamily="2" charset="2"/>
                  <a:buChar char="v"/>
                </a:pPr>
                <a:endParaRPr lang="en-US" b="1" dirty="0"/>
              </a:p>
              <a:p>
                <a:pPr algn="l" rtl="0">
                  <a:buFont typeface="Wingdings" panose="05000000000000000000" pitchFamily="2" charset="2"/>
                  <a:buChar char="Ø"/>
                </a:pPr>
                <a:r>
                  <a:rPr lang="en-US" dirty="0"/>
                  <a:t>Beams are designed for compatibility torsion (4T</a:t>
                </a:r>
                <a:r>
                  <a:rPr lang="en-US" baseline="-25000" dirty="0"/>
                  <a:t>th</a:t>
                </a:r>
                <a:r>
                  <a:rPr lang="en-US" dirty="0"/>
                  <a:t> )in this model </a:t>
                </a:r>
              </a:p>
              <a:p>
                <a:pPr marL="0" indent="0" algn="l" rtl="0">
                  <a:buNone/>
                </a:pPr>
                <a:endParaRPr lang="en-US" dirty="0"/>
              </a:p>
              <a:p>
                <a:pPr algn="l" rtl="0">
                  <a:buFont typeface="Wingdings" panose="05000000000000000000" pitchFamily="2" charset="2"/>
                  <a:buChar char="Ø"/>
                </a:pPr>
                <a:r>
                  <a:rPr lang="en-US" dirty="0"/>
                  <a:t>According to ACI 318-11, threshold torsion is: </a:t>
                </a:r>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T</m:t>
                          </m:r>
                        </m:e>
                        <m:sub>
                          <m:r>
                            <m:rPr>
                              <m:sty m:val="p"/>
                            </m:rPr>
                            <a:rPr lang="en-US">
                              <a:latin typeface="Cambria Math" panose="02040503050406030204" pitchFamily="18" charset="0"/>
                            </a:rPr>
                            <m:t>th</m:t>
                          </m:r>
                        </m:sub>
                      </m:sSub>
                      <m:r>
                        <a:rPr lang="en-US">
                          <a:latin typeface="Cambria Math" panose="02040503050406030204" pitchFamily="18" charset="0"/>
                        </a:rPr>
                        <m:t> =  Փ</m:t>
                      </m:r>
                      <m:r>
                        <m:rPr>
                          <m:sty m:val="p"/>
                        </m:rPr>
                        <a:rPr lang="en-US">
                          <a:latin typeface="Cambria Math" panose="02040503050406030204" pitchFamily="18" charset="0"/>
                        </a:rPr>
                        <m:t>λ</m:t>
                      </m:r>
                      <m:f>
                        <m:fPr>
                          <m:ctrlPr>
                            <a:rPr lang="en-US" i="1">
                              <a:latin typeface="Cambria Math" panose="02040503050406030204" pitchFamily="18" charset="0"/>
                            </a:rPr>
                          </m:ctrlPr>
                        </m:fPr>
                        <m:num>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num>
                        <m:den>
                          <m:r>
                            <a:rPr lang="en-US">
                              <a:latin typeface="Cambria Math" panose="02040503050406030204" pitchFamily="18" charset="0"/>
                            </a:rPr>
                            <m:t>12</m:t>
                          </m:r>
                        </m:den>
                      </m:f>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cp</m:t>
                              </m:r>
                            </m:sub>
                          </m:sSub>
                        </m:num>
                        <m:den>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cp</m:t>
                              </m:r>
                            </m:sub>
                          </m:sSub>
                        </m:den>
                      </m:f>
                      <m:r>
                        <a:rPr lang="en-US">
                          <a:latin typeface="Cambria Math" panose="02040503050406030204" pitchFamily="18" charset="0"/>
                        </a:rPr>
                        <m:t>        </m:t>
                      </m:r>
                      <m:r>
                        <a:rPr lang="en-US" b="0" i="0" smtClean="0">
                          <a:latin typeface="Cambria Math" panose="02040503050406030204" pitchFamily="18" charset="0"/>
                        </a:rPr>
                        <m:t>                                           </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51</m:t>
                      </m:r>
                      <m:r>
                        <a:rPr lang="en-US">
                          <a:latin typeface="Cambria Math" panose="02040503050406030204" pitchFamily="18" charset="0"/>
                        </a:rPr>
                        <m:t>)</m:t>
                      </m:r>
                    </m:oMath>
                  </m:oMathPara>
                </a14:m>
                <a:endParaRPr lang="en-US" dirty="0"/>
              </a:p>
              <a:p>
                <a:pPr marL="0" indent="0" algn="l" rtl="0">
                  <a:buNone/>
                </a:pPr>
                <a:r>
                  <a:rPr lang="en-US" dirty="0"/>
                  <a:t>Where:  Փ: Torsion reduction factor </a:t>
                </a:r>
              </a:p>
              <a:p>
                <a:pPr marL="0" indent="0" algn="l" rtl="0">
                  <a:buNone/>
                </a:pPr>
                <a:r>
                  <a:rPr lang="en-US" dirty="0"/>
                  <a:t>             </a:t>
                </a:r>
                <a:r>
                  <a:rPr lang="en-US" dirty="0" err="1"/>
                  <a:t>A</a:t>
                </a:r>
                <a:r>
                  <a:rPr lang="en-US" baseline="-25000" dirty="0" err="1"/>
                  <a:t>cp</a:t>
                </a:r>
                <a:r>
                  <a:rPr lang="en-US" dirty="0"/>
                  <a:t>: Area enclosed by outside perimeter of concrete cross section, mm2 </a:t>
                </a:r>
              </a:p>
              <a:p>
                <a:pPr marL="0" indent="0" algn="l" rtl="0">
                  <a:buNone/>
                </a:pPr>
                <a:r>
                  <a:rPr lang="en-US" dirty="0"/>
                  <a:t>             </a:t>
                </a:r>
                <a:r>
                  <a:rPr lang="en-US" dirty="0" err="1"/>
                  <a:t>P</a:t>
                </a:r>
                <a:r>
                  <a:rPr lang="en-US" baseline="-25000" dirty="0" err="1"/>
                  <a:t>cp</a:t>
                </a:r>
                <a:r>
                  <a:rPr lang="en-US" dirty="0"/>
                  <a:t>: Outside perimeter of concrete cross section, mm</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963" t="-1757" b="-2133"/>
                </a:stretch>
              </a:blipFill>
            </p:spPr>
            <p:txBody>
              <a:bodyPr/>
              <a:lstStyle/>
              <a:p>
                <a:r>
                  <a:rPr lang="en-US">
                    <a:noFill/>
                  </a:rPr>
                  <a:t> </a:t>
                </a:r>
              </a:p>
            </p:txBody>
          </p:sp>
        </mc:Fallback>
      </mc:AlternateContent>
    </p:spTree>
    <p:extLst>
      <p:ext uri="{BB962C8B-B14F-4D97-AF65-F5344CB8AC3E}">
        <p14:creationId xmlns:p14="http://schemas.microsoft.com/office/powerpoint/2010/main" val="2896998910"/>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algn="l" rtl="0">
                  <a:buFont typeface="Wingdings" panose="05000000000000000000" pitchFamily="2" charset="2"/>
                  <a:buChar char="v"/>
                </a:pPr>
                <a:r>
                  <a:rPr lang="en-US" b="1" dirty="0"/>
                  <a:t> Torsion Design Verification:</a:t>
                </a:r>
              </a:p>
              <a:p>
                <a:pPr algn="l" rtl="0">
                  <a:buFont typeface="Wingdings" panose="05000000000000000000" pitchFamily="2" charset="2"/>
                  <a:buChar char="v"/>
                </a:pPr>
                <a:endParaRPr lang="en-US" b="1" dirty="0"/>
              </a:p>
              <a:p>
                <a:pPr algn="l" rtl="0">
                  <a:buFont typeface="Wingdings" panose="05000000000000000000" pitchFamily="2" charset="2"/>
                  <a:buChar char="Ø"/>
                </a:pPr>
                <a:r>
                  <a:rPr lang="en-US" dirty="0"/>
                  <a:t>Based on ACI 318-11, dimensions of beams must satisfy the following:</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left"/>
                    </m:oMathParaPr>
                    <m:oMath xmlns:m="http://schemas.openxmlformats.org/officeDocument/2006/math">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Vu</m:t>
                                      </m:r>
                                    </m:num>
                                    <m:den>
                                      <m:r>
                                        <m:rPr>
                                          <m:sty m:val="p"/>
                                        </m:rPr>
                                        <a:rPr lang="en-US">
                                          <a:latin typeface="Cambria Math" panose="02040503050406030204" pitchFamily="18" charset="0"/>
                                        </a:rPr>
                                        <m:t>bw</m:t>
                                      </m:r>
                                      <m:r>
                                        <a:rPr lang="en-US">
                                          <a:latin typeface="Cambria Math" panose="02040503050406030204" pitchFamily="18" charset="0"/>
                                        </a:rPr>
                                        <m:t>×</m:t>
                                      </m:r>
                                      <m:r>
                                        <m:rPr>
                                          <m:sty m:val="p"/>
                                        </m:rPr>
                                        <a:rPr lang="en-US">
                                          <a:latin typeface="Cambria Math" panose="02040503050406030204" pitchFamily="18" charset="0"/>
                                        </a:rPr>
                                        <m:t>d</m:t>
                                      </m:r>
                                    </m:den>
                                  </m:f>
                                </m:e>
                              </m:d>
                            </m:e>
                            <m:sup>
                              <m:r>
                                <a:rPr lang="en-US">
                                  <a:latin typeface="Cambria Math" panose="02040503050406030204" pitchFamily="18" charset="0"/>
                                </a:rPr>
                                <m:t>2</m:t>
                              </m:r>
                            </m:sup>
                          </m:sSup>
                          <m:r>
                            <a:rPr lang="en-US">
                              <a:latin typeface="Cambria Math" panose="02040503050406030204" pitchFamily="18" charset="0"/>
                            </a:rPr>
                            <m:t>+</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Tu</m:t>
                                      </m:r>
                                      <m:r>
                                        <a:rPr lang="en-US">
                                          <a:latin typeface="Cambria Math" panose="02040503050406030204" pitchFamily="18" charset="0"/>
                                        </a:rPr>
                                        <m:t>×</m:t>
                                      </m:r>
                                      <m:r>
                                        <m:rPr>
                                          <m:sty m:val="p"/>
                                        </m:rPr>
                                        <a:rPr lang="en-US">
                                          <a:latin typeface="Cambria Math" panose="02040503050406030204" pitchFamily="18" charset="0"/>
                                        </a:rPr>
                                        <m:t>Ph</m:t>
                                      </m:r>
                                    </m:num>
                                    <m:den>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7</m:t>
                                      </m:r>
                                      <m:sSup>
                                        <m:sSupPr>
                                          <m:ctrlPr>
                                            <a:rPr lang="en-US" i="1">
                                              <a:latin typeface="Cambria Math" panose="02040503050406030204" pitchFamily="18" charset="0"/>
                                            </a:rPr>
                                          </m:ctrlPr>
                                        </m:sSupPr>
                                        <m:e>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O</m:t>
                                              </m:r>
                                            </m:sub>
                                          </m:sSub>
                                          <m:r>
                                            <m:rPr>
                                              <m:sty m:val="p"/>
                                            </m:rPr>
                                            <a:rPr lang="en-US">
                                              <a:latin typeface="Cambria Math" panose="02040503050406030204" pitchFamily="18" charset="0"/>
                                            </a:rPr>
                                            <m:t>h</m:t>
                                          </m:r>
                                        </m:e>
                                        <m:sup>
                                          <m:r>
                                            <a:rPr lang="en-US">
                                              <a:latin typeface="Cambria Math" panose="02040503050406030204" pitchFamily="18" charset="0"/>
                                            </a:rPr>
                                            <m:t>2</m:t>
                                          </m:r>
                                        </m:sup>
                                      </m:sSup>
                                    </m:den>
                                  </m:f>
                                </m:e>
                              </m:d>
                            </m:e>
                            <m:sup>
                              <m:r>
                                <a:rPr lang="en-US">
                                  <a:latin typeface="Cambria Math" panose="02040503050406030204" pitchFamily="18" charset="0"/>
                                </a:rPr>
                                <m:t>2</m:t>
                              </m:r>
                            </m:sup>
                          </m:sSup>
                        </m:e>
                      </m:rad>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75</m:t>
                      </m:r>
                      <m:f>
                        <m:fPr>
                          <m:ctrlPr>
                            <a:rPr lang="en-US" i="1">
                              <a:latin typeface="Cambria Math" panose="02040503050406030204" pitchFamily="18" charset="0"/>
                            </a:rPr>
                          </m:ctrlPr>
                        </m:fPr>
                        <m:num>
                          <m:r>
                            <a:rPr lang="en-US">
                              <a:latin typeface="Cambria Math" panose="02040503050406030204" pitchFamily="18" charset="0"/>
                            </a:rPr>
                            <m:t>5</m:t>
                          </m:r>
                        </m:num>
                        <m:den>
                          <m:r>
                            <a:rPr lang="en-US">
                              <a:latin typeface="Cambria Math" panose="02040503050406030204" pitchFamily="18" charset="0"/>
                            </a:rPr>
                            <m:t>6</m:t>
                          </m:r>
                        </m:den>
                      </m:f>
                      <m:r>
                        <a:rPr lang="en-US">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m:t>
                          </m:r>
                          <m:r>
                            <a:rPr lang="en-US" i="1">
                              <a:latin typeface="Cambria Math" panose="02040503050406030204" pitchFamily="18" charset="0"/>
                            </a:rPr>
                            <m:t>′</m:t>
                          </m:r>
                          <m:r>
                            <m:rPr>
                              <m:sty m:val="p"/>
                            </m:rPr>
                            <a:rPr lang="en-US">
                              <a:latin typeface="Cambria Math" panose="02040503050406030204" pitchFamily="18" charset="0"/>
                            </a:rPr>
                            <m:t>c</m:t>
                          </m:r>
                        </m:e>
                      </m:ra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52</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P</a:t>
                </a:r>
                <a:r>
                  <a:rPr lang="en-US" baseline="-25000" dirty="0"/>
                  <a:t>h</a:t>
                </a:r>
                <a:r>
                  <a:rPr lang="en-US" dirty="0"/>
                  <a:t>: Perimeter of centerline of outermost stirrup, mm</a:t>
                </a:r>
              </a:p>
              <a:p>
                <a:pPr marL="0" indent="0" algn="l" rtl="0">
                  <a:buNone/>
                </a:pPr>
                <a:r>
                  <a:rPr lang="en-US" dirty="0"/>
                  <a:t>            </a:t>
                </a:r>
                <a:r>
                  <a:rPr lang="en-US" dirty="0" err="1"/>
                  <a:t>A</a:t>
                </a:r>
                <a:r>
                  <a:rPr lang="en-US" baseline="-25000" dirty="0" err="1"/>
                  <a:t>oh</a:t>
                </a:r>
                <a:r>
                  <a:rPr lang="en-US" dirty="0"/>
                  <a:t>: Area enclosed by centerline of the stirrup, mm2</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2008" r="-849" b="-753"/>
                </a:stretch>
              </a:blipFill>
            </p:spPr>
            <p:txBody>
              <a:bodyPr/>
              <a:lstStyle/>
              <a:p>
                <a:r>
                  <a:rPr lang="en-US">
                    <a:noFill/>
                  </a:rPr>
                  <a:t> </a:t>
                </a:r>
              </a:p>
            </p:txBody>
          </p:sp>
        </mc:Fallback>
      </mc:AlternateContent>
    </p:spTree>
    <p:extLst>
      <p:ext uri="{BB962C8B-B14F-4D97-AF65-F5344CB8AC3E}">
        <p14:creationId xmlns:p14="http://schemas.microsoft.com/office/powerpoint/2010/main" val="1143017059"/>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Torsion Design Verification:</a:t>
                </a:r>
              </a:p>
              <a:p>
                <a:pPr algn="l" rtl="0">
                  <a:buFont typeface="Wingdings" panose="05000000000000000000" pitchFamily="2" charset="2"/>
                  <a:buChar char="v"/>
                </a:pPr>
                <a:endParaRPr lang="en-US" b="1" dirty="0"/>
              </a:p>
              <a:p>
                <a:pPr algn="l" rtl="0">
                  <a:buFont typeface="Wingdings" panose="05000000000000000000" pitchFamily="2" charset="2"/>
                  <a:buChar char="Ø"/>
                </a:pPr>
                <a:r>
                  <a:rPr lang="en-US" dirty="0"/>
                  <a:t>According to ACI 318-11, Torsion transfer steel ratio is:</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left"/>
                    </m:oMathParaPr>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At</m:t>
                              </m:r>
                            </m:num>
                            <m:den>
                              <m:r>
                                <m:rPr>
                                  <m:sty m:val="p"/>
                                </m:rPr>
                                <a:rPr lang="en-US">
                                  <a:latin typeface="Cambria Math" panose="02040503050406030204" pitchFamily="18" charset="0"/>
                                </a:rPr>
                                <m:t>S</m:t>
                              </m:r>
                            </m:den>
                          </m:f>
                        </m:e>
                      </m:d>
                      <m:r>
                        <a:rPr lang="en-US">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ΦTn</m:t>
                              </m:r>
                            </m:num>
                            <m:den>
                              <m:r>
                                <a:rPr lang="en-US">
                                  <a:latin typeface="Cambria Math" panose="02040503050406030204" pitchFamily="18" charset="0"/>
                                </a:rPr>
                                <m:t>2</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O</m:t>
                                  </m:r>
                                </m:sub>
                              </m:sSub>
                              <m:r>
                                <a:rPr lang="en-US">
                                  <a:latin typeface="Cambria Math" panose="02040503050406030204" pitchFamily="18" charset="0"/>
                                </a:rPr>
                                <m:t>(</m:t>
                              </m:r>
                              <m:r>
                                <m:rPr>
                                  <m:sty m:val="p"/>
                                </m:rPr>
                                <a:rPr lang="en-US">
                                  <a:latin typeface="Cambria Math" panose="02040503050406030204" pitchFamily="18" charset="0"/>
                                </a:rPr>
                                <m:t>fy</m:t>
                              </m:r>
                              <m:r>
                                <a:rPr lang="en-US">
                                  <a:latin typeface="Cambria Math" panose="02040503050406030204" pitchFamily="18" charset="0"/>
                                </a:rPr>
                                <m:t>)</m:t>
                              </m:r>
                            </m:den>
                          </m:f>
                        </m:e>
                      </m: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53</m:t>
                      </m:r>
                      <m:r>
                        <a:rPr lang="en-US">
                          <a:latin typeface="Cambria Math" panose="02040503050406030204" pitchFamily="18" charset="0"/>
                        </a:rPr>
                        <m:t>)</m:t>
                      </m:r>
                    </m:oMath>
                  </m:oMathPara>
                </a14:m>
                <a:endParaRPr lang="en-US" dirty="0"/>
              </a:p>
              <a:p>
                <a:pPr marL="0" indent="0" algn="l" rtl="0">
                  <a:buNone/>
                </a:pPr>
                <a:r>
                  <a:rPr lang="en-US" dirty="0"/>
                  <a:t>Where:   </a:t>
                </a:r>
                <a:r>
                  <a:rPr lang="en-US" dirty="0" err="1"/>
                  <a:t>A</a:t>
                </a:r>
                <a:r>
                  <a:rPr lang="en-US" baseline="-25000" dirty="0" err="1"/>
                  <a:t>o</a:t>
                </a:r>
                <a:r>
                  <a:rPr lang="en-US" dirty="0"/>
                  <a:t>: Gross area enclosed by torsional shear flow path, mm2 </a:t>
                </a:r>
              </a:p>
              <a:p>
                <a:pPr marL="0" indent="0" algn="l" rtl="0">
                  <a:buNone/>
                </a:pPr>
                <a:r>
                  <a:rPr lang="en-US" dirty="0"/>
                  <a:t>              </a:t>
                </a:r>
                <a:r>
                  <a:rPr lang="en-US" dirty="0" err="1"/>
                  <a:t>A</a:t>
                </a:r>
                <a:r>
                  <a:rPr lang="en-US" baseline="-25000" dirty="0" err="1"/>
                  <a:t>o</a:t>
                </a:r>
                <a:r>
                  <a:rPr lang="en-US" dirty="0"/>
                  <a:t>=0.85 </a:t>
                </a:r>
                <a:r>
                  <a:rPr lang="en-US" dirty="0" err="1"/>
                  <a:t>A</a:t>
                </a:r>
                <a:r>
                  <a:rPr lang="en-US" baseline="-25000" dirty="0" err="1"/>
                  <a:t>oh</a:t>
                </a:r>
                <a:endParaRPr lang="en-US" dirty="0"/>
              </a:p>
              <a:p>
                <a:pPr marL="0" indent="0" algn="l" rtl="0">
                  <a:buNone/>
                </a:pPr>
                <a:r>
                  <a:rPr lang="en-US" dirty="0"/>
                  <a:t>              Tn: Nominal torsional moment strength, </a:t>
                </a:r>
                <a:r>
                  <a:rPr lang="en-US" dirty="0" err="1"/>
                  <a:t>N·mm</a:t>
                </a: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1129" b="-627"/>
                </a:stretch>
              </a:blipFill>
            </p:spPr>
            <p:txBody>
              <a:bodyPr/>
              <a:lstStyle/>
              <a:p>
                <a:r>
                  <a:rPr lang="en-US">
                    <a:noFill/>
                  </a:rPr>
                  <a:t> </a:t>
                </a:r>
              </a:p>
            </p:txBody>
          </p:sp>
        </mc:Fallback>
      </mc:AlternateContent>
    </p:spTree>
    <p:extLst>
      <p:ext uri="{BB962C8B-B14F-4D97-AF65-F5344CB8AC3E}">
        <p14:creationId xmlns:p14="http://schemas.microsoft.com/office/powerpoint/2010/main" val="654592042"/>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187</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Torsion Design Verification:</a:t>
                </a:r>
              </a:p>
              <a:p>
                <a:pPr marL="0" indent="0" algn="l" rtl="0">
                  <a:buNone/>
                </a:pPr>
                <a:endParaRPr lang="en-US" b="1" dirty="0"/>
              </a:p>
              <a:p>
                <a:pPr algn="l" rtl="0">
                  <a:buFont typeface="Wingdings" panose="05000000000000000000" pitchFamily="2" charset="2"/>
                  <a:buChar char="Ø"/>
                </a:pPr>
                <a:r>
                  <a:rPr lang="en-US" dirty="0"/>
                  <a:t>Torsion longitudinal steel is calculated as follow:</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Al</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At</m:t>
                          </m:r>
                        </m:num>
                        <m:den>
                          <m:r>
                            <m:rPr>
                              <m:sty m:val="p"/>
                            </m:rPr>
                            <a:rPr lang="en-US">
                              <a:latin typeface="Cambria Math" panose="02040503050406030204" pitchFamily="18" charset="0"/>
                            </a:rPr>
                            <m:t>s</m:t>
                          </m:r>
                        </m:den>
                      </m:f>
                      <m:r>
                        <m:rPr>
                          <m:sty m:val="p"/>
                        </m:rPr>
                        <a:rPr lang="en-US">
                          <a:latin typeface="Cambria Math" panose="02040503050406030204" pitchFamily="18" charset="0"/>
                        </a:rPr>
                        <m:t>Ph</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fyt</m:t>
                          </m:r>
                        </m:num>
                        <m:den>
                          <m:r>
                            <m:rPr>
                              <m:sty m:val="p"/>
                            </m:rPr>
                            <a:rPr lang="en-US">
                              <a:latin typeface="Cambria Math" panose="02040503050406030204" pitchFamily="18" charset="0"/>
                            </a:rPr>
                            <m:t>fy</m:t>
                          </m:r>
                          <m:r>
                            <a:rPr lang="en-US">
                              <a:latin typeface="Cambria Math" panose="02040503050406030204" pitchFamily="18" charset="0"/>
                            </a:rPr>
                            <m:t> </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54</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r>
                  <a:rPr lang="en-US" dirty="0" err="1"/>
                  <a:t>f</a:t>
                </a:r>
                <a:r>
                  <a:rPr lang="en-US" baseline="-25000" dirty="0" err="1"/>
                  <a:t>yt</a:t>
                </a:r>
                <a:r>
                  <a:rPr lang="en-US" dirty="0"/>
                  <a:t>: specified yield strength of transverse reinforcement, </a:t>
                </a:r>
                <a:r>
                  <a:rPr lang="en-US" dirty="0" err="1"/>
                  <a:t>Mpa</a:t>
                </a:r>
                <a:r>
                  <a:rPr lang="en-US" dirty="0"/>
                  <a:t>.</a:t>
                </a:r>
              </a:p>
              <a:p>
                <a:pPr marL="0" indent="0" algn="l" rtl="0">
                  <a:buNone/>
                </a:pPr>
                <a:endParaRPr lang="en-US" dirty="0"/>
              </a:p>
              <a:p>
                <a:pPr algn="l" rtl="0">
                  <a:buFont typeface="Wingdings" panose="05000000000000000000" pitchFamily="2" charset="2"/>
                  <a:buChar char="Ø"/>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1129"/>
                </a:stretch>
              </a:blipFill>
            </p:spPr>
            <p:txBody>
              <a:bodyPr/>
              <a:lstStyle/>
              <a:p>
                <a:r>
                  <a:rPr lang="en-US">
                    <a:noFill/>
                  </a:rPr>
                  <a:t> </a:t>
                </a:r>
              </a:p>
            </p:txBody>
          </p:sp>
        </mc:Fallback>
      </mc:AlternateContent>
    </p:spTree>
    <p:extLst>
      <p:ext uri="{BB962C8B-B14F-4D97-AF65-F5344CB8AC3E}">
        <p14:creationId xmlns:p14="http://schemas.microsoft.com/office/powerpoint/2010/main" val="189480198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Torsion Design Verification:</a:t>
                </a:r>
              </a:p>
              <a:p>
                <a:pPr marL="0" indent="0" algn="l" rtl="0">
                  <a:buNone/>
                </a:pPr>
                <a:endParaRPr lang="en-US" b="1" dirty="0"/>
              </a:p>
              <a:p>
                <a:pPr algn="l" rtl="0">
                  <a:buFont typeface="Wingdings" panose="05000000000000000000" pitchFamily="2" charset="2"/>
                  <a:buChar char="Ø"/>
                </a:pPr>
                <a:r>
                  <a:rPr lang="en-US" dirty="0"/>
                  <a:t>This longitudinal steel is compared to minimum limit calculated as follow:</a:t>
                </a:r>
              </a:p>
              <a:p>
                <a:pPr marL="0" indent="0" algn="l" rtl="0">
                  <a:buNone/>
                </a:pPr>
                <a:r>
                  <a:rPr lang="en-US" dirty="0"/>
                  <a:t> </a:t>
                </a:r>
              </a:p>
              <a:p>
                <a:pPr marL="0" indent="0" algn="l" rtl="0">
                  <a:buNone/>
                </a:pPr>
                <a14:m>
                  <m:oMathPara xmlns:m="http://schemas.openxmlformats.org/officeDocument/2006/math">
                    <m:oMathParaPr>
                      <m:jc m:val="left"/>
                    </m:oMathParaPr>
                    <m:oMath xmlns:m="http://schemas.openxmlformats.org/officeDocument/2006/math">
                      <m:r>
                        <m:rPr>
                          <m:sty m:val="p"/>
                        </m:rPr>
                        <a:rPr lang="en-US" sz="2400">
                          <a:latin typeface="Cambria Math" panose="02040503050406030204" pitchFamily="18" charset="0"/>
                        </a:rPr>
                        <m:t>Al</m:t>
                      </m:r>
                      <m:r>
                        <a:rPr lang="en-US" sz="2400">
                          <a:latin typeface="Cambria Math" panose="02040503050406030204" pitchFamily="18" charset="0"/>
                        </a:rPr>
                        <m:t> </m:t>
                      </m:r>
                      <m:r>
                        <m:rPr>
                          <m:sty m:val="p"/>
                        </m:rPr>
                        <a:rPr lang="en-US" sz="2400">
                          <a:latin typeface="Cambria Math" panose="02040503050406030204" pitchFamily="18" charset="0"/>
                        </a:rPr>
                        <m:t>min</m:t>
                      </m:r>
                      <m:r>
                        <a:rPr lang="en-US" sz="240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5</m:t>
                          </m:r>
                          <m:r>
                            <a:rPr lang="en-US" sz="2400">
                              <a:latin typeface="Cambria Math" panose="02040503050406030204" pitchFamily="18" charset="0"/>
                            </a:rPr>
                            <m:t>×</m:t>
                          </m:r>
                          <m:rad>
                            <m:radPr>
                              <m:degHide m:val="on"/>
                              <m:ctrlPr>
                                <a:rPr lang="en-US" sz="2400" i="1">
                                  <a:latin typeface="Cambria Math" panose="02040503050406030204" pitchFamily="18" charset="0"/>
                                </a:rPr>
                              </m:ctrlPr>
                            </m:radPr>
                            <m:deg/>
                            <m:e>
                              <m:r>
                                <m:rPr>
                                  <m:sty m:val="p"/>
                                </m:rPr>
                                <a:rPr lang="en-US" sz="2400">
                                  <a:latin typeface="Cambria Math" panose="02040503050406030204" pitchFamily="18" charset="0"/>
                                </a:rPr>
                                <m:t>fc</m:t>
                              </m:r>
                              <m:r>
                                <a:rPr lang="en-US" sz="2400" i="1">
                                  <a:latin typeface="Cambria Math" panose="02040503050406030204" pitchFamily="18" charset="0"/>
                                </a:rPr>
                                <m:t>′</m:t>
                              </m:r>
                            </m:e>
                          </m:rad>
                          <m:r>
                            <a:rPr lang="en-US" sz="2400">
                              <a:latin typeface="Cambria Math" panose="02040503050406030204" pitchFamily="18" charset="0"/>
                            </a:rPr>
                            <m:t>×</m:t>
                          </m:r>
                          <m:r>
                            <m:rPr>
                              <m:sty m:val="p"/>
                            </m:rPr>
                            <a:rPr lang="en-US" sz="2400">
                              <a:latin typeface="Cambria Math" panose="02040503050406030204" pitchFamily="18" charset="0"/>
                            </a:rPr>
                            <m:t>Acp</m:t>
                          </m:r>
                        </m:num>
                        <m:den>
                          <m:r>
                            <a:rPr lang="en-US" sz="2400">
                              <a:latin typeface="Cambria Math" panose="02040503050406030204" pitchFamily="18" charset="0"/>
                            </a:rPr>
                            <m:t>12</m:t>
                          </m:r>
                          <m:r>
                            <a:rPr lang="en-US" sz="2400">
                              <a:latin typeface="Cambria Math" panose="02040503050406030204" pitchFamily="18" charset="0"/>
                            </a:rPr>
                            <m:t>× </m:t>
                          </m:r>
                          <m:r>
                            <m:rPr>
                              <m:sty m:val="p"/>
                            </m:rPr>
                            <a:rPr lang="en-US" sz="2400">
                              <a:latin typeface="Cambria Math" panose="02040503050406030204" pitchFamily="18" charset="0"/>
                            </a:rPr>
                            <m:t>fy</m:t>
                          </m:r>
                        </m:den>
                      </m:f>
                      <m:r>
                        <a:rPr lang="en-US" sz="2400" i="1">
                          <a:latin typeface="Cambria Math" panose="02040503050406030204" pitchFamily="18" charset="0"/>
                        </a:rPr>
                        <m:t>−</m:t>
                      </m:r>
                      <m:r>
                        <m:rPr>
                          <m:sty m:val="p"/>
                        </m:rPr>
                        <a:rPr lang="en-US" sz="2400">
                          <a:latin typeface="Cambria Math" panose="02040503050406030204" pitchFamily="18" charset="0"/>
                        </a:rPr>
                        <m:t>Ph</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m:rPr>
                                  <m:sty m:val="p"/>
                                </m:rPr>
                                <a:rPr lang="en-US" sz="2400">
                                  <a:latin typeface="Cambria Math" panose="02040503050406030204" pitchFamily="18" charset="0"/>
                                </a:rPr>
                                <m:t>fyt</m:t>
                              </m:r>
                            </m:num>
                            <m:den>
                              <m:r>
                                <m:rPr>
                                  <m:sty m:val="p"/>
                                </m:rPr>
                                <a:rPr lang="en-US" sz="2400">
                                  <a:latin typeface="Cambria Math" panose="02040503050406030204" pitchFamily="18" charset="0"/>
                                </a:rPr>
                                <m:t>fy</m:t>
                              </m:r>
                            </m:den>
                          </m:f>
                        </m:e>
                      </m:d>
                      <m:r>
                        <a:rPr lang="en-US" sz="2400">
                          <a:latin typeface="Cambria Math" panose="02040503050406030204" pitchFamily="18" charset="0"/>
                        </a:rPr>
                        <m:t>×</m:t>
                      </m:r>
                      <m:r>
                        <m:rPr>
                          <m:sty m:val="p"/>
                        </m:rPr>
                        <a:rPr lang="en-US" sz="2400">
                          <a:latin typeface="Cambria Math" panose="02040503050406030204" pitchFamily="18" charset="0"/>
                        </a:rPr>
                        <m:t>max</m:t>
                      </m:r>
                      <m:d>
                        <m:dPr>
                          <m:begChr m:val="["/>
                          <m:endChr m:val="]"/>
                          <m:ctrlPr>
                            <a:rPr lang="en-US" sz="2400" i="1">
                              <a:latin typeface="Cambria Math" panose="02040503050406030204" pitchFamily="18" charset="0"/>
                            </a:rPr>
                          </m:ctrlPr>
                        </m:dPr>
                        <m:e>
                          <m:eqArr>
                            <m:eqArrPr>
                              <m:ctrlPr>
                                <a:rPr lang="en-US" sz="2400" i="1">
                                  <a:latin typeface="Cambria Math" panose="02040503050406030204" pitchFamily="18" charset="0"/>
                                </a:rPr>
                              </m:ctrlPr>
                            </m:eqArrPr>
                            <m:e>
                              <m:f>
                                <m:fPr>
                                  <m:ctrlPr>
                                    <a:rPr lang="en-US" sz="2400" i="1">
                                      <a:latin typeface="Cambria Math" panose="02040503050406030204" pitchFamily="18" charset="0"/>
                                    </a:rPr>
                                  </m:ctrlPr>
                                </m:fPr>
                                <m:num>
                                  <m:r>
                                    <m:rPr>
                                      <m:sty m:val="p"/>
                                    </m:rPr>
                                    <a:rPr lang="en-US" sz="2400">
                                      <a:latin typeface="Cambria Math" panose="02040503050406030204" pitchFamily="18" charset="0"/>
                                    </a:rPr>
                                    <m:t>At</m:t>
                                  </m:r>
                                </m:num>
                                <m:den>
                                  <m:r>
                                    <m:rPr>
                                      <m:sty m:val="p"/>
                                    </m:rPr>
                                    <a:rPr lang="en-US" sz="2400">
                                      <a:latin typeface="Cambria Math" panose="02040503050406030204" pitchFamily="18" charset="0"/>
                                    </a:rPr>
                                    <m:t>S</m:t>
                                  </m:r>
                                </m:den>
                              </m:f>
                            </m:e>
                            <m:e>
                              <m:f>
                                <m:fPr>
                                  <m:ctrlPr>
                                    <a:rPr lang="en-US" sz="2400" i="1">
                                      <a:latin typeface="Cambria Math" panose="02040503050406030204" pitchFamily="18" charset="0"/>
                                    </a:rPr>
                                  </m:ctrlPr>
                                </m:fPr>
                                <m:num>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175</m:t>
                                  </m:r>
                                </m:num>
                                <m:den>
                                  <m:r>
                                    <m:rPr>
                                      <m:sty m:val="p"/>
                                    </m:rPr>
                                    <a:rPr lang="en-US" sz="2400">
                                      <a:latin typeface="Cambria Math" panose="02040503050406030204" pitchFamily="18" charset="0"/>
                                    </a:rPr>
                                    <m:t>fy</m:t>
                                  </m:r>
                                </m:den>
                              </m:f>
                              <m:r>
                                <a:rPr lang="en-US" sz="2400">
                                  <a:latin typeface="Cambria Math" panose="02040503050406030204" pitchFamily="18" charset="0"/>
                                </a:rPr>
                                <m:t>×</m:t>
                              </m:r>
                              <m:r>
                                <m:rPr>
                                  <m:sty m:val="p"/>
                                </m:rPr>
                                <a:rPr lang="en-US" sz="2400">
                                  <a:latin typeface="Cambria Math" panose="02040503050406030204" pitchFamily="18" charset="0"/>
                                </a:rPr>
                                <m:t>bw</m:t>
                              </m:r>
                            </m:e>
                          </m:eqArr>
                          <m:r>
                            <a:rPr lang="en-US" sz="2400">
                              <a:latin typeface="Cambria Math" panose="02040503050406030204" pitchFamily="18" charset="0"/>
                            </a:rPr>
                            <m:t> </m:t>
                          </m:r>
                        </m:e>
                      </m:d>
                      <m:r>
                        <a:rPr lang="en-US" sz="2400" b="0" i="1" smtClean="0">
                          <a:latin typeface="Cambria Math" panose="02040503050406030204" pitchFamily="18" charset="0"/>
                        </a:rPr>
                        <m:t>              </m:t>
                      </m:r>
                      <m:r>
                        <a:rPr lang="en-US" sz="2400">
                          <a:latin typeface="Cambria Math" panose="02040503050406030204" pitchFamily="18" charset="0"/>
                        </a:rPr>
                        <m:t>(</m:t>
                      </m:r>
                      <m:r>
                        <m:rPr>
                          <m:sty m:val="p"/>
                        </m:rPr>
                        <a:rPr lang="en-US" sz="2400">
                          <a:latin typeface="Cambria Math" panose="02040503050406030204" pitchFamily="18" charset="0"/>
                        </a:rPr>
                        <m:t>Equation</m:t>
                      </m:r>
                      <m:r>
                        <a:rPr lang="en-US" sz="2400">
                          <a:latin typeface="Cambria Math" panose="02040503050406030204" pitchFamily="18" charset="0"/>
                        </a:rPr>
                        <m:t> </m:t>
                      </m:r>
                      <m:r>
                        <a:rPr lang="en-US" sz="2400">
                          <a:latin typeface="Cambria Math" panose="02040503050406030204" pitchFamily="18" charset="0"/>
                        </a:rPr>
                        <m:t>3</m:t>
                      </m:r>
                      <m:r>
                        <a:rPr lang="en-US" sz="2400">
                          <a:latin typeface="Cambria Math" panose="02040503050406030204" pitchFamily="18" charset="0"/>
                        </a:rPr>
                        <m:t>.</m:t>
                      </m:r>
                      <m:r>
                        <a:rPr lang="en-US" sz="2400">
                          <a:latin typeface="Cambria Math" panose="02040503050406030204" pitchFamily="18" charset="0"/>
                        </a:rPr>
                        <m:t>55</m:t>
                      </m:r>
                      <m:r>
                        <a:rPr lang="en-US" sz="2400">
                          <a:latin typeface="Cambria Math" panose="02040503050406030204" pitchFamily="18" charset="0"/>
                        </a:rPr>
                        <m:t>)</m:t>
                      </m:r>
                    </m:oMath>
                  </m:oMathPara>
                </a14:m>
                <a:endParaRPr lang="en-US" sz="2400" dirty="0"/>
              </a:p>
              <a:p>
                <a:pPr marL="0" indent="0" algn="l" rtl="0">
                  <a:buNone/>
                </a:pPr>
                <a:endParaRPr lang="en-US" dirty="0"/>
              </a:p>
              <a:p>
                <a:pPr algn="l" rtl="0">
                  <a:buFont typeface="Wingdings" panose="05000000000000000000" pitchFamily="2" charset="2"/>
                  <a:buChar char="Ø"/>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340" t="-1129"/>
                </a:stretch>
              </a:blipFill>
            </p:spPr>
            <p:txBody>
              <a:bodyPr/>
              <a:lstStyle/>
              <a:p>
                <a:r>
                  <a:rPr lang="en-US">
                    <a:noFill/>
                  </a:rPr>
                  <a:t> </a:t>
                </a:r>
              </a:p>
            </p:txBody>
          </p:sp>
        </mc:Fallback>
      </mc:AlternateContent>
    </p:spTree>
    <p:extLst>
      <p:ext uri="{BB962C8B-B14F-4D97-AF65-F5344CB8AC3E}">
        <p14:creationId xmlns:p14="http://schemas.microsoft.com/office/powerpoint/2010/main" val="249489378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189</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20000"/>
          </a:bodyPr>
          <a:lstStyle/>
          <a:p>
            <a:pPr algn="l" rtl="0">
              <a:buFont typeface="Wingdings" panose="05000000000000000000" pitchFamily="2" charset="2"/>
              <a:buChar char="v"/>
            </a:pPr>
            <a:r>
              <a:rPr lang="en-US" b="1" dirty="0"/>
              <a:t> Torsion Design Verification:</a:t>
            </a:r>
          </a:p>
          <a:p>
            <a:pPr marL="0" indent="0" algn="l" rtl="0">
              <a:buNone/>
            </a:pPr>
            <a:endParaRPr lang="en-US" b="1" dirty="0"/>
          </a:p>
          <a:p>
            <a:pPr algn="l" rtl="0">
              <a:buFont typeface="Wingdings" panose="05000000000000000000" pitchFamily="2" charset="2"/>
              <a:buChar char="Ø"/>
            </a:pPr>
            <a:r>
              <a:rPr lang="en-US" dirty="0"/>
              <a:t>Taking the same beam (Beam B1 in Story 6) as an example, then:</a:t>
            </a:r>
          </a:p>
          <a:p>
            <a:pPr marL="0" indent="0" algn="l" rtl="0">
              <a:buNone/>
            </a:pPr>
            <a:r>
              <a:rPr lang="en-US" dirty="0"/>
              <a:t>Vu=202 KN, Tu=0 KN</a:t>
            </a:r>
          </a:p>
          <a:p>
            <a:pPr marL="0" indent="0" algn="l" rtl="0">
              <a:buNone/>
            </a:pPr>
            <a:r>
              <a:rPr lang="en-US" dirty="0" err="1"/>
              <a:t>A</a:t>
            </a:r>
            <a:r>
              <a:rPr lang="en-US" baseline="-25000" dirty="0" err="1"/>
              <a:t>cp</a:t>
            </a:r>
            <a:r>
              <a:rPr lang="en-US" dirty="0"/>
              <a:t>=</a:t>
            </a:r>
            <a:r>
              <a:rPr lang="en-US" dirty="0" err="1"/>
              <a:t>b</a:t>
            </a:r>
            <a:r>
              <a:rPr lang="en-US" baseline="-25000" dirty="0" err="1"/>
              <a:t>w</a:t>
            </a:r>
            <a:r>
              <a:rPr lang="en-US" dirty="0" err="1"/>
              <a:t>×h</a:t>
            </a:r>
            <a:r>
              <a:rPr lang="en-US" dirty="0"/>
              <a:t>=320000 mm</a:t>
            </a:r>
            <a:r>
              <a:rPr lang="en-US" baseline="30000" dirty="0"/>
              <a:t>2 </a:t>
            </a:r>
            <a:endParaRPr lang="en-US" dirty="0"/>
          </a:p>
          <a:p>
            <a:pPr marL="0" indent="0" algn="l" rtl="0">
              <a:buNone/>
            </a:pPr>
            <a:r>
              <a:rPr lang="en-US" dirty="0" err="1"/>
              <a:t>P</a:t>
            </a:r>
            <a:r>
              <a:rPr lang="en-US" baseline="-25000" dirty="0" err="1"/>
              <a:t>cp</a:t>
            </a:r>
            <a:r>
              <a:rPr lang="en-US" dirty="0"/>
              <a:t>= 2(</a:t>
            </a:r>
            <a:r>
              <a:rPr lang="en-US" dirty="0" err="1"/>
              <a:t>b+h</a:t>
            </a:r>
            <a:r>
              <a:rPr lang="en-US" dirty="0"/>
              <a:t>) =2400</a:t>
            </a:r>
          </a:p>
          <a:p>
            <a:pPr marL="0" indent="0" algn="l" rtl="0">
              <a:buNone/>
            </a:pPr>
            <a:r>
              <a:rPr lang="en-US" dirty="0"/>
              <a:t>Assuming Փ12 mm stirrups, and 40 mm cover, then:</a:t>
            </a:r>
          </a:p>
          <a:p>
            <a:pPr marL="0" indent="0" algn="l" rtl="0">
              <a:buNone/>
            </a:pPr>
            <a:r>
              <a:rPr lang="en-US" dirty="0"/>
              <a:t>A0h= (bw-2× (40+12/2)) × (hw-2× (40+12/2)) =218046 mm</a:t>
            </a:r>
            <a:r>
              <a:rPr lang="en-US" baseline="30000" dirty="0"/>
              <a:t>2</a:t>
            </a:r>
            <a:endParaRPr lang="en-US" dirty="0"/>
          </a:p>
          <a:p>
            <a:pPr marL="0" indent="0" algn="l" rtl="0">
              <a:buNone/>
            </a:pPr>
            <a:r>
              <a:rPr lang="en-US" dirty="0"/>
              <a:t>Ph=2× (bw-2× (40+12/2)) +2× (hw-2× (40+12/2)) =2032 mm </a:t>
            </a:r>
          </a:p>
          <a:p>
            <a:pPr marL="0" indent="0" algn="l" rtl="0">
              <a:buNone/>
            </a:pPr>
            <a:r>
              <a:rPr lang="en-US" dirty="0"/>
              <a:t>A0=0.85× A</a:t>
            </a:r>
            <a:r>
              <a:rPr lang="en-US" baseline="-25000" dirty="0"/>
              <a:t>0h</a:t>
            </a:r>
            <a:r>
              <a:rPr lang="en-US" dirty="0"/>
              <a:t>=185354.8 mm</a:t>
            </a:r>
            <a:r>
              <a:rPr lang="en-US" baseline="30000" dirty="0"/>
              <a:t>2</a:t>
            </a:r>
            <a:endParaRPr lang="en-US" dirty="0"/>
          </a:p>
          <a:p>
            <a:pPr marL="0" indent="0" algn="l" rtl="0">
              <a:buNone/>
            </a:pPr>
            <a:r>
              <a:rPr lang="en-US" dirty="0" err="1"/>
              <a:t>T</a:t>
            </a:r>
            <a:r>
              <a:rPr lang="en-US" baseline="-25000" dirty="0" err="1"/>
              <a:t>th</a:t>
            </a:r>
            <a:r>
              <a:rPr lang="en-US" dirty="0"/>
              <a:t>= 14.11 KN</a:t>
            </a:r>
          </a:p>
          <a:p>
            <a:pPr marL="0" indent="0" algn="l" rtl="0">
              <a:buNone/>
            </a:pPr>
            <a:endParaRPr lang="en-US" dirty="0"/>
          </a:p>
          <a:p>
            <a:pPr algn="l" rtl="0">
              <a:buFont typeface="Wingdings" panose="05000000000000000000" pitchFamily="2" charset="2"/>
              <a:buChar char="Ø"/>
            </a:pPr>
            <a:endParaRPr lang="en-US" sz="2400" dirty="0"/>
          </a:p>
        </p:txBody>
      </p:sp>
    </p:spTree>
    <p:extLst>
      <p:ext uri="{BB962C8B-B14F-4D97-AF65-F5344CB8AC3E}">
        <p14:creationId xmlns:p14="http://schemas.microsoft.com/office/powerpoint/2010/main" val="437771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br>
              <a:rPr lang="en-US" dirty="0"/>
            </a:b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5043510"/>
          </a:xfrm>
        </p:spPr>
        <p:txBody>
          <a:bodyPr>
            <a:normAutofit/>
          </a:bodyPr>
          <a:lstStyle/>
          <a:p>
            <a:pPr algn="l" rtl="0"/>
            <a:r>
              <a:rPr lang="en-US" dirty="0"/>
              <a:t>Dead Load: </a:t>
            </a:r>
            <a:r>
              <a:rPr lang="en-GB" dirty="0"/>
              <a:t>is the self-weight of the structural</a:t>
            </a:r>
          </a:p>
          <a:p>
            <a:pPr algn="l" rtl="0">
              <a:buNone/>
            </a:pPr>
            <a:endParaRPr lang="en-GB" dirty="0"/>
          </a:p>
          <a:p>
            <a:pPr algn="l" rtl="0"/>
            <a:endParaRPr lang="en-GB" dirty="0"/>
          </a:p>
          <a:p>
            <a:pPr algn="l" rtl="0"/>
            <a:r>
              <a:rPr lang="en-GB" dirty="0"/>
              <a:t> Superimposed dead  load</a:t>
            </a:r>
            <a:r>
              <a:rPr lang="en-GB" b="1" dirty="0"/>
              <a:t>: </a:t>
            </a:r>
            <a:r>
              <a:rPr lang="en-GB" dirty="0"/>
              <a:t>is the self-weight of the non-structural elements. </a:t>
            </a:r>
          </a:p>
          <a:p>
            <a:pPr algn="l" rtl="0"/>
            <a:endParaRPr lang="en-GB" dirty="0"/>
          </a:p>
          <a:p>
            <a:pPr algn="l" rtl="0"/>
            <a:endParaRPr lang="en-US" dirty="0"/>
          </a:p>
          <a:p>
            <a:pPr marL="0" indent="0" algn="l" rtl="0">
              <a:buNone/>
            </a:pPr>
            <a:r>
              <a:rPr lang="en-US" dirty="0"/>
              <a:t>                        </a:t>
            </a:r>
          </a:p>
        </p:txBody>
      </p:sp>
      <p:sp>
        <p:nvSpPr>
          <p:cNvPr id="4" name="Slide Number Placeholder 3">
            <a:extLst>
              <a:ext uri="{FF2B5EF4-FFF2-40B4-BE49-F238E27FC236}">
                <a16:creationId xmlns:a16="http://schemas.microsoft.com/office/drawing/2014/main" id="{B44D92B1-939B-4BED-9240-70E871B8D140}"/>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a:t>
            </a:fld>
            <a:endParaRPr lang="ar-SA"/>
          </a:p>
        </p:txBody>
      </p:sp>
    </p:spTree>
    <p:extLst>
      <p:ext uri="{BB962C8B-B14F-4D97-AF65-F5344CB8AC3E}">
        <p14:creationId xmlns:p14="http://schemas.microsoft.com/office/powerpoint/2010/main" val="242397755"/>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3.8.1 Verification of beam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190</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v"/>
            </a:pPr>
            <a:r>
              <a:rPr lang="en-US" b="1" dirty="0"/>
              <a:t> Torsion Design Verification:</a:t>
            </a:r>
          </a:p>
          <a:p>
            <a:pPr marL="0" indent="0" algn="l" rtl="0">
              <a:buNone/>
            </a:pPr>
            <a:endParaRPr lang="en-US" b="1" dirty="0"/>
          </a:p>
          <a:p>
            <a:pPr algn="l" rtl="0">
              <a:buFont typeface="Wingdings" panose="05000000000000000000" pitchFamily="2" charset="2"/>
              <a:buChar char="Ø"/>
            </a:pPr>
            <a:r>
              <a:rPr lang="en-US" dirty="0"/>
              <a:t>Table 3.17 shows torsion parameters used by Etabs for Beam B1.</a:t>
            </a:r>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sz="2400" dirty="0"/>
          </a:p>
        </p:txBody>
      </p:sp>
      <p:pic>
        <p:nvPicPr>
          <p:cNvPr id="5" name="Picture 4">
            <a:extLst>
              <a:ext uri="{FF2B5EF4-FFF2-40B4-BE49-F238E27FC236}">
                <a16:creationId xmlns:a16="http://schemas.microsoft.com/office/drawing/2014/main" id="{37EA1144-B435-4E91-98D3-B9A6D563EA2E}"/>
              </a:ext>
            </a:extLst>
          </p:cNvPr>
          <p:cNvPicPr>
            <a:picLocks noChangeAspect="1"/>
          </p:cNvPicPr>
          <p:nvPr/>
        </p:nvPicPr>
        <p:blipFill>
          <a:blip r:embed="rId2"/>
          <a:stretch>
            <a:fillRect/>
          </a:stretch>
        </p:blipFill>
        <p:spPr>
          <a:xfrm>
            <a:off x="681511" y="3725334"/>
            <a:ext cx="10828977" cy="1648410"/>
          </a:xfrm>
          <a:prstGeom prst="rect">
            <a:avLst/>
          </a:prstGeom>
        </p:spPr>
      </p:pic>
      <p:pic>
        <p:nvPicPr>
          <p:cNvPr id="6" name="Picture 5">
            <a:extLst>
              <a:ext uri="{FF2B5EF4-FFF2-40B4-BE49-F238E27FC236}">
                <a16:creationId xmlns:a16="http://schemas.microsoft.com/office/drawing/2014/main" id="{375334A0-CF5A-486B-A1FD-253363AC8C61}"/>
              </a:ext>
            </a:extLst>
          </p:cNvPr>
          <p:cNvPicPr>
            <a:picLocks noChangeAspect="1"/>
          </p:cNvPicPr>
          <p:nvPr/>
        </p:nvPicPr>
        <p:blipFill>
          <a:blip r:embed="rId3"/>
          <a:stretch>
            <a:fillRect/>
          </a:stretch>
        </p:blipFill>
        <p:spPr>
          <a:xfrm>
            <a:off x="2016810" y="4723321"/>
            <a:ext cx="896190" cy="432854"/>
          </a:xfrm>
          <a:prstGeom prst="rect">
            <a:avLst/>
          </a:prstGeom>
        </p:spPr>
      </p:pic>
      <p:pic>
        <p:nvPicPr>
          <p:cNvPr id="7" name="Picture 6">
            <a:extLst>
              <a:ext uri="{FF2B5EF4-FFF2-40B4-BE49-F238E27FC236}">
                <a16:creationId xmlns:a16="http://schemas.microsoft.com/office/drawing/2014/main" id="{56E9D48B-C968-40F9-AA28-4A51BAB73DA0}"/>
              </a:ext>
            </a:extLst>
          </p:cNvPr>
          <p:cNvPicPr>
            <a:picLocks noChangeAspect="1"/>
          </p:cNvPicPr>
          <p:nvPr/>
        </p:nvPicPr>
        <p:blipFill>
          <a:blip r:embed="rId3"/>
          <a:stretch>
            <a:fillRect/>
          </a:stretch>
        </p:blipFill>
        <p:spPr>
          <a:xfrm>
            <a:off x="3216227" y="4723321"/>
            <a:ext cx="896190" cy="432854"/>
          </a:xfrm>
          <a:prstGeom prst="rect">
            <a:avLst/>
          </a:prstGeom>
        </p:spPr>
      </p:pic>
      <p:pic>
        <p:nvPicPr>
          <p:cNvPr id="8" name="Picture 7">
            <a:extLst>
              <a:ext uri="{FF2B5EF4-FFF2-40B4-BE49-F238E27FC236}">
                <a16:creationId xmlns:a16="http://schemas.microsoft.com/office/drawing/2014/main" id="{A96915D8-CAD8-479F-83B0-CBC9E4D75521}"/>
              </a:ext>
            </a:extLst>
          </p:cNvPr>
          <p:cNvPicPr>
            <a:picLocks noChangeAspect="1"/>
          </p:cNvPicPr>
          <p:nvPr/>
        </p:nvPicPr>
        <p:blipFill>
          <a:blip r:embed="rId3"/>
          <a:stretch>
            <a:fillRect/>
          </a:stretch>
        </p:blipFill>
        <p:spPr>
          <a:xfrm>
            <a:off x="4667244" y="4728108"/>
            <a:ext cx="896190" cy="432854"/>
          </a:xfrm>
          <a:prstGeom prst="rect">
            <a:avLst/>
          </a:prstGeom>
        </p:spPr>
      </p:pic>
      <p:pic>
        <p:nvPicPr>
          <p:cNvPr id="9" name="Picture 8">
            <a:extLst>
              <a:ext uri="{FF2B5EF4-FFF2-40B4-BE49-F238E27FC236}">
                <a16:creationId xmlns:a16="http://schemas.microsoft.com/office/drawing/2014/main" id="{CFF99251-01CA-4DF7-8FC3-BD5C8C6C3FE8}"/>
              </a:ext>
            </a:extLst>
          </p:cNvPr>
          <p:cNvPicPr>
            <a:picLocks noChangeAspect="1"/>
          </p:cNvPicPr>
          <p:nvPr/>
        </p:nvPicPr>
        <p:blipFill>
          <a:blip r:embed="rId3"/>
          <a:stretch>
            <a:fillRect/>
          </a:stretch>
        </p:blipFill>
        <p:spPr>
          <a:xfrm>
            <a:off x="6071174" y="4723321"/>
            <a:ext cx="896190" cy="432854"/>
          </a:xfrm>
          <a:prstGeom prst="rect">
            <a:avLst/>
          </a:prstGeom>
        </p:spPr>
      </p:pic>
      <p:pic>
        <p:nvPicPr>
          <p:cNvPr id="10" name="Picture 9">
            <a:extLst>
              <a:ext uri="{FF2B5EF4-FFF2-40B4-BE49-F238E27FC236}">
                <a16:creationId xmlns:a16="http://schemas.microsoft.com/office/drawing/2014/main" id="{76157D4A-A677-4E8D-91D3-D0384350F1C2}"/>
              </a:ext>
            </a:extLst>
          </p:cNvPr>
          <p:cNvPicPr>
            <a:picLocks noChangeAspect="1"/>
          </p:cNvPicPr>
          <p:nvPr/>
        </p:nvPicPr>
        <p:blipFill>
          <a:blip r:embed="rId3"/>
          <a:stretch>
            <a:fillRect/>
          </a:stretch>
        </p:blipFill>
        <p:spPr>
          <a:xfrm>
            <a:off x="7346828" y="4723321"/>
            <a:ext cx="896190" cy="432854"/>
          </a:xfrm>
          <a:prstGeom prst="rect">
            <a:avLst/>
          </a:prstGeom>
        </p:spPr>
      </p:pic>
      <p:pic>
        <p:nvPicPr>
          <p:cNvPr id="11" name="Picture 10">
            <a:extLst>
              <a:ext uri="{FF2B5EF4-FFF2-40B4-BE49-F238E27FC236}">
                <a16:creationId xmlns:a16="http://schemas.microsoft.com/office/drawing/2014/main" id="{688A716D-B252-444A-90BD-4D5BD6FA9D31}"/>
              </a:ext>
            </a:extLst>
          </p:cNvPr>
          <p:cNvPicPr>
            <a:picLocks noChangeAspect="1"/>
          </p:cNvPicPr>
          <p:nvPr/>
        </p:nvPicPr>
        <p:blipFill>
          <a:blip r:embed="rId3"/>
          <a:stretch>
            <a:fillRect/>
          </a:stretch>
        </p:blipFill>
        <p:spPr>
          <a:xfrm>
            <a:off x="8646499" y="4723321"/>
            <a:ext cx="896190" cy="432854"/>
          </a:xfrm>
          <a:prstGeom prst="rect">
            <a:avLst/>
          </a:prstGeom>
        </p:spPr>
      </p:pic>
      <p:pic>
        <p:nvPicPr>
          <p:cNvPr id="12" name="Picture 11">
            <a:extLst>
              <a:ext uri="{FF2B5EF4-FFF2-40B4-BE49-F238E27FC236}">
                <a16:creationId xmlns:a16="http://schemas.microsoft.com/office/drawing/2014/main" id="{9FD3E0AD-8433-44D5-BF4D-868F03B917EA}"/>
              </a:ext>
            </a:extLst>
          </p:cNvPr>
          <p:cNvPicPr>
            <a:picLocks noChangeAspect="1"/>
          </p:cNvPicPr>
          <p:nvPr/>
        </p:nvPicPr>
        <p:blipFill>
          <a:blip r:embed="rId3"/>
          <a:stretch>
            <a:fillRect/>
          </a:stretch>
        </p:blipFill>
        <p:spPr>
          <a:xfrm>
            <a:off x="9954502" y="4723321"/>
            <a:ext cx="896190" cy="432854"/>
          </a:xfrm>
          <a:prstGeom prst="rect">
            <a:avLst/>
          </a:prstGeom>
        </p:spPr>
      </p:pic>
    </p:spTree>
    <p:extLst>
      <p:ext uri="{BB962C8B-B14F-4D97-AF65-F5344CB8AC3E}">
        <p14:creationId xmlns:p14="http://schemas.microsoft.com/office/powerpoint/2010/main" val="154769957"/>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938452" cy="4495800"/>
              </a:xfrm>
            </p:spPr>
            <p:txBody>
              <a:bodyPr>
                <a:normAutofit/>
              </a:bodyPr>
              <a:lstStyle/>
              <a:p>
                <a:pPr marL="0" indent="0" algn="l" rtl="0">
                  <a:buNone/>
                </a:pPr>
                <a:r>
                  <a:rPr lang="en-US" sz="2800" dirty="0"/>
                  <a:t>The ultimate loads applied on the column is compared to the calculated column capacity, and they should satisfy the following:</a:t>
                </a:r>
              </a:p>
              <a:p>
                <a:pPr marL="0" indent="0" algn="l" rtl="0">
                  <a:buNone/>
                </a:pPr>
                <a:endParaRPr lang="en-US" sz="2800" i="1" dirty="0"/>
              </a:p>
              <a:p>
                <a:pPr algn="l" rtl="0">
                  <a:buFont typeface="Wingdings" panose="05000000000000000000" pitchFamily="2" charset="2"/>
                  <a:buChar char=""/>
                </a:pPr>
                <a:endParaRPr lang="en-US" sz="2800" i="1" dirty="0"/>
              </a:p>
              <a:p>
                <a:pPr algn="l" rtl="0">
                  <a:buFont typeface="Wingdings" panose="05000000000000000000" pitchFamily="2" charset="2"/>
                  <a:buChar char=""/>
                </a:pPr>
                <a14:m>
                  <m:oMath xmlns:m="http://schemas.openxmlformats.org/officeDocument/2006/math">
                    <m:sSub>
                      <m:sSubPr>
                        <m:ctrlPr>
                          <a:rPr lang="en-US" sz="2800" i="1" smtClean="0">
                            <a:latin typeface="Cambria Math" panose="02040503050406030204" pitchFamily="18" charset="0"/>
                          </a:rPr>
                        </m:ctrlPr>
                      </m:sSubPr>
                      <m:e>
                        <m:r>
                          <m:rPr>
                            <m:sty m:val="p"/>
                          </m:rPr>
                          <a:rPr lang="en-US" sz="2800">
                            <a:latin typeface="Cambria Math" panose="02040503050406030204" pitchFamily="18" charset="0"/>
                          </a:rPr>
                          <m:t>ΦP</m:t>
                        </m:r>
                      </m:e>
                      <m:sub>
                        <m:r>
                          <a:rPr lang="en-US" sz="2800" i="1">
                            <a:latin typeface="Cambria Math" panose="02040503050406030204" pitchFamily="18" charset="0"/>
                          </a:rPr>
                          <m:t>𝑛</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P</m:t>
                        </m:r>
                      </m:e>
                      <m:sub>
                        <m:r>
                          <m:rPr>
                            <m:sty m:val="p"/>
                          </m:rPr>
                          <a:rPr lang="en-US" sz="2800">
                            <a:latin typeface="Cambria Math" panose="02040503050406030204" pitchFamily="18" charset="0"/>
                          </a:rPr>
                          <m:t>u</m:t>
                        </m:r>
                      </m:sub>
                    </m:sSub>
                    <m:r>
                      <a:rPr lang="en-US" sz="2800">
                        <a:latin typeface="Cambria Math" panose="02040503050406030204" pitchFamily="18" charset="0"/>
                      </a:rPr>
                      <m:t>        </m:t>
                    </m:r>
                  </m:oMath>
                </a14:m>
                <a:r>
                  <a:rPr lang="en-US" sz="2800" dirty="0"/>
                  <a:t>                                                             (Equation 3.56)</a:t>
                </a:r>
              </a:p>
              <a:p>
                <a:pPr algn="l" rtl="0">
                  <a:buFont typeface="Wingdings" panose="05000000000000000000" pitchFamily="2" charset="2"/>
                  <a:buChar char=""/>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ΦM</m:t>
                        </m:r>
                      </m:e>
                      <m:sub>
                        <m:r>
                          <a:rPr lang="en-US" sz="2800" i="1">
                            <a:latin typeface="Cambria Math" panose="02040503050406030204" pitchFamily="18" charset="0"/>
                          </a:rPr>
                          <m:t>𝑛</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M</m:t>
                        </m:r>
                      </m:e>
                      <m:sub>
                        <m:r>
                          <m:rPr>
                            <m:sty m:val="p"/>
                          </m:rPr>
                          <a:rPr lang="en-US" sz="2800">
                            <a:latin typeface="Cambria Math" panose="02040503050406030204" pitchFamily="18" charset="0"/>
                          </a:rPr>
                          <m:t>u</m:t>
                        </m:r>
                      </m:sub>
                    </m:sSub>
                    <m:r>
                      <a:rPr lang="en-US" sz="2800">
                        <a:latin typeface="Cambria Math" panose="02040503050406030204" pitchFamily="18" charset="0"/>
                      </a:rPr>
                      <m:t>       </m:t>
                    </m:r>
                  </m:oMath>
                </a14:m>
                <a:r>
                  <a:rPr lang="en-US" sz="2800" dirty="0"/>
                  <a:t>                                                           (Equation 3.57)</a:t>
                </a:r>
              </a:p>
              <a:p>
                <a:pPr algn="l" rtl="0">
                  <a:buFont typeface="Wingdings" panose="05000000000000000000" pitchFamily="2" charset="2"/>
                  <a:buChar char=""/>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ΦV</m:t>
                        </m:r>
                      </m:e>
                      <m:sub>
                        <m:r>
                          <a:rPr lang="en-US" sz="2800" i="1">
                            <a:latin typeface="Cambria Math" panose="02040503050406030204" pitchFamily="18" charset="0"/>
                          </a:rPr>
                          <m:t>𝑛</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u</m:t>
                        </m:r>
                      </m:sub>
                    </m:sSub>
                    <m:r>
                      <a:rPr lang="en-US" sz="2800">
                        <a:latin typeface="Cambria Math" panose="02040503050406030204" pitchFamily="18" charset="0"/>
                      </a:rPr>
                      <m:t>        </m:t>
                    </m:r>
                  </m:oMath>
                </a14:m>
                <a:r>
                  <a:rPr lang="en-US" sz="2800" dirty="0"/>
                  <a:t>                                                            (Equation 3.58)</a:t>
                </a:r>
              </a:p>
              <a:p>
                <a:pPr algn="l" rtl="0"/>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816864" y="1600200"/>
                <a:ext cx="10938452" cy="4495800"/>
              </a:xfrm>
              <a:blipFill>
                <a:blip r:embed="rId3"/>
                <a:stretch>
                  <a:fillRect l="-1115" t="-1493"/>
                </a:stretch>
              </a:blipFill>
            </p:spPr>
            <p:txBody>
              <a:bodyPr/>
              <a:lstStyle/>
              <a:p>
                <a:r>
                  <a:rPr lang="en-US">
                    <a:noFill/>
                  </a:rPr>
                  <a:t> </a:t>
                </a:r>
              </a:p>
            </p:txBody>
          </p:sp>
        </mc:Fallback>
      </mc:AlternateContent>
    </p:spTree>
    <p:extLst>
      <p:ext uri="{BB962C8B-B14F-4D97-AF65-F5344CB8AC3E}">
        <p14:creationId xmlns:p14="http://schemas.microsoft.com/office/powerpoint/2010/main" val="2934021624"/>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a:xfrm>
            <a:off x="812800" y="228600"/>
            <a:ext cx="10871200" cy="990600"/>
          </a:xfrm>
        </p:spPr>
        <p:txBody>
          <a:bodyPr anchor="ctr">
            <a:normAutofit/>
          </a:bodyPr>
          <a:lstStyle/>
          <a:p>
            <a:pPr algn="ctr">
              <a:lnSpc>
                <a:spcPct val="90000"/>
              </a:lnSpc>
            </a:pPr>
            <a:r>
              <a:rPr lang="en-US" sz="3100" b="1" dirty="0"/>
              <a:t>3.8.2 Verification of column design </a:t>
            </a:r>
            <a:br>
              <a:rPr lang="en-US" sz="3100" b="1" dirty="0"/>
            </a:br>
            <a:endParaRPr lang="en-US" sz="3100" dirty="0"/>
          </a:p>
        </p:txBody>
      </p:sp>
      <p:sp>
        <p:nvSpPr>
          <p:cNvPr id="10" name="Content Placeholder 2">
            <a:extLst>
              <a:ext uri="{FF2B5EF4-FFF2-40B4-BE49-F238E27FC236}">
                <a16:creationId xmlns:a16="http://schemas.microsoft.com/office/drawing/2014/main" id="{8B52D33A-785F-484C-8963-4838CC793F55}"/>
              </a:ext>
            </a:extLst>
          </p:cNvPr>
          <p:cNvSpPr>
            <a:spLocks noGrp="1"/>
          </p:cNvSpPr>
          <p:nvPr>
            <p:ph sz="quarter" idx="1"/>
          </p:nvPr>
        </p:nvSpPr>
        <p:spPr>
          <a:xfrm>
            <a:off x="812800" y="1589567"/>
            <a:ext cx="5181600" cy="4572000"/>
          </a:xfrm>
        </p:spPr>
        <p:txBody>
          <a:bodyPr/>
          <a:lstStyle/>
          <a:p>
            <a:pPr algn="l" rtl="0"/>
            <a:endParaRPr lang="en-US" dirty="0"/>
          </a:p>
          <a:p>
            <a:pPr algn="l" rtl="0">
              <a:buFont typeface="Wingdings" panose="05000000000000000000" pitchFamily="2" charset="2"/>
              <a:buChar char="Ø"/>
            </a:pPr>
            <a:r>
              <a:rPr lang="en-US" dirty="0"/>
              <a:t>Column C4 in story 4 is chosen to be checked manually.</a:t>
            </a:r>
          </a:p>
          <a:p>
            <a:pPr algn="l" rtl="0">
              <a:buFont typeface="Wingdings" panose="05000000000000000000" pitchFamily="2" charset="2"/>
              <a:buChar char="Ø"/>
            </a:pPr>
            <a:endParaRPr lang="en-US" dirty="0"/>
          </a:p>
          <a:p>
            <a:pPr algn="l" rtl="0">
              <a:buFont typeface="Wingdings" panose="05000000000000000000" pitchFamily="2" charset="2"/>
              <a:buChar char="Ø"/>
            </a:pPr>
            <a:r>
              <a:rPr lang="en-US" dirty="0"/>
              <a:t> Figure 3.38 shows column C4. </a:t>
            </a:r>
          </a:p>
          <a:p>
            <a:pPr algn="l" rtl="0">
              <a:buFont typeface="Wingdings" panose="05000000000000000000" pitchFamily="2" charset="2"/>
              <a:buChar char="Ø"/>
            </a:pPr>
            <a:r>
              <a:rPr lang="en-US" dirty="0"/>
              <a:t>Section dimensions: </a:t>
            </a:r>
          </a:p>
          <a:p>
            <a:pPr marL="0" indent="0" algn="l" rtl="0">
              <a:buNone/>
            </a:pPr>
            <a:r>
              <a:rPr lang="en-US" dirty="0"/>
              <a:t>   </a:t>
            </a:r>
            <a:r>
              <a:rPr lang="en-US" dirty="0" err="1"/>
              <a:t>bw</a:t>
            </a:r>
            <a:r>
              <a:rPr lang="en-US" dirty="0"/>
              <a:t>=300 mm and h=800 mm</a:t>
            </a:r>
          </a:p>
          <a:p>
            <a:pPr marL="0" indent="0">
              <a:buNone/>
            </a:pPr>
            <a:endParaRPr lang="en-US" dirty="0"/>
          </a:p>
        </p:txBody>
      </p:sp>
      <p:pic>
        <p:nvPicPr>
          <p:cNvPr id="5" name="Content Placeholder 4">
            <a:extLst>
              <a:ext uri="{FF2B5EF4-FFF2-40B4-BE49-F238E27FC236}">
                <a16:creationId xmlns:a16="http://schemas.microsoft.com/office/drawing/2014/main" id="{F1CF754E-D624-4E38-B92B-35FBD879B712}"/>
              </a:ext>
            </a:extLst>
          </p:cNvPr>
          <p:cNvPicPr>
            <a:picLocks noGrp="1" noChangeAspect="1"/>
          </p:cNvPicPr>
          <p:nvPr>
            <p:ph sz="quarter" idx="2"/>
          </p:nvPr>
        </p:nvPicPr>
        <p:blipFill>
          <a:blip r:embed="rId2"/>
          <a:stretch>
            <a:fillRect/>
          </a:stretch>
        </p:blipFill>
        <p:spPr>
          <a:xfrm>
            <a:off x="6459868" y="1835312"/>
            <a:ext cx="5181600" cy="4080510"/>
          </a:xfrm>
          <a:prstGeom prst="rect">
            <a:avLst/>
          </a:prstGeom>
          <a:noFill/>
        </p:spPr>
      </p:pic>
      <p:sp>
        <p:nvSpPr>
          <p:cNvPr id="3" name="Slide Number Placeholder 2" hidden="1">
            <a:extLst>
              <a:ext uri="{FF2B5EF4-FFF2-40B4-BE49-F238E27FC236}">
                <a16:creationId xmlns:a16="http://schemas.microsoft.com/office/drawing/2014/main" id="{2D8AF970-46CE-4D62-9265-4D1A2503CFC3}"/>
              </a:ext>
            </a:extLst>
          </p:cNvPr>
          <p:cNvSpPr>
            <a:spLocks noGrp="1"/>
          </p:cNvSpPr>
          <p:nvPr>
            <p:ph type="sldNum" sz="quarter" idx="4294967295"/>
          </p:nvPr>
        </p:nvSpPr>
        <p:spPr>
          <a:xfrm>
            <a:off x="0" y="1272222"/>
            <a:ext cx="711200" cy="244476"/>
          </a:xfrm>
        </p:spPr>
        <p:txBody>
          <a:bodyPr>
            <a:normAutofit lnSpcReduction="10000"/>
          </a:bodyPr>
          <a:lstStyle/>
          <a:p>
            <a:pPr>
              <a:lnSpc>
                <a:spcPct val="90000"/>
              </a:lnSpc>
              <a:spcAft>
                <a:spcPts val="600"/>
              </a:spcAft>
            </a:pPr>
            <a:fld id="{296D667A-124B-494A-B025-50DC7EE0834B}" type="slidenum">
              <a:rPr lang="ar-SA" sz="1200" smtClean="0"/>
              <a:pPr>
                <a:lnSpc>
                  <a:spcPct val="90000"/>
                </a:lnSpc>
                <a:spcAft>
                  <a:spcPts val="600"/>
                </a:spcAft>
              </a:pPr>
              <a:t>192</a:t>
            </a:fld>
            <a:endParaRPr lang="ar-SA" sz="1200"/>
          </a:p>
        </p:txBody>
      </p:sp>
    </p:spTree>
    <p:extLst>
      <p:ext uri="{BB962C8B-B14F-4D97-AF65-F5344CB8AC3E}">
        <p14:creationId xmlns:p14="http://schemas.microsoft.com/office/powerpoint/2010/main" val="310095406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938452" cy="4495800"/>
          </a:xfrm>
        </p:spPr>
        <p:txBody>
          <a:bodyPr>
            <a:normAutofit/>
          </a:bodyPr>
          <a:lstStyle/>
          <a:p>
            <a:pPr marL="0" indent="0" algn="l" rtl="0">
              <a:buNone/>
            </a:pPr>
            <a:r>
              <a:rPr lang="en-US" dirty="0"/>
              <a:t>Columns are designed according to ACI 318-14, Section 18.14, such that columns shall satisfy almost special column requirements.</a:t>
            </a:r>
          </a:p>
          <a:p>
            <a:pPr marL="0" indent="0" algn="l" rtl="0">
              <a:buNone/>
            </a:pPr>
            <a:endParaRPr lang="en-US" dirty="0"/>
          </a:p>
          <a:p>
            <a:pPr marL="0" indent="0" algn="l" rtl="0">
              <a:buNone/>
            </a:pPr>
            <a:r>
              <a:rPr lang="en-US" dirty="0"/>
              <a:t>Table 3.18 shows the axial force and biaxial moment of column C4, that imported from </a:t>
            </a:r>
            <a:r>
              <a:rPr lang="en-US" dirty="0" err="1"/>
              <a:t>Etabs</a:t>
            </a:r>
            <a:r>
              <a:rPr lang="en-US" dirty="0"/>
              <a:t>.</a:t>
            </a:r>
          </a:p>
          <a:p>
            <a:pPr marL="0" indent="0" algn="l" rtl="0">
              <a:buNone/>
            </a:pPr>
            <a:endParaRPr lang="en-US" sz="2400" dirty="0"/>
          </a:p>
        </p:txBody>
      </p:sp>
      <p:pic>
        <p:nvPicPr>
          <p:cNvPr id="13" name="Picture 12">
            <a:extLst>
              <a:ext uri="{FF2B5EF4-FFF2-40B4-BE49-F238E27FC236}">
                <a16:creationId xmlns:a16="http://schemas.microsoft.com/office/drawing/2014/main" id="{572FC5F4-DE18-43C4-9888-15E08D110EB8}"/>
              </a:ext>
            </a:extLst>
          </p:cNvPr>
          <p:cNvPicPr/>
          <p:nvPr/>
        </p:nvPicPr>
        <p:blipFill>
          <a:blip r:embed="rId2"/>
          <a:stretch>
            <a:fillRect/>
          </a:stretch>
        </p:blipFill>
        <p:spPr>
          <a:xfrm>
            <a:off x="1053611" y="4134875"/>
            <a:ext cx="9926516" cy="2090079"/>
          </a:xfrm>
          <a:prstGeom prst="rect">
            <a:avLst/>
          </a:prstGeom>
          <a:ln>
            <a:noFill/>
          </a:ln>
        </p:spPr>
      </p:pic>
    </p:spTree>
    <p:extLst>
      <p:ext uri="{BB962C8B-B14F-4D97-AF65-F5344CB8AC3E}">
        <p14:creationId xmlns:p14="http://schemas.microsoft.com/office/powerpoint/2010/main" val="2320066211"/>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871200" cy="4495800"/>
              </a:xfrm>
            </p:spPr>
            <p:txBody>
              <a:bodyPr>
                <a:normAutofit fontScale="92500" lnSpcReduction="20000"/>
              </a:bodyPr>
              <a:lstStyle/>
              <a:p>
                <a:pPr algn="l" rtl="0"/>
                <a:r>
                  <a:rPr lang="en-US" sz="3000" dirty="0"/>
                  <a:t>Design as beam or column ?!</a:t>
                </a:r>
              </a:p>
              <a:p>
                <a:pPr algn="l" rtl="0"/>
                <a:r>
                  <a:rPr lang="en-US" sz="3000" dirty="0"/>
                  <a:t>ACI 318-14, Section 18.7.5 provide the minimum axial load to design as column.</a:t>
                </a:r>
              </a:p>
              <a:p>
                <a:pPr marL="0" indent="0" algn="l" rtl="0">
                  <a:buNone/>
                </a:pPr>
                <a:r>
                  <a:rPr lang="en-US" sz="3000" dirty="0"/>
                  <a:t>   </a:t>
                </a:r>
              </a:p>
              <a:p>
                <a:pPr marL="0" indent="0" algn="l" rtl="0">
                  <a:buNone/>
                </a:pPr>
                <a:r>
                  <a:rPr lang="en-US" sz="3000" dirty="0"/>
                  <a:t> </a:t>
                </a:r>
                <a14:m>
                  <m:oMath xmlns:m="http://schemas.openxmlformats.org/officeDocument/2006/math">
                    <m:sSub>
                      <m:sSubPr>
                        <m:ctrlPr>
                          <a:rPr lang="en-US" sz="3000" i="1">
                            <a:latin typeface="Cambria Math" panose="02040503050406030204" pitchFamily="18" charset="0"/>
                          </a:rPr>
                        </m:ctrlPr>
                      </m:sSubPr>
                      <m:e>
                        <m:r>
                          <a:rPr lang="en-US" sz="3000" b="0" i="0" smtClean="0">
                            <a:latin typeface="Cambria Math" panose="02040503050406030204" pitchFamily="18" charset="0"/>
                          </a:rPr>
                          <m:t>  </m:t>
                        </m:r>
                        <m:r>
                          <m:rPr>
                            <m:sty m:val="p"/>
                          </m:rPr>
                          <a:rPr lang="en-US" sz="3000">
                            <a:latin typeface="Cambria Math" panose="02040503050406030204" pitchFamily="18" charset="0"/>
                          </a:rPr>
                          <m:t>P</m:t>
                        </m:r>
                      </m:e>
                      <m:sub>
                        <m:r>
                          <m:rPr>
                            <m:sty m:val="p"/>
                          </m:rPr>
                          <a:rPr lang="en-US" sz="3000">
                            <a:latin typeface="Cambria Math" panose="02040503050406030204" pitchFamily="18" charset="0"/>
                          </a:rPr>
                          <m:t>u</m:t>
                        </m:r>
                      </m:sub>
                    </m:sSub>
                    <m:r>
                      <a:rPr lang="en-US" sz="3000" smtClean="0">
                        <a:latin typeface="Cambria Math" panose="02040503050406030204" pitchFamily="18" charset="0"/>
                      </a:rPr>
                      <m:t>≥</m:t>
                    </m:r>
                    <m:r>
                      <a:rPr lang="en-US" sz="3000">
                        <a:latin typeface="Cambria Math" panose="02040503050406030204" pitchFamily="18" charset="0"/>
                      </a:rPr>
                      <m:t>1</m:t>
                    </m:r>
                    <m:r>
                      <a:rPr lang="en-US" sz="3000">
                        <a:latin typeface="Cambria Math" panose="02040503050406030204" pitchFamily="18" charset="0"/>
                      </a:rPr>
                      <m:t>/</m:t>
                    </m:r>
                    <m:r>
                      <a:rPr lang="en-US" sz="3000">
                        <a:latin typeface="Cambria Math" panose="02040503050406030204" pitchFamily="18" charset="0"/>
                      </a:rPr>
                      <m:t>10</m:t>
                    </m:r>
                    <m:sSubSup>
                      <m:sSubSupPr>
                        <m:ctrlPr>
                          <a:rPr lang="en-US" sz="3000" i="1">
                            <a:latin typeface="Cambria Math" panose="02040503050406030204" pitchFamily="18" charset="0"/>
                          </a:rPr>
                        </m:ctrlPr>
                      </m:sSubSupPr>
                      <m:e>
                        <m:r>
                          <a:rPr lang="en-US" sz="3000" i="1">
                            <a:latin typeface="Cambria Math" panose="02040503050406030204" pitchFamily="18" charset="0"/>
                          </a:rPr>
                          <m:t>𝑓</m:t>
                        </m:r>
                      </m:e>
                      <m:sub>
                        <m:r>
                          <a:rPr lang="en-US" sz="3000" i="1">
                            <a:latin typeface="Cambria Math" panose="02040503050406030204" pitchFamily="18" charset="0"/>
                          </a:rPr>
                          <m:t>𝑐</m:t>
                        </m:r>
                      </m:sub>
                      <m:sup>
                        <m:r>
                          <a:rPr lang="en-US" sz="3000" i="1">
                            <a:latin typeface="Cambria Math" panose="02040503050406030204" pitchFamily="18" charset="0"/>
                          </a:rPr>
                          <m:t>′</m:t>
                        </m:r>
                      </m:sup>
                    </m:sSubSup>
                    <m:sSub>
                      <m:sSubPr>
                        <m:ctrlPr>
                          <a:rPr lang="en-US" sz="3000" i="1">
                            <a:latin typeface="Cambria Math" panose="02040503050406030204" pitchFamily="18" charset="0"/>
                          </a:rPr>
                        </m:ctrlPr>
                      </m:sSubPr>
                      <m:e>
                        <m:r>
                          <m:rPr>
                            <m:sty m:val="p"/>
                          </m:rPr>
                          <a:rPr lang="en-US" sz="3000">
                            <a:latin typeface="Cambria Math" panose="02040503050406030204" pitchFamily="18" charset="0"/>
                          </a:rPr>
                          <m:t>A</m:t>
                        </m:r>
                      </m:e>
                      <m:sub>
                        <m:r>
                          <m:rPr>
                            <m:sty m:val="p"/>
                          </m:rPr>
                          <a:rPr lang="en-US" sz="3000">
                            <a:latin typeface="Cambria Math" panose="02040503050406030204" pitchFamily="18" charset="0"/>
                          </a:rPr>
                          <m:t>g</m:t>
                        </m:r>
                      </m:sub>
                    </m:sSub>
                    <m:r>
                      <a:rPr lang="en-US" sz="3000" i="1">
                        <a:latin typeface="Cambria Math" panose="02040503050406030204" pitchFamily="18" charset="0"/>
                      </a:rPr>
                      <m:t>                                                        </m:t>
                    </m:r>
                    <m:r>
                      <a:rPr lang="en-US" sz="3000">
                        <a:latin typeface="Cambria Math" panose="02040503050406030204" pitchFamily="18" charset="0"/>
                      </a:rPr>
                      <m:t>  (</m:t>
                    </m:r>
                    <m:r>
                      <m:rPr>
                        <m:sty m:val="p"/>
                      </m:rPr>
                      <a:rPr lang="en-US" sz="3000">
                        <a:latin typeface="Cambria Math" panose="02040503050406030204" pitchFamily="18" charset="0"/>
                      </a:rPr>
                      <m:t>Equation</m:t>
                    </m:r>
                    <m:r>
                      <a:rPr lang="en-US" sz="3000">
                        <a:latin typeface="Cambria Math" panose="02040503050406030204" pitchFamily="18" charset="0"/>
                      </a:rPr>
                      <m:t> </m:t>
                    </m:r>
                    <m:r>
                      <a:rPr lang="en-US" sz="3000">
                        <a:latin typeface="Cambria Math" panose="02040503050406030204" pitchFamily="18" charset="0"/>
                      </a:rPr>
                      <m:t>3</m:t>
                    </m:r>
                    <m:r>
                      <a:rPr lang="en-US" sz="3000">
                        <a:latin typeface="Cambria Math" panose="02040503050406030204" pitchFamily="18" charset="0"/>
                      </a:rPr>
                      <m:t>.</m:t>
                    </m:r>
                    <m:r>
                      <a:rPr lang="en-US" sz="3000">
                        <a:latin typeface="Cambria Math" panose="02040503050406030204" pitchFamily="18" charset="0"/>
                      </a:rPr>
                      <m:t>59</m:t>
                    </m:r>
                    <m:r>
                      <a:rPr lang="en-US" sz="3000">
                        <a:latin typeface="Cambria Math" panose="02040503050406030204" pitchFamily="18" charset="0"/>
                      </a:rPr>
                      <m:t>)</m:t>
                    </m:r>
                    <m:r>
                      <a:rPr lang="en-US" sz="3000" i="1">
                        <a:latin typeface="Cambria Math" panose="02040503050406030204" pitchFamily="18" charset="0"/>
                      </a:rPr>
                      <m:t>     </m:t>
                    </m:r>
                  </m:oMath>
                </a14:m>
                <a:endParaRPr lang="en-US" sz="3000" dirty="0"/>
              </a:p>
              <a:p>
                <a:pPr marL="0" indent="0" algn="l" rtl="0">
                  <a:buNone/>
                </a:pPr>
                <a:r>
                  <a:rPr lang="en-US" sz="3000" dirty="0"/>
                  <a:t>    </a:t>
                </a:r>
              </a:p>
              <a:p>
                <a:pPr marL="0" indent="0" algn="l" rtl="0">
                  <a:buNone/>
                </a:pPr>
                <a:r>
                  <a:rPr lang="en-US" sz="3000" dirty="0"/>
                  <a:t>   Where: </a:t>
                </a:r>
              </a:p>
              <a:p>
                <a:pPr marL="1508760" lvl="4"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P</m:t>
                        </m:r>
                      </m:e>
                      <m:sub>
                        <m:r>
                          <m:rPr>
                            <m:sty m:val="p"/>
                          </m:rPr>
                          <a:rPr lang="en-US" sz="2800">
                            <a:latin typeface="Cambria Math" panose="02040503050406030204" pitchFamily="18" charset="0"/>
                          </a:rPr>
                          <m:t>u</m:t>
                        </m:r>
                      </m:sub>
                    </m:sSub>
                  </m:oMath>
                </a14:m>
                <a:r>
                  <a:rPr lang="en-US" sz="2800" dirty="0"/>
                  <a:t>: Factored axial force.</a:t>
                </a:r>
              </a:p>
              <a:p>
                <a:pPr marL="1508760" lvl="4" indent="0" algn="l" rtl="0">
                  <a:buNone/>
                </a:pPr>
                <a14:m>
                  <m:oMath xmlns:m="http://schemas.openxmlformats.org/officeDocument/2006/math">
                    <m:sSubSup>
                      <m:sSubSupPr>
                        <m:ctrlPr>
                          <a:rPr lang="en-US" sz="2800" i="1">
                            <a:latin typeface="Cambria Math" panose="02040503050406030204" pitchFamily="18" charset="0"/>
                          </a:rPr>
                        </m:ctrlPr>
                      </m:sSubSupPr>
                      <m:e>
                        <m:r>
                          <a:rPr lang="en-US" sz="2800" i="1">
                            <a:latin typeface="Cambria Math" panose="02040503050406030204" pitchFamily="18" charset="0"/>
                          </a:rPr>
                          <m:t>𝑓</m:t>
                        </m:r>
                      </m:e>
                      <m:sub>
                        <m:r>
                          <a:rPr lang="en-US" sz="2800" i="1">
                            <a:latin typeface="Cambria Math" panose="02040503050406030204" pitchFamily="18" charset="0"/>
                          </a:rPr>
                          <m:t>𝑐</m:t>
                        </m:r>
                      </m:sub>
                      <m:sup>
                        <m:r>
                          <a:rPr lang="en-US" sz="2800" i="1">
                            <a:latin typeface="Cambria Math" panose="02040503050406030204" pitchFamily="18" charset="0"/>
                          </a:rPr>
                          <m:t>′</m:t>
                        </m:r>
                      </m:sup>
                    </m:sSubSup>
                  </m:oMath>
                </a14:m>
                <a:r>
                  <a:rPr lang="en-US" sz="2800" dirty="0"/>
                  <a:t>: Concrete compressive strength.</a:t>
                </a:r>
              </a:p>
              <a:p>
                <a:pPr marL="1508760" lvl="4"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g</m:t>
                        </m:r>
                      </m:sub>
                    </m:sSub>
                    <m:r>
                      <a:rPr lang="en-US" sz="2800">
                        <a:latin typeface="Cambria Math" panose="02040503050406030204" pitchFamily="18" charset="0"/>
                      </a:rPr>
                      <m:t>:</m:t>
                    </m:r>
                  </m:oMath>
                </a14:m>
                <a:r>
                  <a:rPr lang="en-US" sz="2800" dirty="0"/>
                  <a:t>Gross area of concrete section.</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816864" y="1600200"/>
                <a:ext cx="10871200" cy="4495800"/>
              </a:xfrm>
              <a:blipFill>
                <a:blip r:embed="rId2"/>
                <a:stretch>
                  <a:fillRect l="-224" t="-3256" r="-1402"/>
                </a:stretch>
              </a:blipFill>
            </p:spPr>
            <p:txBody>
              <a:bodyPr/>
              <a:lstStyle/>
              <a:p>
                <a:r>
                  <a:rPr lang="en-US">
                    <a:noFill/>
                  </a:rPr>
                  <a:t> </a:t>
                </a:r>
              </a:p>
            </p:txBody>
          </p:sp>
        </mc:Fallback>
      </mc:AlternateContent>
    </p:spTree>
    <p:extLst>
      <p:ext uri="{BB962C8B-B14F-4D97-AF65-F5344CB8AC3E}">
        <p14:creationId xmlns:p14="http://schemas.microsoft.com/office/powerpoint/2010/main" val="380364738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938452" cy="4495800"/>
              </a:xfrm>
            </p:spPr>
            <p:txBody>
              <a:bodyPr>
                <a:normAutofit/>
              </a:bodyPr>
              <a:lstStyle/>
              <a:p>
                <a:pPr algn="l" rtl="0">
                  <a:buFont typeface="Arial" panose="020B0604020202020204" pitchFamily="34" charset="0"/>
                  <a:buChar char="•"/>
                </a:pPr>
                <a:r>
                  <a:rPr lang="en-US" dirty="0"/>
                  <a:t>By substituting in the Equation 3.5,</a:t>
                </a:r>
                <a14:m>
                  <m:oMath xmlns:m="http://schemas.openxmlformats.org/officeDocument/2006/math">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u</m:t>
                        </m:r>
                      </m:sub>
                    </m:sSub>
                    <m:r>
                      <a:rPr lang="en-US">
                        <a:latin typeface="Cambria Math" panose="02040503050406030204" pitchFamily="18" charset="0"/>
                      </a:rPr>
                      <m:t>≥</m:t>
                    </m:r>
                  </m:oMath>
                </a14:m>
                <a:r>
                  <a:rPr lang="en-US" dirty="0"/>
                  <a:t> 768 KN </a:t>
                </a:r>
              </a:p>
              <a:p>
                <a:pPr algn="l" rtl="0">
                  <a:buFont typeface="Arial" panose="020B0604020202020204" pitchFamily="34" charset="0"/>
                  <a:buChar char="•"/>
                </a:pPr>
                <a:r>
                  <a:rPr lang="en-US" dirty="0"/>
                  <a:t>So, based on Table 3.18,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u</m:t>
                        </m:r>
                      </m:sub>
                    </m:sSub>
                    <m:r>
                      <a:rPr lang="en-US" i="1">
                        <a:latin typeface="Cambria Math" panose="02040503050406030204" pitchFamily="18" charset="0"/>
                      </a:rPr>
                      <m:t>= </m:t>
                    </m:r>
                  </m:oMath>
                </a14:m>
                <a:r>
                  <a:rPr lang="en-US" dirty="0"/>
                  <a:t>860.7 KN &gt; 786 KN. </a:t>
                </a:r>
              </a:p>
              <a:p>
                <a:pPr marL="0" indent="0" algn="l" rtl="0">
                  <a:buNone/>
                </a:pPr>
                <a:r>
                  <a:rPr lang="en-US" dirty="0"/>
                  <a:t>   &gt;&gt;&gt;the member is design as column.</a:t>
                </a:r>
              </a:p>
              <a:p>
                <a:pPr marL="0" indent="0" algn="l" rtl="0">
                  <a:buNone/>
                </a:pPr>
                <a:endParaRPr lang="en-US" dirty="0"/>
              </a:p>
              <a:p>
                <a:pPr marL="320040" lvl="1" indent="0" algn="l" rtl="0">
                  <a:buNone/>
                </a:pPr>
                <a:r>
                  <a:rPr lang="en-US" sz="2800" dirty="0"/>
                  <a:t>From Table 3.18, </a:t>
                </a:r>
                <a14:m>
                  <m:oMath xmlns:m="http://schemas.openxmlformats.org/officeDocument/2006/math">
                    <m:r>
                      <a:rPr lang="en-US" sz="2800" i="1">
                        <a:latin typeface="Cambria Math" panose="02040503050406030204" pitchFamily="18" charset="0"/>
                      </a:rPr>
                      <m:t>𝜌</m:t>
                    </m:r>
                  </m:oMath>
                </a14:m>
                <a:r>
                  <a:rPr lang="en-US" sz="2800" dirty="0"/>
                  <a:t> =0.01 </a:t>
                </a:r>
              </a:p>
              <a:p>
                <a:pPr marL="320040" lvl="1" indent="0" algn="l" rtl="0">
                  <a:buNone/>
                </a:pPr>
                <a:r>
                  <a:rPr lang="en-US" sz="2800" dirty="0"/>
                  <a:t>Then,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𝐴</m:t>
                        </m:r>
                      </m:e>
                      <m:sub>
                        <m:r>
                          <a:rPr lang="en-US" sz="2800" i="1">
                            <a:latin typeface="Cambria Math" panose="02040503050406030204" pitchFamily="18" charset="0"/>
                          </a:rPr>
                          <m:t>𝑠</m:t>
                        </m:r>
                      </m:sub>
                    </m:sSub>
                  </m:oMath>
                </a14:m>
                <a:r>
                  <a:rPr lang="en-US" sz="2800" dirty="0"/>
                  <a:t> =</a:t>
                </a:r>
                <a14:m>
                  <m:oMath xmlns:m="http://schemas.openxmlformats.org/officeDocument/2006/math">
                    <m:r>
                      <a:rPr lang="en-US" sz="2800" b="0" i="0" smtClean="0">
                        <a:latin typeface="Cambria Math" panose="02040503050406030204" pitchFamily="18" charset="0"/>
                      </a:rPr>
                      <m:t>2400</m:t>
                    </m:r>
                    <m:r>
                      <a:rPr lang="en-US" sz="2800" i="1">
                        <a:latin typeface="Cambria Math" panose="02040503050406030204" pitchFamily="18" charset="0"/>
                      </a:rPr>
                      <m:t> </m:t>
                    </m:r>
                    <m:sSup>
                      <m:sSupPr>
                        <m:ctrlPr>
                          <a:rPr lang="en-US" sz="2800" i="1">
                            <a:latin typeface="Cambria Math" panose="02040503050406030204" pitchFamily="18" charset="0"/>
                          </a:rPr>
                        </m:ctrlPr>
                      </m:sSupPr>
                      <m:e>
                        <m:r>
                          <m:rPr>
                            <m:sty m:val="p"/>
                          </m:rPr>
                          <a:rPr lang="en-US" sz="2800">
                            <a:latin typeface="Cambria Math" panose="02040503050406030204" pitchFamily="18" charset="0"/>
                          </a:rPr>
                          <m:t>mm</m:t>
                        </m:r>
                      </m:e>
                      <m:sup>
                        <m:r>
                          <a:rPr lang="en-US" sz="2800">
                            <a:latin typeface="Cambria Math" panose="02040503050406030204" pitchFamily="18" charset="0"/>
                          </a:rPr>
                          <m:t>2</m:t>
                        </m:r>
                      </m:sup>
                    </m:sSup>
                  </m:oMath>
                </a14:m>
                <a:endParaRPr lang="en-US" sz="2800" dirty="0"/>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816864" y="1600200"/>
                <a:ext cx="10938452" cy="4495800"/>
              </a:xfrm>
              <a:blipFill>
                <a:blip r:embed="rId2"/>
                <a:stretch>
                  <a:fillRect l="-334" t="-135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5DDB08DD-0448-4F8C-947A-B2582746B06F}"/>
              </a:ext>
            </a:extLst>
          </p:cNvPr>
          <p:cNvPicPr/>
          <p:nvPr/>
        </p:nvPicPr>
        <p:blipFill>
          <a:blip r:embed="rId3"/>
          <a:stretch>
            <a:fillRect/>
          </a:stretch>
        </p:blipFill>
        <p:spPr>
          <a:xfrm>
            <a:off x="5882053" y="3543300"/>
            <a:ext cx="5660136" cy="2804746"/>
          </a:xfrm>
          <a:prstGeom prst="rect">
            <a:avLst/>
          </a:prstGeom>
        </p:spPr>
      </p:pic>
    </p:spTree>
    <p:extLst>
      <p:ext uri="{BB962C8B-B14F-4D97-AF65-F5344CB8AC3E}">
        <p14:creationId xmlns:p14="http://schemas.microsoft.com/office/powerpoint/2010/main" val="127221695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633046" y="1600200"/>
                <a:ext cx="11122270" cy="4495800"/>
              </a:xfrm>
            </p:spPr>
            <p:txBody>
              <a:bodyPr>
                <a:normAutofit fontScale="85000" lnSpcReduction="20000"/>
              </a:bodyPr>
              <a:lstStyle/>
              <a:p>
                <a:pPr algn="l" rtl="0">
                  <a:buFont typeface="Wingdings" panose="05000000000000000000" pitchFamily="2" charset="2"/>
                  <a:buChar char="ü"/>
                </a:pPr>
                <a:r>
                  <a:rPr lang="en-US" sz="3100" b="1" dirty="0"/>
                  <a:t>Axial and Moment strength </a:t>
                </a:r>
                <a:endParaRPr lang="en-US" sz="3100" dirty="0"/>
              </a:p>
              <a:p>
                <a:pPr marL="0" indent="0" algn="l" rtl="0">
                  <a:buNone/>
                </a:pPr>
                <a:endParaRPr lang="en-US" sz="3100" dirty="0"/>
              </a:p>
              <a:p>
                <a:pPr marL="0" indent="0" algn="l" rtl="0">
                  <a:buNone/>
                </a:pPr>
                <a:r>
                  <a:rPr lang="en-US" sz="2800" dirty="0"/>
                  <a:t>Bressler reciprocal method</a:t>
                </a:r>
              </a:p>
              <a:p>
                <a:pPr marL="0" indent="0" algn="l" rtl="0">
                  <a:buNone/>
                </a:pPr>
                <a14:m>
                  <m:oMathPara xmlns:m="http://schemas.openxmlformats.org/officeDocument/2006/math">
                    <m:oMathParaPr>
                      <m:jc m:val="centerGroup"/>
                    </m:oMathParaPr>
                    <m:oMath xmlns:m="http://schemas.openxmlformats.org/officeDocument/2006/math">
                      <m:f>
                        <m:fPr>
                          <m:ctrlPr>
                            <a:rPr lang="en-US" sz="2800" i="1">
                              <a:latin typeface="Cambria Math" panose="02040503050406030204" pitchFamily="18" charset="0"/>
                            </a:rPr>
                          </m:ctrlPr>
                        </m:fPr>
                        <m:num>
                          <m:r>
                            <a:rPr lang="en-US" sz="2800">
                              <a:latin typeface="Cambria Math" panose="02040503050406030204" pitchFamily="18" charset="0"/>
                            </a:rPr>
                            <m:t>1</m:t>
                          </m:r>
                        </m:num>
                        <m:den>
                          <m:sSub>
                            <m:sSubPr>
                              <m:ctrlPr>
                                <a:rPr lang="en-US" sz="2800" i="1">
                                  <a:latin typeface="Cambria Math" panose="02040503050406030204" pitchFamily="18" charset="0"/>
                                </a:rPr>
                              </m:ctrlPr>
                            </m:sSubPr>
                            <m:e>
                              <m:r>
                                <a:rPr lang="en-US" sz="2800">
                                  <a:latin typeface="Cambria Math" panose="02040503050406030204" pitchFamily="18" charset="0"/>
                                </a:rPr>
                                <m:t>∅</m:t>
                              </m:r>
                              <m:r>
                                <a:rPr lang="en-US" sz="2800" i="1">
                                  <a:latin typeface="Cambria Math" panose="02040503050406030204" pitchFamily="18" charset="0"/>
                                </a:rPr>
                                <m:t>𝑝</m:t>
                              </m:r>
                            </m:e>
                            <m:sub>
                              <m:r>
                                <a:rPr lang="en-US" sz="2800" i="1">
                                  <a:latin typeface="Cambria Math" panose="02040503050406030204" pitchFamily="18" charset="0"/>
                                </a:rPr>
                                <m:t>𝑛</m:t>
                              </m:r>
                            </m:sub>
                          </m:sSub>
                        </m:den>
                      </m:f>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sSub>
                            <m:sSubPr>
                              <m:ctrlPr>
                                <a:rPr lang="en-US" sz="2800" i="1">
                                  <a:latin typeface="Cambria Math" panose="02040503050406030204" pitchFamily="18" charset="0"/>
                                </a:rPr>
                              </m:ctrlPr>
                            </m:sSubPr>
                            <m:e>
                              <m:r>
                                <a:rPr lang="en-US" sz="2800">
                                  <a:latin typeface="Cambria Math" panose="02040503050406030204" pitchFamily="18" charset="0"/>
                                </a:rPr>
                                <m:t>∅</m:t>
                              </m:r>
                              <m:r>
                                <a:rPr lang="en-US" sz="2800" i="1">
                                  <a:latin typeface="Cambria Math" panose="02040503050406030204" pitchFamily="18" charset="0"/>
                                </a:rPr>
                                <m:t>𝑝</m:t>
                              </m:r>
                            </m:e>
                            <m:sub>
                              <m:r>
                                <a:rPr lang="en-US" sz="2800" i="1">
                                  <a:latin typeface="Cambria Math" panose="02040503050406030204" pitchFamily="18" charset="0"/>
                                </a:rPr>
                                <m:t>𝑛𝑥</m:t>
                              </m:r>
                              <m:r>
                                <a:rPr lang="en-US" sz="2800">
                                  <a:latin typeface="Cambria Math" panose="02040503050406030204" pitchFamily="18" charset="0"/>
                                </a:rPr>
                                <m:t>0</m:t>
                              </m:r>
                            </m:sub>
                          </m:sSub>
                        </m:den>
                      </m:f>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sSub>
                            <m:sSubPr>
                              <m:ctrlPr>
                                <a:rPr lang="en-US" sz="2800" i="1">
                                  <a:latin typeface="Cambria Math" panose="02040503050406030204" pitchFamily="18" charset="0"/>
                                </a:rPr>
                              </m:ctrlPr>
                            </m:sSubPr>
                            <m:e>
                              <m:r>
                                <a:rPr lang="en-US" sz="2800">
                                  <a:latin typeface="Cambria Math" panose="02040503050406030204" pitchFamily="18" charset="0"/>
                                </a:rPr>
                                <m:t>∅</m:t>
                              </m:r>
                              <m:r>
                                <a:rPr lang="en-US" sz="2800" i="1">
                                  <a:latin typeface="Cambria Math" panose="02040503050406030204" pitchFamily="18" charset="0"/>
                                </a:rPr>
                                <m:t>𝑝</m:t>
                              </m:r>
                            </m:e>
                            <m:sub>
                              <m:r>
                                <a:rPr lang="en-US" sz="2800" i="1">
                                  <a:latin typeface="Cambria Math" panose="02040503050406030204" pitchFamily="18" charset="0"/>
                                </a:rPr>
                                <m:t>𝑛𝑦</m:t>
                              </m:r>
                              <m:r>
                                <a:rPr lang="en-US" sz="2800">
                                  <a:latin typeface="Cambria Math" panose="02040503050406030204" pitchFamily="18" charset="0"/>
                                </a:rPr>
                                <m:t>0</m:t>
                              </m:r>
                            </m:sub>
                          </m:sSub>
                        </m:den>
                      </m:f>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sSub>
                            <m:sSubPr>
                              <m:ctrlPr>
                                <a:rPr lang="en-US" sz="2800" i="1">
                                  <a:latin typeface="Cambria Math" panose="02040503050406030204" pitchFamily="18" charset="0"/>
                                </a:rPr>
                              </m:ctrlPr>
                            </m:sSubPr>
                            <m:e>
                              <m:r>
                                <a:rPr lang="en-US" sz="2800">
                                  <a:latin typeface="Cambria Math" panose="02040503050406030204" pitchFamily="18" charset="0"/>
                                </a:rPr>
                                <m:t>∅</m:t>
                              </m:r>
                              <m:r>
                                <a:rPr lang="en-US" sz="2800" i="1">
                                  <a:latin typeface="Cambria Math" panose="02040503050406030204" pitchFamily="18" charset="0"/>
                                </a:rPr>
                                <m:t>𝑝</m:t>
                              </m:r>
                            </m:e>
                            <m:sub>
                              <m:r>
                                <a:rPr lang="en-US" sz="2800">
                                  <a:latin typeface="Cambria Math" panose="02040503050406030204" pitchFamily="18" charset="0"/>
                                </a:rPr>
                                <m:t>0</m:t>
                              </m:r>
                            </m:sub>
                          </m:sSub>
                        </m:den>
                      </m:f>
                      <m:r>
                        <a:rPr lang="en-US" sz="2800">
                          <a:latin typeface="Cambria Math" panose="02040503050406030204" pitchFamily="18" charset="0"/>
                        </a:rPr>
                        <m:t>                                                                </m:t>
                      </m:r>
                      <m:d>
                        <m:dPr>
                          <m:ctrlPr>
                            <a:rPr lang="en-US" sz="2800" i="1">
                              <a:latin typeface="Cambria Math" panose="02040503050406030204" pitchFamily="18" charset="0"/>
                            </a:rPr>
                          </m:ctrlPr>
                        </m:dPr>
                        <m:e>
                          <m:r>
                            <m:rPr>
                              <m:sty m:val="p"/>
                            </m:rPr>
                            <a:rPr lang="en-US" sz="2800">
                              <a:latin typeface="Cambria Math" panose="02040503050406030204" pitchFamily="18" charset="0"/>
                            </a:rPr>
                            <m:t>Equation</m:t>
                          </m:r>
                          <m:r>
                            <a:rPr lang="en-US" sz="2800">
                              <a:latin typeface="Cambria Math" panose="02040503050406030204" pitchFamily="18" charset="0"/>
                            </a:rPr>
                            <m:t> </m:t>
                          </m:r>
                          <m:r>
                            <a:rPr lang="en-US" sz="2800">
                              <a:latin typeface="Cambria Math" panose="02040503050406030204" pitchFamily="18" charset="0"/>
                            </a:rPr>
                            <m:t>3</m:t>
                          </m:r>
                          <m:r>
                            <a:rPr lang="en-US" sz="2800">
                              <a:latin typeface="Cambria Math" panose="02040503050406030204" pitchFamily="18" charset="0"/>
                            </a:rPr>
                            <m:t>.</m:t>
                          </m:r>
                          <m:r>
                            <a:rPr lang="en-US" sz="2800">
                              <a:latin typeface="Cambria Math" panose="02040503050406030204" pitchFamily="18" charset="0"/>
                            </a:rPr>
                            <m:t>60</m:t>
                          </m:r>
                        </m:e>
                      </m:d>
                    </m:oMath>
                  </m:oMathPara>
                </a14:m>
                <a:endParaRPr lang="en-US" sz="2800" dirty="0"/>
              </a:p>
              <a:p>
                <a:pPr marL="0" indent="0" algn="l" rtl="0">
                  <a:buNone/>
                </a:pPr>
                <a:r>
                  <a:rPr lang="en-US" sz="2800" dirty="0"/>
                  <a:t> </a:t>
                </a:r>
              </a:p>
              <a:p>
                <a:pPr marL="0" indent="0" algn="l" rtl="0">
                  <a:buNone/>
                </a:pPr>
                <a:r>
                  <a:rPr lang="en-US" sz="2800" dirty="0"/>
                  <a:t>   Where:</a:t>
                </a:r>
              </a:p>
              <a:p>
                <a:pPr marL="320040" lvl="1" indent="0" algn="l" rtl="0">
                  <a:buNone/>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𝑛</m:t>
                        </m:r>
                      </m:sub>
                    </m:sSub>
                    <m:r>
                      <a:rPr lang="en-US" sz="2800" i="1">
                        <a:latin typeface="Cambria Math" panose="02040503050406030204" pitchFamily="18" charset="0"/>
                      </a:rPr>
                      <m:t>:</m:t>
                    </m:r>
                  </m:oMath>
                </a14:m>
                <a:r>
                  <a:rPr lang="en-US" sz="2800" dirty="0"/>
                  <a:t> Axial load capacity of a column under biaxial bending with eccentricity of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𝑥</m:t>
                        </m:r>
                      </m:sub>
                    </m:sSub>
                    <m:r>
                      <a:rPr lang="en-US" sz="2800" i="1">
                        <a:latin typeface="Cambria Math" panose="02040503050406030204" pitchFamily="18" charset="0"/>
                      </a:rPr>
                      <m:t>, </m:t>
                    </m:r>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𝑦</m:t>
                        </m:r>
                      </m:sub>
                    </m:sSub>
                  </m:oMath>
                </a14:m>
                <a:r>
                  <a:rPr lang="en-US" sz="2800" dirty="0"/>
                  <a:t>.</a:t>
                </a:r>
              </a:p>
              <a:p>
                <a:pPr marL="320040" lvl="1" indent="0" algn="l" rtl="0">
                  <a:buNone/>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𝑛𝑥𝑜</m:t>
                        </m:r>
                      </m:sub>
                    </m:sSub>
                    <m:r>
                      <a:rPr lang="en-US" sz="2800" i="1">
                        <a:latin typeface="Cambria Math" panose="02040503050406030204" pitchFamily="18" charset="0"/>
                      </a:rPr>
                      <m:t>:</m:t>
                    </m:r>
                  </m:oMath>
                </a14:m>
                <a:r>
                  <a:rPr lang="en-US" sz="2800" dirty="0"/>
                  <a:t> Axial load capacity when only eccentricity y e is present (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𝑥</m:t>
                        </m:r>
                      </m:sub>
                    </m:sSub>
                  </m:oMath>
                </a14:m>
                <a:r>
                  <a:rPr lang="en-US" sz="2800" dirty="0"/>
                  <a:t> = 0).</a:t>
                </a:r>
              </a:p>
              <a:p>
                <a:pPr marL="320040" lvl="1" indent="0" algn="l" rtl="0">
                  <a:buNone/>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𝑛𝑦𝑜</m:t>
                        </m:r>
                      </m:sub>
                    </m:sSub>
                    <m:r>
                      <a:rPr lang="en-US" sz="2800" i="1">
                        <a:latin typeface="Cambria Math" panose="02040503050406030204" pitchFamily="18" charset="0"/>
                      </a:rPr>
                      <m:t>: </m:t>
                    </m:r>
                  </m:oMath>
                </a14:m>
                <a:r>
                  <a:rPr lang="en-US" sz="2800" dirty="0"/>
                  <a:t>Axial load capacity when only eccentricity x e is present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𝑦</m:t>
                        </m:r>
                      </m:sub>
                    </m:sSub>
                  </m:oMath>
                </a14:m>
                <a:r>
                  <a:rPr lang="en-US" sz="2800" dirty="0"/>
                  <a:t> =0).</a:t>
                </a:r>
              </a:p>
              <a:p>
                <a:pPr marL="320040" lvl="1" indent="0" algn="l" rtl="0">
                  <a:buNone/>
                </a:pP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𝑜</m:t>
                        </m:r>
                      </m:sub>
                    </m:sSub>
                    <m:r>
                      <a:rPr lang="en-US" sz="2800" i="1">
                        <a:latin typeface="Cambria Math" panose="02040503050406030204" pitchFamily="18" charset="0"/>
                      </a:rPr>
                      <m:t>:</m:t>
                    </m:r>
                  </m:oMath>
                </a14:m>
                <a:r>
                  <a:rPr lang="en-US" sz="2800" dirty="0"/>
                  <a:t> Axial load capacity of the column loaded concentrically.</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633046" y="1600200"/>
                <a:ext cx="11122270" cy="4495800"/>
              </a:xfrm>
              <a:blipFill>
                <a:blip r:embed="rId2"/>
                <a:stretch>
                  <a:fillRect l="-877" t="-2985"/>
                </a:stretch>
              </a:blipFill>
            </p:spPr>
            <p:txBody>
              <a:bodyPr/>
              <a:lstStyle/>
              <a:p>
                <a:r>
                  <a:rPr lang="en-US">
                    <a:noFill/>
                  </a:rPr>
                  <a:t> </a:t>
                </a:r>
              </a:p>
            </p:txBody>
          </p:sp>
        </mc:Fallback>
      </mc:AlternateContent>
    </p:spTree>
    <p:extLst>
      <p:ext uri="{BB962C8B-B14F-4D97-AF65-F5344CB8AC3E}">
        <p14:creationId xmlns:p14="http://schemas.microsoft.com/office/powerpoint/2010/main" val="289638861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197</a:t>
            </a:fld>
            <a:endParaRPr lang="ar-SA"/>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34F2E72D-44DD-4D18-9B94-4797CD35DBF7}"/>
                  </a:ext>
                </a:extLst>
              </p:cNvPr>
              <p:cNvSpPr>
                <a:spLocks noGrp="1"/>
              </p:cNvSpPr>
              <p:nvPr>
                <p:ph sz="quarter" idx="1"/>
              </p:nvPr>
            </p:nvSpPr>
            <p:spPr/>
            <p:txBody>
              <a:bodyPr/>
              <a:lstStyle/>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u</m:t>
                        </m:r>
                        <m:r>
                          <a:rPr lang="en-US">
                            <a:latin typeface="Cambria Math" panose="02040503050406030204" pitchFamily="18" charset="0"/>
                          </a:rPr>
                          <m:t>3</m:t>
                        </m:r>
                      </m:sub>
                    </m:sSub>
                  </m:oMath>
                </a14:m>
                <a:r>
                  <a:rPr lang="en-US" dirty="0"/>
                  <a:t>= 20.80  </a:t>
                </a:r>
                <a:r>
                  <a:rPr lang="en-US" dirty="0" err="1"/>
                  <a:t>KN.m</a:t>
                </a:r>
                <a:r>
                  <a:rPr lang="en-US" dirty="0"/>
                  <a:t> &gt;&gt;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nxo</m:t>
                        </m:r>
                      </m:sub>
                    </m:sSub>
                  </m:oMath>
                </a14:m>
                <a:r>
                  <a:rPr lang="en-US" dirty="0"/>
                  <a:t> =3876 KN</a:t>
                </a:r>
              </a:p>
              <a:p>
                <a:pPr marL="0" indent="0" algn="l" rtl="0">
                  <a:buNone/>
                </a:pPr>
                <a:endParaRPr lang="en-US" dirty="0"/>
              </a:p>
            </p:txBody>
          </p:sp>
        </mc:Choice>
        <mc:Fallback xmlns="">
          <p:sp>
            <p:nvSpPr>
              <p:cNvPr id="8" name="Content Placeholder 7">
                <a:extLst>
                  <a:ext uri="{FF2B5EF4-FFF2-40B4-BE49-F238E27FC236}">
                    <a16:creationId xmlns:a16="http://schemas.microsoft.com/office/drawing/2014/main" id="{34F2E72D-44DD-4D18-9B94-4797CD35DBF7}"/>
                  </a:ext>
                </a:extLst>
              </p:cNvPr>
              <p:cNvSpPr>
                <a:spLocks noGrp="1" noRot="1" noChangeAspect="1" noMove="1" noResize="1" noEditPoints="1" noAdjustHandles="1" noChangeArrowheads="1" noChangeShapeType="1" noTextEdit="1"/>
              </p:cNvSpPr>
              <p:nvPr>
                <p:ph sz="quarter" idx="1"/>
              </p:nvPr>
            </p:nvSpPr>
            <p:spPr>
              <a:blipFill>
                <a:blip r:embed="rId2"/>
                <a:stretch>
                  <a:fillRect t="-1357"/>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C0857F41-53C5-43C6-9DBE-F630E2B73099}"/>
              </a:ext>
            </a:extLst>
          </p:cNvPr>
          <p:cNvPicPr>
            <a:picLocks noChangeAspect="1"/>
          </p:cNvPicPr>
          <p:nvPr/>
        </p:nvPicPr>
        <p:blipFill>
          <a:blip r:embed="rId3"/>
          <a:stretch>
            <a:fillRect/>
          </a:stretch>
        </p:blipFill>
        <p:spPr>
          <a:xfrm>
            <a:off x="1880089" y="2461847"/>
            <a:ext cx="7691688" cy="3907448"/>
          </a:xfrm>
          <a:prstGeom prst="rect">
            <a:avLst/>
          </a:prstGeom>
        </p:spPr>
      </p:pic>
    </p:spTree>
    <p:extLst>
      <p:ext uri="{BB962C8B-B14F-4D97-AF65-F5344CB8AC3E}">
        <p14:creationId xmlns:p14="http://schemas.microsoft.com/office/powerpoint/2010/main" val="505746442"/>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198</a:t>
            </a:fld>
            <a:endParaRPr lang="ar-SA"/>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FDE10CF1-77F2-41B5-9C68-B2C6C42FEE38}"/>
                  </a:ext>
                </a:extLst>
              </p:cNvPr>
              <p:cNvSpPr>
                <a:spLocks noGrp="1"/>
              </p:cNvSpPr>
              <p:nvPr>
                <p:ph sz="quarter" idx="1"/>
              </p:nvPr>
            </p:nvSpPr>
            <p:spPr/>
            <p:txBody>
              <a:bodyPr/>
              <a:lstStyle/>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u</m:t>
                        </m:r>
                        <m:r>
                          <a:rPr lang="en-US">
                            <a:latin typeface="Cambria Math" panose="02040503050406030204" pitchFamily="18" charset="0"/>
                          </a:rPr>
                          <m:t>2</m:t>
                        </m:r>
                      </m:sub>
                    </m:sSub>
                  </m:oMath>
                </a14:m>
                <a:r>
                  <a:rPr lang="en-US" dirty="0"/>
                  <a:t>= 36.00 </a:t>
                </a:r>
                <a:r>
                  <a:rPr lang="en-US" dirty="0" err="1"/>
                  <a:t>KN.m</a:t>
                </a:r>
                <a:r>
                  <a:rPr lang="en-US" dirty="0"/>
                  <a:t> &gt;&gt;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nyo</m:t>
                        </m:r>
                      </m:sub>
                    </m:sSub>
                  </m:oMath>
                </a14:m>
                <a:r>
                  <a:rPr lang="en-US" dirty="0"/>
                  <a:t>=3876 KN</a:t>
                </a:r>
              </a:p>
              <a:p>
                <a:pPr marL="0" indent="0" algn="l" rtl="0">
                  <a:buNone/>
                </a:pPr>
                <a:endParaRPr lang="en-US" dirty="0"/>
              </a:p>
            </p:txBody>
          </p:sp>
        </mc:Choice>
        <mc:Fallback xmlns="">
          <p:sp>
            <p:nvSpPr>
              <p:cNvPr id="7" name="Content Placeholder 6">
                <a:extLst>
                  <a:ext uri="{FF2B5EF4-FFF2-40B4-BE49-F238E27FC236}">
                    <a16:creationId xmlns:a16="http://schemas.microsoft.com/office/drawing/2014/main" id="{FDE10CF1-77F2-41B5-9C68-B2C6C42FEE38}"/>
                  </a:ext>
                </a:extLst>
              </p:cNvPr>
              <p:cNvSpPr>
                <a:spLocks noGrp="1" noRot="1" noChangeAspect="1" noMove="1" noResize="1" noEditPoints="1" noAdjustHandles="1" noChangeArrowheads="1" noChangeShapeType="1" noTextEdit="1"/>
              </p:cNvSpPr>
              <p:nvPr>
                <p:ph sz="quarter" idx="1"/>
              </p:nvPr>
            </p:nvSpPr>
            <p:spPr>
              <a:blipFill>
                <a:blip r:embed="rId2"/>
                <a:stretch>
                  <a:fillRect t="-135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E4DD8909-A389-4BEB-AB47-31A74AF2BCEB}"/>
              </a:ext>
            </a:extLst>
          </p:cNvPr>
          <p:cNvPicPr>
            <a:picLocks noChangeAspect="1"/>
          </p:cNvPicPr>
          <p:nvPr/>
        </p:nvPicPr>
        <p:blipFill>
          <a:blip r:embed="rId3"/>
          <a:stretch>
            <a:fillRect/>
          </a:stretch>
        </p:blipFill>
        <p:spPr>
          <a:xfrm>
            <a:off x="1841621" y="2400300"/>
            <a:ext cx="7204451" cy="3905616"/>
          </a:xfrm>
          <a:prstGeom prst="rect">
            <a:avLst/>
          </a:prstGeom>
        </p:spPr>
      </p:pic>
    </p:spTree>
    <p:extLst>
      <p:ext uri="{BB962C8B-B14F-4D97-AF65-F5344CB8AC3E}">
        <p14:creationId xmlns:p14="http://schemas.microsoft.com/office/powerpoint/2010/main" val="3308117226"/>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199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938452" cy="5029200"/>
              </a:xfrm>
            </p:spPr>
            <p:txBody>
              <a:bodyPr>
                <a:normAutofit fontScale="92500" lnSpcReduction="20000"/>
              </a:bodyPr>
              <a:lstStyle/>
              <a:p>
                <a:pPr algn="l" rtl="0">
                  <a:buFont typeface="Wingdings" panose="05000000000000000000" pitchFamily="2" charset="2"/>
                  <a:buChar char="Ø"/>
                </a:pPr>
                <a:r>
                  <a:rPr lang="en-US" sz="2800" dirty="0"/>
                  <a:t>Axial load capacity of the column loaded concentrically is obtained as follow: </a:t>
                </a:r>
              </a:p>
              <a:p>
                <a:pPr marL="0" indent="0" algn="l" rtl="0">
                  <a:buNone/>
                </a:pPr>
                <a:endParaRPr lang="en-US" sz="2800" dirty="0"/>
              </a:p>
              <a:p>
                <a:pPr marL="0" indent="0" algn="l" rtl="0">
                  <a:buNone/>
                </a:pP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𝑜</m:t>
                          </m:r>
                        </m:sub>
                      </m:sSub>
                      <m:r>
                        <a:rPr lang="en-US" sz="2800">
                          <a:latin typeface="Cambria Math" panose="02040503050406030204" pitchFamily="18" charset="0"/>
                        </a:rPr>
                        <m:t>=</m:t>
                      </m:r>
                      <m:r>
                        <a:rPr lang="en-US" sz="2800">
                          <a:latin typeface="Cambria Math" panose="02040503050406030204" pitchFamily="18" charset="0"/>
                        </a:rPr>
                        <m:t>∅</m:t>
                      </m:r>
                      <m:r>
                        <m:rPr>
                          <m:sty m:val="p"/>
                        </m:rPr>
                        <a:rPr lang="en-US" sz="2800">
                          <a:latin typeface="Cambria Math" panose="02040503050406030204" pitchFamily="18" charset="0"/>
                        </a:rPr>
                        <m:t>λ</m:t>
                      </m:r>
                      <m:d>
                        <m:dPr>
                          <m:begChr m:val="["/>
                          <m:endChr m:val="]"/>
                          <m:ctrlPr>
                            <a:rPr lang="en-US" sz="2800" i="1">
                              <a:latin typeface="Cambria Math" panose="02040503050406030204" pitchFamily="18" charset="0"/>
                            </a:rPr>
                          </m:ctrlPr>
                        </m:dPr>
                        <m:e>
                          <m:r>
                            <a:rPr lang="en-US" sz="2800" i="1">
                              <a:latin typeface="Cambria Math" panose="02040503050406030204" pitchFamily="18" charset="0"/>
                            </a:rPr>
                            <m:t>0</m:t>
                          </m:r>
                          <m:r>
                            <a:rPr lang="en-US" sz="2800" i="1">
                              <a:latin typeface="Cambria Math" panose="02040503050406030204" pitchFamily="18" charset="0"/>
                            </a:rPr>
                            <m:t>.</m:t>
                          </m:r>
                          <m:r>
                            <a:rPr lang="en-US" sz="2800" i="1">
                              <a:latin typeface="Cambria Math" panose="02040503050406030204" pitchFamily="18" charset="0"/>
                            </a:rPr>
                            <m:t>85</m:t>
                          </m:r>
                          <m:sSubSup>
                            <m:sSubSupPr>
                              <m:ctrlPr>
                                <a:rPr lang="en-US" sz="2800" i="1">
                                  <a:latin typeface="Cambria Math" panose="02040503050406030204" pitchFamily="18" charset="0"/>
                                </a:rPr>
                              </m:ctrlPr>
                            </m:sSubSupPr>
                            <m:e>
                              <m:r>
                                <a:rPr lang="en-US" sz="2800" i="1">
                                  <a:latin typeface="Cambria Math" panose="02040503050406030204" pitchFamily="18" charset="0"/>
                                </a:rPr>
                                <m:t>𝑓</m:t>
                              </m:r>
                            </m:e>
                            <m:sub>
                              <m:r>
                                <a:rPr lang="en-US" sz="2800" i="1">
                                  <a:latin typeface="Cambria Math" panose="02040503050406030204" pitchFamily="18" charset="0"/>
                                </a:rPr>
                                <m:t>𝑐</m:t>
                              </m:r>
                            </m:sub>
                            <m:sup>
                              <m:r>
                                <a:rPr lang="en-US" sz="2800" i="1">
                                  <a:latin typeface="Cambria Math" panose="02040503050406030204" pitchFamily="18" charset="0"/>
                                </a:rPr>
                                <m:t>′</m:t>
                              </m:r>
                            </m:sup>
                          </m:sSubSup>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𝐴</m:t>
                                  </m:r>
                                </m:e>
                                <m:sub>
                                  <m:r>
                                    <a:rPr lang="en-US" sz="2800" i="1">
                                      <a:latin typeface="Cambria Math" panose="02040503050406030204" pitchFamily="18" charset="0"/>
                                    </a:rPr>
                                    <m:t>𝑔</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𝐴</m:t>
                                  </m:r>
                                </m:e>
                                <m:sub>
                                  <m:r>
                                    <a:rPr lang="en-US" sz="2800" i="1">
                                      <a:latin typeface="Cambria Math" panose="02040503050406030204" pitchFamily="18" charset="0"/>
                                    </a:rPr>
                                    <m:t>𝑠𝑡</m:t>
                                  </m:r>
                                </m:sub>
                              </m:sSub>
                            </m:e>
                          </m:d>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𝑓</m:t>
                              </m:r>
                            </m:e>
                            <m:sub>
                              <m:r>
                                <a:rPr lang="en-US" sz="2800" i="1">
                                  <a:latin typeface="Cambria Math" panose="02040503050406030204" pitchFamily="18" charset="0"/>
                                </a:rPr>
                                <m:t>𝑦</m:t>
                              </m:r>
                            </m:sub>
                          </m:sSub>
                          <m:sSub>
                            <m:sSubPr>
                              <m:ctrlPr>
                                <a:rPr lang="en-US" sz="2800" i="1">
                                  <a:latin typeface="Cambria Math" panose="02040503050406030204" pitchFamily="18" charset="0"/>
                                </a:rPr>
                              </m:ctrlPr>
                            </m:sSubPr>
                            <m:e>
                              <m:r>
                                <a:rPr lang="en-US" sz="2800" i="1">
                                  <a:latin typeface="Cambria Math" panose="02040503050406030204" pitchFamily="18" charset="0"/>
                                </a:rPr>
                                <m:t>𝐴</m:t>
                              </m:r>
                            </m:e>
                            <m:sub>
                              <m:r>
                                <a:rPr lang="en-US" sz="2800" i="1">
                                  <a:latin typeface="Cambria Math" panose="02040503050406030204" pitchFamily="18" charset="0"/>
                                </a:rPr>
                                <m:t>𝑠𝑡</m:t>
                              </m:r>
                            </m:sub>
                          </m:sSub>
                        </m:e>
                      </m:d>
                      <m:r>
                        <a:rPr lang="en-US" sz="2800" i="1">
                          <a:latin typeface="Cambria Math" panose="02040503050406030204" pitchFamily="18" charset="0"/>
                        </a:rPr>
                        <m:t>           </m:t>
                      </m:r>
                      <m:r>
                        <a:rPr lang="en-US" sz="2800" b="0" i="1" smtClean="0">
                          <a:latin typeface="Cambria Math" panose="02040503050406030204" pitchFamily="18" charset="0"/>
                        </a:rPr>
                        <m:t>             </m:t>
                      </m:r>
                      <m:r>
                        <a:rPr lang="en-US" sz="2800" i="1">
                          <a:latin typeface="Cambria Math" panose="02040503050406030204" pitchFamily="18" charset="0"/>
                        </a:rPr>
                        <m:t>                      </m:t>
                      </m:r>
                      <m:r>
                        <a:rPr lang="en-US" sz="2800">
                          <a:latin typeface="Cambria Math" panose="02040503050406030204" pitchFamily="18" charset="0"/>
                        </a:rPr>
                        <m:t>(</m:t>
                      </m:r>
                      <m:r>
                        <m:rPr>
                          <m:sty m:val="p"/>
                        </m:rPr>
                        <a:rPr lang="en-US" sz="2800">
                          <a:latin typeface="Cambria Math" panose="02040503050406030204" pitchFamily="18" charset="0"/>
                        </a:rPr>
                        <m:t>Equation</m:t>
                      </m:r>
                      <m:r>
                        <a:rPr lang="en-US" sz="2800">
                          <a:latin typeface="Cambria Math" panose="02040503050406030204" pitchFamily="18" charset="0"/>
                        </a:rPr>
                        <m:t> </m:t>
                      </m:r>
                      <m:r>
                        <a:rPr lang="en-US" sz="2800">
                          <a:latin typeface="Cambria Math" panose="02040503050406030204" pitchFamily="18" charset="0"/>
                        </a:rPr>
                        <m:t>3</m:t>
                      </m:r>
                      <m:r>
                        <a:rPr lang="en-US" sz="2800">
                          <a:latin typeface="Cambria Math" panose="02040503050406030204" pitchFamily="18" charset="0"/>
                        </a:rPr>
                        <m:t>.</m:t>
                      </m:r>
                      <m:r>
                        <a:rPr lang="en-US" sz="2800">
                          <a:latin typeface="Cambria Math" panose="02040503050406030204" pitchFamily="18" charset="0"/>
                        </a:rPr>
                        <m:t>61</m:t>
                      </m:r>
                      <m:r>
                        <a:rPr lang="en-US" sz="2800">
                          <a:latin typeface="Cambria Math" panose="02040503050406030204" pitchFamily="18" charset="0"/>
                        </a:rPr>
                        <m:t>)</m:t>
                      </m:r>
                    </m:oMath>
                  </m:oMathPara>
                </a14:m>
                <a:endParaRPr lang="en-US" sz="2800" dirty="0"/>
              </a:p>
              <a:p>
                <a:pPr marL="0" indent="0" algn="l" rtl="0">
                  <a:buNone/>
                </a:pPr>
                <a:endParaRPr lang="en-US" sz="2800" dirty="0"/>
              </a:p>
              <a:p>
                <a:pPr marL="0" indent="0" algn="l" rtl="0">
                  <a:buNone/>
                </a:pPr>
                <a:r>
                  <a:rPr lang="en-US" sz="2800" dirty="0"/>
                  <a:t>Where:</a:t>
                </a:r>
              </a:p>
              <a:p>
                <a:pPr marL="1051560" lvl="3" indent="0" algn="l" rtl="0">
                  <a:buNone/>
                </a:pPr>
                <a14:m>
                  <m:oMath xmlns:m="http://schemas.openxmlformats.org/officeDocument/2006/math">
                    <m:r>
                      <a:rPr lang="en-US" sz="2800" i="0">
                        <a:latin typeface="Cambria Math" panose="02040503050406030204" pitchFamily="18" charset="0"/>
                      </a:rPr>
                      <m:t>∅</m:t>
                    </m:r>
                  </m:oMath>
                </a14:m>
                <a:r>
                  <a:rPr lang="en-US" sz="2800" dirty="0"/>
                  <a:t> = Strength reduction factor.</a:t>
                </a:r>
              </a:p>
              <a:p>
                <a:pPr marL="1051560" lvl="3"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i="0">
                            <a:latin typeface="Cambria Math" panose="02040503050406030204" pitchFamily="18" charset="0"/>
                          </a:rPr>
                          <m:t>p</m:t>
                        </m:r>
                      </m:e>
                      <m:sub>
                        <m:r>
                          <m:rPr>
                            <m:sty m:val="p"/>
                          </m:rPr>
                          <a:rPr lang="en-US" sz="2800" i="0">
                            <a:latin typeface="Cambria Math" panose="02040503050406030204" pitchFamily="18" charset="0"/>
                          </a:rPr>
                          <m:t>o</m:t>
                        </m:r>
                      </m:sub>
                    </m:sSub>
                    <m:r>
                      <a:rPr lang="en-US" sz="2800" i="0">
                        <a:latin typeface="Cambria Math" panose="02040503050406030204" pitchFamily="18" charset="0"/>
                      </a:rPr>
                      <m:t>: </m:t>
                    </m:r>
                  </m:oMath>
                </a14:m>
                <a:r>
                  <a:rPr lang="en-US" sz="2800" dirty="0"/>
                  <a:t>Ultimate load for concentrically loaded column.</a:t>
                </a:r>
              </a:p>
              <a:p>
                <a:pPr marL="1051560" lvl="3" indent="0" algn="l" rtl="0">
                  <a:buNone/>
                </a:pPr>
                <a14:m>
                  <m:oMath xmlns:m="http://schemas.openxmlformats.org/officeDocument/2006/math">
                    <m:r>
                      <m:rPr>
                        <m:sty m:val="p"/>
                      </m:rPr>
                      <a:rPr lang="en-US" sz="2800" i="0">
                        <a:latin typeface="Cambria Math" panose="02040503050406030204" pitchFamily="18" charset="0"/>
                      </a:rPr>
                      <m:t>λ</m:t>
                    </m:r>
                  </m:oMath>
                </a14:m>
                <a:r>
                  <a:rPr lang="en-US" sz="2800" dirty="0"/>
                  <a:t>: Factor to consider minimum eccentricity</a:t>
                </a:r>
              </a:p>
              <a:p>
                <a:pPr marL="1051560" lvl="3" indent="0" algn="l" rtl="0">
                  <a:buNone/>
                </a:pPr>
                <a14:m>
                  <m:oMath xmlns:m="http://schemas.openxmlformats.org/officeDocument/2006/math">
                    <m:sSubSup>
                      <m:sSubSupPr>
                        <m:ctrlPr>
                          <a:rPr lang="en-US" sz="2800" i="1">
                            <a:latin typeface="Cambria Math" panose="02040503050406030204" pitchFamily="18" charset="0"/>
                          </a:rPr>
                        </m:ctrlPr>
                      </m:sSubSupPr>
                      <m:e>
                        <m:r>
                          <m:rPr>
                            <m:sty m:val="p"/>
                          </m:rPr>
                          <a:rPr lang="en-US" sz="2800" i="0">
                            <a:latin typeface="Cambria Math" panose="02040503050406030204" pitchFamily="18" charset="0"/>
                          </a:rPr>
                          <m:t>f</m:t>
                        </m:r>
                      </m:e>
                      <m:sub>
                        <m:r>
                          <m:rPr>
                            <m:sty m:val="p"/>
                          </m:rPr>
                          <a:rPr lang="en-US" sz="2800" i="0">
                            <a:latin typeface="Cambria Math" panose="02040503050406030204" pitchFamily="18" charset="0"/>
                          </a:rPr>
                          <m:t>c</m:t>
                        </m:r>
                      </m:sub>
                      <m:sup>
                        <m:r>
                          <a:rPr lang="en-US" sz="2800" i="0">
                            <a:latin typeface="Cambria Math" panose="02040503050406030204" pitchFamily="18" charset="0"/>
                          </a:rPr>
                          <m:t>′</m:t>
                        </m:r>
                      </m:sup>
                    </m:sSubSup>
                  </m:oMath>
                </a14:m>
                <a:r>
                  <a:rPr lang="en-US" sz="2800" dirty="0"/>
                  <a:t>: Concrete compressive strength.</a:t>
                </a:r>
              </a:p>
              <a:p>
                <a:pPr marL="1051560" lvl="3"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i="0">
                            <a:latin typeface="Cambria Math" panose="02040503050406030204" pitchFamily="18" charset="0"/>
                          </a:rPr>
                          <m:t>f</m:t>
                        </m:r>
                      </m:e>
                      <m:sub>
                        <m:r>
                          <m:rPr>
                            <m:sty m:val="p"/>
                          </m:rPr>
                          <a:rPr lang="en-US" sz="2800" i="0">
                            <a:latin typeface="Cambria Math" panose="02040503050406030204" pitchFamily="18" charset="0"/>
                          </a:rPr>
                          <m:t>y</m:t>
                        </m:r>
                      </m:sub>
                    </m:sSub>
                  </m:oMath>
                </a14:m>
                <a:r>
                  <a:rPr lang="en-US" sz="2800" dirty="0"/>
                  <a:t>: Steel yield strength.</a:t>
                </a:r>
              </a:p>
              <a:p>
                <a:pPr marL="1051560" lvl="3"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i="0">
                            <a:latin typeface="Cambria Math" panose="02040503050406030204" pitchFamily="18" charset="0"/>
                          </a:rPr>
                          <m:t>A</m:t>
                        </m:r>
                      </m:e>
                      <m:sub>
                        <m:r>
                          <m:rPr>
                            <m:sty m:val="p"/>
                          </m:rPr>
                          <a:rPr lang="en-US" sz="2800" i="0">
                            <a:latin typeface="Cambria Math" panose="02040503050406030204" pitchFamily="18" charset="0"/>
                          </a:rPr>
                          <m:t>g</m:t>
                        </m:r>
                      </m:sub>
                    </m:sSub>
                  </m:oMath>
                </a14:m>
                <a:r>
                  <a:rPr lang="en-US" sz="2800" dirty="0"/>
                  <a:t>: Gross area of concrete section.</a:t>
                </a:r>
              </a:p>
              <a:p>
                <a:pPr marL="1051560" lvl="3"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i="0">
                            <a:latin typeface="Cambria Math" panose="02040503050406030204" pitchFamily="18" charset="0"/>
                          </a:rPr>
                          <m:t>A</m:t>
                        </m:r>
                      </m:e>
                      <m:sub>
                        <m:r>
                          <m:rPr>
                            <m:sty m:val="p"/>
                          </m:rPr>
                          <a:rPr lang="en-US" sz="2800" i="0">
                            <a:latin typeface="Cambria Math" panose="02040503050406030204" pitchFamily="18" charset="0"/>
                          </a:rPr>
                          <m:t>st</m:t>
                        </m:r>
                      </m:sub>
                    </m:sSub>
                  </m:oMath>
                </a14:m>
                <a:r>
                  <a:rPr lang="en-US" sz="2800" dirty="0"/>
                  <a:t>: Area of longitudinal reinforcement.</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816864" y="1600200"/>
                <a:ext cx="10938452" cy="5029200"/>
              </a:xfrm>
              <a:blipFill>
                <a:blip r:embed="rId2"/>
                <a:stretch>
                  <a:fillRect l="-1003" t="-2667"/>
                </a:stretch>
              </a:blipFill>
            </p:spPr>
            <p:txBody>
              <a:bodyPr/>
              <a:lstStyle/>
              <a:p>
                <a:r>
                  <a:rPr lang="en-US">
                    <a:noFill/>
                  </a:rPr>
                  <a:t> </a:t>
                </a:r>
              </a:p>
            </p:txBody>
          </p:sp>
        </mc:Fallback>
      </mc:AlternateContent>
    </p:spTree>
    <p:extLst>
      <p:ext uri="{BB962C8B-B14F-4D97-AF65-F5344CB8AC3E}">
        <p14:creationId xmlns:p14="http://schemas.microsoft.com/office/powerpoint/2010/main" val="3314864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dirty="0"/>
              <a:t>Outline </a:t>
            </a:r>
            <a:endParaRPr lang="ar-SA" dirty="0"/>
          </a:p>
        </p:txBody>
      </p:sp>
      <p:sp>
        <p:nvSpPr>
          <p:cNvPr id="3" name="عنصر نائب للمحتوى 2"/>
          <p:cNvSpPr>
            <a:spLocks noGrp="1"/>
          </p:cNvSpPr>
          <p:nvPr>
            <p:ph sz="quarter" idx="1"/>
          </p:nvPr>
        </p:nvSpPr>
        <p:spPr>
          <a:xfrm>
            <a:off x="2136648" y="2000240"/>
            <a:ext cx="8153400" cy="4095760"/>
          </a:xfrm>
        </p:spPr>
        <p:txBody>
          <a:bodyPr/>
          <a:lstStyle/>
          <a:p>
            <a:pPr marL="514350" indent="-514350" algn="l" rtl="0">
              <a:buNone/>
            </a:pPr>
            <a:r>
              <a:rPr lang="en-US" sz="3200" b="1" dirty="0"/>
              <a:t>1. Introduction</a:t>
            </a:r>
          </a:p>
          <a:p>
            <a:pPr marL="514350" indent="-514350" algn="l" rtl="0">
              <a:buNone/>
            </a:pPr>
            <a:endParaRPr lang="en-US" sz="3200" b="1" dirty="0"/>
          </a:p>
          <a:p>
            <a:pPr marL="514350" indent="-514350" algn="l" rtl="0">
              <a:buNone/>
            </a:pPr>
            <a:r>
              <a:rPr lang="en-US" sz="3200" b="1" dirty="0"/>
              <a:t>2. Preliminary Dimensions</a:t>
            </a:r>
          </a:p>
          <a:p>
            <a:pPr marL="514350" indent="-514350" algn="l" rtl="0">
              <a:buNone/>
            </a:pPr>
            <a:endParaRPr lang="en-US" sz="3200" b="1" dirty="0"/>
          </a:p>
          <a:p>
            <a:pPr marL="514350" indent="-514350" algn="l" rtl="0">
              <a:buNone/>
            </a:pPr>
            <a:r>
              <a:rPr lang="en-US" sz="3200" b="1" dirty="0"/>
              <a:t>3. Three Dimensional Analysis and Design</a:t>
            </a:r>
          </a:p>
          <a:p>
            <a:endParaRPr lang="ar-SA" dirty="0"/>
          </a:p>
        </p:txBody>
      </p:sp>
      <p:sp>
        <p:nvSpPr>
          <p:cNvPr id="4" name="Slide Number Placeholder 3">
            <a:extLst>
              <a:ext uri="{FF2B5EF4-FFF2-40B4-BE49-F238E27FC236}">
                <a16:creationId xmlns:a16="http://schemas.microsoft.com/office/drawing/2014/main" id="{0F345984-6180-4EF8-87F1-21AB7CD6C81A}"/>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-Slab super imposed dead load:</a:t>
            </a:r>
          </a:p>
          <a:p>
            <a:pPr lvl="0" algn="l" rtl="0">
              <a:buNone/>
            </a:pPr>
            <a:r>
              <a:rPr lang="en-GB" sz="2400" dirty="0"/>
              <a:t>The slab section show the materials causing loads on the slab</a:t>
            </a:r>
            <a:endParaRPr lang="en-US" sz="2400" b="1" dirty="0"/>
          </a:p>
          <a:p>
            <a:pPr algn="l" rtl="0">
              <a:buNone/>
            </a:pPr>
            <a:endParaRPr lang="en-US" dirty="0"/>
          </a:p>
        </p:txBody>
      </p:sp>
      <p:pic>
        <p:nvPicPr>
          <p:cNvPr id="4" name="Picture 50"/>
          <p:cNvPicPr/>
          <p:nvPr/>
        </p:nvPicPr>
        <p:blipFill>
          <a:blip r:embed="rId2"/>
          <a:stretch>
            <a:fillRect/>
          </a:stretch>
        </p:blipFill>
        <p:spPr>
          <a:xfrm>
            <a:off x="2024035" y="2714620"/>
            <a:ext cx="7907373" cy="3929090"/>
          </a:xfrm>
          <a:prstGeom prst="rect">
            <a:avLst/>
          </a:prstGeom>
        </p:spPr>
      </p:pic>
      <p:sp>
        <p:nvSpPr>
          <p:cNvPr id="5" name="Slide Number Placeholder 4">
            <a:extLst>
              <a:ext uri="{FF2B5EF4-FFF2-40B4-BE49-F238E27FC236}">
                <a16:creationId xmlns:a16="http://schemas.microsoft.com/office/drawing/2014/main" id="{6A47E2B9-3FA8-4E86-BB26-C763B5EBAAC9}"/>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a:t>
            </a:fld>
            <a:endParaRPr lang="ar-SA"/>
          </a:p>
        </p:txBody>
      </p:sp>
    </p:spTree>
    <p:extLst>
      <p:ext uri="{BB962C8B-B14F-4D97-AF65-F5344CB8AC3E}">
        <p14:creationId xmlns:p14="http://schemas.microsoft.com/office/powerpoint/2010/main" val="3139118947"/>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200"/>
                <a:ext cx="10938452" cy="5029200"/>
              </a:xfrm>
            </p:spPr>
            <p:txBody>
              <a:bodyPr>
                <a:normAutofit/>
              </a:bodyPr>
              <a:lstStyle/>
              <a:p>
                <a:pPr algn="l" rtl="0"/>
                <a:endParaRPr lang="en-US" dirty="0"/>
              </a:p>
              <a:p>
                <a:pPr marL="0" indent="0" algn="l" rtl="0">
                  <a:buNone/>
                </a:pPr>
                <a:r>
                  <a:rPr lang="en-US" sz="3200" dirty="0">
                    <a:latin typeface="+mj-lt"/>
                    <a:ea typeface="+mj-ea"/>
                    <a:cs typeface="+mj-cs"/>
                  </a:rPr>
                  <a:t>Based</a:t>
                </a:r>
                <a:r>
                  <a:rPr lang="en-US" sz="3200" dirty="0"/>
                  <a:t> on </a:t>
                </a:r>
                <a14:m>
                  <m:oMath xmlns:m="http://schemas.openxmlformats.org/officeDocument/2006/math">
                    <m:r>
                      <m:rPr>
                        <m:sty m:val="p"/>
                      </m:rPr>
                      <a:rPr lang="en-US" sz="3200">
                        <a:latin typeface="Cambria Math" panose="02040503050406030204" pitchFamily="18" charset="0"/>
                      </a:rPr>
                      <m:t>Equation</m:t>
                    </m:r>
                    <m:r>
                      <a:rPr lang="en-US" sz="3200">
                        <a:latin typeface="Cambria Math" panose="02040503050406030204" pitchFamily="18" charset="0"/>
                      </a:rPr>
                      <m:t> </m:t>
                    </m:r>
                    <m:r>
                      <a:rPr lang="en-US" sz="3200">
                        <a:latin typeface="Cambria Math" panose="02040503050406030204" pitchFamily="18" charset="0"/>
                      </a:rPr>
                      <m:t>3</m:t>
                    </m:r>
                    <m:r>
                      <a:rPr lang="en-US" sz="3200">
                        <a:latin typeface="Cambria Math" panose="02040503050406030204" pitchFamily="18" charset="0"/>
                      </a:rPr>
                      <m:t>.</m:t>
                    </m:r>
                    <m:r>
                      <a:rPr lang="en-US" sz="3200">
                        <a:latin typeface="Cambria Math" panose="02040503050406030204" pitchFamily="18" charset="0"/>
                      </a:rPr>
                      <m:t>61</m:t>
                    </m:r>
                  </m:oMath>
                </a14:m>
                <a:r>
                  <a:rPr lang="en-US" dirty="0"/>
                  <a:t>, </a:t>
                </a:r>
                <a14:m>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𝑜</m:t>
                        </m:r>
                      </m:sub>
                    </m:sSub>
                  </m:oMath>
                </a14:m>
                <a:r>
                  <a:rPr lang="en-US" dirty="0"/>
                  <a:t>=3884.80 KN</a:t>
                </a:r>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Then</m:t>
                      </m:r>
                      <m:r>
                        <a:rPr lang="en-US">
                          <a:latin typeface="Cambria Math" panose="02040503050406030204" pitchFamily="18" charset="0"/>
                        </a:rPr>
                        <m:t>, </m:t>
                      </m:r>
                      <m:f>
                        <m:fPr>
                          <m:ctrlPr>
                            <a:rPr lang="en-US" i="1">
                              <a:latin typeface="Cambria Math" panose="02040503050406030204" pitchFamily="18" charset="0"/>
                            </a:rPr>
                          </m:ctrlPr>
                        </m:fPr>
                        <m:num>
                          <m:r>
                            <a:rPr lang="en-US">
                              <a:latin typeface="Cambria Math" panose="02040503050406030204" pitchFamily="18" charset="0"/>
                            </a:rPr>
                            <m:t>1</m:t>
                          </m:r>
                        </m:num>
                        <m:den>
                          <m:sSub>
                            <m:sSubPr>
                              <m:ctrlPr>
                                <a:rPr lang="en-US" i="1">
                                  <a:latin typeface="Cambria Math" panose="02040503050406030204" pitchFamily="18" charset="0"/>
                                </a:rPr>
                              </m:ctrlPr>
                            </m:sSubPr>
                            <m:e>
                              <m:r>
                                <a:rPr lang="en-US">
                                  <a:latin typeface="Cambria Math" panose="02040503050406030204" pitchFamily="18" charset="0"/>
                                </a:rPr>
                                <m:t>∅</m:t>
                              </m:r>
                              <m:r>
                                <m:rPr>
                                  <m:sty m:val="p"/>
                                </m:rPr>
                                <a:rPr lang="en-US">
                                  <a:latin typeface="Cambria Math" panose="02040503050406030204" pitchFamily="18" charset="0"/>
                                </a:rPr>
                                <m:t>p</m:t>
                              </m:r>
                            </m:e>
                            <m:sub>
                              <m:r>
                                <m:rPr>
                                  <m:sty m:val="p"/>
                                </m:rPr>
                                <a:rPr lang="en-US">
                                  <a:latin typeface="Cambria Math" panose="02040503050406030204" pitchFamily="18" charset="0"/>
                                </a:rPr>
                                <m:t>n</m:t>
                              </m:r>
                            </m:sub>
                          </m:sSub>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3876</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3876</m:t>
                          </m:r>
                        </m:den>
                      </m:f>
                      <m:r>
                        <a:rPr lang="en-US" i="1">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3884</m:t>
                          </m:r>
                          <m:r>
                            <a:rPr lang="en-US">
                              <a:latin typeface="Cambria Math" panose="02040503050406030204" pitchFamily="18" charset="0"/>
                            </a:rPr>
                            <m:t>.</m:t>
                          </m:r>
                          <m:r>
                            <a:rPr lang="en-US">
                              <a:latin typeface="Cambria Math" panose="02040503050406030204" pitchFamily="18" charset="0"/>
                            </a:rPr>
                            <m:t>80</m:t>
                          </m:r>
                        </m:den>
                      </m:f>
                    </m:oMath>
                  </m:oMathPara>
                </a14:m>
                <a:endParaRPr lang="en-US" dirty="0"/>
              </a:p>
              <a:p>
                <a:pPr marL="0" indent="0" algn="l" rtl="0">
                  <a:buNone/>
                </a:pPr>
                <a:endParaRPr lang="en-US" dirty="0"/>
              </a:p>
              <a:p>
                <a:pPr marL="0" indent="0" algn="l" rtl="0">
                  <a:buNone/>
                </a:pPr>
                <a:r>
                  <a:rPr lang="en-US" dirty="0"/>
                  <a:t>S0,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m:t>
                        </m:r>
                        <m:r>
                          <m:rPr>
                            <m:sty m:val="p"/>
                          </m:rPr>
                          <a:rPr lang="en-US">
                            <a:latin typeface="Cambria Math" panose="02040503050406030204" pitchFamily="18" charset="0"/>
                          </a:rPr>
                          <m:t>p</m:t>
                        </m:r>
                      </m:e>
                      <m:sub>
                        <m:r>
                          <m:rPr>
                            <m:sty m:val="p"/>
                          </m:rPr>
                          <a:rPr lang="en-US">
                            <a:latin typeface="Cambria Math" panose="02040503050406030204" pitchFamily="18" charset="0"/>
                          </a:rPr>
                          <m:t>n</m:t>
                        </m:r>
                      </m:sub>
                    </m:sSub>
                  </m:oMath>
                </a14:m>
                <a:r>
                  <a:rPr lang="en-US" dirty="0"/>
                  <a:t>=3867.26 KN&gt;</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P</m:t>
                        </m:r>
                      </m:e>
                      <m:sub>
                        <m:r>
                          <m:rPr>
                            <m:sty m:val="p"/>
                          </m:rPr>
                          <a:rPr lang="en-US">
                            <a:latin typeface="Cambria Math" panose="02040503050406030204" pitchFamily="18" charset="0"/>
                          </a:rPr>
                          <m:t>u</m:t>
                        </m:r>
                      </m:sub>
                    </m:sSub>
                    <m:r>
                      <a:rPr lang="en-US">
                        <a:latin typeface="Cambria Math" panose="02040503050406030204" pitchFamily="18" charset="0"/>
                      </a:rPr>
                      <m:t>=</m:t>
                    </m:r>
                    <m:r>
                      <a:rPr lang="en-US">
                        <a:latin typeface="Cambria Math" panose="02040503050406030204" pitchFamily="18" charset="0"/>
                      </a:rPr>
                      <m:t>860</m:t>
                    </m:r>
                    <m:r>
                      <a:rPr lang="en-US">
                        <a:latin typeface="Cambria Math" panose="02040503050406030204" pitchFamily="18" charset="0"/>
                      </a:rPr>
                      <m:t>.</m:t>
                    </m:r>
                    <m:r>
                      <a:rPr lang="en-US">
                        <a:latin typeface="Cambria Math" panose="02040503050406030204" pitchFamily="18" charset="0"/>
                      </a:rPr>
                      <m:t>70</m:t>
                    </m:r>
                    <m:r>
                      <a:rPr lang="en-US">
                        <a:latin typeface="Cambria Math" panose="02040503050406030204" pitchFamily="18" charset="0"/>
                      </a:rPr>
                      <m:t> </m:t>
                    </m:r>
                    <m:r>
                      <m:rPr>
                        <m:sty m:val="p"/>
                      </m:rPr>
                      <a:rPr lang="en-US">
                        <a:latin typeface="Cambria Math" panose="02040503050406030204" pitchFamily="18" charset="0"/>
                      </a:rPr>
                      <m:t>KN</m:t>
                    </m:r>
                    <m:r>
                      <a:rPr lang="en-US">
                        <a:latin typeface="Cambria Math" panose="02040503050406030204" pitchFamily="18" charset="0"/>
                      </a:rPr>
                      <m:t>→</m:t>
                    </m:r>
                  </m:oMath>
                </a14:m>
                <a:r>
                  <a:rPr lang="en-US" dirty="0"/>
                  <a:t>OK</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816864" y="1600200"/>
                <a:ext cx="10938452" cy="5029200"/>
              </a:xfrm>
              <a:blipFill>
                <a:blip r:embed="rId2"/>
                <a:stretch>
                  <a:fillRect l="-1394"/>
                </a:stretch>
              </a:blipFill>
            </p:spPr>
            <p:txBody>
              <a:bodyPr/>
              <a:lstStyle/>
              <a:p>
                <a:r>
                  <a:rPr lang="en-US">
                    <a:noFill/>
                  </a:rPr>
                  <a:t> </a:t>
                </a:r>
              </a:p>
            </p:txBody>
          </p:sp>
        </mc:Fallback>
      </mc:AlternateContent>
    </p:spTree>
    <p:extLst>
      <p:ext uri="{BB962C8B-B14F-4D97-AF65-F5344CB8AC3E}">
        <p14:creationId xmlns:p14="http://schemas.microsoft.com/office/powerpoint/2010/main" val="15673805"/>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a:t>3.8.2 Verification of column design </a:t>
            </a:r>
            <a:br>
              <a:rPr lang="en-US" sz="3200" b="1"/>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algn="l" rtl="0">
                  <a:buFont typeface="Wingdings" panose="05000000000000000000" pitchFamily="2" charset="2"/>
                  <a:buChar char="ü"/>
                </a:pPr>
                <a:r>
                  <a:rPr lang="en-US" b="1" dirty="0"/>
                  <a:t>Shear strength</a:t>
                </a:r>
              </a:p>
              <a:p>
                <a:pPr algn="l" rtl="0">
                  <a:buFont typeface="Wingdings" panose="05000000000000000000" pitchFamily="2" charset="2"/>
                  <a:buChar char="ü"/>
                </a:pPr>
                <a:endParaRPr lang="en-US" dirty="0"/>
              </a:p>
              <a:p>
                <a:pPr marL="0" indent="0" algn="l" rtl="0">
                  <a:buNone/>
                </a:pPr>
                <a:r>
                  <a:rPr lang="en-US" dirty="0"/>
                  <a:t>According to ACI-18-11, section 18.6.7.1, the design shear can be determined based on equation 3.62:</a:t>
                </a:r>
              </a:p>
              <a:p>
                <a:pPr marL="0" indent="0" algn="l" rtl="0">
                  <a:buNone/>
                </a:pPr>
                <a:endParaRPr lang="en-US" dirty="0"/>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r>
                      <a:rPr lang="en-US">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min</m:t>
                        </m:r>
                      </m:fName>
                      <m:e>
                        <m:d>
                          <m:dPr>
                            <m:begChr m:val="{"/>
                            <m:endChr m:val="}"/>
                            <m:ctrlPr>
                              <a:rPr lang="en-US" i="1">
                                <a:latin typeface="Cambria Math" panose="02040503050406030204" pitchFamily="18" charset="0"/>
                              </a:rPr>
                            </m:ctrlPr>
                          </m:dPr>
                          <m:e>
                            <m:sSubSup>
                              <m:sSubSupPr>
                                <m:ctrlPr>
                                  <a:rPr lang="en-US" i="1">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c</m:t>
                                </m:r>
                              </m:sup>
                            </m:sSubSup>
                            <m:r>
                              <a:rPr lang="en-US">
                                <a:latin typeface="Cambria Math" panose="02040503050406030204" pitchFamily="18" charset="0"/>
                              </a:rPr>
                              <m:t>,</m:t>
                            </m:r>
                            <m:sSubSup>
                              <m:sSubSupPr>
                                <m:ctrlPr>
                                  <a:rPr lang="en-US" i="1">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b</m:t>
                                </m:r>
                              </m:sup>
                            </m:sSubSup>
                          </m:e>
                        </m:d>
                      </m:e>
                    </m:func>
                    <m:r>
                      <a:rPr lang="en-US" smtClean="0">
                        <a:latin typeface="Cambria Math" panose="02040503050406030204" pitchFamily="18" charset="0"/>
                      </a:rPr>
                      <m:t>≥</m:t>
                    </m:r>
                    <m:sSub>
                      <m:sSubPr>
                        <m:ctrlPr>
                          <a:rPr lang="en-US" i="1" smtClean="0">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r>
                          <a:rPr lang="en-US">
                            <a:latin typeface="Cambria Math" panose="02040503050406030204" pitchFamily="18" charset="0"/>
                          </a:rPr>
                          <m:t>,</m:t>
                        </m:r>
                        <m:r>
                          <m:rPr>
                            <m:sty m:val="p"/>
                          </m:rPr>
                          <a:rPr lang="en-US" smtClean="0">
                            <a:latin typeface="Cambria Math" panose="02040503050406030204" pitchFamily="18" charset="0"/>
                          </a:rPr>
                          <m:t>factored</m:t>
                        </m:r>
                      </m:sub>
                    </m:sSub>
                    <m:r>
                      <a:rPr lang="en-US">
                        <a:latin typeface="Cambria Math" panose="02040503050406030204" pitchFamily="18" charset="0"/>
                      </a:rPr>
                      <m:t>                                  </m:t>
                    </m:r>
                    <m:d>
                      <m:dPr>
                        <m:ctrlPr>
                          <a:rPr lang="en-US" i="1">
                            <a:latin typeface="Cambria Math" panose="02040503050406030204" pitchFamily="18" charset="0"/>
                          </a:rPr>
                        </m:ctrlPr>
                      </m:dPr>
                      <m:e>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62</m:t>
                        </m:r>
                      </m:e>
                    </m:d>
                  </m:oMath>
                </a14:m>
                <a:endParaRPr lang="en-US" dirty="0"/>
              </a:p>
              <a:p>
                <a:pPr marL="0" indent="0" algn="l" rtl="0">
                  <a:buNone/>
                </a:pPr>
                <a:endParaRPr lang="en-US" dirty="0"/>
              </a:p>
              <a:p>
                <a:pPr algn="l" rtl="0">
                  <a:buFont typeface="Wingdings" panose="05000000000000000000" pitchFamily="2" charset="2"/>
                  <a:buChar char="Ø"/>
                </a:pPr>
                <a:r>
                  <a:rPr lang="en-US" dirty="0"/>
                  <a:t>The shear in direction 3 is taken as sample of calculation to compare with </a:t>
                </a:r>
                <a:r>
                  <a:rPr lang="en-US" dirty="0" err="1"/>
                  <a:t>Etabs</a:t>
                </a:r>
                <a:r>
                  <a:rPr lang="en-US" dirty="0"/>
                  <a:t>.</a:t>
                </a:r>
              </a:p>
              <a:p>
                <a:pPr marL="0" indent="0" algn="l" rtl="0">
                  <a:buNone/>
                </a:pPr>
                <a:endParaRPr lang="en-US" dirty="0"/>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1246" t="-1212"/>
                </a:stretch>
              </a:blipFill>
            </p:spPr>
            <p:txBody>
              <a:bodyPr/>
              <a:lstStyle/>
              <a:p>
                <a:r>
                  <a:rPr lang="en-US">
                    <a:noFill/>
                  </a:rPr>
                  <a:t> </a:t>
                </a:r>
              </a:p>
            </p:txBody>
          </p:sp>
        </mc:Fallback>
      </mc:AlternateContent>
    </p:spTree>
    <p:extLst>
      <p:ext uri="{BB962C8B-B14F-4D97-AF65-F5344CB8AC3E}">
        <p14:creationId xmlns:p14="http://schemas.microsoft.com/office/powerpoint/2010/main" val="3289923829"/>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algn="l" rtl="0">
                  <a:buFont typeface="Wingdings" panose="05000000000000000000" pitchFamily="2" charset="2"/>
                  <a:buChar char="Ø"/>
                </a:pPr>
                <a:r>
                  <a:rPr lang="en-US" dirty="0"/>
                  <a:t>calculate </a:t>
                </a:r>
                <a14:m>
                  <m:oMath xmlns:m="http://schemas.openxmlformats.org/officeDocument/2006/math">
                    <m:sSubSup>
                      <m:sSubSupPr>
                        <m:ctrlPr>
                          <a:rPr lang="en-US" i="1" smtClean="0">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c</m:t>
                        </m:r>
                      </m:sup>
                    </m:sSubSup>
                  </m:oMath>
                </a14:m>
                <a:r>
                  <a:rPr lang="en-US" dirty="0"/>
                  <a:t> </a:t>
                </a:r>
                <a:endParaRPr lang="en-US" dirty="0">
                  <a:latin typeface="Arial" panose="020B0604020202020204" pitchFamily="34" charset="0"/>
                  <a:cs typeface="Arial" panose="020B0604020202020204" pitchFamily="34" charset="0"/>
                </a:endParaRPr>
              </a:p>
              <a:p>
                <a:pPr marL="0" indent="0" algn="l" rtl="0">
                  <a:buNone/>
                </a:pPr>
                <a:endParaRPr lang="en-US" dirty="0">
                  <a:latin typeface="Arial" panose="020B0604020202020204" pitchFamily="34" charset="0"/>
                  <a:cs typeface="Arial" panose="020B0604020202020204" pitchFamily="34" charset="0"/>
                </a:endParaRPr>
              </a:p>
              <a:p>
                <a:pPr marL="0" indent="0" algn="l" rtl="0">
                  <a:buNone/>
                </a:pPr>
                <a14:m>
                  <m:oMathPara xmlns:m="http://schemas.openxmlformats.org/officeDocument/2006/math">
                    <m:oMathParaPr>
                      <m:jc m:val="left"/>
                    </m:oMathParaPr>
                    <m:oMath xmlns:m="http://schemas.openxmlformats.org/officeDocument/2006/math">
                      <m:sSubSup>
                        <m:sSubSupPr>
                          <m:ctrlPr>
                            <a:rPr lang="en-US" i="1">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c</m:t>
                          </m:r>
                        </m:sup>
                      </m:sSubSup>
                      <m:r>
                        <a:rPr lang="en-US">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3</m:t>
                              </m:r>
                            </m:sub>
                          </m:sSub>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i="1">
                                  <a:latin typeface="Cambria Math" panose="02040503050406030204" pitchFamily="18" charset="0"/>
                                </a:rPr>
                                <m:t>4</m:t>
                              </m:r>
                            </m:sub>
                          </m:sSub>
                        </m:num>
                        <m:den>
                          <m:sSub>
                            <m:sSubPr>
                              <m:ctrlPr>
                                <a:rPr lang="en-US" i="1">
                                  <a:latin typeface="Cambria Math" panose="02040503050406030204" pitchFamily="18" charset="0"/>
                                </a:rPr>
                              </m:ctrlPr>
                            </m:sSubPr>
                            <m:e>
                              <m:r>
                                <a:rPr lang="en-US" i="1">
                                  <a:latin typeface="Cambria Math" panose="02040503050406030204" pitchFamily="18" charset="0"/>
                                </a:rPr>
                                <m:t>𝑙</m:t>
                              </m:r>
                            </m:e>
                            <m:sub>
                              <m:r>
                                <a:rPr lang="en-US" i="1">
                                  <a:latin typeface="Cambria Math" panose="02040503050406030204" pitchFamily="18" charset="0"/>
                                </a:rPr>
                                <m:t>𝑢</m:t>
                              </m:r>
                            </m:sub>
                          </m:sSub>
                        </m:den>
                      </m:f>
                    </m:oMath>
                  </m:oMathPara>
                </a14:m>
                <a:endParaRPr lang="en-US" i="1" dirty="0"/>
              </a:p>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3</m:t>
                        </m:r>
                        <m:r>
                          <a:rPr lang="en-US" b="0" i="0" smtClean="0">
                            <a:latin typeface="Cambria Math" panose="02040503050406030204" pitchFamily="18" charset="0"/>
                          </a:rPr>
                          <m:t>,</m:t>
                        </m:r>
                        <m:r>
                          <a:rPr lang="en-US" b="0" i="1" smtClean="0">
                            <a:latin typeface="Cambria Math" panose="02040503050406030204" pitchFamily="18" charset="0"/>
                          </a:rPr>
                          <m:t>4</m:t>
                        </m:r>
                      </m:sub>
                    </m:sSub>
                  </m:oMath>
                </a14:m>
                <a:r>
                  <a:rPr lang="en-US" dirty="0"/>
                  <a:t>≈1.23×</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n</m:t>
                        </m:r>
                      </m:sub>
                    </m:sSub>
                  </m:oMath>
                </a14:m>
                <a:endParaRPr lang="en-US" sz="2400" dirty="0"/>
              </a:p>
              <a:p>
                <a:pPr marL="0" indent="0" algn="l" rtl="0">
                  <a:buNone/>
                </a:pPr>
                <a:endParaRPr lang="en-US" sz="2400" dirty="0"/>
              </a:p>
              <a:p>
                <a:pPr marL="0" indent="0" algn="l" rtl="0">
                  <a:buNone/>
                </a:pPr>
                <a:r>
                  <a:rPr lang="en-US" dirty="0"/>
                  <a:t>T</a:t>
                </a:r>
                <a14:m>
                  <m:oMath xmlns:m="http://schemas.openxmlformats.org/officeDocument/2006/math">
                    <m:r>
                      <m:rPr>
                        <m:sty m:val="p"/>
                      </m:rPr>
                      <a:rPr lang="en-US">
                        <a:latin typeface="Cambria Math" panose="02040503050406030204" pitchFamily="18" charset="0"/>
                      </a:rPr>
                      <m:t>hen</m:t>
                    </m:r>
                    <m:r>
                      <a:rPr lang="en-US" i="1">
                        <a:latin typeface="Cambria Math" panose="02040503050406030204" pitchFamily="18" charset="0"/>
                      </a:rPr>
                      <m:t>, </m:t>
                    </m:r>
                  </m:oMath>
                </a14:m>
                <a:endParaRPr lang="en-US" i="1" dirty="0"/>
              </a:p>
              <a:p>
                <a:pPr marL="0" indent="0" algn="l" rtl="0">
                  <a:buNone/>
                </a:pPr>
                <a14:m>
                  <m:oMathPara xmlns:m="http://schemas.openxmlformats.org/officeDocument/2006/math">
                    <m:oMathParaPr>
                      <m:jc m:val="left"/>
                    </m:oMathParaPr>
                    <m:oMath xmlns:m="http://schemas.openxmlformats.org/officeDocument/2006/math">
                      <m:sSubSup>
                        <m:sSubSupPr>
                          <m:ctrlPr>
                            <a:rPr lang="en-US" i="1">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c</m:t>
                          </m:r>
                        </m:sup>
                      </m:sSubSup>
                      <m:r>
                        <a:rPr lang="en-US">
                          <a:latin typeface="Cambria Math" panose="02040503050406030204" pitchFamily="18" charset="0"/>
                        </a:rPr>
                        <m:t>= </m:t>
                      </m:r>
                      <m:f>
                        <m:fPr>
                          <m:ctrlPr>
                            <a:rPr lang="en-US" i="1" smtClean="0">
                              <a:latin typeface="Cambria Math" panose="02040503050406030204" pitchFamily="18" charset="0"/>
                            </a:rPr>
                          </m:ctrlPr>
                        </m:fPr>
                        <m:num>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266</m:t>
                          </m:r>
                          <m:r>
                            <a:rPr lang="en-US">
                              <a:latin typeface="Cambria Math" panose="02040503050406030204" pitchFamily="18" charset="0"/>
                            </a:rPr>
                            <m:t>.</m:t>
                          </m:r>
                          <m:r>
                            <a:rPr lang="en-US">
                              <a:latin typeface="Cambria Math" panose="02040503050406030204" pitchFamily="18" charset="0"/>
                            </a:rPr>
                            <m:t>5</m:t>
                          </m:r>
                        </m:num>
                        <m:den>
                          <m:r>
                            <a:rPr lang="en-US">
                              <a:latin typeface="Cambria Math" panose="02040503050406030204" pitchFamily="18" charset="0"/>
                            </a:rPr>
                            <m:t>4</m:t>
                          </m:r>
                          <m:r>
                            <a:rPr lang="en-US">
                              <a:latin typeface="Cambria Math" panose="02040503050406030204" pitchFamily="18" charset="0"/>
                            </a:rPr>
                            <m:t>.</m:t>
                          </m:r>
                          <m:r>
                            <a:rPr lang="en-US">
                              <a:latin typeface="Cambria Math" panose="02040503050406030204" pitchFamily="18" charset="0"/>
                            </a:rPr>
                            <m:t>5</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m:t>
                          </m:r>
                        </m:den>
                      </m:f>
                      <m:r>
                        <a:rPr lang="en-US">
                          <a:latin typeface="Cambria Math" panose="02040503050406030204" pitchFamily="18" charset="0"/>
                        </a:rPr>
                        <m:t>=</m:t>
                      </m:r>
                      <m:r>
                        <a:rPr lang="en-US">
                          <a:latin typeface="Cambria Math" panose="02040503050406030204" pitchFamily="18" charset="0"/>
                        </a:rPr>
                        <m:t>144</m:t>
                      </m:r>
                      <m:r>
                        <a:rPr lang="en-US">
                          <a:latin typeface="Cambria Math" panose="02040503050406030204" pitchFamily="18" charset="0"/>
                        </a:rPr>
                        <m:t> </m:t>
                      </m:r>
                      <m:r>
                        <m:rPr>
                          <m:sty m:val="p"/>
                        </m:rPr>
                        <a:rPr lang="en-US">
                          <a:latin typeface="Cambria Math" panose="02040503050406030204" pitchFamily="18" charset="0"/>
                        </a:rPr>
                        <m:t>KN</m:t>
                      </m:r>
                      <m:r>
                        <a:rPr lang="en-US">
                          <a:latin typeface="Cambria Math" panose="02040503050406030204" pitchFamily="18" charset="0"/>
                        </a:rPr>
                        <m:t>.</m:t>
                      </m:r>
                      <m:r>
                        <m:rPr>
                          <m:sty m:val="p"/>
                        </m:rPr>
                        <a:rPr lang="en-US">
                          <a:latin typeface="Cambria Math" panose="02040503050406030204" pitchFamily="18" charset="0"/>
                        </a:rPr>
                        <m:t>m</m:t>
                      </m:r>
                    </m:oMath>
                  </m:oMathPara>
                </a14:m>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1246" t="-1212"/>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E612F82E-8119-4E29-B155-5091EF9F4D8B}"/>
              </a:ext>
            </a:extLst>
          </p:cNvPr>
          <p:cNvPicPr>
            <a:picLocks noChangeAspect="1"/>
          </p:cNvPicPr>
          <p:nvPr/>
        </p:nvPicPr>
        <p:blipFill>
          <a:blip r:embed="rId3"/>
          <a:stretch>
            <a:fillRect/>
          </a:stretch>
        </p:blipFill>
        <p:spPr>
          <a:xfrm>
            <a:off x="6242254" y="1802424"/>
            <a:ext cx="4965008" cy="4486866"/>
          </a:xfrm>
          <a:prstGeom prst="rect">
            <a:avLst/>
          </a:prstGeom>
          <a:ln w="16510">
            <a:solidFill>
              <a:schemeClr val="tx1">
                <a:alpha val="94000"/>
              </a:schemeClr>
            </a:solidFill>
          </a:ln>
        </p:spPr>
      </p:pic>
    </p:spTree>
    <p:extLst>
      <p:ext uri="{BB962C8B-B14F-4D97-AF65-F5344CB8AC3E}">
        <p14:creationId xmlns:p14="http://schemas.microsoft.com/office/powerpoint/2010/main" val="200961138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203</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algn="l" rtl="0">
                  <a:buFont typeface="Wingdings" panose="05000000000000000000" pitchFamily="2" charset="2"/>
                  <a:buChar char="Ø"/>
                </a:pPr>
                <a:r>
                  <a:rPr lang="en-US" sz="2800" dirty="0"/>
                  <a:t>calculate </a:t>
                </a:r>
                <a14:m>
                  <m:oMath xmlns:m="http://schemas.openxmlformats.org/officeDocument/2006/math">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e</m:t>
                        </m:r>
                      </m:sub>
                      <m:sup>
                        <m:r>
                          <m:rPr>
                            <m:sty m:val="p"/>
                          </m:rPr>
                          <a:rPr lang="en-US" sz="2800" b="0" i="0" smtClean="0">
                            <a:latin typeface="Cambria Math" panose="02040503050406030204" pitchFamily="18" charset="0"/>
                          </a:rPr>
                          <m:t>b</m:t>
                        </m:r>
                      </m:sup>
                    </m:sSubSup>
                  </m:oMath>
                </a14:m>
                <a:r>
                  <a:rPr lang="en-US" sz="2800" dirty="0"/>
                  <a:t> </a:t>
                </a:r>
                <a:endParaRPr lang="en-US" sz="2800" dirty="0">
                  <a:latin typeface="Arial" panose="020B0604020202020204" pitchFamily="34" charset="0"/>
                  <a:cs typeface="Arial" panose="020B0604020202020204" pitchFamily="34" charset="0"/>
                </a:endParaRPr>
              </a:p>
              <a:p>
                <a:pPr marL="0" indent="0" algn="l" rtl="0">
                  <a:buNone/>
                </a:pPr>
                <a:endParaRPr lang="en-US" sz="2800" i="1" dirty="0"/>
              </a:p>
              <a:p>
                <a:pPr marL="0" indent="0" algn="l" rtl="0">
                  <a:buNone/>
                </a:pPr>
                <a14:m>
                  <m:oMathPara xmlns:m="http://schemas.openxmlformats.org/officeDocument/2006/math">
                    <m:oMathParaPr>
                      <m:jc m:val="left"/>
                    </m:oMathParaPr>
                    <m:oMath xmlns:m="http://schemas.openxmlformats.org/officeDocument/2006/math">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e</m:t>
                          </m:r>
                        </m:sub>
                        <m:sup>
                          <m:r>
                            <m:rPr>
                              <m:sty m:val="p"/>
                            </m:rPr>
                            <a:rPr lang="en-US" sz="2800">
                              <a:latin typeface="Cambria Math" panose="02040503050406030204" pitchFamily="18" charset="0"/>
                            </a:rPr>
                            <m:t>b</m:t>
                          </m:r>
                        </m:sup>
                      </m:sSubSup>
                      <m:r>
                        <a:rPr lang="en-US" sz="2800">
                          <a:latin typeface="Cambria Math" panose="02040503050406030204" pitchFamily="18" charset="0"/>
                        </a:rPr>
                        <m:t>=</m:t>
                      </m:r>
                      <m:r>
                        <m:rPr>
                          <m:sty m:val="p"/>
                        </m:rPr>
                        <a:rPr lang="en-US" sz="2800">
                          <a:latin typeface="Cambria Math" panose="02040503050406030204" pitchFamily="18" charset="0"/>
                        </a:rPr>
                        <m:t>max</m:t>
                      </m:r>
                      <m:d>
                        <m:dPr>
                          <m:begChr m:val="{"/>
                          <m:endChr m:val="}"/>
                          <m:ctrlPr>
                            <a:rPr lang="en-US" sz="2800" i="1">
                              <a:latin typeface="Cambria Math" panose="02040503050406030204" pitchFamily="18" charset="0"/>
                            </a:rPr>
                          </m:ctrlPr>
                        </m:dPr>
                        <m:e>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e</m:t>
                              </m:r>
                              <m:r>
                                <a:rPr lang="en-US" sz="2800">
                                  <a:latin typeface="Cambria Math" panose="02040503050406030204" pitchFamily="18" charset="0"/>
                                </a:rPr>
                                <m:t>1</m:t>
                              </m:r>
                            </m:sub>
                            <m:sup>
                              <m:r>
                                <m:rPr>
                                  <m:sty m:val="p"/>
                                </m:rPr>
                                <a:rPr lang="en-US" sz="2800">
                                  <a:latin typeface="Cambria Math" panose="02040503050406030204" pitchFamily="18" charset="0"/>
                                </a:rPr>
                                <m:t>b</m:t>
                              </m:r>
                            </m:sup>
                          </m:sSubSup>
                          <m:r>
                            <a:rPr lang="en-US" sz="2800">
                              <a:latin typeface="Cambria Math" panose="02040503050406030204" pitchFamily="18" charset="0"/>
                            </a:rPr>
                            <m:t>,</m:t>
                          </m:r>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e</m:t>
                              </m:r>
                              <m:r>
                                <a:rPr lang="en-US" sz="2800">
                                  <a:latin typeface="Cambria Math" panose="02040503050406030204" pitchFamily="18" charset="0"/>
                                </a:rPr>
                                <m:t>2</m:t>
                              </m:r>
                            </m:sub>
                            <m:sup>
                              <m:r>
                                <m:rPr>
                                  <m:sty m:val="p"/>
                                </m:rPr>
                                <a:rPr lang="en-US" sz="2800">
                                  <a:latin typeface="Cambria Math" panose="02040503050406030204" pitchFamily="18" charset="0"/>
                                </a:rPr>
                                <m:t>b</m:t>
                              </m:r>
                            </m:sup>
                          </m:sSubSup>
                        </m:e>
                      </m:d>
                      <m:r>
                        <a:rPr lang="en-US" sz="2800">
                          <a:latin typeface="Cambria Math" panose="02040503050406030204" pitchFamily="18" charset="0"/>
                        </a:rPr>
                        <m:t> </m:t>
                      </m:r>
                    </m:oMath>
                  </m:oMathPara>
                </a14:m>
                <a:endParaRPr lang="en-US" sz="2800" dirty="0"/>
              </a:p>
              <a:p>
                <a:pPr marL="0" indent="0" algn="l" rtl="0">
                  <a:buNone/>
                </a:pPr>
                <a:endParaRPr lang="en-US" sz="2800" dirty="0"/>
              </a:p>
              <a:p>
                <a:pPr marL="0" indent="0" algn="l" rtl="0">
                  <a:buNone/>
                </a:pPr>
                <a14:m>
                  <m:oMathPara xmlns:m="http://schemas.openxmlformats.org/officeDocument/2006/math">
                    <m:oMathParaPr>
                      <m:jc m:val="left"/>
                    </m:oMathParaPr>
                    <m:oMath xmlns:m="http://schemas.openxmlformats.org/officeDocument/2006/math">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e</m:t>
                          </m:r>
                        </m:sub>
                        <m:sup>
                          <m:r>
                            <m:rPr>
                              <m:sty m:val="p"/>
                            </m:rPr>
                            <a:rPr lang="en-US" sz="2800">
                              <a:latin typeface="Cambria Math" panose="02040503050406030204" pitchFamily="18" charset="0"/>
                            </a:rPr>
                            <m:t>b</m:t>
                          </m:r>
                        </m:sup>
                      </m:sSubSup>
                      <m:r>
                        <a:rPr lang="en-US" sz="2800">
                          <a:latin typeface="Cambria Math" panose="02040503050406030204" pitchFamily="18" charset="0"/>
                        </a:rPr>
                        <m:t>= </m:t>
                      </m:r>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m:rPr>
                                  <m:sty m:val="p"/>
                                </m:rPr>
                                <a:rPr lang="en-US" sz="2800">
                                  <a:latin typeface="Cambria Math" panose="02040503050406030204" pitchFamily="18" charset="0"/>
                                </a:rPr>
                                <m:t>M</m:t>
                              </m:r>
                            </m:e>
                            <m:sub>
                              <m:r>
                                <m:rPr>
                                  <m:sty m:val="p"/>
                                </m:rPr>
                                <a:rPr lang="en-US" sz="2800">
                                  <a:latin typeface="Cambria Math" panose="02040503050406030204" pitchFamily="18" charset="0"/>
                                </a:rPr>
                                <m:t>pr</m:t>
                              </m:r>
                            </m:sub>
                          </m:sSub>
                        </m:num>
                        <m:den>
                          <m:r>
                            <m:rPr>
                              <m:sty m:val="p"/>
                            </m:rPr>
                            <a:rPr lang="en-US" sz="2800">
                              <a:latin typeface="Cambria Math" panose="02040503050406030204" pitchFamily="18" charset="0"/>
                            </a:rPr>
                            <m:t>H</m:t>
                          </m:r>
                        </m:den>
                      </m:f>
                    </m:oMath>
                  </m:oMathPara>
                </a14:m>
                <a:endParaRPr lang="en-US" sz="2800" dirty="0"/>
              </a:p>
              <a:p>
                <a:pPr marL="0" indent="0" algn="l" rtl="0">
                  <a:buNone/>
                </a:pPr>
                <a:r>
                  <a:rPr lang="en-US" sz="2800" dirty="0"/>
                  <a:t>Where:</a:t>
                </a:r>
              </a:p>
              <a:p>
                <a:pPr marL="0" indent="0" algn="justLow" rtl="0">
                  <a:buNone/>
                </a:pPr>
                <a:r>
                  <a:rPr lang="en-US" sz="2800" dirty="0"/>
                  <a:t>          H: Distance between </a:t>
                </a:r>
              </a:p>
              <a:p>
                <a:pPr marL="0" indent="0" algn="justLow" rtl="0">
                  <a:buNone/>
                </a:pPr>
                <a:r>
                  <a:rPr lang="en-US" sz="2800" dirty="0"/>
                  <a:t>          the inflection points</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1189" t="-970"/>
                </a:stretch>
              </a:blipFill>
            </p:spPr>
            <p:txBody>
              <a:bodyPr/>
              <a:lstStyle/>
              <a:p>
                <a:r>
                  <a:rPr lang="en-US">
                    <a:noFill/>
                  </a:rPr>
                  <a:t> </a:t>
                </a:r>
              </a:p>
            </p:txBody>
          </p:sp>
        </mc:Fallback>
      </mc:AlternateContent>
      <p:pic>
        <p:nvPicPr>
          <p:cNvPr id="3074" name="Picture 2" descr="STRUCTURE magazine | Special Moment Frames in Reinforced Concrete">
            <a:extLst>
              <a:ext uri="{FF2B5EF4-FFF2-40B4-BE49-F238E27FC236}">
                <a16:creationId xmlns:a16="http://schemas.microsoft.com/office/drawing/2014/main" id="{9EA50190-87E1-4AE7-BF12-49F98D0A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1016" y="1760760"/>
            <a:ext cx="4817047" cy="4226802"/>
          </a:xfrm>
          <a:prstGeom prst="rect">
            <a:avLst/>
          </a:prstGeom>
          <a:ln w="16510">
            <a:solidFill>
              <a:schemeClr val="tx1">
                <a:alpha val="94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807561"/>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204</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marL="0" indent="0" algn="l" rtl="0">
              <a:buNone/>
            </a:pPr>
            <a:r>
              <a:rPr lang="en-US" dirty="0"/>
              <a:t>Figure 3.42 shows reinforcement of beams jointing to column C4.</a:t>
            </a:r>
          </a:p>
          <a:p>
            <a:pPr marL="0" indent="0" algn="l" rtl="0">
              <a:buNone/>
            </a:pPr>
            <a:endParaRPr lang="en-US" sz="2400" dirty="0"/>
          </a:p>
        </p:txBody>
      </p:sp>
      <p:pic>
        <p:nvPicPr>
          <p:cNvPr id="5" name="Picture 4">
            <a:extLst>
              <a:ext uri="{FF2B5EF4-FFF2-40B4-BE49-F238E27FC236}">
                <a16:creationId xmlns:a16="http://schemas.microsoft.com/office/drawing/2014/main" id="{440C86B0-4D28-4090-838E-600DAD007214}"/>
              </a:ext>
            </a:extLst>
          </p:cNvPr>
          <p:cNvPicPr/>
          <p:nvPr/>
        </p:nvPicPr>
        <p:blipFill>
          <a:blip r:embed="rId2"/>
          <a:stretch>
            <a:fillRect/>
          </a:stretch>
        </p:blipFill>
        <p:spPr>
          <a:xfrm>
            <a:off x="1808530" y="2514600"/>
            <a:ext cx="8311417" cy="3533042"/>
          </a:xfrm>
          <a:prstGeom prst="rect">
            <a:avLst/>
          </a:prstGeom>
        </p:spPr>
      </p:pic>
    </p:spTree>
    <p:extLst>
      <p:ext uri="{BB962C8B-B14F-4D97-AF65-F5344CB8AC3E}">
        <p14:creationId xmlns:p14="http://schemas.microsoft.com/office/powerpoint/2010/main" val="3957012916"/>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3.8.2 Verification of column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algn="l" rtl="0">
                  <a:lnSpc>
                    <a:spcPct val="114000"/>
                  </a:lnSpc>
                  <a:buFont typeface="Wingdings" panose="05000000000000000000" pitchFamily="2" charset="2"/>
                  <a:buChar char="q"/>
                </a:pPr>
                <a:r>
                  <a:rPr lang="en-US" dirty="0"/>
                  <a:t>Section dimensions-beam: </a:t>
                </a:r>
                <a:r>
                  <a:rPr lang="en-US" dirty="0" err="1"/>
                  <a:t>bw</a:t>
                </a:r>
                <a:r>
                  <a:rPr lang="en-US" dirty="0"/>
                  <a:t>=400mm and h=800mm</a:t>
                </a:r>
              </a:p>
              <a:p>
                <a:pPr marL="0" indent="0" algn="l" rtl="0">
                  <a:lnSpc>
                    <a:spcPct val="114000"/>
                  </a:lnSpc>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a</m:t>
                      </m:r>
                      <m:r>
                        <a:rPr lang="en-US" b="0" i="0" smtClean="0">
                          <a:latin typeface="Cambria Math" panose="02040503050406030204" pitchFamily="18" charset="0"/>
                        </a:rPr>
                        <m:t>1</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25</m:t>
                          </m:r>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s</m:t>
                              </m:r>
                            </m:sub>
                          </m:sSub>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1">
                                  <a:latin typeface="Cambria Math" panose="02040503050406030204" pitchFamily="18" charset="0"/>
                                </a:rPr>
                                <m:t>𝑦</m:t>
                              </m:r>
                            </m:sub>
                          </m:sSub>
                        </m:num>
                        <m:den>
                          <m:r>
                            <a:rPr lang="en-US">
                              <a:latin typeface="Cambria Math" panose="02040503050406030204" pitchFamily="18" charset="0"/>
                            </a:rPr>
                            <m:t>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85</m:t>
                          </m:r>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r>
                            <m:rPr>
                              <m:sty m:val="p"/>
                            </m:rPr>
                            <a:rPr lang="en-US">
                              <a:latin typeface="Cambria Math" panose="02040503050406030204" pitchFamily="18" charset="0"/>
                            </a:rPr>
                            <m:t>b</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623</m:t>
                          </m:r>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25</m:t>
                          </m:r>
                          <m:r>
                            <a:rPr lang="en-US">
                              <a:latin typeface="Cambria Math" panose="02040503050406030204" pitchFamily="18" charset="0"/>
                            </a:rPr>
                            <m:t>×</m:t>
                          </m:r>
                          <m:r>
                            <a:rPr lang="en-US">
                              <a:latin typeface="Cambria Math" panose="02040503050406030204" pitchFamily="18" charset="0"/>
                            </a:rPr>
                            <m:t>420</m:t>
                          </m:r>
                        </m:num>
                        <m:den>
                          <m:r>
                            <a:rPr lang="en-US">
                              <a:latin typeface="Cambria Math" panose="02040503050406030204" pitchFamily="18" charset="0"/>
                            </a:rPr>
                            <m:t>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85</m:t>
                          </m:r>
                          <m:r>
                            <a:rPr lang="en-US">
                              <a:latin typeface="Cambria Math" panose="02040503050406030204" pitchFamily="18" charset="0"/>
                            </a:rPr>
                            <m:t>×</m:t>
                          </m:r>
                          <m:r>
                            <a:rPr lang="en-US">
                              <a:latin typeface="Cambria Math" panose="02040503050406030204" pitchFamily="18" charset="0"/>
                            </a:rPr>
                            <m:t>28</m:t>
                          </m:r>
                          <m:r>
                            <a:rPr lang="en-US">
                              <a:latin typeface="Cambria Math" panose="02040503050406030204" pitchFamily="18" charset="0"/>
                            </a:rPr>
                            <m:t>×</m:t>
                          </m:r>
                          <m:r>
                            <a:rPr lang="en-US">
                              <a:latin typeface="Cambria Math" panose="02040503050406030204" pitchFamily="18" charset="0"/>
                            </a:rPr>
                            <m:t>400</m:t>
                          </m:r>
                        </m:den>
                      </m:f>
                      <m:r>
                        <a:rPr lang="en-US">
                          <a:latin typeface="Cambria Math" panose="02040503050406030204" pitchFamily="18" charset="0"/>
                        </a:rPr>
                        <m:t>=</m:t>
                      </m:r>
                      <m:r>
                        <a:rPr lang="en-US">
                          <a:latin typeface="Cambria Math" panose="02040503050406030204" pitchFamily="18" charset="0"/>
                        </a:rPr>
                        <m:t>34</m:t>
                      </m:r>
                      <m:r>
                        <a:rPr lang="en-US">
                          <a:latin typeface="Cambria Math" panose="02040503050406030204" pitchFamily="18" charset="0"/>
                        </a:rPr>
                        <m:t>.</m:t>
                      </m:r>
                      <m:r>
                        <a:rPr lang="en-US">
                          <a:latin typeface="Cambria Math" panose="02040503050406030204" pitchFamily="18" charset="0"/>
                        </a:rPr>
                        <m:t>6</m:t>
                      </m:r>
                      <m:r>
                        <m:rPr>
                          <m:sty m:val="p"/>
                        </m:rPr>
                        <a:rPr lang="en-US">
                          <a:latin typeface="Cambria Math" panose="02040503050406030204" pitchFamily="18" charset="0"/>
                        </a:rPr>
                        <m:t>mm</m:t>
                      </m:r>
                    </m:oMath>
                  </m:oMathPara>
                </a14:m>
                <a:endParaRPr lang="en-US" dirty="0"/>
              </a:p>
              <a:p>
                <a:pPr algn="l" rtl="0">
                  <a:lnSpc>
                    <a:spcPct val="114000"/>
                  </a:lnSpc>
                  <a:buFont typeface="Wingdings" panose="05000000000000000000" pitchFamily="2" charset="2"/>
                  <a:buChar char="Ø"/>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1</m:t>
                        </m:r>
                      </m:sub>
                    </m:sSub>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25</m:t>
                    </m:r>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s</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d>
                      <m:dPr>
                        <m:ctrlPr>
                          <a:rPr lang="en-US" i="1">
                            <a:latin typeface="Cambria Math" panose="02040503050406030204" pitchFamily="18" charset="0"/>
                          </a:rPr>
                        </m:ctrlPr>
                      </m:dPr>
                      <m:e>
                        <m:r>
                          <m:rPr>
                            <m:sty m:val="p"/>
                          </m:rPr>
                          <a:rPr lang="en-US">
                            <a:latin typeface="Cambria Math" panose="02040503050406030204" pitchFamily="18" charset="0"/>
                          </a:rPr>
                          <m:t>d</m:t>
                        </m:r>
                        <m:r>
                          <a:rPr lang="en-US" i="1">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a</m:t>
                            </m:r>
                          </m:num>
                          <m:den>
                            <m:r>
                              <a:rPr lang="en-US">
                                <a:latin typeface="Cambria Math" panose="02040503050406030204" pitchFamily="18" charset="0"/>
                              </a:rPr>
                              <m:t>2</m:t>
                            </m:r>
                          </m:den>
                        </m:f>
                      </m:e>
                    </m:d>
                    <m:r>
                      <a:rPr lang="en-US">
                        <a:latin typeface="Cambria Math" panose="02040503050406030204" pitchFamily="18" charset="0"/>
                      </a:rPr>
                      <m:t>=</m:t>
                    </m:r>
                    <m:r>
                      <a:rPr lang="en-US">
                        <a:latin typeface="Cambria Math" panose="02040503050406030204" pitchFamily="18" charset="0"/>
                      </a:rPr>
                      <m:t>237</m:t>
                    </m:r>
                    <m:r>
                      <a:rPr lang="en-US">
                        <a:latin typeface="Cambria Math" panose="02040503050406030204" pitchFamily="18" charset="0"/>
                      </a:rPr>
                      <m:t>.</m:t>
                    </m:r>
                    <m:r>
                      <a:rPr lang="en-US">
                        <a:latin typeface="Cambria Math" panose="02040503050406030204" pitchFamily="18" charset="0"/>
                      </a:rPr>
                      <m:t>9</m:t>
                    </m:r>
                    <m:r>
                      <a:rPr lang="en-US">
                        <a:latin typeface="Cambria Math" panose="02040503050406030204" pitchFamily="18" charset="0"/>
                      </a:rPr>
                      <m:t> </m:t>
                    </m:r>
                    <m:r>
                      <m:rPr>
                        <m:sty m:val="p"/>
                      </m:rPr>
                      <a:rPr lang="en-US">
                        <a:latin typeface="Cambria Math" panose="02040503050406030204" pitchFamily="18" charset="0"/>
                      </a:rPr>
                      <m:t>KN</m:t>
                    </m:r>
                    <m:r>
                      <a:rPr lang="en-US">
                        <a:latin typeface="Cambria Math" panose="02040503050406030204" pitchFamily="18" charset="0"/>
                      </a:rPr>
                      <m:t>.</m:t>
                    </m:r>
                    <m:r>
                      <m:rPr>
                        <m:sty m:val="p"/>
                      </m:rPr>
                      <a:rPr lang="en-US">
                        <a:latin typeface="Cambria Math" panose="02040503050406030204" pitchFamily="18" charset="0"/>
                      </a:rPr>
                      <m:t>m</m:t>
                    </m:r>
                  </m:oMath>
                </a14:m>
                <a:endParaRPr lang="en-US" dirty="0"/>
              </a:p>
              <a:p>
                <a:pPr algn="l" rtl="0">
                  <a:lnSpc>
                    <a:spcPct val="114000"/>
                  </a:lnSpc>
                  <a:buFont typeface="Wingdings" panose="05000000000000000000" pitchFamily="2" charset="2"/>
                  <a:buChar char="Ø"/>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M</m:t>
                        </m:r>
                      </m:e>
                      <m:sub>
                        <m:r>
                          <m:rPr>
                            <m:sty m:val="p"/>
                          </m:rPr>
                          <a:rPr lang="en-US">
                            <a:latin typeface="Cambria Math" panose="02040503050406030204" pitchFamily="18" charset="0"/>
                          </a:rPr>
                          <m:t>pr</m:t>
                        </m:r>
                        <m:r>
                          <a:rPr lang="en-US">
                            <a:latin typeface="Cambria Math" panose="02040503050406030204" pitchFamily="18" charset="0"/>
                          </a:rPr>
                          <m:t>2</m:t>
                        </m:r>
                      </m:sub>
                    </m:sSub>
                    <m:r>
                      <a:rPr lang="en-US">
                        <a:latin typeface="Cambria Math" panose="02040503050406030204" pitchFamily="18" charset="0"/>
                      </a:rPr>
                      <m:t>=</m:t>
                    </m:r>
                    <m:r>
                      <a:rPr lang="en-US">
                        <a:latin typeface="Cambria Math" panose="02040503050406030204" pitchFamily="18" charset="0"/>
                      </a:rPr>
                      <m:t>83</m:t>
                    </m:r>
                    <m:r>
                      <a:rPr lang="en-US">
                        <a:latin typeface="Cambria Math" panose="02040503050406030204" pitchFamily="18" charset="0"/>
                      </a:rPr>
                      <m:t>.</m:t>
                    </m:r>
                    <m:r>
                      <a:rPr lang="en-US">
                        <a:latin typeface="Cambria Math" panose="02040503050406030204" pitchFamily="18" charset="0"/>
                      </a:rPr>
                      <m:t>6</m:t>
                    </m:r>
                    <m:r>
                      <a:rPr lang="en-US">
                        <a:latin typeface="Cambria Math" panose="02040503050406030204" pitchFamily="18" charset="0"/>
                      </a:rPr>
                      <m:t> </m:t>
                    </m:r>
                    <m:r>
                      <m:rPr>
                        <m:sty m:val="p"/>
                      </m:rPr>
                      <a:rPr lang="en-US">
                        <a:latin typeface="Cambria Math" panose="02040503050406030204" pitchFamily="18" charset="0"/>
                      </a:rPr>
                      <m:t>KN</m:t>
                    </m:r>
                    <m:r>
                      <a:rPr lang="en-US">
                        <a:latin typeface="Cambria Math" panose="02040503050406030204" pitchFamily="18" charset="0"/>
                      </a:rPr>
                      <m:t>.</m:t>
                    </m:r>
                    <m:r>
                      <m:rPr>
                        <m:sty m:val="p"/>
                      </m:rPr>
                      <a:rPr lang="en-US">
                        <a:latin typeface="Cambria Math" panose="02040503050406030204" pitchFamily="18" charset="0"/>
                      </a:rPr>
                      <m:t>m</m:t>
                    </m:r>
                  </m:oMath>
                </a14:m>
                <a:r>
                  <a:rPr lang="en-US" dirty="0"/>
                  <a:t> </a:t>
                </a:r>
              </a:p>
              <a:p>
                <a:pPr marL="0" indent="0" algn="l" rtl="0">
                  <a:lnSpc>
                    <a:spcPct val="114000"/>
                  </a:lnSpc>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Then</m:t>
                      </m:r>
                      <m:r>
                        <a:rPr lang="en-US">
                          <a:latin typeface="Cambria Math" panose="02040503050406030204" pitchFamily="18" charset="0"/>
                        </a:rPr>
                        <m:t>, </m:t>
                      </m:r>
                    </m:oMath>
                  </m:oMathPara>
                </a14:m>
                <a:endParaRPr lang="en-US" dirty="0"/>
              </a:p>
              <a:p>
                <a:pPr marL="0" indent="0" algn="l" rtl="0">
                  <a:lnSpc>
                    <a:spcPct val="114000"/>
                  </a:lnSpc>
                  <a:buNone/>
                </a:pPr>
                <a:r>
                  <a:rPr lang="en-US" dirty="0"/>
                  <a:t>    </a:t>
                </a:r>
                <a14:m>
                  <m:oMath xmlns:m="http://schemas.openxmlformats.org/officeDocument/2006/math">
                    <m:sSubSup>
                      <m:sSubSupPr>
                        <m:ctrlPr>
                          <a:rPr lang="en-US" i="1">
                            <a:latin typeface="Cambria Math" panose="02040503050406030204" pitchFamily="18" charset="0"/>
                          </a:rPr>
                        </m:ctrlPr>
                      </m:sSubSupPr>
                      <m:e>
                        <m:r>
                          <m:rPr>
                            <m:sty m:val="p"/>
                          </m:rPr>
                          <a:rPr lang="en-US">
                            <a:latin typeface="Cambria Math" panose="02040503050406030204" pitchFamily="18" charset="0"/>
                          </a:rPr>
                          <m:t>V</m:t>
                        </m:r>
                      </m:e>
                      <m:sub>
                        <m:r>
                          <m:rPr>
                            <m:sty m:val="p"/>
                          </m:rPr>
                          <a:rPr lang="en-US">
                            <a:latin typeface="Cambria Math" panose="02040503050406030204" pitchFamily="18" charset="0"/>
                          </a:rPr>
                          <m:t>e</m:t>
                        </m:r>
                      </m:sub>
                      <m:sup>
                        <m:r>
                          <m:rPr>
                            <m:sty m:val="p"/>
                          </m:rPr>
                          <a:rPr lang="en-US">
                            <a:latin typeface="Cambria Math" panose="02040503050406030204" pitchFamily="18" charset="0"/>
                          </a:rPr>
                          <m:t>b</m:t>
                        </m:r>
                      </m:sup>
                    </m:sSubSup>
                    <m:r>
                      <a:rPr lang="en-US">
                        <a:latin typeface="Cambria Math" panose="02040503050406030204" pitchFamily="18" charset="0"/>
                      </a:rPr>
                      <m:t>= </m:t>
                    </m:r>
                    <m:f>
                      <m:fPr>
                        <m:ctrlPr>
                          <a:rPr lang="en-US" i="1">
                            <a:latin typeface="Cambria Math" panose="02040503050406030204" pitchFamily="18" charset="0"/>
                          </a:rPr>
                        </m:ctrlPr>
                      </m:fPr>
                      <m:num>
                        <m:r>
                          <a:rPr lang="en-US">
                            <a:latin typeface="Cambria Math" panose="02040503050406030204" pitchFamily="18" charset="0"/>
                          </a:rPr>
                          <m:t>237</m:t>
                        </m:r>
                        <m:r>
                          <a:rPr lang="en-US">
                            <a:latin typeface="Cambria Math" panose="02040503050406030204" pitchFamily="18" charset="0"/>
                          </a:rPr>
                          <m:t>.</m:t>
                        </m:r>
                        <m:r>
                          <a:rPr lang="en-US">
                            <a:latin typeface="Cambria Math" panose="02040503050406030204" pitchFamily="18" charset="0"/>
                          </a:rPr>
                          <m:t>9</m:t>
                        </m:r>
                        <m:r>
                          <a:rPr lang="en-US">
                            <a:latin typeface="Cambria Math" panose="02040503050406030204" pitchFamily="18" charset="0"/>
                          </a:rPr>
                          <m:t>+</m:t>
                        </m:r>
                        <m:r>
                          <a:rPr lang="en-US">
                            <a:latin typeface="Cambria Math" panose="02040503050406030204" pitchFamily="18" charset="0"/>
                          </a:rPr>
                          <m:t>83</m:t>
                        </m:r>
                        <m:r>
                          <a:rPr lang="en-US">
                            <a:latin typeface="Cambria Math" panose="02040503050406030204" pitchFamily="18" charset="0"/>
                          </a:rPr>
                          <m:t>.</m:t>
                        </m:r>
                        <m:r>
                          <a:rPr lang="en-US">
                            <a:latin typeface="Cambria Math" panose="02040503050406030204" pitchFamily="18" charset="0"/>
                          </a:rPr>
                          <m:t>6</m:t>
                        </m:r>
                      </m:num>
                      <m:den>
                        <m:r>
                          <a:rPr lang="en-US">
                            <a:latin typeface="Cambria Math" panose="02040503050406030204" pitchFamily="18" charset="0"/>
                          </a:rPr>
                          <m:t>4</m:t>
                        </m:r>
                        <m:r>
                          <a:rPr lang="en-US">
                            <a:latin typeface="Cambria Math" panose="02040503050406030204" pitchFamily="18" charset="0"/>
                          </a:rPr>
                          <m:t>.</m:t>
                        </m:r>
                        <m:r>
                          <a:rPr lang="en-US">
                            <a:latin typeface="Cambria Math" panose="02040503050406030204" pitchFamily="18" charset="0"/>
                          </a:rPr>
                          <m:t>5</m:t>
                        </m:r>
                      </m:den>
                    </m:f>
                    <m:r>
                      <a:rPr lang="en-US">
                        <a:latin typeface="Cambria Math" panose="02040503050406030204" pitchFamily="18" charset="0"/>
                      </a:rPr>
                      <m:t>=</m:t>
                    </m:r>
                    <m:r>
                      <a:rPr lang="en-US">
                        <a:latin typeface="Cambria Math" panose="02040503050406030204" pitchFamily="18" charset="0"/>
                      </a:rPr>
                      <m:t>71</m:t>
                    </m:r>
                    <m:r>
                      <a:rPr lang="en-US">
                        <a:latin typeface="Cambria Math" panose="02040503050406030204" pitchFamily="18" charset="0"/>
                      </a:rPr>
                      <m:t>.</m:t>
                    </m:r>
                    <m:r>
                      <a:rPr lang="en-US">
                        <a:latin typeface="Cambria Math" panose="02040503050406030204" pitchFamily="18" charset="0"/>
                      </a:rPr>
                      <m:t>4</m:t>
                    </m:r>
                    <m:r>
                      <a:rPr lang="en-US">
                        <a:latin typeface="Cambria Math" panose="02040503050406030204" pitchFamily="18" charset="0"/>
                      </a:rPr>
                      <m:t> </m:t>
                    </m:r>
                    <m:r>
                      <m:rPr>
                        <m:sty m:val="p"/>
                      </m:rPr>
                      <a:rPr lang="en-US">
                        <a:latin typeface="Cambria Math" panose="02040503050406030204" pitchFamily="18" charset="0"/>
                      </a:rPr>
                      <m:t>KN</m:t>
                    </m:r>
                    <m:r>
                      <a:rPr lang="en-US">
                        <a:latin typeface="Cambria Math" panose="02040503050406030204" pitchFamily="18" charset="0"/>
                      </a:rPr>
                      <m:t>.</m:t>
                    </m:r>
                    <m:r>
                      <m:rPr>
                        <m:sty m:val="p"/>
                      </m:rPr>
                      <a:rPr lang="en-US">
                        <a:latin typeface="Cambria Math" panose="02040503050406030204" pitchFamily="18" charset="0"/>
                      </a:rPr>
                      <m:t>m</m:t>
                    </m:r>
                  </m:oMath>
                </a14:m>
                <a:endParaRPr lang="en-US" dirty="0"/>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dirty="0"/>
              </a:p>
              <a:p>
                <a:pPr algn="l" rtl="0"/>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340" t="-606"/>
                </a:stretch>
              </a:blipFill>
            </p:spPr>
            <p:txBody>
              <a:bodyPr/>
              <a:lstStyle/>
              <a:p>
                <a:r>
                  <a:rPr lang="en-US">
                    <a:noFill/>
                  </a:rPr>
                  <a:t> </a:t>
                </a:r>
              </a:p>
            </p:txBody>
          </p:sp>
        </mc:Fallback>
      </mc:AlternateContent>
    </p:spTree>
    <p:extLst>
      <p:ext uri="{BB962C8B-B14F-4D97-AF65-F5344CB8AC3E}">
        <p14:creationId xmlns:p14="http://schemas.microsoft.com/office/powerpoint/2010/main" val="1604901537"/>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a:t>3.8.2 Verification of column design </a:t>
            </a:r>
            <a:br>
              <a:rPr lang="en-US" sz="3200" b="1"/>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200"/>
                <a:ext cx="10770578" cy="5029200"/>
              </a:xfrm>
            </p:spPr>
            <p:txBody>
              <a:bodyPr>
                <a:normAutofit/>
              </a:bodyPr>
              <a:lstStyle/>
              <a:p>
                <a:pPr marL="0" indent="0" algn="l" rtl="0">
                  <a:buNone/>
                </a:pPr>
                <a:endParaRPr lang="en-US" dirty="0"/>
              </a:p>
              <a:p>
                <a:pPr algn="l" rtl="0">
                  <a:buFontTx/>
                  <a:buChar char="-"/>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r>
                      <a:rPr lang="en-US">
                        <a:latin typeface="Cambria Math" panose="02040503050406030204" pitchFamily="18" charset="0"/>
                      </a:rPr>
                      <m:t>=</m:t>
                    </m:r>
                    <m:func>
                      <m:funcPr>
                        <m:ctrlPr>
                          <a:rPr lang="en-US" i="1">
                            <a:latin typeface="Cambria Math" panose="02040503050406030204" pitchFamily="18" charset="0"/>
                          </a:rPr>
                        </m:ctrlPr>
                      </m:funcPr>
                      <m:fName>
                        <m:r>
                          <m:rPr>
                            <m:sty m:val="p"/>
                          </m:rPr>
                          <a:rPr lang="en-US">
                            <a:latin typeface="Cambria Math" panose="02040503050406030204" pitchFamily="18" charset="0"/>
                          </a:rPr>
                          <m:t>min</m:t>
                        </m:r>
                      </m:fName>
                      <m:e>
                        <m:d>
                          <m:dPr>
                            <m:begChr m:val="{"/>
                            <m:endChr m:val="}"/>
                            <m:ctrlPr>
                              <a:rPr lang="en-US" i="1">
                                <a:latin typeface="Cambria Math" panose="02040503050406030204" pitchFamily="18" charset="0"/>
                              </a:rPr>
                            </m:ctrlPr>
                          </m:dPr>
                          <m:e>
                            <m:r>
                              <a:rPr lang="en-US">
                                <a:latin typeface="Cambria Math" panose="02040503050406030204" pitchFamily="18" charset="0"/>
                              </a:rPr>
                              <m:t>144</m:t>
                            </m:r>
                            <m:r>
                              <a:rPr lang="en-US">
                                <a:latin typeface="Cambria Math" panose="02040503050406030204" pitchFamily="18" charset="0"/>
                              </a:rPr>
                              <m:t>,</m:t>
                            </m:r>
                            <m:r>
                              <a:rPr lang="en-US">
                                <a:latin typeface="Cambria Math" panose="02040503050406030204" pitchFamily="18" charset="0"/>
                              </a:rPr>
                              <m:t>71</m:t>
                            </m:r>
                            <m:r>
                              <a:rPr lang="en-US">
                                <a:latin typeface="Cambria Math" panose="02040503050406030204" pitchFamily="18" charset="0"/>
                              </a:rPr>
                              <m:t>.</m:t>
                            </m:r>
                            <m:r>
                              <a:rPr lang="en-US">
                                <a:latin typeface="Cambria Math" panose="02040503050406030204" pitchFamily="18" charset="0"/>
                              </a:rPr>
                              <m:t>4</m:t>
                            </m:r>
                          </m:e>
                        </m:d>
                      </m:e>
                    </m:func>
                    <m:r>
                      <a:rPr lang="en-US">
                        <a:latin typeface="Cambria Math" panose="02040503050406030204" pitchFamily="18" charset="0"/>
                      </a:rPr>
                      <m:t>≥</m:t>
                    </m:r>
                    <m:r>
                      <a:rPr lang="en-US">
                        <a:latin typeface="Cambria Math" panose="02040503050406030204" pitchFamily="18" charset="0"/>
                      </a:rPr>
                      <m:t>24</m:t>
                    </m:r>
                    <m:r>
                      <a:rPr lang="en-US">
                        <a:latin typeface="Cambria Math" panose="02040503050406030204" pitchFamily="18" charset="0"/>
                      </a:rPr>
                      <m:t>.</m:t>
                    </m:r>
                    <m:r>
                      <a:rPr lang="en-US">
                        <a:latin typeface="Cambria Math" panose="02040503050406030204" pitchFamily="18" charset="0"/>
                      </a:rPr>
                      <m:t>6</m:t>
                    </m:r>
                    <m:r>
                      <a:rPr lang="en-US" i="1"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r>
                      <a:rPr lang="en-US">
                        <a:latin typeface="Cambria Math" panose="02040503050406030204" pitchFamily="18" charset="0"/>
                      </a:rPr>
                      <m:t>=</m:t>
                    </m:r>
                  </m:oMath>
                </a14:m>
                <a:r>
                  <a:rPr lang="en-US" dirty="0"/>
                  <a:t>71.4KN</a:t>
                </a:r>
              </a:p>
              <a:p>
                <a:pPr algn="l" rtl="0">
                  <a:buFontTx/>
                  <a:buChar char="-"/>
                </a:pPr>
                <a:r>
                  <a:rPr lang="en-US" dirty="0"/>
                  <a:t>Table 3.19 shows the design forces for column C4 imported from </a:t>
                </a:r>
                <a:r>
                  <a:rPr lang="en-US" dirty="0" err="1"/>
                  <a:t>Etabs</a:t>
                </a:r>
                <a:r>
                  <a:rPr lang="en-US" dirty="0"/>
                  <a:t>. So,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r>
                      <a:rPr lang="en-US" i="1" dirty="0"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b="0" i="0" smtClean="0">
                            <a:latin typeface="Cambria Math" panose="02040503050406030204" pitchFamily="18" charset="0"/>
                          </a:rPr>
                          <m:t>p</m:t>
                        </m:r>
                      </m:sub>
                    </m:sSub>
                  </m:oMath>
                </a14:m>
                <a:r>
                  <a:rPr lang="en-US" dirty="0"/>
                  <a:t>, its ok</a:t>
                </a:r>
              </a:p>
              <a:p>
                <a:pPr marL="0" indent="0" algn="l" rtl="0">
                  <a:buNone/>
                </a:pPr>
                <a:endParaRPr lang="en-US" dirty="0"/>
              </a:p>
              <a:p>
                <a:pPr marL="0" indent="0" algn="l" rtl="0">
                  <a:buNone/>
                </a:pPr>
                <a:endParaRPr lang="en-US" dirty="0"/>
              </a:p>
              <a:p>
                <a:pPr algn="l" rtl="0"/>
                <a:endParaRPr lang="en-US" dirty="0"/>
              </a:p>
              <a:p>
                <a:pPr marL="0" indent="0" algn="l" rtl="0">
                  <a:buNone/>
                </a:pPr>
                <a:endParaRPr lang="en-US" dirty="0"/>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200"/>
                <a:ext cx="10770578" cy="5029200"/>
              </a:xfrm>
              <a:blipFill>
                <a:blip r:embed="rId2"/>
                <a:stretch>
                  <a:fillRect l="-283"/>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982D9BF3-9FDB-4569-B62A-B6875AEB8FC8}"/>
              </a:ext>
            </a:extLst>
          </p:cNvPr>
          <p:cNvPicPr/>
          <p:nvPr/>
        </p:nvPicPr>
        <p:blipFill rotWithShape="1">
          <a:blip r:embed="rId3"/>
          <a:srcRect l="2935" t="28019" r="3190" b="10193"/>
          <a:stretch/>
        </p:blipFill>
        <p:spPr bwMode="auto">
          <a:xfrm>
            <a:off x="1554772" y="3974123"/>
            <a:ext cx="8837735" cy="2171700"/>
          </a:xfrm>
          <a:prstGeom prst="rect">
            <a:avLst/>
          </a:prstGeom>
          <a:ln w="16510" cap="flat" cmpd="sng" algn="ctr">
            <a:solidFill>
              <a:sysClr val="windowText" lastClr="000000">
                <a:alpha val="94000"/>
              </a:sysClr>
            </a:solidFill>
            <a:prstDash val="solid"/>
            <a:round/>
            <a:headEnd type="none" w="med" len="med"/>
            <a:tailEnd type="none" w="med" len="med"/>
            <a:extLst>
              <a:ext uri="{C807C97D-BFC1-408E-A445-0C87EB9F89A2}">
                <ask:lineSketchStyleProps xmlns:ask="http://schemas.microsoft.com/office/drawing/2018/sketchyshapes" xmlns="" sd="0">
                  <a:custGeom>
                    <a:avLst/>
                    <a:gdLst/>
                    <a:ahLst/>
                    <a:cxnLst/>
                    <a:rect l="0" t="0" r="0" b="0"/>
                    <a:pathLst/>
                  </a:custGeom>
                  <ask:type/>
                </ask:lineSketchStyleProps>
              </a:ext>
            </a:extLst>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30065977"/>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207</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marL="0" indent="0" algn="l" rtl="0">
              <a:buNone/>
            </a:pPr>
            <a:endParaRPr lang="en-US" b="1" dirty="0"/>
          </a:p>
          <a:p>
            <a:pPr algn="l" rtl="0"/>
            <a:r>
              <a:rPr lang="en-US" dirty="0"/>
              <a:t>ACI 318-11 gives different design provisions for vertical wall segments based on their geometric aspect ratios (</a:t>
            </a:r>
            <a:r>
              <a:rPr lang="en-US" dirty="0" err="1"/>
              <a:t>l</a:t>
            </a:r>
            <a:r>
              <a:rPr lang="en-US" baseline="-25000" dirty="0" err="1"/>
              <a:t>w</a:t>
            </a:r>
            <a:r>
              <a:rPr lang="en-US" dirty="0"/>
              <a:t>/</a:t>
            </a:r>
            <a:r>
              <a:rPr lang="en-US" dirty="0" err="1"/>
              <a:t>b</a:t>
            </a:r>
            <a:r>
              <a:rPr lang="en-US" baseline="-25000" dirty="0" err="1"/>
              <a:t>w</a:t>
            </a:r>
            <a:r>
              <a:rPr lang="en-US" dirty="0"/>
              <a:t>) and (</a:t>
            </a:r>
            <a:r>
              <a:rPr lang="en-US" dirty="0" err="1"/>
              <a:t>h</a:t>
            </a:r>
            <a:r>
              <a:rPr lang="en-US" baseline="-25000" dirty="0" err="1"/>
              <a:t>w</a:t>
            </a:r>
            <a:r>
              <a:rPr lang="en-US" dirty="0"/>
              <a:t>/</a:t>
            </a:r>
            <a:r>
              <a:rPr lang="en-US" dirty="0" err="1"/>
              <a:t>l</a:t>
            </a:r>
            <a:r>
              <a:rPr lang="en-US" baseline="-25000" dirty="0" err="1"/>
              <a:t>w</a:t>
            </a:r>
            <a:r>
              <a:rPr lang="en-US" dirty="0"/>
              <a:t>). </a:t>
            </a:r>
          </a:p>
          <a:p>
            <a:pPr algn="l" rtl="0"/>
            <a:endParaRPr lang="en-US" dirty="0"/>
          </a:p>
          <a:p>
            <a:pPr marL="0" indent="0" algn="l" rtl="0">
              <a:buNone/>
            </a:pPr>
            <a:r>
              <a:rPr lang="en-US" dirty="0"/>
              <a:t>Where:</a:t>
            </a:r>
          </a:p>
          <a:p>
            <a:pPr marL="0" indent="0" algn="l" rtl="0">
              <a:buNone/>
            </a:pPr>
            <a:r>
              <a:rPr lang="en-US" dirty="0"/>
              <a:t>            </a:t>
            </a:r>
            <a:r>
              <a:rPr lang="en-US" dirty="0" err="1"/>
              <a:t>l</a:t>
            </a:r>
            <a:r>
              <a:rPr lang="en-US" baseline="-25000" dirty="0" err="1"/>
              <a:t>w</a:t>
            </a:r>
            <a:r>
              <a:rPr lang="en-US" dirty="0"/>
              <a:t>:  Length of wall pier considered in direction of shear force. </a:t>
            </a:r>
          </a:p>
          <a:p>
            <a:pPr marL="0" indent="0" algn="l" rtl="0">
              <a:buNone/>
            </a:pPr>
            <a:r>
              <a:rPr lang="en-US" dirty="0"/>
              <a:t>            </a:t>
            </a:r>
            <a:r>
              <a:rPr lang="en-US" dirty="0" err="1"/>
              <a:t>b</a:t>
            </a:r>
            <a:r>
              <a:rPr lang="en-US" baseline="-25000" dirty="0" err="1"/>
              <a:t>w</a:t>
            </a:r>
            <a:r>
              <a:rPr lang="en-US" dirty="0"/>
              <a:t>: Wall thickness.</a:t>
            </a:r>
          </a:p>
          <a:p>
            <a:pPr marL="0" indent="0" algn="l" rtl="0">
              <a:buNone/>
            </a:pPr>
            <a:r>
              <a:rPr lang="en-US" dirty="0"/>
              <a:t>            </a:t>
            </a:r>
            <a:r>
              <a:rPr lang="en-US" dirty="0" err="1"/>
              <a:t>h</a:t>
            </a:r>
            <a:r>
              <a:rPr lang="en-US" baseline="-25000" dirty="0" err="1"/>
              <a:t>w</a:t>
            </a:r>
            <a:r>
              <a:rPr lang="en-US" dirty="0"/>
              <a:t>: Clear height of wall segment or wall pier considered</a:t>
            </a:r>
          </a:p>
          <a:p>
            <a:pPr marL="0" indent="0" algn="l" rtl="0">
              <a:buNone/>
            </a:pPr>
            <a:endParaRPr lang="en-US" dirty="0"/>
          </a:p>
          <a:p>
            <a:pPr marL="0" indent="0" algn="l" rtl="0">
              <a:buNone/>
            </a:pPr>
            <a:endParaRPr lang="en-US" dirty="0"/>
          </a:p>
          <a:p>
            <a:pPr marL="0" indent="0" algn="l" rtl="0">
              <a:buNone/>
            </a:pPr>
            <a:endParaRPr lang="en-US" sz="2400" dirty="0"/>
          </a:p>
        </p:txBody>
      </p:sp>
    </p:spTree>
    <p:extLst>
      <p:ext uri="{BB962C8B-B14F-4D97-AF65-F5344CB8AC3E}">
        <p14:creationId xmlns:p14="http://schemas.microsoft.com/office/powerpoint/2010/main" val="151122967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208</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marL="0" indent="0" algn="l" rtl="0">
              <a:buNone/>
            </a:pPr>
            <a:endParaRPr lang="en-US" b="1" dirty="0"/>
          </a:p>
          <a:p>
            <a:pPr algn="l" rtl="0"/>
            <a:r>
              <a:rPr lang="en-US" dirty="0"/>
              <a:t>Table </a:t>
            </a:r>
            <a:r>
              <a:rPr lang="ar-SA" dirty="0"/>
              <a:t>‎</a:t>
            </a:r>
            <a:r>
              <a:rPr lang="en-US" dirty="0"/>
              <a:t>3.20 shows governing design provisions of vertical wall segments in ACI 318-11</a:t>
            </a:r>
          </a:p>
          <a:p>
            <a:pPr marL="0" indent="0" algn="l" rtl="0">
              <a:buNone/>
            </a:pPr>
            <a:endParaRPr lang="en-US" dirty="0"/>
          </a:p>
          <a:p>
            <a:pPr marL="0" indent="0" algn="l" rtl="0">
              <a:buNone/>
            </a:pPr>
            <a:endParaRPr lang="en-US" dirty="0"/>
          </a:p>
          <a:p>
            <a:pPr marL="0" indent="0" algn="l" rtl="0">
              <a:buNone/>
            </a:pPr>
            <a:endParaRPr lang="en-US" sz="2400" dirty="0"/>
          </a:p>
        </p:txBody>
      </p:sp>
      <p:pic>
        <p:nvPicPr>
          <p:cNvPr id="5" name="Picture 4">
            <a:extLst>
              <a:ext uri="{FF2B5EF4-FFF2-40B4-BE49-F238E27FC236}">
                <a16:creationId xmlns:a16="http://schemas.microsoft.com/office/drawing/2014/main" id="{06D07168-3235-426F-A1F1-DBA5C6C47FF0}"/>
              </a:ext>
            </a:extLst>
          </p:cNvPr>
          <p:cNvPicPr>
            <a:picLocks noChangeAspect="1"/>
          </p:cNvPicPr>
          <p:nvPr/>
        </p:nvPicPr>
        <p:blipFill rotWithShape="1">
          <a:blip r:embed="rId2"/>
          <a:srcRect b="15897"/>
          <a:stretch/>
        </p:blipFill>
        <p:spPr>
          <a:xfrm>
            <a:off x="1906783" y="3047462"/>
            <a:ext cx="7926330" cy="3653471"/>
          </a:xfrm>
          <a:prstGeom prst="rect">
            <a:avLst/>
          </a:prstGeom>
        </p:spPr>
      </p:pic>
    </p:spTree>
    <p:extLst>
      <p:ext uri="{BB962C8B-B14F-4D97-AF65-F5344CB8AC3E}">
        <p14:creationId xmlns:p14="http://schemas.microsoft.com/office/powerpoint/2010/main" val="632178402"/>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209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marL="0" indent="0" algn="l" rtl="0">
                  <a:buNone/>
                </a:pPr>
                <a:endParaRPr lang="en-US" b="1" dirty="0"/>
              </a:p>
              <a:p>
                <a:pPr algn="l" rtl="0"/>
                <a:r>
                  <a:rPr lang="en-US" dirty="0"/>
                  <a:t>Based on the same provisions, pier design shear is:</a:t>
                </a:r>
              </a:p>
              <a:p>
                <a:pPr algn="l" rtl="0"/>
                <a:endParaRPr lang="en-US" dirty="0"/>
              </a:p>
              <a:p>
                <a:pPr marL="0" indent="0" algn="l" rtl="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m:rPr>
                          <m:sty m:val="p"/>
                        </m:rPr>
                        <a:rPr lang="en-US" baseline="-25000">
                          <a:latin typeface="Cambria Math" panose="02040503050406030204" pitchFamily="18" charset="0"/>
                        </a:rPr>
                        <m:t>e</m:t>
                      </m:r>
                      <m:r>
                        <a:rPr lang="en-US">
                          <a:latin typeface="Cambria Math" panose="02040503050406030204" pitchFamily="18" charset="0"/>
                        </a:rPr>
                        <m:t> = </m:t>
                      </m:r>
                      <m:f>
                        <m:fPr>
                          <m:ctrlPr>
                            <a:rPr lang="en-US" i="1">
                              <a:latin typeface="Cambria Math" panose="02040503050406030204" pitchFamily="18" charset="0"/>
                            </a:rPr>
                          </m:ctrlPr>
                        </m:fPr>
                        <m:num>
                          <m:r>
                            <m:rPr>
                              <m:sty m:val="p"/>
                            </m:rPr>
                            <a:rPr lang="en-US">
                              <a:latin typeface="Cambria Math" panose="02040503050406030204" pitchFamily="18" charset="0"/>
                            </a:rPr>
                            <m:t>Mpr</m:t>
                          </m:r>
                          <m:r>
                            <a:rPr lang="en-US">
                              <a:latin typeface="Cambria Math" panose="02040503050406030204" pitchFamily="18" charset="0"/>
                            </a:rPr>
                            <m:t> </m:t>
                          </m:r>
                          <m:r>
                            <m:rPr>
                              <m:sty m:val="p"/>
                            </m:rPr>
                            <a:rPr lang="en-US">
                              <a:latin typeface="Cambria Math" panose="02040503050406030204" pitchFamily="18" charset="0"/>
                            </a:rPr>
                            <m:t>top</m:t>
                          </m:r>
                          <m:r>
                            <a:rPr lang="en-US">
                              <a:latin typeface="Cambria Math" panose="02040503050406030204" pitchFamily="18" charset="0"/>
                            </a:rPr>
                            <m:t>+</m:t>
                          </m:r>
                          <m:r>
                            <m:rPr>
                              <m:sty m:val="p"/>
                            </m:rPr>
                            <a:rPr lang="en-US">
                              <a:latin typeface="Cambria Math" panose="02040503050406030204" pitchFamily="18" charset="0"/>
                            </a:rPr>
                            <m:t>Mpr</m:t>
                          </m:r>
                          <m:r>
                            <a:rPr lang="en-US">
                              <a:latin typeface="Cambria Math" panose="02040503050406030204" pitchFamily="18" charset="0"/>
                            </a:rPr>
                            <m:t> </m:t>
                          </m:r>
                          <m:r>
                            <m:rPr>
                              <m:sty m:val="p"/>
                            </m:rPr>
                            <a:rPr lang="en-US">
                              <a:latin typeface="Cambria Math" panose="02040503050406030204" pitchFamily="18" charset="0"/>
                            </a:rPr>
                            <m:t>bottom</m:t>
                          </m:r>
                        </m:num>
                        <m:den>
                          <m:r>
                            <m:rPr>
                              <m:sty m:val="p"/>
                            </m:rPr>
                            <a:rPr lang="en-US">
                              <a:latin typeface="Cambria Math" panose="02040503050406030204" pitchFamily="18" charset="0"/>
                            </a:rPr>
                            <m:t>hw</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68</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r>
                  <a:rPr lang="en-US" dirty="0" err="1"/>
                  <a:t>M</a:t>
                </a:r>
                <a:r>
                  <a:rPr lang="en-US" baseline="-25000" dirty="0" err="1"/>
                  <a:t>pr</a:t>
                </a:r>
                <a:r>
                  <a:rPr lang="en-US" baseline="-25000" dirty="0"/>
                  <a:t> top</a:t>
                </a:r>
                <a:r>
                  <a:rPr lang="en-US" dirty="0"/>
                  <a:t>:  Maximum probable moment at the top end</a:t>
                </a:r>
              </a:p>
              <a:p>
                <a:pPr marL="0" indent="0" algn="l" rtl="0">
                  <a:buNone/>
                </a:pPr>
                <a:r>
                  <a:rPr lang="en-US" dirty="0"/>
                  <a:t>             </a:t>
                </a:r>
                <a:r>
                  <a:rPr lang="en-US" dirty="0" err="1"/>
                  <a:t>M</a:t>
                </a:r>
                <a:r>
                  <a:rPr lang="en-US" baseline="-25000" dirty="0" err="1"/>
                  <a:t>pr</a:t>
                </a:r>
                <a:r>
                  <a:rPr lang="en-US" baseline="-25000" dirty="0"/>
                  <a:t> bottom</a:t>
                </a:r>
                <a:r>
                  <a:rPr lang="en-US" dirty="0"/>
                  <a:t>: Maximum probable moment at the bottom end</a:t>
                </a:r>
              </a:p>
              <a:p>
                <a:pPr marL="0" indent="0" algn="l" rtl="0">
                  <a:buNone/>
                </a:pPr>
                <a:r>
                  <a:rPr lang="en-US" dirty="0"/>
                  <a:t>             </a:t>
                </a:r>
                <a:r>
                  <a:rPr lang="en-US" dirty="0" err="1"/>
                  <a:t>h</a:t>
                </a:r>
                <a:r>
                  <a:rPr lang="en-US" baseline="-25000" dirty="0" err="1"/>
                  <a:t>w</a:t>
                </a:r>
                <a:r>
                  <a:rPr lang="en-US" dirty="0"/>
                  <a:t>: Clear height of wall segment or wall pier considered  </a:t>
                </a:r>
              </a:p>
              <a:p>
                <a:pPr algn="l" rtl="0"/>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2840646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-Slab super imposed dead load:</a:t>
            </a:r>
          </a:p>
          <a:p>
            <a:pPr lvl="0" algn="l" rtl="0">
              <a:buNone/>
            </a:pPr>
            <a:r>
              <a:rPr lang="en-GB" sz="2400" dirty="0"/>
              <a:t>From non-structural materials weights, WSD = 3.4 </a:t>
            </a:r>
            <a:endParaRPr lang="en-US" dirty="0"/>
          </a:p>
        </p:txBody>
      </p:sp>
      <p:graphicFrame>
        <p:nvGraphicFramePr>
          <p:cNvPr id="6" name="جدول 5"/>
          <p:cNvGraphicFramePr>
            <a:graphicFrameLocks noGrp="1"/>
          </p:cNvGraphicFramePr>
          <p:nvPr/>
        </p:nvGraphicFramePr>
        <p:xfrm>
          <a:off x="2309787" y="2624688"/>
          <a:ext cx="7572429" cy="3876144"/>
        </p:xfrm>
        <a:graphic>
          <a:graphicData uri="http://schemas.openxmlformats.org/drawingml/2006/table">
            <a:tbl>
              <a:tblPr/>
              <a:tblGrid>
                <a:gridCol w="2211268">
                  <a:extLst>
                    <a:ext uri="{9D8B030D-6E8A-4147-A177-3AD203B41FA5}">
                      <a16:colId xmlns:a16="http://schemas.microsoft.com/office/drawing/2014/main" val="20000"/>
                    </a:ext>
                  </a:extLst>
                </a:gridCol>
                <a:gridCol w="1418086">
                  <a:extLst>
                    <a:ext uri="{9D8B030D-6E8A-4147-A177-3AD203B41FA5}">
                      <a16:colId xmlns:a16="http://schemas.microsoft.com/office/drawing/2014/main" val="20001"/>
                    </a:ext>
                  </a:extLst>
                </a:gridCol>
                <a:gridCol w="1390181">
                  <a:extLst>
                    <a:ext uri="{9D8B030D-6E8A-4147-A177-3AD203B41FA5}">
                      <a16:colId xmlns:a16="http://schemas.microsoft.com/office/drawing/2014/main" val="20002"/>
                    </a:ext>
                  </a:extLst>
                </a:gridCol>
                <a:gridCol w="2552894">
                  <a:extLst>
                    <a:ext uri="{9D8B030D-6E8A-4147-A177-3AD203B41FA5}">
                      <a16:colId xmlns:a16="http://schemas.microsoft.com/office/drawing/2014/main" val="20003"/>
                    </a:ext>
                  </a:extLst>
                </a:gridCol>
              </a:tblGrid>
              <a:tr h="862118">
                <a:tc>
                  <a:txBody>
                    <a:bodyPr/>
                    <a:lstStyle/>
                    <a:p>
                      <a:pPr algn="ctr">
                        <a:lnSpc>
                          <a:spcPct val="150000"/>
                        </a:lnSpc>
                        <a:spcAft>
                          <a:spcPts val="0"/>
                        </a:spcAft>
                      </a:pPr>
                      <a:r>
                        <a:rPr lang="en-US" sz="1600" b="1" dirty="0">
                          <a:latin typeface="Times New Roman"/>
                          <a:ea typeface="Times New Roman"/>
                          <a:cs typeface="Times New Roman"/>
                        </a:rPr>
                        <a:t>Material</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dirty="0">
                          <a:latin typeface="Times New Roman"/>
                          <a:ea typeface="Times New Roman"/>
                          <a:cs typeface="Times New Roman"/>
                        </a:rPr>
                        <a:t>Unit weight</a:t>
                      </a:r>
                    </a:p>
                    <a:p>
                      <a:pPr algn="ctr">
                        <a:lnSpc>
                          <a:spcPct val="150000"/>
                        </a:lnSpc>
                        <a:spcAft>
                          <a:spcPts val="0"/>
                        </a:spcAft>
                      </a:pPr>
                      <a:r>
                        <a:rPr lang="en-US" sz="1600" b="1" dirty="0">
                          <a:latin typeface="Times New Roman"/>
                          <a:ea typeface="Times New Roman"/>
                          <a:cs typeface="Times New Roman"/>
                        </a:rPr>
                        <a:t>KN</a:t>
                      </a:r>
                      <a:r>
                        <a:rPr lang="ar-JO" sz="1600" b="1" dirty="0">
                          <a:latin typeface="Times New Roman"/>
                          <a:ea typeface="Times New Roman"/>
                          <a:cs typeface="Times New Roman"/>
                        </a:rPr>
                        <a:t>/</a:t>
                      </a:r>
                      <a:endParaRPr lang="en-US" sz="1600" b="1" dirty="0">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a:latin typeface="Times New Roman"/>
                          <a:ea typeface="Times New Roman"/>
                          <a:cs typeface="Times New Roman"/>
                        </a:rPr>
                        <a:t>Thickness (mm)</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dirty="0">
                          <a:latin typeface="Times New Roman"/>
                          <a:ea typeface="Times New Roman"/>
                          <a:cs typeface="Times New Roman"/>
                        </a:rPr>
                        <a:t>Weight per unit Area</a:t>
                      </a:r>
                    </a:p>
                    <a:p>
                      <a:pPr algn="ctr">
                        <a:lnSpc>
                          <a:spcPct val="150000"/>
                        </a:lnSpc>
                        <a:spcAft>
                          <a:spcPts val="0"/>
                        </a:spcAft>
                      </a:pPr>
                      <a:r>
                        <a:rPr lang="en-US" sz="1600" b="1" dirty="0">
                          <a:latin typeface="Times New Roman"/>
                          <a:ea typeface="Times New Roman"/>
                          <a:cs typeface="Times New Roman"/>
                        </a:rPr>
                        <a:t>KN</a:t>
                      </a:r>
                      <a:r>
                        <a:rPr lang="ar-JO" sz="1600" b="1" dirty="0">
                          <a:latin typeface="Times New Roman"/>
                          <a:ea typeface="Times New Roman"/>
                          <a:cs typeface="Times New Roman"/>
                        </a:rPr>
                        <a:t>/</a:t>
                      </a:r>
                      <a:endParaRPr lang="en-US" sz="16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537977">
                <a:tc>
                  <a:txBody>
                    <a:bodyPr/>
                    <a:lstStyle/>
                    <a:p>
                      <a:pPr algn="ctr">
                        <a:lnSpc>
                          <a:spcPct val="150000"/>
                        </a:lnSpc>
                        <a:spcAft>
                          <a:spcPts val="0"/>
                        </a:spcAft>
                      </a:pPr>
                      <a:r>
                        <a:rPr lang="en-US" sz="1600" b="1">
                          <a:latin typeface="Times New Roman"/>
                          <a:ea typeface="Times New Roman"/>
                          <a:cs typeface="Times New Roman"/>
                        </a:rPr>
                        <a:t>Tiles</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27</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30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dirty="0">
                          <a:latin typeface="Times New Roman"/>
                          <a:ea typeface="Times New Roman"/>
                          <a:cs typeface="Times New Roman"/>
                        </a:rPr>
                        <a:t>0.81</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537977">
                <a:tc>
                  <a:txBody>
                    <a:bodyPr/>
                    <a:lstStyle/>
                    <a:p>
                      <a:pPr algn="ctr">
                        <a:lnSpc>
                          <a:spcPct val="150000"/>
                        </a:lnSpc>
                        <a:spcAft>
                          <a:spcPts val="0"/>
                        </a:spcAft>
                      </a:pPr>
                      <a:r>
                        <a:rPr lang="en-US" sz="1600" b="1">
                          <a:latin typeface="Times New Roman"/>
                          <a:ea typeface="Times New Roman"/>
                          <a:cs typeface="Times New Roman"/>
                        </a:rPr>
                        <a:t>Mortar</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23</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0.46</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537977">
                <a:tc>
                  <a:txBody>
                    <a:bodyPr/>
                    <a:lstStyle/>
                    <a:p>
                      <a:pPr algn="ctr">
                        <a:lnSpc>
                          <a:spcPct val="150000"/>
                        </a:lnSpc>
                        <a:spcAft>
                          <a:spcPts val="0"/>
                        </a:spcAft>
                      </a:pPr>
                      <a:r>
                        <a:rPr lang="en-US" sz="1600" b="1">
                          <a:latin typeface="Times New Roman"/>
                          <a:ea typeface="Times New Roman"/>
                          <a:cs typeface="Times New Roman"/>
                        </a:rPr>
                        <a:t>Filling Materials</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18</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100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1.8</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537977">
                <a:tc>
                  <a:txBody>
                    <a:bodyPr/>
                    <a:lstStyle/>
                    <a:p>
                      <a:pPr algn="ctr">
                        <a:lnSpc>
                          <a:spcPct val="150000"/>
                        </a:lnSpc>
                        <a:spcAft>
                          <a:spcPts val="0"/>
                        </a:spcAft>
                      </a:pPr>
                      <a:r>
                        <a:rPr lang="en-US" sz="1600" b="1">
                          <a:latin typeface="Times New Roman"/>
                          <a:ea typeface="Times New Roman"/>
                          <a:cs typeface="Times New Roman"/>
                        </a:rPr>
                        <a:t>False ceiling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0.15</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862118">
                <a:tc>
                  <a:txBody>
                    <a:bodyPr/>
                    <a:lstStyle/>
                    <a:p>
                      <a:pPr algn="ctr">
                        <a:lnSpc>
                          <a:spcPct val="150000"/>
                        </a:lnSpc>
                        <a:spcAft>
                          <a:spcPts val="0"/>
                        </a:spcAft>
                      </a:pPr>
                      <a:r>
                        <a:rPr lang="en-US" sz="1600" b="1">
                          <a:latin typeface="Times New Roman"/>
                          <a:ea typeface="Times New Roman"/>
                          <a:cs typeface="Times New Roman"/>
                        </a:rPr>
                        <a:t>Electrical and mechanical connections</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dirty="0">
                          <a:latin typeface="Times New Roman"/>
                          <a:ea typeface="Times New Roman"/>
                          <a:cs typeface="Times New Roman"/>
                        </a:rPr>
                        <a:t>0.15</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bl>
          </a:graphicData>
        </a:graphic>
      </p:graphicFrame>
      <p:pic>
        <p:nvPicPr>
          <p:cNvPr id="10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230402" name="Picture 2"/>
          <p:cNvPicPr>
            <a:picLocks noChangeAspect="1" noChangeArrowheads="1"/>
          </p:cNvPicPr>
          <p:nvPr/>
        </p:nvPicPr>
        <p:blipFill>
          <a:blip r:embed="rId3"/>
          <a:srcRect/>
          <a:stretch>
            <a:fillRect/>
          </a:stretch>
        </p:blipFill>
        <p:spPr bwMode="auto">
          <a:xfrm>
            <a:off x="8167702" y="3071810"/>
            <a:ext cx="800100" cy="328614"/>
          </a:xfrm>
          <a:prstGeom prst="rect">
            <a:avLst/>
          </a:prstGeom>
          <a:noFill/>
          <a:ln w="9525">
            <a:noFill/>
            <a:miter lim="800000"/>
            <a:headEnd/>
            <a:tailEnd/>
          </a:ln>
          <a:effectLst/>
        </p:spPr>
      </p:pic>
      <p:pic>
        <p:nvPicPr>
          <p:cNvPr id="230405" name="Picture 5"/>
          <p:cNvPicPr>
            <a:picLocks noChangeAspect="1" noChangeArrowheads="1"/>
          </p:cNvPicPr>
          <p:nvPr/>
        </p:nvPicPr>
        <p:blipFill>
          <a:blip r:embed="rId4"/>
          <a:srcRect/>
          <a:stretch>
            <a:fillRect/>
          </a:stretch>
        </p:blipFill>
        <p:spPr bwMode="auto">
          <a:xfrm>
            <a:off x="4881555" y="3071811"/>
            <a:ext cx="1009655" cy="367147"/>
          </a:xfrm>
          <a:prstGeom prst="rect">
            <a:avLst/>
          </a:prstGeom>
          <a:noFill/>
          <a:ln w="9525">
            <a:noFill/>
            <a:miter lim="800000"/>
            <a:headEnd/>
            <a:tailEnd/>
          </a:ln>
          <a:effectLst/>
        </p:spPr>
      </p:pic>
      <p:pic>
        <p:nvPicPr>
          <p:cNvPr id="230406" name="Picture 6"/>
          <p:cNvPicPr>
            <a:picLocks noChangeAspect="1" noChangeArrowheads="1"/>
          </p:cNvPicPr>
          <p:nvPr/>
        </p:nvPicPr>
        <p:blipFill>
          <a:blip r:embed="rId5"/>
          <a:srcRect/>
          <a:stretch>
            <a:fillRect/>
          </a:stretch>
        </p:blipFill>
        <p:spPr bwMode="auto">
          <a:xfrm>
            <a:off x="8310579" y="2143117"/>
            <a:ext cx="855155" cy="433959"/>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7F5EF9EC-4A2B-43DE-A8FC-330100F5F99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a:t>
            </a:fld>
            <a:endParaRPr lang="ar-SA"/>
          </a:p>
        </p:txBody>
      </p:sp>
    </p:spTree>
    <p:extLst>
      <p:ext uri="{BB962C8B-B14F-4D97-AF65-F5344CB8AC3E}">
        <p14:creationId xmlns:p14="http://schemas.microsoft.com/office/powerpoint/2010/main" val="77862552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marL="0" indent="0" algn="l" rtl="0">
                  <a:buNone/>
                </a:pPr>
                <a:endParaRPr lang="en-US" b="1" dirty="0"/>
              </a:p>
              <a:p>
                <a:pPr algn="l" rtl="0"/>
                <a:r>
                  <a:rPr lang="en-US" dirty="0"/>
                  <a:t>Based on the same provisions, pier minimum design shear is:</a:t>
                </a:r>
              </a:p>
              <a:p>
                <a:pPr algn="l" rtl="0"/>
                <a:endParaRPr lang="en-US" dirty="0"/>
              </a:p>
              <a:p>
                <a:pPr marL="0" indent="0" algn="l" rtl="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m:rPr>
                          <m:sty m:val="p"/>
                        </m:rPr>
                        <a:rPr lang="en-US" baseline="-25000">
                          <a:latin typeface="Cambria Math" panose="02040503050406030204" pitchFamily="18" charset="0"/>
                        </a:rPr>
                        <m:t>e</m:t>
                      </m:r>
                      <m:r>
                        <a:rPr lang="en-US">
                          <a:latin typeface="Cambria Math" panose="02040503050406030204" pitchFamily="18" charset="0"/>
                        </a:rPr>
                        <m:t> = </m:t>
                      </m:r>
                      <m:f>
                        <m:fPr>
                          <m:ctrlPr>
                            <a:rPr lang="en-US" i="1">
                              <a:latin typeface="Cambria Math" panose="02040503050406030204" pitchFamily="18" charset="0"/>
                            </a:rPr>
                          </m:ctrlPr>
                        </m:fPr>
                        <m:num>
                          <m:r>
                            <m:rPr>
                              <m:sty m:val="p"/>
                            </m:rPr>
                            <a:rPr lang="en-US">
                              <a:latin typeface="Cambria Math" panose="02040503050406030204" pitchFamily="18" charset="0"/>
                            </a:rPr>
                            <m:t>Mpr</m:t>
                          </m:r>
                          <m:r>
                            <a:rPr lang="en-US">
                              <a:latin typeface="Cambria Math" panose="02040503050406030204" pitchFamily="18" charset="0"/>
                            </a:rPr>
                            <m:t> </m:t>
                          </m:r>
                          <m:r>
                            <m:rPr>
                              <m:sty m:val="p"/>
                            </m:rPr>
                            <a:rPr lang="en-US">
                              <a:latin typeface="Cambria Math" panose="02040503050406030204" pitchFamily="18" charset="0"/>
                            </a:rPr>
                            <m:t>top</m:t>
                          </m:r>
                          <m:r>
                            <a:rPr lang="en-US">
                              <a:latin typeface="Cambria Math" panose="02040503050406030204" pitchFamily="18" charset="0"/>
                            </a:rPr>
                            <m:t>+</m:t>
                          </m:r>
                          <m:r>
                            <m:rPr>
                              <m:sty m:val="p"/>
                            </m:rPr>
                            <a:rPr lang="en-US">
                              <a:latin typeface="Cambria Math" panose="02040503050406030204" pitchFamily="18" charset="0"/>
                            </a:rPr>
                            <m:t>Mpr</m:t>
                          </m:r>
                          <m:r>
                            <a:rPr lang="en-US">
                              <a:latin typeface="Cambria Math" panose="02040503050406030204" pitchFamily="18" charset="0"/>
                            </a:rPr>
                            <m:t> </m:t>
                          </m:r>
                          <m:r>
                            <m:rPr>
                              <m:sty m:val="p"/>
                            </m:rPr>
                            <a:rPr lang="en-US">
                              <a:latin typeface="Cambria Math" panose="02040503050406030204" pitchFamily="18" charset="0"/>
                            </a:rPr>
                            <m:t>bottom</m:t>
                          </m:r>
                        </m:num>
                        <m:den>
                          <m:r>
                            <m:rPr>
                              <m:sty m:val="p"/>
                            </m:rPr>
                            <a:rPr lang="en-US">
                              <a:latin typeface="Cambria Math" panose="02040503050406030204" pitchFamily="18" charset="0"/>
                            </a:rPr>
                            <m:t>hw</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68</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r>
                  <a:rPr lang="en-US" dirty="0" err="1"/>
                  <a:t>M</a:t>
                </a:r>
                <a:r>
                  <a:rPr lang="en-US" baseline="-25000" dirty="0" err="1"/>
                  <a:t>pr</a:t>
                </a:r>
                <a:r>
                  <a:rPr lang="en-US" baseline="-25000" dirty="0"/>
                  <a:t> top</a:t>
                </a:r>
                <a:r>
                  <a:rPr lang="en-US" dirty="0"/>
                  <a:t>:  Maximum probable moment at the top end</a:t>
                </a:r>
              </a:p>
              <a:p>
                <a:pPr marL="0" indent="0" algn="l" rtl="0">
                  <a:buNone/>
                </a:pPr>
                <a:r>
                  <a:rPr lang="en-US" dirty="0"/>
                  <a:t>             </a:t>
                </a:r>
                <a:r>
                  <a:rPr lang="en-US" dirty="0" err="1"/>
                  <a:t>M</a:t>
                </a:r>
                <a:r>
                  <a:rPr lang="en-US" baseline="-25000" dirty="0" err="1"/>
                  <a:t>pr</a:t>
                </a:r>
                <a:r>
                  <a:rPr lang="en-US" baseline="-25000" dirty="0"/>
                  <a:t> bottom</a:t>
                </a:r>
                <a:r>
                  <a:rPr lang="en-US" dirty="0"/>
                  <a:t>: Maximum probable moment at the bottom end</a:t>
                </a:r>
              </a:p>
              <a:p>
                <a:pPr marL="0" indent="0" algn="l" rtl="0">
                  <a:buNone/>
                </a:pPr>
                <a:r>
                  <a:rPr lang="en-US" dirty="0"/>
                  <a:t>             </a:t>
                </a:r>
                <a:r>
                  <a:rPr lang="en-US" dirty="0" err="1"/>
                  <a:t>h</a:t>
                </a:r>
                <a:r>
                  <a:rPr lang="en-US" baseline="-25000" dirty="0" err="1"/>
                  <a:t>w</a:t>
                </a:r>
                <a:r>
                  <a:rPr lang="en-US" dirty="0"/>
                  <a:t>: Clear height of wall segment or wall pier considered  </a:t>
                </a:r>
              </a:p>
              <a:p>
                <a:pPr algn="l" rtl="0"/>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1630160913"/>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q"/>
                </a:pPr>
                <a:r>
                  <a:rPr lang="en-US" dirty="0"/>
                  <a:t>Based on ACI 318-11, Boundary elements are used when:</a:t>
                </a:r>
              </a:p>
              <a:p>
                <a:pPr algn="l" rtl="0">
                  <a:buFont typeface="Wingdings" panose="05000000000000000000" pitchFamily="2" charset="2"/>
                  <a:buChar char="q"/>
                </a:pPr>
                <a:endParaRPr lang="en-US" dirty="0"/>
              </a:p>
              <a:p>
                <a:pPr algn="l" rtl="0">
                  <a:buFont typeface="Wingdings" panose="05000000000000000000" pitchFamily="2" charset="2"/>
                  <a:buChar char="v"/>
                </a:pPr>
                <a14:m>
                  <m:oMath xmlns:m="http://schemas.openxmlformats.org/officeDocument/2006/math">
                    <m:r>
                      <a:rPr lang="en-US" i="1">
                        <a:latin typeface="Cambria Math" panose="02040503050406030204" pitchFamily="18" charset="0"/>
                      </a:rPr>
                      <m:t>𝐶</m:t>
                    </m:r>
                    <m:r>
                      <a:rPr lang="en-US">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𝐿𝑤</m:t>
                        </m:r>
                      </m:num>
                      <m:den>
                        <m:r>
                          <a:rPr lang="en-US">
                            <a:latin typeface="Cambria Math" panose="02040503050406030204" pitchFamily="18" charset="0"/>
                          </a:rPr>
                          <m:t>600</m:t>
                        </m:r>
                        <m:r>
                          <a:rPr lang="en-US">
                            <a:latin typeface="Cambria Math" panose="02040503050406030204" pitchFamily="18" charset="0"/>
                          </a:rPr>
                          <m:t> </m:t>
                        </m:r>
                        <m:d>
                          <m:dPr>
                            <m:ctrlPr>
                              <a:rPr lang="en-US" i="1">
                                <a:latin typeface="Cambria Math" panose="02040503050406030204" pitchFamily="18" charset="0"/>
                              </a:rPr>
                            </m:ctrlPr>
                          </m:dPr>
                          <m:e>
                            <m:f>
                              <m:fPr>
                                <m:type m:val="skw"/>
                                <m:ctrlPr>
                                  <a:rPr lang="en-US" i="1">
                                    <a:latin typeface="Cambria Math" panose="02040503050406030204" pitchFamily="18" charset="0"/>
                                  </a:rPr>
                                </m:ctrlPr>
                              </m:fPr>
                              <m:num>
                                <m:r>
                                  <m:rPr>
                                    <m:sty m:val="p"/>
                                  </m:rPr>
                                  <a:rPr lang="en-US">
                                    <a:latin typeface="Cambria Math" panose="02040503050406030204" pitchFamily="18" charset="0"/>
                                    <a:hlinkClick r:id="" action="ppaction://noaction"/>
                                  </a:rPr>
                                  <m:t>δ</m:t>
                                </m:r>
                                <m:r>
                                  <m:rPr>
                                    <m:sty m:val="p"/>
                                  </m:rPr>
                                  <a:rPr lang="en-US">
                                    <a:latin typeface="Cambria Math" panose="02040503050406030204" pitchFamily="18" charset="0"/>
                                  </a:rPr>
                                  <m:t>u</m:t>
                                </m:r>
                              </m:num>
                              <m:den>
                                <m:r>
                                  <a:rPr lang="en-US" i="1">
                                    <a:latin typeface="Cambria Math" panose="02040503050406030204" pitchFamily="18" charset="0"/>
                                  </a:rPr>
                                  <m:t>h</m:t>
                                </m:r>
                                <m:r>
                                  <a:rPr lang="en-US" i="1">
                                    <a:latin typeface="Cambria Math" panose="02040503050406030204" pitchFamily="18" charset="0"/>
                                  </a:rPr>
                                  <m:t>𝑤</m:t>
                                </m:r>
                              </m:den>
                            </m:f>
                          </m:e>
                        </m:d>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69</m:t>
                    </m:r>
                    <m:r>
                      <a:rPr lang="en-US">
                        <a:latin typeface="Cambria Math" panose="02040503050406030204" pitchFamily="18" charset="0"/>
                      </a:rPr>
                      <m:t>)</m:t>
                    </m:r>
                  </m:oMath>
                </a14:m>
                <a:endParaRPr lang="en-US" dirty="0"/>
              </a:p>
              <a:p>
                <a:pPr marL="0" indent="0" algn="l" rtl="0">
                  <a:buNone/>
                </a:pPr>
                <a:endParaRPr lang="en-US" dirty="0"/>
              </a:p>
              <a:p>
                <a:pPr marL="0" indent="0" algn="l" rtl="0">
                  <a:buNone/>
                </a:pPr>
                <a:r>
                  <a:rPr lang="en-US" dirty="0"/>
                  <a:t>Where:   C: the largest neutral axis depth consistent with </a:t>
                </a:r>
                <a:r>
                  <a:rPr lang="en-US" dirty="0" err="1"/>
                  <a:t>δu</a:t>
                </a:r>
                <a:r>
                  <a:rPr lang="en-US" dirty="0"/>
                  <a:t>.</a:t>
                </a:r>
              </a:p>
              <a:p>
                <a:pPr marL="0" indent="0" algn="l" rtl="0">
                  <a:buNone/>
                </a:pPr>
                <a:r>
                  <a:rPr lang="en-US" dirty="0"/>
                  <a:t>            </a:t>
                </a:r>
                <a14:m>
                  <m:oMath xmlns:m="http://schemas.openxmlformats.org/officeDocument/2006/math">
                    <m:r>
                      <a:rPr lang="en-US" i="1">
                        <a:latin typeface="Cambria Math" panose="02040503050406030204" pitchFamily="18" charset="0"/>
                      </a:rPr>
                      <m:t>  </m:t>
                    </m:r>
                    <m:r>
                      <m:rPr>
                        <m:sty m:val="p"/>
                      </m:rPr>
                      <a:rPr lang="en-US">
                        <a:latin typeface="Cambria Math" panose="02040503050406030204" pitchFamily="18" charset="0"/>
                      </a:rPr>
                      <m:t>δ</m:t>
                    </m:r>
                  </m:oMath>
                </a14:m>
                <a:r>
                  <a:rPr lang="en-US" dirty="0"/>
                  <a:t>u:  design displacement</a:t>
                </a:r>
              </a:p>
              <a:p>
                <a:pPr marL="0" indent="0" algn="l" rtl="0">
                  <a:buNone/>
                </a:pPr>
                <a:r>
                  <a:rPr lang="en-US" dirty="0"/>
                  <a:t>              </a:t>
                </a:r>
                <a:r>
                  <a:rPr lang="en-US" dirty="0" err="1"/>
                  <a:t>δu</a:t>
                </a:r>
                <a:r>
                  <a:rPr lang="en-US" dirty="0"/>
                  <a:t> /</a:t>
                </a:r>
                <a:r>
                  <a:rPr lang="en-US" dirty="0" err="1"/>
                  <a:t>hw</a:t>
                </a:r>
                <a:r>
                  <a:rPr lang="en-US" dirty="0"/>
                  <a:t> ≥ 0.007</a:t>
                </a:r>
              </a:p>
              <a:p>
                <a:pPr marL="0" indent="0" algn="l" rtl="0">
                  <a:buNone/>
                </a:pPr>
                <a:r>
                  <a:rPr lang="en-US" dirty="0"/>
                  <a:t>         </a:t>
                </a:r>
              </a:p>
              <a:p>
                <a:pPr algn="l" rtl="0">
                  <a:buFont typeface="Wingdings" panose="05000000000000000000" pitchFamily="2" charset="2"/>
                  <a:buChar char="v"/>
                </a:pPr>
                <a:r>
                  <a:rPr lang="en-US" dirty="0"/>
                  <a:t>The maximum extreme fiber compressive stress, corresponding to load combinations including earthquake effects, E, exceeds Stress limit = 0.2fc′</a:t>
                </a:r>
              </a:p>
              <a:p>
                <a:pPr marL="0" indent="0" algn="l" rtl="0">
                  <a:buNone/>
                </a:pPr>
                <a:endParaRPr lang="en-US" sz="2400"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008" b="-878"/>
                </a:stretch>
              </a:blipFill>
            </p:spPr>
            <p:txBody>
              <a:bodyPr/>
              <a:lstStyle/>
              <a:p>
                <a:r>
                  <a:rPr lang="en-US">
                    <a:noFill/>
                  </a:rPr>
                  <a:t> </a:t>
                </a:r>
              </a:p>
            </p:txBody>
          </p:sp>
        </mc:Fallback>
      </mc:AlternateContent>
    </p:spTree>
    <p:extLst>
      <p:ext uri="{BB962C8B-B14F-4D97-AF65-F5344CB8AC3E}">
        <p14:creationId xmlns:p14="http://schemas.microsoft.com/office/powerpoint/2010/main" val="90913346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algn="l" rtl="0">
                  <a:buFont typeface="Wingdings" panose="05000000000000000000" pitchFamily="2" charset="2"/>
                  <a:buChar char="q"/>
                </a:pPr>
                <a:r>
                  <a:rPr lang="en-US" dirty="0"/>
                  <a:t>Based on ACI 318-11, the horizontal length of the boundary element is :</a:t>
                </a:r>
              </a:p>
              <a:p>
                <a:pPr marL="0" indent="0" algn="l" rtl="0">
                  <a:buNone/>
                </a:pPr>
                <a:endParaRPr lang="en-US" dirty="0"/>
              </a:p>
              <a:p>
                <a:pPr marL="0" indent="0" algn="l" rtl="0">
                  <a:buNone/>
                </a:pPr>
                <a14:m>
                  <m:oMath xmlns:m="http://schemas.openxmlformats.org/officeDocument/2006/math">
                    <m:r>
                      <m:rPr>
                        <m:sty m:val="p"/>
                      </m:rPr>
                      <a:rPr lang="en-US">
                        <a:latin typeface="Cambria Math" panose="02040503050406030204" pitchFamily="18" charset="0"/>
                      </a:rPr>
                      <m:t>LB</m:t>
                    </m:r>
                    <m:r>
                      <a:rPr lang="en-US">
                        <a:latin typeface="Cambria Math" panose="02040503050406030204" pitchFamily="18" charset="0"/>
                      </a:rPr>
                      <m:t>=</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C</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m:rPr>
                                <m:sty m:val="p"/>
                              </m:rPr>
                              <a:rPr lang="en-US">
                                <a:latin typeface="Cambria Math" panose="02040503050406030204" pitchFamily="18" charset="0"/>
                              </a:rPr>
                              <m:t>lw</m:t>
                            </m:r>
                            <m:r>
                              <a:rPr lang="en-US">
                                <a:latin typeface="Cambria Math" panose="02040503050406030204" pitchFamily="18" charset="0"/>
                              </a:rPr>
                              <m:t>)</m:t>
                            </m:r>
                          </m:e>
                          <m:e>
                            <m:r>
                              <m:rPr>
                                <m:sty m:val="p"/>
                              </m:rPr>
                              <a:rPr lang="en-US">
                                <a:latin typeface="Cambria Math" panose="02040503050406030204" pitchFamily="18" charset="0"/>
                              </a:rPr>
                              <m:t>C</m:t>
                            </m:r>
                            <m:r>
                              <a:rPr lang="en-US">
                                <a:latin typeface="Cambria Math" panose="02040503050406030204" pitchFamily="18" charset="0"/>
                              </a:rPr>
                              <m:t>/</m:t>
                            </m:r>
                            <m:r>
                              <a:rPr lang="en-US">
                                <a:latin typeface="Cambria Math" panose="02040503050406030204" pitchFamily="18" charset="0"/>
                              </a:rPr>
                              <m:t>2</m:t>
                            </m:r>
                          </m:e>
                        </m:eqArr>
                      </m:e>
                    </m:d>
                  </m:oMath>
                </a14:m>
                <a:r>
                  <a:rPr lang="en-US" dirty="0"/>
                  <a:t>                               (Equation 3.70)</a:t>
                </a:r>
              </a:p>
              <a:p>
                <a:pPr marL="0" indent="0" algn="l" rtl="0">
                  <a:buNone/>
                </a:pPr>
                <a:endParaRPr lang="en-US" dirty="0"/>
              </a:p>
              <a:p>
                <a:pPr marL="0" indent="0" algn="l" rtl="0">
                  <a:buNone/>
                </a:pPr>
                <a:endParaRPr lang="en-US" dirty="0"/>
              </a:p>
              <a:p>
                <a:pPr marL="0" indent="0" algn="l" rtl="0">
                  <a:buNone/>
                </a:pPr>
                <a:r>
                  <a:rPr lang="en-US" dirty="0"/>
                  <a:t>Where:   LB: Horizontal length of boundary elements</a:t>
                </a:r>
              </a:p>
              <a:p>
                <a:pPr marL="0" indent="0" algn="l" rtl="0">
                  <a:buNone/>
                </a:pPr>
                <a:r>
                  <a:rPr lang="en-US" dirty="0"/>
                  <a:t>              C: the largest neutral axis depth consistent with </a:t>
                </a:r>
                <a:r>
                  <a:rPr lang="en-US" dirty="0" err="1"/>
                  <a:t>δu</a:t>
                </a:r>
                <a:r>
                  <a:rPr lang="en-US" dirty="0"/>
                  <a:t>.</a:t>
                </a:r>
              </a:p>
              <a:p>
                <a:pPr marL="0" indent="0" algn="l" rtl="0">
                  <a:buNone/>
                </a:pPr>
                <a:r>
                  <a:rPr lang="en-US" dirty="0"/>
                  <a:t>  </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2008" r="-623"/>
                </a:stretch>
              </a:blipFill>
            </p:spPr>
            <p:txBody>
              <a:bodyPr/>
              <a:lstStyle/>
              <a:p>
                <a:r>
                  <a:rPr lang="en-US">
                    <a:noFill/>
                  </a:rPr>
                  <a:t> </a:t>
                </a:r>
              </a:p>
            </p:txBody>
          </p:sp>
        </mc:Fallback>
      </mc:AlternateContent>
    </p:spTree>
    <p:extLst>
      <p:ext uri="{BB962C8B-B14F-4D97-AF65-F5344CB8AC3E}">
        <p14:creationId xmlns:p14="http://schemas.microsoft.com/office/powerpoint/2010/main" val="3469667597"/>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r>
              <a:rPr lang="en-US" dirty="0"/>
              <a:t>Edge members design forces</a:t>
            </a:r>
            <a:endParaRPr lang="en-US" sz="3600" dirty="0"/>
          </a:p>
          <a:p>
            <a:pPr algn="l" rtl="0">
              <a:buFont typeface="Wingdings" panose="05000000000000000000" pitchFamily="2" charset="2"/>
              <a:buChar char="Ø"/>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F3E2E338-F3D2-47D2-9158-BABEFE647E5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14152" y="2527852"/>
            <a:ext cx="4950404" cy="4101548"/>
          </a:xfrm>
          <a:prstGeom prst="rect">
            <a:avLst/>
          </a:prstGeom>
          <a:ln w="16510" cap="flat" cmpd="sng" algn="ctr">
            <a:solidFill>
              <a:sysClr val="windowText" lastClr="000000">
                <a:alpha val="94000"/>
              </a:sysClr>
            </a:solidFill>
            <a:prstDash val="solid"/>
            <a:round/>
            <a:headEnd type="none" w="med" len="med"/>
            <a:tailEnd type="none" w="med" len="med"/>
            <a:extLst>
              <a:ext uri="{C807C97D-BFC1-408E-A445-0C87EB9F89A2}">
                <ask:lineSketchStyleProps xmlns:ask="http://schemas.microsoft.com/office/drawing/2018/sketchyshapes" xmlns="" sd="0">
                  <a:custGeom>
                    <a:avLst/>
                    <a:gdLst/>
                    <a:ahLst/>
                    <a:cxnLst/>
                    <a:rect l="0" t="0" r="0" b="0"/>
                    <a:pathLst/>
                  </a:custGeom>
                  <ask:type/>
                </ask:lineSketchStyleProps>
              </a:ext>
            </a:extLst>
          </a:ln>
        </p:spPr>
      </p:pic>
    </p:spTree>
    <p:extLst>
      <p:ext uri="{BB962C8B-B14F-4D97-AF65-F5344CB8AC3E}">
        <p14:creationId xmlns:p14="http://schemas.microsoft.com/office/powerpoint/2010/main" val="1419195917"/>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77500" lnSpcReduction="20000"/>
              </a:bodyPr>
              <a:lstStyle/>
              <a:p>
                <a:pPr algn="l" rtl="0">
                  <a:buFont typeface="Wingdings" panose="05000000000000000000" pitchFamily="2" charset="2"/>
                  <a:buChar char="Ø"/>
                </a:pPr>
                <a:r>
                  <a:rPr lang="en-US" sz="3600" dirty="0"/>
                  <a:t>Uniform reinforcing pier section:</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P</m:t>
                      </m:r>
                      <m:r>
                        <a:rPr lang="en-US">
                          <a:latin typeface="Cambria Math" panose="02040503050406030204" pitchFamily="18" charset="0"/>
                        </a:rPr>
                        <m:t> </m:t>
                      </m:r>
                      <m:r>
                        <m:rPr>
                          <m:sty m:val="p"/>
                        </m:rPr>
                        <a:rPr lang="en-US">
                          <a:latin typeface="Cambria Math" panose="02040503050406030204" pitchFamily="18" charset="0"/>
                        </a:rPr>
                        <m:t>left</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Pu</m:t>
                          </m:r>
                        </m:num>
                        <m:den>
                          <m:r>
                            <m:rPr>
                              <m:sty m:val="p"/>
                            </m:rPr>
                            <a:rPr lang="en-US">
                              <a:latin typeface="Cambria Math" panose="02040503050406030204" pitchFamily="18" charset="0"/>
                            </a:rPr>
                            <m:t>Lw</m:t>
                          </m:r>
                        </m:den>
                      </m:f>
                      <m:r>
                        <a:rPr lang="en-US">
                          <a:latin typeface="Cambria Math" panose="02040503050406030204" pitchFamily="18" charset="0"/>
                        </a:rPr>
                        <m:t>×</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left</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Mu</m:t>
                          </m:r>
                        </m:num>
                        <m:den>
                          <m:r>
                            <m:rPr>
                              <m:sty m:val="p"/>
                            </m:rPr>
                            <a:rPr lang="en-US">
                              <a:latin typeface="Cambria Math" panose="02040503050406030204" pitchFamily="18" charset="0"/>
                            </a:rPr>
                            <m:t>Lw</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m:t>
                          </m:r>
                          <m:r>
                            <a:rPr lang="en-US">
                              <a:latin typeface="Cambria Math" panose="02040503050406030204" pitchFamily="18" charset="0"/>
                            </a:rPr>
                            <m:t> </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left</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right</m:t>
                          </m:r>
                        </m:den>
                      </m:f>
                      <m:r>
                        <a:rPr lang="en-US">
                          <a:latin typeface="Cambria Math" panose="02040503050406030204" pitchFamily="18" charset="0"/>
                        </a:rPr>
                        <m:t>                  </m:t>
                      </m:r>
                      <m:r>
                        <a:rPr lang="en-US" b="0" i="0" smtClean="0">
                          <a:latin typeface="Cambria Math" panose="02040503050406030204" pitchFamily="18" charset="0"/>
                        </a:rPr>
                        <m:t>     </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71</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P</m:t>
                      </m:r>
                      <m:r>
                        <a:rPr lang="en-US">
                          <a:latin typeface="Cambria Math" panose="02040503050406030204" pitchFamily="18" charset="0"/>
                        </a:rPr>
                        <m:t> </m:t>
                      </m:r>
                      <m:r>
                        <m:rPr>
                          <m:sty m:val="p"/>
                        </m:rPr>
                        <a:rPr lang="en-US">
                          <a:latin typeface="Cambria Math" panose="02040503050406030204" pitchFamily="18" charset="0"/>
                          <a:hlinkClick r:id="" action="ppaction://noaction"/>
                        </a:rPr>
                        <m:t>right</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Pu</m:t>
                          </m:r>
                        </m:num>
                        <m:den>
                          <m:r>
                            <m:rPr>
                              <m:sty m:val="p"/>
                            </m:rPr>
                            <a:rPr lang="en-US">
                              <a:latin typeface="Cambria Math" panose="02040503050406030204" pitchFamily="18" charset="0"/>
                            </a:rPr>
                            <m:t>Lw</m:t>
                          </m:r>
                        </m:den>
                      </m:f>
                      <m:r>
                        <a:rPr lang="en-US">
                          <a:latin typeface="Cambria Math" panose="02040503050406030204" pitchFamily="18" charset="0"/>
                        </a:rPr>
                        <m:t>×</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right</m:t>
                      </m:r>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Mu</m:t>
                          </m:r>
                        </m:num>
                        <m:den>
                          <m:r>
                            <m:rPr>
                              <m:sty m:val="p"/>
                            </m:rPr>
                            <a:rPr lang="en-US">
                              <a:latin typeface="Cambria Math" panose="02040503050406030204" pitchFamily="18" charset="0"/>
                            </a:rPr>
                            <m:t>Lw</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m:t>
                          </m:r>
                          <m:r>
                            <a:rPr lang="en-US">
                              <a:latin typeface="Cambria Math" panose="02040503050406030204" pitchFamily="18" charset="0"/>
                            </a:rPr>
                            <m:t> </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left</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m:t>
                          </m:r>
                          <m:r>
                            <m:rPr>
                              <m:sty m:val="p"/>
                            </m:rPr>
                            <a:rPr lang="en-US">
                              <a:latin typeface="Cambria Math" panose="02040503050406030204" pitchFamily="18" charset="0"/>
                            </a:rPr>
                            <m:t>LB</m:t>
                          </m:r>
                          <m:r>
                            <a:rPr lang="en-US">
                              <a:latin typeface="Cambria Math" panose="02040503050406030204" pitchFamily="18" charset="0"/>
                            </a:rPr>
                            <m:t> </m:t>
                          </m:r>
                          <m:r>
                            <m:rPr>
                              <m:sty m:val="p"/>
                            </m:rPr>
                            <a:rPr lang="en-US">
                              <a:latin typeface="Cambria Math" panose="02040503050406030204" pitchFamily="18" charset="0"/>
                            </a:rPr>
                            <m:t>right</m:t>
                          </m:r>
                        </m:den>
                      </m:f>
                      <m:r>
                        <a:rPr lang="en-US">
                          <a:latin typeface="Cambria Math" panose="02040503050406030204" pitchFamily="18" charset="0"/>
                        </a:rPr>
                        <m:t>                     </m:t>
                      </m:r>
                      <m:r>
                        <a:rPr lang="en-US" b="0" i="0" smtClean="0">
                          <a:latin typeface="Cambria Math" panose="02040503050406030204" pitchFamily="18" charset="0"/>
                        </a:rPr>
                        <m:t>  </m:t>
                      </m:r>
                      <m:r>
                        <a:rPr lang="en-US">
                          <a:latin typeface="Cambria Math" panose="02040503050406030204" pitchFamily="18" charset="0"/>
                        </a:rPr>
                        <m:t>(</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72</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endParaRPr lang="en-US" sz="3600" dirty="0"/>
              </a:p>
              <a:p>
                <a:pPr marL="0" indent="0" algn="l" rtl="0">
                  <a:buNone/>
                </a:pPr>
                <a:r>
                  <a:rPr lang="en-US" sz="3600" dirty="0"/>
                  <a:t>Where:     LB: the length of the boundary element.</a:t>
                </a:r>
              </a:p>
              <a:p>
                <a:pPr marL="0" indent="0" algn="l" rtl="0">
                  <a:buNone/>
                </a:pPr>
                <a:r>
                  <a:rPr lang="en-US" sz="3600" dirty="0"/>
                  <a:t>                 P: the design axial force for the boundary element</a:t>
                </a:r>
                <a:r>
                  <a:rPr lang="en-US" dirty="0"/>
                  <a:t>. </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189" t="-2886"/>
                </a:stretch>
              </a:blipFill>
            </p:spPr>
            <p:txBody>
              <a:bodyPr/>
              <a:lstStyle/>
              <a:p>
                <a:r>
                  <a:rPr lang="en-US">
                    <a:noFill/>
                  </a:rPr>
                  <a:t> </a:t>
                </a:r>
              </a:p>
            </p:txBody>
          </p:sp>
        </mc:Fallback>
      </mc:AlternateContent>
    </p:spTree>
    <p:extLst>
      <p:ext uri="{BB962C8B-B14F-4D97-AF65-F5344CB8AC3E}">
        <p14:creationId xmlns:p14="http://schemas.microsoft.com/office/powerpoint/2010/main" val="3690101882"/>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r>
                  <a:rPr lang="en-US" dirty="0"/>
                  <a:t>Simplified compression and tension pier section</a:t>
                </a:r>
                <a:r>
                  <a:rPr lang="en-US" sz="3600" dirty="0"/>
                  <a:t>:</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sz="2200">
                          <a:latin typeface="Cambria Math" panose="02040503050406030204" pitchFamily="18" charset="0"/>
                        </a:rPr>
                        <m:t>P</m:t>
                      </m:r>
                      <m:r>
                        <a:rPr lang="en-US" sz="2200">
                          <a:latin typeface="Cambria Math" panose="02040503050406030204" pitchFamily="18" charset="0"/>
                        </a:rPr>
                        <m:t> </m:t>
                      </m:r>
                      <m:r>
                        <m:rPr>
                          <m:sty m:val="p"/>
                        </m:rPr>
                        <a:rPr lang="en-US" sz="2200">
                          <a:latin typeface="Cambria Math" panose="02040503050406030204" pitchFamily="18" charset="0"/>
                        </a:rPr>
                        <m:t>left</m:t>
                      </m:r>
                      <m:r>
                        <a:rPr lang="en-US" sz="2200">
                          <a:latin typeface="Cambria Math" panose="02040503050406030204" pitchFamily="18" charset="0"/>
                        </a:rPr>
                        <m:t>=</m:t>
                      </m:r>
                      <m:f>
                        <m:fPr>
                          <m:ctrlPr>
                            <a:rPr lang="en-US" sz="2200" i="1">
                              <a:latin typeface="Cambria Math" panose="02040503050406030204" pitchFamily="18" charset="0"/>
                            </a:rPr>
                          </m:ctrlPr>
                        </m:fPr>
                        <m:num>
                          <m:r>
                            <m:rPr>
                              <m:sty m:val="p"/>
                            </m:rPr>
                            <a:rPr lang="en-US" sz="2200">
                              <a:latin typeface="Cambria Math" panose="02040503050406030204" pitchFamily="18" charset="0"/>
                            </a:rPr>
                            <m:t>Pu</m:t>
                          </m:r>
                        </m:num>
                        <m:den>
                          <m:r>
                            <a:rPr lang="en-US" sz="2200">
                              <a:latin typeface="Cambria Math" panose="02040503050406030204" pitchFamily="18" charset="0"/>
                            </a:rPr>
                            <m:t>2</m:t>
                          </m:r>
                        </m:den>
                      </m:f>
                      <m:r>
                        <a:rPr lang="en-US" sz="2200">
                          <a:latin typeface="Cambria Math" panose="02040503050406030204" pitchFamily="18" charset="0"/>
                        </a:rPr>
                        <m:t>+</m:t>
                      </m:r>
                      <m:f>
                        <m:fPr>
                          <m:ctrlPr>
                            <a:rPr lang="en-US" sz="2200" i="1">
                              <a:latin typeface="Cambria Math" panose="02040503050406030204" pitchFamily="18" charset="0"/>
                            </a:rPr>
                          </m:ctrlPr>
                        </m:fPr>
                        <m:num>
                          <m:r>
                            <m:rPr>
                              <m:sty m:val="p"/>
                            </m:rPr>
                            <a:rPr lang="en-US" sz="2200">
                              <a:latin typeface="Cambria Math" panose="02040503050406030204" pitchFamily="18" charset="0"/>
                            </a:rPr>
                            <m:t>Mu</m:t>
                          </m:r>
                        </m:num>
                        <m:den>
                          <m:r>
                            <m:rPr>
                              <m:sty m:val="p"/>
                            </m:rPr>
                            <a:rPr lang="en-US" sz="2200">
                              <a:latin typeface="Cambria Math" panose="02040503050406030204" pitchFamily="18" charset="0"/>
                            </a:rPr>
                            <m:t>Lw</m:t>
                          </m:r>
                          <m:r>
                            <a:rPr lang="en-US" sz="2200" i="1">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m:t>
                          </m:r>
                          <m:r>
                            <a:rPr lang="en-US" sz="2200">
                              <a:latin typeface="Cambria Math" panose="02040503050406030204" pitchFamily="18" charset="0"/>
                            </a:rPr>
                            <m:t> </m:t>
                          </m:r>
                          <m:r>
                            <m:rPr>
                              <m:sty m:val="p"/>
                            </m:rPr>
                            <a:rPr lang="en-US" sz="2200">
                              <a:latin typeface="Cambria Math" panose="02040503050406030204" pitchFamily="18" charset="0"/>
                            </a:rPr>
                            <m:t>LB</m:t>
                          </m:r>
                          <m:r>
                            <a:rPr lang="en-US" sz="2200">
                              <a:latin typeface="Cambria Math" panose="02040503050406030204" pitchFamily="18" charset="0"/>
                            </a:rPr>
                            <m:t> </m:t>
                          </m:r>
                          <m:r>
                            <m:rPr>
                              <m:sty m:val="p"/>
                            </m:rPr>
                            <a:rPr lang="en-US" sz="2200">
                              <a:latin typeface="Cambria Math" panose="02040503050406030204" pitchFamily="18" charset="0"/>
                            </a:rPr>
                            <m:t>left</m:t>
                          </m:r>
                          <m:r>
                            <a:rPr lang="en-US" sz="2200" i="1">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m:t>
                          </m:r>
                          <m:r>
                            <m:rPr>
                              <m:sty m:val="p"/>
                            </m:rPr>
                            <a:rPr lang="en-US" sz="2200">
                              <a:latin typeface="Cambria Math" panose="02040503050406030204" pitchFamily="18" charset="0"/>
                            </a:rPr>
                            <m:t>LB</m:t>
                          </m:r>
                          <m:r>
                            <a:rPr lang="en-US" sz="2200">
                              <a:latin typeface="Cambria Math" panose="02040503050406030204" pitchFamily="18" charset="0"/>
                            </a:rPr>
                            <m:t> </m:t>
                          </m:r>
                          <m:r>
                            <m:rPr>
                              <m:sty m:val="p"/>
                            </m:rPr>
                            <a:rPr lang="en-US" sz="2200">
                              <a:latin typeface="Cambria Math" panose="02040503050406030204" pitchFamily="18" charset="0"/>
                            </a:rPr>
                            <m:t>right</m:t>
                          </m:r>
                        </m:den>
                      </m:f>
                      <m:r>
                        <a:rPr lang="en-US" sz="2200">
                          <a:latin typeface="Cambria Math" panose="02040503050406030204" pitchFamily="18" charset="0"/>
                        </a:rPr>
                        <m:t>       </m:t>
                      </m:r>
                      <m:r>
                        <a:rPr lang="en-US" sz="2200" b="0" i="0" smtClean="0">
                          <a:latin typeface="Cambria Math" panose="02040503050406030204" pitchFamily="18" charset="0"/>
                        </a:rPr>
                        <m:t>                                  </m:t>
                      </m:r>
                      <m:r>
                        <a:rPr lang="en-US" sz="2200">
                          <a:latin typeface="Cambria Math" panose="02040503050406030204" pitchFamily="18" charset="0"/>
                        </a:rPr>
                        <m:t>(</m:t>
                      </m:r>
                      <m:r>
                        <m:rPr>
                          <m:sty m:val="p"/>
                        </m:rPr>
                        <a:rPr lang="en-US" sz="2200">
                          <a:latin typeface="Cambria Math" panose="02040503050406030204" pitchFamily="18" charset="0"/>
                        </a:rPr>
                        <m:t>Equation</m:t>
                      </m:r>
                      <m:r>
                        <a:rPr lang="en-US" sz="2200">
                          <a:latin typeface="Cambria Math" panose="02040503050406030204" pitchFamily="18" charset="0"/>
                        </a:rPr>
                        <m:t> </m:t>
                      </m:r>
                      <m:r>
                        <a:rPr lang="en-US" sz="2200">
                          <a:latin typeface="Cambria Math" panose="02040503050406030204" pitchFamily="18" charset="0"/>
                        </a:rPr>
                        <m:t>3</m:t>
                      </m:r>
                      <m:r>
                        <a:rPr lang="en-US" sz="2200">
                          <a:latin typeface="Cambria Math" panose="02040503050406030204" pitchFamily="18" charset="0"/>
                        </a:rPr>
                        <m:t>.</m:t>
                      </m:r>
                      <m:r>
                        <a:rPr lang="en-US" sz="2200">
                          <a:latin typeface="Cambria Math" panose="02040503050406030204" pitchFamily="18" charset="0"/>
                        </a:rPr>
                        <m:t>73</m:t>
                      </m:r>
                      <m:r>
                        <a:rPr lang="en-US" sz="2200">
                          <a:latin typeface="Cambria Math" panose="02040503050406030204" pitchFamily="18" charset="0"/>
                        </a:rPr>
                        <m:t>)</m:t>
                      </m:r>
                    </m:oMath>
                  </m:oMathPara>
                </a14:m>
                <a:endParaRPr lang="en-US" sz="2200" dirty="0"/>
              </a:p>
              <a:p>
                <a:pPr marL="0" indent="0" algn="l" rtl="0">
                  <a:buNone/>
                </a:pPr>
                <a:endParaRPr lang="en-US" sz="2200" dirty="0"/>
              </a:p>
              <a:p>
                <a:pPr marL="0" indent="0" algn="l" rtl="0">
                  <a:buNone/>
                </a:pPr>
                <a14:m>
                  <m:oMathPara xmlns:m="http://schemas.openxmlformats.org/officeDocument/2006/math">
                    <m:oMathParaPr>
                      <m:jc m:val="left"/>
                    </m:oMathParaPr>
                    <m:oMath xmlns:m="http://schemas.openxmlformats.org/officeDocument/2006/math">
                      <m:r>
                        <m:rPr>
                          <m:sty m:val="p"/>
                        </m:rPr>
                        <a:rPr lang="en-US" sz="2200">
                          <a:latin typeface="Cambria Math" panose="02040503050406030204" pitchFamily="18" charset="0"/>
                        </a:rPr>
                        <m:t>P</m:t>
                      </m:r>
                      <m:r>
                        <a:rPr lang="en-US" sz="2200">
                          <a:latin typeface="Cambria Math" panose="02040503050406030204" pitchFamily="18" charset="0"/>
                        </a:rPr>
                        <m:t> </m:t>
                      </m:r>
                      <m:r>
                        <m:rPr>
                          <m:sty m:val="p"/>
                        </m:rPr>
                        <a:rPr lang="en-US" sz="2200">
                          <a:latin typeface="Cambria Math" panose="02040503050406030204" pitchFamily="18" charset="0"/>
                        </a:rPr>
                        <m:t>right</m:t>
                      </m:r>
                      <m:r>
                        <a:rPr lang="en-US" sz="2200">
                          <a:latin typeface="Cambria Math" panose="02040503050406030204" pitchFamily="18" charset="0"/>
                        </a:rPr>
                        <m:t>=</m:t>
                      </m:r>
                      <m:f>
                        <m:fPr>
                          <m:ctrlPr>
                            <a:rPr lang="en-US" sz="2200" i="1">
                              <a:latin typeface="Cambria Math" panose="02040503050406030204" pitchFamily="18" charset="0"/>
                            </a:rPr>
                          </m:ctrlPr>
                        </m:fPr>
                        <m:num>
                          <m:r>
                            <m:rPr>
                              <m:sty m:val="p"/>
                            </m:rPr>
                            <a:rPr lang="en-US" sz="2200">
                              <a:latin typeface="Cambria Math" panose="02040503050406030204" pitchFamily="18" charset="0"/>
                            </a:rPr>
                            <m:t>Pu</m:t>
                          </m:r>
                        </m:num>
                        <m:den>
                          <m:r>
                            <a:rPr lang="en-US" sz="2200">
                              <a:latin typeface="Cambria Math" panose="02040503050406030204" pitchFamily="18" charset="0"/>
                            </a:rPr>
                            <m:t>2</m:t>
                          </m:r>
                        </m:den>
                      </m:f>
                      <m:r>
                        <a:rPr lang="en-US" sz="2200">
                          <a:latin typeface="Cambria Math" panose="02040503050406030204" pitchFamily="18" charset="0"/>
                        </a:rPr>
                        <m:t>+</m:t>
                      </m:r>
                      <m:f>
                        <m:fPr>
                          <m:ctrlPr>
                            <a:rPr lang="en-US" sz="2200" i="1">
                              <a:latin typeface="Cambria Math" panose="02040503050406030204" pitchFamily="18" charset="0"/>
                            </a:rPr>
                          </m:ctrlPr>
                        </m:fPr>
                        <m:num>
                          <m:r>
                            <m:rPr>
                              <m:sty m:val="p"/>
                            </m:rPr>
                            <a:rPr lang="en-US" sz="2200">
                              <a:latin typeface="Cambria Math" panose="02040503050406030204" pitchFamily="18" charset="0"/>
                            </a:rPr>
                            <m:t>Mu</m:t>
                          </m:r>
                        </m:num>
                        <m:den>
                          <m:r>
                            <m:rPr>
                              <m:sty m:val="p"/>
                            </m:rPr>
                            <a:rPr lang="en-US" sz="2200">
                              <a:latin typeface="Cambria Math" panose="02040503050406030204" pitchFamily="18" charset="0"/>
                            </a:rPr>
                            <m:t>Lw</m:t>
                          </m:r>
                          <m:r>
                            <a:rPr lang="en-US" sz="2200" i="1">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m:t>
                          </m:r>
                          <m:r>
                            <a:rPr lang="en-US" sz="2200">
                              <a:latin typeface="Cambria Math" panose="02040503050406030204" pitchFamily="18" charset="0"/>
                            </a:rPr>
                            <m:t> </m:t>
                          </m:r>
                          <m:r>
                            <m:rPr>
                              <m:sty m:val="p"/>
                            </m:rPr>
                            <a:rPr lang="en-US" sz="2200">
                              <a:latin typeface="Cambria Math" panose="02040503050406030204" pitchFamily="18" charset="0"/>
                            </a:rPr>
                            <m:t>LB</m:t>
                          </m:r>
                          <m:r>
                            <a:rPr lang="en-US" sz="2200">
                              <a:latin typeface="Cambria Math" panose="02040503050406030204" pitchFamily="18" charset="0"/>
                            </a:rPr>
                            <m:t> </m:t>
                          </m:r>
                          <m:r>
                            <m:rPr>
                              <m:sty m:val="p"/>
                            </m:rPr>
                            <a:rPr lang="en-US" sz="2200">
                              <a:latin typeface="Cambria Math" panose="02040503050406030204" pitchFamily="18" charset="0"/>
                            </a:rPr>
                            <m:t>left</m:t>
                          </m:r>
                          <m:r>
                            <a:rPr lang="en-US" sz="2200" i="1">
                              <a:latin typeface="Cambria Math" panose="02040503050406030204" pitchFamily="18" charset="0"/>
                            </a:rPr>
                            <m:t>−</m:t>
                          </m:r>
                          <m:r>
                            <a:rPr lang="en-US" sz="2200">
                              <a:latin typeface="Cambria Math" panose="02040503050406030204" pitchFamily="18" charset="0"/>
                            </a:rPr>
                            <m:t>0</m:t>
                          </m:r>
                          <m:r>
                            <a:rPr lang="en-US" sz="2200">
                              <a:latin typeface="Cambria Math" panose="02040503050406030204" pitchFamily="18" charset="0"/>
                            </a:rPr>
                            <m:t>.</m:t>
                          </m:r>
                          <m:r>
                            <a:rPr lang="en-US" sz="2200">
                              <a:latin typeface="Cambria Math" panose="02040503050406030204" pitchFamily="18" charset="0"/>
                            </a:rPr>
                            <m:t>5</m:t>
                          </m:r>
                          <m:r>
                            <m:rPr>
                              <m:sty m:val="p"/>
                            </m:rPr>
                            <a:rPr lang="en-US" sz="2200">
                              <a:latin typeface="Cambria Math" panose="02040503050406030204" pitchFamily="18" charset="0"/>
                            </a:rPr>
                            <m:t>LB</m:t>
                          </m:r>
                          <m:r>
                            <a:rPr lang="en-US" sz="2200">
                              <a:latin typeface="Cambria Math" panose="02040503050406030204" pitchFamily="18" charset="0"/>
                            </a:rPr>
                            <m:t> </m:t>
                          </m:r>
                          <m:r>
                            <m:rPr>
                              <m:sty m:val="p"/>
                            </m:rPr>
                            <a:rPr lang="en-US" sz="2200">
                              <a:latin typeface="Cambria Math" panose="02040503050406030204" pitchFamily="18" charset="0"/>
                            </a:rPr>
                            <m:t>right</m:t>
                          </m:r>
                          <m:r>
                            <a:rPr lang="en-US" sz="2200">
                              <a:latin typeface="Cambria Math" panose="02040503050406030204" pitchFamily="18" charset="0"/>
                            </a:rPr>
                            <m:t> </m:t>
                          </m:r>
                        </m:den>
                      </m:f>
                      <m:r>
                        <a:rPr lang="en-US" sz="2200">
                          <a:latin typeface="Cambria Math" panose="02040503050406030204" pitchFamily="18" charset="0"/>
                        </a:rPr>
                        <m:t>      </m:t>
                      </m:r>
                      <m:r>
                        <a:rPr lang="en-US" sz="2200" b="0" i="0" smtClean="0">
                          <a:latin typeface="Cambria Math" panose="02040503050406030204" pitchFamily="18" charset="0"/>
                        </a:rPr>
                        <m:t>                           </m:t>
                      </m:r>
                      <m:r>
                        <a:rPr lang="en-US" sz="2200">
                          <a:latin typeface="Cambria Math" panose="02040503050406030204" pitchFamily="18" charset="0"/>
                        </a:rPr>
                        <m:t> </m:t>
                      </m:r>
                      <m:r>
                        <a:rPr lang="en-US" sz="2200" b="0" i="0" smtClean="0">
                          <a:latin typeface="Cambria Math" panose="02040503050406030204" pitchFamily="18" charset="0"/>
                        </a:rPr>
                        <m:t>   </m:t>
                      </m:r>
                      <m:r>
                        <a:rPr lang="en-US" sz="2200">
                          <a:latin typeface="Cambria Math" panose="02040503050406030204" pitchFamily="18" charset="0"/>
                        </a:rPr>
                        <m:t>(</m:t>
                      </m:r>
                      <m:r>
                        <m:rPr>
                          <m:sty m:val="p"/>
                        </m:rPr>
                        <a:rPr lang="en-US" sz="2200">
                          <a:latin typeface="Cambria Math" panose="02040503050406030204" pitchFamily="18" charset="0"/>
                        </a:rPr>
                        <m:t>Equation</m:t>
                      </m:r>
                      <m:r>
                        <a:rPr lang="en-US" sz="2200">
                          <a:latin typeface="Cambria Math" panose="02040503050406030204" pitchFamily="18" charset="0"/>
                        </a:rPr>
                        <m:t> </m:t>
                      </m:r>
                      <m:r>
                        <a:rPr lang="en-US" sz="2200">
                          <a:latin typeface="Cambria Math" panose="02040503050406030204" pitchFamily="18" charset="0"/>
                        </a:rPr>
                        <m:t>3</m:t>
                      </m:r>
                      <m:r>
                        <a:rPr lang="en-US" sz="2200">
                          <a:latin typeface="Cambria Math" panose="02040503050406030204" pitchFamily="18" charset="0"/>
                        </a:rPr>
                        <m:t>.</m:t>
                      </m:r>
                      <m:r>
                        <a:rPr lang="en-US" sz="2200">
                          <a:latin typeface="Cambria Math" panose="02040503050406030204" pitchFamily="18" charset="0"/>
                        </a:rPr>
                        <m:t>74</m:t>
                      </m:r>
                      <m:r>
                        <a:rPr lang="en-US" sz="2200">
                          <a:latin typeface="Cambria Math" panose="02040503050406030204" pitchFamily="18" charset="0"/>
                        </a:rPr>
                        <m:t>)</m:t>
                      </m:r>
                    </m:oMath>
                  </m:oMathPara>
                </a14:m>
                <a:endParaRPr lang="en-US" sz="2200"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340" t="-1882"/>
                </a:stretch>
              </a:blipFill>
            </p:spPr>
            <p:txBody>
              <a:bodyPr/>
              <a:lstStyle/>
              <a:p>
                <a:r>
                  <a:rPr lang="en-US">
                    <a:noFill/>
                  </a:rPr>
                  <a:t> </a:t>
                </a:r>
              </a:p>
            </p:txBody>
          </p:sp>
        </mc:Fallback>
      </mc:AlternateContent>
    </p:spTree>
    <p:extLst>
      <p:ext uri="{BB962C8B-B14F-4D97-AF65-F5344CB8AC3E}">
        <p14:creationId xmlns:p14="http://schemas.microsoft.com/office/powerpoint/2010/main" val="366118039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216</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r>
              <a:rPr lang="en-US" dirty="0"/>
              <a:t>Wall F in story 1 is taken as an example. Table 3.21 shows the wall properties.</a:t>
            </a:r>
          </a:p>
          <a:p>
            <a:pPr algn="l" rtl="0">
              <a:buFont typeface="Wingdings" panose="05000000000000000000" pitchFamily="2" charset="2"/>
              <a:buChar char="Ø"/>
            </a:pPr>
            <a:endParaRPr lang="en-US" dirty="0"/>
          </a:p>
          <a:p>
            <a:pPr marL="0" indent="0" algn="l" rtl="0">
              <a:buNone/>
            </a:pPr>
            <a:endParaRPr lang="en-US" sz="2200" dirty="0"/>
          </a:p>
          <a:p>
            <a:pPr marL="0" indent="0" algn="l" rtl="0">
              <a:buNone/>
            </a:pPr>
            <a:endParaRPr lang="en-US" dirty="0"/>
          </a:p>
        </p:txBody>
      </p:sp>
      <p:pic>
        <p:nvPicPr>
          <p:cNvPr id="5" name="Picture 4">
            <a:extLst>
              <a:ext uri="{FF2B5EF4-FFF2-40B4-BE49-F238E27FC236}">
                <a16:creationId xmlns:a16="http://schemas.microsoft.com/office/drawing/2014/main" id="{1A5D79EF-2087-4377-81B0-C5B5FF4897B6}"/>
              </a:ext>
            </a:extLst>
          </p:cNvPr>
          <p:cNvPicPr>
            <a:picLocks noChangeAspect="1"/>
          </p:cNvPicPr>
          <p:nvPr/>
        </p:nvPicPr>
        <p:blipFill rotWithShape="1">
          <a:blip r:embed="rId2"/>
          <a:srcRect l="7279" r="7935" b="28522"/>
          <a:stretch/>
        </p:blipFill>
        <p:spPr>
          <a:xfrm>
            <a:off x="290278" y="3297833"/>
            <a:ext cx="11611444" cy="2188565"/>
          </a:xfrm>
          <a:prstGeom prst="rect">
            <a:avLst/>
          </a:prstGeom>
        </p:spPr>
      </p:pic>
    </p:spTree>
    <p:extLst>
      <p:ext uri="{BB962C8B-B14F-4D97-AF65-F5344CB8AC3E}">
        <p14:creationId xmlns:p14="http://schemas.microsoft.com/office/powerpoint/2010/main" val="28295693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217</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r>
              <a:rPr lang="en-US" dirty="0"/>
              <a:t> Table 3.22 shows the design loads and steel ratio from Etabs. </a:t>
            </a:r>
          </a:p>
          <a:p>
            <a:pPr algn="l" rtl="0">
              <a:buFont typeface="Wingdings" panose="05000000000000000000" pitchFamily="2" charset="2"/>
              <a:buChar char="Ø"/>
            </a:pPr>
            <a:endParaRPr lang="en-US" dirty="0"/>
          </a:p>
          <a:p>
            <a:pPr marL="0" indent="0" algn="l" rtl="0">
              <a:buNone/>
            </a:pPr>
            <a:endParaRPr lang="en-US" sz="2200" dirty="0"/>
          </a:p>
          <a:p>
            <a:pPr marL="0" indent="0" algn="l" rtl="0">
              <a:buNone/>
            </a:pPr>
            <a:endParaRPr lang="en-US" dirty="0"/>
          </a:p>
          <a:p>
            <a:pPr algn="l" rtl="0"/>
            <a:r>
              <a:rPr lang="en-US" dirty="0"/>
              <a:t>Table 3.23 shows the boundary element check done by Etabs. </a:t>
            </a:r>
          </a:p>
          <a:p>
            <a:pPr marL="0" indent="0" algn="l" rtl="0">
              <a:buNone/>
            </a:pPr>
            <a:endParaRPr lang="en-US" dirty="0"/>
          </a:p>
        </p:txBody>
      </p:sp>
      <p:pic>
        <p:nvPicPr>
          <p:cNvPr id="6" name="Picture 5">
            <a:extLst>
              <a:ext uri="{FF2B5EF4-FFF2-40B4-BE49-F238E27FC236}">
                <a16:creationId xmlns:a16="http://schemas.microsoft.com/office/drawing/2014/main" id="{25DEED77-2760-4763-BC2D-2143183FFBA3}"/>
              </a:ext>
            </a:extLst>
          </p:cNvPr>
          <p:cNvPicPr>
            <a:picLocks noChangeAspect="1"/>
          </p:cNvPicPr>
          <p:nvPr/>
        </p:nvPicPr>
        <p:blipFill>
          <a:blip r:embed="rId2"/>
          <a:stretch>
            <a:fillRect/>
          </a:stretch>
        </p:blipFill>
        <p:spPr>
          <a:xfrm>
            <a:off x="613677" y="2229676"/>
            <a:ext cx="10479653" cy="1258957"/>
          </a:xfrm>
          <a:prstGeom prst="rect">
            <a:avLst/>
          </a:prstGeom>
        </p:spPr>
      </p:pic>
      <p:pic>
        <p:nvPicPr>
          <p:cNvPr id="7" name="Picture 6">
            <a:extLst>
              <a:ext uri="{FF2B5EF4-FFF2-40B4-BE49-F238E27FC236}">
                <a16:creationId xmlns:a16="http://schemas.microsoft.com/office/drawing/2014/main" id="{C52CCE6C-55AA-47F2-B7ED-78B6431E6C96}"/>
              </a:ext>
            </a:extLst>
          </p:cNvPr>
          <p:cNvPicPr>
            <a:picLocks noChangeAspect="1"/>
          </p:cNvPicPr>
          <p:nvPr/>
        </p:nvPicPr>
        <p:blipFill>
          <a:blip r:embed="rId3"/>
          <a:stretch>
            <a:fillRect/>
          </a:stretch>
        </p:blipFill>
        <p:spPr>
          <a:xfrm>
            <a:off x="613677" y="4201610"/>
            <a:ext cx="10171689" cy="2093173"/>
          </a:xfrm>
          <a:prstGeom prst="rect">
            <a:avLst/>
          </a:prstGeom>
        </p:spPr>
      </p:pic>
    </p:spTree>
    <p:extLst>
      <p:ext uri="{BB962C8B-B14F-4D97-AF65-F5344CB8AC3E}">
        <p14:creationId xmlns:p14="http://schemas.microsoft.com/office/powerpoint/2010/main" val="1138375821"/>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r>
                  <a:rPr lang="en-US" dirty="0"/>
                  <a:t>Boundary element check</a:t>
                </a:r>
              </a:p>
              <a:p>
                <a:pPr algn="l" rtl="0">
                  <a:buFont typeface="Wingdings" panose="05000000000000000000" pitchFamily="2" charset="2"/>
                  <a:buChar char="v"/>
                </a:pPr>
                <a:r>
                  <a:rPr lang="en-US" dirty="0"/>
                  <a:t> The applied compression stress is calculated as follow:</a:t>
                </a:r>
              </a:p>
              <a:p>
                <a:pPr marL="0" indent="0" algn="l" rtl="0">
                  <a:buNone/>
                </a:pPr>
                <a:endParaRPr lang="en-US" dirty="0"/>
              </a:p>
              <a:p>
                <a:pPr marL="0" indent="0" algn="l" rtl="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Compression</m:t>
                      </m:r>
                      <m:r>
                        <a:rPr lang="en-US">
                          <a:latin typeface="Cambria Math" panose="02040503050406030204" pitchFamily="18" charset="0"/>
                        </a:rPr>
                        <m:t> </m:t>
                      </m:r>
                      <m:r>
                        <m:rPr>
                          <m:sty m:val="p"/>
                        </m:rPr>
                        <a:rPr lang="en-US">
                          <a:latin typeface="Cambria Math" panose="02040503050406030204" pitchFamily="18" charset="0"/>
                        </a:rPr>
                        <m:t>stress</m:t>
                      </m:r>
                      <m:r>
                        <a:rPr lang="en-US">
                          <a:latin typeface="Cambria Math" panose="02040503050406030204" pitchFamily="18" charset="0"/>
                        </a:rPr>
                        <m:t>= </m:t>
                      </m:r>
                      <m:f>
                        <m:fPr>
                          <m:ctrlPr>
                            <a:rPr lang="en-US" i="1">
                              <a:latin typeface="Cambria Math" panose="02040503050406030204" pitchFamily="18" charset="0"/>
                            </a:rPr>
                          </m:ctrlPr>
                        </m:fPr>
                        <m:num>
                          <m:r>
                            <m:rPr>
                              <m:sty m:val="p"/>
                            </m:rPr>
                            <a:rPr lang="en-US">
                              <a:latin typeface="Cambria Math" panose="02040503050406030204" pitchFamily="18" charset="0"/>
                            </a:rPr>
                            <m:t>Pu</m:t>
                          </m:r>
                        </m:num>
                        <m:den>
                          <m:r>
                            <m:rPr>
                              <m:sty m:val="p"/>
                            </m:rPr>
                            <a:rPr lang="en-US">
                              <a:latin typeface="Cambria Math" panose="02040503050406030204" pitchFamily="18" charset="0"/>
                            </a:rPr>
                            <m:t>Ag</m:t>
                          </m:r>
                        </m:den>
                      </m:f>
                      <m:r>
                        <a:rPr lang="en-US">
                          <a:latin typeface="Cambria Math" panose="02040503050406030204" pitchFamily="18" charset="0"/>
                        </a:rPr>
                        <m:t> + </m:t>
                      </m:r>
                      <m:f>
                        <m:fPr>
                          <m:ctrlPr>
                            <a:rPr lang="en-US" i="1">
                              <a:latin typeface="Cambria Math" panose="02040503050406030204" pitchFamily="18" charset="0"/>
                            </a:rPr>
                          </m:ctrlPr>
                        </m:fPr>
                        <m:num>
                          <m:r>
                            <m:rPr>
                              <m:sty m:val="p"/>
                            </m:rPr>
                            <a:rPr lang="en-US">
                              <a:latin typeface="Cambria Math" panose="02040503050406030204" pitchFamily="18" charset="0"/>
                            </a:rPr>
                            <m:t>Mu</m:t>
                          </m:r>
                          <m:r>
                            <a:rPr lang="en-US">
                              <a:latin typeface="Cambria Math" panose="02040503050406030204" pitchFamily="18" charset="0"/>
                            </a:rPr>
                            <m:t>×</m:t>
                          </m:r>
                          <m:r>
                            <m:rPr>
                              <m:sty m:val="p"/>
                            </m:rPr>
                            <a:rPr lang="en-US">
                              <a:latin typeface="Cambria Math" panose="02040503050406030204" pitchFamily="18" charset="0"/>
                            </a:rPr>
                            <m:t>C</m:t>
                          </m:r>
                          <m:r>
                            <a:rPr lang="en-US">
                              <a:latin typeface="Cambria Math" panose="02040503050406030204" pitchFamily="18" charset="0"/>
                            </a:rPr>
                            <m:t> </m:t>
                          </m:r>
                          <m:r>
                            <m:rPr>
                              <m:sty m:val="p"/>
                            </m:rPr>
                            <a:rPr lang="en-US">
                              <a:latin typeface="Cambria Math" panose="02040503050406030204" pitchFamily="18" charset="0"/>
                            </a:rPr>
                            <m:t>depth</m:t>
                          </m:r>
                        </m:num>
                        <m:den>
                          <m:r>
                            <m:rPr>
                              <m:sty m:val="p"/>
                            </m:rPr>
                            <a:rPr lang="en-US">
                              <a:latin typeface="Cambria Math" panose="02040503050406030204" pitchFamily="18" charset="0"/>
                            </a:rPr>
                            <m:t>Ig</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75</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Ag = Wall section gross area, mm</a:t>
                </a:r>
                <a:r>
                  <a:rPr lang="en-US" baseline="30000" dirty="0"/>
                  <a:t>2</a:t>
                </a:r>
                <a:endParaRPr lang="en-US" dirty="0"/>
              </a:p>
              <a:p>
                <a:pPr marL="0" indent="0" algn="l" rtl="0">
                  <a:buNone/>
                </a:pPr>
                <a:r>
                  <a:rPr lang="en-US" dirty="0"/>
                  <a:t>               I = Wall section moment of inertia, mm</a:t>
                </a:r>
                <a:r>
                  <a:rPr lang="en-US" baseline="30000" dirty="0"/>
                  <a:t>4</a:t>
                </a:r>
              </a:p>
              <a:p>
                <a:pPr marL="0" indent="0" algn="l" rtl="0">
                  <a:buNone/>
                </a:pPr>
                <a:endParaRPr lang="en-US" baseline="30000" dirty="0"/>
              </a:p>
              <a:p>
                <a:pPr marL="0" indent="0" algn="l" rtl="0">
                  <a:buNone/>
                </a:pPr>
                <a:r>
                  <a:rPr lang="en-US" dirty="0"/>
                  <a:t>Compression stress=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8560</m:t>
                        </m:r>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r>
                          <a:rPr lang="en-US" i="1">
                            <a:latin typeface="Cambria Math" panose="02040503050406030204" pitchFamily="18" charset="0"/>
                          </a:rPr>
                          <m:t> </m:t>
                        </m:r>
                      </m:num>
                      <m:den>
                        <m:r>
                          <a:rPr lang="en-US" i="1">
                            <a:latin typeface="Cambria Math" panose="02040503050406030204" pitchFamily="18" charset="0"/>
                          </a:rPr>
                          <m:t>2</m:t>
                        </m:r>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den>
                    </m:f>
                  </m:oMath>
                </a14:m>
                <a:r>
                  <a:rPr lang="en-US" dirty="0"/>
                  <a:t>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11774</m:t>
                        </m:r>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r>
                          <a:rPr lang="en-US">
                            <a:latin typeface="Cambria Math" panose="02040503050406030204" pitchFamily="18" charset="0"/>
                          </a:rPr>
                          <m:t>×</m:t>
                        </m:r>
                        <m:r>
                          <a:rPr lang="en-US" i="1">
                            <a:latin typeface="Cambria Math" panose="02040503050406030204" pitchFamily="18" charset="0"/>
                          </a:rPr>
                          <m:t>948</m:t>
                        </m:r>
                        <m:r>
                          <a:rPr lang="en-US" i="1">
                            <a:latin typeface="Cambria Math" panose="02040503050406030204" pitchFamily="18" charset="0"/>
                          </a:rPr>
                          <m:t>.</m:t>
                        </m:r>
                        <m:r>
                          <a:rPr lang="en-US" i="1">
                            <a:latin typeface="Cambria Math" panose="02040503050406030204" pitchFamily="18" charset="0"/>
                          </a:rPr>
                          <m:t>6</m:t>
                        </m:r>
                      </m:num>
                      <m:den>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87</m:t>
                        </m:r>
                        <m:r>
                          <a:rPr lang="en-US">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12</m:t>
                            </m:r>
                          </m:sup>
                        </m:sSup>
                      </m:den>
                    </m:f>
                    <m:r>
                      <m:rPr>
                        <m:nor/>
                      </m:rPr>
                      <a:rPr lang="en-US" dirty="0"/>
                      <m:t>= </m:t>
                    </m:r>
                    <m:r>
                      <m:rPr>
                        <m:nor/>
                      </m:rPr>
                      <a:rPr lang="en-US" dirty="0"/>
                      <m:t>10.28 </m:t>
                    </m:r>
                    <m:r>
                      <m:rPr>
                        <m:nor/>
                      </m:rPr>
                      <a:rPr lang="en-US" dirty="0"/>
                      <m:t>MPa</m:t>
                    </m:r>
                  </m:oMath>
                </a14:m>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008"/>
                </a:stretch>
              </a:blipFill>
            </p:spPr>
            <p:txBody>
              <a:bodyPr/>
              <a:lstStyle/>
              <a:p>
                <a:r>
                  <a:rPr lang="en-US">
                    <a:noFill/>
                  </a:rPr>
                  <a:t> </a:t>
                </a:r>
              </a:p>
            </p:txBody>
          </p:sp>
        </mc:Fallback>
      </mc:AlternateContent>
    </p:spTree>
    <p:extLst>
      <p:ext uri="{BB962C8B-B14F-4D97-AF65-F5344CB8AC3E}">
        <p14:creationId xmlns:p14="http://schemas.microsoft.com/office/powerpoint/2010/main" val="1766969275"/>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219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r>
                  <a:rPr lang="en-US" dirty="0"/>
                  <a:t>Boundary element check</a:t>
                </a:r>
              </a:p>
              <a:p>
                <a:pPr marL="0" indent="0" algn="l" rtl="0">
                  <a:buNone/>
                </a:pPr>
                <a:endParaRPr lang="en-US" dirty="0"/>
              </a:p>
              <a:p>
                <a:pPr algn="l" rtl="0">
                  <a:buFont typeface="Wingdings" panose="05000000000000000000" pitchFamily="2" charset="2"/>
                  <a:buChar char="v"/>
                </a:pPr>
                <a:r>
                  <a:rPr lang="en-US" dirty="0"/>
                  <a:t> Compression stress limit = 0.2fc′ = 6.4 </a:t>
                </a:r>
                <a:r>
                  <a:rPr lang="en-US" dirty="0" err="1"/>
                  <a:t>Mpa</a:t>
                </a:r>
                <a:r>
                  <a:rPr lang="en-US" dirty="0"/>
                  <a:t>, edge members are needed</a:t>
                </a:r>
              </a:p>
              <a:p>
                <a:pPr marL="0" indent="0" algn="l" rtl="0">
                  <a:buNone/>
                </a:pPr>
                <a:r>
                  <a:rPr lang="en-US" dirty="0"/>
                  <a:t>                           </a:t>
                </a:r>
              </a:p>
              <a:p>
                <a:pPr algn="l" rtl="0">
                  <a:buFont typeface="Wingdings" panose="05000000000000000000" pitchFamily="2" charset="2"/>
                  <a:buChar char="v"/>
                </a:pPr>
                <a:r>
                  <a:rPr lang="en-US" dirty="0"/>
                  <a:t>The length of the boundary elements is :</a:t>
                </a:r>
              </a:p>
              <a:p>
                <a:pPr algn="l" rtl="0">
                  <a:buFont typeface="Wingdings" panose="05000000000000000000" pitchFamily="2" charset="2"/>
                  <a:buChar char="v"/>
                </a:pPr>
                <a:endParaRPr lang="en-US" dirty="0"/>
              </a:p>
              <a:p>
                <a:pPr marL="0" indent="0" algn="l" rtl="0">
                  <a:buNone/>
                </a:pPr>
                <a14:m>
                  <m:oMath xmlns:m="http://schemas.openxmlformats.org/officeDocument/2006/math">
                    <m:r>
                      <m:rPr>
                        <m:sty m:val="p"/>
                      </m:rPr>
                      <a:rPr lang="en-US">
                        <a:latin typeface="Cambria Math" panose="02040503050406030204" pitchFamily="18" charset="0"/>
                      </a:rPr>
                      <m:t>LB</m:t>
                    </m:r>
                    <m:r>
                      <a:rPr lang="en-US">
                        <a:latin typeface="Cambria Math" panose="02040503050406030204" pitchFamily="18" charset="0"/>
                      </a:rPr>
                      <m:t>=</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a:latin typeface="Cambria Math" panose="02040503050406030204" pitchFamily="18" charset="0"/>
                              </a:rPr>
                              <m:t>948</m:t>
                            </m:r>
                            <m:r>
                              <a:rPr lang="en-US">
                                <a:latin typeface="Cambria Math" panose="02040503050406030204" pitchFamily="18" charset="0"/>
                              </a:rPr>
                              <m:t>.</m:t>
                            </m:r>
                            <m:r>
                              <a:rPr lang="en-US">
                                <a:latin typeface="Cambria Math" panose="02040503050406030204" pitchFamily="18" charset="0"/>
                              </a:rPr>
                              <m:t>6</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4000</m:t>
                            </m:r>
                          </m:e>
                          <m:e>
                            <m:r>
                              <a:rPr lang="en-US">
                                <a:latin typeface="Cambria Math" panose="02040503050406030204" pitchFamily="18" charset="0"/>
                              </a:rPr>
                              <m:t>948</m:t>
                            </m:r>
                            <m:r>
                              <a:rPr lang="en-US">
                                <a:latin typeface="Cambria Math" panose="02040503050406030204" pitchFamily="18" charset="0"/>
                              </a:rPr>
                              <m:t>.</m:t>
                            </m:r>
                            <m:r>
                              <a:rPr lang="en-US">
                                <a:latin typeface="Cambria Math" panose="02040503050406030204" pitchFamily="18" charset="0"/>
                              </a:rPr>
                              <m:t>6</m:t>
                            </m:r>
                            <m:r>
                              <a:rPr lang="en-US">
                                <a:latin typeface="Cambria Math" panose="02040503050406030204" pitchFamily="18" charset="0"/>
                              </a:rPr>
                              <m:t>/</m:t>
                            </m:r>
                            <m:r>
                              <a:rPr lang="en-US">
                                <a:latin typeface="Cambria Math" panose="02040503050406030204" pitchFamily="18" charset="0"/>
                              </a:rPr>
                              <m:t>2</m:t>
                            </m:r>
                          </m:e>
                        </m:eqArr>
                      </m:e>
                    </m:d>
                    <m:r>
                      <a:rPr lang="en-US">
                        <a:latin typeface="Cambria Math" panose="02040503050406030204" pitchFamily="18" charset="0"/>
                      </a:rPr>
                      <m:t> </m:t>
                    </m:r>
                  </m:oMath>
                </a14:m>
                <a:r>
                  <a:rPr lang="en-US" dirty="0"/>
                  <a:t>= 545 mm</a:t>
                </a:r>
              </a:p>
              <a:p>
                <a:pPr marL="0" indent="0" algn="l" rtl="0">
                  <a:buNone/>
                </a:pPr>
                <a:endParaRPr lang="en-US" dirty="0"/>
              </a:p>
              <a:p>
                <a:pPr marL="0" indent="0" algn="l" rtl="0">
                  <a:buNone/>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340" t="-1129"/>
                </a:stretch>
              </a:blipFill>
            </p:spPr>
            <p:txBody>
              <a:bodyPr/>
              <a:lstStyle/>
              <a:p>
                <a:r>
                  <a:rPr lang="en-US">
                    <a:noFill/>
                  </a:rPr>
                  <a:t> </a:t>
                </a:r>
              </a:p>
            </p:txBody>
          </p:sp>
        </mc:Fallback>
      </mc:AlternateContent>
    </p:spTree>
    <p:extLst>
      <p:ext uri="{BB962C8B-B14F-4D97-AF65-F5344CB8AC3E}">
        <p14:creationId xmlns:p14="http://schemas.microsoft.com/office/powerpoint/2010/main" val="3743385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317070" cy="4757758"/>
          </a:xfrm>
        </p:spPr>
        <p:txBody>
          <a:bodyPr/>
          <a:lstStyle/>
          <a:p>
            <a:pPr lvl="0" algn="l" rtl="0">
              <a:buNone/>
            </a:pPr>
            <a:r>
              <a:rPr lang="en-GB" b="1" dirty="0"/>
              <a:t>-Weight of partitions </a:t>
            </a:r>
            <a:r>
              <a:rPr lang="en-GB" sz="2400" dirty="0"/>
              <a:t>: Aluminium frames and gypsum boards</a:t>
            </a:r>
            <a:endParaRPr lang="en-US" sz="2400" b="1" dirty="0"/>
          </a:p>
          <a:p>
            <a:pPr algn="l" rtl="0">
              <a:buNone/>
            </a:pPr>
            <a:endParaRPr lang="en-US" dirty="0"/>
          </a:p>
        </p:txBody>
      </p:sp>
      <p:pic>
        <p:nvPicPr>
          <p:cNvPr id="10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9" name="Picture 53"/>
          <p:cNvPicPr/>
          <p:nvPr/>
        </p:nvPicPr>
        <p:blipFill>
          <a:blip r:embed="rId3"/>
          <a:stretch>
            <a:fillRect/>
          </a:stretch>
        </p:blipFill>
        <p:spPr>
          <a:xfrm>
            <a:off x="2166910" y="2071678"/>
            <a:ext cx="8072494" cy="4572032"/>
          </a:xfrm>
          <a:prstGeom prst="rect">
            <a:avLst/>
          </a:prstGeom>
        </p:spPr>
      </p:pic>
      <p:sp>
        <p:nvSpPr>
          <p:cNvPr id="4" name="Slide Number Placeholder 3">
            <a:extLst>
              <a:ext uri="{FF2B5EF4-FFF2-40B4-BE49-F238E27FC236}">
                <a16:creationId xmlns:a16="http://schemas.microsoft.com/office/drawing/2014/main" id="{CEB77F77-C1D3-4D13-BB2B-FADF0E3AFDCA}"/>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22</a:t>
            </a:fld>
            <a:endParaRPr lang="ar-SA"/>
          </a:p>
        </p:txBody>
      </p:sp>
    </p:spTree>
    <p:extLst>
      <p:ext uri="{BB962C8B-B14F-4D97-AF65-F5344CB8AC3E}">
        <p14:creationId xmlns:p14="http://schemas.microsoft.com/office/powerpoint/2010/main" val="482136734"/>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3.8.3.1 Verification of pier design </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220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algn="l" rtl="0"/>
                <a:r>
                  <a:rPr lang="en-US" dirty="0"/>
                  <a:t>Pier shear design</a:t>
                </a:r>
              </a:p>
              <a:p>
                <a:pPr algn="l" rtl="0">
                  <a:buFont typeface="Wingdings" panose="05000000000000000000" pitchFamily="2" charset="2"/>
                  <a:buChar char="v"/>
                </a:pPr>
                <a:r>
                  <a:rPr lang="en-US" dirty="0"/>
                  <a:t> Table 3.24 shows shear steel calculations from Etabs for wall F</a:t>
                </a:r>
              </a:p>
              <a:p>
                <a:pPr algn="l" rtl="0">
                  <a:buFont typeface="Wingdings" panose="05000000000000000000" pitchFamily="2" charset="2"/>
                  <a:buChar char="v"/>
                </a:pPr>
                <a:endParaRPr lang="en-US" dirty="0"/>
              </a:p>
              <a:p>
                <a:pPr algn="l" rtl="0">
                  <a:buFont typeface="Wingdings" panose="05000000000000000000" pitchFamily="2" charset="2"/>
                  <a:buChar char="v"/>
                </a:pPr>
                <a:endParaRPr lang="en-US" dirty="0"/>
              </a:p>
              <a:p>
                <a:pPr algn="l" rtl="0">
                  <a:buFont typeface="Wingdings" panose="05000000000000000000" pitchFamily="2" charset="2"/>
                  <a:buChar char="v"/>
                </a:pPr>
                <a:endParaRPr lang="en-US" dirty="0"/>
              </a:p>
              <a:p>
                <a:pPr algn="l" rtl="0">
                  <a:buFont typeface="Wingdings" panose="05000000000000000000" pitchFamily="2" charset="2"/>
                  <a:buChar char="v"/>
                </a:pPr>
                <a:endParaRPr lang="en-US" dirty="0"/>
              </a:p>
              <a:p>
                <a:pPr marL="0" indent="0" algn="l" rtl="0">
                  <a:buNone/>
                </a:pPr>
                <a:r>
                  <a:rPr lang="en-US" dirty="0"/>
                  <a:t>From figure 3.24, Vu=1430.74 KN </a:t>
                </a:r>
              </a:p>
              <a:p>
                <a:pPr marL="0" indent="0" algn="l" rtl="0">
                  <a:buNone/>
                </a:pPr>
                <a:r>
                  <a:rPr lang="en-US" dirty="0" err="1"/>
                  <a:t>V</a:t>
                </a:r>
                <a:r>
                  <a:rPr lang="en-US" baseline="-25000" dirty="0" err="1"/>
                  <a:t>c</a:t>
                </a:r>
                <a:r>
                  <a:rPr lang="en-US" dirty="0"/>
                  <a:t>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6</m:t>
                        </m:r>
                      </m:den>
                    </m:f>
                    <m:r>
                      <a:rPr lang="en-US">
                        <a:latin typeface="Cambria Math" panose="02040503050406030204" pitchFamily="18" charset="0"/>
                      </a:rPr>
                      <m:t>×</m:t>
                    </m:r>
                    <m:rad>
                      <m:radPr>
                        <m:degHide m:val="on"/>
                        <m:ctrlPr>
                          <a:rPr lang="en-US" i="1">
                            <a:latin typeface="Cambria Math" panose="02040503050406030204" pitchFamily="18" charset="0"/>
                          </a:rPr>
                        </m:ctrlPr>
                      </m:radPr>
                      <m:deg/>
                      <m:e>
                        <m:r>
                          <a:rPr lang="en-US">
                            <a:latin typeface="Cambria Math" panose="02040503050406030204" pitchFamily="18" charset="0"/>
                          </a:rPr>
                          <m:t>32</m:t>
                        </m:r>
                      </m:e>
                    </m:rad>
                    <m:r>
                      <a:rPr lang="en-US">
                        <a:latin typeface="Cambria Math" panose="02040503050406030204" pitchFamily="18" charset="0"/>
                      </a:rPr>
                      <m:t>×</m:t>
                    </m:r>
                    <m:r>
                      <a:rPr lang="en-US">
                        <a:latin typeface="Cambria Math" panose="02040503050406030204" pitchFamily="18" charset="0"/>
                      </a:rPr>
                      <m:t>500</m:t>
                    </m:r>
                    <m:r>
                      <a:rPr lang="en-US">
                        <a:latin typeface="Cambria Math" panose="02040503050406030204" pitchFamily="18" charset="0"/>
                      </a:rPr>
                      <m:t>×</m:t>
                    </m:r>
                    <m:d>
                      <m:dPr>
                        <m:ctrlPr>
                          <a:rPr lang="en-US" i="1">
                            <a:latin typeface="Cambria Math" panose="02040503050406030204" pitchFamily="18" charset="0"/>
                          </a:rPr>
                        </m:ctrlPr>
                      </m:dPr>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m:t>
                        </m:r>
                        <m:r>
                          <a:rPr lang="en-US">
                            <a:latin typeface="Cambria Math" panose="02040503050406030204" pitchFamily="18" charset="0"/>
                          </a:rPr>
                          <m:t>×</m:t>
                        </m:r>
                        <m:r>
                          <a:rPr lang="en-US">
                            <a:latin typeface="Cambria Math" panose="02040503050406030204" pitchFamily="18" charset="0"/>
                          </a:rPr>
                          <m:t>4000</m:t>
                        </m:r>
                      </m:e>
                    </m:d>
                    <m:r>
                      <a:rPr lang="en-US">
                        <a:latin typeface="Cambria Math" panose="02040503050406030204" pitchFamily="18" charset="0"/>
                      </a:rPr>
                      <m:t>×</m:t>
                    </m:r>
                    <m:sSup>
                      <m:sSupPr>
                        <m:ctrlPr>
                          <a:rPr lang="en-US" i="1">
                            <a:latin typeface="Cambria Math" panose="02040503050406030204" pitchFamily="18" charset="0"/>
                          </a:rPr>
                        </m:ctrlPr>
                      </m:sSupPr>
                      <m:e>
                        <m:r>
                          <a:rPr lang="en-US">
                            <a:latin typeface="Cambria Math" panose="02040503050406030204" pitchFamily="18" charset="0"/>
                          </a:rPr>
                          <m:t>10</m:t>
                        </m:r>
                      </m:e>
                      <m:sup>
                        <m:r>
                          <a:rPr lang="en-US" i="1">
                            <a:latin typeface="Cambria Math" panose="02040503050406030204" pitchFamily="18" charset="0"/>
                          </a:rPr>
                          <m:t>−</m:t>
                        </m:r>
                        <m:r>
                          <a:rPr lang="en-US">
                            <a:latin typeface="Cambria Math" panose="02040503050406030204" pitchFamily="18" charset="0"/>
                          </a:rPr>
                          <m:t>3</m:t>
                        </m:r>
                      </m:sup>
                    </m:sSup>
                    <m:r>
                      <a:rPr lang="en-US">
                        <a:latin typeface="Cambria Math" panose="02040503050406030204" pitchFamily="18" charset="0"/>
                      </a:rPr>
                      <m:t>=</m:t>
                    </m:r>
                    <m:r>
                      <a:rPr lang="en-US">
                        <a:latin typeface="Cambria Math" panose="02040503050406030204" pitchFamily="18" charset="0"/>
                      </a:rPr>
                      <m:t>1508</m:t>
                    </m:r>
                    <m:r>
                      <a:rPr lang="en-US">
                        <a:latin typeface="Cambria Math" panose="02040503050406030204" pitchFamily="18" charset="0"/>
                      </a:rPr>
                      <m:t>.</m:t>
                    </m:r>
                    <m:r>
                      <a:rPr lang="en-US">
                        <a:latin typeface="Cambria Math" panose="02040503050406030204" pitchFamily="18" charset="0"/>
                      </a:rPr>
                      <m:t>5</m:t>
                    </m:r>
                  </m:oMath>
                </a14:m>
                <a:r>
                  <a:rPr lang="en-US" dirty="0"/>
                  <a:t> </a:t>
                </a:r>
                <a:r>
                  <a:rPr lang="en-US" dirty="0" err="1"/>
                  <a:t>kN</a:t>
                </a:r>
                <a:r>
                  <a:rPr lang="en-US" dirty="0"/>
                  <a:t> &gt; Vu</a:t>
                </a:r>
              </a:p>
              <a:p>
                <a:pPr marL="0" indent="0" algn="l" rtl="0">
                  <a:buNone/>
                </a:pPr>
                <a:r>
                  <a:rPr lang="en-US" dirty="0"/>
                  <a:t>Then, V</a:t>
                </a:r>
                <a:r>
                  <a:rPr lang="en-US" baseline="-25000" dirty="0"/>
                  <a:t>s</a:t>
                </a:r>
                <a:r>
                  <a:rPr lang="en-US" dirty="0"/>
                  <a:t> = 0, use </a:t>
                </a:r>
                <a14:m>
                  <m:oMath xmlns:m="http://schemas.openxmlformats.org/officeDocument/2006/math">
                    <m:r>
                      <m:rPr>
                        <m:sty m:val="p"/>
                      </m:rPr>
                      <a:rPr lang="en-US">
                        <a:latin typeface="Cambria Math" panose="02040503050406030204" pitchFamily="18" charset="0"/>
                      </a:rPr>
                      <m:t>ρ</m:t>
                    </m:r>
                    <m:r>
                      <a:rPr lang="en-US">
                        <a:latin typeface="Cambria Math" panose="02040503050406030204" pitchFamily="18" charset="0"/>
                      </a:rPr>
                      <m:t> </m:t>
                    </m:r>
                    <m:r>
                      <m:rPr>
                        <m:sty m:val="p"/>
                      </m:rPr>
                      <a:rPr lang="en-US">
                        <a:latin typeface="Cambria Math" panose="02040503050406030204" pitchFamily="18" charset="0"/>
                      </a:rPr>
                      <m:t>min</m:t>
                    </m:r>
                  </m:oMath>
                </a14:m>
                <a:r>
                  <a:rPr lang="en-US" dirty="0"/>
                  <a:t> = 0.0025×500×1000=1250 mm</a:t>
                </a:r>
                <a:r>
                  <a:rPr lang="en-US" baseline="30000" dirty="0"/>
                  <a:t>2</a:t>
                </a:r>
                <a:r>
                  <a:rPr lang="en-US" dirty="0"/>
                  <a:t>/m</a:t>
                </a:r>
              </a:p>
              <a:p>
                <a:pPr marL="0" indent="0" algn="l" rtl="0">
                  <a:buNone/>
                </a:pPr>
                <a:endParaRPr lang="en-US" dirty="0"/>
              </a:p>
              <a:p>
                <a:pPr marL="0" indent="0" algn="l" rtl="0">
                  <a:buNone/>
                </a:pPr>
                <a:endParaRPr lang="en-US" dirty="0"/>
              </a:p>
              <a:p>
                <a:pPr marL="0" indent="0" algn="l" rtl="0">
                  <a:buNone/>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2008"/>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3C75C897-A132-40AD-91D6-93C6958099FE}"/>
              </a:ext>
            </a:extLst>
          </p:cNvPr>
          <p:cNvPicPr>
            <a:picLocks noChangeAspect="1"/>
          </p:cNvPicPr>
          <p:nvPr/>
        </p:nvPicPr>
        <p:blipFill>
          <a:blip r:embed="rId3"/>
          <a:stretch>
            <a:fillRect/>
          </a:stretch>
        </p:blipFill>
        <p:spPr>
          <a:xfrm>
            <a:off x="739473" y="2851120"/>
            <a:ext cx="10467789" cy="1477121"/>
          </a:xfrm>
          <a:prstGeom prst="rect">
            <a:avLst/>
          </a:prstGeom>
        </p:spPr>
      </p:pic>
    </p:spTree>
    <p:extLst>
      <p:ext uri="{BB962C8B-B14F-4D97-AF65-F5344CB8AC3E}">
        <p14:creationId xmlns:p14="http://schemas.microsoft.com/office/powerpoint/2010/main" val="70156180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lstStyle/>
          <a:p>
            <a:pPr marL="0" indent="0" algn="l" rtl="0">
              <a:buNone/>
            </a:pPr>
            <a:r>
              <a:rPr lang="en-US" dirty="0"/>
              <a:t>In order to verify from </a:t>
            </a:r>
            <a:r>
              <a:rPr lang="en-US" dirty="0" err="1"/>
              <a:t>Etabs</a:t>
            </a:r>
            <a:r>
              <a:rPr lang="en-US" dirty="0"/>
              <a:t> results, spandrel S11 in grid B in Story 7 is chosen to be designed manually. Spandrel properties are shown in Table 3.25. </a:t>
            </a:r>
          </a:p>
          <a:p>
            <a:pPr marL="0" indent="0" algn="l" rtl="0">
              <a:buNone/>
            </a:pPr>
            <a:r>
              <a:rPr lang="en-US" dirty="0"/>
              <a:t>The length of the Spandrel (L)=1.2m.</a:t>
            </a:r>
          </a:p>
          <a:p>
            <a:pPr marL="0" indent="0" algn="l" rtl="0">
              <a:buNone/>
            </a:pPr>
            <a:endParaRPr lang="en-US" dirty="0"/>
          </a:p>
          <a:p>
            <a:pPr marL="0" indent="0" algn="l" rtl="0">
              <a:buNone/>
            </a:pPr>
            <a:endParaRPr lang="en-US" dirty="0"/>
          </a:p>
        </p:txBody>
      </p:sp>
      <p:pic>
        <p:nvPicPr>
          <p:cNvPr id="4" name="Picture 3">
            <a:extLst>
              <a:ext uri="{FF2B5EF4-FFF2-40B4-BE49-F238E27FC236}">
                <a16:creationId xmlns:a16="http://schemas.microsoft.com/office/drawing/2014/main" id="{B5715EA7-CAFB-405B-9A13-0DA444076D73}"/>
              </a:ext>
            </a:extLst>
          </p:cNvPr>
          <p:cNvPicPr/>
          <p:nvPr/>
        </p:nvPicPr>
        <p:blipFill rotWithShape="1">
          <a:blip r:embed="rId2"/>
          <a:srcRect t="29332"/>
          <a:stretch/>
        </p:blipFill>
        <p:spPr bwMode="auto">
          <a:xfrm>
            <a:off x="1019908" y="4264269"/>
            <a:ext cx="9941170" cy="1283677"/>
          </a:xfrm>
          <a:prstGeom prst="rect">
            <a:avLst/>
          </a:prstGeom>
          <a:noFill/>
          <a:ln>
            <a:noFill/>
          </a:ln>
          <a:extLst>
            <a:ext uri="{53640926-AAD7-44D8-BBD7-CCE9431645EC}">
              <a14:shadowObscured xmlns:a14="http://schemas.microsoft.com/office/drawing/2010/main"/>
            </a:ext>
          </a:extLst>
        </p:spPr>
      </p:pic>
      <p:sp>
        <p:nvSpPr>
          <p:cNvPr id="5" name="Slide Number Placeholder 4">
            <a:extLst>
              <a:ext uri="{FF2B5EF4-FFF2-40B4-BE49-F238E27FC236}">
                <a16:creationId xmlns:a16="http://schemas.microsoft.com/office/drawing/2014/main" id="{0FFDECF4-68C1-4338-836F-7863C3BA7280}"/>
              </a:ext>
            </a:extLst>
          </p:cNvPr>
          <p:cNvSpPr>
            <a:spLocks noGrp="1"/>
          </p:cNvSpPr>
          <p:nvPr>
            <p:ph type="sldNum" sz="quarter" idx="12"/>
          </p:nvPr>
        </p:nvSpPr>
        <p:spPr/>
        <p:txBody>
          <a:bodyPr>
            <a:normAutofit fontScale="85000" lnSpcReduction="20000"/>
          </a:bodyPr>
          <a:lstStyle/>
          <a:p>
            <a:fld id="{12F72544-B17E-497E-958C-8F6B1DE0A02B}" type="slidenum">
              <a:rPr lang="en-US" smtClean="0"/>
              <a:t>221</a:t>
            </a:fld>
            <a:endParaRPr lang="en-US"/>
          </a:p>
        </p:txBody>
      </p:sp>
    </p:spTree>
    <p:extLst>
      <p:ext uri="{BB962C8B-B14F-4D97-AF65-F5344CB8AC3E}">
        <p14:creationId xmlns:p14="http://schemas.microsoft.com/office/powerpoint/2010/main" val="500342002"/>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normAutofit/>
              </a:bodyPr>
              <a:lstStyle/>
              <a:p>
                <a:pPr marL="0" indent="0" algn="l" rtl="0">
                  <a:buNone/>
                </a:pPr>
                <a:r>
                  <a:rPr lang="en-US" b="1" dirty="0"/>
                  <a:t>Flexural reinforcement:</a:t>
                </a:r>
                <a:endParaRPr lang="en-US" dirty="0"/>
              </a:p>
              <a:p>
                <a:pPr marL="0" indent="0" algn="l" rtl="0">
                  <a:buNone/>
                </a:pPr>
                <a:r>
                  <a:rPr lang="en-US" dirty="0"/>
                  <a:t>Table 2.26 shows the steel area, and designed value for moment.</a:t>
                </a:r>
              </a:p>
              <a:p>
                <a:pPr algn="l" rtl="0">
                  <a:buFontTx/>
                  <a:buChar char="-"/>
                </a:pPr>
                <a:r>
                  <a:rPr lang="en-US" dirty="0"/>
                  <a:t>d=2030mm.</a:t>
                </a:r>
              </a:p>
              <a:p>
                <a:pPr algn="l" rtl="0">
                  <a:buFontTx/>
                  <a:buChar char="-"/>
                </a:pPr>
                <a14:m>
                  <m:oMath xmlns:m="http://schemas.openxmlformats.org/officeDocument/2006/math">
                    <m:sSubSup>
                      <m:sSubSupPr>
                        <m:ctrlPr>
                          <a:rPr lang="en-US" i="1">
                            <a:latin typeface="Cambria Math" panose="02040503050406030204" pitchFamily="18" charset="0"/>
                          </a:rPr>
                        </m:ctrlPr>
                      </m:sSubSupPr>
                      <m:e>
                        <m:r>
                          <m:rPr>
                            <m:sty m:val="p"/>
                          </m:rPr>
                          <a:rPr lang="en-US" i="0">
                            <a:latin typeface="Cambria Math" panose="02040503050406030204" pitchFamily="18" charset="0"/>
                          </a:rPr>
                          <m:t>f</m:t>
                        </m:r>
                      </m:e>
                      <m:sub>
                        <m:r>
                          <m:rPr>
                            <m:sty m:val="p"/>
                          </m:rPr>
                          <a:rPr lang="en-US" i="0">
                            <a:latin typeface="Cambria Math" panose="02040503050406030204" pitchFamily="18" charset="0"/>
                          </a:rPr>
                          <m:t>c</m:t>
                        </m:r>
                      </m:sub>
                      <m:sup>
                        <m:r>
                          <a:rPr lang="en-US" i="0">
                            <a:latin typeface="Cambria Math" panose="02040503050406030204" pitchFamily="18" charset="0"/>
                          </a:rPr>
                          <m:t>′</m:t>
                        </m:r>
                      </m:sup>
                    </m:sSubSup>
                  </m:oMath>
                </a14:m>
                <a:r>
                  <a:rPr lang="en-US" dirty="0"/>
                  <a:t>=32Mpa</a:t>
                </a:r>
              </a:p>
              <a:p>
                <a:pPr algn="l" rtl="0">
                  <a:buFontTx/>
                  <a:buChar char="-"/>
                </a:pPr>
                <a14:m>
                  <m:oMath xmlns:m="http://schemas.openxmlformats.org/officeDocument/2006/math">
                    <m:sSub>
                      <m:sSubPr>
                        <m:ctrlPr>
                          <a:rPr lang="en-US" i="1">
                            <a:latin typeface="Cambria Math" panose="02040503050406030204" pitchFamily="18" charset="0"/>
                          </a:rPr>
                        </m:ctrlPr>
                      </m:sSubPr>
                      <m:e>
                        <m:r>
                          <m:rPr>
                            <m:sty m:val="p"/>
                          </m:rPr>
                          <a:rPr lang="en-US" i="0">
                            <a:latin typeface="Cambria Math" panose="02040503050406030204" pitchFamily="18" charset="0"/>
                          </a:rPr>
                          <m:t>M</m:t>
                        </m:r>
                      </m:e>
                      <m:sub>
                        <m:r>
                          <m:rPr>
                            <m:sty m:val="p"/>
                          </m:rPr>
                          <a:rPr lang="en-US" i="0">
                            <a:latin typeface="Cambria Math" panose="02040503050406030204" pitchFamily="18" charset="0"/>
                          </a:rPr>
                          <m:t>u</m:t>
                        </m:r>
                      </m:sub>
                    </m:sSub>
                  </m:oMath>
                </a14:m>
                <a:r>
                  <a:rPr lang="en-US" dirty="0"/>
                  <a:t>= 1117 </a:t>
                </a:r>
                <a:r>
                  <a:rPr lang="en-US" dirty="0" err="1"/>
                  <a:t>KN.m</a:t>
                </a: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Then</m:t>
                      </m:r>
                      <m:r>
                        <a:rPr lang="en-US">
                          <a:latin typeface="Cambria Math" panose="02040503050406030204" pitchFamily="18" charset="0"/>
                        </a:rPr>
                        <m:t>,</m:t>
                      </m:r>
                    </m:oMath>
                  </m:oMathPara>
                </a14:m>
                <a:endParaRPr lang="en-US" dirty="0"/>
              </a:p>
              <a:p>
                <a:pPr marL="0" indent="0" algn="l" rtl="0">
                  <a:buNone/>
                </a:pPr>
                <a:r>
                  <a:rPr lang="en-US" dirty="0"/>
                  <a:t>- </a:t>
                </a:r>
                <a14:m>
                  <m:oMath xmlns:m="http://schemas.openxmlformats.org/officeDocument/2006/math">
                    <m:r>
                      <a:rPr lang="en-US" i="1">
                        <a:latin typeface="Cambria Math" panose="02040503050406030204" pitchFamily="18" charset="0"/>
                      </a:rPr>
                      <m:t>𝜌</m:t>
                    </m:r>
                  </m:oMath>
                </a14:m>
                <a:r>
                  <a:rPr lang="en-US" dirty="0"/>
                  <a:t>=0.0025</a:t>
                </a:r>
              </a:p>
              <a:p>
                <a:pPr marL="0" indent="0" algn="l" rtl="0">
                  <a:buNone/>
                </a:pPr>
                <a:r>
                  <a:rPr lang="en-US" dirty="0"/>
                  <a:t>So, a=60mm</a:t>
                </a:r>
              </a:p>
              <a:p>
                <a:pPr algn="l" rtl="0"/>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1896151C-19DE-4BAA-9A78-23FFF349F74A}"/>
              </a:ext>
            </a:extLst>
          </p:cNvPr>
          <p:cNvPicPr/>
          <p:nvPr/>
        </p:nvPicPr>
        <p:blipFill>
          <a:blip r:embed="rId3"/>
          <a:stretch>
            <a:fillRect/>
          </a:stretch>
        </p:blipFill>
        <p:spPr>
          <a:xfrm>
            <a:off x="4695092" y="2650122"/>
            <a:ext cx="6222844" cy="3530869"/>
          </a:xfrm>
          <a:prstGeom prst="rect">
            <a:avLst/>
          </a:prstGeom>
          <a:ln>
            <a:noFill/>
          </a:ln>
        </p:spPr>
      </p:pic>
      <p:sp>
        <p:nvSpPr>
          <p:cNvPr id="5" name="Slide Number Placeholder 4">
            <a:extLst>
              <a:ext uri="{FF2B5EF4-FFF2-40B4-BE49-F238E27FC236}">
                <a16:creationId xmlns:a16="http://schemas.microsoft.com/office/drawing/2014/main" id="{5D524230-BCB4-4578-955E-202042FD3C38}"/>
              </a:ext>
            </a:extLst>
          </p:cNvPr>
          <p:cNvSpPr>
            <a:spLocks noGrp="1"/>
          </p:cNvSpPr>
          <p:nvPr>
            <p:ph type="sldNum" sz="quarter" idx="12"/>
          </p:nvPr>
        </p:nvSpPr>
        <p:spPr/>
        <p:txBody>
          <a:bodyPr>
            <a:normAutofit fontScale="85000" lnSpcReduction="20000"/>
          </a:bodyPr>
          <a:lstStyle/>
          <a:p>
            <a:fld id="{12F72544-B17E-497E-958C-8F6B1DE0A02B}" type="slidenum">
              <a:rPr lang="en-US" smtClean="0"/>
              <a:t>222</a:t>
            </a:fld>
            <a:endParaRPr lang="en-US"/>
          </a:p>
        </p:txBody>
      </p:sp>
    </p:spTree>
    <p:extLst>
      <p:ext uri="{BB962C8B-B14F-4D97-AF65-F5344CB8AC3E}">
        <p14:creationId xmlns:p14="http://schemas.microsoft.com/office/powerpoint/2010/main" val="2650220016"/>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normAutofit/>
              </a:bodyPr>
              <a:lstStyle/>
              <a:p>
                <a:pPr marL="0" indent="0" algn="l" rtl="0">
                  <a:lnSpc>
                    <a:spcPct val="114000"/>
                  </a:lnSpc>
                  <a:buNone/>
                </a:pPr>
                <a:r>
                  <a:rPr lang="en-US" sz="2800" dirty="0"/>
                  <a:t>For singly reinforcement, the maximum allowable depth of the rectangular compression block,  </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max</m:t>
                        </m:r>
                      </m:sub>
                    </m:sSub>
                  </m:oMath>
                </a14:m>
                <a:r>
                  <a:rPr lang="en-US" sz="2800" dirty="0"/>
                  <a:t>, is given according to ACI 318-14, Section 22.2:</a:t>
                </a:r>
              </a:p>
              <a:p>
                <a:pPr marL="0" indent="0" algn="l" rtl="0">
                  <a:lnSpc>
                    <a:spcPct val="114000"/>
                  </a:lnSpc>
                  <a:buNone/>
                </a:pPr>
                <a:r>
                  <a:rPr lang="en-US" sz="2800" dirty="0"/>
                  <a:t> </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max</m:t>
                        </m:r>
                      </m:sub>
                    </m:sSub>
                    <m:r>
                      <a:rPr lang="en-US" sz="2800">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β</m:t>
                        </m:r>
                      </m:e>
                      <m:sub>
                        <m:r>
                          <a:rPr lang="en-US" sz="2800">
                            <a:latin typeface="Cambria Math" panose="02040503050406030204" pitchFamily="18" charset="0"/>
                          </a:rPr>
                          <m:t>1</m:t>
                        </m:r>
                      </m:sub>
                    </m:sSub>
                    <m:r>
                      <a:rPr lang="en-US" sz="2800">
                        <a:latin typeface="Cambria Math" panose="02040503050406030204" pitchFamily="18" charset="0"/>
                      </a:rPr>
                      <m:t>0</m:t>
                    </m:r>
                    <m:r>
                      <a:rPr lang="en-US" sz="2800">
                        <a:latin typeface="Cambria Math" panose="02040503050406030204" pitchFamily="18" charset="0"/>
                      </a:rPr>
                      <m:t>.</m:t>
                    </m:r>
                    <m:r>
                      <a:rPr lang="en-US" sz="2800">
                        <a:latin typeface="Cambria Math" panose="02040503050406030204" pitchFamily="18" charset="0"/>
                      </a:rPr>
                      <m:t>375</m:t>
                    </m:r>
                    <m:r>
                      <m:rPr>
                        <m:sty m:val="p"/>
                      </m:rPr>
                      <a:rPr lang="en-US" sz="2800">
                        <a:latin typeface="Cambria Math" panose="02040503050406030204" pitchFamily="18" charset="0"/>
                      </a:rPr>
                      <m:t>d</m:t>
                    </m:r>
                    <m:r>
                      <a:rPr lang="en-US" sz="2800">
                        <a:latin typeface="Cambria Math" panose="02040503050406030204" pitchFamily="18" charset="0"/>
                      </a:rPr>
                      <m:t>                                                           (</m:t>
                    </m:r>
                    <m:r>
                      <m:rPr>
                        <m:sty m:val="p"/>
                      </m:rPr>
                      <a:rPr lang="en-US" sz="2800">
                        <a:latin typeface="Cambria Math" panose="02040503050406030204" pitchFamily="18" charset="0"/>
                      </a:rPr>
                      <m:t>Equation</m:t>
                    </m:r>
                    <m:r>
                      <a:rPr lang="en-US" sz="2800">
                        <a:latin typeface="Cambria Math" panose="02040503050406030204" pitchFamily="18" charset="0"/>
                      </a:rPr>
                      <m:t> </m:t>
                    </m:r>
                    <m:r>
                      <a:rPr lang="en-US" sz="2800">
                        <a:latin typeface="Cambria Math" panose="02040503050406030204" pitchFamily="18" charset="0"/>
                      </a:rPr>
                      <m:t>3</m:t>
                    </m:r>
                    <m:r>
                      <a:rPr lang="en-US" sz="2800">
                        <a:latin typeface="Cambria Math" panose="02040503050406030204" pitchFamily="18" charset="0"/>
                      </a:rPr>
                      <m:t>.</m:t>
                    </m:r>
                    <m:r>
                      <a:rPr lang="en-US" sz="2800">
                        <a:latin typeface="Cambria Math" panose="02040503050406030204" pitchFamily="18" charset="0"/>
                      </a:rPr>
                      <m:t>78</m:t>
                    </m:r>
                    <m:r>
                      <a:rPr lang="en-US" sz="2800">
                        <a:latin typeface="Cambria Math" panose="02040503050406030204" pitchFamily="18" charset="0"/>
                      </a:rPr>
                      <m:t>)</m:t>
                    </m:r>
                  </m:oMath>
                </a14:m>
                <a:endParaRPr lang="en-US" sz="2800" dirty="0"/>
              </a:p>
              <a:p>
                <a:pPr marL="0" indent="0" algn="l" rtl="0">
                  <a:lnSpc>
                    <a:spcPct val="114000"/>
                  </a:lnSpc>
                  <a:buNone/>
                </a:pPr>
                <a:r>
                  <a:rPr lang="en-US" sz="2800" dirty="0"/>
                  <a:t>Where:             </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β</m:t>
                        </m:r>
                      </m:e>
                      <m:sub>
                        <m:r>
                          <a:rPr lang="en-US" sz="2800">
                            <a:latin typeface="Cambria Math" panose="02040503050406030204" pitchFamily="18" charset="0"/>
                          </a:rPr>
                          <m:t>1</m:t>
                        </m:r>
                      </m:sub>
                    </m:sSub>
                  </m:oMath>
                </a14:m>
                <a:r>
                  <a:rPr lang="en-US" sz="2800" dirty="0"/>
                  <a:t> is calculated as follows:</a:t>
                </a:r>
              </a:p>
              <a:p>
                <a:pPr marL="0" indent="0" algn="l" rtl="0">
                  <a:lnSpc>
                    <a:spcPct val="114000"/>
                  </a:lnSpc>
                  <a:buNone/>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β</m:t>
                          </m:r>
                        </m:e>
                        <m:sub>
                          <m:r>
                            <a:rPr lang="en-US" sz="2800">
                              <a:latin typeface="Cambria Math" panose="02040503050406030204" pitchFamily="18" charset="0"/>
                            </a:rPr>
                            <m:t>1</m:t>
                          </m:r>
                        </m:sub>
                      </m:sSub>
                      <m:r>
                        <a:rPr lang="en-US" sz="2800">
                          <a:latin typeface="Cambria Math" panose="02040503050406030204" pitchFamily="18" charset="0"/>
                        </a:rPr>
                        <m:t>=</m:t>
                      </m:r>
                      <m:r>
                        <a:rPr lang="en-US" sz="2800">
                          <a:latin typeface="Cambria Math" panose="02040503050406030204" pitchFamily="18" charset="0"/>
                        </a:rPr>
                        <m:t>0</m:t>
                      </m:r>
                      <m:r>
                        <a:rPr lang="en-US" sz="2800">
                          <a:latin typeface="Cambria Math" panose="02040503050406030204" pitchFamily="18" charset="0"/>
                        </a:rPr>
                        <m:t>.</m:t>
                      </m:r>
                      <m:r>
                        <a:rPr lang="en-US" sz="2800">
                          <a:latin typeface="Cambria Math" panose="02040503050406030204" pitchFamily="18" charset="0"/>
                        </a:rPr>
                        <m:t>85</m:t>
                      </m:r>
                      <m:r>
                        <a:rPr lang="en-US" sz="2800" i="1">
                          <a:latin typeface="Cambria Math" panose="02040503050406030204" pitchFamily="18" charset="0"/>
                        </a:rPr>
                        <m:t>−</m:t>
                      </m:r>
                      <m:r>
                        <a:rPr lang="en-US" sz="2800">
                          <a:latin typeface="Cambria Math" panose="02040503050406030204" pitchFamily="18" charset="0"/>
                        </a:rPr>
                        <m:t>0</m:t>
                      </m:r>
                      <m:r>
                        <a:rPr lang="en-US" sz="2800">
                          <a:latin typeface="Cambria Math" panose="02040503050406030204" pitchFamily="18" charset="0"/>
                        </a:rPr>
                        <m:t>.</m:t>
                      </m:r>
                      <m:r>
                        <a:rPr lang="en-US" sz="2800">
                          <a:latin typeface="Cambria Math" panose="02040503050406030204" pitchFamily="18" charset="0"/>
                        </a:rPr>
                        <m:t>05</m:t>
                      </m:r>
                      <m:d>
                        <m:dPr>
                          <m:ctrlPr>
                            <a:rPr lang="en-US" sz="2800" i="1">
                              <a:latin typeface="Cambria Math" panose="02040503050406030204" pitchFamily="18" charset="0"/>
                            </a:rPr>
                          </m:ctrlPr>
                        </m:dPr>
                        <m:e>
                          <m:f>
                            <m:fPr>
                              <m:ctrlPr>
                                <a:rPr lang="en-US" sz="2800" i="1">
                                  <a:latin typeface="Cambria Math" panose="02040503050406030204" pitchFamily="18" charset="0"/>
                                </a:rPr>
                              </m:ctrlPr>
                            </m:fPr>
                            <m:num>
                              <m:sSubSup>
                                <m:sSubSupPr>
                                  <m:ctrlPr>
                                    <a:rPr lang="en-US" sz="2800" i="1">
                                      <a:latin typeface="Cambria Math" panose="02040503050406030204" pitchFamily="18" charset="0"/>
                                    </a:rPr>
                                  </m:ctrlPr>
                                </m:sSubSupPr>
                                <m:e>
                                  <m:r>
                                    <m:rPr>
                                      <m:sty m:val="p"/>
                                    </m:rPr>
                                    <a:rPr lang="en-US" sz="2800">
                                      <a:latin typeface="Cambria Math" panose="02040503050406030204" pitchFamily="18" charset="0"/>
                                    </a:rPr>
                                    <m:t>f</m:t>
                                  </m:r>
                                </m:e>
                                <m:sub>
                                  <m:r>
                                    <m:rPr>
                                      <m:sty m:val="p"/>
                                    </m:rPr>
                                    <a:rPr lang="en-US" sz="2800">
                                      <a:latin typeface="Cambria Math" panose="02040503050406030204" pitchFamily="18" charset="0"/>
                                    </a:rPr>
                                    <m:t>c</m:t>
                                  </m:r>
                                </m:sub>
                                <m:sup>
                                  <m:r>
                                    <a:rPr lang="en-US" sz="2800" i="1">
                                      <a:latin typeface="Cambria Math" panose="02040503050406030204" pitchFamily="18" charset="0"/>
                                    </a:rPr>
                                    <m:t>′</m:t>
                                  </m:r>
                                </m:sup>
                              </m:sSubSup>
                              <m:r>
                                <a:rPr lang="en-US" sz="2800" i="1">
                                  <a:latin typeface="Cambria Math" panose="02040503050406030204" pitchFamily="18" charset="0"/>
                                </a:rPr>
                                <m:t>−</m:t>
                              </m:r>
                              <m:r>
                                <a:rPr lang="en-US" sz="2800">
                                  <a:latin typeface="Cambria Math" panose="02040503050406030204" pitchFamily="18" charset="0"/>
                                </a:rPr>
                                <m:t>28</m:t>
                              </m:r>
                            </m:num>
                            <m:den>
                              <m:r>
                                <a:rPr lang="en-US" sz="2800">
                                  <a:latin typeface="Cambria Math" panose="02040503050406030204" pitchFamily="18" charset="0"/>
                                </a:rPr>
                                <m:t>7</m:t>
                              </m:r>
                            </m:den>
                          </m:f>
                        </m:e>
                      </m:d>
                      <m:r>
                        <a:rPr lang="en-US" sz="2800">
                          <a:latin typeface="Cambria Math" panose="02040503050406030204" pitchFamily="18" charset="0"/>
                        </a:rPr>
                        <m:t>  </m:t>
                      </m:r>
                      <m:r>
                        <a:rPr lang="en-US" sz="2800" b="0" i="0" smtClean="0">
                          <a:latin typeface="Cambria Math" panose="02040503050406030204" pitchFamily="18" charset="0"/>
                        </a:rPr>
                        <m:t>,</m:t>
                      </m:r>
                      <m:r>
                        <a:rPr lang="en-US" sz="2800">
                          <a:latin typeface="Cambria Math" panose="02040503050406030204" pitchFamily="18" charset="0"/>
                        </a:rPr>
                        <m:t> </m:t>
                      </m:r>
                      <m:r>
                        <a:rPr lang="en-US" sz="2800">
                          <a:latin typeface="Cambria Math" panose="02040503050406030204" pitchFamily="18" charset="0"/>
                        </a:rPr>
                        <m:t>0</m:t>
                      </m:r>
                      <m:r>
                        <a:rPr lang="en-US" sz="2800">
                          <a:latin typeface="Cambria Math" panose="02040503050406030204" pitchFamily="18" charset="0"/>
                        </a:rPr>
                        <m:t>.</m:t>
                      </m:r>
                      <m:r>
                        <a:rPr lang="en-US" sz="2800">
                          <a:latin typeface="Cambria Math" panose="02040503050406030204" pitchFamily="18" charset="0"/>
                        </a:rPr>
                        <m:t>65</m:t>
                      </m:r>
                      <m:sSub>
                        <m:sSubPr>
                          <m:ctrlPr>
                            <a:rPr lang="en-US" sz="2800" i="1">
                              <a:latin typeface="Cambria Math" panose="02040503050406030204" pitchFamily="18" charset="0"/>
                            </a:rPr>
                          </m:ctrlPr>
                        </m:sSubPr>
                        <m:e>
                          <m:r>
                            <a:rPr lang="en-US" sz="2800">
                              <a:latin typeface="Cambria Math" panose="02040503050406030204" pitchFamily="18" charset="0"/>
                            </a:rPr>
                            <m:t>≤</m:t>
                          </m:r>
                          <m:r>
                            <m:rPr>
                              <m:sty m:val="p"/>
                            </m:rPr>
                            <a:rPr lang="en-US" sz="2800">
                              <a:latin typeface="Cambria Math" panose="02040503050406030204" pitchFamily="18" charset="0"/>
                            </a:rPr>
                            <m:t>β</m:t>
                          </m:r>
                        </m:e>
                        <m:sub>
                          <m:r>
                            <a:rPr lang="en-US" sz="2800">
                              <a:latin typeface="Cambria Math" panose="02040503050406030204" pitchFamily="18" charset="0"/>
                            </a:rPr>
                            <m:t>1</m:t>
                          </m:r>
                        </m:sub>
                      </m:sSub>
                      <m:r>
                        <a:rPr lang="en-US" sz="2800">
                          <a:latin typeface="Cambria Math" panose="02040503050406030204" pitchFamily="18" charset="0"/>
                        </a:rPr>
                        <m:t>≤</m:t>
                      </m:r>
                      <m:r>
                        <a:rPr lang="en-US" sz="2800">
                          <a:latin typeface="Cambria Math" panose="02040503050406030204" pitchFamily="18" charset="0"/>
                        </a:rPr>
                        <m:t>0</m:t>
                      </m:r>
                      <m:r>
                        <a:rPr lang="en-US" sz="2800">
                          <a:latin typeface="Cambria Math" panose="02040503050406030204" pitchFamily="18" charset="0"/>
                        </a:rPr>
                        <m:t>.</m:t>
                      </m:r>
                      <m:r>
                        <a:rPr lang="en-US" sz="2800">
                          <a:latin typeface="Cambria Math" panose="02040503050406030204" pitchFamily="18" charset="0"/>
                        </a:rPr>
                        <m:t>85</m:t>
                      </m:r>
                      <m:r>
                        <a:rPr lang="en-US" sz="2800">
                          <a:latin typeface="Cambria Math" panose="02040503050406030204" pitchFamily="18" charset="0"/>
                        </a:rPr>
                        <m:t>      (</m:t>
                      </m:r>
                      <m:r>
                        <m:rPr>
                          <m:sty m:val="p"/>
                        </m:rPr>
                        <a:rPr lang="en-US" sz="2800">
                          <a:latin typeface="Cambria Math" panose="02040503050406030204" pitchFamily="18" charset="0"/>
                        </a:rPr>
                        <m:t>Equation</m:t>
                      </m:r>
                      <m:r>
                        <a:rPr lang="en-US" sz="2800">
                          <a:latin typeface="Cambria Math" panose="02040503050406030204" pitchFamily="18" charset="0"/>
                        </a:rPr>
                        <m:t> </m:t>
                      </m:r>
                      <m:r>
                        <a:rPr lang="en-US" sz="2800">
                          <a:latin typeface="Cambria Math" panose="02040503050406030204" pitchFamily="18" charset="0"/>
                        </a:rPr>
                        <m:t>3</m:t>
                      </m:r>
                      <m:r>
                        <a:rPr lang="en-US" sz="2800">
                          <a:latin typeface="Cambria Math" panose="02040503050406030204" pitchFamily="18" charset="0"/>
                        </a:rPr>
                        <m:t>.</m:t>
                      </m:r>
                      <m:r>
                        <a:rPr lang="en-US" sz="2800">
                          <a:latin typeface="Cambria Math" panose="02040503050406030204" pitchFamily="18" charset="0"/>
                        </a:rPr>
                        <m:t>79</m:t>
                      </m:r>
                      <m:r>
                        <a:rPr lang="en-US" sz="2800">
                          <a:latin typeface="Cambria Math" panose="02040503050406030204" pitchFamily="18" charset="0"/>
                        </a:rPr>
                        <m:t>)</m:t>
                      </m:r>
                    </m:oMath>
                  </m:oMathPara>
                </a14:m>
                <a:endParaRPr lang="en-US" sz="2800" dirty="0"/>
              </a:p>
              <a:p>
                <a:pPr algn="l" rtl="0"/>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22" t="-814" r="-5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EFD8D2C-ABC8-4392-8F49-555B7BFDE638}"/>
              </a:ext>
            </a:extLst>
          </p:cNvPr>
          <p:cNvSpPr>
            <a:spLocks noGrp="1"/>
          </p:cNvSpPr>
          <p:nvPr>
            <p:ph type="sldNum" sz="quarter" idx="12"/>
          </p:nvPr>
        </p:nvSpPr>
        <p:spPr/>
        <p:txBody>
          <a:bodyPr>
            <a:normAutofit fontScale="85000" lnSpcReduction="20000"/>
          </a:bodyPr>
          <a:lstStyle/>
          <a:p>
            <a:fld id="{12F72544-B17E-497E-958C-8F6B1DE0A02B}" type="slidenum">
              <a:rPr lang="en-US" smtClean="0"/>
              <a:t>223</a:t>
            </a:fld>
            <a:endParaRPr lang="en-US"/>
          </a:p>
        </p:txBody>
      </p:sp>
    </p:spTree>
    <p:extLst>
      <p:ext uri="{BB962C8B-B14F-4D97-AF65-F5344CB8AC3E}">
        <p14:creationId xmlns:p14="http://schemas.microsoft.com/office/powerpoint/2010/main" val="236605345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lstStyle/>
              <a:p>
                <a:pPr marL="0" indent="0" algn="l" rtl="0">
                  <a:buNone/>
                </a:pPr>
                <a:r>
                  <a:rPr lang="en-US" dirty="0"/>
                  <a:t>Based on Equation 3.79,</a:t>
                </a:r>
                <a14:m>
                  <m:oMath xmlns:m="http://schemas.openxmlformats.org/officeDocument/2006/math">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β</m:t>
                        </m:r>
                      </m:e>
                      <m:sub>
                        <m:r>
                          <a:rPr lang="en-US">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82</m:t>
                    </m:r>
                  </m:oMath>
                </a14:m>
                <a:endParaRPr lang="en-US" dirty="0"/>
              </a:p>
              <a:p>
                <a:pPr marL="0" indent="0" algn="l" rtl="0">
                  <a:buNone/>
                </a:pPr>
                <a:r>
                  <a:rPr lang="en-US" dirty="0"/>
                  <a:t>Then,</a:t>
                </a:r>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max</m:t>
                          </m:r>
                        </m:sub>
                      </m:sSub>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82</m:t>
                      </m:r>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375</m:t>
                      </m:r>
                      <m:r>
                        <a:rPr lang="en-US">
                          <a:latin typeface="Cambria Math" panose="02040503050406030204" pitchFamily="18" charset="0"/>
                        </a:rPr>
                        <m:t>×</m:t>
                      </m:r>
                      <m:r>
                        <a:rPr lang="en-US">
                          <a:latin typeface="Cambria Math" panose="02040503050406030204" pitchFamily="18" charset="0"/>
                        </a:rPr>
                        <m:t>2030</m:t>
                      </m:r>
                      <m:r>
                        <a:rPr lang="en-US">
                          <a:latin typeface="Cambria Math" panose="02040503050406030204" pitchFamily="18" charset="0"/>
                        </a:rPr>
                        <m:t>=</m:t>
                      </m:r>
                      <m:r>
                        <a:rPr lang="en-US">
                          <a:latin typeface="Cambria Math" panose="02040503050406030204" pitchFamily="18" charset="0"/>
                        </a:rPr>
                        <m:t>624</m:t>
                      </m:r>
                      <m:r>
                        <m:rPr>
                          <m:sty m:val="p"/>
                        </m:rPr>
                        <a:rPr lang="en-US">
                          <a:latin typeface="Cambria Math" panose="02040503050406030204" pitchFamily="18" charset="0"/>
                        </a:rPr>
                        <m:t>mm</m:t>
                      </m:r>
                    </m:oMath>
                  </m:oMathPara>
                </a14:m>
                <a:endParaRPr lang="en-US" dirty="0"/>
              </a:p>
              <a:p>
                <a:pPr marL="0" indent="0" algn="l" rtl="0">
                  <a:buNone/>
                </a:pPr>
                <a:r>
                  <a:rPr lang="en-US" dirty="0"/>
                  <a:t>So,</a:t>
                </a:r>
              </a:p>
              <a:p>
                <a:pPr marL="0" indent="0" algn="l" rtl="0">
                  <a:buNone/>
                </a:pPr>
                <a:r>
                  <a:rPr lang="en-US" dirty="0"/>
                  <a:t> a&lt;</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max</m:t>
                        </m:r>
                      </m:sub>
                    </m:sSub>
                  </m:oMath>
                </a14:m>
                <a:r>
                  <a:rPr lang="en-US" dirty="0"/>
                  <a:t>, no need to doubly reinforcement</a:t>
                </a:r>
              </a:p>
              <a:p>
                <a:pPr marL="0" indent="0" algn="l" rtl="0">
                  <a:buNone/>
                </a:pPr>
                <a:r>
                  <a:rPr lang="en-US" dirty="0"/>
                  <a:t>The reinforcement percentage from Figure 3.34,</a:t>
                </a:r>
                <a14:m>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𝜌</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0023</m:t>
                    </m:r>
                  </m:oMath>
                </a14:m>
                <a:endParaRPr lang="en-US" dirty="0"/>
              </a:p>
              <a:p>
                <a:pPr marL="0" indent="0" algn="l" rtl="0">
                  <a:buNone/>
                </a:pPr>
                <a:r>
                  <a:rPr lang="en-US" dirty="0"/>
                  <a:t>The reinforcement percentage from </a:t>
                </a:r>
                <a:r>
                  <a:rPr lang="en-US" dirty="0" err="1"/>
                  <a:t>Etabs</a:t>
                </a:r>
                <a:r>
                  <a:rPr lang="en-US" dirty="0"/>
                  <a:t> approximately equal to results manually.</a:t>
                </a:r>
              </a:p>
              <a:p>
                <a:pPr marL="0" indent="0" algn="l" rtl="0">
                  <a:buNone/>
                </a:pPr>
                <a:endParaRPr lang="en-US" dirty="0"/>
              </a:p>
              <a:p>
                <a:pPr algn="l" rtl="0"/>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r="-151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F393EC4-DDCB-4785-90E1-08373CA6F253}"/>
              </a:ext>
            </a:extLst>
          </p:cNvPr>
          <p:cNvSpPr>
            <a:spLocks noGrp="1"/>
          </p:cNvSpPr>
          <p:nvPr>
            <p:ph type="sldNum" sz="quarter" idx="12"/>
          </p:nvPr>
        </p:nvSpPr>
        <p:spPr/>
        <p:txBody>
          <a:bodyPr>
            <a:normAutofit fontScale="85000" lnSpcReduction="20000"/>
          </a:bodyPr>
          <a:lstStyle/>
          <a:p>
            <a:fld id="{12F72544-B17E-497E-958C-8F6B1DE0A02B}" type="slidenum">
              <a:rPr lang="en-US" smtClean="0"/>
              <a:t>224</a:t>
            </a:fld>
            <a:endParaRPr lang="en-US"/>
          </a:p>
        </p:txBody>
      </p:sp>
    </p:spTree>
    <p:extLst>
      <p:ext uri="{BB962C8B-B14F-4D97-AF65-F5344CB8AC3E}">
        <p14:creationId xmlns:p14="http://schemas.microsoft.com/office/powerpoint/2010/main" val="801651615"/>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lstStyle/>
              <a:p>
                <a:pPr algn="l" rtl="0">
                  <a:buFont typeface="Wingdings" panose="05000000000000000000" pitchFamily="2" charset="2"/>
                  <a:buChar char="ü"/>
                </a:pPr>
                <a:r>
                  <a:rPr lang="en-US" b="1" dirty="0"/>
                  <a:t>Shear reinforcement:</a:t>
                </a:r>
              </a:p>
              <a:p>
                <a:pPr marL="0" indent="0" algn="l" rtl="0">
                  <a:buNone/>
                </a:pPr>
                <a:endParaRPr lang="en-US" dirty="0"/>
              </a:p>
              <a:p>
                <a:pPr marL="0" indent="0" algn="l" rtl="0">
                  <a:buNone/>
                </a:pPr>
                <a:r>
                  <a:rPr lang="en-US" dirty="0"/>
                  <a:t>According to ACI 318-14, Section 18.10.7, the coupling beams with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n</m:t>
                        </m:r>
                      </m:sub>
                    </m:sSub>
                  </m:oMath>
                </a14:m>
                <a:r>
                  <a:rPr lang="en-US" dirty="0"/>
                  <a:t>/h) &lt; 2 and with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u</m:t>
                        </m:r>
                      </m:sub>
                    </m:sSub>
                  </m:oMath>
                </a14:m>
                <a:r>
                  <a:rPr lang="en-US" dirty="0"/>
                  <a:t>≥ 2</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a:t> shall be reinforced with two intersecting groups of diagonally placed bars symmetrical about the midspan.</a:t>
                </a:r>
              </a:p>
              <a:p>
                <a:pPr algn="l" rtl="0"/>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DC8E9F0-E5DB-4F93-B7A2-821F5A7C5C8E}"/>
              </a:ext>
            </a:extLst>
          </p:cNvPr>
          <p:cNvSpPr>
            <a:spLocks noGrp="1"/>
          </p:cNvSpPr>
          <p:nvPr>
            <p:ph type="sldNum" sz="quarter" idx="12"/>
          </p:nvPr>
        </p:nvSpPr>
        <p:spPr/>
        <p:txBody>
          <a:bodyPr>
            <a:normAutofit fontScale="85000" lnSpcReduction="20000"/>
          </a:bodyPr>
          <a:lstStyle/>
          <a:p>
            <a:fld id="{12F72544-B17E-497E-958C-8F6B1DE0A02B}" type="slidenum">
              <a:rPr lang="en-US" smtClean="0"/>
              <a:t>225</a:t>
            </a:fld>
            <a:endParaRPr lang="en-US"/>
          </a:p>
        </p:txBody>
      </p:sp>
    </p:spTree>
    <p:extLst>
      <p:ext uri="{BB962C8B-B14F-4D97-AF65-F5344CB8AC3E}">
        <p14:creationId xmlns:p14="http://schemas.microsoft.com/office/powerpoint/2010/main" val="366234572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normAutofit/>
              </a:bodyPr>
              <a:lstStyle/>
              <a:p>
                <a:pPr marL="0" indent="0" algn="l" rtl="0">
                  <a:buNone/>
                </a:pPr>
                <a:r>
                  <a:rPr lang="en-US" dirty="0"/>
                  <a:t>- L/H ratio=1.2/2.1=0.57 &lt;2.</a:t>
                </a:r>
              </a:p>
              <a:p>
                <a:pPr marL="0" indent="0" algn="l" rtl="0">
                  <a:buNone/>
                </a:pPr>
                <a14:m>
                  <m:oMathPara xmlns:m="http://schemas.openxmlformats.org/officeDocument/2006/math">
                    <m:oMathParaPr>
                      <m:jc m:val="left"/>
                    </m:oMathParaPr>
                    <m:oMath xmlns:m="http://schemas.openxmlformats.org/officeDocument/2006/math">
                      <m:r>
                        <a:rPr lang="en-US">
                          <a:latin typeface="Cambria Math" panose="02040503050406030204" pitchFamily="18" charset="0"/>
                        </a:rPr>
                        <m:t>−</m:t>
                      </m:r>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r>
                        <a:rPr lang="en-US" i="1">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6</m:t>
                          </m:r>
                        </m:den>
                      </m:f>
                      <m:rad>
                        <m:radPr>
                          <m:degHide m:val="on"/>
                          <m:ctrlPr>
                            <a:rPr lang="en-US" i="1">
                              <a:latin typeface="Cambria Math" panose="02040503050406030204" pitchFamily="18" charset="0"/>
                            </a:rPr>
                          </m:ctrlPr>
                        </m:radPr>
                        <m:deg/>
                        <m:e>
                          <m:r>
                            <a:rPr lang="en-US" i="1">
                              <a:latin typeface="Cambria Math" panose="02040503050406030204" pitchFamily="18" charset="0"/>
                            </a:rPr>
                            <m:t>32</m:t>
                          </m:r>
                        </m:e>
                      </m:rad>
                      <m:r>
                        <a:rPr lang="en-US">
                          <a:latin typeface="Cambria Math" panose="02040503050406030204" pitchFamily="18" charset="0"/>
                        </a:rPr>
                        <m:t>×</m:t>
                      </m:r>
                      <m:r>
                        <a:rPr lang="en-US" i="1">
                          <a:latin typeface="Cambria Math" panose="02040503050406030204" pitchFamily="18" charset="0"/>
                        </a:rPr>
                        <m:t>400</m:t>
                      </m:r>
                      <m:r>
                        <a:rPr lang="en-US">
                          <a:latin typeface="Cambria Math" panose="02040503050406030204" pitchFamily="18" charset="0"/>
                        </a:rPr>
                        <m:t>×</m:t>
                      </m:r>
                      <m:r>
                        <a:rPr lang="en-US" i="1">
                          <a:latin typeface="Cambria Math" panose="02040503050406030204" pitchFamily="18" charset="0"/>
                        </a:rPr>
                        <m:t>2030</m:t>
                      </m:r>
                      <m:r>
                        <a:rPr lang="en-US">
                          <a:latin typeface="Cambria Math" panose="02040503050406030204" pitchFamily="18" charset="0"/>
                        </a:rPr>
                        <m:t>=</m:t>
                      </m:r>
                      <m:r>
                        <a:rPr lang="en-US">
                          <a:latin typeface="Cambria Math" panose="02040503050406030204" pitchFamily="18" charset="0"/>
                        </a:rPr>
                        <m:t>767</m:t>
                      </m:r>
                      <m:r>
                        <a:rPr lang="en-US">
                          <a:latin typeface="Cambria Math" panose="02040503050406030204" pitchFamily="18" charset="0"/>
                        </a:rPr>
                        <m:t> </m:t>
                      </m:r>
                      <m:r>
                        <m:rPr>
                          <m:sty m:val="p"/>
                        </m:rPr>
                        <a:rPr lang="en-US">
                          <a:latin typeface="Cambria Math" panose="02040503050406030204" pitchFamily="18" charset="0"/>
                        </a:rPr>
                        <m:t>KN</m:t>
                      </m:r>
                    </m:oMath>
                  </m:oMathPara>
                </a14:m>
                <a:endParaRPr lang="en-US" dirty="0"/>
              </a:p>
              <a:p>
                <a:pPr marL="0" indent="0" algn="l" rtl="0">
                  <a:buNone/>
                </a:pPr>
                <a:r>
                  <a:rPr lang="en-US" dirty="0"/>
                  <a:t>Then, </a:t>
                </a:r>
                <a:r>
                  <a:rPr lang="en-US" dirty="0" err="1"/>
                  <a:t>V</a:t>
                </a:r>
                <a:r>
                  <a:rPr lang="en-US" baseline="-25000" dirty="0" err="1"/>
                  <a:t>limit</a:t>
                </a:r>
                <a:r>
                  <a:rPr lang="en-US" dirty="0"/>
                  <a:t>= 2</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oMath>
                </a14:m>
                <a:r>
                  <a:rPr lang="en-US" dirty="0"/>
                  <a:t>=1530 &lt; V</a:t>
                </a:r>
                <a:r>
                  <a:rPr lang="en-US" baseline="-25000" dirty="0"/>
                  <a:t>u</a:t>
                </a:r>
                <a:r>
                  <a:rPr lang="en-US" dirty="0"/>
                  <a:t>.</a:t>
                </a:r>
              </a:p>
              <a:p>
                <a:pPr marL="0" indent="0" algn="l" rtl="0">
                  <a:buNone/>
                </a:pPr>
                <a:r>
                  <a:rPr lang="en-US" dirty="0"/>
                  <a:t>So, the diagonal reinforcement is mandatory</a:t>
                </a:r>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9A8AB6B-E4CC-4C2F-A4A1-D76B58175E1B}"/>
              </a:ext>
            </a:extLst>
          </p:cNvPr>
          <p:cNvPicPr/>
          <p:nvPr/>
        </p:nvPicPr>
        <p:blipFill>
          <a:blip r:embed="rId3"/>
          <a:stretch>
            <a:fillRect/>
          </a:stretch>
        </p:blipFill>
        <p:spPr>
          <a:xfrm>
            <a:off x="1301408" y="4236427"/>
            <a:ext cx="9398830" cy="2042746"/>
          </a:xfrm>
          <a:prstGeom prst="rect">
            <a:avLst/>
          </a:prstGeom>
          <a:ln>
            <a:noFill/>
          </a:ln>
        </p:spPr>
      </p:pic>
      <p:sp>
        <p:nvSpPr>
          <p:cNvPr id="5" name="Slide Number Placeholder 4">
            <a:extLst>
              <a:ext uri="{FF2B5EF4-FFF2-40B4-BE49-F238E27FC236}">
                <a16:creationId xmlns:a16="http://schemas.microsoft.com/office/drawing/2014/main" id="{582C1C68-A99E-44F6-935B-8F17BB4F98F8}"/>
              </a:ext>
            </a:extLst>
          </p:cNvPr>
          <p:cNvSpPr>
            <a:spLocks noGrp="1"/>
          </p:cNvSpPr>
          <p:nvPr>
            <p:ph type="sldNum" sz="quarter" idx="12"/>
          </p:nvPr>
        </p:nvSpPr>
        <p:spPr/>
        <p:txBody>
          <a:bodyPr>
            <a:normAutofit fontScale="85000" lnSpcReduction="20000"/>
          </a:bodyPr>
          <a:lstStyle/>
          <a:p>
            <a:fld id="{12F72544-B17E-497E-958C-8F6B1DE0A02B}" type="slidenum">
              <a:rPr lang="en-US" smtClean="0"/>
              <a:t>226</a:t>
            </a:fld>
            <a:endParaRPr lang="en-US"/>
          </a:p>
        </p:txBody>
      </p:sp>
    </p:spTree>
    <p:extLst>
      <p:ext uri="{BB962C8B-B14F-4D97-AF65-F5344CB8AC3E}">
        <p14:creationId xmlns:p14="http://schemas.microsoft.com/office/powerpoint/2010/main" val="2085669281"/>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normAutofit lnSpcReduction="10000"/>
              </a:bodyPr>
              <a:lstStyle/>
              <a:p>
                <a:pPr marL="0" indent="0" algn="l" rtl="0">
                  <a:buNone/>
                </a:pPr>
                <a:r>
                  <a:rPr lang="en-US" sz="2800" dirty="0"/>
                  <a:t>The nominal shear strength,</a:t>
                </a:r>
                <a14:m>
                  <m:oMath xmlns:m="http://schemas.openxmlformats.org/officeDocument/2006/math">
                    <m:r>
                      <a:rPr lang="en-US" sz="2800">
                        <a:latin typeface="Cambria Math" panose="02040503050406030204" pitchFamily="18" charset="0"/>
                      </a:rPr>
                      <m:t> </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n</m:t>
                        </m:r>
                      </m:sub>
                    </m:sSub>
                  </m:oMath>
                </a14:m>
                <a:r>
                  <a:rPr lang="en-US" sz="2800" dirty="0"/>
                  <a:t>, for group of diagonal bars can be determined as follows:</a:t>
                </a:r>
              </a:p>
              <a:p>
                <a:pPr marL="0" indent="0" algn="l" rtl="0">
                  <a:buNone/>
                </a:pPr>
                <a:endParaRPr lang="en-US" sz="2800" dirty="0"/>
              </a:p>
              <a:p>
                <a:pPr marL="0" indent="0" algn="l" rtl="0">
                  <a:buNone/>
                </a:pPr>
                <a14:m>
                  <m:oMathPara xmlns:m="http://schemas.openxmlformats.org/officeDocument/2006/math">
                    <m:oMathParaPr>
                      <m:jc m:val="centerGroup"/>
                    </m:oMathParaPr>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n</m:t>
                          </m:r>
                        </m:sub>
                      </m:sSub>
                      <m:r>
                        <a:rPr lang="en-US" sz="2800">
                          <a:latin typeface="Cambria Math" panose="02040503050406030204" pitchFamily="18" charset="0"/>
                        </a:rPr>
                        <m:t>=</m:t>
                      </m:r>
                      <m:r>
                        <a:rPr lang="en-US" sz="2800">
                          <a:latin typeface="Cambria Math" panose="02040503050406030204" pitchFamily="18" charset="0"/>
                        </a:rPr>
                        <m:t>2</m:t>
                      </m:r>
                      <m:r>
                        <m:rPr>
                          <m:sty m:val="p"/>
                        </m:rPr>
                        <a:rPr lang="en-US" sz="2800">
                          <a:latin typeface="Cambria Math" panose="02040503050406030204" pitchFamily="18" charset="0"/>
                        </a:rPr>
                        <m:t>λ</m:t>
                      </m:r>
                      <m:r>
                        <a:rPr lang="en-US" sz="2800" i="1">
                          <a:latin typeface="Cambria Math" panose="02040503050406030204" pitchFamily="18" charset="0"/>
                        </a:rPr>
                        <m:t> </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f</m:t>
                          </m:r>
                        </m:e>
                        <m:sub>
                          <m:r>
                            <m:rPr>
                              <m:sty m:val="p"/>
                            </m:rPr>
                            <a:rPr lang="en-US" sz="2800">
                              <a:latin typeface="Cambria Math" panose="02040503050406030204" pitchFamily="18" charset="0"/>
                            </a:rPr>
                            <m:t>y</m:t>
                          </m:r>
                          <m:r>
                            <a:rPr lang="en-US" sz="2800">
                              <a:latin typeface="Cambria Math" panose="02040503050406030204" pitchFamily="18" charset="0"/>
                            </a:rPr>
                            <m:t> </m:t>
                          </m:r>
                        </m:sub>
                      </m:sSub>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vd</m:t>
                          </m:r>
                        </m:sub>
                      </m:sSub>
                      <m:func>
                        <m:funcPr>
                          <m:ctrlPr>
                            <a:rPr lang="en-US" sz="2800" i="1">
                              <a:latin typeface="Cambria Math" panose="02040503050406030204" pitchFamily="18" charset="0"/>
                            </a:rPr>
                          </m:ctrlPr>
                        </m:funcPr>
                        <m:fName>
                          <m:r>
                            <m:rPr>
                              <m:sty m:val="p"/>
                            </m:rPr>
                            <a:rPr lang="en-US" sz="2800">
                              <a:latin typeface="Cambria Math" panose="02040503050406030204" pitchFamily="18" charset="0"/>
                            </a:rPr>
                            <m:t>sin</m:t>
                          </m:r>
                        </m:fName>
                        <m:e>
                          <m:d>
                            <m:dPr>
                              <m:ctrlPr>
                                <a:rPr lang="en-US" sz="2800" i="1">
                                  <a:latin typeface="Cambria Math" panose="02040503050406030204" pitchFamily="18" charset="0"/>
                                </a:rPr>
                              </m:ctrlPr>
                            </m:dPr>
                            <m:e>
                              <m:r>
                                <m:rPr>
                                  <m:sty m:val="p"/>
                                </m:rPr>
                                <a:rPr lang="en-US" sz="2800">
                                  <a:latin typeface="Cambria Math" panose="02040503050406030204" pitchFamily="18" charset="0"/>
                                </a:rPr>
                                <m:t>α</m:t>
                              </m:r>
                            </m:e>
                          </m:d>
                        </m:e>
                      </m:func>
                      <m:r>
                        <a:rPr lang="en-US" sz="2800">
                          <a:latin typeface="Cambria Math" panose="02040503050406030204" pitchFamily="18" charset="0"/>
                        </a:rPr>
                        <m:t>≤</m:t>
                      </m:r>
                      <m:r>
                        <a:rPr lang="en-US" sz="2800">
                          <a:latin typeface="Cambria Math" panose="02040503050406030204" pitchFamily="18" charset="0"/>
                        </a:rPr>
                        <m:t>5</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c</m:t>
                          </m:r>
                        </m:sub>
                      </m:sSub>
                      <m:r>
                        <a:rPr lang="en-US" sz="2800">
                          <a:latin typeface="Cambria Math" panose="02040503050406030204" pitchFamily="18" charset="0"/>
                        </a:rPr>
                        <m:t> </m:t>
                      </m:r>
                      <m:r>
                        <a:rPr lang="en-US" sz="2800" b="0" i="0" smtClean="0">
                          <a:latin typeface="Cambria Math" panose="02040503050406030204" pitchFamily="18" charset="0"/>
                        </a:rPr>
                        <m:t>                                                  </m:t>
                      </m:r>
                      <m:d>
                        <m:dPr>
                          <m:ctrlPr>
                            <a:rPr lang="en-US" sz="2800" i="1">
                              <a:latin typeface="Cambria Math" panose="02040503050406030204" pitchFamily="18" charset="0"/>
                            </a:rPr>
                          </m:ctrlPr>
                        </m:dPr>
                        <m:e>
                          <m:r>
                            <m:rPr>
                              <m:sty m:val="p"/>
                            </m:rPr>
                            <a:rPr lang="en-US" sz="2800">
                              <a:latin typeface="Cambria Math" panose="02040503050406030204" pitchFamily="18" charset="0"/>
                            </a:rPr>
                            <m:t>Equation</m:t>
                          </m:r>
                          <m:r>
                            <a:rPr lang="en-US" sz="2800">
                              <a:latin typeface="Cambria Math" panose="02040503050406030204" pitchFamily="18" charset="0"/>
                            </a:rPr>
                            <m:t> </m:t>
                          </m:r>
                          <m:r>
                            <a:rPr lang="en-US" sz="2800">
                              <a:latin typeface="Cambria Math" panose="02040503050406030204" pitchFamily="18" charset="0"/>
                            </a:rPr>
                            <m:t>3</m:t>
                          </m:r>
                          <m:r>
                            <a:rPr lang="en-US" sz="2800">
                              <a:latin typeface="Cambria Math" panose="02040503050406030204" pitchFamily="18" charset="0"/>
                            </a:rPr>
                            <m:t>.</m:t>
                          </m:r>
                          <m:r>
                            <a:rPr lang="en-US" sz="2800">
                              <a:latin typeface="Cambria Math" panose="02040503050406030204" pitchFamily="18" charset="0"/>
                            </a:rPr>
                            <m:t>83</m:t>
                          </m:r>
                        </m:e>
                      </m:d>
                    </m:oMath>
                  </m:oMathPara>
                </a14:m>
                <a:endParaRPr lang="en-US" sz="2800" dirty="0"/>
              </a:p>
              <a:p>
                <a:pPr marL="0" indent="0" algn="l" rtl="0">
                  <a:buNone/>
                </a:pPr>
                <a14:m>
                  <m:oMathPara xmlns:m="http://schemas.openxmlformats.org/officeDocument/2006/math">
                    <m:oMathParaPr>
                      <m:jc m:val="centerGroup"/>
                    </m:oMathParaPr>
                    <m:oMath xmlns:m="http://schemas.openxmlformats.org/officeDocument/2006/math">
                      <m:r>
                        <a:rPr lang="en-US" sz="2800">
                          <a:latin typeface="Cambria Math" panose="02040503050406030204" pitchFamily="18" charset="0"/>
                        </a:rPr>
                        <m:t> </m:t>
                      </m:r>
                    </m:oMath>
                  </m:oMathPara>
                </a14:m>
                <a:endParaRPr lang="en-US" sz="2800" dirty="0"/>
              </a:p>
              <a:p>
                <a:pPr marL="0" indent="0" algn="l" rtl="0">
                  <a:buNone/>
                </a:pPr>
                <a:r>
                  <a:rPr lang="en-US" sz="2800" dirty="0"/>
                  <a:t>Where:</a:t>
                </a:r>
              </a:p>
              <a:p>
                <a:pPr marL="0"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vd</m:t>
                        </m:r>
                      </m:sub>
                    </m:sSub>
                  </m:oMath>
                </a14:m>
                <a:r>
                  <a:rPr lang="en-US" sz="2800" dirty="0"/>
                  <a:t> = Total area of reinforcement in each group of diagonal bars in a diagonally reinforced coupling beam.</a:t>
                </a:r>
              </a:p>
              <a:p>
                <a:pPr marL="0" indent="0" algn="l" rtl="0">
                  <a:buNone/>
                </a:pPr>
                <a14:m>
                  <m:oMath xmlns:m="http://schemas.openxmlformats.org/officeDocument/2006/math">
                    <m:r>
                      <m:rPr>
                        <m:sty m:val="p"/>
                      </m:rPr>
                      <a:rPr lang="en-US" sz="2800">
                        <a:latin typeface="Cambria Math" panose="02040503050406030204" pitchFamily="18" charset="0"/>
                      </a:rPr>
                      <m:t>α</m:t>
                    </m:r>
                  </m:oMath>
                </a14:m>
                <a:r>
                  <a:rPr lang="en-US" sz="2800" dirty="0"/>
                  <a:t> = Angle defining the orientation of reinforcement</a:t>
                </a:r>
                <a:r>
                  <a:rPr lang="en-US" sz="4000" dirty="0"/>
                  <a:t>.</a:t>
                </a:r>
              </a:p>
              <a:p>
                <a:pPr algn="l" rtl="0">
                  <a:buFontTx/>
                  <a:buChar char="-"/>
                </a:pPr>
                <a:endParaRPr lang="en-US" sz="3600" i="1" dirty="0"/>
              </a:p>
              <a:p>
                <a:pPr algn="l" rtl="0">
                  <a:buFontTx/>
                  <a:buChar char="-"/>
                </a:pPr>
                <a:endParaRPr lang="en-US" sz="3300" i="1" dirty="0"/>
              </a:p>
              <a:p>
                <a:pPr algn="l" rtl="0">
                  <a:buFontTx/>
                  <a:buChar char="-"/>
                </a:pPr>
                <a:endParaRPr lang="en-US" sz="3300" i="1" dirty="0"/>
              </a:p>
              <a:p>
                <a:pPr algn="l" rtl="0">
                  <a:buFontTx/>
                  <a:buChar char="-"/>
                </a:pPr>
                <a:endParaRPr lang="en-US" sz="3300" dirty="0"/>
              </a:p>
              <a:p>
                <a:pPr algn="l" rtl="0">
                  <a:buFontTx/>
                  <a:buChar char="-"/>
                </a:pPr>
                <a:endParaRPr lang="en-US"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22" t="-244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2935167-E585-42BF-B009-D352894D336E}"/>
              </a:ext>
            </a:extLst>
          </p:cNvPr>
          <p:cNvSpPr>
            <a:spLocks noGrp="1"/>
          </p:cNvSpPr>
          <p:nvPr>
            <p:ph type="sldNum" sz="quarter" idx="12"/>
          </p:nvPr>
        </p:nvSpPr>
        <p:spPr/>
        <p:txBody>
          <a:bodyPr>
            <a:normAutofit fontScale="85000" lnSpcReduction="20000"/>
          </a:bodyPr>
          <a:lstStyle/>
          <a:p>
            <a:fld id="{12F72544-B17E-497E-958C-8F6B1DE0A02B}" type="slidenum">
              <a:rPr lang="en-US" smtClean="0"/>
              <a:t>227</a:t>
            </a:fld>
            <a:endParaRPr lang="en-US"/>
          </a:p>
        </p:txBody>
      </p:sp>
    </p:spTree>
    <p:extLst>
      <p:ext uri="{BB962C8B-B14F-4D97-AF65-F5344CB8AC3E}">
        <p14:creationId xmlns:p14="http://schemas.microsoft.com/office/powerpoint/2010/main" val="2373921580"/>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A2D7-20F5-41E0-A493-33250C31B7CE}"/>
              </a:ext>
            </a:extLst>
          </p:cNvPr>
          <p:cNvSpPr>
            <a:spLocks noGrp="1"/>
          </p:cNvSpPr>
          <p:nvPr>
            <p:ph type="title"/>
          </p:nvPr>
        </p:nvSpPr>
        <p:spPr/>
        <p:txBody>
          <a:bodyPr>
            <a:normAutofit/>
          </a:bodyPr>
          <a:lstStyle/>
          <a:p>
            <a:pPr algn="ctr"/>
            <a:r>
              <a:rPr lang="en-US" sz="3200" b="1" dirty="0"/>
              <a:t>3.8.3.2 </a:t>
            </a:r>
            <a:r>
              <a:rPr lang="en-US" sz="3200" b="1" dirty="0">
                <a:effectLst>
                  <a:glow>
                    <a:srgbClr val="000000"/>
                  </a:glow>
                  <a:outerShdw sx="0" sy="0">
                    <a:srgbClr val="000000"/>
                  </a:outerShdw>
                  <a:reflection stA="0" endPos="0" fadeDir="0" sx="0" sy="0"/>
                </a:effectLst>
              </a:rPr>
              <a:t>Spandrel design verification </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D67673A-DDF8-4527-BDFF-725A7FE42723}"/>
                  </a:ext>
                </a:extLst>
              </p:cNvPr>
              <p:cNvSpPr>
                <a:spLocks noGrp="1"/>
              </p:cNvSpPr>
              <p:nvPr>
                <p:ph sz="quarter" idx="1"/>
              </p:nvPr>
            </p:nvSpPr>
            <p:spPr/>
            <p:txBody>
              <a:bodyPr>
                <a:normAutofit lnSpcReduction="10000"/>
              </a:bodyPr>
              <a:lstStyle/>
              <a:p>
                <a:pPr algn="l" rtl="0">
                  <a:buFont typeface="Wingdings" panose="05000000000000000000" pitchFamily="2" charset="2"/>
                  <a:buChar char="Ø"/>
                </a:pPr>
                <a14:m>
                  <m:oMath xmlns:m="http://schemas.openxmlformats.org/officeDocument/2006/math">
                    <m:sSub>
                      <m:sSubPr>
                        <m:ctrlPr>
                          <a:rPr lang="en-US" sz="2800" i="1" smtClean="0">
                            <a:latin typeface="Cambria Math" panose="02040503050406030204" pitchFamily="18" charset="0"/>
                          </a:rPr>
                        </m:ctrlPr>
                      </m:sSubPr>
                      <m:e>
                        <m:sSub>
                          <m:sSubPr>
                            <m:ctrlPr>
                              <a:rPr lang="en-US" sz="2800" i="1">
                                <a:latin typeface="Cambria Math" panose="02040503050406030204" pitchFamily="18" charset="0"/>
                              </a:rPr>
                            </m:ctrlPr>
                          </m:sSubPr>
                          <m:e>
                            <m:r>
                              <m:rPr>
                                <m:sty m:val="p"/>
                              </m:rPr>
                              <a:rPr lang="en-US" sz="2800">
                                <a:latin typeface="Cambria Math" panose="02040503050406030204" pitchFamily="18" charset="0"/>
                              </a:rPr>
                              <m:t>V</m:t>
                            </m:r>
                          </m:e>
                          <m:sub>
                            <m:r>
                              <m:rPr>
                                <m:sty m:val="p"/>
                              </m:rPr>
                              <a:rPr lang="en-US" sz="2800">
                                <a:latin typeface="Cambria Math" panose="02040503050406030204" pitchFamily="18" charset="0"/>
                              </a:rPr>
                              <m:t>u</m:t>
                            </m:r>
                          </m:sub>
                        </m:sSub>
                        <m:r>
                          <a:rPr lang="en-US" sz="2800">
                            <a:latin typeface="Cambria Math" panose="02040503050406030204" pitchFamily="18" charset="0"/>
                          </a:rPr>
                          <m:t>=</m:t>
                        </m:r>
                        <m:r>
                          <m:rPr>
                            <m:sty m:val="p"/>
                          </m:rPr>
                          <a:rPr lang="en-US" sz="2800">
                            <a:latin typeface="Cambria Math" panose="02040503050406030204" pitchFamily="18" charset="0"/>
                          </a:rPr>
                          <m:t>ΦV</m:t>
                        </m:r>
                      </m:e>
                      <m:sub>
                        <m:r>
                          <m:rPr>
                            <m:sty m:val="p"/>
                          </m:rPr>
                          <a:rPr lang="en-US" sz="2800">
                            <a:latin typeface="Cambria Math" panose="02040503050406030204" pitchFamily="18" charset="0"/>
                          </a:rPr>
                          <m:t>n</m:t>
                        </m:r>
                      </m:sub>
                    </m:sSub>
                  </m:oMath>
                </a14:m>
                <a:endParaRPr lang="en-US" sz="2800" i="1" dirty="0"/>
              </a:p>
              <a:p>
                <a:pPr marL="0" indent="0" algn="l" rtl="0">
                  <a:buNone/>
                </a:pPr>
                <a:r>
                  <a:rPr lang="en-US" sz="2800" dirty="0"/>
                  <a:t>- </a:t>
                </a:r>
                <a14:m>
                  <m:oMath xmlns:m="http://schemas.openxmlformats.org/officeDocument/2006/math">
                    <m:r>
                      <m:rPr>
                        <m:sty m:val="p"/>
                      </m:rPr>
                      <a:rPr lang="en-US" sz="2800">
                        <a:latin typeface="Cambria Math" panose="02040503050406030204" pitchFamily="18" charset="0"/>
                      </a:rPr>
                      <m:t>α</m:t>
                    </m:r>
                    <m:r>
                      <a:rPr lang="en-US" sz="2800" i="1">
                        <a:latin typeface="Cambria Math" panose="02040503050406030204" pitchFamily="18" charset="0"/>
                      </a:rPr>
                      <m:t>=</m:t>
                    </m:r>
                    <m:r>
                      <a:rPr lang="en-US" sz="2800" i="1">
                        <a:latin typeface="Cambria Math" panose="02040503050406030204" pitchFamily="18" charset="0"/>
                      </a:rPr>
                      <m:t>43</m:t>
                    </m:r>
                  </m:oMath>
                </a14:m>
                <a:r>
                  <a:rPr lang="en-US" sz="2800" dirty="0"/>
                  <a:t>.</a:t>
                </a:r>
                <a:endParaRPr lang="en-US" sz="2400" dirty="0"/>
              </a:p>
              <a:p>
                <a:pPr marL="0" indent="0" algn="l" rtl="0">
                  <a:buNone/>
                </a:pPr>
                <a:r>
                  <a:rPr lang="en-US" sz="2400" dirty="0"/>
                  <a:t>- V</a:t>
                </a:r>
                <a:r>
                  <a:rPr lang="en-US" sz="2400" baseline="-25000" dirty="0"/>
                  <a:t>u</a:t>
                </a:r>
                <a:r>
                  <a:rPr lang="en-US" sz="2400" dirty="0"/>
                  <a:t> = 1587 KN</a:t>
                </a:r>
              </a:p>
              <a:p>
                <a:pPr marL="0" indent="0" algn="l" rtl="0">
                  <a:lnSpc>
                    <a:spcPct val="114000"/>
                  </a:lnSpc>
                  <a:buNone/>
                </a:pPr>
                <a14:m>
                  <m:oMathPara xmlns:m="http://schemas.openxmlformats.org/officeDocument/2006/math">
                    <m:oMathParaPr>
                      <m:jc m:val="left"/>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A</m:t>
                          </m:r>
                        </m:e>
                        <m:sub>
                          <m:r>
                            <m:rPr>
                              <m:sty m:val="p"/>
                            </m:rPr>
                            <a:rPr lang="en-US" sz="2400">
                              <a:latin typeface="Cambria Math" panose="02040503050406030204" pitchFamily="18" charset="0"/>
                            </a:rPr>
                            <m:t>vd</m:t>
                          </m:r>
                          <m:r>
                            <a:rPr lang="en-US" sz="2400">
                              <a:latin typeface="Cambria Math" panose="02040503050406030204" pitchFamily="18" charset="0"/>
                            </a:rPr>
                            <m:t>   </m:t>
                          </m:r>
                        </m:sub>
                      </m:sSub>
                      <m:r>
                        <a:rPr lang="en-US" sz="2400" smtClean="0">
                          <a:latin typeface="Cambria Math" panose="02040503050406030204" pitchFamily="18" charset="0"/>
                        </a:rPr>
                        <m:t>=</m:t>
                      </m:r>
                      <m:f>
                        <m:fPr>
                          <m:ctrlPr>
                            <a:rPr lang="en-US" sz="2400" i="1">
                              <a:latin typeface="Cambria Math" panose="02040503050406030204" pitchFamily="18" charset="0"/>
                            </a:rPr>
                          </m:ctrlPr>
                        </m:fPr>
                        <m:num>
                          <m:r>
                            <a:rPr lang="en-US" sz="2400">
                              <a:latin typeface="Cambria Math" panose="02040503050406030204" pitchFamily="18" charset="0"/>
                            </a:rPr>
                            <m:t>1587</m:t>
                          </m:r>
                        </m:num>
                        <m:den>
                          <m:r>
                            <a:rPr lang="en-US" sz="2400">
                              <a:latin typeface="Cambria Math" panose="02040503050406030204" pitchFamily="18" charset="0"/>
                            </a:rPr>
                            <m:t>2</m:t>
                          </m:r>
                          <m:d>
                            <m:dPr>
                              <m:ctrlPr>
                                <a:rPr lang="en-US" sz="2400" i="1">
                                  <a:latin typeface="Cambria Math" panose="02040503050406030204" pitchFamily="18" charset="0"/>
                                </a:rPr>
                              </m:ctrlPr>
                            </m:dPr>
                            <m:e>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9</m:t>
                              </m:r>
                            </m:e>
                          </m:d>
                          <m:d>
                            <m:dPr>
                              <m:ctrlPr>
                                <a:rPr lang="en-US" sz="2400" i="1">
                                  <a:latin typeface="Cambria Math" panose="02040503050406030204" pitchFamily="18" charset="0"/>
                                </a:rPr>
                              </m:ctrlPr>
                            </m:dPr>
                            <m:e>
                              <m:r>
                                <a:rPr lang="en-US" sz="2400">
                                  <a:latin typeface="Cambria Math" panose="02040503050406030204" pitchFamily="18" charset="0"/>
                                </a:rPr>
                                <m:t>1</m:t>
                              </m:r>
                            </m:e>
                          </m:d>
                          <m:d>
                            <m:dPr>
                              <m:ctrlPr>
                                <a:rPr lang="en-US" sz="2400" i="1">
                                  <a:latin typeface="Cambria Math" panose="02040503050406030204" pitchFamily="18" charset="0"/>
                                </a:rPr>
                              </m:ctrlPr>
                            </m:dPr>
                            <m:e>
                              <m:r>
                                <a:rPr lang="en-US" sz="2400">
                                  <a:latin typeface="Cambria Math" panose="02040503050406030204" pitchFamily="18" charset="0"/>
                                </a:rPr>
                                <m:t>420</m:t>
                              </m:r>
                            </m:e>
                          </m:d>
                          <m:d>
                            <m:dPr>
                              <m:ctrlPr>
                                <a:rPr lang="en-US" sz="2400" i="1">
                                  <a:latin typeface="Cambria Math" panose="02040503050406030204" pitchFamily="18" charset="0"/>
                                </a:rPr>
                              </m:ctrlPr>
                            </m:dPr>
                            <m:e>
                              <m:r>
                                <m:rPr>
                                  <m:sty m:val="p"/>
                                </m:rPr>
                                <a:rPr lang="en-US" sz="2400">
                                  <a:latin typeface="Cambria Math" panose="02040503050406030204" pitchFamily="18" charset="0"/>
                                </a:rPr>
                                <m:t>Sin</m:t>
                              </m:r>
                              <m:d>
                                <m:dPr>
                                  <m:ctrlPr>
                                    <a:rPr lang="en-US" sz="2400" i="1">
                                      <a:latin typeface="Cambria Math" panose="02040503050406030204" pitchFamily="18" charset="0"/>
                                    </a:rPr>
                                  </m:ctrlPr>
                                </m:dPr>
                                <m:e>
                                  <m:r>
                                    <a:rPr lang="en-US" sz="2400">
                                      <a:latin typeface="Cambria Math" panose="02040503050406030204" pitchFamily="18" charset="0"/>
                                    </a:rPr>
                                    <m:t>52</m:t>
                                  </m:r>
                                </m:e>
                              </m:d>
                            </m:e>
                          </m:d>
                        </m:den>
                      </m:f>
                      <m:r>
                        <a:rPr lang="en-US" sz="2400">
                          <a:latin typeface="Cambria Math" panose="02040503050406030204" pitchFamily="18" charset="0"/>
                        </a:rPr>
                        <m:t>=</m:t>
                      </m:r>
                      <m:r>
                        <a:rPr lang="en-US" sz="2400">
                          <a:latin typeface="Cambria Math" panose="02040503050406030204" pitchFamily="18" charset="0"/>
                        </a:rPr>
                        <m:t>2663</m:t>
                      </m:r>
                      <m:r>
                        <a:rPr lang="en-US" sz="2400">
                          <a:latin typeface="Cambria Math" panose="02040503050406030204" pitchFamily="18" charset="0"/>
                        </a:rPr>
                        <m:t> </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mm</m:t>
                          </m:r>
                        </m:e>
                        <m:sup>
                          <m:r>
                            <a:rPr lang="en-US" sz="2400">
                              <a:latin typeface="Cambria Math" panose="02040503050406030204" pitchFamily="18" charset="0"/>
                            </a:rPr>
                            <m:t>2</m:t>
                          </m:r>
                        </m:sup>
                      </m:sSup>
                    </m:oMath>
                  </m:oMathPara>
                </a14:m>
                <a:endParaRPr lang="en-US" sz="2400" dirty="0"/>
              </a:p>
              <a:p>
                <a:pPr marL="0" indent="0" algn="l" rtl="0">
                  <a:lnSpc>
                    <a:spcPct val="114000"/>
                  </a:lnSpc>
                  <a:buNone/>
                </a:pPr>
                <a:r>
                  <a:rPr lang="en-US" sz="2400" dirty="0"/>
                  <a:t>The area of steel in Table 3.27,</a:t>
                </a:r>
                <a14:m>
                  <m:oMath xmlns:m="http://schemas.openxmlformats.org/officeDocument/2006/math">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A</m:t>
                            </m:r>
                          </m:e>
                          <m:sub>
                            <m:r>
                              <m:rPr>
                                <m:sty m:val="p"/>
                              </m:rPr>
                              <a:rPr lang="en-US" sz="2400">
                                <a:latin typeface="Cambria Math" panose="02040503050406030204" pitchFamily="18" charset="0"/>
                              </a:rPr>
                              <m:t>vd</m:t>
                            </m:r>
                          </m:sub>
                        </m:sSub>
                      </m:e>
                    </m:d>
                    <m:r>
                      <a:rPr lang="en-US" sz="2400">
                        <a:latin typeface="Cambria Math" panose="02040503050406030204" pitchFamily="18" charset="0"/>
                      </a:rPr>
                      <m:t>=</m:t>
                    </m:r>
                    <m:r>
                      <a:rPr lang="en-US" sz="2400">
                        <a:latin typeface="Cambria Math" panose="02040503050406030204" pitchFamily="18" charset="0"/>
                      </a:rPr>
                      <m:t>2735</m:t>
                    </m:r>
                    <m:r>
                      <a:rPr lang="en-US" sz="2400">
                        <a:latin typeface="Cambria Math" panose="02040503050406030204" pitchFamily="18" charset="0"/>
                      </a:rPr>
                      <m:t> </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mm</m:t>
                        </m:r>
                      </m:e>
                      <m:sup>
                        <m:r>
                          <a:rPr lang="en-US" sz="2400">
                            <a:latin typeface="Cambria Math" panose="02040503050406030204" pitchFamily="18" charset="0"/>
                          </a:rPr>
                          <m:t>2</m:t>
                        </m:r>
                      </m:sup>
                    </m:sSup>
                  </m:oMath>
                </a14:m>
                <a:r>
                  <a:rPr lang="en-US" sz="2400" dirty="0"/>
                  <a:t>  </a:t>
                </a:r>
              </a:p>
              <a:p>
                <a:pPr marL="0" indent="0" algn="l" rtl="0">
                  <a:lnSpc>
                    <a:spcPct val="114000"/>
                  </a:lnSpc>
                  <a:buNone/>
                </a:pPr>
                <a:endParaRPr lang="en-US" sz="2400" dirty="0"/>
              </a:p>
              <a:p>
                <a:pPr marL="0" indent="0" algn="l" rtl="0">
                  <a:lnSpc>
                    <a:spcPct val="114000"/>
                  </a:lnSpc>
                  <a:buNone/>
                </a:pPr>
                <a:r>
                  <a:rPr lang="en-US" sz="2400" dirty="0"/>
                  <a:t>So, the difference in </a:t>
                </a:r>
                <a:r>
                  <a:rPr lang="en-US" sz="2400" dirty="0" err="1"/>
                  <a:t>Etabs</a:t>
                </a:r>
                <a:r>
                  <a:rPr lang="en-US" sz="2400" dirty="0"/>
                  <a:t> results </a:t>
                </a:r>
                <a:r>
                  <a:rPr lang="en-US" sz="2800" dirty="0"/>
                  <a:t>and </a:t>
                </a:r>
              </a:p>
              <a:p>
                <a:pPr marL="0" indent="0" algn="l" rtl="0">
                  <a:lnSpc>
                    <a:spcPct val="114000"/>
                  </a:lnSpc>
                  <a:buNone/>
                </a:pPr>
                <a:r>
                  <a:rPr lang="en-US" sz="2800" dirty="0"/>
                  <a:t>      manually results is very small.</a:t>
                </a:r>
              </a:p>
              <a:p>
                <a:pPr algn="l" rtl="0">
                  <a:lnSpc>
                    <a:spcPct val="114000"/>
                  </a:lnSpc>
                  <a:buFontTx/>
                  <a:buChar char="-"/>
                </a:pPr>
                <a:endParaRPr lang="en-US" sz="2800" i="1" dirty="0"/>
              </a:p>
              <a:p>
                <a:pPr algn="l" rtl="0">
                  <a:buFontTx/>
                  <a:buChar char="-"/>
                </a:pPr>
                <a:endParaRPr lang="en-US" sz="2800" i="1" dirty="0"/>
              </a:p>
              <a:p>
                <a:pPr algn="l" rtl="0">
                  <a:buFontTx/>
                  <a:buChar char="-"/>
                </a:pPr>
                <a:endParaRPr lang="en-US" sz="2800" i="1" dirty="0"/>
              </a:p>
              <a:p>
                <a:pPr algn="l" rtl="0">
                  <a:buFontTx/>
                  <a:buChar char="-"/>
                </a:pPr>
                <a:endParaRPr lang="en-US" sz="2800" dirty="0"/>
              </a:p>
              <a:p>
                <a:pPr algn="l" rtl="0">
                  <a:buFontTx/>
                  <a:buChar char="-"/>
                </a:pPr>
                <a:endParaRPr lang="en-US" sz="2800" dirty="0"/>
              </a:p>
            </p:txBody>
          </p:sp>
        </mc:Choice>
        <mc:Fallback xmlns="">
          <p:sp>
            <p:nvSpPr>
              <p:cNvPr id="3" name="Content Placeholder 2">
                <a:extLst>
                  <a:ext uri="{FF2B5EF4-FFF2-40B4-BE49-F238E27FC236}">
                    <a16:creationId xmlns:a16="http://schemas.microsoft.com/office/drawing/2014/main" id="{3D67673A-DDF8-4527-BDFF-725A7FE42723}"/>
                  </a:ext>
                </a:extLst>
              </p:cNvPr>
              <p:cNvSpPr>
                <a:spLocks noGrp="1" noRot="1" noChangeAspect="1" noMove="1" noResize="1" noEditPoints="1" noAdjustHandles="1" noChangeArrowheads="1" noChangeShapeType="1" noTextEdit="1"/>
              </p:cNvSpPr>
              <p:nvPr>
                <p:ph sz="quarter" idx="1"/>
              </p:nvPr>
            </p:nvSpPr>
            <p:spPr>
              <a:blipFill>
                <a:blip r:embed="rId2"/>
                <a:stretch>
                  <a:fillRect l="-1122"/>
                </a:stretch>
              </a:blipFill>
            </p:spPr>
            <p:txBody>
              <a:bodyPr/>
              <a:lstStyle/>
              <a:p>
                <a:r>
                  <a:rPr lang="en-US">
                    <a:noFill/>
                  </a:rPr>
                  <a:t> </a:t>
                </a:r>
              </a:p>
            </p:txBody>
          </p:sp>
        </mc:Fallback>
      </mc:AlternateContent>
      <p:pic>
        <p:nvPicPr>
          <p:cNvPr id="7" name="Content Placeholder 3">
            <a:extLst>
              <a:ext uri="{FF2B5EF4-FFF2-40B4-BE49-F238E27FC236}">
                <a16:creationId xmlns:a16="http://schemas.microsoft.com/office/drawing/2014/main" id="{B074BC42-DF8D-48EA-A6D5-E719186689FC}"/>
              </a:ext>
            </a:extLst>
          </p:cNvPr>
          <p:cNvPicPr>
            <a:picLocks/>
          </p:cNvPicPr>
          <p:nvPr/>
        </p:nvPicPr>
        <p:blipFill>
          <a:blip r:embed="rId3"/>
          <a:stretch>
            <a:fillRect/>
          </a:stretch>
        </p:blipFill>
        <p:spPr>
          <a:xfrm>
            <a:off x="7608434" y="1600200"/>
            <a:ext cx="4079630" cy="4897315"/>
          </a:xfrm>
          <a:prstGeom prst="rect">
            <a:avLst/>
          </a:prstGeom>
        </p:spPr>
      </p:pic>
      <p:sp>
        <p:nvSpPr>
          <p:cNvPr id="4" name="Slide Number Placeholder 3">
            <a:extLst>
              <a:ext uri="{FF2B5EF4-FFF2-40B4-BE49-F238E27FC236}">
                <a16:creationId xmlns:a16="http://schemas.microsoft.com/office/drawing/2014/main" id="{9DA5CAB6-4E4A-4FA0-A592-4301A7180C58}"/>
              </a:ext>
            </a:extLst>
          </p:cNvPr>
          <p:cNvSpPr>
            <a:spLocks noGrp="1"/>
          </p:cNvSpPr>
          <p:nvPr>
            <p:ph type="sldNum" sz="quarter" idx="12"/>
          </p:nvPr>
        </p:nvSpPr>
        <p:spPr/>
        <p:txBody>
          <a:bodyPr>
            <a:normAutofit fontScale="85000" lnSpcReduction="20000"/>
          </a:bodyPr>
          <a:lstStyle/>
          <a:p>
            <a:fld id="{12F72544-B17E-497E-958C-8F6B1DE0A02B}" type="slidenum">
              <a:rPr lang="en-US" smtClean="0"/>
              <a:t>228</a:t>
            </a:fld>
            <a:endParaRPr lang="en-US"/>
          </a:p>
        </p:txBody>
      </p:sp>
    </p:spTree>
    <p:extLst>
      <p:ext uri="{BB962C8B-B14F-4D97-AF65-F5344CB8AC3E}">
        <p14:creationId xmlns:p14="http://schemas.microsoft.com/office/powerpoint/2010/main" val="65865312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 </a:t>
            </a:r>
            <a:r>
              <a:rPr lang="en-US" sz="3200" b="1" dirty="0">
                <a:effectLst>
                  <a:glow>
                    <a:srgbClr val="000000"/>
                  </a:glow>
                  <a:outerShdw sx="0" sy="0">
                    <a:srgbClr val="000000"/>
                  </a:outerShdw>
                  <a:reflection stA="0" endPos="0" fadeDir="0" sx="0" sy="0"/>
                </a:effectLst>
              </a:rPr>
              <a:t>Mat foundation</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229</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419099" y="1600199"/>
            <a:ext cx="9268239" cy="4853609"/>
          </a:xfrm>
        </p:spPr>
        <p:txBody>
          <a:bodyPr>
            <a:normAutofit/>
          </a:bodyPr>
          <a:lstStyle/>
          <a:p>
            <a:pPr marL="0" indent="0" algn="l" rtl="0">
              <a:buNone/>
            </a:pPr>
            <a:r>
              <a:rPr lang="en-US" dirty="0"/>
              <a:t> </a:t>
            </a:r>
          </a:p>
          <a:p>
            <a:pPr algn="l" rtl="0">
              <a:buFont typeface="Wingdings" panose="05000000000000000000" pitchFamily="2" charset="2"/>
              <a:buChar char="q"/>
            </a:pPr>
            <a:r>
              <a:rPr lang="en-US" dirty="0"/>
              <a:t>1m thickness mat</a:t>
            </a:r>
          </a:p>
          <a:p>
            <a:pPr algn="l" rtl="0">
              <a:buFont typeface="Wingdings" panose="05000000000000000000" pitchFamily="2" charset="2"/>
              <a:buChar char="q"/>
            </a:pPr>
            <a:endParaRPr lang="en-US" dirty="0"/>
          </a:p>
          <a:p>
            <a:pPr algn="l" rtl="0">
              <a:buFont typeface="Wingdings" panose="05000000000000000000" pitchFamily="2" charset="2"/>
              <a:buChar char="q"/>
            </a:pPr>
            <a:r>
              <a:rPr lang="en-US" dirty="0"/>
              <a:t>20 piles under</a:t>
            </a:r>
          </a:p>
          <a:p>
            <a:pPr marL="0" indent="0" algn="l" rtl="0">
              <a:buNone/>
            </a:pPr>
            <a:r>
              <a:rPr lang="en-US" dirty="0"/>
              <a:t> small part of the mat </a:t>
            </a:r>
          </a:p>
          <a:p>
            <a:pPr marL="0" indent="0" algn="l" rtl="0">
              <a:buNone/>
            </a:pPr>
            <a:endParaRPr lang="en-US" dirty="0"/>
          </a:p>
          <a:p>
            <a:pPr marL="0" indent="0" algn="l" rtl="0">
              <a:buNone/>
            </a:pPr>
            <a:endParaRPr lang="en-US" dirty="0"/>
          </a:p>
          <a:p>
            <a:pPr algn="l" rtl="0"/>
            <a:endParaRPr lang="en-US" dirty="0"/>
          </a:p>
        </p:txBody>
      </p:sp>
      <p:pic>
        <p:nvPicPr>
          <p:cNvPr id="6" name="Picture 5">
            <a:extLst>
              <a:ext uri="{FF2B5EF4-FFF2-40B4-BE49-F238E27FC236}">
                <a16:creationId xmlns:a16="http://schemas.microsoft.com/office/drawing/2014/main" id="{E8D3D3BA-D704-4299-87F0-F81D74BD70FF}"/>
              </a:ext>
            </a:extLst>
          </p:cNvPr>
          <p:cNvPicPr>
            <a:picLocks noChangeAspect="1"/>
          </p:cNvPicPr>
          <p:nvPr/>
        </p:nvPicPr>
        <p:blipFill>
          <a:blip r:embed="rId2"/>
          <a:stretch>
            <a:fillRect/>
          </a:stretch>
        </p:blipFill>
        <p:spPr>
          <a:xfrm>
            <a:off x="4052875" y="1516698"/>
            <a:ext cx="8139126" cy="5341302"/>
          </a:xfrm>
          <a:prstGeom prst="rect">
            <a:avLst/>
          </a:prstGeom>
        </p:spPr>
      </p:pic>
    </p:spTree>
    <p:extLst>
      <p:ext uri="{BB962C8B-B14F-4D97-AF65-F5344CB8AC3E}">
        <p14:creationId xmlns:p14="http://schemas.microsoft.com/office/powerpoint/2010/main" val="841157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317070" cy="1114420"/>
          </a:xfrm>
        </p:spPr>
        <p:txBody>
          <a:bodyPr/>
          <a:lstStyle/>
          <a:p>
            <a:pPr algn="l" rtl="0">
              <a:buNone/>
            </a:pPr>
            <a:r>
              <a:rPr lang="en-GB" b="1" dirty="0"/>
              <a:t>-Weight of partitions </a:t>
            </a:r>
            <a:r>
              <a:rPr lang="en-GB" sz="2400" dirty="0"/>
              <a:t>: </a:t>
            </a:r>
          </a:p>
          <a:p>
            <a:pPr algn="l" rtl="0">
              <a:buNone/>
            </a:pPr>
            <a:r>
              <a:rPr lang="en-GB" sz="2400" dirty="0"/>
              <a:t>Gypsum walls weight  = 3.30 KN/m</a:t>
            </a:r>
          </a:p>
          <a:p>
            <a:pPr algn="l" rtl="0">
              <a:buNone/>
            </a:pPr>
            <a:endParaRPr lang="en-GB" sz="2400" dirty="0"/>
          </a:p>
          <a:p>
            <a:pPr algn="l" rtl="0">
              <a:buNone/>
            </a:pPr>
            <a:endParaRPr lang="en-US" sz="2400" dirty="0"/>
          </a:p>
          <a:p>
            <a:pPr lvl="0" algn="l" rtl="0">
              <a:buNone/>
            </a:pPr>
            <a:endParaRPr lang="en-US" sz="2400" b="1" dirty="0"/>
          </a:p>
          <a:p>
            <a:pPr algn="l" rtl="0">
              <a:buNone/>
            </a:pPr>
            <a:endParaRPr lang="en-US" dirty="0"/>
          </a:p>
        </p:txBody>
      </p:sp>
      <p:pic>
        <p:nvPicPr>
          <p:cNvPr id="10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1" y="0"/>
            <a:ext cx="200025" cy="171450"/>
          </a:xfrm>
          <a:prstGeom prst="rect">
            <a:avLst/>
          </a:prstGeom>
          <a:noFill/>
        </p:spPr>
      </p:pic>
      <p:pic>
        <p:nvPicPr>
          <p:cNvPr id="231426" name="Picture 2"/>
          <p:cNvPicPr>
            <a:picLocks noChangeAspect="1" noChangeArrowheads="1"/>
          </p:cNvPicPr>
          <p:nvPr/>
        </p:nvPicPr>
        <p:blipFill>
          <a:blip r:embed="rId3"/>
          <a:srcRect/>
          <a:stretch>
            <a:fillRect/>
          </a:stretch>
        </p:blipFill>
        <p:spPr bwMode="auto">
          <a:xfrm>
            <a:off x="1957425" y="2786058"/>
            <a:ext cx="8379394" cy="2857520"/>
          </a:xfrm>
          <a:prstGeom prst="rect">
            <a:avLst/>
          </a:prstGeom>
          <a:noFill/>
          <a:ln w="3175">
            <a:solidFill>
              <a:schemeClr val="tx1"/>
            </a:solidFill>
            <a:miter lim="800000"/>
            <a:headEnd/>
            <a:tailEnd/>
          </a:ln>
          <a:effectLst/>
        </p:spPr>
      </p:pic>
      <p:sp>
        <p:nvSpPr>
          <p:cNvPr id="4" name="Slide Number Placeholder 3">
            <a:extLst>
              <a:ext uri="{FF2B5EF4-FFF2-40B4-BE49-F238E27FC236}">
                <a16:creationId xmlns:a16="http://schemas.microsoft.com/office/drawing/2014/main" id="{3AA9249A-B844-4932-984D-5D30E249026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a:t>
            </a:fld>
            <a:endParaRPr lang="ar-SA"/>
          </a:p>
        </p:txBody>
      </p:sp>
    </p:spTree>
    <p:extLst>
      <p:ext uri="{BB962C8B-B14F-4D97-AF65-F5344CB8AC3E}">
        <p14:creationId xmlns:p14="http://schemas.microsoft.com/office/powerpoint/2010/main" val="274402617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230</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67409" y="1600199"/>
            <a:ext cx="8719929" cy="4853609"/>
          </a:xfrm>
        </p:spPr>
        <p:txBody>
          <a:bodyPr>
            <a:normAutofit/>
          </a:bodyPr>
          <a:lstStyle/>
          <a:p>
            <a:pPr marL="0" indent="0" algn="l" rtl="0">
              <a:buNone/>
            </a:pPr>
            <a:r>
              <a:rPr lang="en-US" dirty="0"/>
              <a:t> </a:t>
            </a:r>
          </a:p>
          <a:p>
            <a:pPr algn="l" rtl="0">
              <a:buFont typeface="Wingdings" panose="05000000000000000000" pitchFamily="2" charset="2"/>
              <a:buChar char="q"/>
            </a:pPr>
            <a:r>
              <a:rPr lang="en-US" dirty="0"/>
              <a:t>Based on Meyerhof method:  </a:t>
            </a:r>
          </a:p>
          <a:p>
            <a:pPr marL="0" indent="0" algn="l" rtl="0">
              <a:buNone/>
            </a:pPr>
            <a:endParaRPr lang="en-US" dirty="0"/>
          </a:p>
          <a:p>
            <a:pPr marL="0" indent="0" algn="l" rtl="0">
              <a:buNone/>
            </a:pPr>
            <a:r>
              <a:rPr lang="en-US" dirty="0"/>
              <a:t>Pile capacity =skin resistance + end point bearing </a:t>
            </a:r>
          </a:p>
          <a:p>
            <a:pPr marL="0" indent="0" algn="l" rtl="0">
              <a:buNone/>
            </a:pPr>
            <a:endParaRPr lang="en-US" dirty="0"/>
          </a:p>
          <a:p>
            <a:pPr marL="0" indent="0" algn="l" rtl="0">
              <a:buNone/>
            </a:pPr>
            <a:r>
              <a:rPr lang="en-US" dirty="0"/>
              <a:t>It depends on:  - pile length</a:t>
            </a:r>
          </a:p>
          <a:p>
            <a:pPr marL="0" indent="0" algn="l" rtl="0">
              <a:buNone/>
            </a:pPr>
            <a:r>
              <a:rPr lang="en-US" dirty="0"/>
              <a:t>                      - pile section</a:t>
            </a:r>
          </a:p>
          <a:p>
            <a:pPr marL="0" indent="0" algn="l" rtl="0">
              <a:buNone/>
            </a:pPr>
            <a:r>
              <a:rPr lang="en-US" dirty="0"/>
              <a:t>                      - concrete type</a:t>
            </a:r>
          </a:p>
          <a:p>
            <a:pPr marL="0" indent="0" algn="l" rtl="0">
              <a:buNone/>
            </a:pPr>
            <a:r>
              <a:rPr lang="en-US" dirty="0"/>
              <a:t>                      - soil properties</a:t>
            </a:r>
          </a:p>
          <a:p>
            <a:pPr marL="0" indent="0" algn="l" rtl="0">
              <a:buNone/>
            </a:pPr>
            <a:endParaRPr lang="en-US" dirty="0"/>
          </a:p>
          <a:p>
            <a:pPr marL="0" indent="0" algn="l" rtl="0">
              <a:buNone/>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327A442F-3A38-4019-BD06-CEE80EA22EF6}"/>
              </a:ext>
            </a:extLst>
          </p:cNvPr>
          <p:cNvPicPr>
            <a:picLocks noChangeAspect="1"/>
          </p:cNvPicPr>
          <p:nvPr/>
        </p:nvPicPr>
        <p:blipFill>
          <a:blip r:embed="rId2"/>
          <a:stretch>
            <a:fillRect/>
          </a:stretch>
        </p:blipFill>
        <p:spPr>
          <a:xfrm>
            <a:off x="9289773" y="1600199"/>
            <a:ext cx="2246180" cy="4919390"/>
          </a:xfrm>
          <a:prstGeom prst="rect">
            <a:avLst/>
          </a:prstGeom>
        </p:spPr>
      </p:pic>
    </p:spTree>
    <p:extLst>
      <p:ext uri="{BB962C8B-B14F-4D97-AF65-F5344CB8AC3E}">
        <p14:creationId xmlns:p14="http://schemas.microsoft.com/office/powerpoint/2010/main" val="1374254912"/>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231</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67410" y="1600199"/>
            <a:ext cx="8322364" cy="4853609"/>
          </a:xfrm>
        </p:spPr>
        <p:txBody>
          <a:bodyPr>
            <a:normAutofit/>
          </a:bodyPr>
          <a:lstStyle/>
          <a:p>
            <a:pPr marL="0" indent="0" algn="l" rtl="0">
              <a:buNone/>
            </a:pPr>
            <a:r>
              <a:rPr lang="en-US" dirty="0"/>
              <a:t> </a:t>
            </a:r>
          </a:p>
          <a:p>
            <a:pPr algn="l" rtl="0"/>
            <a:r>
              <a:rPr lang="en-US" dirty="0"/>
              <a:t>Based on Meyerhof method:</a:t>
            </a:r>
          </a:p>
          <a:p>
            <a:pPr marL="0" indent="0" algn="l" rtl="0">
              <a:buNone/>
            </a:pPr>
            <a:r>
              <a:rPr lang="en-US" dirty="0"/>
              <a:t> </a:t>
            </a:r>
          </a:p>
          <a:p>
            <a:pPr marL="0" indent="0" algn="l" rtl="0">
              <a:buNone/>
            </a:pPr>
            <a:r>
              <a:rPr lang="en-US" dirty="0" err="1"/>
              <a:t>Q</a:t>
            </a:r>
            <a:r>
              <a:rPr lang="en-US" baseline="-25000" dirty="0" err="1"/>
              <a:t>p</a:t>
            </a:r>
            <a:r>
              <a:rPr lang="en-US" dirty="0"/>
              <a:t>=9C</a:t>
            </a:r>
            <a:r>
              <a:rPr lang="en-US" baseline="-25000" dirty="0"/>
              <a:t>u</a:t>
            </a:r>
            <a:r>
              <a:rPr lang="en-US" dirty="0"/>
              <a:t>A</a:t>
            </a:r>
            <a:r>
              <a:rPr lang="en-US" baseline="-25000" dirty="0"/>
              <a:t>g</a:t>
            </a:r>
            <a:r>
              <a:rPr lang="en-US" dirty="0"/>
              <a:t>                                     (Equation 3.85) </a:t>
            </a:r>
          </a:p>
          <a:p>
            <a:pPr marL="0" indent="0" algn="l" rtl="0">
              <a:buNone/>
            </a:pPr>
            <a:r>
              <a:rPr lang="en-US" dirty="0"/>
              <a:t> </a:t>
            </a:r>
          </a:p>
          <a:p>
            <a:pPr marL="0" indent="0" algn="l" rtl="0">
              <a:buNone/>
            </a:pPr>
            <a:r>
              <a:rPr lang="en-US" dirty="0"/>
              <a:t>Where:   </a:t>
            </a:r>
            <a:r>
              <a:rPr lang="en-US" dirty="0" err="1"/>
              <a:t>Q</a:t>
            </a:r>
            <a:r>
              <a:rPr lang="en-US" baseline="-25000" dirty="0" err="1"/>
              <a:t>p</a:t>
            </a:r>
            <a:r>
              <a:rPr lang="en-US" dirty="0"/>
              <a:t> : Pile point end bearing capacity, KN </a:t>
            </a:r>
          </a:p>
          <a:p>
            <a:pPr marL="0" indent="0" algn="l" rtl="0">
              <a:buNone/>
            </a:pPr>
            <a:r>
              <a:rPr lang="en-US" dirty="0"/>
              <a:t>               C</a:t>
            </a:r>
            <a:r>
              <a:rPr lang="en-US" baseline="-25000" dirty="0"/>
              <a:t>u</a:t>
            </a:r>
            <a:r>
              <a:rPr lang="en-US" dirty="0"/>
              <a:t>: Soil undrained cohesion, KN/m</a:t>
            </a:r>
            <a:r>
              <a:rPr lang="en-US" baseline="30000" dirty="0"/>
              <a:t>2</a:t>
            </a:r>
            <a:endParaRPr lang="en-US" dirty="0"/>
          </a:p>
          <a:p>
            <a:pPr marL="0" indent="0" algn="l" rtl="0">
              <a:buNone/>
            </a:pPr>
            <a:r>
              <a:rPr lang="en-US" dirty="0"/>
              <a:t>               A</a:t>
            </a:r>
            <a:r>
              <a:rPr lang="en-US" baseline="-25000" dirty="0"/>
              <a:t>p</a:t>
            </a:r>
            <a:r>
              <a:rPr lang="en-US" dirty="0"/>
              <a:t>: Pile gross section area, m</a:t>
            </a:r>
            <a:r>
              <a:rPr lang="en-US" baseline="30000" dirty="0"/>
              <a:t>2</a:t>
            </a:r>
            <a:endParaRPr lang="en-US" dirty="0"/>
          </a:p>
          <a:p>
            <a:pPr marL="0" indent="0" algn="l" rtl="0">
              <a:buNone/>
            </a:pPr>
            <a:r>
              <a:rPr lang="en-US" dirty="0"/>
              <a:t>  </a:t>
            </a:r>
          </a:p>
          <a:p>
            <a:pPr marL="0" indent="0" algn="l" rtl="0">
              <a:buNone/>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327A442F-3A38-4019-BD06-CEE80EA22EF6}"/>
              </a:ext>
            </a:extLst>
          </p:cNvPr>
          <p:cNvPicPr>
            <a:picLocks noChangeAspect="1"/>
          </p:cNvPicPr>
          <p:nvPr/>
        </p:nvPicPr>
        <p:blipFill>
          <a:blip r:embed="rId2"/>
          <a:stretch>
            <a:fillRect/>
          </a:stretch>
        </p:blipFill>
        <p:spPr>
          <a:xfrm>
            <a:off x="9289773" y="1600199"/>
            <a:ext cx="2246180" cy="4919390"/>
          </a:xfrm>
          <a:prstGeom prst="rect">
            <a:avLst/>
          </a:prstGeom>
        </p:spPr>
      </p:pic>
    </p:spTree>
    <p:extLst>
      <p:ext uri="{BB962C8B-B14F-4D97-AF65-F5344CB8AC3E}">
        <p14:creationId xmlns:p14="http://schemas.microsoft.com/office/powerpoint/2010/main" val="153301405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232</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67410" y="1600199"/>
            <a:ext cx="8322364" cy="4853609"/>
          </a:xfrm>
        </p:spPr>
        <p:txBody>
          <a:bodyPr>
            <a:normAutofit/>
          </a:bodyPr>
          <a:lstStyle/>
          <a:p>
            <a:pPr marL="0" indent="0" algn="l" rtl="0">
              <a:buNone/>
            </a:pPr>
            <a:r>
              <a:rPr lang="en-US" dirty="0"/>
              <a:t> </a:t>
            </a:r>
          </a:p>
          <a:p>
            <a:pPr algn="l" rtl="0"/>
            <a:r>
              <a:rPr lang="en-US" dirty="0"/>
              <a:t>Based on ꬰ Method:</a:t>
            </a:r>
          </a:p>
          <a:p>
            <a:pPr algn="l" rtl="0"/>
            <a:endParaRPr lang="en-US" dirty="0"/>
          </a:p>
          <a:p>
            <a:pPr marL="0" indent="0" algn="l" rtl="0">
              <a:buNone/>
            </a:pPr>
            <a:r>
              <a:rPr lang="en-US" dirty="0"/>
              <a:t>Qs= P L f                                 (Equation 3.86)</a:t>
            </a:r>
          </a:p>
          <a:p>
            <a:pPr marL="0" indent="0" algn="l" rtl="0">
              <a:buNone/>
            </a:pPr>
            <a:r>
              <a:rPr lang="en-US" dirty="0"/>
              <a:t> </a:t>
            </a:r>
          </a:p>
          <a:p>
            <a:pPr marL="0" indent="0" algn="l" rtl="0">
              <a:buNone/>
            </a:pPr>
            <a:r>
              <a:rPr lang="en-US" dirty="0"/>
              <a:t>Where:   P: Pile perimeter, m </a:t>
            </a:r>
          </a:p>
          <a:p>
            <a:pPr marL="0" indent="0" algn="l" rtl="0">
              <a:buNone/>
            </a:pPr>
            <a:r>
              <a:rPr lang="en-US" dirty="0"/>
              <a:t>               L: Pile embedded length, m</a:t>
            </a:r>
          </a:p>
          <a:p>
            <a:pPr marL="0" indent="0" algn="l" rtl="0">
              <a:buNone/>
            </a:pPr>
            <a:r>
              <a:rPr lang="en-US" dirty="0"/>
              <a:t>               f: Pile skin resistance, KN/m</a:t>
            </a:r>
            <a:r>
              <a:rPr lang="en-US" baseline="30000" dirty="0"/>
              <a:t>2</a:t>
            </a:r>
            <a:endParaRPr lang="en-US" dirty="0"/>
          </a:p>
          <a:p>
            <a:pPr marL="0" indent="0" algn="l" rtl="0">
              <a:buNone/>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327A442F-3A38-4019-BD06-CEE80EA22EF6}"/>
              </a:ext>
            </a:extLst>
          </p:cNvPr>
          <p:cNvPicPr>
            <a:picLocks noChangeAspect="1"/>
          </p:cNvPicPr>
          <p:nvPr/>
        </p:nvPicPr>
        <p:blipFill>
          <a:blip r:embed="rId2"/>
          <a:stretch>
            <a:fillRect/>
          </a:stretch>
        </p:blipFill>
        <p:spPr>
          <a:xfrm>
            <a:off x="9289773" y="1600199"/>
            <a:ext cx="2246180" cy="4919390"/>
          </a:xfrm>
          <a:prstGeom prst="rect">
            <a:avLst/>
          </a:prstGeom>
        </p:spPr>
      </p:pic>
    </p:spTree>
    <p:extLst>
      <p:ext uri="{BB962C8B-B14F-4D97-AF65-F5344CB8AC3E}">
        <p14:creationId xmlns:p14="http://schemas.microsoft.com/office/powerpoint/2010/main" val="423057690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233</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67410" y="1600199"/>
            <a:ext cx="8322364" cy="4853609"/>
          </a:xfrm>
        </p:spPr>
        <p:txBody>
          <a:bodyPr>
            <a:normAutofit/>
          </a:bodyPr>
          <a:lstStyle/>
          <a:p>
            <a:pPr marL="0" indent="0" algn="l" rtl="0">
              <a:buNone/>
            </a:pPr>
            <a:r>
              <a:rPr lang="en-US" dirty="0"/>
              <a:t> </a:t>
            </a:r>
          </a:p>
          <a:p>
            <a:pPr algn="l" rtl="0"/>
            <a:r>
              <a:rPr lang="en-US" dirty="0"/>
              <a:t>Based on ꬰ Method:</a:t>
            </a:r>
          </a:p>
          <a:p>
            <a:pPr algn="l" rtl="0"/>
            <a:endParaRPr lang="en-US" dirty="0"/>
          </a:p>
          <a:p>
            <a:pPr marL="0" indent="0" algn="l" rtl="0">
              <a:buNone/>
            </a:pPr>
            <a:r>
              <a:rPr lang="en-US" dirty="0"/>
              <a:t>f= ꬰC</a:t>
            </a:r>
            <a:r>
              <a:rPr lang="en-US" baseline="-25000" dirty="0"/>
              <a:t>u </a:t>
            </a:r>
            <a:r>
              <a:rPr lang="en-US" dirty="0"/>
              <a:t>                                       (Equation 3.87)</a:t>
            </a:r>
          </a:p>
          <a:p>
            <a:pPr marL="0" indent="0" algn="l" rtl="0">
              <a:buNone/>
            </a:pPr>
            <a:endParaRPr lang="en-US" dirty="0"/>
          </a:p>
          <a:p>
            <a:pPr marL="0" indent="0" algn="l" rtl="0">
              <a:buNone/>
            </a:pPr>
            <a:r>
              <a:rPr lang="en-US" dirty="0"/>
              <a:t>Where:     f: Pile skin resistance, KN/m</a:t>
            </a:r>
            <a:r>
              <a:rPr lang="en-US" baseline="30000" dirty="0"/>
              <a:t>2</a:t>
            </a:r>
            <a:endParaRPr lang="en-US" dirty="0"/>
          </a:p>
          <a:p>
            <a:pPr marL="0" indent="0" algn="l" rtl="0">
              <a:buNone/>
            </a:pPr>
            <a:r>
              <a:rPr lang="en-US" dirty="0"/>
              <a:t>               C</a:t>
            </a:r>
            <a:r>
              <a:rPr lang="en-US" baseline="-25000" dirty="0"/>
              <a:t>u</a:t>
            </a:r>
            <a:r>
              <a:rPr lang="en-US" dirty="0"/>
              <a:t>: Soil undrained cohesion, KN/m</a:t>
            </a:r>
            <a:r>
              <a:rPr lang="en-US" baseline="30000" dirty="0"/>
              <a:t>2</a:t>
            </a:r>
            <a:endParaRPr lang="en-US" dirty="0"/>
          </a:p>
          <a:p>
            <a:pPr marL="0" indent="0" algn="l" rtl="0">
              <a:buNone/>
            </a:pPr>
            <a:r>
              <a:rPr lang="en-US" dirty="0"/>
              <a:t>                ꬰ:  Empirical adhesion factor</a:t>
            </a:r>
          </a:p>
          <a:p>
            <a:pPr marL="0" indent="0" algn="l" rtl="0">
              <a:buNone/>
            </a:pPr>
            <a:r>
              <a:rPr lang="en-US" dirty="0"/>
              <a:t>                     from Table 3.28 </a:t>
            </a:r>
          </a:p>
          <a:p>
            <a:pPr marL="0" indent="0" algn="l" rtl="0">
              <a:buNone/>
            </a:pPr>
            <a:endParaRPr lang="en-US" dirty="0"/>
          </a:p>
        </p:txBody>
      </p:sp>
      <p:pic>
        <p:nvPicPr>
          <p:cNvPr id="6" name="Picture 5">
            <a:extLst>
              <a:ext uri="{FF2B5EF4-FFF2-40B4-BE49-F238E27FC236}">
                <a16:creationId xmlns:a16="http://schemas.microsoft.com/office/drawing/2014/main" id="{D45379D2-7B15-49C6-97BE-EF7F5E544B8B}"/>
              </a:ext>
            </a:extLst>
          </p:cNvPr>
          <p:cNvPicPr/>
          <p:nvPr/>
        </p:nvPicPr>
        <p:blipFill rotWithShape="1">
          <a:blip r:embed="rId2"/>
          <a:srcRect l="10909" t="3492" r="6919" b="1845"/>
          <a:stretch/>
        </p:blipFill>
        <p:spPr>
          <a:xfrm>
            <a:off x="8693426" y="1868557"/>
            <a:ext cx="2994638" cy="47608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88121976"/>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234</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endParaRPr lang="en-US" dirty="0"/>
          </a:p>
          <a:p>
            <a:pPr algn="l" rtl="0"/>
            <a:r>
              <a:rPr lang="en-US" dirty="0"/>
              <a:t>Total settlement of piles is calculated as follow:</a:t>
            </a:r>
          </a:p>
          <a:p>
            <a:pPr marL="0" indent="0" algn="l" rtl="0">
              <a:buNone/>
            </a:pPr>
            <a:endParaRPr lang="en-US" dirty="0"/>
          </a:p>
          <a:p>
            <a:pPr marL="0" indent="0" algn="l" rtl="0">
              <a:buNone/>
            </a:pPr>
            <a:r>
              <a:rPr lang="en-US" dirty="0"/>
              <a:t>S</a:t>
            </a:r>
            <a:r>
              <a:rPr lang="en-US" baseline="-25000" dirty="0"/>
              <a:t>e</a:t>
            </a:r>
            <a:r>
              <a:rPr lang="en-US" dirty="0"/>
              <a:t>=S</a:t>
            </a:r>
            <a:r>
              <a:rPr lang="en-US" baseline="-25000" dirty="0"/>
              <a:t>e1</a:t>
            </a:r>
            <a:r>
              <a:rPr lang="en-US" dirty="0"/>
              <a:t>+S</a:t>
            </a:r>
            <a:r>
              <a:rPr lang="en-US" baseline="-25000" dirty="0"/>
              <a:t>e2</a:t>
            </a:r>
            <a:r>
              <a:rPr lang="en-US" dirty="0"/>
              <a:t>+S</a:t>
            </a:r>
            <a:r>
              <a:rPr lang="en-US" baseline="-25000" dirty="0"/>
              <a:t>e3 </a:t>
            </a:r>
            <a:r>
              <a:rPr lang="en-US" dirty="0"/>
              <a:t>                             (Equation 3.88) </a:t>
            </a:r>
          </a:p>
          <a:p>
            <a:pPr marL="0" indent="0" algn="l" rtl="0">
              <a:buNone/>
            </a:pPr>
            <a:r>
              <a:rPr lang="en-US" dirty="0"/>
              <a:t> </a:t>
            </a:r>
          </a:p>
          <a:p>
            <a:pPr marL="0" indent="0" algn="l" rtl="0">
              <a:buNone/>
            </a:pPr>
            <a:r>
              <a:rPr lang="en-US" dirty="0"/>
              <a:t>Where:    S</a:t>
            </a:r>
            <a:r>
              <a:rPr lang="en-US" baseline="-25000" dirty="0"/>
              <a:t>e</a:t>
            </a:r>
            <a:r>
              <a:rPr lang="en-US" dirty="0"/>
              <a:t>: Total Pile settlement, mm</a:t>
            </a:r>
          </a:p>
          <a:p>
            <a:pPr marL="0" indent="0" algn="l" rtl="0">
              <a:buNone/>
            </a:pPr>
            <a:r>
              <a:rPr lang="en-US" dirty="0"/>
              <a:t>              S</a:t>
            </a:r>
            <a:r>
              <a:rPr lang="en-US" baseline="-25000" dirty="0"/>
              <a:t>e1</a:t>
            </a:r>
            <a:r>
              <a:rPr lang="en-US" dirty="0"/>
              <a:t>: Elastic Settlement of pile, mm</a:t>
            </a:r>
          </a:p>
          <a:p>
            <a:pPr marL="0" indent="0" algn="l" rtl="0">
              <a:buNone/>
            </a:pPr>
            <a:r>
              <a:rPr lang="en-US" dirty="0"/>
              <a:t>              S</a:t>
            </a:r>
            <a:r>
              <a:rPr lang="en-US" baseline="-25000" dirty="0"/>
              <a:t>e2</a:t>
            </a:r>
            <a:r>
              <a:rPr lang="en-US" dirty="0"/>
              <a:t>: Pile settlement by load at the pile tip, mm</a:t>
            </a:r>
          </a:p>
          <a:p>
            <a:pPr marL="0" indent="0" algn="l" rtl="0">
              <a:buNone/>
            </a:pPr>
            <a:r>
              <a:rPr lang="en-US" dirty="0"/>
              <a:t>              S</a:t>
            </a:r>
            <a:r>
              <a:rPr lang="en-US" baseline="-25000" dirty="0"/>
              <a:t>e3</a:t>
            </a:r>
            <a:r>
              <a:rPr lang="en-US" dirty="0"/>
              <a:t>: Pile settlement by load along the pile, mm</a:t>
            </a:r>
          </a:p>
          <a:p>
            <a:pPr marL="0" indent="0" algn="l" rtl="0">
              <a:buNone/>
            </a:pPr>
            <a:endParaRPr lang="en-US" dirty="0"/>
          </a:p>
          <a:p>
            <a:pPr marL="0" indent="0" algn="l" rtl="0">
              <a:buNone/>
            </a:pPr>
            <a:endParaRPr lang="en-US" dirty="0"/>
          </a:p>
          <a:p>
            <a:pPr marL="0" indent="0" algn="l" rtl="0">
              <a:buNone/>
            </a:pPr>
            <a:endParaRPr lang="en-US" dirty="0"/>
          </a:p>
        </p:txBody>
      </p:sp>
    </p:spTree>
    <p:extLst>
      <p:ext uri="{BB962C8B-B14F-4D97-AF65-F5344CB8AC3E}">
        <p14:creationId xmlns:p14="http://schemas.microsoft.com/office/powerpoint/2010/main" val="4176433228"/>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77500" lnSpcReduction="20000"/>
              </a:bodyPr>
              <a:lstStyle/>
              <a:p>
                <a:pPr marL="0" indent="0" algn="l" rtl="0">
                  <a:buNone/>
                </a:pPr>
                <a:endParaRPr lang="en-US" dirty="0"/>
              </a:p>
              <a:p>
                <a:pPr algn="l" rtl="0"/>
                <a:r>
                  <a:rPr lang="en-US" dirty="0"/>
                  <a:t>Elastic settlement of piles is calculated as follow:</a:t>
                </a:r>
              </a:p>
              <a:p>
                <a:pPr algn="l" rtl="0"/>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Se</m:t>
                      </m:r>
                      <m:r>
                        <a:rPr lang="en-US">
                          <a:latin typeface="Cambria Math" panose="02040503050406030204" pitchFamily="18" charset="0"/>
                        </a:rPr>
                        <m:t>1</m:t>
                      </m:r>
                      <m:r>
                        <a:rPr lang="en-US">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r>
                                <m:rPr>
                                  <m:sty m:val="p"/>
                                </m:rPr>
                                <a:rPr lang="en-US">
                                  <a:latin typeface="Cambria Math" panose="02040503050406030204" pitchFamily="18" charset="0"/>
                                </a:rPr>
                                <m:t>Qwp</m:t>
                              </m:r>
                              <m:r>
                                <a:rPr lang="en-US">
                                  <a:latin typeface="Cambria Math" panose="02040503050406030204" pitchFamily="18" charset="0"/>
                                </a:rPr>
                                <m:t>+</m:t>
                              </m:r>
                              <m:r>
                                <m:rPr>
                                  <m:sty m:val="p"/>
                                </m:rPr>
                                <a:rPr lang="en-US">
                                  <a:latin typeface="Cambria Math" panose="02040503050406030204" pitchFamily="18" charset="0"/>
                                </a:rPr>
                                <m:t>ξQws</m:t>
                              </m:r>
                            </m:e>
                          </m:d>
                          <m:r>
                            <m:rPr>
                              <m:sty m:val="p"/>
                            </m:rPr>
                            <a:rPr lang="en-US">
                              <a:latin typeface="Cambria Math" panose="02040503050406030204" pitchFamily="18" charset="0"/>
                            </a:rPr>
                            <m:t>L</m:t>
                          </m:r>
                        </m:num>
                        <m:den>
                          <m:r>
                            <m:rPr>
                              <m:sty m:val="p"/>
                            </m:rPr>
                            <a:rPr lang="en-US">
                              <a:latin typeface="Cambria Math" panose="02040503050406030204" pitchFamily="18" charset="0"/>
                            </a:rPr>
                            <m:t>Ap</m:t>
                          </m:r>
                          <m:r>
                            <a:rPr lang="en-US">
                              <a:latin typeface="Cambria Math" panose="02040503050406030204" pitchFamily="18" charset="0"/>
                            </a:rPr>
                            <m:t> </m:t>
                          </m:r>
                          <m:r>
                            <m:rPr>
                              <m:sty m:val="p"/>
                            </m:rPr>
                            <a:rPr lang="en-US">
                              <a:latin typeface="Cambria Math" panose="02040503050406030204" pitchFamily="18" charset="0"/>
                            </a:rPr>
                            <m:t>Ep</m:t>
                          </m:r>
                        </m:den>
                      </m:f>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76</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ξ : Factor (0.5 - 0.67)depend on varying of friction</a:t>
                </a:r>
              </a:p>
              <a:p>
                <a:pPr marL="0" indent="0" algn="l" rtl="0">
                  <a:buNone/>
                </a:pPr>
                <a:r>
                  <a:rPr lang="en-US" dirty="0"/>
                  <a:t>                 A</a:t>
                </a:r>
                <a:r>
                  <a:rPr lang="en-US" baseline="-25000" dirty="0"/>
                  <a:t>p</a:t>
                </a:r>
                <a:r>
                  <a:rPr lang="en-US" dirty="0"/>
                  <a:t>: Pile gross section area, m2</a:t>
                </a:r>
              </a:p>
              <a:p>
                <a:pPr marL="0" indent="0" algn="l" rtl="0">
                  <a:buNone/>
                </a:pPr>
                <a:r>
                  <a:rPr lang="en-US" dirty="0"/>
                  <a:t>                 L: Pile embedded length, m</a:t>
                </a:r>
              </a:p>
              <a:p>
                <a:pPr marL="0" indent="0" algn="l" rtl="0">
                  <a:buNone/>
                </a:pPr>
                <a:r>
                  <a:rPr lang="en-US" dirty="0"/>
                  <a:t>                 E</a:t>
                </a:r>
                <a:r>
                  <a:rPr lang="en-US" baseline="-25000" dirty="0"/>
                  <a:t>p</a:t>
                </a:r>
                <a:r>
                  <a:rPr lang="en-US" dirty="0"/>
                  <a:t>: Modulus of elasticity of the pile material                         </a:t>
                </a:r>
              </a:p>
              <a:p>
                <a:pPr marL="0" indent="0" algn="l" rtl="0">
                  <a:buNone/>
                </a:pPr>
                <a:r>
                  <a:rPr lang="en-US" dirty="0"/>
                  <a:t>                 </a:t>
                </a:r>
                <a:r>
                  <a:rPr lang="en-US" dirty="0" err="1"/>
                  <a:t>Q</a:t>
                </a:r>
                <a:r>
                  <a:rPr lang="en-US" baseline="-25000" dirty="0" err="1"/>
                  <a:t>wp</a:t>
                </a:r>
                <a:r>
                  <a:rPr lang="en-US" dirty="0"/>
                  <a:t>: load carried at the pile under working load conditions=Qs/Factor of Safety</a:t>
                </a:r>
              </a:p>
              <a:p>
                <a:pPr marL="0" indent="0" algn="l" rtl="0">
                  <a:buNone/>
                </a:pPr>
                <a:r>
                  <a:rPr lang="en-US" dirty="0"/>
                  <a:t>                 </a:t>
                </a:r>
                <a:r>
                  <a:rPr lang="en-US" dirty="0" err="1"/>
                  <a:t>Q</a:t>
                </a:r>
                <a:r>
                  <a:rPr lang="en-US" baseline="-25000" dirty="0" err="1"/>
                  <a:t>ws</a:t>
                </a:r>
                <a:r>
                  <a:rPr lang="en-US" dirty="0"/>
                  <a:t>: load carried by skin resistance under working load =Qs/Factor of Safety</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736"/>
                </a:stretch>
              </a:blipFill>
            </p:spPr>
            <p:txBody>
              <a:bodyPr/>
              <a:lstStyle/>
              <a:p>
                <a:r>
                  <a:rPr lang="en-US">
                    <a:noFill/>
                  </a:rPr>
                  <a:t> </a:t>
                </a:r>
              </a:p>
            </p:txBody>
          </p:sp>
        </mc:Fallback>
      </mc:AlternateContent>
    </p:spTree>
    <p:extLst>
      <p:ext uri="{BB962C8B-B14F-4D97-AF65-F5344CB8AC3E}">
        <p14:creationId xmlns:p14="http://schemas.microsoft.com/office/powerpoint/2010/main" val="3007007800"/>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85000" lnSpcReduction="10000"/>
              </a:bodyPr>
              <a:lstStyle/>
              <a:p>
                <a:pPr marL="0" indent="0" algn="l" rtl="0">
                  <a:buNone/>
                </a:pPr>
                <a:endParaRPr lang="en-US" dirty="0"/>
              </a:p>
              <a:p>
                <a:pPr algn="l" rtl="0"/>
                <a:r>
                  <a:rPr lang="en-US" dirty="0"/>
                  <a:t>Pile settlement by load at the pile tip is as follow:</a:t>
                </a:r>
              </a:p>
              <a:p>
                <a:pPr marL="0" indent="0" algn="l" rtl="0">
                  <a:buNone/>
                </a:pPr>
                <a:endParaRPr lang="en-US" dirty="0"/>
              </a:p>
              <a:p>
                <a:pPr marL="0" indent="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Se</m:t>
                      </m:r>
                      <m:r>
                        <a:rPr lang="en-US">
                          <a:latin typeface="Cambria Math" panose="02040503050406030204" pitchFamily="18" charset="0"/>
                        </a:rPr>
                        <m:t>2</m:t>
                      </m:r>
                      <m:r>
                        <a:rPr lang="en-US">
                          <a:latin typeface="Cambria Math" panose="02040503050406030204" pitchFamily="18" charset="0"/>
                        </a:rPr>
                        <m:t>=</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𝑞𝑤𝑝</m:t>
                              </m:r>
                              <m:r>
                                <a:rPr lang="en-US">
                                  <a:latin typeface="Cambria Math" panose="02040503050406030204" pitchFamily="18" charset="0"/>
                                </a:rPr>
                                <m:t>× </m:t>
                              </m:r>
                              <m:r>
                                <a:rPr lang="en-US" i="1">
                                  <a:latin typeface="Cambria Math" panose="02040503050406030204" pitchFamily="18" charset="0"/>
                                </a:rPr>
                                <m:t>𝐷</m:t>
                              </m:r>
                            </m:e>
                          </m:d>
                        </m:num>
                        <m:den>
                          <m:r>
                            <a:rPr lang="en-US" i="1">
                              <a:latin typeface="Cambria Math" panose="02040503050406030204" pitchFamily="18" charset="0"/>
                            </a:rPr>
                            <m:t>𝐸𝑠</m:t>
                          </m:r>
                        </m:den>
                      </m:f>
                      <m:r>
                        <a:rPr lang="en-US">
                          <a:latin typeface="Cambria Math" panose="02040503050406030204" pitchFamily="18" charset="0"/>
                        </a:rPr>
                        <m:t>(</m:t>
                      </m:r>
                      <m:r>
                        <a:rPr lang="en-US">
                          <a:latin typeface="Cambria Math" panose="02040503050406030204" pitchFamily="18" charset="0"/>
                        </a:rPr>
                        <m:t>1</m:t>
                      </m:r>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μs</m:t>
                          </m:r>
                        </m:e>
                        <m:sup>
                          <m:r>
                            <a:rPr lang="en-US" i="1">
                              <a:latin typeface="Cambria Math" panose="02040503050406030204" pitchFamily="18" charset="0"/>
                            </a:rPr>
                            <m:t>2</m:t>
                          </m:r>
                        </m:sup>
                      </m:sSup>
                      <m:r>
                        <a:rPr lang="en-US">
                          <a:latin typeface="Cambria Math" panose="02040503050406030204" pitchFamily="18" charset="0"/>
                        </a:rPr>
                        <m:t>)</m:t>
                      </m:r>
                      <m:r>
                        <m:rPr>
                          <m:sty m:val="p"/>
                        </m:rPr>
                        <a:rPr lang="en-US">
                          <a:latin typeface="Cambria Math" panose="02040503050406030204" pitchFamily="18" charset="0"/>
                        </a:rPr>
                        <m:t>Iwp</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90</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D: Pile diameter, m</a:t>
                </a:r>
              </a:p>
              <a:p>
                <a:pPr marL="0" indent="0" algn="l" rtl="0">
                  <a:buNone/>
                </a:pPr>
                <a:r>
                  <a:rPr lang="en-US" dirty="0"/>
                  <a:t>                 </a:t>
                </a:r>
                <a:r>
                  <a:rPr lang="en-US" dirty="0" err="1"/>
                  <a:t>q</a:t>
                </a:r>
                <a:r>
                  <a:rPr lang="en-US" baseline="-25000" dirty="0" err="1"/>
                  <a:t>wp</a:t>
                </a:r>
                <a:r>
                  <a:rPr lang="en-US" dirty="0"/>
                  <a:t>:  Point load per unit area at the pile point = </a:t>
                </a:r>
                <a:r>
                  <a:rPr lang="en-US" dirty="0" err="1"/>
                  <a:t>Qwp</a:t>
                </a:r>
                <a:r>
                  <a:rPr lang="en-US" dirty="0"/>
                  <a:t>/Ap </a:t>
                </a:r>
              </a:p>
              <a:p>
                <a:pPr marL="0" indent="0" algn="l" rtl="0">
                  <a:buNone/>
                </a:pPr>
                <a:r>
                  <a:rPr lang="en-US" dirty="0"/>
                  <a:t>                 Es: Soil Modulus of elasticity at or below the pile point</a:t>
                </a:r>
              </a:p>
              <a:p>
                <a:pPr marL="0" indent="0" algn="l" rtl="0">
                  <a:buNone/>
                </a:pPr>
                <a:r>
                  <a:rPr lang="en-US" dirty="0"/>
                  <a:t>                 </a:t>
                </a:r>
                <a:r>
                  <a:rPr lang="en-US" dirty="0" err="1"/>
                  <a:t>μ</a:t>
                </a:r>
                <a:r>
                  <a:rPr lang="en-US" baseline="-25000" dirty="0" err="1"/>
                  <a:t>s</a:t>
                </a:r>
                <a:r>
                  <a:rPr lang="en-US" dirty="0"/>
                  <a:t>: Soil </a:t>
                </a:r>
                <a:r>
                  <a:rPr lang="en-US" dirty="0" err="1"/>
                  <a:t>poisson’s</a:t>
                </a:r>
                <a:r>
                  <a:rPr lang="en-US" dirty="0"/>
                  <a:t> ratio </a:t>
                </a:r>
              </a:p>
              <a:p>
                <a:pPr marL="0" indent="0" algn="l" rtl="0">
                  <a:buNone/>
                </a:pPr>
                <a:r>
                  <a:rPr lang="en-US" dirty="0"/>
                  <a:t>                 </a:t>
                </a:r>
                <a:r>
                  <a:rPr lang="en-US" dirty="0" err="1"/>
                  <a:t>I</a:t>
                </a:r>
                <a:r>
                  <a:rPr lang="en-US" baseline="-25000" dirty="0" err="1"/>
                  <a:t>wp</a:t>
                </a:r>
                <a:r>
                  <a:rPr lang="en-US" dirty="0"/>
                  <a:t> : Influence factor = 0.85</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963"/>
                </a:stretch>
              </a:blipFill>
            </p:spPr>
            <p:txBody>
              <a:bodyPr/>
              <a:lstStyle/>
              <a:p>
                <a:r>
                  <a:rPr lang="en-US">
                    <a:noFill/>
                  </a:rPr>
                  <a:t> </a:t>
                </a:r>
              </a:p>
            </p:txBody>
          </p:sp>
        </mc:Fallback>
      </mc:AlternateContent>
    </p:spTree>
    <p:extLst>
      <p:ext uri="{BB962C8B-B14F-4D97-AF65-F5344CB8AC3E}">
        <p14:creationId xmlns:p14="http://schemas.microsoft.com/office/powerpoint/2010/main" val="439920884"/>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237</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marL="0" indent="0" algn="l" rtl="0">
                  <a:buNone/>
                </a:pPr>
                <a:endParaRPr lang="en-US" dirty="0"/>
              </a:p>
              <a:p>
                <a:pPr algn="l" rtl="0"/>
                <a:r>
                  <a:rPr lang="en-US" dirty="0"/>
                  <a:t>Pile settlement by load along the pile is as follow:</a:t>
                </a:r>
              </a:p>
              <a:p>
                <a:pPr algn="l" rtl="0"/>
                <a:endParaRPr lang="en-US" dirty="0"/>
              </a:p>
              <a:p>
                <a:pPr marL="0" indent="0" algn="l" rtl="0">
                  <a:buNone/>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Se</m:t>
                      </m:r>
                      <m:r>
                        <a:rPr lang="en-US">
                          <a:latin typeface="Cambria Math" panose="02040503050406030204" pitchFamily="18" charset="0"/>
                        </a:rPr>
                        <m:t>3</m:t>
                      </m:r>
                      <m:r>
                        <a:rPr lang="en-US">
                          <a:latin typeface="Cambria Math" panose="02040503050406030204" pitchFamily="18" charset="0"/>
                        </a:rPr>
                        <m:t>= </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𝑄𝑤𝑠</m:t>
                              </m:r>
                            </m:e>
                          </m:d>
                        </m:num>
                        <m:den>
                          <m:r>
                            <a:rPr lang="en-US" i="1">
                              <a:latin typeface="Cambria Math" panose="02040503050406030204" pitchFamily="18" charset="0"/>
                            </a:rPr>
                            <m:t>𝑃</m:t>
                          </m:r>
                          <m:r>
                            <a:rPr lang="en-US">
                              <a:latin typeface="Cambria Math" panose="02040503050406030204" pitchFamily="18" charset="0"/>
                            </a:rPr>
                            <m:t> </m:t>
                          </m:r>
                          <m:r>
                            <a:rPr lang="en-US" i="1">
                              <a:latin typeface="Cambria Math" panose="02040503050406030204" pitchFamily="18" charset="0"/>
                            </a:rPr>
                            <m:t>𝐿</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𝐷</m:t>
                          </m:r>
                        </m:num>
                        <m:den>
                          <m:r>
                            <a:rPr lang="en-US" i="1">
                              <a:latin typeface="Cambria Math" panose="02040503050406030204" pitchFamily="18" charset="0"/>
                            </a:rPr>
                            <m:t>𝐸𝑠</m:t>
                          </m:r>
                        </m:den>
                      </m:f>
                      <m:r>
                        <a:rPr lang="en-US">
                          <a:latin typeface="Cambria Math" panose="02040503050406030204" pitchFamily="18" charset="0"/>
                        </a:rPr>
                        <m:t>(</m:t>
                      </m:r>
                      <m:r>
                        <a:rPr lang="en-US">
                          <a:latin typeface="Cambria Math" panose="02040503050406030204" pitchFamily="18" charset="0"/>
                        </a:rPr>
                        <m:t>1</m:t>
                      </m:r>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μs</m:t>
                          </m:r>
                        </m:e>
                        <m:sup>
                          <m:r>
                            <a:rPr lang="en-US" i="1">
                              <a:latin typeface="Cambria Math" panose="02040503050406030204" pitchFamily="18" charset="0"/>
                            </a:rPr>
                            <m:t>2</m:t>
                          </m:r>
                        </m:sup>
                      </m:sSup>
                      <m:r>
                        <a:rPr lang="en-US">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 </m:t>
                          </m:r>
                          <m:r>
                            <m:rPr>
                              <m:sty m:val="p"/>
                            </m:rPr>
                            <a:rPr lang="en-US">
                              <a:latin typeface="Cambria Math" panose="02040503050406030204" pitchFamily="18" charset="0"/>
                            </a:rPr>
                            <m:t>I</m:t>
                          </m:r>
                        </m:e>
                        <m:sub>
                          <m:r>
                            <m:rPr>
                              <m:sty m:val="p"/>
                            </m:rPr>
                            <a:rPr lang="en-US">
                              <a:latin typeface="Cambria Math" panose="02040503050406030204" pitchFamily="18" charset="0"/>
                            </a:rPr>
                            <m:t>ws</m:t>
                          </m:r>
                        </m:sub>
                      </m:sSub>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91</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P: Pile perimeter, m </a:t>
                </a:r>
              </a:p>
              <a:p>
                <a:pPr marL="0" indent="0" algn="l" rtl="0">
                  <a:buNone/>
                </a:pPr>
                <a:r>
                  <a:rPr lang="en-US" dirty="0"/>
                  <a:t>              L: Pile embedded length, m</a:t>
                </a:r>
              </a:p>
              <a:p>
                <a:pPr marL="0" indent="0" algn="l" rtl="0">
                  <a:buNone/>
                </a:pPr>
                <a:r>
                  <a:rPr lang="en-US" dirty="0"/>
                  <a:t>              </a:t>
                </a:r>
                <a:r>
                  <a:rPr lang="en-US" dirty="0" err="1"/>
                  <a:t>I</a:t>
                </a:r>
                <a:r>
                  <a:rPr lang="en-US" baseline="-25000" dirty="0" err="1"/>
                  <a:t>ws</a:t>
                </a:r>
                <a:r>
                  <a:rPr lang="en-US" dirty="0"/>
                  <a:t>: Influence factor</a:t>
                </a:r>
              </a:p>
              <a:p>
                <a:pPr marL="0" indent="0" algn="l" rtl="0">
                  <a:buNone/>
                </a:pPr>
                <a:r>
                  <a:rPr lang="en-US" dirty="0"/>
                  <a:t> </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120974262"/>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endParaRPr lang="en-US" dirty="0"/>
              </a:p>
              <a:p>
                <a:pPr algn="l" rtl="0"/>
                <a:r>
                  <a:rPr lang="en-US" dirty="0"/>
                  <a:t>Using </a:t>
                </a:r>
                <a:r>
                  <a:rPr lang="en-US" dirty="0" err="1"/>
                  <a:t>Vesic</a:t>
                </a:r>
                <a:r>
                  <a:rPr lang="en-US" dirty="0"/>
                  <a:t> empirical equation,  Influence factor is : </a:t>
                </a:r>
              </a:p>
              <a:p>
                <a:pPr algn="l" rtl="0"/>
                <a:endParaRPr lang="en-US" dirty="0"/>
              </a:p>
              <a:p>
                <a:pPr marL="0" indent="0" algn="l" rtl="0">
                  <a:buNone/>
                </a:pPr>
                <a:r>
                  <a:rPr lang="en-US" dirty="0"/>
                  <a:t> </a:t>
                </a:r>
                <a:r>
                  <a:rPr lang="en-US" dirty="0" err="1"/>
                  <a:t>I</a:t>
                </a:r>
                <a:r>
                  <a:rPr lang="en-US" baseline="-25000" dirty="0" err="1"/>
                  <a:t>ws</a:t>
                </a:r>
                <a:r>
                  <a:rPr lang="en-US" dirty="0"/>
                  <a:t> = 2+ 0.35×</a:t>
                </a:r>
                <a14:m>
                  <m:oMath xmlns:m="http://schemas.openxmlformats.org/officeDocument/2006/math">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𝐿</m:t>
                            </m:r>
                          </m:num>
                          <m:den>
                            <m:r>
                              <a:rPr lang="en-US" i="1">
                                <a:latin typeface="Cambria Math" panose="02040503050406030204" pitchFamily="18" charset="0"/>
                              </a:rPr>
                              <m:t>𝐷</m:t>
                            </m:r>
                          </m:den>
                        </m:f>
                      </m:e>
                    </m:rad>
                  </m:oMath>
                </a14:m>
                <a:r>
                  <a:rPr lang="en-US" dirty="0"/>
                  <a:t>                                (Equation 3.92)</a:t>
                </a:r>
              </a:p>
              <a:p>
                <a:pPr marL="0" indent="0" algn="l" rtl="0">
                  <a:buNone/>
                </a:pPr>
                <a:endParaRPr lang="en-US" dirty="0"/>
              </a:p>
              <a:p>
                <a:pPr marL="0" indent="0" algn="l" rtl="0">
                  <a:buNone/>
                </a:pPr>
                <a:r>
                  <a:rPr lang="en-US" dirty="0"/>
                  <a:t>Where:    </a:t>
                </a:r>
                <a:r>
                  <a:rPr lang="en-US" dirty="0" err="1"/>
                  <a:t>I</a:t>
                </a:r>
                <a:r>
                  <a:rPr lang="en-US" baseline="-25000" dirty="0" err="1"/>
                  <a:t>ws</a:t>
                </a:r>
                <a:r>
                  <a:rPr lang="en-US" dirty="0"/>
                  <a:t>: Influence factor </a:t>
                </a:r>
              </a:p>
              <a:p>
                <a:pPr marL="0" indent="0" algn="l" rtl="0">
                  <a:buNone/>
                </a:pPr>
                <a:r>
                  <a:rPr lang="en-US" dirty="0"/>
                  <a:t>               L: Pile embedded length, m</a:t>
                </a:r>
              </a:p>
              <a:p>
                <a:pPr marL="0" indent="0" algn="l" rtl="0">
                  <a:buNone/>
                </a:pPr>
                <a:r>
                  <a:rPr lang="en-US" dirty="0"/>
                  <a:t>               D: Pile diameter, m</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b="-627"/>
                </a:stretch>
              </a:blipFill>
            </p:spPr>
            <p:txBody>
              <a:bodyPr/>
              <a:lstStyle/>
              <a:p>
                <a:r>
                  <a:rPr lang="en-US">
                    <a:noFill/>
                  </a:rPr>
                  <a:t> </a:t>
                </a:r>
              </a:p>
            </p:txBody>
          </p:sp>
        </mc:Fallback>
      </mc:AlternateContent>
    </p:spTree>
    <p:extLst>
      <p:ext uri="{BB962C8B-B14F-4D97-AF65-F5344CB8AC3E}">
        <p14:creationId xmlns:p14="http://schemas.microsoft.com/office/powerpoint/2010/main" val="3612504786"/>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239</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r>
              <a:rPr lang="en-US" dirty="0"/>
              <a:t>Consider a pile having the characteristics shown in Table 3.29.</a:t>
            </a:r>
          </a:p>
          <a:p>
            <a:pPr marL="0" indent="0" algn="l" rtl="0">
              <a:buNone/>
            </a:pPr>
            <a:endParaRPr lang="en-US" dirty="0"/>
          </a:p>
          <a:p>
            <a:pPr marL="0" indent="0" algn="l" rtl="0">
              <a:buNone/>
            </a:pPr>
            <a:endParaRPr lang="en-US" dirty="0"/>
          </a:p>
          <a:p>
            <a:pPr marL="0" indent="0" algn="l" rtl="0">
              <a:buNone/>
            </a:pPr>
            <a:endParaRPr lang="en-US" dirty="0"/>
          </a:p>
          <a:p>
            <a:pPr algn="l" rtl="0"/>
            <a:r>
              <a:rPr lang="en-US" dirty="0"/>
              <a:t>Consider a soil having the characteristics shown in Table 3.30</a:t>
            </a:r>
          </a:p>
        </p:txBody>
      </p:sp>
      <p:pic>
        <p:nvPicPr>
          <p:cNvPr id="5" name="Picture 4">
            <a:extLst>
              <a:ext uri="{FF2B5EF4-FFF2-40B4-BE49-F238E27FC236}">
                <a16:creationId xmlns:a16="http://schemas.microsoft.com/office/drawing/2014/main" id="{1CA65229-43D3-44B3-9851-46308B7D8F24}"/>
              </a:ext>
            </a:extLst>
          </p:cNvPr>
          <p:cNvPicPr>
            <a:picLocks noChangeAspect="1"/>
          </p:cNvPicPr>
          <p:nvPr/>
        </p:nvPicPr>
        <p:blipFill rotWithShape="1">
          <a:blip r:embed="rId2"/>
          <a:srcRect l="8877" t="2063" r="8443" b="37594"/>
          <a:stretch/>
        </p:blipFill>
        <p:spPr>
          <a:xfrm>
            <a:off x="1790407" y="2186608"/>
            <a:ext cx="7763045" cy="15107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B596AA59-77A1-4EEE-91D0-F44C5988FC64}"/>
              </a:ext>
            </a:extLst>
          </p:cNvPr>
          <p:cNvPicPr>
            <a:picLocks noChangeAspect="1"/>
          </p:cNvPicPr>
          <p:nvPr/>
        </p:nvPicPr>
        <p:blipFill rotWithShape="1">
          <a:blip r:embed="rId3"/>
          <a:srcRect l="10814" t="1271" r="9880" b="23383"/>
          <a:stretch/>
        </p:blipFill>
        <p:spPr>
          <a:xfrm>
            <a:off x="1790406" y="4545496"/>
            <a:ext cx="7763045" cy="19083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23469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a:t>
            </a:r>
            <a:r>
              <a:rPr lang="en-GB" dirty="0"/>
              <a:t> </a:t>
            </a:r>
            <a:r>
              <a:rPr lang="en-GB" b="1" dirty="0"/>
              <a:t>Shear wall imposed dead load:</a:t>
            </a:r>
          </a:p>
          <a:p>
            <a:pPr lvl="0" algn="l" rtl="0">
              <a:buNone/>
            </a:pPr>
            <a:r>
              <a:rPr lang="en-GB" sz="2400" dirty="0"/>
              <a:t>The shear wall section show the materials causing loads on the wall</a:t>
            </a:r>
            <a:endParaRPr lang="en-US" sz="2400" b="1" dirty="0"/>
          </a:p>
          <a:p>
            <a:pPr algn="l" rtl="0">
              <a:buNone/>
            </a:pPr>
            <a:endParaRPr lang="en-US" dirty="0"/>
          </a:p>
        </p:txBody>
      </p:sp>
      <p:pic>
        <p:nvPicPr>
          <p:cNvPr id="6" name="Picture 7"/>
          <p:cNvPicPr/>
          <p:nvPr/>
        </p:nvPicPr>
        <p:blipFill>
          <a:blip r:embed="rId2"/>
          <a:srcRect/>
          <a:stretch>
            <a:fillRect/>
          </a:stretch>
        </p:blipFill>
        <p:spPr bwMode="auto">
          <a:xfrm>
            <a:off x="2381224" y="2928934"/>
            <a:ext cx="7215238" cy="3357586"/>
          </a:xfrm>
          <a:prstGeom prst="rect">
            <a:avLst/>
          </a:prstGeom>
          <a:noFill/>
          <a:ln w="9525">
            <a:noFill/>
            <a:miter lim="800000"/>
            <a:headEnd/>
            <a:tailEnd/>
          </a:ln>
        </p:spPr>
      </p:pic>
      <p:sp>
        <p:nvSpPr>
          <p:cNvPr id="4" name="Slide Number Placeholder 3">
            <a:extLst>
              <a:ext uri="{FF2B5EF4-FFF2-40B4-BE49-F238E27FC236}">
                <a16:creationId xmlns:a16="http://schemas.microsoft.com/office/drawing/2014/main" id="{65805E4D-61AF-4C7D-BFC2-66BC79CEDE1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a:t>
            </a:fld>
            <a:endParaRPr lang="ar-SA"/>
          </a:p>
        </p:txBody>
      </p:sp>
    </p:spTree>
    <p:extLst>
      <p:ext uri="{BB962C8B-B14F-4D97-AF65-F5344CB8AC3E}">
        <p14:creationId xmlns:p14="http://schemas.microsoft.com/office/powerpoint/2010/main" val="37060158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r>
                  <a:rPr lang="en-US" dirty="0" err="1"/>
                  <a:t>Q</a:t>
                </a:r>
                <a:r>
                  <a:rPr lang="en-US" baseline="-25000" dirty="0" err="1"/>
                  <a:t>p</a:t>
                </a:r>
                <a:r>
                  <a:rPr lang="en-US" baseline="-25000" dirty="0"/>
                  <a:t>    </a:t>
                </a:r>
                <a:r>
                  <a:rPr lang="en-US" dirty="0"/>
                  <a:t>=9C</a:t>
                </a:r>
                <a:r>
                  <a:rPr lang="en-US" baseline="-25000" dirty="0"/>
                  <a:t>u</a:t>
                </a:r>
                <a:r>
                  <a:rPr lang="en-US" dirty="0"/>
                  <a:t>A</a:t>
                </a:r>
                <a:r>
                  <a:rPr lang="en-US" baseline="-25000" dirty="0"/>
                  <a:t>g</a:t>
                </a:r>
                <a:endParaRPr lang="en-US" dirty="0"/>
              </a:p>
              <a:p>
                <a:pPr marL="0" indent="0" algn="l" rtl="0">
                  <a:buNone/>
                </a:pPr>
                <a:r>
                  <a:rPr lang="en-US" dirty="0"/>
                  <a:t>        = 9×90×0.785</a:t>
                </a:r>
              </a:p>
              <a:p>
                <a:pPr marL="0" indent="0" algn="l" rtl="0">
                  <a:buNone/>
                </a:pPr>
                <a:r>
                  <a:rPr lang="en-US" dirty="0"/>
                  <a:t>        = 635.85 KN</a:t>
                </a:r>
              </a:p>
              <a:p>
                <a:pPr marL="0" indent="0" algn="l" rtl="0">
                  <a:buNone/>
                </a:pPr>
                <a:endParaRPr lang="en-US" dirty="0"/>
              </a:p>
              <a:p>
                <a:pPr algn="l" rtl="0">
                  <a:buFont typeface="Wingdings" panose="05000000000000000000" pitchFamily="2" charset="2"/>
                  <a:buChar char="Ø"/>
                </a:pPr>
                <a:r>
                  <a:rPr lang="en-US" dirty="0"/>
                  <a:t>Cu/Pa=90/100=0.9</a:t>
                </a:r>
              </a:p>
              <a:p>
                <a:pPr marL="0" indent="0" algn="l" rtl="0">
                  <a:buNone/>
                </a:pPr>
                <a:r>
                  <a:rPr lang="en-US" dirty="0"/>
                  <a:t>ꬰ=</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48</m:t>
                        </m:r>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54</m:t>
                        </m:r>
                      </m:num>
                      <m:den>
                        <m:r>
                          <a:rPr lang="en-US">
                            <a:latin typeface="Cambria Math" panose="02040503050406030204" pitchFamily="18" charset="0"/>
                          </a:rPr>
                          <m:t>2</m:t>
                        </m:r>
                      </m:den>
                    </m:f>
                  </m:oMath>
                </a14:m>
                <a:r>
                  <a:rPr lang="en-US" dirty="0"/>
                  <a:t>=0.51</a:t>
                </a:r>
              </a:p>
              <a:p>
                <a:pPr marL="0" indent="0" algn="l" rtl="0">
                  <a:buNone/>
                </a:pPr>
                <a:r>
                  <a:rPr lang="en-US" dirty="0"/>
                  <a:t>f= ꬰCu = 0.51×90 =45.9 KN/m</a:t>
                </a:r>
                <a:r>
                  <a:rPr lang="en-US" baseline="30000" dirty="0"/>
                  <a:t>2</a:t>
                </a:r>
                <a:r>
                  <a:rPr lang="en-US" dirty="0"/>
                  <a:t>   </a:t>
                </a:r>
              </a:p>
              <a:p>
                <a:pPr marL="0" indent="0" algn="l" rtl="0">
                  <a:buNone/>
                </a:pPr>
                <a:r>
                  <a:rPr lang="en-US" dirty="0"/>
                  <a:t>Qs= P L f = 3.14×13×45.9=1873.64 KN </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1129"/>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EA3BE42-F375-4874-B646-B75D74902486}"/>
              </a:ext>
            </a:extLst>
          </p:cNvPr>
          <p:cNvPicPr>
            <a:picLocks noChangeAspect="1"/>
          </p:cNvPicPr>
          <p:nvPr/>
        </p:nvPicPr>
        <p:blipFill>
          <a:blip r:embed="rId3"/>
          <a:stretch>
            <a:fillRect/>
          </a:stretch>
        </p:blipFill>
        <p:spPr>
          <a:xfrm>
            <a:off x="8585121" y="1600199"/>
            <a:ext cx="3170195" cy="4938188"/>
          </a:xfrm>
          <a:prstGeom prst="rect">
            <a:avLst/>
          </a:prstGeom>
        </p:spPr>
      </p:pic>
    </p:spTree>
    <p:extLst>
      <p:ext uri="{BB962C8B-B14F-4D97-AF65-F5344CB8AC3E}">
        <p14:creationId xmlns:p14="http://schemas.microsoft.com/office/powerpoint/2010/main" val="342223765"/>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r>
                  <a:rPr lang="en-US" dirty="0"/>
                  <a:t>Considering factors of safety of 1.5 for friction and 3 for bearing, the capacities of the pile at working loads conditions is:</a:t>
                </a:r>
              </a:p>
              <a:p>
                <a:pPr marL="0" indent="0" algn="l" rtl="0">
                  <a:buNone/>
                </a:pPr>
                <a:endParaRPr lang="en-US" dirty="0"/>
              </a:p>
              <a:p>
                <a:pPr marL="0" indent="0" algn="l" rtl="0">
                  <a:buNone/>
                </a:pPr>
                <a:r>
                  <a:rPr lang="en-US" dirty="0" err="1"/>
                  <a:t>Q</a:t>
                </a:r>
                <a:r>
                  <a:rPr lang="en-US" baseline="-25000" dirty="0" err="1"/>
                  <a:t>ws</a:t>
                </a:r>
                <a14:m>
                  <m:oMath xmlns:m="http://schemas.openxmlformats.org/officeDocument/2006/math">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Qs</m:t>
                        </m:r>
                      </m:num>
                      <m:den>
                        <m:r>
                          <m:rPr>
                            <m:sty m:val="p"/>
                          </m:rPr>
                          <a:rPr lang="en-US">
                            <a:latin typeface="Cambria Math" panose="02040503050406030204" pitchFamily="18" charset="0"/>
                          </a:rPr>
                          <m:t>F</m:t>
                        </m:r>
                        <m:r>
                          <a:rPr lang="en-US">
                            <a:latin typeface="Cambria Math" panose="02040503050406030204" pitchFamily="18" charset="0"/>
                          </a:rPr>
                          <m:t>.</m:t>
                        </m:r>
                        <m:r>
                          <m:rPr>
                            <m:sty m:val="p"/>
                          </m:rPr>
                          <a:rPr lang="en-US">
                            <a:latin typeface="Cambria Math" panose="02040503050406030204" pitchFamily="18" charset="0"/>
                          </a:rPr>
                          <m:t>S</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1873</m:t>
                        </m:r>
                        <m:r>
                          <a:rPr lang="en-US">
                            <a:latin typeface="Cambria Math" panose="02040503050406030204" pitchFamily="18" charset="0"/>
                          </a:rPr>
                          <m:t>.</m:t>
                        </m:r>
                        <m:r>
                          <a:rPr lang="en-US">
                            <a:latin typeface="Cambria Math" panose="02040503050406030204" pitchFamily="18" charset="0"/>
                          </a:rPr>
                          <m:t>64</m:t>
                        </m:r>
                      </m:num>
                      <m:den>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5</m:t>
                        </m:r>
                      </m:den>
                    </m:f>
                  </m:oMath>
                </a14:m>
                <a:r>
                  <a:rPr lang="en-US" dirty="0"/>
                  <a:t>= 1249 KN</a:t>
                </a:r>
              </a:p>
              <a:p>
                <a:pPr marL="0" indent="0" algn="l" rtl="0">
                  <a:buNone/>
                </a:pPr>
                <a:r>
                  <a:rPr lang="en-US" dirty="0" err="1"/>
                  <a:t>Q</a:t>
                </a:r>
                <a:r>
                  <a:rPr lang="en-US" baseline="-25000" dirty="0" err="1"/>
                  <a:t>wp</a:t>
                </a:r>
                <a14:m>
                  <m:oMath xmlns:m="http://schemas.openxmlformats.org/officeDocument/2006/math">
                    <m:r>
                      <a:rPr lang="en-US">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Qp</m:t>
                        </m:r>
                      </m:num>
                      <m:den>
                        <m:r>
                          <m:rPr>
                            <m:sty m:val="p"/>
                          </m:rPr>
                          <a:rPr lang="en-US">
                            <a:latin typeface="Cambria Math" panose="02040503050406030204" pitchFamily="18" charset="0"/>
                          </a:rPr>
                          <m:t>F</m:t>
                        </m:r>
                        <m:r>
                          <a:rPr lang="en-US">
                            <a:latin typeface="Cambria Math" panose="02040503050406030204" pitchFamily="18" charset="0"/>
                          </a:rPr>
                          <m:t>.</m:t>
                        </m:r>
                        <m:r>
                          <m:rPr>
                            <m:sty m:val="p"/>
                          </m:rPr>
                          <a:rPr lang="en-US">
                            <a:latin typeface="Cambria Math" panose="02040503050406030204" pitchFamily="18" charset="0"/>
                          </a:rPr>
                          <m:t>S</m:t>
                        </m:r>
                      </m:den>
                    </m:f>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635</m:t>
                        </m:r>
                        <m:r>
                          <a:rPr lang="en-US">
                            <a:latin typeface="Cambria Math" panose="02040503050406030204" pitchFamily="18" charset="0"/>
                          </a:rPr>
                          <m:t>.</m:t>
                        </m:r>
                        <m:r>
                          <a:rPr lang="en-US">
                            <a:latin typeface="Cambria Math" panose="02040503050406030204" pitchFamily="18" charset="0"/>
                          </a:rPr>
                          <m:t>85</m:t>
                        </m:r>
                      </m:num>
                      <m:den>
                        <m:r>
                          <a:rPr lang="en-US">
                            <a:latin typeface="Cambria Math" panose="02040503050406030204" pitchFamily="18" charset="0"/>
                          </a:rPr>
                          <m:t>3</m:t>
                        </m:r>
                      </m:den>
                    </m:f>
                  </m:oMath>
                </a14:m>
                <a:r>
                  <a:rPr lang="en-US" dirty="0"/>
                  <a:t>= 212 KN</a:t>
                </a:r>
              </a:p>
              <a:p>
                <a:pPr marL="0" indent="0" algn="l" rtl="0">
                  <a:buNone/>
                </a:pPr>
                <a:r>
                  <a:rPr lang="en-US" dirty="0"/>
                  <a:t> </a:t>
                </a:r>
              </a:p>
              <a:p>
                <a:pPr algn="l" rtl="0">
                  <a:buFont typeface="Wingdings" panose="05000000000000000000" pitchFamily="2" charset="2"/>
                  <a:buChar char="Ø"/>
                </a:pPr>
                <a:r>
                  <a:rPr lang="en-US" dirty="0"/>
                  <a:t>Then, the total pile capacity at service loads is</a:t>
                </a:r>
              </a:p>
              <a:p>
                <a:pPr marL="0" indent="0" algn="l" rtl="0">
                  <a:buNone/>
                </a:pPr>
                <a:r>
                  <a:rPr lang="en-US" dirty="0"/>
                  <a:t>Q=1249+212=1460 KN </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1129" r="-2208"/>
                </a:stretch>
              </a:blipFill>
            </p:spPr>
            <p:txBody>
              <a:bodyPr/>
              <a:lstStyle/>
              <a:p>
                <a:r>
                  <a:rPr lang="en-US">
                    <a:noFill/>
                  </a:rPr>
                  <a:t> </a:t>
                </a:r>
              </a:p>
            </p:txBody>
          </p:sp>
        </mc:Fallback>
      </mc:AlternateContent>
    </p:spTree>
    <p:extLst>
      <p:ext uri="{BB962C8B-B14F-4D97-AF65-F5344CB8AC3E}">
        <p14:creationId xmlns:p14="http://schemas.microsoft.com/office/powerpoint/2010/main" val="2250572914"/>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242</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816864" y="1600199"/>
            <a:ext cx="10938452" cy="4853609"/>
          </a:xfrm>
        </p:spPr>
        <p:txBody>
          <a:bodyPr>
            <a:normAutofit/>
          </a:bodyPr>
          <a:lstStyle/>
          <a:p>
            <a:pPr algn="l" rtl="0">
              <a:buFont typeface="Wingdings" panose="05000000000000000000" pitchFamily="2" charset="2"/>
              <a:buChar char="Ø"/>
            </a:pPr>
            <a:r>
              <a:rPr lang="en-US" dirty="0"/>
              <a:t>Figure 3.50 shows the reactions </a:t>
            </a:r>
          </a:p>
          <a:p>
            <a:pPr marL="0" indent="0" algn="l" rtl="0">
              <a:buNone/>
            </a:pPr>
            <a:r>
              <a:rPr lang="en-US" dirty="0"/>
              <a:t>of pile springs in SAFE 2012</a:t>
            </a:r>
          </a:p>
          <a:p>
            <a:pPr marL="0" indent="0" algn="l" rtl="0">
              <a:buNone/>
            </a:pPr>
            <a:r>
              <a:rPr lang="en-US" dirty="0"/>
              <a:t> </a:t>
            </a:r>
          </a:p>
          <a:p>
            <a:pPr algn="l" rtl="0">
              <a:buFont typeface="Wingdings" panose="05000000000000000000" pitchFamily="2" charset="2"/>
              <a:buChar char="Ø"/>
            </a:pPr>
            <a:r>
              <a:rPr lang="en-US" dirty="0"/>
              <a:t>All reactions are less than </a:t>
            </a:r>
          </a:p>
          <a:p>
            <a:pPr marL="0" indent="0" algn="l" rtl="0">
              <a:buNone/>
            </a:pPr>
            <a:r>
              <a:rPr lang="en-US" dirty="0"/>
              <a:t>   pile capacity at service loads </a:t>
            </a:r>
          </a:p>
          <a:p>
            <a:pPr marL="0" indent="0" algn="l" rtl="0">
              <a:buNone/>
            </a:pPr>
            <a:r>
              <a:rPr lang="en-US" dirty="0"/>
              <a:t>   which is 1460 KN </a:t>
            </a:r>
          </a:p>
          <a:p>
            <a:pPr marL="0" indent="0" algn="l" rtl="0">
              <a:buNone/>
            </a:pPr>
            <a:endParaRPr lang="en-US" dirty="0"/>
          </a:p>
        </p:txBody>
      </p:sp>
      <p:pic>
        <p:nvPicPr>
          <p:cNvPr id="5" name="Picture 4">
            <a:extLst>
              <a:ext uri="{FF2B5EF4-FFF2-40B4-BE49-F238E27FC236}">
                <a16:creationId xmlns:a16="http://schemas.microsoft.com/office/drawing/2014/main" id="{442149FE-B802-4D7B-B0CF-181411C5366B}"/>
              </a:ext>
            </a:extLst>
          </p:cNvPr>
          <p:cNvPicPr>
            <a:picLocks noChangeAspect="1"/>
          </p:cNvPicPr>
          <p:nvPr/>
        </p:nvPicPr>
        <p:blipFill>
          <a:blip r:embed="rId2"/>
          <a:stretch>
            <a:fillRect/>
          </a:stretch>
        </p:blipFill>
        <p:spPr>
          <a:xfrm>
            <a:off x="6912514" y="1516698"/>
            <a:ext cx="4993057" cy="5395120"/>
          </a:xfrm>
          <a:prstGeom prst="rect">
            <a:avLst/>
          </a:prstGeom>
        </p:spPr>
      </p:pic>
    </p:spTree>
    <p:extLst>
      <p:ext uri="{BB962C8B-B14F-4D97-AF65-F5344CB8AC3E}">
        <p14:creationId xmlns:p14="http://schemas.microsoft.com/office/powerpoint/2010/main" val="2904102167"/>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243</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20000"/>
              </a:bodyPr>
              <a:lstStyle/>
              <a:p>
                <a:pPr algn="l" rtl="0">
                  <a:buFont typeface="Wingdings" panose="05000000000000000000" pitchFamily="2" charset="2"/>
                  <a:buChar char="Ø"/>
                </a:pPr>
                <a:r>
                  <a:rPr lang="en-US" dirty="0"/>
                  <a:t>The settlement of the pile is: </a:t>
                </a:r>
              </a:p>
              <a:p>
                <a:pPr marL="0" indent="0" algn="l" rtl="0">
                  <a:buNone/>
                </a:pPr>
                <a:endParaRPr lang="en-US" dirty="0"/>
              </a:p>
              <a:p>
                <a:pPr marL="0" indent="0" algn="l" rtl="0">
                  <a:buNone/>
                </a:pPr>
                <a:r>
                  <a:rPr lang="en-US" dirty="0"/>
                  <a:t>Se</a:t>
                </a:r>
                <a:r>
                  <a:rPr lang="en-US" baseline="-25000" dirty="0"/>
                  <a:t>1</a:t>
                </a:r>
                <a:r>
                  <a:rPr lang="en-US" dirty="0"/>
                  <a:t>= </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m:rPr>
                                <m:sty m:val="p"/>
                              </m:rPr>
                              <a:rPr lang="en-US">
                                <a:latin typeface="Cambria Math" panose="02040503050406030204" pitchFamily="18" charset="0"/>
                              </a:rPr>
                              <m:t>Qwp</m:t>
                            </m:r>
                            <m:r>
                              <a:rPr lang="en-US">
                                <a:latin typeface="Cambria Math" panose="02040503050406030204" pitchFamily="18" charset="0"/>
                              </a:rPr>
                              <m:t>+</m:t>
                            </m:r>
                            <m:r>
                              <m:rPr>
                                <m:sty m:val="p"/>
                              </m:rPr>
                              <a:rPr lang="en-US">
                                <a:latin typeface="Cambria Math" panose="02040503050406030204" pitchFamily="18" charset="0"/>
                              </a:rPr>
                              <m:t>ξQws</m:t>
                            </m:r>
                          </m:e>
                        </m:d>
                        <m:r>
                          <m:rPr>
                            <m:sty m:val="p"/>
                          </m:rPr>
                          <a:rPr lang="en-US">
                            <a:latin typeface="Cambria Math" panose="02040503050406030204" pitchFamily="18" charset="0"/>
                          </a:rPr>
                          <m:t>L</m:t>
                        </m:r>
                      </m:num>
                      <m:den>
                        <m:r>
                          <m:rPr>
                            <m:sty m:val="p"/>
                          </m:rPr>
                          <a:rPr lang="en-US">
                            <a:latin typeface="Cambria Math" panose="02040503050406030204" pitchFamily="18" charset="0"/>
                          </a:rPr>
                          <m:t>Ap</m:t>
                        </m:r>
                        <m:r>
                          <a:rPr lang="en-US">
                            <a:latin typeface="Cambria Math" panose="02040503050406030204" pitchFamily="18" charset="0"/>
                          </a:rPr>
                          <m:t> </m:t>
                        </m:r>
                        <m:r>
                          <m:rPr>
                            <m:sty m:val="p"/>
                          </m:rPr>
                          <a:rPr lang="en-US">
                            <a:latin typeface="Cambria Math" panose="02040503050406030204" pitchFamily="18" charset="0"/>
                          </a:rPr>
                          <m:t>Ep</m:t>
                        </m:r>
                      </m:den>
                    </m:f>
                  </m:oMath>
                </a14:m>
                <a:r>
                  <a:rPr lang="en-US" dirty="0"/>
                  <a:t>  = </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212</m:t>
                            </m:r>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59</m:t>
                            </m:r>
                            <m:r>
                              <a:rPr lang="en-US" i="1">
                                <a:latin typeface="Cambria Math" panose="02040503050406030204" pitchFamily="18" charset="0"/>
                              </a:rPr>
                              <m:t>∗</m:t>
                            </m:r>
                            <m:r>
                              <a:rPr lang="en-US">
                                <a:latin typeface="Cambria Math" panose="02040503050406030204" pitchFamily="18" charset="0"/>
                              </a:rPr>
                              <m:t>1249</m:t>
                            </m:r>
                          </m:e>
                        </m:d>
                        <m:r>
                          <a:rPr lang="en-US">
                            <a:latin typeface="Cambria Math" panose="02040503050406030204" pitchFamily="18" charset="0"/>
                          </a:rPr>
                          <m:t>13</m:t>
                        </m:r>
                      </m:num>
                      <m:den>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785</m:t>
                        </m:r>
                        <m:r>
                          <a:rPr lang="en-US" i="1">
                            <a:latin typeface="Cambria Math" panose="02040503050406030204" pitchFamily="18" charset="0"/>
                          </a:rPr>
                          <m:t>∗</m:t>
                        </m:r>
                        <m:r>
                          <a:rPr lang="en-US">
                            <a:latin typeface="Cambria Math" panose="02040503050406030204" pitchFamily="18" charset="0"/>
                          </a:rPr>
                          <m:t>26587214</m:t>
                        </m:r>
                        <m:r>
                          <a:rPr lang="en-US">
                            <a:latin typeface="Cambria Math" panose="02040503050406030204" pitchFamily="18" charset="0"/>
                          </a:rPr>
                          <m:t>.</m:t>
                        </m:r>
                        <m:r>
                          <a:rPr lang="en-US">
                            <a:latin typeface="Cambria Math" panose="02040503050406030204" pitchFamily="18" charset="0"/>
                          </a:rPr>
                          <m:t>97</m:t>
                        </m:r>
                        <m:r>
                          <a:rPr lang="en-US">
                            <a:latin typeface="Cambria Math" panose="02040503050406030204" pitchFamily="18" charset="0"/>
                          </a:rPr>
                          <m:t> </m:t>
                        </m:r>
                      </m:den>
                    </m:f>
                  </m:oMath>
                </a14:m>
                <a:r>
                  <a:rPr lang="en-US" dirty="0"/>
                  <a:t>=0.59 mm</a:t>
                </a:r>
              </a:p>
              <a:p>
                <a:pPr marL="0" indent="0" algn="l" rtl="0">
                  <a:buNone/>
                </a:pPr>
                <a:endParaRPr lang="en-US" dirty="0"/>
              </a:p>
              <a:p>
                <a:pPr marL="0" indent="0" algn="l" rtl="0">
                  <a:buNone/>
                </a:pPr>
                <a:r>
                  <a:rPr lang="en-US" dirty="0"/>
                  <a:t>Se</a:t>
                </a:r>
                <a:r>
                  <a:rPr lang="en-US" baseline="-25000" dirty="0"/>
                  <a:t>2</a:t>
                </a:r>
                <a:r>
                  <a:rPr lang="en-US" dirty="0"/>
                  <a:t>= </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m:rPr>
                                <m:sty m:val="p"/>
                              </m:rPr>
                              <a:rPr lang="en-US">
                                <a:latin typeface="Cambria Math" panose="02040503050406030204" pitchFamily="18" charset="0"/>
                              </a:rPr>
                              <m:t>qwp</m:t>
                            </m:r>
                            <m:r>
                              <a:rPr lang="en-US" i="1">
                                <a:latin typeface="Cambria Math" panose="02040503050406030204" pitchFamily="18" charset="0"/>
                              </a:rPr>
                              <m:t>∗</m:t>
                            </m:r>
                            <m:r>
                              <a:rPr lang="en-US">
                                <a:latin typeface="Cambria Math" panose="02040503050406030204" pitchFamily="18" charset="0"/>
                              </a:rPr>
                              <m:t> </m:t>
                            </m:r>
                            <m:r>
                              <m:rPr>
                                <m:sty m:val="p"/>
                              </m:rPr>
                              <a:rPr lang="en-US">
                                <a:latin typeface="Cambria Math" panose="02040503050406030204" pitchFamily="18" charset="0"/>
                              </a:rPr>
                              <m:t>D</m:t>
                            </m:r>
                          </m:e>
                        </m:d>
                      </m:num>
                      <m:den>
                        <m:r>
                          <m:rPr>
                            <m:sty m:val="p"/>
                          </m:rPr>
                          <a:rPr lang="en-US">
                            <a:latin typeface="Cambria Math" panose="02040503050406030204" pitchFamily="18" charset="0"/>
                          </a:rPr>
                          <m:t>Es</m:t>
                        </m:r>
                      </m:den>
                    </m:f>
                  </m:oMath>
                </a14:m>
                <a:r>
                  <a:rPr lang="en-US" dirty="0"/>
                  <a:t> (1-μs2) </a:t>
                </a:r>
                <a:r>
                  <a:rPr lang="en-US" dirty="0" err="1"/>
                  <a:t>I</a:t>
                </a:r>
                <a:r>
                  <a:rPr lang="en-US" baseline="-25000" dirty="0" err="1"/>
                  <a:t>wp</a:t>
                </a:r>
                <a:r>
                  <a:rPr lang="en-US" dirty="0"/>
                  <a:t> = </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212</m:t>
                            </m:r>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785</m:t>
                            </m:r>
                            <m:r>
                              <a:rPr lang="en-US" i="1">
                                <a:latin typeface="Cambria Math" panose="02040503050406030204" pitchFamily="18" charset="0"/>
                              </a:rPr>
                              <m:t>∗</m:t>
                            </m:r>
                            <m:r>
                              <a:rPr lang="en-US">
                                <a:latin typeface="Cambria Math" panose="02040503050406030204" pitchFamily="18" charset="0"/>
                              </a:rPr>
                              <m:t> </m:t>
                            </m:r>
                            <m:r>
                              <a:rPr lang="en-US">
                                <a:latin typeface="Cambria Math" panose="02040503050406030204" pitchFamily="18" charset="0"/>
                              </a:rPr>
                              <m:t>1</m:t>
                            </m:r>
                          </m:e>
                        </m:d>
                      </m:num>
                      <m:den>
                        <m:r>
                          <a:rPr lang="en-US">
                            <a:latin typeface="Cambria Math" panose="02040503050406030204" pitchFamily="18" charset="0"/>
                          </a:rPr>
                          <m:t>70000</m:t>
                        </m:r>
                      </m:den>
                    </m:f>
                  </m:oMath>
                </a14:m>
                <a:r>
                  <a:rPr lang="en-US" dirty="0"/>
                  <a:t> (1-0.252) ×0.8= 2.89 mm</a:t>
                </a:r>
              </a:p>
              <a:p>
                <a:pPr marL="0" indent="0" algn="l" rtl="0">
                  <a:buNone/>
                </a:pPr>
                <a:endParaRPr lang="en-US" dirty="0"/>
              </a:p>
              <a:p>
                <a:pPr marL="0" indent="0" algn="l" rtl="0">
                  <a:buNone/>
                </a:pPr>
                <a:r>
                  <a:rPr lang="en-US" dirty="0" err="1"/>
                  <a:t>I</a:t>
                </a:r>
                <a:r>
                  <a:rPr lang="en-US" baseline="-25000" dirty="0" err="1"/>
                  <a:t>ws</a:t>
                </a:r>
                <a:r>
                  <a:rPr lang="en-US" dirty="0"/>
                  <a:t> = 2+ 0.35×</a:t>
                </a:r>
                <a14:m>
                  <m:oMath xmlns:m="http://schemas.openxmlformats.org/officeDocument/2006/math">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m:rPr>
                                <m:sty m:val="p"/>
                              </m:rPr>
                              <a:rPr lang="en-US">
                                <a:latin typeface="Cambria Math" panose="02040503050406030204" pitchFamily="18" charset="0"/>
                              </a:rPr>
                              <m:t>L</m:t>
                            </m:r>
                          </m:num>
                          <m:den>
                            <m:r>
                              <m:rPr>
                                <m:sty m:val="p"/>
                              </m:rPr>
                              <a:rPr lang="en-US">
                                <a:latin typeface="Cambria Math" panose="02040503050406030204" pitchFamily="18" charset="0"/>
                              </a:rPr>
                              <m:t>D</m:t>
                            </m:r>
                          </m:den>
                        </m:f>
                      </m:e>
                    </m:rad>
                  </m:oMath>
                </a14:m>
                <a:r>
                  <a:rPr lang="en-US" dirty="0"/>
                  <a:t>  = 2+0.35×</a:t>
                </a:r>
                <a14:m>
                  <m:oMath xmlns:m="http://schemas.openxmlformats.org/officeDocument/2006/math">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a:latin typeface="Cambria Math" panose="02040503050406030204" pitchFamily="18" charset="0"/>
                              </a:rPr>
                              <m:t>13</m:t>
                            </m:r>
                          </m:num>
                          <m:den>
                            <m:r>
                              <a:rPr lang="en-US">
                                <a:latin typeface="Cambria Math" panose="02040503050406030204" pitchFamily="18" charset="0"/>
                              </a:rPr>
                              <m:t>1</m:t>
                            </m:r>
                          </m:den>
                        </m:f>
                      </m:e>
                    </m:rad>
                  </m:oMath>
                </a14:m>
                <a:r>
                  <a:rPr lang="en-US" dirty="0"/>
                  <a:t> =3.26 </a:t>
                </a:r>
              </a:p>
              <a:p>
                <a:pPr marL="0" indent="0" algn="l" rtl="0">
                  <a:buNone/>
                </a:pPr>
                <a:endParaRPr lang="en-US" dirty="0"/>
              </a:p>
              <a:p>
                <a:pPr marL="0" indent="0" algn="l" rtl="0">
                  <a:buNone/>
                </a:pPr>
                <a:r>
                  <a:rPr lang="en-US" dirty="0"/>
                  <a:t>Se</a:t>
                </a:r>
                <a:r>
                  <a:rPr lang="en-US" baseline="-25000" dirty="0"/>
                  <a:t>3</a:t>
                </a:r>
                <a:r>
                  <a:rPr lang="en-US" dirty="0"/>
                  <a:t>= </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m:rPr>
                                <m:sty m:val="p"/>
                              </m:rPr>
                              <a:rPr lang="en-US">
                                <a:latin typeface="Cambria Math" panose="02040503050406030204" pitchFamily="18" charset="0"/>
                              </a:rPr>
                              <m:t>Qws</m:t>
                            </m:r>
                          </m:e>
                        </m:d>
                      </m:num>
                      <m:den>
                        <m:r>
                          <m:rPr>
                            <m:sty m:val="p"/>
                          </m:rPr>
                          <a:rPr lang="en-US">
                            <a:latin typeface="Cambria Math" panose="02040503050406030204" pitchFamily="18" charset="0"/>
                          </a:rPr>
                          <m:t>P</m:t>
                        </m:r>
                        <m:r>
                          <a:rPr lang="en-US">
                            <a:latin typeface="Cambria Math" panose="02040503050406030204" pitchFamily="18" charset="0"/>
                          </a:rPr>
                          <m:t> </m:t>
                        </m:r>
                        <m:r>
                          <m:rPr>
                            <m:sty m:val="p"/>
                          </m:rPr>
                          <a:rPr lang="en-US">
                            <a:latin typeface="Cambria Math" panose="02040503050406030204" pitchFamily="18" charset="0"/>
                          </a:rPr>
                          <m:t>L</m:t>
                        </m:r>
                      </m:den>
                    </m:f>
                  </m:oMath>
                </a14:m>
                <a:r>
                  <a:rPr lang="en-US" dirty="0"/>
                  <a:t>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D</m:t>
                        </m:r>
                      </m:num>
                      <m:den>
                        <m:r>
                          <m:rPr>
                            <m:sty m:val="p"/>
                          </m:rPr>
                          <a:rPr lang="en-US">
                            <a:latin typeface="Cambria Math" panose="02040503050406030204" pitchFamily="18" charset="0"/>
                          </a:rPr>
                          <m:t>Es</m:t>
                        </m:r>
                      </m:den>
                    </m:f>
                  </m:oMath>
                </a14:m>
                <a:r>
                  <a:rPr lang="en-US" dirty="0"/>
                  <a:t>(1-μs2)</a:t>
                </a:r>
                <a:r>
                  <a:rPr lang="en-US" dirty="0" err="1"/>
                  <a:t>Iws</a:t>
                </a:r>
                <a:r>
                  <a:rPr lang="en-US" dirty="0"/>
                  <a:t> =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1249</m:t>
                        </m:r>
                      </m:num>
                      <m:den>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14</m:t>
                        </m:r>
                        <m:r>
                          <a:rPr lang="en-US" i="1">
                            <a:latin typeface="Cambria Math" panose="02040503050406030204" pitchFamily="18" charset="0"/>
                          </a:rPr>
                          <m:t>∗</m:t>
                        </m:r>
                        <m:r>
                          <a:rPr lang="en-US">
                            <a:latin typeface="Cambria Math" panose="02040503050406030204" pitchFamily="18" charset="0"/>
                          </a:rPr>
                          <m:t>13</m:t>
                        </m:r>
                      </m:den>
                    </m:f>
                  </m:oMath>
                </a14:m>
                <a:r>
                  <a:rPr lang="en-US" dirty="0"/>
                  <a:t>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70000</m:t>
                        </m:r>
                      </m:den>
                    </m:f>
                  </m:oMath>
                </a14:m>
                <a:r>
                  <a:rPr lang="en-US" dirty="0"/>
                  <a:t>(1-0.252)×3.26 = 1.34 mm</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635"/>
                </a:stretch>
              </a:blipFill>
            </p:spPr>
            <p:txBody>
              <a:bodyPr/>
              <a:lstStyle/>
              <a:p>
                <a:r>
                  <a:rPr lang="en-US">
                    <a:noFill/>
                  </a:rPr>
                  <a:t> </a:t>
                </a:r>
              </a:p>
            </p:txBody>
          </p:sp>
        </mc:Fallback>
      </mc:AlternateContent>
    </p:spTree>
    <p:extLst>
      <p:ext uri="{BB962C8B-B14F-4D97-AF65-F5344CB8AC3E}">
        <p14:creationId xmlns:p14="http://schemas.microsoft.com/office/powerpoint/2010/main" val="1909948654"/>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3.9.1.1 </a:t>
            </a:r>
            <a:r>
              <a:rPr lang="en-US" sz="3200" b="1" dirty="0">
                <a:effectLst>
                  <a:glow>
                    <a:srgbClr val="000000"/>
                  </a:glow>
                  <a:outerShdw sx="0" sy="0">
                    <a:srgbClr val="000000"/>
                  </a:outerShdw>
                  <a:reflection stA="0" endPos="0" fadeDir="0" sx="0" sy="0"/>
                </a:effectLst>
              </a:rPr>
              <a:t>Pile capacity</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244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algn="l" rtl="0">
                  <a:buFont typeface="Wingdings" panose="05000000000000000000" pitchFamily="2" charset="2"/>
                  <a:buChar char="Ø"/>
                </a:pPr>
                <a:r>
                  <a:rPr lang="en-US" dirty="0"/>
                  <a:t>Total Pile settlement is:</a:t>
                </a:r>
              </a:p>
              <a:p>
                <a:pPr algn="l" rtl="0">
                  <a:buFont typeface="Wingdings" panose="05000000000000000000" pitchFamily="2" charset="2"/>
                  <a:buChar char="Ø"/>
                </a:pPr>
                <a:endParaRPr lang="en-US" dirty="0"/>
              </a:p>
              <a:p>
                <a:pPr marL="0" indent="0" algn="l" rtl="0">
                  <a:buNone/>
                </a:pPr>
                <a:r>
                  <a:rPr lang="en-US" dirty="0"/>
                  <a:t>Se= Se1+Se2+Se3</a:t>
                </a:r>
              </a:p>
              <a:p>
                <a:pPr marL="0" indent="0" algn="l" rtl="0">
                  <a:buNone/>
                </a:pPr>
                <a:r>
                  <a:rPr lang="en-US" dirty="0"/>
                  <a:t>     = 0.59+2.89+1.34</a:t>
                </a:r>
              </a:p>
              <a:p>
                <a:pPr marL="0" indent="0" algn="l" rtl="0">
                  <a:buNone/>
                </a:pPr>
                <a:r>
                  <a:rPr lang="en-US" dirty="0"/>
                  <a:t>     = 4.82 mm</a:t>
                </a:r>
              </a:p>
              <a:p>
                <a:pPr marL="0" indent="0" algn="l" rtl="0">
                  <a:buNone/>
                </a:pPr>
                <a:endParaRPr lang="en-US" dirty="0"/>
              </a:p>
              <a:p>
                <a:pPr algn="l" rtl="0">
                  <a:buFont typeface="Wingdings" panose="05000000000000000000" pitchFamily="2" charset="2"/>
                  <a:buChar char="Ø"/>
                </a:pPr>
                <a:r>
                  <a:rPr lang="en-US" dirty="0"/>
                  <a:t>Pile stiffness factor is:</a:t>
                </a:r>
              </a:p>
              <a:p>
                <a:pPr marL="0" indent="0" algn="l" rtl="0">
                  <a:buNone/>
                </a:pPr>
                <a:endParaRPr lang="en-US" dirty="0"/>
              </a:p>
              <a:p>
                <a:pPr marL="0" indent="0" algn="l" rtl="0">
                  <a:buNone/>
                </a:pPr>
                <a:r>
                  <a:rPr lang="en-US" dirty="0"/>
                  <a:t>K=</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𝑄𝑤</m:t>
                        </m:r>
                      </m:num>
                      <m:den>
                        <m:r>
                          <a:rPr lang="en-US" i="1">
                            <a:latin typeface="Cambria Math" panose="02040503050406030204" pitchFamily="18" charset="0"/>
                          </a:rPr>
                          <m:t>𝑆𝑒</m:t>
                        </m:r>
                      </m:den>
                    </m:f>
                  </m:oMath>
                </a14:m>
                <a:r>
                  <a:rPr lang="en-US" dirty="0"/>
                  <a:t>=</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1460</m:t>
                        </m:r>
                      </m:num>
                      <m:den>
                        <m:r>
                          <a:rPr lang="en-US">
                            <a:latin typeface="Cambria Math" panose="02040503050406030204" pitchFamily="18" charset="0"/>
                          </a:rPr>
                          <m:t>4</m:t>
                        </m:r>
                        <m:r>
                          <a:rPr lang="en-US">
                            <a:latin typeface="Cambria Math" panose="02040503050406030204" pitchFamily="18" charset="0"/>
                          </a:rPr>
                          <m:t>.</m:t>
                        </m:r>
                        <m:r>
                          <a:rPr lang="en-US">
                            <a:latin typeface="Cambria Math" panose="02040503050406030204" pitchFamily="18" charset="0"/>
                          </a:rPr>
                          <m:t>82</m:t>
                        </m:r>
                      </m:den>
                    </m:f>
                  </m:oMath>
                </a14:m>
                <a:r>
                  <a:rPr lang="en-US" dirty="0"/>
                  <a:t>= 303 KN/mm</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t="-2008"/>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B16D5FC2-B484-4B3E-9857-70C93DB97062}"/>
              </a:ext>
            </a:extLst>
          </p:cNvPr>
          <p:cNvPicPr>
            <a:picLocks noChangeAspect="1"/>
          </p:cNvPicPr>
          <p:nvPr/>
        </p:nvPicPr>
        <p:blipFill rotWithShape="1">
          <a:blip r:embed="rId3"/>
          <a:srcRect t="9720"/>
          <a:stretch/>
        </p:blipFill>
        <p:spPr>
          <a:xfrm>
            <a:off x="6692347" y="1600199"/>
            <a:ext cx="4806462" cy="51584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04792435"/>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64648-A118-4043-B6B2-FF453B83A48B}"/>
              </a:ext>
            </a:extLst>
          </p:cNvPr>
          <p:cNvSpPr>
            <a:spLocks noGrp="1"/>
          </p:cNvSpPr>
          <p:nvPr>
            <p:ph type="title"/>
          </p:nvPr>
        </p:nvSpPr>
        <p:spPr/>
        <p:txBody>
          <a:bodyPr>
            <a:normAutofit/>
          </a:bodyPr>
          <a:lstStyle/>
          <a:p>
            <a:pPr algn="ctr" rtl="0"/>
            <a:r>
              <a:rPr lang="en-US" sz="3600" dirty="0">
                <a:effectLst>
                  <a:glow>
                    <a:srgbClr val="000000"/>
                  </a:glow>
                  <a:outerShdw sx="0" sy="0">
                    <a:srgbClr val="000000"/>
                  </a:outerShdw>
                  <a:reflection stA="0" endPos="0" fadeDir="0" sx="0" sy="0"/>
                </a:effectLst>
              </a:rPr>
              <a:t>3.9.1.2 Soil pressure check </a:t>
            </a:r>
            <a:endParaRPr lang="en-US" dirty="0"/>
          </a:p>
        </p:txBody>
      </p:sp>
      <p:sp>
        <p:nvSpPr>
          <p:cNvPr id="3" name="Content Placeholder 2">
            <a:extLst>
              <a:ext uri="{FF2B5EF4-FFF2-40B4-BE49-F238E27FC236}">
                <a16:creationId xmlns:a16="http://schemas.microsoft.com/office/drawing/2014/main" id="{CE1E85EA-EF5B-4058-80E3-7A5C4850331F}"/>
              </a:ext>
            </a:extLst>
          </p:cNvPr>
          <p:cNvSpPr>
            <a:spLocks noGrp="1"/>
          </p:cNvSpPr>
          <p:nvPr>
            <p:ph sz="quarter" idx="1"/>
          </p:nvPr>
        </p:nvSpPr>
        <p:spPr>
          <a:xfrm>
            <a:off x="887202" y="1708053"/>
            <a:ext cx="10871200" cy="4495800"/>
          </a:xfrm>
        </p:spPr>
        <p:txBody>
          <a:bodyPr/>
          <a:lstStyle/>
          <a:p>
            <a:pPr marL="0" indent="0" algn="l" rtl="0">
              <a:buNone/>
            </a:pPr>
            <a:r>
              <a:rPr lang="en-US" dirty="0"/>
              <a:t>B.C=180 KN/m</a:t>
            </a:r>
            <a:r>
              <a:rPr lang="en-US" baseline="30000" dirty="0"/>
              <a:t>2</a:t>
            </a:r>
          </a:p>
          <a:p>
            <a:pPr marL="0" indent="0" algn="l" rtl="0">
              <a:buNone/>
            </a:pPr>
            <a:endParaRPr lang="en-US" dirty="0"/>
          </a:p>
          <a:p>
            <a:pPr marL="0" indent="0" algn="l" rtl="0">
              <a:buNone/>
            </a:pPr>
            <a:endParaRPr lang="en-US" dirty="0"/>
          </a:p>
          <a:p>
            <a:pPr marL="0" indent="0" algn="l" rtl="0">
              <a:buNone/>
            </a:pPr>
            <a:endParaRPr lang="en-US" dirty="0"/>
          </a:p>
          <a:p>
            <a:pPr algn="l" rtl="0">
              <a:buFont typeface="Wingdings" panose="05000000000000000000" pitchFamily="2" charset="2"/>
              <a:buChar char="Ø"/>
            </a:pPr>
            <a:r>
              <a:rPr lang="en-US" dirty="0"/>
              <a:t>All values of the applied </a:t>
            </a:r>
          </a:p>
          <a:p>
            <a:pPr marL="0" indent="0" algn="l" rtl="0">
              <a:buNone/>
            </a:pPr>
            <a:r>
              <a:rPr lang="en-US" dirty="0"/>
              <a:t>    stress are within the </a:t>
            </a:r>
          </a:p>
          <a:p>
            <a:pPr marL="0" indent="0" algn="l" rtl="0">
              <a:buNone/>
            </a:pPr>
            <a:r>
              <a:rPr lang="en-US" dirty="0"/>
              <a:t>    acceptable range. </a:t>
            </a:r>
          </a:p>
          <a:p>
            <a:pPr marL="0" indent="0" algn="l" rtl="0">
              <a:buNone/>
            </a:pPr>
            <a:endParaRPr lang="en-US" dirty="0"/>
          </a:p>
        </p:txBody>
      </p:sp>
      <p:pic>
        <p:nvPicPr>
          <p:cNvPr id="4" name="Picture 3">
            <a:extLst>
              <a:ext uri="{FF2B5EF4-FFF2-40B4-BE49-F238E27FC236}">
                <a16:creationId xmlns:a16="http://schemas.microsoft.com/office/drawing/2014/main" id="{B2B080A0-6344-4260-A130-BAF0D8C31889}"/>
              </a:ext>
            </a:extLst>
          </p:cNvPr>
          <p:cNvPicPr/>
          <p:nvPr/>
        </p:nvPicPr>
        <p:blipFill>
          <a:blip r:embed="rId2"/>
          <a:stretch>
            <a:fillRect/>
          </a:stretch>
        </p:blipFill>
        <p:spPr>
          <a:xfrm>
            <a:off x="5011616" y="1943100"/>
            <a:ext cx="6931426" cy="4260753"/>
          </a:xfrm>
          <a:prstGeom prst="rect">
            <a:avLst/>
          </a:prstGeom>
          <a:ln w="12700">
            <a:solidFill>
              <a:schemeClr val="tx1"/>
            </a:solidFill>
          </a:ln>
        </p:spPr>
      </p:pic>
      <p:sp>
        <p:nvSpPr>
          <p:cNvPr id="5" name="Slide Number Placeholder 4">
            <a:extLst>
              <a:ext uri="{FF2B5EF4-FFF2-40B4-BE49-F238E27FC236}">
                <a16:creationId xmlns:a16="http://schemas.microsoft.com/office/drawing/2014/main" id="{90325AB3-F371-4369-BE8F-40521966CF4F}"/>
              </a:ext>
            </a:extLst>
          </p:cNvPr>
          <p:cNvSpPr>
            <a:spLocks noGrp="1"/>
          </p:cNvSpPr>
          <p:nvPr>
            <p:ph type="sldNum" sz="quarter" idx="12"/>
          </p:nvPr>
        </p:nvSpPr>
        <p:spPr/>
        <p:txBody>
          <a:bodyPr>
            <a:normAutofit fontScale="85000" lnSpcReduction="20000"/>
          </a:bodyPr>
          <a:lstStyle/>
          <a:p>
            <a:fld id="{12F72544-B17E-497E-958C-8F6B1DE0A02B}" type="slidenum">
              <a:rPr lang="en-US" smtClean="0"/>
              <a:t>245</a:t>
            </a:fld>
            <a:endParaRPr lang="en-US"/>
          </a:p>
        </p:txBody>
      </p:sp>
    </p:spTree>
    <p:extLst>
      <p:ext uri="{BB962C8B-B14F-4D97-AF65-F5344CB8AC3E}">
        <p14:creationId xmlns:p14="http://schemas.microsoft.com/office/powerpoint/2010/main" val="484042125"/>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3.9.1.3 Mat foundation one-way shear check</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a:bodyPr>
              <a:lstStyle/>
              <a:p>
                <a:pPr marL="0" indent="0" algn="l" rtl="0">
                  <a:buNone/>
                </a:pPr>
                <a:r>
                  <a:rPr lang="en-US" sz="2800" dirty="0"/>
                  <a:t>The shear strength of a 1m wide section of the mat foundation is calculated as follow:</a:t>
                </a:r>
              </a:p>
              <a:p>
                <a:pPr marL="0" indent="0" algn="l" rtl="0">
                  <a:buNone/>
                </a:pPr>
                <a:endParaRPr lang="en-US" sz="2800" dirty="0"/>
              </a:p>
              <a:p>
                <a:pPr marL="0" indent="0" algn="l" rtl="0">
                  <a:buNone/>
                </a:pPr>
                <a:r>
                  <a:rPr lang="en-US" sz="2800" dirty="0" err="1"/>
                  <a:t>ՓVc</a:t>
                </a:r>
                <a:r>
                  <a:rPr lang="en-US" sz="2800" dirty="0"/>
                  <a:t>= Փ</a:t>
                </a:r>
                <a14:m>
                  <m:oMath xmlns:m="http://schemas.openxmlformats.org/officeDocument/2006/math">
                    <m:f>
                      <m:fPr>
                        <m:ctrlPr>
                          <a:rPr lang="en-US" sz="2800" i="1">
                            <a:latin typeface="Cambria Math" panose="02040503050406030204" pitchFamily="18" charset="0"/>
                          </a:rPr>
                        </m:ctrlPr>
                      </m:fPr>
                      <m:num>
                        <m:r>
                          <m:rPr>
                            <m:sty m:val="p"/>
                          </m:rPr>
                          <a:rPr lang="en-US" sz="2800">
                            <a:latin typeface="Cambria Math" panose="02040503050406030204" pitchFamily="18" charset="0"/>
                          </a:rPr>
                          <m:t>λ</m:t>
                        </m:r>
                      </m:num>
                      <m:den>
                        <m:r>
                          <a:rPr lang="en-US" sz="2800">
                            <a:latin typeface="Cambria Math" panose="02040503050406030204" pitchFamily="18" charset="0"/>
                          </a:rPr>
                          <m:t>6</m:t>
                        </m:r>
                      </m:den>
                    </m:f>
                    <m:rad>
                      <m:radPr>
                        <m:degHide m:val="on"/>
                        <m:ctrlPr>
                          <a:rPr lang="en-US" sz="2800" i="1">
                            <a:latin typeface="Cambria Math" panose="02040503050406030204" pitchFamily="18" charset="0"/>
                          </a:rPr>
                        </m:ctrlPr>
                      </m:radPr>
                      <m:deg/>
                      <m:e>
                        <m:r>
                          <a:rPr lang="en-US" sz="2800" i="1">
                            <a:latin typeface="Cambria Math" panose="02040503050406030204" pitchFamily="18" charset="0"/>
                          </a:rPr>
                          <m:t>𝑓𝑐</m:t>
                        </m:r>
                      </m:e>
                    </m:rad>
                    <m:r>
                      <a:rPr lang="en-US" sz="2800" i="1">
                        <a:latin typeface="Cambria Math" panose="02040503050406030204" pitchFamily="18" charset="0"/>
                      </a:rPr>
                      <m:t>′</m:t>
                    </m:r>
                  </m:oMath>
                </a14:m>
                <a:r>
                  <a:rPr lang="en-US" sz="2800" dirty="0"/>
                  <a:t> </a:t>
                </a:r>
                <a:r>
                  <a:rPr lang="en-US" sz="2800" dirty="0" err="1"/>
                  <a:t>bw</a:t>
                </a:r>
                <a:r>
                  <a:rPr lang="en-US" sz="2800" dirty="0"/>
                  <a:t> d                                               (Equation 3.93)</a:t>
                </a:r>
              </a:p>
              <a:p>
                <a:pPr marL="0" indent="0" algn="l" rtl="0">
                  <a:buNone/>
                </a:pPr>
                <a:r>
                  <a:rPr lang="en-US" sz="2800" dirty="0"/>
                  <a:t>         = 0.75×</a:t>
                </a:r>
                <a14:m>
                  <m:oMath xmlns:m="http://schemas.openxmlformats.org/officeDocument/2006/math">
                    <m:f>
                      <m:fPr>
                        <m:ctrlPr>
                          <a:rPr lang="en-US" sz="2800" i="1">
                            <a:latin typeface="Cambria Math" panose="02040503050406030204" pitchFamily="18" charset="0"/>
                          </a:rPr>
                        </m:ctrlPr>
                      </m:fPr>
                      <m:num>
                        <m:r>
                          <a:rPr lang="en-US" sz="2800">
                            <a:latin typeface="Cambria Math" panose="02040503050406030204" pitchFamily="18" charset="0"/>
                          </a:rPr>
                          <m:t>1</m:t>
                        </m:r>
                      </m:num>
                      <m:den>
                        <m:r>
                          <a:rPr lang="en-US" sz="2800">
                            <a:latin typeface="Cambria Math" panose="02040503050406030204" pitchFamily="18" charset="0"/>
                          </a:rPr>
                          <m:t>6</m:t>
                        </m:r>
                      </m:den>
                    </m:f>
                    <m:rad>
                      <m:radPr>
                        <m:degHide m:val="on"/>
                        <m:ctrlPr>
                          <a:rPr lang="en-US" sz="2800" i="1">
                            <a:latin typeface="Cambria Math" panose="02040503050406030204" pitchFamily="18" charset="0"/>
                          </a:rPr>
                        </m:ctrlPr>
                      </m:radPr>
                      <m:deg/>
                      <m:e>
                        <m:r>
                          <a:rPr lang="en-US" sz="2800">
                            <a:latin typeface="Cambria Math" panose="02040503050406030204" pitchFamily="18" charset="0"/>
                          </a:rPr>
                          <m:t>32</m:t>
                        </m:r>
                      </m:e>
                    </m:rad>
                  </m:oMath>
                </a14:m>
                <a:r>
                  <a:rPr lang="en-US" sz="2800" dirty="0"/>
                  <a:t> × 1000×960 /1000</a:t>
                </a:r>
              </a:p>
              <a:p>
                <a:pPr marL="0" indent="0" algn="l" rtl="0">
                  <a:buNone/>
                </a:pPr>
                <a:r>
                  <a:rPr lang="en-US" sz="2800" dirty="0"/>
                  <a:t>          = 670KN/m</a:t>
                </a:r>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E3B8241C-47F0-4285-BDA9-409A7A73A287}"/>
                  </a:ext>
                </a:extLst>
              </p:cNvPr>
              <p:cNvSpPr>
                <a:spLocks noGrp="1" noRot="1" noChangeAspect="1" noMove="1" noResize="1" noEditPoints="1" noAdjustHandles="1" noChangeArrowheads="1" noChangeShapeType="1" noTextEdit="1"/>
              </p:cNvSpPr>
              <p:nvPr>
                <p:ph sz="quarter" idx="1"/>
              </p:nvPr>
            </p:nvSpPr>
            <p:spPr>
              <a:blipFill>
                <a:blip r:embed="rId2"/>
                <a:stretch>
                  <a:fillRect l="-1122" t="-1493" r="-157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812365A0-1A94-490B-A825-4E7B37BCF07D}"/>
              </a:ext>
            </a:extLst>
          </p:cNvPr>
          <p:cNvSpPr>
            <a:spLocks noGrp="1"/>
          </p:cNvSpPr>
          <p:nvPr>
            <p:ph type="sldNum" sz="quarter" idx="12"/>
          </p:nvPr>
        </p:nvSpPr>
        <p:spPr/>
        <p:txBody>
          <a:bodyPr>
            <a:normAutofit fontScale="85000" lnSpcReduction="20000"/>
          </a:bodyPr>
          <a:lstStyle/>
          <a:p>
            <a:fld id="{12F72544-B17E-497E-958C-8F6B1DE0A02B}" type="slidenum">
              <a:rPr lang="en-US" smtClean="0"/>
              <a:t>246</a:t>
            </a:fld>
            <a:endParaRPr lang="en-US"/>
          </a:p>
        </p:txBody>
      </p:sp>
    </p:spTree>
    <p:extLst>
      <p:ext uri="{BB962C8B-B14F-4D97-AF65-F5344CB8AC3E}">
        <p14:creationId xmlns:p14="http://schemas.microsoft.com/office/powerpoint/2010/main" val="3592860379"/>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3.9.1.3 Mat foundation one-way shear check</a:t>
            </a:r>
            <a:endParaRPr lang="en-US" sz="3200" dirty="0"/>
          </a:p>
        </p:txBody>
      </p:sp>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a:bodyPr>
          <a:lstStyle/>
          <a:p>
            <a:pPr marL="0" indent="0" algn="l" rtl="0">
              <a:buNone/>
            </a:pPr>
            <a:r>
              <a:rPr lang="en-US" sz="2800" dirty="0"/>
              <a:t>Figure </a:t>
            </a:r>
            <a:r>
              <a:rPr lang="ar-SA" sz="2800" dirty="0"/>
              <a:t>‎</a:t>
            </a:r>
            <a:r>
              <a:rPr lang="en-US" sz="2800" dirty="0"/>
              <a:t>3.52 : Mat foundation shear in X-direction</a:t>
            </a:r>
          </a:p>
          <a:p>
            <a:pPr marL="0" indent="0" algn="l" rtl="0">
              <a:buNone/>
            </a:pPr>
            <a:endParaRPr lang="en-US" sz="2800" dirty="0"/>
          </a:p>
          <a:p>
            <a:pPr marL="0" indent="0" algn="l" rtl="0">
              <a:buNone/>
            </a:pPr>
            <a:endParaRPr lang="en-US" dirty="0"/>
          </a:p>
        </p:txBody>
      </p:sp>
      <p:pic>
        <p:nvPicPr>
          <p:cNvPr id="4" name="Picture 3">
            <a:extLst>
              <a:ext uri="{FF2B5EF4-FFF2-40B4-BE49-F238E27FC236}">
                <a16:creationId xmlns:a16="http://schemas.microsoft.com/office/drawing/2014/main" id="{C00AE813-A182-4542-990A-0DC0F8FF084C}"/>
              </a:ext>
            </a:extLst>
          </p:cNvPr>
          <p:cNvPicPr/>
          <p:nvPr/>
        </p:nvPicPr>
        <p:blipFill>
          <a:blip r:embed="rId2"/>
          <a:stretch>
            <a:fillRect/>
          </a:stretch>
        </p:blipFill>
        <p:spPr>
          <a:xfrm>
            <a:off x="2250831" y="2321169"/>
            <a:ext cx="7557354" cy="3921809"/>
          </a:xfrm>
          <a:prstGeom prst="rect">
            <a:avLst/>
          </a:prstGeom>
          <a:ln w="12700">
            <a:solidFill>
              <a:schemeClr val="tx1"/>
            </a:solidFill>
          </a:ln>
        </p:spPr>
      </p:pic>
      <p:sp>
        <p:nvSpPr>
          <p:cNvPr id="5" name="Slide Number Placeholder 4">
            <a:extLst>
              <a:ext uri="{FF2B5EF4-FFF2-40B4-BE49-F238E27FC236}">
                <a16:creationId xmlns:a16="http://schemas.microsoft.com/office/drawing/2014/main" id="{AAAF11BB-F7E7-4874-BB30-D0A7449EA983}"/>
              </a:ext>
            </a:extLst>
          </p:cNvPr>
          <p:cNvSpPr>
            <a:spLocks noGrp="1"/>
          </p:cNvSpPr>
          <p:nvPr>
            <p:ph type="sldNum" sz="quarter" idx="12"/>
          </p:nvPr>
        </p:nvSpPr>
        <p:spPr/>
        <p:txBody>
          <a:bodyPr>
            <a:normAutofit fontScale="85000" lnSpcReduction="20000"/>
          </a:bodyPr>
          <a:lstStyle/>
          <a:p>
            <a:fld id="{12F72544-B17E-497E-958C-8F6B1DE0A02B}" type="slidenum">
              <a:rPr lang="en-US" smtClean="0"/>
              <a:t>247</a:t>
            </a:fld>
            <a:endParaRPr lang="en-US"/>
          </a:p>
        </p:txBody>
      </p:sp>
    </p:spTree>
    <p:extLst>
      <p:ext uri="{BB962C8B-B14F-4D97-AF65-F5344CB8AC3E}">
        <p14:creationId xmlns:p14="http://schemas.microsoft.com/office/powerpoint/2010/main" val="2141644826"/>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3.9.1.3 Mat foundation one-way shear check</a:t>
            </a:r>
            <a:endParaRPr lang="en-US" sz="3200" dirty="0"/>
          </a:p>
        </p:txBody>
      </p:sp>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a:bodyPr>
          <a:lstStyle/>
          <a:p>
            <a:pPr algn="l"/>
            <a:r>
              <a:rPr lang="en-US" sz="2800" dirty="0"/>
              <a:t>Figure </a:t>
            </a:r>
            <a:r>
              <a:rPr lang="ar-SA" sz="2800" dirty="0"/>
              <a:t>‎</a:t>
            </a:r>
            <a:r>
              <a:rPr lang="en-US" sz="2800" dirty="0"/>
              <a:t>3.53: Mat foundation shear in Y-direction</a:t>
            </a:r>
          </a:p>
          <a:p>
            <a:pPr marL="0" indent="0" algn="l" rtl="0">
              <a:buNone/>
            </a:pPr>
            <a:endParaRPr lang="en-US" sz="2800" dirty="0"/>
          </a:p>
          <a:p>
            <a:pPr marL="0" indent="0" algn="l" rtl="0">
              <a:buNone/>
            </a:pPr>
            <a:endParaRPr lang="en-US" dirty="0"/>
          </a:p>
        </p:txBody>
      </p:sp>
      <p:pic>
        <p:nvPicPr>
          <p:cNvPr id="5" name="Picture 4">
            <a:extLst>
              <a:ext uri="{FF2B5EF4-FFF2-40B4-BE49-F238E27FC236}">
                <a16:creationId xmlns:a16="http://schemas.microsoft.com/office/drawing/2014/main" id="{F6FF86B7-8191-4023-AA56-C29667C7E442}"/>
              </a:ext>
            </a:extLst>
          </p:cNvPr>
          <p:cNvPicPr/>
          <p:nvPr/>
        </p:nvPicPr>
        <p:blipFill>
          <a:blip r:embed="rId2"/>
          <a:stretch>
            <a:fillRect/>
          </a:stretch>
        </p:blipFill>
        <p:spPr>
          <a:xfrm>
            <a:off x="2057400" y="2236029"/>
            <a:ext cx="7758577" cy="4094431"/>
          </a:xfrm>
          <a:prstGeom prst="rect">
            <a:avLst/>
          </a:prstGeom>
          <a:ln w="12700">
            <a:solidFill>
              <a:schemeClr val="tx1"/>
            </a:solidFill>
          </a:ln>
        </p:spPr>
      </p:pic>
      <p:sp>
        <p:nvSpPr>
          <p:cNvPr id="4" name="Slide Number Placeholder 3">
            <a:extLst>
              <a:ext uri="{FF2B5EF4-FFF2-40B4-BE49-F238E27FC236}">
                <a16:creationId xmlns:a16="http://schemas.microsoft.com/office/drawing/2014/main" id="{DE9053BD-AD9A-44CE-B986-9BC5426BCD58}"/>
              </a:ext>
            </a:extLst>
          </p:cNvPr>
          <p:cNvSpPr>
            <a:spLocks noGrp="1"/>
          </p:cNvSpPr>
          <p:nvPr>
            <p:ph type="sldNum" sz="quarter" idx="12"/>
          </p:nvPr>
        </p:nvSpPr>
        <p:spPr/>
        <p:txBody>
          <a:bodyPr>
            <a:normAutofit fontScale="85000" lnSpcReduction="20000"/>
          </a:bodyPr>
          <a:lstStyle/>
          <a:p>
            <a:fld id="{12F72544-B17E-497E-958C-8F6B1DE0A02B}" type="slidenum">
              <a:rPr lang="en-US" smtClean="0"/>
              <a:t>248</a:t>
            </a:fld>
            <a:endParaRPr lang="en-US"/>
          </a:p>
        </p:txBody>
      </p:sp>
    </p:spTree>
    <p:extLst>
      <p:ext uri="{BB962C8B-B14F-4D97-AF65-F5344CB8AC3E}">
        <p14:creationId xmlns:p14="http://schemas.microsoft.com/office/powerpoint/2010/main" val="1108852462"/>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3.9.1.4 Mat foundation punching shear check</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fontScale="85000" lnSpcReduction="20000"/>
              </a:bodyPr>
              <a:lstStyle/>
              <a:p>
                <a:pPr marL="0" indent="0" algn="l" rtl="0">
                  <a:buNone/>
                </a:pPr>
                <a:r>
                  <a:rPr lang="en-US" dirty="0"/>
                  <a:t>Two-way shear strength provided by concrete, </a:t>
                </a:r>
                <a:r>
                  <a:rPr lang="en-US" dirty="0" err="1"/>
                  <a:t>V</a:t>
                </a:r>
                <a:r>
                  <a:rPr lang="en-US" baseline="-25000" dirty="0" err="1"/>
                  <a:t>cp</a:t>
                </a:r>
                <a:r>
                  <a:rPr lang="en-US" dirty="0"/>
                  <a:t>, for two-way slabs as follow: </a:t>
                </a:r>
              </a:p>
              <a:p>
                <a:pPr marL="0" indent="0" algn="l" rtl="0">
                  <a:buNone/>
                </a:pPr>
                <a:r>
                  <a:rPr lang="en-US" dirty="0"/>
                  <a:t> </a:t>
                </a:r>
              </a:p>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V</m:t>
                        </m:r>
                      </m:e>
                      <m:sub>
                        <m:r>
                          <m:rPr>
                            <m:sty m:val="p"/>
                          </m:rPr>
                          <a:rPr lang="en-US">
                            <a:latin typeface="Cambria Math" panose="02040503050406030204" pitchFamily="18" charset="0"/>
                          </a:rPr>
                          <m:t>cp</m:t>
                        </m:r>
                      </m:sub>
                    </m:sSub>
                    <m:r>
                      <a:rPr lang="en-US" baseline="-25000">
                        <a:latin typeface="Cambria Math" panose="02040503050406030204" pitchFamily="18" charset="0"/>
                      </a:rPr>
                      <m:t>=</m:t>
                    </m:r>
                    <m:r>
                      <m:rPr>
                        <m:sty m:val="p"/>
                      </m:rPr>
                      <a:rPr lang="en-US">
                        <a:latin typeface="Cambria Math" panose="02040503050406030204" pitchFamily="18" charset="0"/>
                      </a:rPr>
                      <m:t>min</m:t>
                    </m:r>
                    <m:r>
                      <a:rPr lang="en-US">
                        <a:latin typeface="Cambria Math" panose="02040503050406030204" pitchFamily="18" charset="0"/>
                      </a:rPr>
                      <m:t> </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17</m:t>
                            </m:r>
                            <m:d>
                              <m:dPr>
                                <m:ctrlPr>
                                  <a:rPr lang="en-US" i="1">
                                    <a:latin typeface="Cambria Math" panose="02040503050406030204" pitchFamily="18" charset="0"/>
                                  </a:rPr>
                                </m:ctrlPr>
                              </m:dPr>
                              <m:e>
                                <m:r>
                                  <a:rPr lang="en-US">
                                    <a:latin typeface="Cambria Math" panose="02040503050406030204" pitchFamily="18" charset="0"/>
                                  </a:rPr>
                                  <m:t>1</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2</m:t>
                                    </m:r>
                                  </m:num>
                                  <m:den>
                                    <m:sSub>
                                      <m:sSubPr>
                                        <m:ctrlPr>
                                          <a:rPr lang="en-US" i="1">
                                            <a:latin typeface="Cambria Math" panose="02040503050406030204" pitchFamily="18" charset="0"/>
                                          </a:rPr>
                                        </m:ctrlPr>
                                      </m:sSubPr>
                                      <m:e>
                                        <m:r>
                                          <m:rPr>
                                            <m:sty m:val="p"/>
                                          </m:rPr>
                                          <a:rPr lang="en-US">
                                            <a:latin typeface="Cambria Math" panose="02040503050406030204" pitchFamily="18" charset="0"/>
                                          </a:rPr>
                                          <m:t>β</m:t>
                                        </m:r>
                                      </m:e>
                                      <m:sub>
                                        <m:r>
                                          <m:rPr>
                                            <m:sty m:val="p"/>
                                          </m:rPr>
                                          <a:rPr lang="en-US">
                                            <a:latin typeface="Cambria Math" panose="02040503050406030204" pitchFamily="18" charset="0"/>
                                          </a:rPr>
                                          <m:t>c</m:t>
                                        </m:r>
                                      </m:sub>
                                    </m:sSub>
                                  </m:den>
                                </m:f>
                              </m:e>
                            </m:d>
                            <m:sSub>
                              <m:sSubPr>
                                <m:ctrlPr>
                                  <a:rPr lang="en-US" i="1">
                                    <a:latin typeface="Cambria Math" panose="02040503050406030204" pitchFamily="18" charset="0"/>
                                  </a:rPr>
                                </m:ctrlPr>
                              </m:sSubPr>
                              <m:e>
                                <m:r>
                                  <a:rPr lang="en-US">
                                    <a:latin typeface="Cambria Math" panose="02040503050406030204" pitchFamily="18" charset="0"/>
                                  </a:rPr>
                                  <m:t> </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e>
                                </m:rad>
                                <m:r>
                                  <a:rPr lang="en-US" i="1">
                                    <a:latin typeface="Cambria Math" panose="02040503050406030204" pitchFamily="18" charset="0"/>
                                  </a:rPr>
                                  <m:t>′</m:t>
                                </m:r>
                                <m:r>
                                  <a:rPr lang="en-US">
                                    <a:latin typeface="Cambria Math" panose="02040503050406030204" pitchFamily="18" charset="0"/>
                                  </a:rPr>
                                  <m:t> </m:t>
                                </m:r>
                                <m:r>
                                  <m:rPr>
                                    <m:sty m:val="p"/>
                                  </m:rPr>
                                  <a:rPr lang="en-US">
                                    <a:latin typeface="Cambria Math" panose="02040503050406030204" pitchFamily="18" charset="0"/>
                                  </a:rPr>
                                  <m:t>b</m:t>
                                </m:r>
                              </m:e>
                              <m:sub>
                                <m:r>
                                  <a:rPr lang="en-US">
                                    <a:latin typeface="Cambria Math" panose="02040503050406030204" pitchFamily="18" charset="0"/>
                                  </a:rPr>
                                  <m:t>0</m:t>
                                </m:r>
                              </m:sub>
                            </m:sSub>
                            <m:r>
                              <m:rPr>
                                <m:sty m:val="p"/>
                              </m:rPr>
                              <a:rPr lang="en-US">
                                <a:latin typeface="Cambria Math" panose="02040503050406030204" pitchFamily="18" charset="0"/>
                              </a:rPr>
                              <m:t>d</m:t>
                            </m:r>
                          </m:e>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083</m:t>
                            </m:r>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𝑠</m:t>
                                        </m:r>
                                      </m:sub>
                                    </m:sSub>
                                    <m:r>
                                      <a:rPr lang="en-US" i="1">
                                        <a:latin typeface="Cambria Math" panose="02040503050406030204" pitchFamily="18" charset="0"/>
                                      </a:rPr>
                                      <m:t>𝑑</m:t>
                                    </m:r>
                                  </m:num>
                                  <m:den>
                                    <m:sSub>
                                      <m:sSubPr>
                                        <m:ctrlPr>
                                          <a:rPr lang="en-US" i="1">
                                            <a:latin typeface="Cambria Math" panose="02040503050406030204" pitchFamily="18" charset="0"/>
                                          </a:rPr>
                                        </m:ctrlPr>
                                      </m:sSubPr>
                                      <m:e>
                                        <m:r>
                                          <m:rPr>
                                            <m:sty m:val="p"/>
                                          </m:rPr>
                                          <a:rPr lang="en-US">
                                            <a:latin typeface="Cambria Math" panose="02040503050406030204" pitchFamily="18" charset="0"/>
                                          </a:rPr>
                                          <m:t>b</m:t>
                                        </m:r>
                                      </m:e>
                                      <m:sub>
                                        <m:r>
                                          <a:rPr lang="en-US">
                                            <a:latin typeface="Cambria Math" panose="02040503050406030204" pitchFamily="18" charset="0"/>
                                          </a:rPr>
                                          <m:t>0</m:t>
                                        </m:r>
                                      </m:sub>
                                    </m:sSub>
                                  </m:den>
                                </m:f>
                                <m:r>
                                  <a:rPr lang="en-US" i="1">
                                    <a:latin typeface="Cambria Math" panose="02040503050406030204" pitchFamily="18" charset="0"/>
                                  </a:rPr>
                                  <m:t>+</m:t>
                                </m:r>
                                <m:r>
                                  <a:rPr lang="en-US" i="1">
                                    <a:latin typeface="Cambria Math" panose="02040503050406030204" pitchFamily="18" charset="0"/>
                                  </a:rPr>
                                  <m:t>2</m:t>
                                </m:r>
                              </m:e>
                            </m:d>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e>
                            </m:rad>
                            <m:r>
                              <a:rPr lang="en-US" i="1">
                                <a:latin typeface="Cambria Math" panose="02040503050406030204" pitchFamily="18" charset="0"/>
                              </a:rPr>
                              <m:t>′</m:t>
                            </m:r>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b</m:t>
                                </m:r>
                              </m:e>
                              <m:sub>
                                <m:r>
                                  <a:rPr lang="en-US">
                                    <a:latin typeface="Cambria Math" panose="02040503050406030204" pitchFamily="18" charset="0"/>
                                  </a:rPr>
                                  <m:t>0</m:t>
                                </m:r>
                              </m:sub>
                            </m:sSub>
                            <m:r>
                              <m:rPr>
                                <m:sty m:val="p"/>
                              </m:rPr>
                              <a:rPr lang="en-US">
                                <a:latin typeface="Cambria Math" panose="02040503050406030204" pitchFamily="18" charset="0"/>
                              </a:rPr>
                              <m:t>d</m:t>
                            </m:r>
                          </m:e>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33</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e>
                            </m:rad>
                            <m:r>
                              <a:rPr lang="en-US" i="1">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b</m:t>
                                </m:r>
                              </m:e>
                              <m:sub>
                                <m:r>
                                  <a:rPr lang="en-US">
                                    <a:latin typeface="Cambria Math" panose="02040503050406030204" pitchFamily="18" charset="0"/>
                                  </a:rPr>
                                  <m:t>0</m:t>
                                </m:r>
                              </m:sub>
                            </m:sSub>
                            <m:r>
                              <m:rPr>
                                <m:sty m:val="p"/>
                              </m:rPr>
                              <a:rPr lang="en-US">
                                <a:latin typeface="Cambria Math" panose="02040503050406030204" pitchFamily="18" charset="0"/>
                              </a:rPr>
                              <m:t>d</m:t>
                            </m:r>
                          </m:e>
                        </m:eqArr>
                      </m:e>
                    </m:d>
                    <m:r>
                      <a:rPr lang="en-US" i="1">
                        <a:latin typeface="Cambria Math" panose="02040503050406030204" pitchFamily="18" charset="0"/>
                      </a:rPr>
                      <m:t>     </m:t>
                    </m:r>
                  </m:oMath>
                </a14:m>
                <a:r>
                  <a:rPr lang="en-US" dirty="0"/>
                  <a:t>                             (Equation 3.94) </a:t>
                </a:r>
              </a:p>
              <a:p>
                <a:pPr marL="0" indent="0" algn="l" rtl="0">
                  <a:buNone/>
                </a:pPr>
                <a:r>
                  <a:rPr lang="en-US" dirty="0"/>
                  <a:t>Where:</a:t>
                </a:r>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b</m:t>
                        </m:r>
                      </m:e>
                      <m:sub>
                        <m:r>
                          <a:rPr lang="en-US">
                            <a:latin typeface="Cambria Math" panose="02040503050406030204" pitchFamily="18" charset="0"/>
                          </a:rPr>
                          <m:t>0</m:t>
                        </m:r>
                      </m:sub>
                    </m:sSub>
                  </m:oMath>
                </a14:m>
                <a:r>
                  <a:rPr lang="en-US" dirty="0"/>
                  <a:t>: Perimeter of critical section for two-way shear in slabs and footings.</a:t>
                </a:r>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𝑠</m:t>
                        </m:r>
                      </m:sub>
                    </m:sSub>
                  </m:oMath>
                </a14:m>
                <a:r>
                  <a:rPr lang="en-US" dirty="0"/>
                  <a:t> = Scale factor based on the location of the critical section. 40 for</a:t>
                </a:r>
              </a:p>
              <a:p>
                <a:pPr marL="0" indent="0" algn="l" rtl="0">
                  <a:buNone/>
                </a:pPr>
                <a:r>
                  <a:rPr lang="en-US" dirty="0"/>
                  <a:t>                      interior columns.</a:t>
                </a:r>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β</m:t>
                        </m:r>
                      </m:e>
                      <m:sub>
                        <m:r>
                          <m:rPr>
                            <m:sty m:val="p"/>
                          </m:rPr>
                          <a:rPr lang="en-US">
                            <a:latin typeface="Cambria Math" panose="02040503050406030204" pitchFamily="18" charset="0"/>
                          </a:rPr>
                          <m:t>c</m:t>
                        </m:r>
                      </m:sub>
                    </m:sSub>
                  </m:oMath>
                </a14:m>
                <a:r>
                  <a:rPr lang="en-US" dirty="0"/>
                  <a:t>= Ratio of the maximum to the minimum dimensions of the critical section.</a:t>
                </a:r>
              </a:p>
              <a:p>
                <a:pPr algn="r" rtl="0"/>
                <a:endParaRPr lang="en-US" dirty="0"/>
              </a:p>
            </p:txBody>
          </p:sp>
        </mc:Choice>
        <mc:Fallback xmlns="">
          <p:sp>
            <p:nvSpPr>
              <p:cNvPr id="3" name="Content Placeholder 2">
                <a:extLst>
                  <a:ext uri="{FF2B5EF4-FFF2-40B4-BE49-F238E27FC236}">
                    <a16:creationId xmlns:a16="http://schemas.microsoft.com/office/drawing/2014/main" id="{E3B8241C-47F0-4285-BDA9-409A7A73A287}"/>
                  </a:ext>
                </a:extLst>
              </p:cNvPr>
              <p:cNvSpPr>
                <a:spLocks noGrp="1" noRot="1" noChangeAspect="1" noMove="1" noResize="1" noEditPoints="1" noAdjustHandles="1" noChangeArrowheads="1" noChangeShapeType="1" noTextEdit="1"/>
              </p:cNvSpPr>
              <p:nvPr>
                <p:ph sz="quarter" idx="1"/>
              </p:nvPr>
            </p:nvSpPr>
            <p:spPr>
              <a:blipFill>
                <a:blip r:embed="rId2"/>
                <a:stretch>
                  <a:fillRect l="-897" t="-271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7E840ED-AF8A-446E-91A2-0F15FE56F750}"/>
              </a:ext>
            </a:extLst>
          </p:cNvPr>
          <p:cNvSpPr>
            <a:spLocks noGrp="1"/>
          </p:cNvSpPr>
          <p:nvPr>
            <p:ph type="sldNum" sz="quarter" idx="12"/>
          </p:nvPr>
        </p:nvSpPr>
        <p:spPr/>
        <p:txBody>
          <a:bodyPr>
            <a:normAutofit fontScale="85000" lnSpcReduction="20000"/>
          </a:bodyPr>
          <a:lstStyle/>
          <a:p>
            <a:fld id="{12F72544-B17E-497E-958C-8F6B1DE0A02B}" type="slidenum">
              <a:rPr lang="en-US" smtClean="0"/>
              <a:t>249</a:t>
            </a:fld>
            <a:endParaRPr lang="en-US"/>
          </a:p>
        </p:txBody>
      </p:sp>
    </p:spTree>
    <p:extLst>
      <p:ext uri="{BB962C8B-B14F-4D97-AF65-F5344CB8AC3E}">
        <p14:creationId xmlns:p14="http://schemas.microsoft.com/office/powerpoint/2010/main" val="48011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a:t>
            </a:r>
            <a:r>
              <a:rPr lang="en-GB" dirty="0"/>
              <a:t> </a:t>
            </a:r>
            <a:r>
              <a:rPr lang="en-GB" b="1" dirty="0"/>
              <a:t>Shear wall imposed dead load:</a:t>
            </a:r>
          </a:p>
          <a:p>
            <a:pPr lvl="0" algn="l" rtl="0">
              <a:buNone/>
            </a:pPr>
            <a:r>
              <a:rPr lang="en-GB" sz="2400" dirty="0"/>
              <a:t>From materials weights, WSD = 4.30 </a:t>
            </a:r>
            <a:endParaRPr lang="en-US" sz="2400" dirty="0"/>
          </a:p>
        </p:txBody>
      </p:sp>
      <p:graphicFrame>
        <p:nvGraphicFramePr>
          <p:cNvPr id="5" name="جدول 4"/>
          <p:cNvGraphicFramePr>
            <a:graphicFrameLocks noGrp="1"/>
          </p:cNvGraphicFramePr>
          <p:nvPr/>
        </p:nvGraphicFramePr>
        <p:xfrm>
          <a:off x="2452662" y="2643183"/>
          <a:ext cx="7215238" cy="3786215"/>
        </p:xfrm>
        <a:graphic>
          <a:graphicData uri="http://schemas.openxmlformats.org/drawingml/2006/table">
            <a:tbl>
              <a:tblPr/>
              <a:tblGrid>
                <a:gridCol w="2157606">
                  <a:extLst>
                    <a:ext uri="{9D8B030D-6E8A-4147-A177-3AD203B41FA5}">
                      <a16:colId xmlns:a16="http://schemas.microsoft.com/office/drawing/2014/main" val="20000"/>
                    </a:ext>
                  </a:extLst>
                </a:gridCol>
                <a:gridCol w="1438130">
                  <a:extLst>
                    <a:ext uri="{9D8B030D-6E8A-4147-A177-3AD203B41FA5}">
                      <a16:colId xmlns:a16="http://schemas.microsoft.com/office/drawing/2014/main" val="20001"/>
                    </a:ext>
                  </a:extLst>
                </a:gridCol>
                <a:gridCol w="1275880">
                  <a:extLst>
                    <a:ext uri="{9D8B030D-6E8A-4147-A177-3AD203B41FA5}">
                      <a16:colId xmlns:a16="http://schemas.microsoft.com/office/drawing/2014/main" val="20002"/>
                    </a:ext>
                  </a:extLst>
                </a:gridCol>
                <a:gridCol w="2343622">
                  <a:extLst>
                    <a:ext uri="{9D8B030D-6E8A-4147-A177-3AD203B41FA5}">
                      <a16:colId xmlns:a16="http://schemas.microsoft.com/office/drawing/2014/main" val="20003"/>
                    </a:ext>
                  </a:extLst>
                </a:gridCol>
              </a:tblGrid>
              <a:tr h="1081775">
                <a:tc>
                  <a:txBody>
                    <a:bodyPr/>
                    <a:lstStyle/>
                    <a:p>
                      <a:pPr algn="ctr">
                        <a:lnSpc>
                          <a:spcPct val="150000"/>
                        </a:lnSpc>
                        <a:spcAft>
                          <a:spcPts val="0"/>
                        </a:spcAft>
                      </a:pPr>
                      <a:r>
                        <a:rPr lang="en-US" sz="1600" b="1" dirty="0">
                          <a:latin typeface="Times New Roman"/>
                          <a:ea typeface="Times New Roman"/>
                          <a:cs typeface="Times New Roman"/>
                        </a:rPr>
                        <a:t>Material</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a:latin typeface="Times New Roman"/>
                          <a:ea typeface="Times New Roman"/>
                          <a:cs typeface="Times New Roman"/>
                        </a:rPr>
                        <a:t>Unit weight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a:latin typeface="Times New Roman"/>
                          <a:ea typeface="Times New Roman"/>
                          <a:cs typeface="Times New Roman"/>
                        </a:rPr>
                        <a:t>Thickness</a:t>
                      </a:r>
                    </a:p>
                    <a:p>
                      <a:pPr algn="ctr">
                        <a:lnSpc>
                          <a:spcPct val="150000"/>
                        </a:lnSpc>
                        <a:spcAft>
                          <a:spcPts val="0"/>
                        </a:spcAft>
                      </a:pPr>
                      <a:r>
                        <a:rPr lang="en-US" sz="1600" b="1">
                          <a:latin typeface="Times New Roman"/>
                          <a:ea typeface="Times New Roman"/>
                          <a:cs typeface="Times New Roman"/>
                        </a:rPr>
                        <a:t>(mm)</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1600" b="1" dirty="0">
                          <a:latin typeface="Times New Roman"/>
                          <a:ea typeface="Times New Roman"/>
                          <a:cs typeface="Times New Roman"/>
                        </a:rPr>
                        <a:t>Weight per unit Area</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540888">
                <a:tc>
                  <a:txBody>
                    <a:bodyPr/>
                    <a:lstStyle/>
                    <a:p>
                      <a:pPr algn="ctr">
                        <a:lnSpc>
                          <a:spcPct val="150000"/>
                        </a:lnSpc>
                        <a:spcAft>
                          <a:spcPts val="0"/>
                        </a:spcAft>
                      </a:pPr>
                      <a:r>
                        <a:rPr lang="en-US" sz="1600" b="1">
                          <a:latin typeface="Times New Roman"/>
                          <a:ea typeface="Times New Roman"/>
                          <a:cs typeface="Times New Roman"/>
                        </a:rPr>
                        <a:t>stone</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27</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40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1.08</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540888">
                <a:tc>
                  <a:txBody>
                    <a:bodyPr/>
                    <a:lstStyle/>
                    <a:p>
                      <a:pPr algn="ctr">
                        <a:lnSpc>
                          <a:spcPct val="150000"/>
                        </a:lnSpc>
                        <a:spcAft>
                          <a:spcPts val="0"/>
                        </a:spcAft>
                      </a:pPr>
                      <a:r>
                        <a:rPr lang="en-US" sz="1600" b="1">
                          <a:latin typeface="Times New Roman"/>
                          <a:ea typeface="Times New Roman"/>
                          <a:cs typeface="Times New Roman"/>
                        </a:rPr>
                        <a:t>Mortar</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25</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60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1.5</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540888">
                <a:tc>
                  <a:txBody>
                    <a:bodyPr/>
                    <a:lstStyle/>
                    <a:p>
                      <a:pPr algn="ctr">
                        <a:lnSpc>
                          <a:spcPct val="150000"/>
                        </a:lnSpc>
                        <a:spcAft>
                          <a:spcPts val="0"/>
                        </a:spcAft>
                      </a:pPr>
                      <a:r>
                        <a:rPr lang="en-US" sz="1600" b="1">
                          <a:latin typeface="Times New Roman"/>
                          <a:ea typeface="Times New Roman"/>
                          <a:cs typeface="Times New Roman"/>
                        </a:rPr>
                        <a:t>Isolation</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0.3</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30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0.009</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540888">
                <a:tc>
                  <a:txBody>
                    <a:bodyPr/>
                    <a:lstStyle/>
                    <a:p>
                      <a:pPr algn="ctr">
                        <a:lnSpc>
                          <a:spcPct val="150000"/>
                        </a:lnSpc>
                        <a:spcAft>
                          <a:spcPts val="0"/>
                        </a:spcAft>
                      </a:pPr>
                      <a:r>
                        <a:rPr lang="en-US" sz="1600" b="1">
                          <a:latin typeface="Times New Roman"/>
                          <a:ea typeface="Times New Roman"/>
                          <a:cs typeface="Times New Roman"/>
                        </a:rPr>
                        <a:t>Block</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12</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100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1.2</a:t>
                      </a: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540888">
                <a:tc>
                  <a:txBody>
                    <a:bodyPr/>
                    <a:lstStyle/>
                    <a:p>
                      <a:pPr algn="ctr">
                        <a:lnSpc>
                          <a:spcPct val="150000"/>
                        </a:lnSpc>
                        <a:spcAft>
                          <a:spcPts val="0"/>
                        </a:spcAft>
                      </a:pPr>
                      <a:r>
                        <a:rPr lang="en-US" sz="1600" b="1">
                          <a:latin typeface="Times New Roman"/>
                          <a:ea typeface="Times New Roman"/>
                          <a:cs typeface="Times New Roman"/>
                        </a:rPr>
                        <a:t>Plastering</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23</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a:latin typeface="Times New Roman"/>
                          <a:ea typeface="Times New Roman"/>
                          <a:cs typeface="Times New Roman"/>
                        </a:rPr>
                        <a:t>20</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600" b="1" dirty="0">
                          <a:latin typeface="Times New Roman"/>
                          <a:ea typeface="Times New Roman"/>
                          <a:cs typeface="Times New Roman"/>
                        </a:rPr>
                        <a:t>0.46</a:t>
                      </a: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bl>
          </a:graphicData>
        </a:graphic>
      </p:graphicFrame>
      <p:pic>
        <p:nvPicPr>
          <p:cNvPr id="7" name="Picture 6"/>
          <p:cNvPicPr>
            <a:picLocks noChangeAspect="1" noChangeArrowheads="1"/>
          </p:cNvPicPr>
          <p:nvPr/>
        </p:nvPicPr>
        <p:blipFill>
          <a:blip r:embed="rId2"/>
          <a:srcRect/>
          <a:stretch>
            <a:fillRect/>
          </a:stretch>
        </p:blipFill>
        <p:spPr bwMode="auto">
          <a:xfrm>
            <a:off x="6881819" y="2143117"/>
            <a:ext cx="855155" cy="433959"/>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EB74B10E-559F-4B4D-9BA4-63506A2D7C9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a:t>
            </a:fld>
            <a:endParaRPr lang="ar-SA"/>
          </a:p>
        </p:txBody>
      </p:sp>
    </p:spTree>
    <p:extLst>
      <p:ext uri="{BB962C8B-B14F-4D97-AF65-F5344CB8AC3E}">
        <p14:creationId xmlns:p14="http://schemas.microsoft.com/office/powerpoint/2010/main" val="17168461"/>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3.9.1.4 Mat foundation punching shear check</a:t>
            </a:r>
            <a:endParaRPr lang="en-US" sz="3200" dirty="0"/>
          </a:p>
        </p:txBody>
      </p:sp>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a:bodyPr>
          <a:lstStyle/>
          <a:p>
            <a:pPr marL="0" indent="0" algn="l" rtl="0">
              <a:buNone/>
            </a:pPr>
            <a:r>
              <a:rPr lang="en-US" sz="2700" dirty="0"/>
              <a:t>Column C1 shown in Figure 3.54 is chosen to be checked for punching manually.</a:t>
            </a:r>
          </a:p>
          <a:p>
            <a:pPr marL="0" indent="0" algn="l" rtl="0">
              <a:buNone/>
            </a:pPr>
            <a:endParaRPr lang="en-US" dirty="0"/>
          </a:p>
        </p:txBody>
      </p:sp>
      <p:pic>
        <p:nvPicPr>
          <p:cNvPr id="4" name="Picture 3">
            <a:extLst>
              <a:ext uri="{FF2B5EF4-FFF2-40B4-BE49-F238E27FC236}">
                <a16:creationId xmlns:a16="http://schemas.microsoft.com/office/drawing/2014/main" id="{75CF0557-67D6-4A14-8D94-8C41F94DBB0A}"/>
              </a:ext>
            </a:extLst>
          </p:cNvPr>
          <p:cNvPicPr/>
          <p:nvPr/>
        </p:nvPicPr>
        <p:blipFill>
          <a:blip r:embed="rId2"/>
          <a:stretch>
            <a:fillRect/>
          </a:stretch>
        </p:blipFill>
        <p:spPr>
          <a:xfrm>
            <a:off x="3876820" y="2400300"/>
            <a:ext cx="6542063" cy="3897923"/>
          </a:xfrm>
          <a:prstGeom prst="rect">
            <a:avLst/>
          </a:prstGeom>
        </p:spPr>
      </p:pic>
      <p:sp>
        <p:nvSpPr>
          <p:cNvPr id="5" name="Slide Number Placeholder 4">
            <a:extLst>
              <a:ext uri="{FF2B5EF4-FFF2-40B4-BE49-F238E27FC236}">
                <a16:creationId xmlns:a16="http://schemas.microsoft.com/office/drawing/2014/main" id="{3701F0AC-DEA0-49B2-97D5-4A82D65DF55C}"/>
              </a:ext>
            </a:extLst>
          </p:cNvPr>
          <p:cNvSpPr>
            <a:spLocks noGrp="1"/>
          </p:cNvSpPr>
          <p:nvPr>
            <p:ph type="sldNum" sz="quarter" idx="12"/>
          </p:nvPr>
        </p:nvSpPr>
        <p:spPr/>
        <p:txBody>
          <a:bodyPr>
            <a:normAutofit fontScale="85000" lnSpcReduction="20000"/>
          </a:bodyPr>
          <a:lstStyle/>
          <a:p>
            <a:fld id="{12F72544-B17E-497E-958C-8F6B1DE0A02B}" type="slidenum">
              <a:rPr lang="en-US" smtClean="0"/>
              <a:t>250</a:t>
            </a:fld>
            <a:endParaRPr lang="en-US"/>
          </a:p>
        </p:txBody>
      </p:sp>
    </p:spTree>
    <p:extLst>
      <p:ext uri="{BB962C8B-B14F-4D97-AF65-F5344CB8AC3E}">
        <p14:creationId xmlns:p14="http://schemas.microsoft.com/office/powerpoint/2010/main" val="655023400"/>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0A3CA-F402-47F8-9120-DE8D6BE6E6FA}"/>
              </a:ext>
            </a:extLst>
          </p:cNvPr>
          <p:cNvSpPr>
            <a:spLocks noGrp="1"/>
          </p:cNvSpPr>
          <p:nvPr>
            <p:ph type="title"/>
          </p:nvPr>
        </p:nvSpPr>
        <p:spPr/>
        <p:txBody>
          <a:bodyPr>
            <a:noAutofit/>
          </a:bodyPr>
          <a:lstStyle/>
          <a:p>
            <a:pPr algn="ctr" rtl="0"/>
            <a:r>
              <a:rPr lang="en-US" sz="3200" b="1" dirty="0">
                <a:effectLst>
                  <a:glow>
                    <a:srgbClr val="000000"/>
                  </a:glow>
                  <a:outerShdw sx="0" sy="0">
                    <a:srgbClr val="000000"/>
                  </a:outerShdw>
                  <a:reflection stA="0" endPos="0" fadeDir="0" sx="0" sy="0"/>
                </a:effectLst>
              </a:rPr>
              <a:t>3.9.1.4 Mat foundation punching shear check</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B8241C-47F0-4285-BDA9-409A7A73A287}"/>
                  </a:ext>
                </a:extLst>
              </p:cNvPr>
              <p:cNvSpPr>
                <a:spLocks noGrp="1"/>
              </p:cNvSpPr>
              <p:nvPr>
                <p:ph sz="quarter" idx="1"/>
              </p:nvPr>
            </p:nvSpPr>
            <p:spPr/>
            <p:txBody>
              <a:bodyPr>
                <a:normAutofit lnSpcReduction="10000"/>
              </a:bodyPr>
              <a:lstStyle/>
              <a:p>
                <a:pPr marL="0" indent="0" algn="l" rtl="0">
                  <a:buNone/>
                </a:pPr>
                <a:r>
                  <a:rPr lang="en-US" dirty="0"/>
                  <a:t>- Vu=3000 KN</a:t>
                </a:r>
                <a:endParaRPr lang="en-GB" i="1" dirty="0"/>
              </a:p>
              <a:p>
                <a:pPr marL="0" indent="0" algn="l" rtl="0">
                  <a:buNone/>
                </a:pPr>
                <a:r>
                  <a:rPr lang="en-US" dirty="0"/>
                  <a:t>- </a:t>
                </a:r>
                <a14:m>
                  <m:oMath xmlns:m="http://schemas.openxmlformats.org/officeDocument/2006/math">
                    <m:r>
                      <a:rPr lang="en-US" i="1">
                        <a:latin typeface="Cambria Math" panose="02040503050406030204" pitchFamily="18" charset="0"/>
                      </a:rPr>
                      <m:t>𝑑</m:t>
                    </m:r>
                    <m:r>
                      <a:rPr lang="en-US" i="1">
                        <a:latin typeface="Cambria Math" panose="02040503050406030204" pitchFamily="18" charset="0"/>
                      </a:rPr>
                      <m:t>=</m:t>
                    </m:r>
                    <m:r>
                      <a:rPr lang="en-US" i="1">
                        <a:latin typeface="Cambria Math" panose="02040503050406030204" pitchFamily="18" charset="0"/>
                      </a:rPr>
                      <m:t>95</m:t>
                    </m:r>
                  </m:oMath>
                </a14:m>
                <a:r>
                  <a:rPr lang="en-US" dirty="0"/>
                  <a:t>0mm</a:t>
                </a:r>
              </a:p>
              <a:p>
                <a:pPr marL="0" indent="0" algn="l" rtl="0">
                  <a:buNone/>
                </a:pPr>
                <a:r>
                  <a:rPr lang="en-GB" b="0" dirty="0"/>
                  <a:t>- </a:t>
                </a:r>
                <a14:m>
                  <m:oMath xmlns:m="http://schemas.openxmlformats.org/officeDocument/2006/math">
                    <m:r>
                      <a:rPr lang="en-GB" b="0" i="1" smtClean="0">
                        <a:latin typeface="Cambria Math" panose="02040503050406030204" pitchFamily="18" charset="0"/>
                      </a:rPr>
                      <m:t>𝑏𝑜</m:t>
                    </m:r>
                    <m:r>
                      <a:rPr lang="en-US" i="1">
                        <a:latin typeface="Cambria Math" panose="02040503050406030204" pitchFamily="18" charset="0"/>
                      </a:rPr>
                      <m:t>=</m:t>
                    </m:r>
                    <m:r>
                      <a:rPr lang="en-US" i="1">
                        <a:latin typeface="Cambria Math" panose="02040503050406030204" pitchFamily="18" charset="0"/>
                      </a:rPr>
                      <m:t>6000</m:t>
                    </m:r>
                    <m:r>
                      <a:rPr lang="en-GB" b="0" i="1" smtClean="0">
                        <a:latin typeface="Cambria Math" panose="02040503050406030204" pitchFamily="18" charset="0"/>
                      </a:rPr>
                      <m:t>𝑚𝑚</m:t>
                    </m:r>
                  </m:oMath>
                </a14:m>
                <a:endParaRPr lang="en-US" dirty="0"/>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β</m:t>
                        </m:r>
                      </m:e>
                      <m:sub>
                        <m:r>
                          <m:rPr>
                            <m:sty m:val="p"/>
                          </m:rPr>
                          <a:rPr lang="en-US">
                            <a:latin typeface="Cambria Math" panose="02040503050406030204" pitchFamily="18" charset="0"/>
                          </a:rPr>
                          <m:t>c</m:t>
                        </m:r>
                      </m:sub>
                    </m:sSub>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4</m:t>
                    </m:r>
                  </m:oMath>
                </a14:m>
                <a:endParaRPr lang="en-US" dirty="0"/>
              </a:p>
              <a:p>
                <a:pPr marL="0" indent="0" algn="l" rtl="0">
                  <a:buNone/>
                </a:pPr>
                <a:r>
                  <a:rPr lang="en-US" dirty="0"/>
                  <a:t>-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α</m:t>
                        </m:r>
                      </m:e>
                      <m:sub>
                        <m:r>
                          <m:rPr>
                            <m:sty m:val="p"/>
                          </m:rPr>
                          <a:rPr lang="en-US">
                            <a:latin typeface="Cambria Math" panose="02040503050406030204" pitchFamily="18" charset="0"/>
                          </a:rPr>
                          <m:t>s</m:t>
                        </m:r>
                      </m:sub>
                    </m:sSub>
                    <m:r>
                      <a:rPr lang="en-US">
                        <a:latin typeface="Cambria Math" panose="02040503050406030204" pitchFamily="18" charset="0"/>
                      </a:rPr>
                      <m:t>=</m:t>
                    </m:r>
                    <m:r>
                      <a:rPr lang="en-US">
                        <a:latin typeface="Cambria Math" panose="02040503050406030204" pitchFamily="18" charset="0"/>
                      </a:rPr>
                      <m:t>40</m:t>
                    </m:r>
                  </m:oMath>
                </a14:m>
                <a:endParaRPr lang="en-US" dirty="0"/>
              </a:p>
              <a:p>
                <a:pPr marL="0" indent="0" algn="l" rtl="0">
                  <a:buNone/>
                </a:pPr>
                <a:r>
                  <a:rPr lang="en-US" dirty="0"/>
                  <a:t>Then, </a:t>
                </a:r>
              </a:p>
              <a:p>
                <a:pPr marL="0" indent="0" algn="l" rtl="0">
                  <a:buNone/>
                </a:pPr>
                <a14:m>
                  <m:oMath xmlns:m="http://schemas.openxmlformats.org/officeDocument/2006/math">
                    <m:r>
                      <m:rPr>
                        <m:sty m:val="p"/>
                      </m:rPr>
                      <a:rPr lang="en-US">
                        <a:latin typeface="Cambria Math" panose="02040503050406030204" pitchFamily="18" charset="0"/>
                      </a:rPr>
                      <m:t>V</m:t>
                    </m:r>
                    <m:r>
                      <m:rPr>
                        <m:sty m:val="p"/>
                      </m:rPr>
                      <a:rPr lang="en-US" baseline="-25000">
                        <a:latin typeface="Cambria Math" panose="02040503050406030204" pitchFamily="18" charset="0"/>
                      </a:rPr>
                      <m:t>c</m:t>
                    </m:r>
                  </m:oMath>
                </a14:m>
                <a:r>
                  <a:rPr lang="en-US" dirty="0"/>
                  <a:t>=</a:t>
                </a:r>
                <a14:m>
                  <m:oMath xmlns:m="http://schemas.openxmlformats.org/officeDocument/2006/math">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r>
                          <a:rPr lang="en-US">
                            <a:latin typeface="Cambria Math" panose="02040503050406030204" pitchFamily="18" charset="0"/>
                          </a:rPr>
                          <m:t>13312</m:t>
                        </m:r>
                        <m:r>
                          <a:rPr lang="en-US">
                            <a:latin typeface="Cambria Math" panose="02040503050406030204" pitchFamily="18" charset="0"/>
                          </a:rPr>
                          <m:t>, </m:t>
                        </m:r>
                        <m:r>
                          <a:rPr lang="en-US">
                            <a:latin typeface="Cambria Math" panose="02040503050406030204" pitchFamily="18" charset="0"/>
                          </a:rPr>
                          <m:t>22302</m:t>
                        </m:r>
                        <m:r>
                          <a:rPr lang="en-US">
                            <a:latin typeface="Cambria Math" panose="02040503050406030204" pitchFamily="18" charset="0"/>
                          </a:rPr>
                          <m:t>, </m:t>
                        </m:r>
                        <m:r>
                          <a:rPr lang="en-US">
                            <a:latin typeface="Cambria Math" panose="02040503050406030204" pitchFamily="18" charset="0"/>
                          </a:rPr>
                          <m:t>10640</m:t>
                        </m:r>
                      </m:e>
                    </m:d>
                    <m:r>
                      <m:rPr>
                        <m:sty m:val="p"/>
                      </m:rPr>
                      <a:rPr lang="en-US">
                        <a:latin typeface="Cambria Math" panose="02040503050406030204" pitchFamily="18" charset="0"/>
                      </a:rPr>
                      <m:t>KN</m:t>
                    </m:r>
                  </m:oMath>
                </a14:m>
                <a:r>
                  <a:rPr lang="en-US" dirty="0"/>
                  <a:t>.</a:t>
                </a:r>
              </a:p>
              <a:p>
                <a:pPr marL="0" indent="0" algn="l" rtl="0">
                  <a:buNone/>
                </a:pPr>
                <a:r>
                  <a:rPr lang="en-US" dirty="0"/>
                  <a:t>So,</a:t>
                </a:r>
              </a:p>
              <a:p>
                <a:pPr marL="0" indent="0" algn="l" rtl="0">
                  <a:buNone/>
                </a:pPr>
                <a:r>
                  <a:rPr lang="en-US" dirty="0" err="1"/>
                  <a:t>Vc</a:t>
                </a:r>
                <a:r>
                  <a:rPr lang="en-US" dirty="0"/>
                  <a:t>/Vu= 0.4&lt;1, its ok</a:t>
                </a:r>
              </a:p>
              <a:p>
                <a:pPr marL="0" indent="0" algn="l" rtl="0">
                  <a:buNone/>
                </a:pPr>
                <a:endParaRPr lang="en-US" sz="2800" dirty="0"/>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E3B8241C-47F0-4285-BDA9-409A7A73A287}"/>
                  </a:ext>
                </a:extLst>
              </p:cNvPr>
              <p:cNvSpPr>
                <a:spLocks noGrp="1" noRot="1" noChangeAspect="1" noMove="1" noResize="1" noEditPoints="1" noAdjustHandles="1" noChangeArrowheads="1" noChangeShapeType="1" noTextEdit="1"/>
              </p:cNvSpPr>
              <p:nvPr>
                <p:ph sz="quarter" idx="1"/>
              </p:nvPr>
            </p:nvSpPr>
            <p:spPr>
              <a:blipFill>
                <a:blip r:embed="rId2"/>
                <a:stretch>
                  <a:fillRect l="-1178" t="-2307" b="-135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A0D49BD9-8F81-4A5F-B14F-D2BACAF0FB26}"/>
              </a:ext>
            </a:extLst>
          </p:cNvPr>
          <p:cNvPicPr/>
          <p:nvPr/>
        </p:nvPicPr>
        <p:blipFill>
          <a:blip r:embed="rId3">
            <a:extLst>
              <a:ext uri="{28A0092B-C50C-407E-A947-70E740481C1C}">
                <a14:useLocalDpi xmlns:a14="http://schemas.microsoft.com/office/drawing/2010/main" val="0"/>
              </a:ext>
            </a:extLst>
          </a:blip>
          <a:stretch>
            <a:fillRect/>
          </a:stretch>
        </p:blipFill>
        <p:spPr>
          <a:xfrm>
            <a:off x="6252464" y="1983349"/>
            <a:ext cx="5695305" cy="4112651"/>
          </a:xfrm>
          <a:prstGeom prst="rect">
            <a:avLst/>
          </a:prstGeom>
        </p:spPr>
      </p:pic>
      <p:sp>
        <p:nvSpPr>
          <p:cNvPr id="5" name="Slide Number Placeholder 4">
            <a:extLst>
              <a:ext uri="{FF2B5EF4-FFF2-40B4-BE49-F238E27FC236}">
                <a16:creationId xmlns:a16="http://schemas.microsoft.com/office/drawing/2014/main" id="{E7280F15-1EA5-438F-AD0B-DD57E2D1FB5C}"/>
              </a:ext>
            </a:extLst>
          </p:cNvPr>
          <p:cNvSpPr>
            <a:spLocks noGrp="1"/>
          </p:cNvSpPr>
          <p:nvPr>
            <p:ph type="sldNum" sz="quarter" idx="12"/>
          </p:nvPr>
        </p:nvSpPr>
        <p:spPr/>
        <p:txBody>
          <a:bodyPr>
            <a:normAutofit fontScale="85000" lnSpcReduction="20000"/>
          </a:bodyPr>
          <a:lstStyle/>
          <a:p>
            <a:fld id="{12F72544-B17E-497E-958C-8F6B1DE0A02B}" type="slidenum">
              <a:rPr lang="en-US" smtClean="0"/>
              <a:t>251</a:t>
            </a:fld>
            <a:endParaRPr lang="en-US"/>
          </a:p>
        </p:txBody>
      </p:sp>
    </p:spTree>
    <p:extLst>
      <p:ext uri="{BB962C8B-B14F-4D97-AF65-F5344CB8AC3E}">
        <p14:creationId xmlns:p14="http://schemas.microsoft.com/office/powerpoint/2010/main" val="2869028077"/>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a:bodyPr>
              <a:lstStyle/>
              <a:p>
                <a:pPr algn="l" rtl="0"/>
                <a:r>
                  <a:rPr lang="en-US" dirty="0"/>
                  <a:t>According to ACI 318-11, development length for deformed bars in tension, </a:t>
                </a:r>
                <a:r>
                  <a:rPr lang="en-US" dirty="0" err="1"/>
                  <a:t>L</a:t>
                </a:r>
                <a:r>
                  <a:rPr lang="en-US" baseline="-25000" dirty="0" err="1"/>
                  <a:t>dt</a:t>
                </a:r>
                <a:r>
                  <a:rPr lang="en-US" dirty="0"/>
                  <a:t> is:</a:t>
                </a:r>
              </a:p>
              <a:p>
                <a:pPr algn="l" rtl="0"/>
                <a:endParaRPr lang="en-US" dirty="0"/>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dt</m:t>
                          </m:r>
                        </m:sub>
                      </m:sSub>
                      <m:r>
                        <a:rPr lang="en-US">
                          <a:latin typeface="Cambria Math" panose="02040503050406030204" pitchFamily="18" charset="0"/>
                        </a:rPr>
                        <m:t>=</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48</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num>
                                <m:den>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r>
                                    <a:rPr lang="en-US">
                                      <a:latin typeface="Cambria Math" panose="02040503050406030204" pitchFamily="18" charset="0"/>
                                    </a:rPr>
                                    <m:t> </m:t>
                                  </m:r>
                                </m:den>
                              </m:f>
                              <m:sSub>
                                <m:sSubPr>
                                  <m:ctrlPr>
                                    <a:rPr lang="en-US" i="1">
                                      <a:latin typeface="Cambria Math" panose="02040503050406030204" pitchFamily="18" charset="0"/>
                                    </a:rPr>
                                  </m:ctrlPr>
                                </m:sSubPr>
                                <m:e>
                                  <m:r>
                                    <m:rPr>
                                      <m:sty m:val="p"/>
                                    </m:rPr>
                                    <a:rPr lang="en-US">
                                      <a:latin typeface="Cambria Math" panose="02040503050406030204" pitchFamily="18" charset="0"/>
                                    </a:rPr>
                                    <m:t>d</m:t>
                                  </m:r>
                                </m:e>
                                <m:sub>
                                  <m:r>
                                    <m:rPr>
                                      <m:sty m:val="p"/>
                                    </m:rPr>
                                    <a:rPr lang="en-US">
                                      <a:latin typeface="Cambria Math" panose="02040503050406030204" pitchFamily="18" charset="0"/>
                                    </a:rPr>
                                    <m:t>b</m:t>
                                  </m:r>
                                </m:sub>
                              </m:sSub>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r>
                        <a:rPr lang="en-US">
                          <a:latin typeface="Cambria Math" panose="02040503050406030204" pitchFamily="18" charset="0"/>
                        </a:rPr>
                        <m:t> </m:t>
                      </m:r>
                      <m:r>
                        <m:rPr>
                          <m:sty m:val="p"/>
                        </m:rPr>
                        <a:rPr lang="en-US">
                          <a:latin typeface="Cambria Math" panose="02040503050406030204" pitchFamily="18" charset="0"/>
                        </a:rPr>
                        <m:t>for</m:t>
                      </m:r>
                      <m:r>
                        <a:rPr lang="en-US">
                          <a:latin typeface="Cambria Math" panose="02040503050406030204" pitchFamily="18" charset="0"/>
                        </a:rPr>
                        <m:t> </m:t>
                      </m:r>
                      <m:r>
                        <m:rPr>
                          <m:sty m:val="p"/>
                        </m:rPr>
                        <a:rPr lang="en-US">
                          <a:latin typeface="Cambria Math" panose="02040503050406030204" pitchFamily="18" charset="0"/>
                        </a:rPr>
                        <m:t>bars</m:t>
                      </m:r>
                      <m:r>
                        <a:rPr lang="en-US">
                          <a:latin typeface="Cambria Math" panose="02040503050406030204" pitchFamily="18" charset="0"/>
                        </a:rPr>
                        <m:t>&lt;Փ</m:t>
                      </m:r>
                      <m:r>
                        <a:rPr lang="en-US">
                          <a:latin typeface="Cambria Math" panose="02040503050406030204" pitchFamily="18" charset="0"/>
                        </a:rPr>
                        <m:t>20</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95</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r>
                  <a:rPr lang="en-US" dirty="0" err="1"/>
                  <a:t>L</a:t>
                </a:r>
                <a:r>
                  <a:rPr lang="en-US" baseline="-25000" dirty="0" err="1"/>
                  <a:t>dt</a:t>
                </a:r>
                <a:r>
                  <a:rPr lang="en-US" dirty="0"/>
                  <a:t> : Development length in tension of headed deformed bars</a:t>
                </a:r>
              </a:p>
              <a:p>
                <a:pPr marL="0" indent="0" algn="l" rtl="0">
                  <a:buNone/>
                </a:pPr>
                <a:endParaRPr lang="en-US" dirty="0"/>
              </a:p>
              <a:p>
                <a:pPr algn="l" rtl="0">
                  <a:buFont typeface="Wingdings" panose="05000000000000000000" pitchFamily="2" charset="2"/>
                  <a:buChar char="v"/>
                </a:pPr>
                <a:r>
                  <a:rPr lang="en-US" dirty="0"/>
                  <a:t>This value is increased by 30% for beams of effective depth, d&gt;300 mm</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1129" b="-627"/>
                </a:stretch>
              </a:blipFill>
            </p:spPr>
            <p:txBody>
              <a:bodyPr/>
              <a:lstStyle/>
              <a:p>
                <a:r>
                  <a:rPr lang="en-US">
                    <a:noFill/>
                  </a:rPr>
                  <a:t> </a:t>
                </a:r>
              </a:p>
            </p:txBody>
          </p:sp>
        </mc:Fallback>
      </mc:AlternateContent>
    </p:spTree>
    <p:extLst>
      <p:ext uri="{BB962C8B-B14F-4D97-AF65-F5344CB8AC3E}">
        <p14:creationId xmlns:p14="http://schemas.microsoft.com/office/powerpoint/2010/main" val="689917704"/>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253</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20000"/>
              </a:bodyPr>
              <a:lstStyle/>
              <a:p>
                <a:pPr algn="l" rtl="0"/>
                <a:r>
                  <a:rPr lang="en-US" dirty="0"/>
                  <a:t>When hooks are used for tension steel, </a:t>
                </a:r>
                <a:r>
                  <a:rPr lang="en-US" dirty="0" err="1"/>
                  <a:t>L</a:t>
                </a:r>
                <a:r>
                  <a:rPr lang="en-US" baseline="-25000" dirty="0" err="1"/>
                  <a:t>dt</a:t>
                </a:r>
                <a:r>
                  <a:rPr lang="en-US" dirty="0"/>
                  <a:t> is reduced to </a:t>
                </a:r>
                <a:r>
                  <a:rPr lang="en-US" dirty="0" err="1"/>
                  <a:t>L</a:t>
                </a:r>
                <a:r>
                  <a:rPr lang="en-US" baseline="-25000" dirty="0" err="1"/>
                  <a:t>dh</a:t>
                </a:r>
                <a:r>
                  <a:rPr lang="en-US" dirty="0"/>
                  <a:t> as follow: </a:t>
                </a:r>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dh</m:t>
                          </m:r>
                        </m:sub>
                      </m:sSub>
                      <m:r>
                        <a:rPr lang="en-US">
                          <a:latin typeface="Cambria Math" panose="02040503050406030204" pitchFamily="18" charset="0"/>
                        </a:rPr>
                        <m:t>= </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24</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num>
                                <m:den>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r>
                                    <a:rPr lang="en-US">
                                      <a:latin typeface="Cambria Math" panose="02040503050406030204" pitchFamily="18" charset="0"/>
                                    </a:rPr>
                                    <m:t> </m:t>
                                  </m:r>
                                </m:den>
                              </m:f>
                              <m:sSub>
                                <m:sSubPr>
                                  <m:ctrlPr>
                                    <a:rPr lang="en-US" i="1">
                                      <a:latin typeface="Cambria Math" panose="02040503050406030204" pitchFamily="18" charset="0"/>
                                    </a:rPr>
                                  </m:ctrlPr>
                                </m:sSubPr>
                                <m:e>
                                  <m:r>
                                    <m:rPr>
                                      <m:sty m:val="p"/>
                                    </m:rPr>
                                    <a:rPr lang="en-US">
                                      <a:latin typeface="Cambria Math" panose="02040503050406030204" pitchFamily="18" charset="0"/>
                                    </a:rPr>
                                    <m:t>d</m:t>
                                  </m:r>
                                </m:e>
                                <m:sub>
                                  <m:r>
                                    <m:rPr>
                                      <m:sty m:val="p"/>
                                    </m:rPr>
                                    <a:rPr lang="en-US">
                                      <a:latin typeface="Cambria Math" panose="02040503050406030204" pitchFamily="18" charset="0"/>
                                    </a:rPr>
                                    <m:t>b</m:t>
                                  </m:r>
                                </m:sub>
                              </m:sSub>
                            </m:e>
                            <m:e>
                              <m:r>
                                <a:rPr lang="en-US">
                                  <a:latin typeface="Cambria Math" panose="02040503050406030204" pitchFamily="18" charset="0"/>
                                </a:rPr>
                                <m:t>150</m:t>
                              </m:r>
                              <m:r>
                                <a:rPr lang="en-US">
                                  <a:latin typeface="Cambria Math" panose="02040503050406030204" pitchFamily="18" charset="0"/>
                                </a:rPr>
                                <m:t> </m:t>
                              </m:r>
                              <m:r>
                                <m:rPr>
                                  <m:sty m:val="p"/>
                                </m:rPr>
                                <a:rPr lang="en-US">
                                  <a:latin typeface="Cambria Math" panose="02040503050406030204" pitchFamily="18" charset="0"/>
                                </a:rPr>
                                <m:t>mm</m:t>
                              </m:r>
                            </m:e>
                          </m:eqArr>
                        </m:e>
                      </m:d>
                      <m:r>
                        <a:rPr lang="en-US">
                          <a:latin typeface="Cambria Math" panose="02040503050406030204" pitchFamily="18" charset="0"/>
                        </a:rPr>
                        <m:t> </m:t>
                      </m:r>
                      <m:r>
                        <m:rPr>
                          <m:sty m:val="p"/>
                        </m:rPr>
                        <a:rPr lang="en-US">
                          <a:latin typeface="Cambria Math" panose="02040503050406030204" pitchFamily="18" charset="0"/>
                        </a:rPr>
                        <m:t>For</m:t>
                      </m:r>
                      <m:r>
                        <a:rPr lang="en-US">
                          <a:latin typeface="Cambria Math" panose="02040503050406030204" pitchFamily="18" charset="0"/>
                        </a:rPr>
                        <m:t> </m:t>
                      </m:r>
                      <m:r>
                        <m:rPr>
                          <m:sty m:val="p"/>
                        </m:rPr>
                        <a:rPr lang="en-US">
                          <a:latin typeface="Cambria Math" panose="02040503050406030204" pitchFamily="18" charset="0"/>
                        </a:rPr>
                        <m:t>bars</m:t>
                      </m:r>
                      <m:r>
                        <a:rPr lang="en-US">
                          <a:latin typeface="Cambria Math" panose="02040503050406030204" pitchFamily="18" charset="0"/>
                        </a:rPr>
                        <m:t>&lt;Փ</m:t>
                      </m:r>
                      <m:r>
                        <a:rPr lang="en-US">
                          <a:latin typeface="Cambria Math" panose="02040503050406030204" pitchFamily="18" charset="0"/>
                        </a:rPr>
                        <m:t>20</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96</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r>
                  <a:rPr lang="en-US" dirty="0" err="1"/>
                  <a:t>L</a:t>
                </a:r>
                <a:r>
                  <a:rPr lang="en-US" baseline="-25000" dirty="0" err="1"/>
                  <a:t>dh</a:t>
                </a:r>
                <a:r>
                  <a:rPr lang="en-US" dirty="0"/>
                  <a:t>: development length in tension of deformed bars with    </a:t>
                </a:r>
              </a:p>
              <a:p>
                <a:pPr marL="0" indent="0" algn="l" rtl="0">
                  <a:buNone/>
                </a:pPr>
                <a:r>
                  <a:rPr lang="en-US" dirty="0"/>
                  <a:t>                   standard hooks</a:t>
                </a:r>
              </a:p>
              <a:p>
                <a:pPr marL="0" indent="0" algn="l" rtl="0">
                  <a:buNone/>
                </a:pPr>
                <a:endParaRPr lang="en-US" dirty="0"/>
              </a:p>
              <a:p>
                <a:pPr algn="l" rtl="0">
                  <a:buFont typeface="Wingdings" panose="05000000000000000000" pitchFamily="2" charset="2"/>
                  <a:buChar char="q"/>
                </a:pPr>
                <a:r>
                  <a:rPr lang="en-US" dirty="0"/>
                  <a:t>Splicing extends a minimum distance, </a:t>
                </a:r>
                <a:r>
                  <a:rPr lang="en-US" dirty="0" err="1"/>
                  <a:t>L</a:t>
                </a:r>
                <a:r>
                  <a:rPr lang="en-US" baseline="-25000" dirty="0" err="1"/>
                  <a:t>ds</a:t>
                </a:r>
                <a:r>
                  <a:rPr lang="en-US" baseline="-25000" dirty="0"/>
                  <a:t> </a:t>
                </a:r>
                <a:r>
                  <a:rPr lang="en-US" dirty="0"/>
                  <a:t>, as follow:</a:t>
                </a:r>
              </a:p>
              <a:p>
                <a:pPr marL="0" indent="0" algn="l" rtl="0">
                  <a:buNone/>
                </a:pPr>
                <a:r>
                  <a:rPr lang="en-US" dirty="0" err="1"/>
                  <a:t>L</a:t>
                </a:r>
                <a:r>
                  <a:rPr lang="en-US" baseline="-25000" dirty="0" err="1"/>
                  <a:t>ds</a:t>
                </a:r>
                <a:r>
                  <a:rPr lang="en-US" dirty="0"/>
                  <a:t>=1.3 </a:t>
                </a:r>
                <a:r>
                  <a:rPr lang="en-US" dirty="0" err="1"/>
                  <a:t>Ldt</a:t>
                </a:r>
                <a:r>
                  <a:rPr lang="en-US" dirty="0"/>
                  <a:t>                                                           (Equation 3.97)</a:t>
                </a:r>
              </a:p>
              <a:p>
                <a:pPr marL="0" indent="0" algn="l" rtl="0">
                  <a:buNone/>
                </a:pPr>
                <a:r>
                  <a:rPr lang="en-US" dirty="0"/>
                  <a:t>Where:  </a:t>
                </a:r>
                <a:r>
                  <a:rPr lang="en-US" dirty="0" err="1"/>
                  <a:t>L</a:t>
                </a:r>
                <a:r>
                  <a:rPr lang="en-US" baseline="-25000" dirty="0" err="1"/>
                  <a:t>ds</a:t>
                </a:r>
                <a:r>
                  <a:rPr lang="en-US" dirty="0"/>
                  <a:t>: Minimum splicing length</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635"/>
                </a:stretch>
              </a:blipFill>
            </p:spPr>
            <p:txBody>
              <a:bodyPr/>
              <a:lstStyle/>
              <a:p>
                <a:r>
                  <a:rPr lang="en-US">
                    <a:noFill/>
                  </a:rPr>
                  <a:t> </a:t>
                </a:r>
              </a:p>
            </p:txBody>
          </p:sp>
        </mc:Fallback>
      </mc:AlternateContent>
    </p:spTree>
    <p:extLst>
      <p:ext uri="{BB962C8B-B14F-4D97-AF65-F5344CB8AC3E}">
        <p14:creationId xmlns:p14="http://schemas.microsoft.com/office/powerpoint/2010/main" val="2956377769"/>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254</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Ø"/>
            </a:pPr>
            <a:endParaRPr lang="en-US" dirty="0"/>
          </a:p>
          <a:p>
            <a:pPr algn="l" rtl="0"/>
            <a:r>
              <a:rPr lang="en-US" dirty="0"/>
              <a:t>Figure 3.57 shows flexural steel for beam B1 from Etabs.</a:t>
            </a:r>
          </a:p>
          <a:p>
            <a:pPr algn="l" rtl="0"/>
            <a:endParaRPr lang="en-US" dirty="0"/>
          </a:p>
          <a:p>
            <a:pPr algn="l" rtl="0"/>
            <a:endParaRPr lang="en-US" dirty="0"/>
          </a:p>
          <a:p>
            <a:pPr algn="l" rtl="0"/>
            <a:endParaRPr lang="en-US" dirty="0"/>
          </a:p>
          <a:p>
            <a:pPr algn="l" rtl="0"/>
            <a:endParaRPr lang="en-US" dirty="0"/>
          </a:p>
          <a:p>
            <a:pPr algn="l" rtl="0"/>
            <a:endParaRPr lang="en-US" dirty="0"/>
          </a:p>
          <a:p>
            <a:pPr algn="l" rtl="0">
              <a:buFont typeface="Wingdings" panose="05000000000000000000" pitchFamily="2" charset="2"/>
              <a:buChar char="Ø"/>
            </a:pPr>
            <a:r>
              <a:rPr lang="en-US" dirty="0"/>
              <a:t>From Figure 3.57, Reinforcement can be taken as follow:</a:t>
            </a:r>
          </a:p>
          <a:p>
            <a:pPr marL="0" indent="0" algn="l" rtl="0">
              <a:buNone/>
            </a:pPr>
            <a:r>
              <a:rPr lang="en-US" dirty="0"/>
              <a:t>Top steel= 972 mm</a:t>
            </a:r>
            <a:r>
              <a:rPr lang="en-US" baseline="30000" dirty="0"/>
              <a:t>2</a:t>
            </a:r>
            <a:r>
              <a:rPr lang="en-US" dirty="0"/>
              <a:t>= 5Փ16 </a:t>
            </a:r>
          </a:p>
          <a:p>
            <a:pPr marL="0" indent="0" algn="l" rtl="0">
              <a:buNone/>
            </a:pPr>
            <a:r>
              <a:rPr lang="en-US" dirty="0"/>
              <a:t>Bottom steel= 771 mm</a:t>
            </a:r>
            <a:r>
              <a:rPr lang="en-US" baseline="30000" dirty="0"/>
              <a:t>2</a:t>
            </a:r>
            <a:r>
              <a:rPr lang="en-US" dirty="0"/>
              <a:t>= 4Փ16 </a:t>
            </a:r>
          </a:p>
          <a:p>
            <a:pPr algn="l" rtl="0"/>
            <a:endParaRPr lang="en-US" dirty="0"/>
          </a:p>
          <a:p>
            <a:pPr algn="l" rtl="0"/>
            <a:endParaRPr lang="en-US" dirty="0"/>
          </a:p>
        </p:txBody>
      </p:sp>
      <p:pic>
        <p:nvPicPr>
          <p:cNvPr id="7" name="Picture 6">
            <a:extLst>
              <a:ext uri="{FF2B5EF4-FFF2-40B4-BE49-F238E27FC236}">
                <a16:creationId xmlns:a16="http://schemas.microsoft.com/office/drawing/2014/main" id="{016508D0-576E-4262-9092-4C55B8F1852A}"/>
              </a:ext>
            </a:extLst>
          </p:cNvPr>
          <p:cNvPicPr>
            <a:picLocks noChangeAspect="1"/>
          </p:cNvPicPr>
          <p:nvPr/>
        </p:nvPicPr>
        <p:blipFill>
          <a:blip r:embed="rId2"/>
          <a:stretch>
            <a:fillRect/>
          </a:stretch>
        </p:blipFill>
        <p:spPr>
          <a:xfrm>
            <a:off x="816864" y="2547108"/>
            <a:ext cx="10271728" cy="2032137"/>
          </a:xfrm>
          <a:prstGeom prst="rect">
            <a:avLst/>
          </a:prstGeom>
        </p:spPr>
      </p:pic>
    </p:spTree>
    <p:extLst>
      <p:ext uri="{BB962C8B-B14F-4D97-AF65-F5344CB8AC3E}">
        <p14:creationId xmlns:p14="http://schemas.microsoft.com/office/powerpoint/2010/main" val="1095170766"/>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255</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Then</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dh</m:t>
                          </m:r>
                        </m:sub>
                      </m:sSub>
                      <m:r>
                        <a:rPr lang="en-US">
                          <a:latin typeface="Cambria Math" panose="02040503050406030204" pitchFamily="18" charset="0"/>
                        </a:rPr>
                        <m:t>= </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24</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num>
                                <m:den>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r>
                                    <a:rPr lang="en-US">
                                      <a:latin typeface="Cambria Math" panose="02040503050406030204" pitchFamily="18" charset="0"/>
                                    </a:rPr>
                                    <m:t> </m:t>
                                  </m:r>
                                </m:den>
                              </m:f>
                              <m:sSub>
                                <m:sSubPr>
                                  <m:ctrlPr>
                                    <a:rPr lang="en-US" i="1">
                                      <a:latin typeface="Cambria Math" panose="02040503050406030204" pitchFamily="18" charset="0"/>
                                    </a:rPr>
                                  </m:ctrlPr>
                                </m:sSubPr>
                                <m:e>
                                  <m:r>
                                    <m:rPr>
                                      <m:sty m:val="p"/>
                                    </m:rPr>
                                    <a:rPr lang="en-US">
                                      <a:latin typeface="Cambria Math" panose="02040503050406030204" pitchFamily="18" charset="0"/>
                                    </a:rPr>
                                    <m:t>d</m:t>
                                  </m:r>
                                </m:e>
                                <m:sub>
                                  <m:r>
                                    <m:rPr>
                                      <m:sty m:val="p"/>
                                    </m:rPr>
                                    <a:rPr lang="en-US">
                                      <a:latin typeface="Cambria Math" panose="02040503050406030204" pitchFamily="18" charset="0"/>
                                    </a:rPr>
                                    <m:t>b</m:t>
                                  </m:r>
                                </m:sub>
                              </m:sSub>
                            </m:e>
                            <m:e>
                              <m:r>
                                <a:rPr lang="en-US">
                                  <a:latin typeface="Cambria Math" panose="02040503050406030204" pitchFamily="18" charset="0"/>
                                </a:rPr>
                                <m:t>150</m:t>
                              </m:r>
                              <m:r>
                                <a:rPr lang="en-US">
                                  <a:latin typeface="Cambria Math" panose="02040503050406030204" pitchFamily="18" charset="0"/>
                                </a:rPr>
                                <m:t> </m:t>
                              </m:r>
                              <m:r>
                                <m:rPr>
                                  <m:sty m:val="p"/>
                                </m:rPr>
                                <a:rPr lang="en-US">
                                  <a:latin typeface="Cambria Math" panose="02040503050406030204" pitchFamily="18" charset="0"/>
                                </a:rPr>
                                <m:t>mm</m:t>
                              </m:r>
                            </m:e>
                          </m:eqArr>
                        </m:e>
                      </m:d>
                      <m:r>
                        <a:rPr lang="en-US">
                          <a:latin typeface="Cambria Math" panose="02040503050406030204" pitchFamily="18" charset="0"/>
                        </a:rPr>
                        <m:t>= </m:t>
                      </m:r>
                      <m:r>
                        <a:rPr lang="en-US">
                          <a:latin typeface="Cambria Math" panose="02040503050406030204" pitchFamily="18" charset="0"/>
                        </a:rPr>
                        <m:t>285</m:t>
                      </m:r>
                      <m:r>
                        <a:rPr lang="en-US">
                          <a:latin typeface="Cambria Math" panose="02040503050406030204" pitchFamily="18" charset="0"/>
                        </a:rPr>
                        <m:t> </m:t>
                      </m:r>
                      <m:r>
                        <m:rPr>
                          <m:sty m:val="p"/>
                        </m:rPr>
                        <a:rPr lang="en-US">
                          <a:latin typeface="Cambria Math" panose="02040503050406030204" pitchFamily="18" charset="0"/>
                        </a:rPr>
                        <m:t>mm</m:t>
                      </m:r>
                    </m:oMath>
                  </m:oMathPara>
                </a14:m>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dt</m:t>
                          </m:r>
                        </m:sub>
                      </m:sSub>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3</m:t>
                      </m:r>
                      <m:r>
                        <a:rPr lang="en-US">
                          <a:latin typeface="Cambria Math" panose="02040503050406030204" pitchFamily="18" charset="0"/>
                        </a:rPr>
                        <m:t>×</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48</m:t>
                                  </m:r>
                                  <m:r>
                                    <a:rPr lang="en-US">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f</m:t>
                                      </m:r>
                                    </m:e>
                                    <m:sub>
                                      <m:r>
                                        <m:rPr>
                                          <m:sty m:val="p"/>
                                        </m:rPr>
                                        <a:rPr lang="en-US">
                                          <a:latin typeface="Cambria Math" panose="02040503050406030204" pitchFamily="18" charset="0"/>
                                        </a:rPr>
                                        <m:t>y</m:t>
                                      </m:r>
                                    </m:sub>
                                  </m:sSub>
                                </m:num>
                                <m:den>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r>
                                    <a:rPr lang="en-US">
                                      <a:latin typeface="Cambria Math" panose="02040503050406030204" pitchFamily="18" charset="0"/>
                                    </a:rPr>
                                    <m:t> </m:t>
                                  </m:r>
                                </m:den>
                              </m:f>
                              <m:sSub>
                                <m:sSubPr>
                                  <m:ctrlPr>
                                    <a:rPr lang="en-US" i="1">
                                      <a:latin typeface="Cambria Math" panose="02040503050406030204" pitchFamily="18" charset="0"/>
                                    </a:rPr>
                                  </m:ctrlPr>
                                </m:sSubPr>
                                <m:e>
                                  <m:r>
                                    <m:rPr>
                                      <m:sty m:val="p"/>
                                    </m:rPr>
                                    <a:rPr lang="en-US">
                                      <a:latin typeface="Cambria Math" panose="02040503050406030204" pitchFamily="18" charset="0"/>
                                    </a:rPr>
                                    <m:t>d</m:t>
                                  </m:r>
                                </m:e>
                                <m:sub>
                                  <m:r>
                                    <m:rPr>
                                      <m:sty m:val="p"/>
                                    </m:rPr>
                                    <a:rPr lang="en-US">
                                      <a:latin typeface="Cambria Math" panose="02040503050406030204" pitchFamily="18" charset="0"/>
                                    </a:rPr>
                                    <m:t>b</m:t>
                                  </m:r>
                                </m:sub>
                              </m:sSub>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r>
                        <a:rPr lang="en-US">
                          <a:latin typeface="Cambria Math" panose="02040503050406030204" pitchFamily="18" charset="0"/>
                        </a:rPr>
                        <m:t>   = </m:t>
                      </m:r>
                      <m:r>
                        <a:rPr lang="en-US">
                          <a:latin typeface="Cambria Math" panose="02040503050406030204" pitchFamily="18" charset="0"/>
                        </a:rPr>
                        <m:t>800</m:t>
                      </m:r>
                      <m:r>
                        <a:rPr lang="en-US">
                          <a:latin typeface="Cambria Math" panose="02040503050406030204" pitchFamily="18" charset="0"/>
                        </a:rPr>
                        <m:t> </m:t>
                      </m:r>
                      <m:r>
                        <m:rPr>
                          <m:sty m:val="p"/>
                        </m:rPr>
                        <a:rPr lang="en-US">
                          <a:latin typeface="Cambria Math" panose="02040503050406030204" pitchFamily="18" charset="0"/>
                        </a:rPr>
                        <m:t>mm</m:t>
                      </m:r>
                    </m:oMath>
                  </m:oMathPara>
                </a14:m>
                <a:endParaRPr lang="en-US" dirty="0"/>
              </a:p>
              <a:p>
                <a:pPr marL="0" indent="0" algn="l" rtl="0">
                  <a:buNone/>
                </a:pPr>
                <a:endParaRPr lang="en-US" dirty="0"/>
              </a:p>
              <a:p>
                <a:pPr marL="0" indent="0" algn="l" rtl="0">
                  <a:buNone/>
                </a:pPr>
                <a:r>
                  <a:rPr lang="en-US" dirty="0" err="1"/>
                  <a:t>L</a:t>
                </a:r>
                <a:r>
                  <a:rPr lang="en-US" baseline="-25000" dirty="0" err="1"/>
                  <a:t>ds</a:t>
                </a:r>
                <a:r>
                  <a:rPr lang="en-US" dirty="0"/>
                  <a:t>=1.3 </a:t>
                </a:r>
                <a:r>
                  <a:rPr lang="en-US" dirty="0" err="1"/>
                  <a:t>L</a:t>
                </a:r>
                <a:r>
                  <a:rPr lang="en-US" baseline="-25000" dirty="0" err="1"/>
                  <a:t>dt</a:t>
                </a:r>
                <a:r>
                  <a:rPr lang="en-US" dirty="0"/>
                  <a:t> = 1000 mm</a:t>
                </a:r>
              </a:p>
              <a:p>
                <a:pPr algn="l" rtl="0"/>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E5EAA126-9796-494C-9FCB-0912C531AB75}"/>
              </a:ext>
            </a:extLst>
          </p:cNvPr>
          <p:cNvPicPr>
            <a:picLocks noChangeAspect="1"/>
          </p:cNvPicPr>
          <p:nvPr/>
        </p:nvPicPr>
        <p:blipFill rotWithShape="1">
          <a:blip r:embed="rId3"/>
          <a:srcRect t="-1" r="53525" b="10849"/>
          <a:stretch/>
        </p:blipFill>
        <p:spPr>
          <a:xfrm>
            <a:off x="7693352" y="2015364"/>
            <a:ext cx="4366126" cy="3815592"/>
          </a:xfrm>
          <a:prstGeom prst="rect">
            <a:avLst/>
          </a:prstGeom>
        </p:spPr>
      </p:pic>
    </p:spTree>
    <p:extLst>
      <p:ext uri="{BB962C8B-B14F-4D97-AF65-F5344CB8AC3E}">
        <p14:creationId xmlns:p14="http://schemas.microsoft.com/office/powerpoint/2010/main" val="3605860410"/>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14:m>
                  <m:oMath xmlns:m="http://schemas.openxmlformats.org/officeDocument/2006/math">
                    <m:r>
                      <m:rPr>
                        <m:nor/>
                      </m:rPr>
                      <a:rPr lang="en-US"/>
                      <m:t>Shear</m:t>
                    </m:r>
                    <m:r>
                      <m:rPr>
                        <m:nor/>
                      </m:rPr>
                      <a:rPr lang="en-US"/>
                      <m:t> </m:t>
                    </m:r>
                    <m:r>
                      <m:rPr>
                        <m:nor/>
                      </m:rPr>
                      <a:rPr lang="en-US"/>
                      <m:t>and</m:t>
                    </m:r>
                    <m:r>
                      <m:rPr>
                        <m:nor/>
                      </m:rPr>
                      <a:rPr lang="en-US"/>
                      <m:t> </m:t>
                    </m:r>
                    <m:r>
                      <m:rPr>
                        <m:nor/>
                      </m:rPr>
                      <a:rPr lang="en-US"/>
                      <m:t>Torsion</m:t>
                    </m:r>
                    <m:r>
                      <m:rPr>
                        <m:nor/>
                      </m:rPr>
                      <a:rPr lang="en-US"/>
                      <m:t> </m:t>
                    </m:r>
                    <m:r>
                      <m:rPr>
                        <m:nor/>
                      </m:rPr>
                      <a:rPr lang="en-US"/>
                      <m:t>design</m:t>
                    </m:r>
                    <m:r>
                      <m:rPr>
                        <m:nor/>
                      </m:rPr>
                      <a:rPr lang="en-US"/>
                      <m:t> </m:t>
                    </m:r>
                  </m:oMath>
                </a14:m>
                <a:endParaRPr lang="en-US" dirty="0"/>
              </a:p>
              <a:p>
                <a:pPr marL="0" indent="0" algn="l" rtl="0">
                  <a:buNone/>
                </a:pPr>
                <a:endParaRPr lang="en-US" dirty="0"/>
              </a:p>
              <a:p>
                <a:pPr algn="l" rtl="0">
                  <a:buFont typeface="Wingdings" panose="05000000000000000000" pitchFamily="2" charset="2"/>
                  <a:buChar char="Ø"/>
                </a:pPr>
                <a:r>
                  <a:rPr lang="en-US" dirty="0"/>
                  <a:t>According to ACI 3188-11:</a:t>
                </a:r>
              </a:p>
              <a:p>
                <a:pPr marL="0" indent="0" algn="l" rtl="0">
                  <a:buNone/>
                </a:pPr>
                <a:r>
                  <a:rPr lang="en-US" dirty="0"/>
                  <a:t>Stirrups spacing shouldn’t exceed d/2</a:t>
                </a:r>
              </a:p>
              <a:p>
                <a:pPr marL="0" indent="0" algn="l" rtl="0">
                  <a:buNone/>
                </a:pPr>
                <a:endParaRPr lang="en-US" dirty="0"/>
              </a:p>
              <a:p>
                <a:pPr algn="l" rtl="0">
                  <a:buFont typeface="Wingdings" panose="05000000000000000000" pitchFamily="2" charset="2"/>
                  <a:buChar char="Ø"/>
                </a:pPr>
                <a:r>
                  <a:rPr lang="en-US" dirty="0"/>
                  <a:t>In seismic design:</a:t>
                </a:r>
              </a:p>
              <a:p>
                <a:pPr marL="0" indent="0" algn="l" rtl="0">
                  <a:buNone/>
                </a:pPr>
                <a:r>
                  <a:rPr lang="en-US" dirty="0"/>
                  <a:t>Minimum stirrups bar is10 mm</a:t>
                </a:r>
              </a:p>
              <a:p>
                <a:pPr marL="0" indent="0" algn="l" rtl="0">
                  <a:buNone/>
                </a:pPr>
                <a:endParaRPr lang="en-US" dirty="0"/>
              </a:p>
              <a:p>
                <a:pPr algn="l" rtl="0">
                  <a:buFont typeface="Wingdings" panose="05000000000000000000" pitchFamily="2" charset="2"/>
                  <a:buChar char="Ø"/>
                </a:pPr>
                <a:r>
                  <a:rPr lang="en-US" dirty="0"/>
                  <a:t>Seismic hooks are used in stirrups</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b="-2133"/>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D0C4510A-DB8A-4F57-8E78-8DE745CC9425}"/>
              </a:ext>
            </a:extLst>
          </p:cNvPr>
          <p:cNvPicPr>
            <a:picLocks noChangeAspect="1"/>
          </p:cNvPicPr>
          <p:nvPr/>
        </p:nvPicPr>
        <p:blipFill>
          <a:blip r:embed="rId3"/>
          <a:stretch>
            <a:fillRect/>
          </a:stretch>
        </p:blipFill>
        <p:spPr>
          <a:xfrm>
            <a:off x="7259527" y="2013295"/>
            <a:ext cx="4428537" cy="3512862"/>
          </a:xfrm>
          <a:prstGeom prst="rect">
            <a:avLst/>
          </a:prstGeom>
        </p:spPr>
      </p:pic>
    </p:spTree>
    <p:extLst>
      <p:ext uri="{BB962C8B-B14F-4D97-AF65-F5344CB8AC3E}">
        <p14:creationId xmlns:p14="http://schemas.microsoft.com/office/powerpoint/2010/main" val="3969432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257</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marL="0" indent="0" algn="l" rtl="0">
                  <a:buNone/>
                </a:pPr>
                <a:endParaRPr lang="en-US" dirty="0"/>
              </a:p>
              <a:p>
                <a:pPr algn="l" rtl="0">
                  <a:buFont typeface="Wingdings" panose="05000000000000000000" pitchFamily="2" charset="2"/>
                  <a:buChar char="Ø"/>
                </a:pPr>
                <a:r>
                  <a:rPr lang="en-US" dirty="0"/>
                  <a:t>For torsion stirrups, spacing shouldn’t exceed the following limit:</a:t>
                </a:r>
              </a:p>
              <a:p>
                <a:pPr marL="0" indent="0" algn="l" rtl="0">
                  <a:buNone/>
                </a:pPr>
                <a:r>
                  <a:rPr lang="en-US" dirty="0"/>
                  <a:t> </a:t>
                </a:r>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S</m:t>
                          </m:r>
                        </m:e>
                        <m:sub>
                          <m:r>
                            <m:rPr>
                              <m:sty m:val="p"/>
                            </m:rPr>
                            <a:rPr lang="en-US">
                              <a:latin typeface="Cambria Math" panose="02040503050406030204" pitchFamily="18" charset="0"/>
                            </a:rPr>
                            <m:t>max</m:t>
                          </m:r>
                        </m:sub>
                      </m:sSub>
                      <m:r>
                        <a:rPr lang="en-US">
                          <a:latin typeface="Cambria Math" panose="02040503050406030204" pitchFamily="18" charset="0"/>
                        </a:rPr>
                        <m:t>=</m:t>
                      </m:r>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ph</m:t>
                              </m:r>
                              <m:r>
                                <a:rPr lang="en-US">
                                  <a:latin typeface="Cambria Math" panose="02040503050406030204" pitchFamily="18" charset="0"/>
                                </a:rPr>
                                <m:t>/</m:t>
                              </m:r>
                              <m:r>
                                <a:rPr lang="en-US">
                                  <a:latin typeface="Cambria Math" panose="02040503050406030204" pitchFamily="18" charset="0"/>
                                </a:rPr>
                                <m:t>8</m:t>
                              </m:r>
                            </m:e>
                            <m:e>
                              <m:r>
                                <a:rPr lang="en-US">
                                  <a:latin typeface="Cambria Math" panose="02040503050406030204" pitchFamily="18" charset="0"/>
                                </a:rPr>
                                <m:t>.</m:t>
                              </m:r>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98</m:t>
                      </m:r>
                      <m:r>
                        <a:rPr lang="en-US" b="0" i="0" smtClean="0">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Ph: Perimeter of centerline of outermost closed stirrup, mm</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3232415979"/>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Ø"/>
                </a:pPr>
                <a:r>
                  <a:rPr lang="en-US" dirty="0"/>
                  <a:t>Table 3.16 shows shear reinforcement ratio from Etabs.</a:t>
                </a:r>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marL="0" indent="0" algn="l" rtl="0">
                  <a:buNone/>
                </a:pPr>
                <a:r>
                  <a:rPr lang="en-US" dirty="0"/>
                  <a:t>From Figure 3.D,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𝐴𝑣</m:t>
                        </m:r>
                      </m:num>
                      <m:den>
                        <m:r>
                          <a:rPr lang="en-US" i="1">
                            <a:latin typeface="Cambria Math" panose="02040503050406030204" pitchFamily="18" charset="0"/>
                          </a:rPr>
                          <m:t>𝑠</m:t>
                        </m:r>
                      </m:den>
                    </m:f>
                  </m:oMath>
                </a14:m>
                <a:r>
                  <a:rPr lang="en-US" dirty="0"/>
                  <a:t> = 0.248 mm</a:t>
                </a:r>
                <a:r>
                  <a:rPr lang="en-US" baseline="30000" dirty="0"/>
                  <a:t>2</a:t>
                </a:r>
                <a:r>
                  <a:rPr lang="en-US" dirty="0"/>
                  <a:t>/mm </a:t>
                </a:r>
              </a:p>
              <a:p>
                <a:pPr algn="l" rtl="0">
                  <a:buFont typeface="Wingdings" panose="05000000000000000000" pitchFamily="2" charset="2"/>
                  <a:buChar char="Ø"/>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E5B4CE3E-9B97-4226-972E-932D07554341}"/>
              </a:ext>
            </a:extLst>
          </p:cNvPr>
          <p:cNvPicPr/>
          <p:nvPr/>
        </p:nvPicPr>
        <p:blipFill rotWithShape="1">
          <a:blip r:embed="rId3"/>
          <a:srcRect l="2637" t="26331" r="3447" b="4370"/>
          <a:stretch/>
        </p:blipFill>
        <p:spPr bwMode="auto">
          <a:xfrm>
            <a:off x="1086677" y="2866355"/>
            <a:ext cx="8666922" cy="157586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5888705"/>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259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marL="0" indent="0" algn="l" rtl="0">
                  <a:buNone/>
                </a:pPr>
                <a:r>
                  <a:rPr lang="en-US" dirty="0"/>
                  <a:t>Vu=202 KN, Tu=0 KN</a:t>
                </a:r>
              </a:p>
              <a:p>
                <a:pPr marL="0" indent="0" algn="l" rtl="0">
                  <a:buNone/>
                </a:pPr>
                <a:r>
                  <a:rPr lang="en-US" dirty="0" err="1"/>
                  <a:t>A</a:t>
                </a:r>
                <a:r>
                  <a:rPr lang="en-US" baseline="-25000" dirty="0" err="1"/>
                  <a:t>cp</a:t>
                </a:r>
                <a:r>
                  <a:rPr lang="en-US" dirty="0"/>
                  <a:t>=</a:t>
                </a:r>
                <a:r>
                  <a:rPr lang="en-US" dirty="0" err="1"/>
                  <a:t>bw×h</a:t>
                </a:r>
                <a:r>
                  <a:rPr lang="en-US" dirty="0"/>
                  <a:t>=320000 mm2 </a:t>
                </a:r>
              </a:p>
              <a:p>
                <a:pPr marL="0" indent="0" algn="l" rtl="0">
                  <a:buNone/>
                </a:pPr>
                <a:r>
                  <a:rPr lang="en-US" dirty="0" err="1"/>
                  <a:t>P</a:t>
                </a:r>
                <a:r>
                  <a:rPr lang="en-US" baseline="-25000" dirty="0" err="1"/>
                  <a:t>cp</a:t>
                </a:r>
                <a:r>
                  <a:rPr lang="en-US" dirty="0"/>
                  <a:t>= 2(</a:t>
                </a:r>
                <a:r>
                  <a:rPr lang="en-US" dirty="0" err="1"/>
                  <a:t>b+h</a:t>
                </a:r>
                <a:r>
                  <a:rPr lang="en-US" dirty="0"/>
                  <a:t>) =2400</a:t>
                </a:r>
              </a:p>
              <a:p>
                <a:pPr marL="0" indent="0" algn="l" rtl="0">
                  <a:buNone/>
                </a:pPr>
                <a:r>
                  <a:rPr lang="en-US" dirty="0"/>
                  <a:t>Assuming Փ12 mm stirrups, and 40 mm cover, then:</a:t>
                </a:r>
              </a:p>
              <a:p>
                <a:pPr marL="0" indent="0" algn="l" rtl="0">
                  <a:buNone/>
                </a:pPr>
                <a:r>
                  <a:rPr lang="en-US" dirty="0"/>
                  <a:t>A</a:t>
                </a:r>
                <a:r>
                  <a:rPr lang="en-US" baseline="-25000" dirty="0"/>
                  <a:t>0h</a:t>
                </a:r>
                <a:r>
                  <a:rPr lang="en-US" dirty="0"/>
                  <a:t>= (bw-2× (40+12/2)) × (hw-2× (40+12/2)) =218046 mm</a:t>
                </a:r>
                <a:r>
                  <a:rPr lang="en-US" baseline="30000" dirty="0"/>
                  <a:t>2</a:t>
                </a:r>
                <a:endParaRPr lang="en-US" dirty="0"/>
              </a:p>
              <a:p>
                <a:pPr marL="0" indent="0" algn="l" rtl="0">
                  <a:buNone/>
                </a:pPr>
                <a:r>
                  <a:rPr lang="en-US" dirty="0"/>
                  <a:t>Ph=2× (bw-2× (40+12/2)) +2× (hw-2× (40+12/2)) =2032 mm </a:t>
                </a:r>
              </a:p>
              <a:p>
                <a:pPr marL="0" indent="0" algn="l" rtl="0">
                  <a:buNone/>
                </a:pPr>
                <a:r>
                  <a:rPr lang="en-US" dirty="0"/>
                  <a:t>A</a:t>
                </a:r>
                <a:r>
                  <a:rPr lang="en-US" baseline="-25000" dirty="0"/>
                  <a:t>0</a:t>
                </a:r>
                <a:r>
                  <a:rPr lang="en-US" dirty="0"/>
                  <a:t>=0.85× A</a:t>
                </a:r>
                <a:r>
                  <a:rPr lang="en-US" baseline="-25000" dirty="0"/>
                  <a:t>0h</a:t>
                </a:r>
                <a:r>
                  <a:rPr lang="en-US" dirty="0"/>
                  <a:t>=185354.8 mm</a:t>
                </a:r>
                <a:r>
                  <a:rPr lang="en-US" baseline="30000" dirty="0"/>
                  <a:t>2</a:t>
                </a:r>
                <a:endParaRPr lang="en-US" dirty="0"/>
              </a:p>
              <a:p>
                <a:pPr marL="0" indent="0" algn="l" rtl="0">
                  <a:buNone/>
                </a:pPr>
                <a:r>
                  <a:rPr lang="en-US" dirty="0"/>
                  <a:t>Based on Equation3.51, </a:t>
                </a:r>
                <a:r>
                  <a:rPr lang="en-US" dirty="0" err="1"/>
                  <a:t>T</a:t>
                </a:r>
                <a:r>
                  <a:rPr lang="en-US" baseline="-25000" dirty="0" err="1"/>
                  <a:t>th</a:t>
                </a:r>
                <a:r>
                  <a:rPr lang="en-US" dirty="0"/>
                  <a:t> = 14.11 KN</a:t>
                </a:r>
              </a:p>
              <a:p>
                <a:pPr marL="0" indent="0" algn="l" rtl="0">
                  <a:buNone/>
                </a:pPr>
                <a:r>
                  <a:rPr lang="en-US" dirty="0"/>
                  <a:t>Compatibility torsion = 4×14.11= 56.44 </a:t>
                </a:r>
                <a:r>
                  <a:rPr lang="en-US" dirty="0" err="1"/>
                  <a:t>KN.m</a:t>
                </a: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a:stretch>
              </a:blipFill>
            </p:spPr>
            <p:txBody>
              <a:bodyPr/>
              <a:lstStyle/>
              <a:p>
                <a:r>
                  <a:rPr lang="en-US">
                    <a:noFill/>
                  </a:rPr>
                  <a:t> </a:t>
                </a:r>
              </a:p>
            </p:txBody>
          </p:sp>
        </mc:Fallback>
      </mc:AlternateContent>
    </p:spTree>
    <p:extLst>
      <p:ext uri="{BB962C8B-B14F-4D97-AF65-F5344CB8AC3E}">
        <p14:creationId xmlns:p14="http://schemas.microsoft.com/office/powerpoint/2010/main" val="3900033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a:t>
            </a:r>
            <a:r>
              <a:rPr lang="en-GB" dirty="0"/>
              <a:t> </a:t>
            </a:r>
            <a:r>
              <a:rPr lang="en-GB" b="1" dirty="0"/>
              <a:t>Exterior wall imposed dead load:</a:t>
            </a:r>
          </a:p>
          <a:p>
            <a:pPr lvl="0" algn="l" rtl="0">
              <a:buNone/>
            </a:pPr>
            <a:r>
              <a:rPr lang="en-GB" sz="2400" dirty="0"/>
              <a:t>The exterior wall section shows the materials causing loads on the wall</a:t>
            </a:r>
            <a:endParaRPr lang="en-US" sz="2400" b="1" dirty="0"/>
          </a:p>
          <a:p>
            <a:pPr algn="l" rtl="0">
              <a:buNone/>
            </a:pPr>
            <a:endParaRPr lang="en-US" dirty="0"/>
          </a:p>
        </p:txBody>
      </p:sp>
      <p:pic>
        <p:nvPicPr>
          <p:cNvPr id="5" name="Picture 8"/>
          <p:cNvPicPr/>
          <p:nvPr/>
        </p:nvPicPr>
        <p:blipFill>
          <a:blip r:embed="rId2"/>
          <a:stretch>
            <a:fillRect/>
          </a:stretch>
        </p:blipFill>
        <p:spPr>
          <a:xfrm>
            <a:off x="2309786" y="2928934"/>
            <a:ext cx="7358114" cy="3143272"/>
          </a:xfrm>
          <a:prstGeom prst="rect">
            <a:avLst/>
          </a:prstGeom>
        </p:spPr>
      </p:pic>
      <p:sp>
        <p:nvSpPr>
          <p:cNvPr id="4" name="Slide Number Placeholder 3">
            <a:extLst>
              <a:ext uri="{FF2B5EF4-FFF2-40B4-BE49-F238E27FC236}">
                <a16:creationId xmlns:a16="http://schemas.microsoft.com/office/drawing/2014/main" id="{CA5BF3F1-C993-41CB-A644-2153E016A99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a:t>
            </a:fld>
            <a:endParaRPr lang="ar-SA"/>
          </a:p>
        </p:txBody>
      </p:sp>
    </p:spTree>
    <p:extLst>
      <p:ext uri="{BB962C8B-B14F-4D97-AF65-F5344CB8AC3E}">
        <p14:creationId xmlns:p14="http://schemas.microsoft.com/office/powerpoint/2010/main" val="1794656821"/>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marL="0" indent="0" algn="l" rtl="0">
                  <a:buNone/>
                </a:pPr>
                <a14:m>
                  <m:oMathPara xmlns:m="http://schemas.openxmlformats.org/officeDocument/2006/math">
                    <m:oMathParaPr>
                      <m:jc m:val="left"/>
                    </m:oMathParaPr>
                    <m:oMath xmlns:m="http://schemas.openxmlformats.org/officeDocument/2006/math">
                      <m:rad>
                        <m:radPr>
                          <m:degHide m:val="on"/>
                          <m:ctrlPr>
                            <a:rPr lang="en-US" sz="2400" i="1">
                              <a:latin typeface="Cambria Math" panose="02040503050406030204" pitchFamily="18" charset="0"/>
                            </a:rPr>
                          </m:ctrlPr>
                        </m:radPr>
                        <m:deg/>
                        <m:e>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𝑉𝑢</m:t>
                                      </m:r>
                                    </m:num>
                                    <m:den>
                                      <m:r>
                                        <a:rPr lang="en-US" sz="2400" i="1">
                                          <a:latin typeface="Cambria Math" panose="02040503050406030204" pitchFamily="18" charset="0"/>
                                        </a:rPr>
                                        <m:t>𝑏𝑤</m:t>
                                      </m:r>
                                      <m:r>
                                        <a:rPr lang="en-US" sz="2400" i="1">
                                          <a:latin typeface="Cambria Math" panose="02040503050406030204" pitchFamily="18" charset="0"/>
                                        </a:rPr>
                                        <m:t>×</m:t>
                                      </m:r>
                                      <m:r>
                                        <a:rPr lang="en-US" sz="2400" i="1">
                                          <a:latin typeface="Cambria Math" panose="02040503050406030204" pitchFamily="18" charset="0"/>
                                        </a:rPr>
                                        <m:t>𝑑</m:t>
                                      </m:r>
                                    </m:den>
                                  </m:f>
                                </m:e>
                              </m:d>
                            </m:e>
                            <m:sup>
                              <m:r>
                                <a:rPr lang="en-US" sz="2400" i="1">
                                  <a:latin typeface="Cambria Math" panose="02040503050406030204" pitchFamily="18" charset="0"/>
                                </a:rPr>
                                <m:t>2</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𝑇𝑢</m:t>
                                      </m:r>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h</m:t>
                                      </m:r>
                                    </m:num>
                                    <m:den>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7</m:t>
                                      </m:r>
                                      <m:sSup>
                                        <m:sSupPr>
                                          <m:ctrlPr>
                                            <a:rPr lang="en-US" sz="2400" i="1">
                                              <a:latin typeface="Cambria Math" panose="02040503050406030204" pitchFamily="18" charset="0"/>
                                            </a:rPr>
                                          </m:ctrlPr>
                                        </m:sSupPr>
                                        <m:e>
                                          <m:r>
                                            <a:rPr lang="en-US" sz="2400" i="1">
                                              <a:latin typeface="Cambria Math" panose="02040503050406030204" pitchFamily="18" charset="0"/>
                                            </a:rPr>
                                            <m:t>𝐴𝑜</m:t>
                                          </m:r>
                                          <m:r>
                                            <a:rPr lang="en-US" sz="2400" i="1">
                                              <a:latin typeface="Cambria Math" panose="02040503050406030204" pitchFamily="18" charset="0"/>
                                            </a:rPr>
                                            <m:t>h</m:t>
                                          </m:r>
                                        </m:e>
                                        <m:sup>
                                          <m:r>
                                            <a:rPr lang="en-US" sz="2400" i="1">
                                              <a:latin typeface="Cambria Math" panose="02040503050406030204" pitchFamily="18" charset="0"/>
                                            </a:rPr>
                                            <m:t>2</m:t>
                                          </m:r>
                                        </m:sup>
                                      </m:sSup>
                                    </m:den>
                                  </m:f>
                                </m:e>
                              </m:d>
                            </m:e>
                            <m:sup>
                              <m:r>
                                <a:rPr lang="en-US" sz="2400" i="1">
                                  <a:latin typeface="Cambria Math" panose="02040503050406030204" pitchFamily="18" charset="0"/>
                                </a:rPr>
                                <m:t>2</m:t>
                              </m:r>
                            </m:sup>
                          </m:sSup>
                        </m:e>
                      </m:rad>
                      <m:r>
                        <a:rPr lang="en-US" sz="2400" i="1">
                          <a:latin typeface="Cambria Math" panose="02040503050406030204" pitchFamily="18" charset="0"/>
                        </a:rPr>
                        <m:t>= </m:t>
                      </m:r>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58</m:t>
                      </m:r>
                      <m:r>
                        <a:rPr lang="en-US" sz="2400" i="1">
                          <a:latin typeface="Cambria Math" panose="02040503050406030204" pitchFamily="18" charset="0"/>
                        </a:rPr>
                        <m:t> </m:t>
                      </m:r>
                      <m:r>
                        <a:rPr lang="en-US" sz="2400" i="1">
                          <a:latin typeface="Cambria Math" panose="02040503050406030204" pitchFamily="18" charset="0"/>
                        </a:rPr>
                        <m:t>𝑀𝑃𝑠</m:t>
                      </m:r>
                      <m:r>
                        <a:rPr lang="en-US" sz="2400" i="1">
                          <a:latin typeface="Cambria Math" panose="02040503050406030204" pitchFamily="18" charset="0"/>
                        </a:rPr>
                        <m:t> &lt;</m:t>
                      </m:r>
                      <m:r>
                        <a:rPr lang="en-US" sz="2400" i="1">
                          <a:latin typeface="Cambria Math" panose="02040503050406030204" pitchFamily="18" charset="0"/>
                        </a:rPr>
                        <m:t>0</m:t>
                      </m:r>
                      <m:r>
                        <a:rPr lang="en-US" sz="2400" i="1">
                          <a:latin typeface="Cambria Math" panose="02040503050406030204" pitchFamily="18" charset="0"/>
                        </a:rPr>
                        <m:t>.</m:t>
                      </m:r>
                      <m:r>
                        <a:rPr lang="en-US" sz="2400" i="1">
                          <a:latin typeface="Cambria Math" panose="02040503050406030204" pitchFamily="18" charset="0"/>
                        </a:rPr>
                        <m:t>75</m:t>
                      </m:r>
                      <m:f>
                        <m:fPr>
                          <m:ctrlPr>
                            <a:rPr lang="en-US" sz="2400" i="1">
                              <a:latin typeface="Cambria Math" panose="02040503050406030204" pitchFamily="18" charset="0"/>
                            </a:rPr>
                          </m:ctrlPr>
                        </m:fPr>
                        <m:num>
                          <m:r>
                            <a:rPr lang="en-US" sz="2400" i="1">
                              <a:latin typeface="Cambria Math" panose="02040503050406030204" pitchFamily="18" charset="0"/>
                            </a:rPr>
                            <m:t>5</m:t>
                          </m:r>
                        </m:num>
                        <m:den>
                          <m:r>
                            <a:rPr lang="en-US" sz="2400" i="1">
                              <a:latin typeface="Cambria Math" panose="02040503050406030204" pitchFamily="18" charset="0"/>
                            </a:rPr>
                            <m:t>6</m:t>
                          </m:r>
                        </m:den>
                      </m:f>
                      <m:r>
                        <a:rPr lang="en-U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𝑓</m:t>
                          </m:r>
                          <m:r>
                            <a:rPr lang="en-US" sz="2400" i="1">
                              <a:latin typeface="Cambria Math" panose="02040503050406030204" pitchFamily="18" charset="0"/>
                            </a:rPr>
                            <m:t>′</m:t>
                          </m:r>
                          <m:r>
                            <a:rPr lang="en-US" sz="2400" i="1">
                              <a:latin typeface="Cambria Math" panose="02040503050406030204" pitchFamily="18" charset="0"/>
                            </a:rPr>
                            <m:t>𝑐</m:t>
                          </m:r>
                        </m:e>
                      </m:rad>
                      <m:r>
                        <a:rPr lang="en-US" sz="2400" i="1">
                          <a:latin typeface="Cambria Math" panose="02040503050406030204" pitchFamily="18" charset="0"/>
                        </a:rPr>
                        <m:t>= </m:t>
                      </m:r>
                      <m:r>
                        <a:rPr lang="en-US" sz="2400" i="1">
                          <a:latin typeface="Cambria Math" panose="02040503050406030204" pitchFamily="18" charset="0"/>
                        </a:rPr>
                        <m:t>3</m:t>
                      </m:r>
                      <m:r>
                        <a:rPr lang="en-US" sz="2400" i="1">
                          <a:latin typeface="Cambria Math" panose="02040503050406030204" pitchFamily="18" charset="0"/>
                        </a:rPr>
                        <m:t>.</m:t>
                      </m:r>
                      <m:r>
                        <a:rPr lang="en-US" sz="2400" i="1">
                          <a:latin typeface="Cambria Math" panose="02040503050406030204" pitchFamily="18" charset="0"/>
                        </a:rPr>
                        <m:t>31</m:t>
                      </m:r>
                      <m:r>
                        <a:rPr lang="en-US" sz="2400" i="1">
                          <a:latin typeface="Cambria Math" panose="02040503050406030204" pitchFamily="18" charset="0"/>
                        </a:rPr>
                        <m:t> </m:t>
                      </m:r>
                      <m:r>
                        <a:rPr lang="en-US" sz="2400" i="1">
                          <a:latin typeface="Cambria Math" panose="02040503050406030204" pitchFamily="18" charset="0"/>
                        </a:rPr>
                        <m:t>𝑀𝑃𝑎</m:t>
                      </m:r>
                      <m:r>
                        <a:rPr lang="en-US" sz="2400" i="1">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Then, the dimensions are proper.        </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4280934708"/>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Ø"/>
                </a:pPr>
                <a:r>
                  <a:rPr lang="en-US" dirty="0"/>
                  <a:t>Transfer steel:</a:t>
                </a:r>
              </a:p>
              <a:p>
                <a:pPr marL="0" indent="0" algn="l" rtl="0">
                  <a:buNone/>
                </a:pPr>
                <a14:m>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𝐴𝑡</m:t>
                            </m:r>
                          </m:num>
                          <m:den>
                            <m:r>
                              <a:rPr lang="en-US" i="1">
                                <a:latin typeface="Cambria Math" panose="02040503050406030204" pitchFamily="18" charset="0"/>
                              </a:rPr>
                              <m:t>𝑆</m:t>
                            </m:r>
                          </m:den>
                        </m:f>
                      </m:e>
                    </m:d>
                    <m:r>
                      <a:rPr lang="en-US">
                        <a:latin typeface="Cambria Math" panose="02040503050406030204" pitchFamily="18" charset="0"/>
                      </a:rPr>
                      <m:t>= </m:t>
                    </m:r>
                    <m:r>
                      <a:rPr lang="en-US">
                        <a:latin typeface="Cambria Math" panose="02040503050406030204" pitchFamily="18" charset="0"/>
                      </a:rPr>
                      <m:t>480</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r>
                  <a:rPr lang="en-US" dirty="0"/>
                  <a:t>/m</a:t>
                </a:r>
              </a:p>
              <a:p>
                <a:pPr algn="l" rtl="0">
                  <a:buFont typeface="Wingdings" panose="05000000000000000000" pitchFamily="2" charset="2"/>
                  <a:buChar char="Ø"/>
                </a:pPr>
                <a:r>
                  <a:rPr lang="en-US" i="1" dirty="0"/>
                  <a:t>Longitudinal steel:</a:t>
                </a:r>
              </a:p>
              <a:p>
                <a:pPr algn="l" rtl="0">
                  <a:buFont typeface="Wingdings" panose="05000000000000000000" pitchFamily="2" charset="2"/>
                  <a:buChar char="Ø"/>
                </a:pPr>
                <a:endParaRPr lang="en-US" i="1" dirty="0"/>
              </a:p>
              <a:p>
                <a:pPr marL="0" indent="0" algn="l" rtl="0">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m:t>
                      </m:r>
                      <m:r>
                        <m:rPr>
                          <m:sty m:val="p"/>
                        </m:rPr>
                        <a:rPr lang="en-US">
                          <a:latin typeface="Cambria Math" panose="02040503050406030204" pitchFamily="18" charset="0"/>
                        </a:rPr>
                        <m:t>Al</m:t>
                      </m:r>
                      <m:r>
                        <a:rPr lang="en-US">
                          <a:latin typeface="Cambria Math" panose="02040503050406030204" pitchFamily="18" charset="0"/>
                        </a:rPr>
                        <m:t>)=</m:t>
                      </m:r>
                      <m:r>
                        <a:rPr lang="en-US">
                          <a:latin typeface="Cambria Math" panose="02040503050406030204" pitchFamily="18" charset="0"/>
                        </a:rPr>
                        <m:t>982</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m:oMathPara>
                </a14:m>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Al</m:t>
                      </m:r>
                      <m:r>
                        <a:rPr lang="en-US">
                          <a:latin typeface="Cambria Math" panose="02040503050406030204" pitchFamily="18" charset="0"/>
                        </a:rPr>
                        <m:t> </m:t>
                      </m:r>
                      <m:r>
                        <m:rPr>
                          <m:sty m:val="p"/>
                        </m:rPr>
                        <a:rPr lang="en-US">
                          <a:latin typeface="Cambria Math" panose="02040503050406030204" pitchFamily="18" charset="0"/>
                        </a:rPr>
                        <m:t>min</m:t>
                      </m:r>
                      <m:r>
                        <a:rPr lang="en-US">
                          <a:latin typeface="Cambria Math" panose="02040503050406030204" pitchFamily="18" charset="0"/>
                        </a:rPr>
                        <m:t>= </m:t>
                      </m:r>
                      <m:r>
                        <a:rPr lang="en-US">
                          <a:latin typeface="Cambria Math" panose="02040503050406030204" pitchFamily="18" charset="0"/>
                        </a:rPr>
                        <m:t>698</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r>
                        <a:rPr lang="en-US">
                          <a:latin typeface="Cambria Math" panose="02040503050406030204" pitchFamily="18" charset="0"/>
                        </a:rPr>
                        <m:t> &lt; </m:t>
                      </m:r>
                      <m:r>
                        <a:rPr lang="en-US">
                          <a:latin typeface="Cambria Math" panose="02040503050406030204" pitchFamily="18" charset="0"/>
                        </a:rPr>
                        <m:t>982</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Use</m:t>
                      </m:r>
                      <m:r>
                        <a:rPr lang="en-US">
                          <a:latin typeface="Cambria Math" panose="02040503050406030204" pitchFamily="18" charset="0"/>
                        </a:rPr>
                        <m:t> </m:t>
                      </m:r>
                      <m:r>
                        <m:rPr>
                          <m:sty m:val="p"/>
                        </m:rPr>
                        <a:rPr lang="en-US">
                          <a:latin typeface="Cambria Math" panose="02040503050406030204" pitchFamily="18" charset="0"/>
                        </a:rPr>
                        <m:t>Al</m:t>
                      </m:r>
                      <m:r>
                        <a:rPr lang="en-US">
                          <a:latin typeface="Cambria Math" panose="02040503050406030204" pitchFamily="18" charset="0"/>
                        </a:rPr>
                        <m:t>=</m:t>
                      </m:r>
                      <m:r>
                        <a:rPr lang="en-US">
                          <a:latin typeface="Cambria Math" panose="02040503050406030204" pitchFamily="18" charset="0"/>
                        </a:rPr>
                        <m:t>982</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m:oMathPara>
                </a14:m>
                <a:endParaRPr lang="en-US" dirty="0"/>
              </a:p>
              <a:p>
                <a:pPr algn="l" rtl="0">
                  <a:buFont typeface="Wingdings" panose="05000000000000000000" pitchFamily="2" charset="2"/>
                  <a:buChar char="q"/>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283"/>
                </a:stretch>
              </a:blipFill>
            </p:spPr>
            <p:txBody>
              <a:bodyPr/>
              <a:lstStyle/>
              <a:p>
                <a:r>
                  <a:rPr lang="en-US">
                    <a:noFill/>
                  </a:rPr>
                  <a:t> </a:t>
                </a:r>
              </a:p>
            </p:txBody>
          </p:sp>
        </mc:Fallback>
      </mc:AlternateContent>
    </p:spTree>
    <p:extLst>
      <p:ext uri="{BB962C8B-B14F-4D97-AF65-F5344CB8AC3E}">
        <p14:creationId xmlns:p14="http://schemas.microsoft.com/office/powerpoint/2010/main" val="362348363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262</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Ø"/>
                </a:pPr>
                <a:r>
                  <a:rPr lang="en-US" dirty="0"/>
                  <a:t>Combining Torsion and Shear Stirrups:</a:t>
                </a:r>
              </a:p>
              <a:p>
                <a:pPr algn="l" rtl="0">
                  <a:buFont typeface="Wingdings" panose="05000000000000000000" pitchFamily="2" charset="2"/>
                  <a:buChar char="Ø"/>
                </a:pPr>
                <a:endParaRPr lang="en-US" dirty="0"/>
              </a:p>
              <a:p>
                <a:pPr marL="0" indent="0" algn="l" rtl="0">
                  <a:buNone/>
                </a:pPr>
                <a14:m>
                  <m:oMathPara xmlns:m="http://schemas.openxmlformats.org/officeDocument/2006/math">
                    <m:oMathParaPr>
                      <m:jc m:val="centerGroup"/>
                    </m:oMathParaPr>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Av</m:t>
                              </m:r>
                              <m:r>
                                <a:rPr lang="en-US">
                                  <a:latin typeface="Cambria Math" panose="02040503050406030204" pitchFamily="18" charset="0"/>
                                </a:rPr>
                                <m:t>+</m:t>
                              </m:r>
                              <m:r>
                                <m:rPr>
                                  <m:sty m:val="p"/>
                                </m:rPr>
                                <a:rPr lang="en-US">
                                  <a:latin typeface="Cambria Math" panose="02040503050406030204" pitchFamily="18" charset="0"/>
                                </a:rPr>
                                <m:t>t</m:t>
                              </m:r>
                            </m:num>
                            <m:den>
                              <m:r>
                                <m:rPr>
                                  <m:sty m:val="p"/>
                                </m:rPr>
                                <a:rPr lang="en-US">
                                  <a:latin typeface="Cambria Math" panose="02040503050406030204" pitchFamily="18" charset="0"/>
                                </a:rPr>
                                <m:t>S</m:t>
                              </m:r>
                            </m:den>
                          </m:f>
                        </m:e>
                      </m:d>
                      <m:r>
                        <a:rPr lang="en-US">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At</m:t>
                              </m:r>
                            </m:num>
                            <m:den>
                              <m:r>
                                <m:rPr>
                                  <m:sty m:val="p"/>
                                </m:rPr>
                                <a:rPr lang="en-US">
                                  <a:latin typeface="Cambria Math" panose="02040503050406030204" pitchFamily="18" charset="0"/>
                                </a:rPr>
                                <m:t>S</m:t>
                              </m:r>
                            </m:den>
                          </m:f>
                        </m:e>
                      </m:d>
                      <m:r>
                        <a:rPr lang="en-US">
                          <a:latin typeface="Cambria Math" panose="02040503050406030204" pitchFamily="18" charset="0"/>
                        </a:rPr>
                        <m:t>+</m:t>
                      </m:r>
                      <m:r>
                        <a:rPr lang="en-US">
                          <a:latin typeface="Cambria Math" panose="02040503050406030204" pitchFamily="18" charset="0"/>
                        </a:rPr>
                        <m:t>2</m:t>
                      </m:r>
                      <m:r>
                        <m:rPr>
                          <m:sty m:val="p"/>
                        </m:rPr>
                        <a:rPr lang="en-US">
                          <a:latin typeface="Cambria Math" panose="02040503050406030204" pitchFamily="18" charset="0"/>
                        </a:rPr>
                        <m:t>n</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Av</m:t>
                              </m:r>
                            </m:num>
                            <m:den>
                              <m:r>
                                <m:rPr>
                                  <m:sty m:val="p"/>
                                </m:rPr>
                                <a:rPr lang="en-US">
                                  <a:latin typeface="Cambria Math" panose="02040503050406030204" pitchFamily="18" charset="0"/>
                                </a:rPr>
                                <m:t>S</m:t>
                              </m:r>
                            </m:den>
                          </m:f>
                        </m:e>
                      </m:d>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99</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𝐴𝑣</m:t>
                        </m:r>
                        <m:r>
                          <a:rPr lang="en-US">
                            <a:latin typeface="Cambria Math" panose="02040503050406030204" pitchFamily="18" charset="0"/>
                          </a:rPr>
                          <m:t>+</m:t>
                        </m:r>
                        <m:r>
                          <a:rPr lang="en-US" i="1">
                            <a:latin typeface="Cambria Math" panose="02040503050406030204" pitchFamily="18" charset="0"/>
                          </a:rPr>
                          <m:t>𝑡</m:t>
                        </m:r>
                      </m:num>
                      <m:den>
                        <m:r>
                          <a:rPr lang="en-US" i="1">
                            <a:latin typeface="Cambria Math" panose="02040503050406030204" pitchFamily="18" charset="0"/>
                          </a:rPr>
                          <m:t>𝑆</m:t>
                        </m:r>
                      </m:den>
                    </m:f>
                  </m:oMath>
                </a14:m>
                <a:r>
                  <a:rPr lang="en-US" dirty="0"/>
                  <a:t>: Torsion and shear transfer steel ratio</a:t>
                </a:r>
              </a:p>
              <a:p>
                <a:pPr marL="0" indent="0" algn="l" rtl="0">
                  <a:buNone/>
                </a:pPr>
                <a:r>
                  <a:rPr lang="en-US" dirty="0"/>
                  <a:t>                     n: Number of stirrups legs</a:t>
                </a:r>
              </a:p>
              <a:p>
                <a:pPr algn="l" rtl="0">
                  <a:buFont typeface="Wingdings" panose="05000000000000000000" pitchFamily="2" charset="2"/>
                  <a:buChar char="q"/>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3620990396"/>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263</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85000" lnSpcReduction="20000"/>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Ø"/>
                </a:pPr>
                <a:r>
                  <a:rPr lang="en-US" dirty="0"/>
                  <a:t>According to ACI 318-11, minimum transfer steel is:</a:t>
                </a:r>
              </a:p>
              <a:p>
                <a:pPr algn="l" rtl="0">
                  <a:buFont typeface="Wingdings" panose="05000000000000000000" pitchFamily="2" charset="2"/>
                  <a:buChar char="Ø"/>
                </a:pPr>
                <a:endParaRPr lang="en-US" dirty="0"/>
              </a:p>
              <a:p>
                <a:pPr marL="0" indent="0" algn="l" rtl="0">
                  <a:buNone/>
                </a:pPr>
                <a:r>
                  <a:rPr lang="en-US" dirty="0"/>
                  <a:t>(</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Av</m:t>
                        </m:r>
                        <m:r>
                          <a:rPr lang="en-US">
                            <a:latin typeface="Cambria Math" panose="02040503050406030204" pitchFamily="18" charset="0"/>
                          </a:rPr>
                          <m:t>+</m:t>
                        </m:r>
                        <m:r>
                          <m:rPr>
                            <m:sty m:val="p"/>
                          </m:rPr>
                          <a:rPr lang="en-US">
                            <a:latin typeface="Cambria Math" panose="02040503050406030204" pitchFamily="18" charset="0"/>
                          </a:rPr>
                          <m:t>t</m:t>
                        </m:r>
                      </m:num>
                      <m:den>
                        <m:r>
                          <m:rPr>
                            <m:sty m:val="p"/>
                          </m:rPr>
                          <a:rPr lang="en-US">
                            <a:latin typeface="Cambria Math" panose="02040503050406030204" pitchFamily="18" charset="0"/>
                          </a:rPr>
                          <m:t>S</m:t>
                        </m:r>
                      </m:den>
                    </m:f>
                  </m:oMath>
                </a14:m>
                <a:r>
                  <a:rPr lang="en-US" dirty="0"/>
                  <a:t>  )</a:t>
                </a:r>
                <a:r>
                  <a:rPr lang="en-US" baseline="-25000" dirty="0"/>
                  <a:t>min</a:t>
                </a:r>
                <a:r>
                  <a:rPr lang="en-US" dirty="0"/>
                  <a:t> = max</a:t>
                </a:r>
                <a14:m>
                  <m:oMath xmlns:m="http://schemas.openxmlformats.org/officeDocument/2006/math">
                    <m:d>
                      <m:dPr>
                        <m:begChr m:val="["/>
                        <m:endChr m:val="]"/>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062</m:t>
                              </m:r>
                              <m:rad>
                                <m:radPr>
                                  <m:degHide m:val="on"/>
                                  <m:ctrlPr>
                                    <a:rPr lang="en-US" i="1">
                                      <a:latin typeface="Cambria Math" panose="02040503050406030204" pitchFamily="18" charset="0"/>
                                    </a:rPr>
                                  </m:ctrlPr>
                                </m:radPr>
                                <m:deg/>
                                <m:e>
                                  <m:r>
                                    <m:rPr>
                                      <m:sty m:val="p"/>
                                    </m:rPr>
                                    <a:rPr lang="en-US">
                                      <a:latin typeface="Cambria Math" panose="02040503050406030204" pitchFamily="18" charset="0"/>
                                    </a:rPr>
                                    <m:t>fc</m:t>
                                  </m:r>
                                  <m:r>
                                    <a:rPr lang="en-US" i="1">
                                      <a:latin typeface="Cambria Math" panose="02040503050406030204" pitchFamily="18" charset="0"/>
                                    </a:rPr>
                                    <m:t>′</m:t>
                                  </m:r>
                                </m:e>
                              </m:rad>
                              <m:r>
                                <a:rPr lang="en-US">
                                  <a:latin typeface="Cambria Math" panose="02040503050406030204" pitchFamily="18" charset="0"/>
                                </a:rPr>
                                <m:t> </m:t>
                              </m:r>
                              <m:f>
                                <m:fPr>
                                  <m:type m:val="skw"/>
                                  <m:ctrlPr>
                                    <a:rPr lang="en-US" i="1">
                                      <a:latin typeface="Cambria Math" panose="02040503050406030204" pitchFamily="18" charset="0"/>
                                    </a:rPr>
                                  </m:ctrlPr>
                                </m:fPr>
                                <m:num>
                                  <m:r>
                                    <m:rPr>
                                      <m:sty m:val="p"/>
                                    </m:rPr>
                                    <a:rPr lang="en-US">
                                      <a:latin typeface="Cambria Math" panose="02040503050406030204" pitchFamily="18" charset="0"/>
                                    </a:rPr>
                                    <m:t>bw</m:t>
                                  </m:r>
                                </m:num>
                                <m:den>
                                  <m:r>
                                    <m:rPr>
                                      <m:sty m:val="p"/>
                                    </m:rPr>
                                    <a:rPr lang="en-US">
                                      <a:latin typeface="Cambria Math" panose="02040503050406030204" pitchFamily="18" charset="0"/>
                                    </a:rPr>
                                    <m:t>fy</m:t>
                                  </m:r>
                                </m:den>
                              </m:f>
                            </m:e>
                          </m:mr>
                          <m:mr>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35</m:t>
                              </m:r>
                              <m:r>
                                <a:rPr lang="en-US">
                                  <a:latin typeface="Cambria Math" panose="02040503050406030204" pitchFamily="18" charset="0"/>
                                </a:rPr>
                                <m:t>  </m:t>
                              </m:r>
                              <m:f>
                                <m:fPr>
                                  <m:type m:val="skw"/>
                                  <m:ctrlPr>
                                    <a:rPr lang="en-US" i="1">
                                      <a:latin typeface="Cambria Math" panose="02040503050406030204" pitchFamily="18" charset="0"/>
                                    </a:rPr>
                                  </m:ctrlPr>
                                </m:fPr>
                                <m:num>
                                  <m:r>
                                    <m:rPr>
                                      <m:sty m:val="p"/>
                                    </m:rPr>
                                    <a:rPr lang="en-US">
                                      <a:latin typeface="Cambria Math" panose="02040503050406030204" pitchFamily="18" charset="0"/>
                                    </a:rPr>
                                    <m:t>bw</m:t>
                                  </m:r>
                                </m:num>
                                <m:den>
                                  <m:r>
                                    <m:rPr>
                                      <m:sty m:val="p"/>
                                    </m:rPr>
                                    <a:rPr lang="en-US">
                                      <a:latin typeface="Cambria Math" panose="02040503050406030204" pitchFamily="18" charset="0"/>
                                    </a:rPr>
                                    <m:t>fy</m:t>
                                  </m:r>
                                </m:den>
                              </m:f>
                            </m:e>
                          </m:mr>
                        </m:m>
                      </m:e>
                    </m:d>
                    <m:r>
                      <a:rPr lang="en-US">
                        <a:latin typeface="Cambria Math" panose="02040503050406030204" pitchFamily="18" charset="0"/>
                      </a:rPr>
                      <m:t> </m:t>
                    </m:r>
                  </m:oMath>
                </a14:m>
                <a:r>
                  <a:rPr lang="en-US" dirty="0"/>
                  <a:t>                     (Equation 3.100)         </a:t>
                </a:r>
              </a:p>
              <a:p>
                <a:pPr algn="l" rtl="0">
                  <a:buFont typeface="Wingdings" panose="05000000000000000000" pitchFamily="2" charset="2"/>
                  <a:buChar char="Ø"/>
                </a:pPr>
                <a:endParaRPr lang="en-US" dirty="0"/>
              </a:p>
              <a:p>
                <a:pPr algn="l" rtl="0">
                  <a:buFont typeface="Wingdings" panose="05000000000000000000" pitchFamily="2" charset="2"/>
                  <a:buChar char="Ø"/>
                </a:pPr>
                <a:r>
                  <a:rPr lang="en-US" dirty="0"/>
                  <a:t>For Beam B1: </a:t>
                </a:r>
              </a:p>
              <a:p>
                <a:pPr algn="l" rtl="0">
                  <a:buFont typeface="Wingdings" panose="05000000000000000000" pitchFamily="2" charset="2"/>
                  <a:buChar char="Ø"/>
                </a:pPr>
                <a:endParaRPr lang="en-US" dirty="0"/>
              </a:p>
              <a:p>
                <a:pPr marL="0" indent="0" algn="l" rtl="0">
                  <a:buNone/>
                </a:pPr>
                <a14:m>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𝐴𝑣</m:t>
                            </m:r>
                            <m:r>
                              <a:rPr lang="en-US">
                                <a:latin typeface="Cambria Math" panose="02040503050406030204" pitchFamily="18" charset="0"/>
                              </a:rPr>
                              <m:t>+</m:t>
                            </m:r>
                            <m:r>
                              <a:rPr lang="en-US" i="1">
                                <a:latin typeface="Cambria Math" panose="02040503050406030204" pitchFamily="18" charset="0"/>
                              </a:rPr>
                              <m:t>𝑡</m:t>
                            </m:r>
                          </m:num>
                          <m:den>
                            <m:r>
                              <a:rPr lang="en-US" i="1">
                                <a:latin typeface="Cambria Math" panose="02040503050406030204" pitchFamily="18" charset="0"/>
                              </a:rPr>
                              <m:t>𝑆</m:t>
                            </m:r>
                          </m:den>
                        </m:f>
                      </m:e>
                    </m:d>
                    <m:r>
                      <a:rPr lang="en-US">
                        <a:latin typeface="Cambria Math" panose="02040503050406030204" pitchFamily="18" charset="0"/>
                      </a:rPr>
                      <m:t>=</m:t>
                    </m:r>
                  </m:oMath>
                </a14:m>
                <a:r>
                  <a:rPr lang="en-US" dirty="0"/>
                  <a:t> </a:t>
                </a:r>
                <a14:m>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𝐴𝑡</m:t>
                            </m:r>
                          </m:num>
                          <m:den>
                            <m:r>
                              <a:rPr lang="en-US" i="1">
                                <a:latin typeface="Cambria Math" panose="02040503050406030204" pitchFamily="18" charset="0"/>
                              </a:rPr>
                              <m:t>𝑆</m:t>
                            </m:r>
                          </m:den>
                        </m:f>
                      </m:e>
                    </m:d>
                    <m:r>
                      <a:rPr lang="en-US">
                        <a:latin typeface="Cambria Math" panose="02040503050406030204" pitchFamily="18" charset="0"/>
                      </a:rPr>
                      <m:t>+</m:t>
                    </m:r>
                    <m:r>
                      <a:rPr lang="en-US">
                        <a:latin typeface="Cambria Math" panose="02040503050406030204" pitchFamily="18" charset="0"/>
                      </a:rPr>
                      <m:t>2</m:t>
                    </m:r>
                    <m:r>
                      <a:rPr lang="en-US" i="1">
                        <a:latin typeface="Cambria Math" panose="02040503050406030204" pitchFamily="18" charset="0"/>
                      </a:rPr>
                      <m:t>×</m:t>
                    </m:r>
                    <m:r>
                      <a:rPr lang="en-US">
                        <a:latin typeface="Cambria Math" panose="02040503050406030204" pitchFamily="18" charset="0"/>
                      </a:rPr>
                      <m:t>2</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𝐴𝑣</m:t>
                            </m:r>
                          </m:num>
                          <m:den>
                            <m:r>
                              <a:rPr lang="en-US" i="1">
                                <a:latin typeface="Cambria Math" panose="02040503050406030204" pitchFamily="18" charset="0"/>
                              </a:rPr>
                              <m:t>𝑆</m:t>
                            </m:r>
                          </m:den>
                        </m:f>
                      </m:e>
                    </m:d>
                  </m:oMath>
                </a14:m>
                <a:r>
                  <a:rPr lang="en-US" dirty="0"/>
                  <a:t>= 1200 mm2/m    </a:t>
                </a:r>
              </a:p>
              <a:p>
                <a:pPr marL="0" indent="0" algn="l" rtl="0">
                  <a:buNone/>
                </a:pPr>
                <a:r>
                  <a:rPr lang="en-US" dirty="0"/>
                  <a:t>                                                             </a:t>
                </a:r>
              </a:p>
              <a:p>
                <a:pPr marL="0" indent="0" algn="l" rtl="0">
                  <a:buNone/>
                </a:pPr>
                <a:r>
                  <a:rPr lang="en-US" dirty="0"/>
                  <a:t>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Av</m:t>
                        </m:r>
                        <m:r>
                          <a:rPr lang="en-US">
                            <a:latin typeface="Cambria Math" panose="02040503050406030204" pitchFamily="18" charset="0"/>
                          </a:rPr>
                          <m:t>+</m:t>
                        </m:r>
                        <m:r>
                          <m:rPr>
                            <m:sty m:val="p"/>
                          </m:rPr>
                          <a:rPr lang="en-US">
                            <a:latin typeface="Cambria Math" panose="02040503050406030204" pitchFamily="18" charset="0"/>
                          </a:rPr>
                          <m:t>t</m:t>
                        </m:r>
                      </m:num>
                      <m:den>
                        <m:r>
                          <m:rPr>
                            <m:sty m:val="p"/>
                          </m:rPr>
                          <a:rPr lang="en-US">
                            <a:latin typeface="Cambria Math" panose="02040503050406030204" pitchFamily="18" charset="0"/>
                          </a:rPr>
                          <m:t>S</m:t>
                        </m:r>
                      </m:den>
                    </m:f>
                  </m:oMath>
                </a14:m>
                <a:r>
                  <a:rPr lang="en-US" dirty="0"/>
                  <a:t>  )</a:t>
                </a:r>
                <a:r>
                  <a:rPr lang="en-US" baseline="-25000" dirty="0"/>
                  <a:t>min</a:t>
                </a:r>
                <a:r>
                  <a:rPr lang="en-US" dirty="0"/>
                  <a:t> =333 mm2/m &lt; 967 , Use </a:t>
                </a:r>
                <a14:m>
                  <m:oMath xmlns:m="http://schemas.openxmlformats.org/officeDocument/2006/math">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Av</m:t>
                            </m:r>
                            <m:r>
                              <a:rPr lang="en-US">
                                <a:latin typeface="Cambria Math" panose="02040503050406030204" pitchFamily="18" charset="0"/>
                              </a:rPr>
                              <m:t>+</m:t>
                            </m:r>
                            <m:r>
                              <m:rPr>
                                <m:sty m:val="p"/>
                              </m:rPr>
                              <a:rPr lang="en-US">
                                <a:latin typeface="Cambria Math" panose="02040503050406030204" pitchFamily="18" charset="0"/>
                              </a:rPr>
                              <m:t>t</m:t>
                            </m:r>
                          </m:num>
                          <m:den>
                            <m:r>
                              <m:rPr>
                                <m:sty m:val="p"/>
                              </m:rPr>
                              <a:rPr lang="en-US">
                                <a:latin typeface="Cambria Math" panose="02040503050406030204" pitchFamily="18" charset="0"/>
                              </a:rPr>
                              <m:t>S</m:t>
                            </m:r>
                          </m:den>
                        </m:f>
                      </m:e>
                    </m:d>
                    <m:r>
                      <a:rPr lang="en-US">
                        <a:latin typeface="Cambria Math" panose="02040503050406030204" pitchFamily="18" charset="0"/>
                      </a:rPr>
                      <m:t>=</m:t>
                    </m:r>
                  </m:oMath>
                </a14:m>
                <a:r>
                  <a:rPr lang="en-US" dirty="0"/>
                  <a:t>  1200 mm</a:t>
                </a:r>
                <a:r>
                  <a:rPr lang="en-US" baseline="30000" dirty="0"/>
                  <a:t>2</a:t>
                </a:r>
                <a:r>
                  <a:rPr lang="en-US" dirty="0"/>
                  <a:t>/m</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963"/>
                </a:stretch>
              </a:blipFill>
            </p:spPr>
            <p:txBody>
              <a:bodyPr/>
              <a:lstStyle/>
              <a:p>
                <a:r>
                  <a:rPr lang="en-US">
                    <a:noFill/>
                  </a:rPr>
                  <a:t> </a:t>
                </a:r>
              </a:p>
            </p:txBody>
          </p:sp>
        </mc:Fallback>
      </mc:AlternateContent>
    </p:spTree>
    <p:extLst>
      <p:ext uri="{BB962C8B-B14F-4D97-AF65-F5344CB8AC3E}">
        <p14:creationId xmlns:p14="http://schemas.microsoft.com/office/powerpoint/2010/main" val="2341724084"/>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q"/>
                </a:pPr>
                <a14:m>
                  <m:oMath xmlns:m="http://schemas.openxmlformats.org/officeDocument/2006/math">
                    <m:r>
                      <m:rPr>
                        <m:nor/>
                      </m:rPr>
                      <a:rPr lang="en-US" smtClean="0"/>
                      <m:t>Shear</m:t>
                    </m:r>
                    <m:r>
                      <m:rPr>
                        <m:nor/>
                      </m:rPr>
                      <a:rPr lang="en-US" smtClean="0"/>
                      <m:t> </m:t>
                    </m:r>
                    <m:r>
                      <m:rPr>
                        <m:nor/>
                      </m:rPr>
                      <a:rPr lang="en-US" smtClean="0"/>
                      <m:t>and</m:t>
                    </m:r>
                    <m:r>
                      <m:rPr>
                        <m:nor/>
                      </m:rPr>
                      <a:rPr lang="en-US" smtClean="0"/>
                      <m:t> </m:t>
                    </m:r>
                    <m:r>
                      <m:rPr>
                        <m:nor/>
                      </m:rPr>
                      <a:rPr lang="en-US" smtClean="0"/>
                      <m:t>Torsion</m:t>
                    </m:r>
                    <m:r>
                      <m:rPr>
                        <m:nor/>
                      </m:rPr>
                      <a:rPr lang="en-US" smtClean="0"/>
                      <m:t> </m:t>
                    </m:r>
                    <m:r>
                      <m:rPr>
                        <m:nor/>
                      </m:rPr>
                      <a:rPr lang="en-US" smtClean="0"/>
                      <m:t>design</m:t>
                    </m:r>
                    <m:r>
                      <m:rPr>
                        <m:nor/>
                      </m:rPr>
                      <a:rPr lang="en-US" smtClean="0"/>
                      <m:t> </m:t>
                    </m:r>
                  </m:oMath>
                </a14:m>
                <a:endParaRPr lang="en-US" dirty="0"/>
              </a:p>
              <a:p>
                <a:pPr algn="l" rtl="0">
                  <a:buFont typeface="Wingdings" panose="05000000000000000000" pitchFamily="2" charset="2"/>
                  <a:buChar char="q"/>
                </a:pPr>
                <a:endParaRPr lang="en-US" dirty="0"/>
              </a:p>
              <a:p>
                <a:pPr marL="0" indent="0" algn="l" rtl="0">
                  <a:buNone/>
                </a:pPr>
                <a:r>
                  <a:rPr lang="en-US" dirty="0"/>
                  <a:t>Assuming 1Փ10 stirrup, </a:t>
                </a:r>
                <a:r>
                  <a:rPr lang="en-US" dirty="0" err="1"/>
                  <a:t>A</a:t>
                </a:r>
                <a:r>
                  <a:rPr lang="en-US" baseline="-25000" dirty="0" err="1"/>
                  <a:t>v+t</a:t>
                </a:r>
                <a:r>
                  <a:rPr lang="en-US" dirty="0"/>
                  <a:t>=2×78.5= 157mm</a:t>
                </a:r>
                <a:r>
                  <a:rPr lang="en-US" baseline="30000" dirty="0"/>
                  <a:t>2</a:t>
                </a:r>
              </a:p>
              <a:p>
                <a:pPr marL="0" indent="0" algn="l" rtl="0">
                  <a:buNone/>
                </a:pPr>
                <a:endParaRPr lang="en-US" dirty="0"/>
              </a:p>
              <a:p>
                <a:pPr marL="0" indent="0" algn="l" rtl="0">
                  <a:buNone/>
                </a:pPr>
                <a:r>
                  <a:rPr lang="en-US" dirty="0"/>
                  <a:t>Then, the spacing= 157/1200= 130 mm</a:t>
                </a:r>
              </a:p>
              <a:p>
                <a:pPr marL="0" indent="0" algn="l" rtl="0">
                  <a:buNone/>
                </a:pPr>
                <a:endParaRPr lang="en-US" dirty="0"/>
              </a:p>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S</m:t>
                        </m:r>
                      </m:e>
                      <m:sub>
                        <m:r>
                          <m:rPr>
                            <m:sty m:val="p"/>
                          </m:rPr>
                          <a:rPr lang="en-US">
                            <a:latin typeface="Cambria Math" panose="02040503050406030204" pitchFamily="18" charset="0"/>
                          </a:rPr>
                          <m:t>max</m:t>
                        </m:r>
                      </m:sub>
                    </m:sSub>
                    <m:r>
                      <a:rPr lang="en-US">
                        <a:latin typeface="Cambria Math" panose="02040503050406030204" pitchFamily="18" charset="0"/>
                      </a:rPr>
                      <m:t>=</m:t>
                    </m:r>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m:rPr>
                                <m:sty m:val="p"/>
                              </m:rPr>
                              <a:rPr lang="en-US">
                                <a:latin typeface="Cambria Math" panose="02040503050406030204" pitchFamily="18" charset="0"/>
                              </a:rPr>
                              <m:t>ph</m:t>
                            </m:r>
                            <m:r>
                              <a:rPr lang="en-US">
                                <a:latin typeface="Cambria Math" panose="02040503050406030204" pitchFamily="18" charset="0"/>
                              </a:rPr>
                              <m:t>/</m:t>
                            </m:r>
                            <m:r>
                              <a:rPr lang="en-US">
                                <a:latin typeface="Cambria Math" panose="02040503050406030204" pitchFamily="18" charset="0"/>
                              </a:rPr>
                              <m:t>8</m:t>
                            </m:r>
                          </m:e>
                          <m:e>
                            <m:r>
                              <a:rPr lang="en-US">
                                <a:latin typeface="Cambria Math" panose="02040503050406030204" pitchFamily="18" charset="0"/>
                              </a:rPr>
                              <m:t>.</m:t>
                            </m:r>
                          </m:e>
                          <m:e>
                            <m:r>
                              <a:rPr lang="en-US">
                                <a:latin typeface="Cambria Math" panose="02040503050406030204" pitchFamily="18" charset="0"/>
                              </a:rPr>
                              <m:t>300</m:t>
                            </m:r>
                            <m:r>
                              <a:rPr lang="en-US">
                                <a:latin typeface="Cambria Math" panose="02040503050406030204" pitchFamily="18" charset="0"/>
                              </a:rPr>
                              <m:t> </m:t>
                            </m:r>
                            <m:r>
                              <m:rPr>
                                <m:sty m:val="p"/>
                              </m:rPr>
                              <a:rPr lang="en-US">
                                <a:latin typeface="Cambria Math" panose="02040503050406030204" pitchFamily="18" charset="0"/>
                              </a:rPr>
                              <m:t>mm</m:t>
                            </m:r>
                          </m:e>
                        </m:eqArr>
                      </m:e>
                    </m:d>
                  </m:oMath>
                </a14:m>
                <a:r>
                  <a:rPr lang="en-US" dirty="0"/>
                  <a:t> = 250 mm&gt; 188 mm</a:t>
                </a:r>
              </a:p>
              <a:p>
                <a:pPr marL="0" indent="0" algn="l" rtl="0">
                  <a:buNone/>
                </a:pPr>
                <a:endParaRPr lang="en-US" dirty="0"/>
              </a:p>
              <a:p>
                <a:pPr marL="0" indent="0" algn="l" rtl="0">
                  <a:buNone/>
                </a:pPr>
                <a:r>
                  <a:rPr lang="en-US" dirty="0"/>
                  <a:t>Use 1</a:t>
                </a:r>
                <a14:m>
                  <m:oMath xmlns:m="http://schemas.openxmlformats.org/officeDocument/2006/math">
                    <m:r>
                      <a:rPr lang="en-US">
                        <a:latin typeface="Cambria Math" panose="02040503050406030204" pitchFamily="18" charset="0"/>
                      </a:rPr>
                      <m:t>Փ</m:t>
                    </m:r>
                    <m:r>
                      <a:rPr lang="en-US">
                        <a:latin typeface="Cambria Math" panose="02040503050406030204" pitchFamily="18" charset="0"/>
                      </a:rPr>
                      <m:t>10</m:t>
                    </m:r>
                  </m:oMath>
                </a14:m>
                <a:r>
                  <a:rPr lang="en-US" dirty="0"/>
                  <a:t>/100 mm</a:t>
                </a:r>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b="-1129"/>
                </a:stretch>
              </a:blipFill>
            </p:spPr>
            <p:txBody>
              <a:bodyPr/>
              <a:lstStyle/>
              <a:p>
                <a:r>
                  <a:rPr lang="en-US">
                    <a:noFill/>
                  </a:rPr>
                  <a:t> </a:t>
                </a:r>
              </a:p>
            </p:txBody>
          </p:sp>
        </mc:Fallback>
      </mc:AlternateContent>
    </p:spTree>
    <p:extLst>
      <p:ext uri="{BB962C8B-B14F-4D97-AF65-F5344CB8AC3E}">
        <p14:creationId xmlns:p14="http://schemas.microsoft.com/office/powerpoint/2010/main" val="442876150"/>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265</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r>
              <a:rPr lang="en-US" dirty="0"/>
              <a:t>Combining Torsion and Flexural Longitudinal Steel:</a:t>
            </a:r>
          </a:p>
          <a:p>
            <a:pPr marL="0" indent="0" algn="l" rtl="0">
              <a:buNone/>
            </a:pPr>
            <a:r>
              <a:rPr lang="en-US" dirty="0"/>
              <a:t>Figures 3.58 shows Beam B1 detailing done using AutoCAD software</a:t>
            </a:r>
          </a:p>
          <a:p>
            <a:pPr marL="0" indent="0" algn="l" rtl="0">
              <a:buNone/>
            </a:pPr>
            <a:endParaRPr lang="en-US" dirty="0"/>
          </a:p>
        </p:txBody>
      </p:sp>
      <p:pic>
        <p:nvPicPr>
          <p:cNvPr id="5" name="Picture 4">
            <a:extLst>
              <a:ext uri="{FF2B5EF4-FFF2-40B4-BE49-F238E27FC236}">
                <a16:creationId xmlns:a16="http://schemas.microsoft.com/office/drawing/2014/main" id="{D749962C-C68D-4778-BA37-34B863F56943}"/>
              </a:ext>
            </a:extLst>
          </p:cNvPr>
          <p:cNvPicPr/>
          <p:nvPr/>
        </p:nvPicPr>
        <p:blipFill>
          <a:blip r:embed="rId2"/>
          <a:stretch>
            <a:fillRect/>
          </a:stretch>
        </p:blipFill>
        <p:spPr>
          <a:xfrm>
            <a:off x="251968" y="2834528"/>
            <a:ext cx="11688064" cy="3142201"/>
          </a:xfrm>
          <a:prstGeom prst="rect">
            <a:avLst/>
          </a:prstGeom>
          <a:ln w="12700">
            <a:solidFill>
              <a:schemeClr val="tx1"/>
            </a:solidFill>
          </a:ln>
        </p:spPr>
      </p:pic>
    </p:spTree>
    <p:extLst>
      <p:ext uri="{BB962C8B-B14F-4D97-AF65-F5344CB8AC3E}">
        <p14:creationId xmlns:p14="http://schemas.microsoft.com/office/powerpoint/2010/main" val="3439360587"/>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3.10.1 </a:t>
            </a:r>
            <a:r>
              <a:rPr lang="en-US" sz="3200" b="1" dirty="0">
                <a:effectLst>
                  <a:glow>
                    <a:srgbClr val="000000"/>
                  </a:glow>
                  <a:outerShdw sx="0" sy="0">
                    <a:srgbClr val="000000"/>
                  </a:outerShdw>
                  <a:reflection stA="0" endPos="0" fadeDir="0" sx="0" sy="0"/>
                </a:effectLst>
              </a:rPr>
              <a:t>Design of beams</a:t>
            </a:r>
            <a:br>
              <a:rPr lang="en-US" sz="3200" b="1" dirty="0"/>
            </a:br>
            <a:endParaRPr lang="en-US" sz="3200"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266</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r>
              <a:rPr lang="en-US" dirty="0"/>
              <a:t>Combining Torsion and Flexural Longitudinal Steel:</a:t>
            </a:r>
          </a:p>
          <a:p>
            <a:pPr marL="0" indent="0" algn="l" rtl="0">
              <a:buNone/>
            </a:pPr>
            <a:r>
              <a:rPr lang="en-US" dirty="0"/>
              <a:t>Figures 3.59 shows Beam B1 detailing done using AutoCAD software</a:t>
            </a:r>
          </a:p>
          <a:p>
            <a:pPr marL="0" indent="0" algn="l" rtl="0">
              <a:buNone/>
            </a:pPr>
            <a:endParaRPr lang="en-US" dirty="0"/>
          </a:p>
          <a:p>
            <a:pPr marL="0" indent="0" algn="l" rtl="0">
              <a:buNone/>
            </a:pPr>
            <a:endParaRPr lang="en-US" dirty="0"/>
          </a:p>
        </p:txBody>
      </p:sp>
      <p:pic>
        <p:nvPicPr>
          <p:cNvPr id="6" name="Picture 5">
            <a:extLst>
              <a:ext uri="{FF2B5EF4-FFF2-40B4-BE49-F238E27FC236}">
                <a16:creationId xmlns:a16="http://schemas.microsoft.com/office/drawing/2014/main" id="{126D6665-5992-44D3-BC31-B7BEC9B40138}"/>
              </a:ext>
            </a:extLst>
          </p:cNvPr>
          <p:cNvPicPr>
            <a:picLocks noChangeAspect="1"/>
          </p:cNvPicPr>
          <p:nvPr/>
        </p:nvPicPr>
        <p:blipFill>
          <a:blip r:embed="rId2"/>
          <a:stretch>
            <a:fillRect/>
          </a:stretch>
        </p:blipFill>
        <p:spPr>
          <a:xfrm>
            <a:off x="2014330" y="2694381"/>
            <a:ext cx="7123629" cy="4037724"/>
          </a:xfrm>
          <a:prstGeom prst="rect">
            <a:avLst/>
          </a:prstGeom>
        </p:spPr>
      </p:pic>
    </p:spTree>
    <p:extLst>
      <p:ext uri="{BB962C8B-B14F-4D97-AF65-F5344CB8AC3E}">
        <p14:creationId xmlns:p14="http://schemas.microsoft.com/office/powerpoint/2010/main" val="3986957576"/>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lstStyle/>
          <a:p>
            <a:pPr marL="0" indent="0" algn="l" rtl="0">
              <a:buNone/>
            </a:pPr>
            <a:r>
              <a:rPr lang="en-US" dirty="0"/>
              <a:t>According to ACI 318-14, section 18.7, and based on the column information in the verification structural analysis section, this column has been chosen to be designed.</a:t>
            </a:r>
          </a:p>
          <a:p>
            <a:pPr marL="0" indent="0" algn="l" rtl="0">
              <a:buNone/>
            </a:pPr>
            <a:endParaRPr lang="en-US" dirty="0"/>
          </a:p>
          <a:p>
            <a:pPr marL="0" indent="0" algn="l" rtl="0">
              <a:buNone/>
            </a:pPr>
            <a:endParaRPr lang="en-US" dirty="0"/>
          </a:p>
        </p:txBody>
      </p:sp>
      <p:pic>
        <p:nvPicPr>
          <p:cNvPr id="7" name="Picture 6">
            <a:extLst>
              <a:ext uri="{FF2B5EF4-FFF2-40B4-BE49-F238E27FC236}">
                <a16:creationId xmlns:a16="http://schemas.microsoft.com/office/drawing/2014/main" id="{0B29F9DE-47D6-4C3B-BAF2-59E2FE4B643E}"/>
              </a:ext>
            </a:extLst>
          </p:cNvPr>
          <p:cNvPicPr/>
          <p:nvPr/>
        </p:nvPicPr>
        <p:blipFill>
          <a:blip r:embed="rId2"/>
          <a:stretch>
            <a:fillRect/>
          </a:stretch>
        </p:blipFill>
        <p:spPr>
          <a:xfrm>
            <a:off x="5635869" y="2980593"/>
            <a:ext cx="5660136" cy="2804746"/>
          </a:xfrm>
          <a:prstGeom prst="rect">
            <a:avLst/>
          </a:prstGeom>
        </p:spPr>
      </p:pic>
      <p:sp>
        <p:nvSpPr>
          <p:cNvPr id="3" name="Slide Number Placeholder 2">
            <a:extLst>
              <a:ext uri="{FF2B5EF4-FFF2-40B4-BE49-F238E27FC236}">
                <a16:creationId xmlns:a16="http://schemas.microsoft.com/office/drawing/2014/main" id="{1DFCE79F-A3FB-46BA-B9A8-81539A6FD8E6}"/>
              </a:ext>
            </a:extLst>
          </p:cNvPr>
          <p:cNvSpPr>
            <a:spLocks noGrp="1"/>
          </p:cNvSpPr>
          <p:nvPr>
            <p:ph type="sldNum" sz="quarter" idx="12"/>
          </p:nvPr>
        </p:nvSpPr>
        <p:spPr/>
        <p:txBody>
          <a:bodyPr>
            <a:normAutofit fontScale="85000" lnSpcReduction="20000"/>
          </a:bodyPr>
          <a:lstStyle/>
          <a:p>
            <a:fld id="{12F72544-B17E-497E-958C-8F6B1DE0A02B}" type="slidenum">
              <a:rPr lang="en-US" smtClean="0"/>
              <a:t>267</a:t>
            </a:fld>
            <a:endParaRPr lang="en-US"/>
          </a:p>
        </p:txBody>
      </p:sp>
    </p:spTree>
    <p:extLst>
      <p:ext uri="{BB962C8B-B14F-4D97-AF65-F5344CB8AC3E}">
        <p14:creationId xmlns:p14="http://schemas.microsoft.com/office/powerpoint/2010/main" val="3551763591"/>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lstStyle/>
              <a:p>
                <a:pPr marL="0" indent="0" algn="l" rtl="0">
                  <a:buNone/>
                </a:pPr>
                <a:r>
                  <a:rPr lang="en-US" b="1" dirty="0"/>
                  <a:t>Transverse reinforcement</a:t>
                </a:r>
                <a:endParaRPr lang="en-US" dirty="0"/>
              </a:p>
              <a:p>
                <a:pPr marL="0" indent="0" algn="l" rtl="0">
                  <a:buNone/>
                </a:pPr>
                <a:r>
                  <a:rPr lang="en-US" sz="2800" dirty="0"/>
                  <a:t>Transverse reinforcement over the lengths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𝑙</m:t>
                        </m:r>
                      </m:e>
                      <m:sub>
                        <m:r>
                          <a:rPr lang="en-US" sz="2800" i="1">
                            <a:latin typeface="Cambria Math" panose="02040503050406030204" pitchFamily="18" charset="0"/>
                          </a:rPr>
                          <m:t>𝑜</m:t>
                        </m:r>
                      </m:sub>
                    </m:sSub>
                  </m:oMath>
                </a14:m>
                <a:r>
                  <a:rPr lang="en-US" sz="2800" dirty="0"/>
                  <a:t>, shall be designed to resist shear assuming shear strength provided by concrete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m:t>
                        </m:r>
                        <m:r>
                          <a:rPr lang="en-US" sz="2800" i="1">
                            <a:latin typeface="Cambria Math" panose="02040503050406030204" pitchFamily="18" charset="0"/>
                          </a:rPr>
                          <m:t>𝑉</m:t>
                        </m:r>
                      </m:e>
                      <m:sub>
                        <m:r>
                          <a:rPr lang="en-US" sz="2800" i="1">
                            <a:latin typeface="Cambria Math" panose="02040503050406030204" pitchFamily="18" charset="0"/>
                          </a:rPr>
                          <m:t>𝑐</m:t>
                        </m:r>
                      </m:sub>
                    </m:sSub>
                  </m:oMath>
                </a14:m>
                <a:r>
                  <a:rPr lang="en-US" sz="2800" dirty="0"/>
                  <a:t>) = 0 when both (a) and (b) occur: </a:t>
                </a:r>
              </a:p>
              <a:p>
                <a:pPr marL="0" indent="0" algn="l" rtl="0">
                  <a:buNone/>
                </a:pPr>
                <a:r>
                  <a:rPr lang="en-US" sz="2800" dirty="0"/>
                  <a:t>(a) The earthquake-induced shear force, calculated in accordance with 18.7.6.1, is at least one-half of the maximum required shear strength within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𝑙</m:t>
                        </m:r>
                      </m:e>
                      <m:sub>
                        <m:r>
                          <a:rPr lang="en-US" sz="2800" i="1">
                            <a:latin typeface="Cambria Math" panose="02040503050406030204" pitchFamily="18" charset="0"/>
                          </a:rPr>
                          <m:t>𝑜</m:t>
                        </m:r>
                      </m:sub>
                    </m:sSub>
                  </m:oMath>
                </a14:m>
                <a:r>
                  <a:rPr lang="en-US" sz="2800" dirty="0"/>
                  <a:t>. </a:t>
                </a:r>
              </a:p>
              <a:p>
                <a:pPr marL="0" indent="0" algn="l" rtl="0">
                  <a:buNone/>
                </a:pPr>
                <a:r>
                  <a:rPr lang="en-US" sz="2800" dirty="0"/>
                  <a:t>(b) The factored axial compressive force </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P</m:t>
                        </m:r>
                      </m:e>
                      <m:sub>
                        <m:r>
                          <m:rPr>
                            <m:sty m:val="p"/>
                          </m:rPr>
                          <a:rPr lang="en-US" sz="2800">
                            <a:latin typeface="Cambria Math" panose="02040503050406030204" pitchFamily="18" charset="0"/>
                          </a:rPr>
                          <m:t>u</m:t>
                        </m:r>
                      </m:sub>
                    </m:sSub>
                  </m:oMath>
                </a14:m>
                <a:r>
                  <a:rPr lang="en-US" sz="2800" dirty="0"/>
                  <a:t> including earthquake force less than </a:t>
                </a:r>
                <a14:m>
                  <m:oMath xmlns:m="http://schemas.openxmlformats.org/officeDocument/2006/math">
                    <m:sSubSup>
                      <m:sSubSupPr>
                        <m:ctrlPr>
                          <a:rPr lang="en-US" sz="2800" i="1">
                            <a:latin typeface="Cambria Math" panose="02040503050406030204" pitchFamily="18" charset="0"/>
                          </a:rPr>
                        </m:ctrlPr>
                      </m:sSubSupPr>
                      <m:e>
                        <m:r>
                          <a:rPr lang="en-US" sz="2800" i="1">
                            <a:latin typeface="Cambria Math" panose="02040503050406030204" pitchFamily="18" charset="0"/>
                          </a:rPr>
                          <m:t>𝑓</m:t>
                        </m:r>
                      </m:e>
                      <m:sub>
                        <m:r>
                          <a:rPr lang="en-US" sz="2800" i="1">
                            <a:latin typeface="Cambria Math" panose="02040503050406030204" pitchFamily="18" charset="0"/>
                          </a:rPr>
                          <m:t>𝑐</m:t>
                        </m:r>
                      </m:sub>
                      <m:sup>
                        <m:r>
                          <a:rPr lang="en-US" sz="2800" i="1">
                            <a:latin typeface="Cambria Math" panose="02040503050406030204" pitchFamily="18" charset="0"/>
                          </a:rPr>
                          <m:t>′</m:t>
                        </m:r>
                      </m:sup>
                    </m:sSubSup>
                    <m:sSub>
                      <m:sSubPr>
                        <m:ctrlPr>
                          <a:rPr lang="en-US" sz="2800" i="1">
                            <a:latin typeface="Cambria Math" panose="02040503050406030204" pitchFamily="18" charset="0"/>
                          </a:rPr>
                        </m:ctrlPr>
                      </m:sSubPr>
                      <m:e>
                        <m:r>
                          <m:rPr>
                            <m:sty m:val="p"/>
                          </m:rPr>
                          <a:rPr lang="en-US" sz="2800">
                            <a:latin typeface="Cambria Math" panose="02040503050406030204" pitchFamily="18" charset="0"/>
                          </a:rPr>
                          <m:t>A</m:t>
                        </m:r>
                      </m:e>
                      <m:sub>
                        <m:r>
                          <m:rPr>
                            <m:sty m:val="p"/>
                          </m:rPr>
                          <a:rPr lang="en-US" sz="2800">
                            <a:latin typeface="Cambria Math" panose="02040503050406030204" pitchFamily="18" charset="0"/>
                          </a:rPr>
                          <m:t>g</m:t>
                        </m:r>
                      </m:sub>
                    </m:sSub>
                    <m:r>
                      <a:rPr lang="en-US" sz="2800" i="1">
                        <a:latin typeface="Cambria Math" panose="02040503050406030204" pitchFamily="18" charset="0"/>
                      </a:rPr>
                      <m:t>1</m:t>
                    </m:r>
                    <m:r>
                      <a:rPr lang="en-US" sz="2800" i="1">
                        <a:latin typeface="Cambria Math" panose="02040503050406030204" pitchFamily="18" charset="0"/>
                      </a:rPr>
                      <m:t>/</m:t>
                    </m:r>
                    <m:r>
                      <a:rPr lang="en-US" sz="2800" i="1">
                        <a:latin typeface="Cambria Math" panose="02040503050406030204" pitchFamily="18" charset="0"/>
                      </a:rPr>
                      <m:t>20</m:t>
                    </m:r>
                  </m:oMath>
                </a14:m>
                <a:r>
                  <a:rPr lang="en-US" sz="2800" dirty="0"/>
                  <a:t>.</a:t>
                </a:r>
              </a:p>
              <a:p>
                <a:pPr marL="0" indent="0" algn="l" rtl="0">
                  <a:buNone/>
                </a:pPr>
                <a:endParaRPr lang="en-US" dirty="0"/>
              </a:p>
            </p:txBody>
          </p:sp>
        </mc:Choice>
        <mc:Fallback xmlns="">
          <p:sp>
            <p:nvSpPr>
              <p:cNvPr id="6" name="Content Placeholder 5">
                <a:extLst>
                  <a:ext uri="{FF2B5EF4-FFF2-40B4-BE49-F238E27FC236}">
                    <a16:creationId xmlns:a16="http://schemas.microsoft.com/office/drawing/2014/main" id="{0C430F87-F2FC-48A0-9ED8-176E836145A2}"/>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r="-151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FCB50480-EBE5-4270-910D-D71533028F33}"/>
              </a:ext>
            </a:extLst>
          </p:cNvPr>
          <p:cNvSpPr>
            <a:spLocks noGrp="1"/>
          </p:cNvSpPr>
          <p:nvPr>
            <p:ph type="sldNum" sz="quarter" idx="12"/>
          </p:nvPr>
        </p:nvSpPr>
        <p:spPr/>
        <p:txBody>
          <a:bodyPr>
            <a:normAutofit fontScale="85000" lnSpcReduction="20000"/>
          </a:bodyPr>
          <a:lstStyle/>
          <a:p>
            <a:fld id="{12F72544-B17E-497E-958C-8F6B1DE0A02B}" type="slidenum">
              <a:rPr lang="en-US" smtClean="0"/>
              <a:t>268</a:t>
            </a:fld>
            <a:endParaRPr lang="en-US"/>
          </a:p>
        </p:txBody>
      </p:sp>
    </p:spTree>
    <p:extLst>
      <p:ext uri="{BB962C8B-B14F-4D97-AF65-F5344CB8AC3E}">
        <p14:creationId xmlns:p14="http://schemas.microsoft.com/office/powerpoint/2010/main" val="2930951630"/>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normAutofit lnSpcReduction="10000"/>
              </a:bodyPr>
              <a:lstStyle/>
              <a:p>
                <a:pPr marL="0" indent="0" algn="l" rtl="0">
                  <a:buNone/>
                </a:pPr>
                <a:r>
                  <a:rPr lang="en-US" sz="2800" dirty="0"/>
                  <a:t>Length ℓo shall be at least the greatest of (a) through (c):</a:t>
                </a:r>
              </a:p>
              <a:p>
                <a:pPr marL="0" indent="0" algn="l" rtl="0">
                  <a:buNone/>
                </a:pPr>
                <a:r>
                  <a:rPr lang="en-US" sz="2800" dirty="0"/>
                  <a:t>(a) The depth of the column at the joint face or at the section where flexural yielding is likely to occur, h.</a:t>
                </a:r>
              </a:p>
              <a:p>
                <a:pPr marL="0" indent="0" algn="l" rtl="0">
                  <a:buNone/>
                </a:pPr>
                <a:r>
                  <a:rPr lang="en-US" sz="2800" dirty="0"/>
                  <a:t>(b) One-sixth of the clear span of the column, H/6.</a:t>
                </a:r>
              </a:p>
              <a:p>
                <a:pPr marL="0" indent="0" algn="l" rtl="0">
                  <a:buNone/>
                </a:pPr>
                <a:r>
                  <a:rPr lang="en-US" sz="2800" dirty="0"/>
                  <a:t>(c) 450 mm</a:t>
                </a:r>
              </a:p>
              <a:p>
                <a:pPr marL="0" indent="0" algn="l" rtl="0">
                  <a:buNone/>
                </a:pPr>
                <a:r>
                  <a:rPr lang="en-US" dirty="0"/>
                  <a:t>Then, </a:t>
                </a:r>
              </a:p>
              <a:p>
                <a:pPr marL="0" indent="0" algn="l" rtl="0">
                  <a:buNone/>
                </a:pPr>
                <a:r>
                  <a:rPr lang="en-US" dirty="0" err="1"/>
                  <a:t>Vc</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oMath>
                </a14:m>
                <a:r>
                  <a:rPr lang="en-US" dirty="0"/>
                  <a:t> &gt;&gt; design as column </a:t>
                </a:r>
              </a:p>
              <a:p>
                <a:pPr marL="0" indent="0" algn="l" rtl="0">
                  <a:buNone/>
                </a:pP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o</m:t>
                        </m:r>
                      </m:sub>
                    </m:sSub>
                    <m:r>
                      <a:rPr lang="en-US">
                        <a:latin typeface="Cambria Math" panose="02040503050406030204" pitchFamily="18" charset="0"/>
                      </a:rPr>
                      <m:t>= </m:t>
                    </m:r>
                    <m:r>
                      <m:rPr>
                        <m:sty m:val="p"/>
                      </m:rPr>
                      <a:rPr lang="en-US">
                        <a:latin typeface="Cambria Math" panose="02040503050406030204" pitchFamily="18" charset="0"/>
                      </a:rPr>
                      <m:t>max</m:t>
                    </m:r>
                    <m:d>
                      <m:dPr>
                        <m:begChr m:val="["/>
                        <m:endChr m:val="]"/>
                        <m:ctrlPr>
                          <a:rPr lang="en-US" i="1">
                            <a:latin typeface="Cambria Math" panose="02040503050406030204" pitchFamily="18" charset="0"/>
                          </a:rPr>
                        </m:ctrlPr>
                      </m:dPr>
                      <m:e>
                        <m:r>
                          <a:rPr lang="en-US">
                            <a:latin typeface="Cambria Math" panose="02040503050406030204" pitchFamily="18" charset="0"/>
                          </a:rPr>
                          <m:t>800</m:t>
                        </m:r>
                        <m:r>
                          <a:rPr lang="en-US">
                            <a:latin typeface="Cambria Math" panose="02040503050406030204" pitchFamily="18" charset="0"/>
                          </a:rPr>
                          <m:t>, </m:t>
                        </m:r>
                        <m:r>
                          <a:rPr lang="en-US">
                            <a:latin typeface="Cambria Math" panose="02040503050406030204" pitchFamily="18" charset="0"/>
                          </a:rPr>
                          <m:t>750</m:t>
                        </m:r>
                        <m:r>
                          <a:rPr lang="en-US">
                            <a:latin typeface="Cambria Math" panose="02040503050406030204" pitchFamily="18" charset="0"/>
                          </a:rPr>
                          <m:t>, </m:t>
                        </m:r>
                        <m:r>
                          <a:rPr lang="en-US">
                            <a:latin typeface="Cambria Math" panose="02040503050406030204" pitchFamily="18" charset="0"/>
                          </a:rPr>
                          <m:t>450</m:t>
                        </m:r>
                      </m:e>
                    </m:d>
                  </m:oMath>
                </a14:m>
                <a:r>
                  <a:rPr lang="en-US" dirty="0"/>
                  <a:t>mm</a:t>
                </a:r>
              </a:p>
              <a:p>
                <a:pPr marL="0" indent="0" algn="l" rtl="0">
                  <a:buNone/>
                </a:pPr>
                <a:r>
                  <a:rPr lang="en-US" dirty="0"/>
                  <a:t>So,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l</m:t>
                        </m:r>
                      </m:e>
                      <m:sub>
                        <m:r>
                          <m:rPr>
                            <m:sty m:val="p"/>
                          </m:rPr>
                          <a:rPr lang="en-US">
                            <a:latin typeface="Cambria Math" panose="02040503050406030204" pitchFamily="18" charset="0"/>
                          </a:rPr>
                          <m:t>o</m:t>
                        </m:r>
                      </m:sub>
                    </m:sSub>
                    <m:r>
                      <a:rPr lang="en-US" i="1">
                        <a:latin typeface="Cambria Math" panose="02040503050406030204" pitchFamily="18" charset="0"/>
                      </a:rPr>
                      <m:t>=</m:t>
                    </m:r>
                    <m:r>
                      <a:rPr lang="en-US" i="1">
                        <a:latin typeface="Cambria Math" panose="02040503050406030204" pitchFamily="18" charset="0"/>
                      </a:rPr>
                      <m:t>800</m:t>
                    </m:r>
                    <m:r>
                      <a:rPr lang="en-US" i="1">
                        <a:latin typeface="Cambria Math" panose="02040503050406030204" pitchFamily="18" charset="0"/>
                      </a:rPr>
                      <m:t> </m:t>
                    </m:r>
                    <m:r>
                      <a:rPr lang="en-US" i="1">
                        <a:latin typeface="Cambria Math" panose="02040503050406030204" pitchFamily="18" charset="0"/>
                      </a:rPr>
                      <m:t>𝑚𝑚</m:t>
                    </m:r>
                  </m:oMath>
                </a14:m>
                <a:endParaRPr lang="en-US" dirty="0"/>
              </a:p>
              <a:p>
                <a:pPr marL="0" indent="0" algn="l" rtl="0">
                  <a:buNone/>
                </a:pPr>
                <a:endParaRPr lang="en-US" dirty="0"/>
              </a:p>
            </p:txBody>
          </p:sp>
        </mc:Choice>
        <mc:Fallback xmlns="">
          <p:sp>
            <p:nvSpPr>
              <p:cNvPr id="6" name="Content Placeholder 5">
                <a:extLst>
                  <a:ext uri="{FF2B5EF4-FFF2-40B4-BE49-F238E27FC236}">
                    <a16:creationId xmlns:a16="http://schemas.microsoft.com/office/drawing/2014/main" id="{0C430F87-F2FC-48A0-9ED8-176E836145A2}"/>
                  </a:ext>
                </a:extLst>
              </p:cNvPr>
              <p:cNvSpPr>
                <a:spLocks noGrp="1" noRot="1" noChangeAspect="1" noMove="1" noResize="1" noEditPoints="1" noAdjustHandles="1" noChangeArrowheads="1" noChangeShapeType="1" noTextEdit="1"/>
              </p:cNvSpPr>
              <p:nvPr>
                <p:ph sz="quarter" idx="1"/>
              </p:nvPr>
            </p:nvSpPr>
            <p:spPr>
              <a:blipFill>
                <a:blip r:embed="rId2"/>
                <a:stretch>
                  <a:fillRect l="-1178" t="-271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B33BD8E9-4C3A-4663-B135-CD169A6AC095}"/>
              </a:ext>
            </a:extLst>
          </p:cNvPr>
          <p:cNvSpPr>
            <a:spLocks noGrp="1"/>
          </p:cNvSpPr>
          <p:nvPr>
            <p:ph type="sldNum" sz="quarter" idx="12"/>
          </p:nvPr>
        </p:nvSpPr>
        <p:spPr/>
        <p:txBody>
          <a:bodyPr>
            <a:normAutofit fontScale="85000" lnSpcReduction="20000"/>
          </a:bodyPr>
          <a:lstStyle/>
          <a:p>
            <a:fld id="{12F72544-B17E-497E-958C-8F6B1DE0A02B}" type="slidenum">
              <a:rPr lang="en-US" smtClean="0"/>
              <a:t>269</a:t>
            </a:fld>
            <a:endParaRPr lang="en-US"/>
          </a:p>
        </p:txBody>
      </p:sp>
    </p:spTree>
    <p:extLst>
      <p:ext uri="{BB962C8B-B14F-4D97-AF65-F5344CB8AC3E}">
        <p14:creationId xmlns:p14="http://schemas.microsoft.com/office/powerpoint/2010/main" val="3143307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lvl="0" algn="l" rtl="0">
              <a:buNone/>
            </a:pPr>
            <a:r>
              <a:rPr lang="en-GB" b="1" dirty="0"/>
              <a:t>-</a:t>
            </a:r>
            <a:r>
              <a:rPr lang="en-GB" dirty="0"/>
              <a:t> </a:t>
            </a:r>
            <a:r>
              <a:rPr lang="en-GB" b="1" dirty="0"/>
              <a:t>Exterior wall imposed dead load:</a:t>
            </a:r>
          </a:p>
          <a:p>
            <a:pPr lvl="0" algn="l" rtl="0">
              <a:buNone/>
            </a:pPr>
            <a:r>
              <a:rPr lang="en-GB" sz="2400" dirty="0"/>
              <a:t>From materials weights, WSD = 25 KN/m </a:t>
            </a:r>
            <a:endParaRPr lang="en-US" sz="2400" dirty="0"/>
          </a:p>
          <a:p>
            <a:pPr algn="l" rtl="0">
              <a:buNone/>
            </a:pPr>
            <a:endParaRPr lang="en-US" dirty="0"/>
          </a:p>
        </p:txBody>
      </p:sp>
      <p:graphicFrame>
        <p:nvGraphicFramePr>
          <p:cNvPr id="6" name="جدول 5"/>
          <p:cNvGraphicFramePr>
            <a:graphicFrameLocks noGrp="1"/>
          </p:cNvGraphicFramePr>
          <p:nvPr/>
        </p:nvGraphicFramePr>
        <p:xfrm>
          <a:off x="2309783" y="2763202"/>
          <a:ext cx="7572430" cy="3523320"/>
        </p:xfrm>
        <a:graphic>
          <a:graphicData uri="http://schemas.openxmlformats.org/drawingml/2006/table">
            <a:tbl>
              <a:tblPr/>
              <a:tblGrid>
                <a:gridCol w="2264314">
                  <a:extLst>
                    <a:ext uri="{9D8B030D-6E8A-4147-A177-3AD203B41FA5}">
                      <a16:colId xmlns:a16="http://schemas.microsoft.com/office/drawing/2014/main" val="20000"/>
                    </a:ext>
                  </a:extLst>
                </a:gridCol>
                <a:gridCol w="1509241">
                  <a:extLst>
                    <a:ext uri="{9D8B030D-6E8A-4147-A177-3AD203B41FA5}">
                      <a16:colId xmlns:a16="http://schemas.microsoft.com/office/drawing/2014/main" val="20001"/>
                    </a:ext>
                  </a:extLst>
                </a:gridCol>
                <a:gridCol w="1339237">
                  <a:extLst>
                    <a:ext uri="{9D8B030D-6E8A-4147-A177-3AD203B41FA5}">
                      <a16:colId xmlns:a16="http://schemas.microsoft.com/office/drawing/2014/main" val="20002"/>
                    </a:ext>
                  </a:extLst>
                </a:gridCol>
                <a:gridCol w="2459638">
                  <a:extLst>
                    <a:ext uri="{9D8B030D-6E8A-4147-A177-3AD203B41FA5}">
                      <a16:colId xmlns:a16="http://schemas.microsoft.com/office/drawing/2014/main" val="20003"/>
                    </a:ext>
                  </a:extLst>
                </a:gridCol>
              </a:tblGrid>
              <a:tr h="587220">
                <a:tc>
                  <a:txBody>
                    <a:bodyPr/>
                    <a:lstStyle/>
                    <a:p>
                      <a:pPr algn="ctr">
                        <a:lnSpc>
                          <a:spcPct val="150000"/>
                        </a:lnSpc>
                        <a:spcAft>
                          <a:spcPts val="0"/>
                        </a:spcAft>
                      </a:pPr>
                      <a:r>
                        <a:rPr lang="en-US" sz="2000" b="1">
                          <a:latin typeface="Times New Roman"/>
                          <a:ea typeface="Times New Roman"/>
                          <a:cs typeface="Times New Roman"/>
                        </a:rPr>
                        <a:t>Material</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2000" b="1">
                          <a:latin typeface="Times New Roman"/>
                          <a:ea typeface="Times New Roman"/>
                          <a:cs typeface="Times New Roman"/>
                        </a:rPr>
                        <a:t>Unit weight</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2000" b="1">
                          <a:latin typeface="Times New Roman"/>
                          <a:ea typeface="Times New Roman"/>
                          <a:cs typeface="Times New Roman"/>
                        </a:rPr>
                        <a:t>Thickness</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ctr">
                        <a:lnSpc>
                          <a:spcPct val="150000"/>
                        </a:lnSpc>
                        <a:spcAft>
                          <a:spcPts val="0"/>
                        </a:spcAft>
                      </a:pPr>
                      <a:r>
                        <a:rPr lang="en-US" sz="2000" b="1">
                          <a:latin typeface="Times New Roman"/>
                          <a:ea typeface="Times New Roman"/>
                          <a:cs typeface="Times New Roman"/>
                        </a:rPr>
                        <a:t>Weight per unit Area</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587220">
                <a:tc>
                  <a:txBody>
                    <a:bodyPr/>
                    <a:lstStyle/>
                    <a:p>
                      <a:pPr algn="ctr">
                        <a:lnSpc>
                          <a:spcPct val="150000"/>
                        </a:lnSpc>
                        <a:spcAft>
                          <a:spcPts val="0"/>
                        </a:spcAft>
                      </a:pPr>
                      <a:r>
                        <a:rPr lang="en-US" sz="2000" b="1">
                          <a:latin typeface="Times New Roman"/>
                          <a:ea typeface="Times New Roman"/>
                          <a:cs typeface="Times New Roman"/>
                        </a:rPr>
                        <a:t>stone</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27</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50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1.35</a:t>
                      </a: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587220">
                <a:tc>
                  <a:txBody>
                    <a:bodyPr/>
                    <a:lstStyle/>
                    <a:p>
                      <a:pPr algn="ctr">
                        <a:lnSpc>
                          <a:spcPct val="150000"/>
                        </a:lnSpc>
                        <a:spcAft>
                          <a:spcPts val="0"/>
                        </a:spcAft>
                      </a:pPr>
                      <a:r>
                        <a:rPr lang="en-US" sz="2000" b="1">
                          <a:latin typeface="Times New Roman"/>
                          <a:ea typeface="Times New Roman"/>
                          <a:cs typeface="Times New Roman"/>
                        </a:rPr>
                        <a:t>Plain concrete</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25</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100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2.5</a:t>
                      </a: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587220">
                <a:tc>
                  <a:txBody>
                    <a:bodyPr/>
                    <a:lstStyle/>
                    <a:p>
                      <a:pPr algn="ctr">
                        <a:lnSpc>
                          <a:spcPct val="150000"/>
                        </a:lnSpc>
                        <a:spcAft>
                          <a:spcPts val="0"/>
                        </a:spcAft>
                      </a:pPr>
                      <a:r>
                        <a:rPr lang="en-US" sz="2000" b="1">
                          <a:latin typeface="Times New Roman"/>
                          <a:ea typeface="Times New Roman"/>
                          <a:cs typeface="Times New Roman"/>
                        </a:rPr>
                        <a:t>Isolation</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0.3</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30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0.009</a:t>
                      </a: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587220">
                <a:tc>
                  <a:txBody>
                    <a:bodyPr/>
                    <a:lstStyle/>
                    <a:p>
                      <a:pPr algn="ctr">
                        <a:lnSpc>
                          <a:spcPct val="150000"/>
                        </a:lnSpc>
                        <a:spcAft>
                          <a:spcPts val="0"/>
                        </a:spcAft>
                      </a:pPr>
                      <a:r>
                        <a:rPr lang="en-US" sz="2000" b="1">
                          <a:latin typeface="Times New Roman"/>
                          <a:ea typeface="Times New Roman"/>
                          <a:cs typeface="Times New Roman"/>
                        </a:rPr>
                        <a:t>Block</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12</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100</a:t>
                      </a:r>
                    </a:p>
                  </a:txBody>
                  <a:tcPr marL="68580" marR="68580" marT="0" marB="0" anchor="ctr">
                    <a:lnL>
                      <a:noFill/>
                    </a:lnL>
                    <a:lnR>
                      <a:noFill/>
                    </a:lnR>
                    <a:lnT>
                      <a:noFill/>
                    </a:lnT>
                    <a:lnB>
                      <a:noFill/>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1.2</a:t>
                      </a: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587220">
                <a:tc>
                  <a:txBody>
                    <a:bodyPr/>
                    <a:lstStyle/>
                    <a:p>
                      <a:pPr algn="ctr">
                        <a:lnSpc>
                          <a:spcPct val="150000"/>
                        </a:lnSpc>
                        <a:spcAft>
                          <a:spcPts val="0"/>
                        </a:spcAft>
                      </a:pPr>
                      <a:r>
                        <a:rPr lang="en-US" sz="2000" b="1">
                          <a:latin typeface="Times New Roman"/>
                          <a:ea typeface="Times New Roman"/>
                          <a:cs typeface="Times New Roman"/>
                        </a:rPr>
                        <a:t>Plastering</a:t>
                      </a: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23</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2000" b="1">
                          <a:latin typeface="Times New Roman"/>
                          <a:ea typeface="Times New Roman"/>
                          <a:cs typeface="Times New Roman"/>
                        </a:rPr>
                        <a:t>20</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2000" b="1" dirty="0">
                          <a:latin typeface="Times New Roman"/>
                          <a:ea typeface="Times New Roman"/>
                          <a:cs typeface="Times New Roman"/>
                        </a:rPr>
                        <a:t>0.46</a:t>
                      </a: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bl>
          </a:graphicData>
        </a:graphic>
      </p:graphicFrame>
      <p:sp>
        <p:nvSpPr>
          <p:cNvPr id="4" name="Slide Number Placeholder 3">
            <a:extLst>
              <a:ext uri="{FF2B5EF4-FFF2-40B4-BE49-F238E27FC236}">
                <a16:creationId xmlns:a16="http://schemas.microsoft.com/office/drawing/2014/main" id="{A4193C49-CFC4-4C4B-9256-02C1B55DC0F7}"/>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a:t>
            </a:fld>
            <a:endParaRPr lang="ar-SA"/>
          </a:p>
        </p:txBody>
      </p:sp>
    </p:spTree>
    <p:extLst>
      <p:ext uri="{BB962C8B-B14F-4D97-AF65-F5344CB8AC3E}">
        <p14:creationId xmlns:p14="http://schemas.microsoft.com/office/powerpoint/2010/main" val="1544866154"/>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lstStyle/>
              <a:p>
                <a:pPr marL="0" indent="0" algn="l" rtl="0">
                  <a:buNone/>
                </a:pPr>
                <a:r>
                  <a:rPr lang="en-US" sz="2800" dirty="0"/>
                  <a:t>Table 3.31 shows the Rebar area for hoops.</a:t>
                </a:r>
              </a:p>
              <a:p>
                <a:pPr marL="0" indent="0" algn="l" rtl="0">
                  <a:buNone/>
                </a:pPr>
                <a:endParaRPr lang="en-US" sz="2800" dirty="0"/>
              </a:p>
              <a:p>
                <a:pPr marL="0" indent="0" algn="l" rtl="0">
                  <a:buNone/>
                </a:pPr>
                <a:endParaRPr lang="en-US" sz="2800" dirty="0"/>
              </a:p>
              <a:p>
                <a:pPr marL="0" indent="0" algn="l" rtl="0">
                  <a:buNone/>
                </a:pPr>
                <a:endParaRPr lang="en-US" sz="2800" dirty="0"/>
              </a:p>
              <a:p>
                <a:pPr marL="0" indent="0" algn="l" rtl="0">
                  <a:buNone/>
                </a:pPr>
                <a:endParaRPr lang="en-US" sz="2800" dirty="0"/>
              </a:p>
              <a:p>
                <a:pPr marL="0" indent="0" algn="l" rtl="0">
                  <a:buNone/>
                </a:pPr>
                <a:endParaRPr lang="en-US" sz="2800" dirty="0"/>
              </a:p>
              <a:p>
                <a:pPr marL="0" indent="0" algn="l" rtl="0">
                  <a:buNone/>
                </a:pPr>
                <a14:m>
                  <m:oMathPara xmlns:m="http://schemas.openxmlformats.org/officeDocument/2006/math">
                    <m:oMathParaPr>
                      <m:jc m:val="left"/>
                    </m:oMathParaPr>
                    <m:oMath xmlns:m="http://schemas.openxmlformats.org/officeDocument/2006/math">
                      <m:r>
                        <m:rPr>
                          <m:sty m:val="p"/>
                        </m:rPr>
                        <a:rPr lang="en-US" sz="2800">
                          <a:latin typeface="Cambria Math" panose="02040503050406030204" pitchFamily="18" charset="0"/>
                        </a:rPr>
                        <m:t>The</m:t>
                      </m:r>
                      <m:r>
                        <a:rPr lang="en-US" sz="2800">
                          <a:latin typeface="Cambria Math" panose="02040503050406030204" pitchFamily="18" charset="0"/>
                        </a:rPr>
                        <m:t> </m:t>
                      </m:r>
                      <m:r>
                        <m:rPr>
                          <m:sty m:val="p"/>
                        </m:rPr>
                        <a:rPr lang="en-US" sz="2800">
                          <a:latin typeface="Cambria Math" panose="02040503050406030204" pitchFamily="18" charset="0"/>
                        </a:rPr>
                        <m:t>Rebar</m:t>
                      </m:r>
                      <m:r>
                        <a:rPr lang="en-US" sz="2800">
                          <a:latin typeface="Cambria Math" panose="02040503050406030204" pitchFamily="18" charset="0"/>
                        </a:rPr>
                        <m:t> </m:t>
                      </m:r>
                      <m:r>
                        <m:rPr>
                          <m:sty m:val="p"/>
                        </m:rPr>
                        <a:rPr lang="en-US" sz="2800">
                          <a:latin typeface="Cambria Math" panose="02040503050406030204" pitchFamily="18" charset="0"/>
                        </a:rPr>
                        <m:t>area</m:t>
                      </m:r>
                      <m:r>
                        <a:rPr lang="en-US" sz="2800">
                          <a:latin typeface="Cambria Math" panose="02040503050406030204" pitchFamily="18" charset="0"/>
                        </a:rPr>
                        <m:t> </m:t>
                      </m:r>
                      <m:r>
                        <m:rPr>
                          <m:sty m:val="p"/>
                        </m:rPr>
                        <a:rPr lang="en-US" sz="2800">
                          <a:latin typeface="Cambria Math" panose="02040503050406030204" pitchFamily="18" charset="0"/>
                        </a:rPr>
                        <m:t>for</m:t>
                      </m:r>
                      <m:r>
                        <a:rPr lang="en-US" sz="2800">
                          <a:latin typeface="Cambria Math" panose="02040503050406030204" pitchFamily="18" charset="0"/>
                        </a:rPr>
                        <m:t> </m:t>
                      </m:r>
                      <m:r>
                        <m:rPr>
                          <m:sty m:val="p"/>
                        </m:rPr>
                        <a:rPr lang="en-US" sz="2800">
                          <a:latin typeface="Cambria Math" panose="02040503050406030204" pitchFamily="18" charset="0"/>
                        </a:rPr>
                        <m:t>hoops</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𝐴</m:t>
                          </m:r>
                        </m:e>
                        <m:sub>
                          <m:r>
                            <a:rPr lang="en-US" sz="2800" i="1">
                              <a:latin typeface="Cambria Math" panose="02040503050406030204" pitchFamily="18" charset="0"/>
                            </a:rPr>
                            <m:t>𝑣</m:t>
                          </m:r>
                        </m:sub>
                      </m:sSub>
                      <m:r>
                        <a:rPr lang="en-US" sz="2800">
                          <a:latin typeface="Cambria Math" panose="02040503050406030204" pitchFamily="18" charset="0"/>
                        </a:rPr>
                        <m:t>/</m:t>
                      </m:r>
                      <m:r>
                        <m:rPr>
                          <m:sty m:val="p"/>
                        </m:rPr>
                        <a:rPr lang="en-US" sz="2800">
                          <a:latin typeface="Cambria Math" panose="02040503050406030204" pitchFamily="18" charset="0"/>
                        </a:rPr>
                        <m:t>s</m:t>
                      </m:r>
                      <m:r>
                        <a:rPr lang="en-US" sz="2800">
                          <a:latin typeface="Cambria Math" panose="02040503050406030204" pitchFamily="18" charset="0"/>
                        </a:rPr>
                        <m:t>=</m:t>
                      </m:r>
                      <m:r>
                        <a:rPr lang="en-US" sz="2800" i="1">
                          <a:latin typeface="Cambria Math" panose="02040503050406030204" pitchFamily="18" charset="0"/>
                        </a:rPr>
                        <m:t>0</m:t>
                      </m:r>
                      <m:sSup>
                        <m:sSupPr>
                          <m:ctrlPr>
                            <a:rPr lang="en-US" sz="2800" i="1">
                              <a:latin typeface="Cambria Math" panose="02040503050406030204" pitchFamily="18" charset="0"/>
                            </a:rPr>
                          </m:ctrlPr>
                        </m:sSupPr>
                        <m:e>
                          <m:r>
                            <a:rPr lang="en-US" sz="2800">
                              <a:latin typeface="Cambria Math" panose="02040503050406030204" pitchFamily="18" charset="0"/>
                            </a:rPr>
                            <m:t> </m:t>
                          </m:r>
                          <m:r>
                            <a:rPr lang="en-US" sz="2800" i="1">
                              <a:latin typeface="Cambria Math" panose="02040503050406030204" pitchFamily="18" charset="0"/>
                            </a:rPr>
                            <m:t>𝑚𝑚</m:t>
                          </m:r>
                        </m:e>
                        <m:sup>
                          <m:r>
                            <a:rPr lang="en-US" sz="2800">
                              <a:latin typeface="Cambria Math" panose="02040503050406030204" pitchFamily="18" charset="0"/>
                            </a:rPr>
                            <m:t>2</m:t>
                          </m:r>
                        </m:sup>
                      </m:sSup>
                      <m:r>
                        <a:rPr lang="en-US" sz="2800">
                          <a:latin typeface="Cambria Math" panose="02040503050406030204" pitchFamily="18" charset="0"/>
                        </a:rPr>
                        <m:t>/</m:t>
                      </m:r>
                      <m:r>
                        <a:rPr lang="en-US" sz="2800" i="1">
                          <a:latin typeface="Cambria Math" panose="02040503050406030204" pitchFamily="18" charset="0"/>
                        </a:rPr>
                        <m:t>𝑚</m:t>
                      </m:r>
                    </m:oMath>
                  </m:oMathPara>
                </a14:m>
                <a:endParaRPr lang="en-US" sz="2800" dirty="0"/>
              </a:p>
              <a:p>
                <a:pPr marL="0" indent="0" algn="l" rtl="0">
                  <a:buNone/>
                </a:pPr>
                <a:r>
                  <a:rPr lang="en-US" dirty="0"/>
                  <a:t>But there is a transverse reinforcement required for the special column </a:t>
                </a:r>
                <a:endParaRPr lang="en-US" sz="2800" dirty="0"/>
              </a:p>
              <a:p>
                <a:pPr marL="0" indent="0" algn="l" rtl="0">
                  <a:buNone/>
                </a:pPr>
                <a:endParaRPr lang="en-US" dirty="0"/>
              </a:p>
            </p:txBody>
          </p:sp>
        </mc:Choice>
        <mc:Fallback xmlns="">
          <p:sp>
            <p:nvSpPr>
              <p:cNvPr id="6" name="Content Placeholder 5">
                <a:extLst>
                  <a:ext uri="{FF2B5EF4-FFF2-40B4-BE49-F238E27FC236}">
                    <a16:creationId xmlns:a16="http://schemas.microsoft.com/office/drawing/2014/main" id="{0C430F87-F2FC-48A0-9ED8-176E836145A2}"/>
                  </a:ext>
                </a:extLst>
              </p:cNvPr>
              <p:cNvSpPr>
                <a:spLocks noGrp="1" noRot="1" noChangeAspect="1" noMove="1" noResize="1" noEditPoints="1" noAdjustHandles="1" noChangeArrowheads="1" noChangeShapeType="1" noTextEdit="1"/>
              </p:cNvSpPr>
              <p:nvPr>
                <p:ph sz="quarter" idx="1"/>
              </p:nvPr>
            </p:nvSpPr>
            <p:spPr>
              <a:blipFill>
                <a:blip r:embed="rId2"/>
                <a:stretch>
                  <a:fillRect l="-1178" t="-1493"/>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4E425702-08CA-4129-B9A4-16527CDEEC06}"/>
              </a:ext>
            </a:extLst>
          </p:cNvPr>
          <p:cNvPicPr/>
          <p:nvPr/>
        </p:nvPicPr>
        <p:blipFill>
          <a:blip r:embed="rId3"/>
          <a:stretch>
            <a:fillRect/>
          </a:stretch>
        </p:blipFill>
        <p:spPr>
          <a:xfrm>
            <a:off x="1769927" y="2489468"/>
            <a:ext cx="7831273" cy="1879063"/>
          </a:xfrm>
          <a:prstGeom prst="rect">
            <a:avLst/>
          </a:prstGeom>
          <a:ln w="16510">
            <a:solidFill>
              <a:schemeClr val="tx1">
                <a:alpha val="94000"/>
              </a:schemeClr>
            </a:solidFill>
          </a:ln>
        </p:spPr>
      </p:pic>
      <p:sp>
        <p:nvSpPr>
          <p:cNvPr id="3" name="Slide Number Placeholder 2">
            <a:extLst>
              <a:ext uri="{FF2B5EF4-FFF2-40B4-BE49-F238E27FC236}">
                <a16:creationId xmlns:a16="http://schemas.microsoft.com/office/drawing/2014/main" id="{03107D6C-63A4-4E16-B7AB-D6E5FB161B3F}"/>
              </a:ext>
            </a:extLst>
          </p:cNvPr>
          <p:cNvSpPr>
            <a:spLocks noGrp="1"/>
          </p:cNvSpPr>
          <p:nvPr>
            <p:ph type="sldNum" sz="quarter" idx="12"/>
          </p:nvPr>
        </p:nvSpPr>
        <p:spPr/>
        <p:txBody>
          <a:bodyPr>
            <a:normAutofit fontScale="85000" lnSpcReduction="20000"/>
          </a:bodyPr>
          <a:lstStyle/>
          <a:p>
            <a:fld id="{12F72544-B17E-497E-958C-8F6B1DE0A02B}" type="slidenum">
              <a:rPr lang="en-US" smtClean="0"/>
              <a:t>270</a:t>
            </a:fld>
            <a:endParaRPr lang="en-US"/>
          </a:p>
        </p:txBody>
      </p:sp>
    </p:spTree>
    <p:extLst>
      <p:ext uri="{BB962C8B-B14F-4D97-AF65-F5344CB8AC3E}">
        <p14:creationId xmlns:p14="http://schemas.microsoft.com/office/powerpoint/2010/main" val="3681135842"/>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normAutofit/>
              </a:bodyPr>
              <a:lstStyle/>
              <a:p>
                <a:pPr marL="0" indent="0" algn="l" rtl="0">
                  <a:buNone/>
                </a:pPr>
                <a:r>
                  <a:rPr lang="en-US" sz="2800" dirty="0"/>
                  <a:t>Spacing of transverse reinforcement, S, shall not exceed the smallest of (a) through (c): </a:t>
                </a:r>
              </a:p>
              <a:p>
                <a:pPr marL="0" indent="0" algn="l" rtl="0">
                  <a:buNone/>
                </a:pPr>
                <a:r>
                  <a:rPr lang="en-US" sz="2800" dirty="0"/>
                  <a:t>(a) One-fourth of the minimum column dimension, b/4.</a:t>
                </a:r>
              </a:p>
              <a:p>
                <a:pPr marL="0" indent="0" algn="l" rtl="0">
                  <a:buNone/>
                </a:pPr>
                <a:r>
                  <a:rPr lang="en-US" sz="2800" dirty="0"/>
                  <a:t> (b) Six times the diameter of the smallest longitudinal bar, 6</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d</m:t>
                        </m:r>
                      </m:e>
                      <m:sub>
                        <m:r>
                          <m:rPr>
                            <m:sty m:val="p"/>
                          </m:rPr>
                          <a:rPr lang="en-US" sz="2800">
                            <a:latin typeface="Cambria Math" panose="02040503050406030204" pitchFamily="18" charset="0"/>
                          </a:rPr>
                          <m:t>b</m:t>
                        </m:r>
                      </m:sub>
                    </m:sSub>
                  </m:oMath>
                </a14:m>
                <a:r>
                  <a:rPr lang="en-US" sz="2800" dirty="0"/>
                  <a:t>.</a:t>
                </a:r>
              </a:p>
              <a:p>
                <a:pPr marL="0" indent="0" algn="l" rtl="0">
                  <a:buNone/>
                </a:pPr>
                <a:r>
                  <a:rPr lang="en-US" sz="2800" dirty="0"/>
                  <a:t> (c)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𝑆</m:t>
                        </m:r>
                      </m:e>
                      <m:sub>
                        <m:r>
                          <a:rPr lang="en-US" sz="2800" i="1">
                            <a:latin typeface="Cambria Math" panose="02040503050406030204" pitchFamily="18" charset="0"/>
                          </a:rPr>
                          <m:t>𝑜</m:t>
                        </m:r>
                      </m:sub>
                    </m:sSub>
                  </m:oMath>
                </a14:m>
                <a:r>
                  <a:rPr lang="en-US" sz="2800" dirty="0"/>
                  <a:t>, as calculated by: </a:t>
                </a:r>
              </a:p>
              <a:p>
                <a:pPr marL="0"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S</m:t>
                        </m:r>
                      </m:e>
                      <m:sub>
                        <m:r>
                          <m:rPr>
                            <m:sty m:val="p"/>
                          </m:rPr>
                          <a:rPr lang="en-US" sz="2800">
                            <a:latin typeface="Cambria Math" panose="02040503050406030204" pitchFamily="18" charset="0"/>
                          </a:rPr>
                          <m:t>o</m:t>
                        </m:r>
                      </m:sub>
                    </m:sSub>
                    <m:r>
                      <a:rPr lang="en-US" sz="2800">
                        <a:latin typeface="Cambria Math" panose="02040503050406030204" pitchFamily="18" charset="0"/>
                      </a:rPr>
                      <m:t>=</m:t>
                    </m:r>
                    <m:r>
                      <a:rPr lang="en-US" sz="2800">
                        <a:latin typeface="Cambria Math" panose="02040503050406030204" pitchFamily="18" charset="0"/>
                      </a:rPr>
                      <m:t>100</m:t>
                    </m:r>
                    <m:r>
                      <a:rPr lang="en-US" sz="2800">
                        <a:latin typeface="Cambria Math" panose="02040503050406030204" pitchFamily="18" charset="0"/>
                      </a:rPr>
                      <m:t>+</m:t>
                    </m:r>
                    <m:d>
                      <m:dPr>
                        <m:ctrlPr>
                          <a:rPr lang="en-US" sz="2800" i="1">
                            <a:latin typeface="Cambria Math" panose="02040503050406030204" pitchFamily="18" charset="0"/>
                          </a:rPr>
                        </m:ctrlPr>
                      </m:dPr>
                      <m:e>
                        <m:f>
                          <m:fPr>
                            <m:ctrlPr>
                              <a:rPr lang="en-US" sz="2800" i="1">
                                <a:latin typeface="Cambria Math" panose="02040503050406030204" pitchFamily="18" charset="0"/>
                              </a:rPr>
                            </m:ctrlPr>
                          </m:fPr>
                          <m:num>
                            <m:r>
                              <a:rPr lang="en-US" sz="2800">
                                <a:latin typeface="Cambria Math" panose="02040503050406030204" pitchFamily="18" charset="0"/>
                              </a:rPr>
                              <m:t>350</m:t>
                            </m:r>
                            <m:r>
                              <a:rPr lang="en-US" sz="2800" i="1">
                                <a:latin typeface="Cambria Math" panose="02040503050406030204" pitchFamily="18" charset="0"/>
                              </a:rPr>
                              <m:t>−</m:t>
                            </m:r>
                            <m:sSub>
                              <m:sSubPr>
                                <m:ctrlPr>
                                  <a:rPr lang="en-US" sz="2800" i="1">
                                    <a:latin typeface="Cambria Math" panose="02040503050406030204" pitchFamily="18" charset="0"/>
                                  </a:rPr>
                                </m:ctrlPr>
                              </m:sSubPr>
                              <m:e>
                                <m:r>
                                  <m:rPr>
                                    <m:sty m:val="p"/>
                                  </m:rPr>
                                  <a:rPr lang="en-US" sz="2800">
                                    <a:latin typeface="Cambria Math" panose="02040503050406030204" pitchFamily="18" charset="0"/>
                                  </a:rPr>
                                  <m:t>h</m:t>
                                </m:r>
                              </m:e>
                              <m:sub>
                                <m:r>
                                  <m:rPr>
                                    <m:sty m:val="p"/>
                                  </m:rPr>
                                  <a:rPr lang="en-US" sz="2800">
                                    <a:latin typeface="Cambria Math" panose="02040503050406030204" pitchFamily="18" charset="0"/>
                                  </a:rPr>
                                  <m:t>x</m:t>
                                </m:r>
                              </m:sub>
                            </m:sSub>
                          </m:num>
                          <m:den>
                            <m:r>
                              <a:rPr lang="en-US" sz="2800">
                                <a:latin typeface="Cambria Math" panose="02040503050406030204" pitchFamily="18" charset="0"/>
                              </a:rPr>
                              <m:t>3</m:t>
                            </m:r>
                          </m:den>
                        </m:f>
                      </m:e>
                    </m:d>
                  </m:oMath>
                </a14:m>
                <a:r>
                  <a:rPr lang="en-US" sz="2800" dirty="0"/>
                  <a:t>                                                 (Equation 3.101)</a:t>
                </a:r>
              </a:p>
              <a:p>
                <a:pPr marL="0"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S</m:t>
                        </m:r>
                      </m:e>
                      <m:sub>
                        <m:r>
                          <m:rPr>
                            <m:sty m:val="p"/>
                          </m:rPr>
                          <a:rPr lang="en-US" sz="2800">
                            <a:latin typeface="Cambria Math" panose="02040503050406030204" pitchFamily="18" charset="0"/>
                          </a:rPr>
                          <m:t>o</m:t>
                        </m:r>
                      </m:sub>
                    </m:sSub>
                  </m:oMath>
                </a14:m>
                <a:r>
                  <a:rPr lang="en-US" sz="2800" dirty="0"/>
                  <a:t>, shall not exceed 150 mm and need not be taken less than 100 mm.</a:t>
                </a:r>
              </a:p>
              <a:p>
                <a:pPr marL="0" indent="0" algn="l" rtl="0">
                  <a:buNone/>
                </a:pP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S</m:t>
                        </m:r>
                      </m:e>
                      <m:sub>
                        <m:r>
                          <m:rPr>
                            <m:sty m:val="p"/>
                          </m:rPr>
                          <a:rPr lang="en-US" sz="2800">
                            <a:latin typeface="Cambria Math" panose="02040503050406030204" pitchFamily="18" charset="0"/>
                          </a:rPr>
                          <m:t>o</m:t>
                        </m:r>
                      </m:sub>
                    </m:sSub>
                    <m:r>
                      <a:rPr lang="en-US" sz="2800">
                        <a:latin typeface="Cambria Math" panose="02040503050406030204" pitchFamily="18" charset="0"/>
                      </a:rPr>
                      <m:t>= </m:t>
                    </m:r>
                    <m:r>
                      <m:rPr>
                        <m:sty m:val="p"/>
                      </m:rPr>
                      <a:rPr lang="en-US" sz="2800">
                        <a:latin typeface="Cambria Math" panose="02040503050406030204" pitchFamily="18" charset="0"/>
                      </a:rPr>
                      <m:t>min</m:t>
                    </m:r>
                    <m:d>
                      <m:dPr>
                        <m:begChr m:val="["/>
                        <m:endChr m:val="]"/>
                        <m:ctrlPr>
                          <a:rPr lang="en-US" sz="2800" i="1">
                            <a:latin typeface="Cambria Math" panose="02040503050406030204" pitchFamily="18" charset="0"/>
                          </a:rPr>
                        </m:ctrlPr>
                      </m:dPr>
                      <m:e>
                        <m:r>
                          <a:rPr lang="en-US" sz="2800">
                            <a:latin typeface="Cambria Math" panose="02040503050406030204" pitchFamily="18" charset="0"/>
                          </a:rPr>
                          <m:t>75</m:t>
                        </m:r>
                        <m:r>
                          <a:rPr lang="en-US" sz="2800">
                            <a:latin typeface="Cambria Math" panose="02040503050406030204" pitchFamily="18" charset="0"/>
                          </a:rPr>
                          <m:t>, </m:t>
                        </m:r>
                        <m:r>
                          <a:rPr lang="en-US" sz="2800">
                            <a:latin typeface="Cambria Math" panose="02040503050406030204" pitchFamily="18" charset="0"/>
                          </a:rPr>
                          <m:t>95</m:t>
                        </m:r>
                        <m:r>
                          <a:rPr lang="en-US" sz="2800">
                            <a:latin typeface="Cambria Math" panose="02040503050406030204" pitchFamily="18" charset="0"/>
                          </a:rPr>
                          <m:t>, </m:t>
                        </m:r>
                        <m:r>
                          <a:rPr lang="en-US" sz="2800">
                            <a:latin typeface="Cambria Math" panose="02040503050406030204" pitchFamily="18" charset="0"/>
                          </a:rPr>
                          <m:t>100</m:t>
                        </m:r>
                      </m:e>
                    </m:d>
                  </m:oMath>
                </a14:m>
                <a:r>
                  <a:rPr lang="en-US" sz="2800" dirty="0"/>
                  <a:t>mm &gt;&gt;use </a:t>
                </a:r>
                <a14:m>
                  <m:oMath xmlns:m="http://schemas.openxmlformats.org/officeDocument/2006/math">
                    <m:sSub>
                      <m:sSubPr>
                        <m:ctrlPr>
                          <a:rPr lang="en-US" sz="2800" i="1">
                            <a:latin typeface="Cambria Math" panose="02040503050406030204" pitchFamily="18" charset="0"/>
                          </a:rPr>
                        </m:ctrlPr>
                      </m:sSubPr>
                      <m:e>
                        <m:r>
                          <m:rPr>
                            <m:sty m:val="p"/>
                          </m:rPr>
                          <a:rPr lang="en-US" sz="2800">
                            <a:latin typeface="Cambria Math" panose="02040503050406030204" pitchFamily="18" charset="0"/>
                          </a:rPr>
                          <m:t>S</m:t>
                        </m:r>
                      </m:e>
                      <m:sub>
                        <m:r>
                          <m:rPr>
                            <m:sty m:val="p"/>
                          </m:rPr>
                          <a:rPr lang="en-US" sz="2800">
                            <a:latin typeface="Cambria Math" panose="02040503050406030204" pitchFamily="18" charset="0"/>
                          </a:rPr>
                          <m:t>o</m:t>
                        </m:r>
                      </m:sub>
                    </m:sSub>
                  </m:oMath>
                </a14:m>
                <a:r>
                  <a:rPr lang="en-US" sz="2800" dirty="0"/>
                  <a:t>=70mm</a:t>
                </a:r>
              </a:p>
              <a:p>
                <a:pPr marL="0" indent="0" algn="l" rtl="0">
                  <a:buNone/>
                </a:pPr>
                <a:endParaRPr lang="en-US" dirty="0"/>
              </a:p>
            </p:txBody>
          </p:sp>
        </mc:Choice>
        <mc:Fallback xmlns="">
          <p:sp>
            <p:nvSpPr>
              <p:cNvPr id="6" name="Content Placeholder 5">
                <a:extLst>
                  <a:ext uri="{FF2B5EF4-FFF2-40B4-BE49-F238E27FC236}">
                    <a16:creationId xmlns:a16="http://schemas.microsoft.com/office/drawing/2014/main" id="{0C430F87-F2FC-48A0-9ED8-176E836145A2}"/>
                  </a:ext>
                </a:extLst>
              </p:cNvPr>
              <p:cNvSpPr>
                <a:spLocks noGrp="1" noRot="1" noChangeAspect="1" noMove="1" noResize="1" noEditPoints="1" noAdjustHandles="1" noChangeArrowheads="1" noChangeShapeType="1" noTextEdit="1"/>
              </p:cNvSpPr>
              <p:nvPr>
                <p:ph sz="quarter" idx="1"/>
              </p:nvPr>
            </p:nvSpPr>
            <p:spPr>
              <a:blipFill>
                <a:blip r:embed="rId2"/>
                <a:stretch>
                  <a:fillRect l="-1122" t="-1493" r="-393"/>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3333C3D0-C3FB-4F5D-9DEF-B8D88CBE8FB3}"/>
              </a:ext>
            </a:extLst>
          </p:cNvPr>
          <p:cNvSpPr>
            <a:spLocks noGrp="1"/>
          </p:cNvSpPr>
          <p:nvPr>
            <p:ph type="sldNum" sz="quarter" idx="12"/>
          </p:nvPr>
        </p:nvSpPr>
        <p:spPr/>
        <p:txBody>
          <a:bodyPr>
            <a:normAutofit fontScale="85000" lnSpcReduction="20000"/>
          </a:bodyPr>
          <a:lstStyle/>
          <a:p>
            <a:fld id="{12F72544-B17E-497E-958C-8F6B1DE0A02B}" type="slidenum">
              <a:rPr lang="en-US" smtClean="0"/>
              <a:t>271</a:t>
            </a:fld>
            <a:endParaRPr lang="en-US"/>
          </a:p>
        </p:txBody>
      </p:sp>
    </p:spTree>
    <p:extLst>
      <p:ext uri="{BB962C8B-B14F-4D97-AF65-F5344CB8AC3E}">
        <p14:creationId xmlns:p14="http://schemas.microsoft.com/office/powerpoint/2010/main" val="2997907318"/>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p:sp>
        <p:nvSpPr>
          <p:cNvPr id="6" name="Content Placeholder 5">
            <a:extLst>
              <a:ext uri="{FF2B5EF4-FFF2-40B4-BE49-F238E27FC236}">
                <a16:creationId xmlns:a16="http://schemas.microsoft.com/office/drawing/2014/main" id="{0C430F87-F2FC-48A0-9ED8-176E836145A2}"/>
              </a:ext>
            </a:extLst>
          </p:cNvPr>
          <p:cNvSpPr>
            <a:spLocks noGrp="1"/>
          </p:cNvSpPr>
          <p:nvPr>
            <p:ph sz="quarter" idx="1"/>
          </p:nvPr>
        </p:nvSpPr>
        <p:spPr/>
        <p:txBody>
          <a:bodyPr/>
          <a:lstStyle/>
          <a:p>
            <a:pPr marL="0" indent="0" algn="l" rtl="0">
              <a:buNone/>
            </a:pPr>
            <a:r>
              <a:rPr lang="en-US" b="1" dirty="0"/>
              <a:t>Seismic hooks</a:t>
            </a:r>
            <a:endParaRPr lang="en-US" dirty="0"/>
          </a:p>
          <a:p>
            <a:pPr marL="0" indent="0" algn="l" rtl="0">
              <a:buNone/>
            </a:pPr>
            <a:r>
              <a:rPr lang="en-US" dirty="0"/>
              <a:t>According to ACI 318-14, Table 25.3.2, The type of seismic hook used for hoops is 135-degree hook, the minimum inside bend diameter (R=4d</a:t>
            </a:r>
            <a:r>
              <a:rPr lang="en-US" baseline="-25000" dirty="0"/>
              <a:t>s</a:t>
            </a:r>
            <a:r>
              <a:rPr lang="en-US" dirty="0"/>
              <a:t>), and the straight extension (ℓ</a:t>
            </a:r>
            <a:r>
              <a:rPr lang="en-US" baseline="-25000" dirty="0" err="1"/>
              <a:t>ext</a:t>
            </a:r>
            <a:r>
              <a:rPr lang="en-US" dirty="0"/>
              <a:t>=  6d</a:t>
            </a:r>
            <a:r>
              <a:rPr lang="en-US" baseline="-25000" dirty="0"/>
              <a:t>s</a:t>
            </a:r>
            <a:r>
              <a:rPr lang="en-US" dirty="0"/>
              <a:t>).</a:t>
            </a:r>
          </a:p>
          <a:p>
            <a:pPr marL="0" indent="0" algn="l" rtl="0">
              <a:buNone/>
            </a:pPr>
            <a:r>
              <a:rPr lang="en-US" dirty="0"/>
              <a:t> </a:t>
            </a:r>
          </a:p>
          <a:p>
            <a:pPr marL="0" indent="0" algn="l" rtl="0">
              <a:buNone/>
            </a:pPr>
            <a:r>
              <a:rPr lang="en-US" dirty="0"/>
              <a:t>So, the length of hook equal to 100 mm.(10mm hoops dimeter) </a:t>
            </a:r>
          </a:p>
          <a:p>
            <a:pPr marL="0" indent="0" algn="l" rtl="0">
              <a:buNone/>
            </a:pPr>
            <a:endParaRPr lang="en-US" dirty="0"/>
          </a:p>
          <a:p>
            <a:pPr marL="0" indent="0" algn="l" rtl="0">
              <a:buNone/>
            </a:pPr>
            <a:endParaRPr lang="en-US" dirty="0"/>
          </a:p>
        </p:txBody>
      </p:sp>
      <p:sp>
        <p:nvSpPr>
          <p:cNvPr id="3" name="Slide Number Placeholder 2">
            <a:extLst>
              <a:ext uri="{FF2B5EF4-FFF2-40B4-BE49-F238E27FC236}">
                <a16:creationId xmlns:a16="http://schemas.microsoft.com/office/drawing/2014/main" id="{19E0CF40-28E5-4397-89CC-EA7638554D70}"/>
              </a:ext>
            </a:extLst>
          </p:cNvPr>
          <p:cNvSpPr>
            <a:spLocks noGrp="1"/>
          </p:cNvSpPr>
          <p:nvPr>
            <p:ph type="sldNum" sz="quarter" idx="12"/>
          </p:nvPr>
        </p:nvSpPr>
        <p:spPr/>
        <p:txBody>
          <a:bodyPr>
            <a:normAutofit fontScale="85000" lnSpcReduction="20000"/>
          </a:bodyPr>
          <a:lstStyle/>
          <a:p>
            <a:fld id="{12F72544-B17E-497E-958C-8F6B1DE0A02B}" type="slidenum">
              <a:rPr lang="en-US" smtClean="0"/>
              <a:t>272</a:t>
            </a:fld>
            <a:endParaRPr lang="en-US"/>
          </a:p>
        </p:txBody>
      </p:sp>
    </p:spTree>
    <p:extLst>
      <p:ext uri="{BB962C8B-B14F-4D97-AF65-F5344CB8AC3E}">
        <p14:creationId xmlns:p14="http://schemas.microsoft.com/office/powerpoint/2010/main" val="3681006000"/>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D078C-A0F9-421A-8EC0-DFA3EA4F17A3}"/>
              </a:ext>
            </a:extLst>
          </p:cNvPr>
          <p:cNvSpPr>
            <a:spLocks noGrp="1"/>
          </p:cNvSpPr>
          <p:nvPr>
            <p:ph type="title"/>
          </p:nvPr>
        </p:nvSpPr>
        <p:spPr/>
        <p:txBody>
          <a:bodyPr>
            <a:noAutofit/>
          </a:bodyPr>
          <a:lstStyle/>
          <a:p>
            <a:pPr algn="ctr"/>
            <a:r>
              <a:rPr lang="en-US" sz="3200" b="1" dirty="0"/>
              <a:t>3.10.2 Design of columns </a:t>
            </a:r>
            <a:endParaRPr lang="en-US" sz="3200" dirty="0"/>
          </a:p>
        </p:txBody>
      </p:sp>
      <p:pic>
        <p:nvPicPr>
          <p:cNvPr id="4" name="Content Placeholder 3">
            <a:extLst>
              <a:ext uri="{FF2B5EF4-FFF2-40B4-BE49-F238E27FC236}">
                <a16:creationId xmlns:a16="http://schemas.microsoft.com/office/drawing/2014/main" id="{52A2431A-973A-444E-9546-B428A252D321}"/>
              </a:ext>
            </a:extLst>
          </p:cNvPr>
          <p:cNvPicPr>
            <a:picLocks noGrp="1"/>
          </p:cNvPicPr>
          <p:nvPr>
            <p:ph sz="quarter" idx="1"/>
          </p:nvPr>
        </p:nvPicPr>
        <p:blipFill>
          <a:blip r:embed="rId2"/>
          <a:stretch>
            <a:fillRect/>
          </a:stretch>
        </p:blipFill>
        <p:spPr>
          <a:xfrm>
            <a:off x="1108964" y="2219325"/>
            <a:ext cx="5143500" cy="4410075"/>
          </a:xfrm>
          <a:prstGeom prst="rect">
            <a:avLst/>
          </a:prstGeom>
        </p:spPr>
      </p:pic>
      <p:pic>
        <p:nvPicPr>
          <p:cNvPr id="5" name="Picture 4">
            <a:extLst>
              <a:ext uri="{FF2B5EF4-FFF2-40B4-BE49-F238E27FC236}">
                <a16:creationId xmlns:a16="http://schemas.microsoft.com/office/drawing/2014/main" id="{BE7CB60C-9F23-4612-B0A6-12926AEC6BF5}"/>
              </a:ext>
            </a:extLst>
          </p:cNvPr>
          <p:cNvPicPr/>
          <p:nvPr/>
        </p:nvPicPr>
        <p:blipFill>
          <a:blip r:embed="rId3"/>
          <a:stretch>
            <a:fillRect/>
          </a:stretch>
        </p:blipFill>
        <p:spPr>
          <a:xfrm>
            <a:off x="7318756" y="1678109"/>
            <a:ext cx="3764280" cy="5073650"/>
          </a:xfrm>
          <a:prstGeom prst="rect">
            <a:avLst/>
          </a:prstGeom>
        </p:spPr>
      </p:pic>
      <p:sp>
        <p:nvSpPr>
          <p:cNvPr id="3" name="Rectangle 2">
            <a:extLst>
              <a:ext uri="{FF2B5EF4-FFF2-40B4-BE49-F238E27FC236}">
                <a16:creationId xmlns:a16="http://schemas.microsoft.com/office/drawing/2014/main" id="{341F587F-630E-4669-A99B-AF21E0C278A5}"/>
              </a:ext>
            </a:extLst>
          </p:cNvPr>
          <p:cNvSpPr/>
          <p:nvPr/>
        </p:nvSpPr>
        <p:spPr>
          <a:xfrm>
            <a:off x="1213338" y="1678109"/>
            <a:ext cx="5667492" cy="523220"/>
          </a:xfrm>
          <a:prstGeom prst="rect">
            <a:avLst/>
          </a:prstGeom>
        </p:spPr>
        <p:txBody>
          <a:bodyPr wrap="square">
            <a:spAutoFit/>
          </a:bodyPr>
          <a:lstStyle/>
          <a:p>
            <a:r>
              <a:rPr lang="en-US" sz="2800" dirty="0">
                <a:latin typeface="Times New Roman" panose="02020603050405020304" pitchFamily="18" charset="0"/>
                <a:ea typeface="Calibri" panose="020F0502020204030204" pitchFamily="34" charset="0"/>
              </a:rPr>
              <a:t>Sections Reinforcement:</a:t>
            </a:r>
            <a:endParaRPr lang="en-US" sz="2800" dirty="0"/>
          </a:p>
        </p:txBody>
      </p:sp>
      <p:sp>
        <p:nvSpPr>
          <p:cNvPr id="6" name="Slide Number Placeholder 5">
            <a:extLst>
              <a:ext uri="{FF2B5EF4-FFF2-40B4-BE49-F238E27FC236}">
                <a16:creationId xmlns:a16="http://schemas.microsoft.com/office/drawing/2014/main" id="{69BA0363-BF96-4462-8EAD-3FCB410D065F}"/>
              </a:ext>
            </a:extLst>
          </p:cNvPr>
          <p:cNvSpPr>
            <a:spLocks noGrp="1"/>
          </p:cNvSpPr>
          <p:nvPr>
            <p:ph type="sldNum" sz="quarter" idx="12"/>
          </p:nvPr>
        </p:nvSpPr>
        <p:spPr/>
        <p:txBody>
          <a:bodyPr>
            <a:normAutofit fontScale="85000" lnSpcReduction="20000"/>
          </a:bodyPr>
          <a:lstStyle/>
          <a:p>
            <a:fld id="{12F72544-B17E-497E-958C-8F6B1DE0A02B}" type="slidenum">
              <a:rPr lang="en-US" smtClean="0"/>
              <a:t>273</a:t>
            </a:fld>
            <a:endParaRPr lang="en-US"/>
          </a:p>
        </p:txBody>
      </p:sp>
    </p:spTree>
    <p:extLst>
      <p:ext uri="{BB962C8B-B14F-4D97-AF65-F5344CB8AC3E}">
        <p14:creationId xmlns:p14="http://schemas.microsoft.com/office/powerpoint/2010/main" val="2026417740"/>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274</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85000" lnSpcReduction="20000"/>
              </a:bodyPr>
              <a:lstStyle/>
              <a:p>
                <a:pPr algn="l" rtl="0">
                  <a:buFont typeface="Wingdings" panose="05000000000000000000" pitchFamily="2" charset="2"/>
                  <a:buChar char="q"/>
                </a:pPr>
                <a:r>
                  <a:rPr lang="en-US" dirty="0"/>
                  <a:t>Boundary elements steel is calculated as follow:</a:t>
                </a:r>
              </a:p>
              <a:p>
                <a:pPr algn="l" rtl="0">
                  <a:buFont typeface="Wingdings" panose="05000000000000000000" pitchFamily="2" charset="2"/>
                  <a:buChar char="q"/>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smtClean="0">
                          <a:latin typeface="Cambria Math" panose="02040503050406030204" pitchFamily="18" charset="0"/>
                        </a:rPr>
                        <m:t>As</m:t>
                      </m:r>
                      <m:r>
                        <a:rPr lang="en-US" smtClean="0">
                          <a:latin typeface="Cambria Math" panose="02040503050406030204" pitchFamily="18" charset="0"/>
                        </a:rPr>
                        <m:t> </m:t>
                      </m:r>
                      <m:r>
                        <m:rPr>
                          <m:sty m:val="p"/>
                        </m:rPr>
                        <a:rPr lang="en-US" smtClean="0">
                          <a:latin typeface="Cambria Math" panose="02040503050406030204" pitchFamily="18" charset="0"/>
                        </a:rPr>
                        <m:t>Tension</m:t>
                      </m:r>
                      <m:r>
                        <a:rPr lang="en-US" smtClean="0">
                          <a:latin typeface="Cambria Math" panose="02040503050406030204" pitchFamily="18" charset="0"/>
                        </a:rPr>
                        <m:t>=</m:t>
                      </m:r>
                      <m:f>
                        <m:fPr>
                          <m:ctrlPr>
                            <a:rPr lang="en-US" i="1">
                              <a:latin typeface="Cambria Math" panose="02040503050406030204" pitchFamily="18" charset="0"/>
                            </a:rPr>
                          </m:ctrlPr>
                        </m:fPr>
                        <m:num>
                          <m:r>
                            <m:rPr>
                              <m:sty m:val="p"/>
                            </m:rPr>
                            <a:rPr lang="en-US">
                              <a:latin typeface="Cambria Math" panose="02040503050406030204" pitchFamily="18" charset="0"/>
                            </a:rPr>
                            <m:t>Tension</m:t>
                          </m:r>
                        </m:num>
                        <m:den>
                          <m:r>
                            <a:rPr lang="en-US">
                              <a:latin typeface="Cambria Math" panose="02040503050406030204" pitchFamily="18" charset="0"/>
                            </a:rPr>
                            <m:t>Փ </m:t>
                          </m:r>
                          <m:r>
                            <m:rPr>
                              <m:sty m:val="p"/>
                            </m:rPr>
                            <a:rPr lang="en-US">
                              <a:latin typeface="Cambria Math" panose="02040503050406030204" pitchFamily="18" charset="0"/>
                            </a:rPr>
                            <m:t>fy</m:t>
                          </m:r>
                        </m:den>
                      </m:f>
                      <m:r>
                        <a:rPr lang="en-US">
                          <a:latin typeface="Cambria Math" panose="02040503050406030204" pitchFamily="18" charset="0"/>
                        </a:rPr>
                        <m:t>                                       </m:t>
                      </m:r>
                      <m:r>
                        <a:rPr lang="en-US" b="0" i="0" smtClean="0">
                          <a:latin typeface="Cambria Math" panose="02040503050406030204" pitchFamily="18" charset="0"/>
                        </a:rPr>
                        <m:t> </m:t>
                      </m:r>
                      <m:r>
                        <a:rPr lang="en-US">
                          <a:latin typeface="Cambria Math" panose="02040503050406030204" pitchFamily="18" charset="0"/>
                        </a:rPr>
                        <m:t>           </m:t>
                      </m:r>
                      <m:d>
                        <m:dPr>
                          <m:ctrlPr>
                            <a:rPr lang="en-US" i="1">
                              <a:latin typeface="Cambria Math" panose="02040503050406030204" pitchFamily="18" charset="0"/>
                            </a:rPr>
                          </m:ctrlPr>
                        </m:dPr>
                        <m:e>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102</m:t>
                          </m:r>
                        </m:e>
                      </m:d>
                    </m:oMath>
                  </m:oMathPara>
                </a14:m>
                <a:endParaRPr lang="en-US" dirty="0"/>
              </a:p>
              <a:p>
                <a:pPr marL="0" indent="0" algn="l" rtl="0">
                  <a:buNone/>
                </a:pP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As</m:t>
                      </m:r>
                      <m:r>
                        <a:rPr lang="en-US">
                          <a:latin typeface="Cambria Math" panose="02040503050406030204" pitchFamily="18" charset="0"/>
                        </a:rPr>
                        <m:t> </m:t>
                      </m:r>
                      <m:r>
                        <m:rPr>
                          <m:sty m:val="p"/>
                        </m:rPr>
                        <a:rPr lang="en-US">
                          <a:latin typeface="Cambria Math" panose="02040503050406030204" pitchFamily="18" charset="0"/>
                        </a:rPr>
                        <m:t>compression</m:t>
                      </m:r>
                      <m:r>
                        <a:rPr lang="en-US">
                          <a:latin typeface="Cambria Math" panose="02040503050406030204" pitchFamily="18" charset="0"/>
                        </a:rPr>
                        <m:t>= </m:t>
                      </m:r>
                      <m:f>
                        <m:fPr>
                          <m:ctrlPr>
                            <a:rPr lang="en-US" i="1">
                              <a:latin typeface="Cambria Math" panose="02040503050406030204" pitchFamily="18" charset="0"/>
                            </a:rPr>
                          </m:ctrlPr>
                        </m:fPr>
                        <m:num>
                          <m:f>
                            <m:fPr>
                              <m:ctrlPr>
                                <a:rPr lang="en-US" i="1">
                                  <a:latin typeface="Cambria Math" panose="02040503050406030204" pitchFamily="18" charset="0"/>
                                </a:rPr>
                              </m:ctrlPr>
                            </m:fPr>
                            <m:num>
                              <m:r>
                                <m:rPr>
                                  <m:sty m:val="p"/>
                                </m:rPr>
                                <a:rPr lang="en-US">
                                  <a:latin typeface="Cambria Math" panose="02040503050406030204" pitchFamily="18" charset="0"/>
                                </a:rPr>
                                <m:t>Compression</m:t>
                              </m:r>
                            </m:num>
                            <m:den>
                              <m:r>
                                <a:rPr lang="en-US" i="1">
                                  <a:latin typeface="Cambria Math" panose="02040503050406030204" pitchFamily="18" charset="0"/>
                                </a:rPr>
                                <m:t>Փ×</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m:t>
                              </m:r>
                            </m:den>
                          </m:f>
                          <m:r>
                            <a:rPr lang="en-US">
                              <a:latin typeface="Cambria Math" panose="02040503050406030204" pitchFamily="18" charset="0"/>
                            </a:rPr>
                            <m:t> </m:t>
                          </m:r>
                          <m:r>
                            <a:rPr lang="en-US" i="1">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85</m:t>
                          </m:r>
                          <m:r>
                            <a:rPr lang="en-US">
                              <a:latin typeface="Cambria Math" panose="02040503050406030204" pitchFamily="18" charset="0"/>
                            </a:rPr>
                            <m:t> </m:t>
                          </m:r>
                          <m:r>
                            <m:rPr>
                              <m:sty m:val="p"/>
                            </m:rPr>
                            <a:rPr lang="en-US">
                              <a:latin typeface="Cambria Math" panose="02040503050406030204" pitchFamily="18" charset="0"/>
                            </a:rPr>
                            <m:t>fc</m:t>
                          </m:r>
                          <m:r>
                            <a:rPr lang="en-US">
                              <a:latin typeface="Cambria Math" panose="02040503050406030204" pitchFamily="18" charset="0"/>
                            </a:rPr>
                            <m:t> </m:t>
                          </m:r>
                          <m:r>
                            <m:rPr>
                              <m:sty m:val="p"/>
                            </m:rPr>
                            <a:rPr lang="en-US">
                              <a:latin typeface="Cambria Math" panose="02040503050406030204" pitchFamily="18" charset="0"/>
                            </a:rPr>
                            <m:t>Ag</m:t>
                          </m:r>
                        </m:num>
                        <m:den>
                          <m:r>
                            <a:rPr lang="en-US" i="1">
                              <a:latin typeface="Cambria Math" panose="02040503050406030204" pitchFamily="18" charset="0"/>
                            </a:rPr>
                            <m:t>𝑓𝑦</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 </m:t>
                          </m:r>
                          <m:r>
                            <a:rPr lang="en-US" i="1">
                              <a:latin typeface="Cambria Math" panose="02040503050406030204" pitchFamily="18" charset="0"/>
                            </a:rPr>
                            <m:t>𝑓𝑐</m:t>
                          </m:r>
                        </m:den>
                      </m:f>
                      <m:r>
                        <a:rPr lang="en-US">
                          <a:latin typeface="Cambria Math" panose="02040503050406030204" pitchFamily="18" charset="0"/>
                        </a:rPr>
                        <m:t> </m:t>
                      </m:r>
                      <m:r>
                        <a:rPr lang="en-US" b="0" i="0" smtClean="0">
                          <a:latin typeface="Cambria Math" panose="02040503050406030204" pitchFamily="18" charset="0"/>
                        </a:rPr>
                        <m:t>  </m:t>
                      </m:r>
                      <m:r>
                        <a:rPr lang="en-US">
                          <a:latin typeface="Cambria Math" panose="02040503050406030204" pitchFamily="18" charset="0"/>
                        </a:rPr>
                        <m:t>     (</m:t>
                      </m:r>
                      <m:r>
                        <m:rPr>
                          <m:sty m:val="p"/>
                        </m:rPr>
                        <a:rPr lang="en-US">
                          <a:latin typeface="Cambria Math" panose="02040503050406030204" pitchFamily="18" charset="0"/>
                        </a:rPr>
                        <m:t>Equation</m:t>
                      </m:r>
                      <m:r>
                        <a:rPr lang="en-US">
                          <a:latin typeface="Cambria Math" panose="02040503050406030204" pitchFamily="18" charset="0"/>
                        </a:rPr>
                        <m:t> </m:t>
                      </m:r>
                      <m:r>
                        <a:rPr lang="en-US">
                          <a:latin typeface="Cambria Math" panose="02040503050406030204" pitchFamily="18" charset="0"/>
                        </a:rPr>
                        <m:t>3</m:t>
                      </m:r>
                      <m:r>
                        <a:rPr lang="en-US">
                          <a:latin typeface="Cambria Math" panose="02040503050406030204" pitchFamily="18" charset="0"/>
                        </a:rPr>
                        <m:t>.</m:t>
                      </m:r>
                      <m:r>
                        <a:rPr lang="en-US">
                          <a:latin typeface="Cambria Math" panose="02040503050406030204" pitchFamily="18" charset="0"/>
                        </a:rPr>
                        <m:t>103</m:t>
                      </m:r>
                      <m:r>
                        <a:rPr lang="en-US">
                          <a:latin typeface="Cambria Math" panose="02040503050406030204" pitchFamily="18" charset="0"/>
                        </a:rPr>
                        <m:t>)</m:t>
                      </m:r>
                    </m:oMath>
                  </m:oMathPara>
                </a14:m>
                <a:endParaRPr lang="en-US" dirty="0"/>
              </a:p>
              <a:p>
                <a:pPr marL="0" indent="0" algn="l" rtl="0">
                  <a:buNone/>
                </a:pPr>
                <a:endParaRPr lang="en-US" dirty="0"/>
              </a:p>
              <a:p>
                <a:pPr marL="0" indent="0" algn="l" rtl="0">
                  <a:buNone/>
                </a:pPr>
                <a:r>
                  <a:rPr lang="en-US" dirty="0"/>
                  <a:t>Where:  </a:t>
                </a:r>
              </a:p>
              <a:p>
                <a:pPr marL="0" indent="0" algn="l" rtl="0">
                  <a:buNone/>
                </a:pPr>
                <a:r>
                  <a:rPr lang="en-US" dirty="0"/>
                  <a:t>            Փ: Section capacity reduction factor               </a:t>
                </a:r>
              </a:p>
              <a:p>
                <a:pPr marL="0" indent="0" algn="l" rtl="0">
                  <a:buNone/>
                </a:pPr>
                <a:r>
                  <a:rPr lang="en-US" dirty="0"/>
                  <a:t>            Փ =</a:t>
                </a:r>
                <a14:m>
                  <m:oMath xmlns:m="http://schemas.openxmlformats.org/officeDocument/2006/math">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9</m:t>
                            </m:r>
                            <m:r>
                              <a:rPr lang="en-US">
                                <a:latin typeface="Cambria Math" panose="02040503050406030204" pitchFamily="18" charset="0"/>
                              </a:rPr>
                              <m:t>           </m:t>
                            </m:r>
                            <m:r>
                              <m:rPr>
                                <m:sty m:val="p"/>
                              </m:rPr>
                              <a:rPr lang="en-US">
                                <a:latin typeface="Cambria Math" panose="02040503050406030204" pitchFamily="18" charset="0"/>
                              </a:rPr>
                              <m:t>for</m:t>
                            </m:r>
                            <m:r>
                              <a:rPr lang="en-US">
                                <a:latin typeface="Cambria Math" panose="02040503050406030204" pitchFamily="18" charset="0"/>
                              </a:rPr>
                              <m:t> </m:t>
                            </m:r>
                            <m:r>
                              <m:rPr>
                                <m:sty m:val="p"/>
                              </m:rPr>
                              <a:rPr lang="en-US">
                                <a:latin typeface="Cambria Math" panose="02040503050406030204" pitchFamily="18" charset="0"/>
                              </a:rPr>
                              <m:t>tenstion</m:t>
                            </m:r>
                            <m:r>
                              <a:rPr lang="en-US">
                                <a:latin typeface="Cambria Math" panose="02040503050406030204" pitchFamily="18" charset="0"/>
                              </a:rPr>
                              <m:t> </m:t>
                            </m:r>
                          </m:e>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65</m:t>
                            </m:r>
                            <m:r>
                              <a:rPr lang="en-US">
                                <a:latin typeface="Cambria Math" panose="02040503050406030204" pitchFamily="18" charset="0"/>
                              </a:rPr>
                              <m:t>    </m:t>
                            </m:r>
                            <m:r>
                              <m:rPr>
                                <m:sty m:val="p"/>
                              </m:rPr>
                              <a:rPr lang="en-US">
                                <a:latin typeface="Cambria Math" panose="02040503050406030204" pitchFamily="18" charset="0"/>
                              </a:rPr>
                              <m:t>for</m:t>
                            </m:r>
                            <m:r>
                              <a:rPr lang="en-US">
                                <a:latin typeface="Cambria Math" panose="02040503050406030204" pitchFamily="18" charset="0"/>
                              </a:rPr>
                              <m:t> </m:t>
                            </m:r>
                            <m:r>
                              <m:rPr>
                                <m:sty m:val="p"/>
                              </m:rPr>
                              <a:rPr lang="en-US">
                                <a:latin typeface="Cambria Math" panose="02040503050406030204" pitchFamily="18" charset="0"/>
                              </a:rPr>
                              <m:t>compression</m:t>
                            </m:r>
                          </m:e>
                        </m:eqArr>
                      </m:e>
                    </m:d>
                  </m:oMath>
                </a14:m>
                <a:endParaRPr lang="en-US" dirty="0"/>
              </a:p>
              <a:p>
                <a:pPr marL="0" indent="0" algn="l" rtl="0">
                  <a:buNone/>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963" t="-2384"/>
                </a:stretch>
              </a:blipFill>
            </p:spPr>
            <p:txBody>
              <a:bodyPr/>
              <a:lstStyle/>
              <a:p>
                <a:r>
                  <a:rPr lang="en-US">
                    <a:noFill/>
                  </a:rPr>
                  <a:t> </a:t>
                </a:r>
              </a:p>
            </p:txBody>
          </p:sp>
        </mc:Fallback>
      </mc:AlternateContent>
    </p:spTree>
    <p:extLst>
      <p:ext uri="{BB962C8B-B14F-4D97-AF65-F5344CB8AC3E}">
        <p14:creationId xmlns:p14="http://schemas.microsoft.com/office/powerpoint/2010/main" val="268312214"/>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275</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q"/>
            </a:pPr>
            <a:r>
              <a:rPr lang="en-US" dirty="0"/>
              <a:t>Figure 3.62 shows dimensions of the boundary elements.</a:t>
            </a:r>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endParaRPr lang="en-US" dirty="0"/>
          </a:p>
          <a:p>
            <a:pPr algn="l" rtl="0">
              <a:buFont typeface="Wingdings" panose="05000000000000000000" pitchFamily="2" charset="2"/>
              <a:buChar char="q"/>
            </a:pPr>
            <a:r>
              <a:rPr lang="en-US" dirty="0"/>
              <a:t>From Figure 3.22, Mu= 7431 </a:t>
            </a:r>
            <a:r>
              <a:rPr lang="en-US" dirty="0" err="1"/>
              <a:t>KN.m</a:t>
            </a:r>
            <a:r>
              <a:rPr lang="en-US" dirty="0"/>
              <a:t> and Pu= 4394 KN</a:t>
            </a:r>
          </a:p>
          <a:p>
            <a:pPr algn="l" rtl="0">
              <a:buFont typeface="Wingdings" panose="05000000000000000000" pitchFamily="2" charset="2"/>
              <a:buChar char="q"/>
            </a:pPr>
            <a:endParaRPr lang="en-US" dirty="0"/>
          </a:p>
          <a:p>
            <a:pPr marL="0" indent="0" algn="l" rtl="0">
              <a:buNone/>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32F79DF9-8D8C-48E8-84E9-2E6141870BF8}"/>
              </a:ext>
            </a:extLst>
          </p:cNvPr>
          <p:cNvPicPr>
            <a:picLocks noChangeAspect="1"/>
          </p:cNvPicPr>
          <p:nvPr/>
        </p:nvPicPr>
        <p:blipFill>
          <a:blip r:embed="rId2"/>
          <a:stretch>
            <a:fillRect/>
          </a:stretch>
        </p:blipFill>
        <p:spPr>
          <a:xfrm>
            <a:off x="1470991" y="2243639"/>
            <a:ext cx="7858539" cy="3308858"/>
          </a:xfrm>
          <a:prstGeom prst="rect">
            <a:avLst/>
          </a:prstGeom>
        </p:spPr>
      </p:pic>
    </p:spTree>
    <p:extLst>
      <p:ext uri="{BB962C8B-B14F-4D97-AF65-F5344CB8AC3E}">
        <p14:creationId xmlns:p14="http://schemas.microsoft.com/office/powerpoint/2010/main" val="2210298029"/>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276</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a:bodyPr>
              <a:lstStyle/>
              <a:p>
                <a:pPr algn="l" rtl="0">
                  <a:buFont typeface="Wingdings" panose="05000000000000000000" pitchFamily="2" charset="2"/>
                  <a:buChar char="Ø"/>
                </a:pPr>
                <a:endParaRPr lang="en-US" dirty="0"/>
              </a:p>
              <a:p>
                <a:pPr algn="l" rtl="0">
                  <a:buFont typeface="Wingdings" panose="05000000000000000000" pitchFamily="2" charset="2"/>
                  <a:buChar char="Ø"/>
                </a:pPr>
                <a14:m>
                  <m:oMath xmlns:m="http://schemas.openxmlformats.org/officeDocument/2006/math">
                    <m:r>
                      <m:rPr>
                        <m:sty m:val="p"/>
                      </m:rPr>
                      <a:rPr lang="en-US" smtClean="0">
                        <a:latin typeface="Cambria Math" panose="02040503050406030204" pitchFamily="18" charset="0"/>
                      </a:rPr>
                      <m:t>Compression</m:t>
                    </m:r>
                    <m:r>
                      <a:rPr lang="en-US" b="0" i="1" smtClean="0">
                        <a:latin typeface="Cambria Math" panose="02040503050406030204" pitchFamily="18" charset="0"/>
                      </a:rPr>
                      <m:t>=</m:t>
                    </m:r>
                    <m:r>
                      <a:rPr lang="en-US">
                        <a:latin typeface="Cambria Math" panose="02040503050406030204" pitchFamily="18" charset="0"/>
                      </a:rPr>
                      <m:t>2845</m:t>
                    </m:r>
                    <m:r>
                      <a:rPr lang="en-US">
                        <a:latin typeface="Cambria Math" panose="02040503050406030204" pitchFamily="18" charset="0"/>
                      </a:rPr>
                      <m:t> </m:t>
                    </m:r>
                    <m:r>
                      <m:rPr>
                        <m:sty m:val="p"/>
                      </m:rPr>
                      <a:rPr lang="en-US">
                        <a:latin typeface="Cambria Math" panose="02040503050406030204" pitchFamily="18" charset="0"/>
                      </a:rPr>
                      <m:t>KN</m:t>
                    </m:r>
                  </m:oMath>
                </a14:m>
                <a:endParaRPr lang="en-US" dirty="0"/>
              </a:p>
              <a:p>
                <a:pPr marL="0" indent="0" algn="l" rtl="0">
                  <a:buNone/>
                </a:pPr>
                <a14:m>
                  <m:oMath xmlns:m="http://schemas.openxmlformats.org/officeDocument/2006/math">
                    <m:r>
                      <m:rPr>
                        <m:sty m:val="p"/>
                      </m:rPr>
                      <a:rPr lang="en-US">
                        <a:latin typeface="Cambria Math" panose="02040503050406030204" pitchFamily="18" charset="0"/>
                      </a:rPr>
                      <m:t>As</m:t>
                    </m:r>
                    <m:r>
                      <a:rPr lang="en-US">
                        <a:latin typeface="Cambria Math" panose="02040503050406030204" pitchFamily="18" charset="0"/>
                      </a:rPr>
                      <m:t> </m:t>
                    </m:r>
                    <m:r>
                      <m:rPr>
                        <m:sty m:val="p"/>
                      </m:rPr>
                      <a:rPr lang="en-US">
                        <a:latin typeface="Cambria Math" panose="02040503050406030204" pitchFamily="18" charset="0"/>
                      </a:rPr>
                      <m:t>compression</m:t>
                    </m:r>
                  </m:oMath>
                </a14:m>
                <a:r>
                  <a:rPr lang="en-US" dirty="0"/>
                  <a:t> = -6846 mm</a:t>
                </a:r>
                <a:r>
                  <a:rPr lang="en-US" baseline="30000" dirty="0"/>
                  <a:t>2</a:t>
                </a:r>
                <a:r>
                  <a:rPr lang="en-US" dirty="0"/>
                  <a:t>, So no need for compression steel</a:t>
                </a:r>
              </a:p>
              <a:p>
                <a:pPr marL="0" indent="0" algn="l" rtl="0">
                  <a:buNone/>
                </a:pPr>
                <a:endParaRPr lang="en-US" dirty="0"/>
              </a:p>
              <a:p>
                <a:pPr algn="l" rtl="0">
                  <a:buFont typeface="Wingdings" panose="05000000000000000000" pitchFamily="2" charset="2"/>
                  <a:buChar char="Ø"/>
                </a:pPr>
                <a14:m>
                  <m:oMath xmlns:m="http://schemas.openxmlformats.org/officeDocument/2006/math">
                    <m:r>
                      <m:rPr>
                        <m:sty m:val="p"/>
                      </m:rPr>
                      <a:rPr lang="en-US">
                        <a:latin typeface="Cambria Math" panose="02040503050406030204" pitchFamily="18" charset="0"/>
                      </a:rPr>
                      <m:t>Tension</m:t>
                    </m:r>
                    <m:r>
                      <a:rPr lang="en-US">
                        <a:latin typeface="Cambria Math" panose="02040503050406030204" pitchFamily="18" charset="0"/>
                      </a:rPr>
                      <m:t>= </m:t>
                    </m:r>
                    <m:r>
                      <a:rPr lang="en-US">
                        <a:latin typeface="Cambria Math" panose="02040503050406030204" pitchFamily="18" charset="0"/>
                      </a:rPr>
                      <m:t>1527</m:t>
                    </m:r>
                    <m:r>
                      <a:rPr lang="en-US">
                        <a:latin typeface="Cambria Math" panose="02040503050406030204" pitchFamily="18" charset="0"/>
                      </a:rPr>
                      <m:t> </m:t>
                    </m:r>
                    <m:r>
                      <m:rPr>
                        <m:sty m:val="p"/>
                      </m:rPr>
                      <a:rPr lang="en-US">
                        <a:latin typeface="Cambria Math" panose="02040503050406030204" pitchFamily="18" charset="0"/>
                      </a:rPr>
                      <m:t>KN</m:t>
                    </m:r>
                  </m:oMath>
                </a14:m>
                <a:endParaRPr lang="en-US" dirty="0"/>
              </a:p>
              <a:p>
                <a:pPr marL="0" indent="0" algn="l" rtl="0">
                  <a:buNone/>
                </a:pPr>
                <a:r>
                  <a:rPr lang="en-US" dirty="0"/>
                  <a:t>As tension= 4038 mm</a:t>
                </a:r>
                <a:r>
                  <a:rPr lang="en-US" baseline="30000" dirty="0"/>
                  <a:t>2</a:t>
                </a:r>
                <a:r>
                  <a:rPr lang="en-US" dirty="0"/>
                  <a:t>                                                                            </a:t>
                </a:r>
              </a:p>
              <a:p>
                <a:pPr marL="0" indent="0" algn="l" rtl="0">
                  <a:buNone/>
                </a:pPr>
                <a:r>
                  <a:rPr lang="en-US" dirty="0"/>
                  <a:t>Using Փ20 bars, As=13Փ20mm </a:t>
                </a:r>
              </a:p>
              <a:p>
                <a:pPr marL="0" indent="0" algn="l" rtl="0">
                  <a:buNone/>
                </a:pPr>
                <a:r>
                  <a:rPr lang="en-US" dirty="0"/>
                  <a:t>In order to guarantee proper spacing between bars, use 15Փ20 m</a:t>
                </a:r>
              </a:p>
              <a:p>
                <a:pPr marL="0" indent="0" algn="l" rtl="0">
                  <a:buNone/>
                </a:pPr>
                <a:endParaRPr lang="en-US" dirty="0"/>
              </a:p>
              <a:p>
                <a:pPr algn="l" rtl="0">
                  <a:buFont typeface="Wingdings" panose="05000000000000000000" pitchFamily="2" charset="2"/>
                  <a:buChar char="q"/>
                </a:pPr>
                <a:endParaRPr lang="en-US" dirty="0"/>
              </a:p>
              <a:p>
                <a:pPr marL="0" indent="0" algn="l" rtl="0">
                  <a:buNone/>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a:stretch>
              </a:blipFill>
            </p:spPr>
            <p:txBody>
              <a:bodyPr/>
              <a:lstStyle/>
              <a:p>
                <a:r>
                  <a:rPr lang="en-US">
                    <a:noFill/>
                  </a:rPr>
                  <a:t> </a:t>
                </a:r>
              </a:p>
            </p:txBody>
          </p:sp>
        </mc:Fallback>
      </mc:AlternateContent>
    </p:spTree>
    <p:extLst>
      <p:ext uri="{BB962C8B-B14F-4D97-AF65-F5344CB8AC3E}">
        <p14:creationId xmlns:p14="http://schemas.microsoft.com/office/powerpoint/2010/main" val="2467003812"/>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277</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endParaRPr lang="en-US" dirty="0"/>
              </a:p>
              <a:p>
                <a:pPr algn="l" rtl="0">
                  <a:buFont typeface="Wingdings" panose="05000000000000000000" pitchFamily="2" charset="2"/>
                  <a:buChar char="q"/>
                </a:pPr>
                <a14:m>
                  <m:oMath xmlns:m="http://schemas.openxmlformats.org/officeDocument/2006/math">
                    <m:r>
                      <m:rPr>
                        <m:nor/>
                      </m:rPr>
                      <a:rPr lang="en-US"/>
                      <m:t>Inner</m:t>
                    </m:r>
                    <m:r>
                      <m:rPr>
                        <m:nor/>
                      </m:rPr>
                      <a:rPr lang="en-US"/>
                      <m:t> </m:t>
                    </m:r>
                    <m:r>
                      <m:rPr>
                        <m:nor/>
                      </m:rPr>
                      <a:rPr lang="en-US"/>
                      <m:t>part</m:t>
                    </m:r>
                    <m:r>
                      <m:rPr>
                        <m:nor/>
                      </m:rPr>
                      <a:rPr lang="en-US" b="0" i="0" smtClean="0"/>
                      <m:t> </m:t>
                    </m:r>
                    <m:r>
                      <m:rPr>
                        <m:nor/>
                      </m:rPr>
                      <a:rPr lang="en-US" b="0" i="0" smtClean="0"/>
                      <m:t>vertical</m:t>
                    </m:r>
                    <m:r>
                      <m:rPr>
                        <m:nor/>
                      </m:rPr>
                      <a:rPr lang="en-US"/>
                      <m:t> </m:t>
                    </m:r>
                    <m:r>
                      <m:rPr>
                        <m:nor/>
                      </m:rPr>
                      <a:rPr lang="en-US" b="0" i="0" smtClean="0"/>
                      <m:t>r</m:t>
                    </m:r>
                    <m:r>
                      <m:rPr>
                        <m:nor/>
                      </m:rPr>
                      <a:rPr lang="en-US"/>
                      <m:t>einforcement</m:t>
                    </m:r>
                  </m:oMath>
                </a14:m>
                <a:r>
                  <a:rPr lang="en-US" dirty="0"/>
                  <a:t>: </a:t>
                </a:r>
              </a:p>
              <a:p>
                <a:pPr algn="l" rtl="0">
                  <a:buFont typeface="Wingdings" panose="05000000000000000000" pitchFamily="2" charset="2"/>
                  <a:buChar char="q"/>
                </a:pPr>
                <a:endParaRPr lang="en-US" dirty="0"/>
              </a:p>
              <a:p>
                <a:pPr marL="0" indent="0" algn="l" rtl="0">
                  <a:buNone/>
                </a:pPr>
                <a:r>
                  <a:rPr lang="en-US" dirty="0"/>
                  <a:t>Ag= (4000-2×600) ×500=</a:t>
                </a:r>
                <a14:m>
                  <m:oMath xmlns:m="http://schemas.openxmlformats.org/officeDocument/2006/math">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oMath>
                </a14:m>
                <a:r>
                  <a:rPr lang="en-US" dirty="0"/>
                  <a:t> mm</a:t>
                </a:r>
                <a:r>
                  <a:rPr lang="en-US" baseline="30000" dirty="0"/>
                  <a:t>2</a:t>
                </a:r>
                <a:endParaRPr lang="en-US" dirty="0"/>
              </a:p>
              <a:p>
                <a:pPr marL="0" indent="0" algn="l" rtl="0">
                  <a:buNone/>
                </a:pPr>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Pu</m:t>
                      </m:r>
                      <m:r>
                        <a:rPr lang="en-US">
                          <a:latin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4394</m:t>
                          </m:r>
                        </m:num>
                        <m:den>
                          <m:r>
                            <a:rPr lang="en-US" i="1">
                              <a:latin typeface="Cambria Math" panose="02040503050406030204" pitchFamily="18" charset="0"/>
                            </a:rPr>
                            <m:t>2</m:t>
                          </m:r>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den>
                      </m:f>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r>
                        <a:rPr lang="en-US" i="1">
                          <a:latin typeface="Cambria Math" panose="02040503050406030204" pitchFamily="18" charset="0"/>
                        </a:rPr>
                        <m:t> </m:t>
                      </m:r>
                      <m:r>
                        <a:rPr lang="en-US">
                          <a:latin typeface="Cambria Math" panose="02040503050406030204" pitchFamily="18" charset="0"/>
                        </a:rPr>
                        <m:t>= </m:t>
                      </m:r>
                      <m:r>
                        <a:rPr lang="en-US">
                          <a:latin typeface="Cambria Math" panose="02040503050406030204" pitchFamily="18" charset="0"/>
                        </a:rPr>
                        <m:t>3076</m:t>
                      </m:r>
                      <m:r>
                        <a:rPr lang="en-US">
                          <a:latin typeface="Cambria Math" panose="02040503050406030204" pitchFamily="18" charset="0"/>
                        </a:rPr>
                        <m:t> </m:t>
                      </m:r>
                      <m:r>
                        <m:rPr>
                          <m:sty m:val="p"/>
                        </m:rPr>
                        <a:rPr lang="en-US">
                          <a:latin typeface="Cambria Math" panose="02040503050406030204" pitchFamily="18" charset="0"/>
                        </a:rPr>
                        <m:t>KN</m:t>
                      </m:r>
                    </m:oMath>
                  </m:oMathPara>
                </a14:m>
                <a:endParaRPr lang="en-US" dirty="0"/>
              </a:p>
              <a:p>
                <a:pPr marL="0" indent="0" algn="l" rtl="0">
                  <a:buNone/>
                </a:pPr>
                <a:r>
                  <a:rPr lang="en-US" dirty="0"/>
                  <a:t>As compression=0 </a:t>
                </a:r>
              </a:p>
              <a:p>
                <a:pPr marL="0" indent="0" algn="l" rtl="0">
                  <a:buNone/>
                </a:pPr>
                <a:r>
                  <a:rPr lang="en-US" dirty="0"/>
                  <a:t>Use As min = 0.025×1.4×10</a:t>
                </a:r>
                <a:r>
                  <a:rPr lang="en-US" baseline="30000" dirty="0"/>
                  <a:t>6</a:t>
                </a:r>
                <a:r>
                  <a:rPr lang="en-US" dirty="0"/>
                  <a:t> = 3500 mm</a:t>
                </a:r>
                <a:r>
                  <a:rPr lang="en-US" baseline="30000" dirty="0"/>
                  <a:t>2</a:t>
                </a:r>
              </a:p>
              <a:p>
                <a:pPr marL="0" indent="0" algn="l" rtl="0">
                  <a:buNone/>
                </a:pPr>
                <a:r>
                  <a:rPr lang="en-US" baseline="30000" dirty="0"/>
                  <a:t>                        </a:t>
                </a:r>
                <a:r>
                  <a:rPr lang="en-US" dirty="0"/>
                  <a:t>= 1Փ12/200 mm at each side of the wall </a:t>
                </a:r>
              </a:p>
              <a:p>
                <a:pPr algn="l" rtl="0">
                  <a:buFont typeface="Wingdings" panose="05000000000000000000" pitchFamily="2" charset="2"/>
                  <a:buChar char="q"/>
                </a:pPr>
                <a:endParaRPr lang="en-US" dirty="0"/>
              </a:p>
              <a:p>
                <a:pPr marL="0" indent="0" algn="l" rtl="0">
                  <a:buNone/>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246"/>
                </a:stretch>
              </a:blipFill>
            </p:spPr>
            <p:txBody>
              <a:bodyPr/>
              <a:lstStyle/>
              <a:p>
                <a:r>
                  <a:rPr lang="en-US">
                    <a:noFill/>
                  </a:rPr>
                  <a:t> </a:t>
                </a:r>
              </a:p>
            </p:txBody>
          </p:sp>
        </mc:Fallback>
      </mc:AlternateContent>
    </p:spTree>
    <p:extLst>
      <p:ext uri="{BB962C8B-B14F-4D97-AF65-F5344CB8AC3E}">
        <p14:creationId xmlns:p14="http://schemas.microsoft.com/office/powerpoint/2010/main" val="2803225643"/>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278</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lnSpcReduction="10000"/>
              </a:bodyPr>
              <a:lstStyle/>
              <a:p>
                <a:pPr algn="l" rtl="0">
                  <a:buFont typeface="Wingdings" panose="05000000000000000000" pitchFamily="2" charset="2"/>
                  <a:buChar char="Ø"/>
                </a:pPr>
                <a:endParaRPr lang="en-US" dirty="0"/>
              </a:p>
              <a:p>
                <a:pPr algn="l" rtl="0"/>
                <a:r>
                  <a:rPr lang="en-US" dirty="0"/>
                  <a:t>Shear design</a:t>
                </a:r>
              </a:p>
              <a:p>
                <a:pPr algn="l" rtl="0"/>
                <a:endParaRPr lang="en-US" dirty="0"/>
              </a:p>
              <a:p>
                <a:pPr algn="l" rtl="0">
                  <a:buFont typeface="Wingdings" panose="05000000000000000000" pitchFamily="2" charset="2"/>
                  <a:buChar char="Ø"/>
                </a:pPr>
                <a:r>
                  <a:rPr lang="en-US" dirty="0"/>
                  <a:t>The minimum length of condensation zone is:</a:t>
                </a:r>
              </a:p>
              <a:p>
                <a:pPr marL="0" indent="0" algn="l" rtl="0">
                  <a:buNone/>
                </a:pPr>
                <a:r>
                  <a:rPr lang="en-US" dirty="0"/>
                  <a:t>l</a:t>
                </a:r>
                <a:r>
                  <a:rPr lang="en-US" baseline="-25000" dirty="0"/>
                  <a:t>0= </a:t>
                </a:r>
                <a:r>
                  <a:rPr lang="en-US" dirty="0"/>
                  <a:t>Min</a:t>
                </a:r>
                <a14:m>
                  <m:oMath xmlns:m="http://schemas.openxmlformats.org/officeDocument/2006/math">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eqArr>
                              <m:eqArrPr>
                                <m:ctrlPr>
                                  <a:rPr lang="en-US" i="1">
                                    <a:latin typeface="Cambria Math" panose="02040503050406030204" pitchFamily="18" charset="0"/>
                                  </a:rPr>
                                </m:ctrlPr>
                              </m:eqArrPr>
                              <m:e>
                                <m:r>
                                  <m:rPr>
                                    <m:sty m:val="p"/>
                                  </m:rPr>
                                  <a:rPr lang="en-US">
                                    <a:latin typeface="Cambria Math" panose="02040503050406030204" pitchFamily="18" charset="0"/>
                                  </a:rPr>
                                  <m:t>hn</m:t>
                                </m:r>
                                <m:r>
                                  <a:rPr lang="en-US">
                                    <a:latin typeface="Cambria Math" panose="02040503050406030204" pitchFamily="18" charset="0"/>
                                  </a:rPr>
                                  <m:t>/</m:t>
                                </m:r>
                                <m:r>
                                  <a:rPr lang="en-US">
                                    <a:latin typeface="Cambria Math" panose="02040503050406030204" pitchFamily="18" charset="0"/>
                                  </a:rPr>
                                  <m:t>6</m:t>
                                </m:r>
                              </m:e>
                              <m:e>
                                <m:r>
                                  <m:rPr>
                                    <m:sty m:val="p"/>
                                  </m:rPr>
                                  <a:rPr lang="en-US">
                                    <a:latin typeface="Cambria Math" panose="02040503050406030204" pitchFamily="18" charset="0"/>
                                  </a:rPr>
                                  <m:t>L</m:t>
                                </m:r>
                                <m:r>
                                  <a:rPr lang="en-US">
                                    <a:latin typeface="Cambria Math" panose="02040503050406030204" pitchFamily="18" charset="0"/>
                                  </a:rPr>
                                  <m:t> </m:t>
                                </m:r>
                                <m:r>
                                  <m:rPr>
                                    <m:sty m:val="p"/>
                                  </m:rPr>
                                  <a:rPr lang="en-US">
                                    <a:latin typeface="Cambria Math" panose="02040503050406030204" pitchFamily="18" charset="0"/>
                                  </a:rPr>
                                  <m:t>or</m:t>
                                </m:r>
                                <m:r>
                                  <a:rPr lang="en-US">
                                    <a:latin typeface="Cambria Math" panose="02040503050406030204" pitchFamily="18" charset="0"/>
                                  </a:rPr>
                                  <m:t> </m:t>
                                </m:r>
                                <m:r>
                                  <m:rPr>
                                    <m:sty m:val="p"/>
                                  </m:rPr>
                                  <a:rPr lang="en-US">
                                    <a:latin typeface="Cambria Math" panose="02040503050406030204" pitchFamily="18" charset="0"/>
                                  </a:rPr>
                                  <m:t>b</m:t>
                                </m:r>
                              </m:e>
                            </m:eqArr>
                          </m:e>
                          <m:e>
                            <m:r>
                              <a:rPr lang="en-US">
                                <a:latin typeface="Cambria Math" panose="02040503050406030204" pitchFamily="18" charset="0"/>
                              </a:rPr>
                              <m:t>500</m:t>
                            </m:r>
                            <m:r>
                              <a:rPr lang="en-US">
                                <a:latin typeface="Cambria Math" panose="02040503050406030204" pitchFamily="18" charset="0"/>
                              </a:rPr>
                              <m:t> </m:t>
                            </m:r>
                            <m:r>
                              <m:rPr>
                                <m:sty m:val="p"/>
                              </m:rPr>
                              <a:rPr lang="en-US">
                                <a:latin typeface="Cambria Math" panose="02040503050406030204" pitchFamily="18" charset="0"/>
                              </a:rPr>
                              <m:t>mm</m:t>
                            </m:r>
                          </m:e>
                        </m:eqArr>
                      </m:e>
                    </m:d>
                  </m:oMath>
                </a14:m>
                <a:r>
                  <a:rPr lang="en-US" dirty="0"/>
                  <a:t>                                            (Equation 3.104)</a:t>
                </a:r>
              </a:p>
              <a:p>
                <a:pPr marL="0" indent="0" algn="l" rtl="0">
                  <a:buNone/>
                </a:pPr>
                <a:endParaRPr lang="en-US" dirty="0"/>
              </a:p>
              <a:p>
                <a:pPr marL="0" indent="0" algn="l" rtl="0">
                  <a:buNone/>
                </a:pPr>
                <a:r>
                  <a:rPr lang="en-US" dirty="0"/>
                  <a:t>Where: </a:t>
                </a:r>
                <a:r>
                  <a:rPr lang="en-US" dirty="0" err="1"/>
                  <a:t>hn</a:t>
                </a:r>
                <a:r>
                  <a:rPr lang="en-US" dirty="0"/>
                  <a:t>: Wall clear height</a:t>
                </a:r>
              </a:p>
              <a:p>
                <a:pPr marL="0" indent="0" algn="l" rtl="0">
                  <a:buNone/>
                </a:pPr>
                <a:r>
                  <a:rPr lang="en-US" dirty="0"/>
                  <a:t>             L: Wall Length </a:t>
                </a:r>
              </a:p>
              <a:p>
                <a:pPr marL="0" indent="0" algn="l" rtl="0">
                  <a:buNone/>
                </a:pPr>
                <a:r>
                  <a:rPr lang="en-US" dirty="0"/>
                  <a:t>             b: Wall thickness</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b="-627"/>
                </a:stretch>
              </a:blipFill>
            </p:spPr>
            <p:txBody>
              <a:bodyPr/>
              <a:lstStyle/>
              <a:p>
                <a:r>
                  <a:rPr lang="en-US">
                    <a:noFill/>
                  </a:rPr>
                  <a:t> </a:t>
                </a:r>
              </a:p>
            </p:txBody>
          </p:sp>
        </mc:Fallback>
      </mc:AlternateContent>
    </p:spTree>
    <p:extLst>
      <p:ext uri="{BB962C8B-B14F-4D97-AF65-F5344CB8AC3E}">
        <p14:creationId xmlns:p14="http://schemas.microsoft.com/office/powerpoint/2010/main" val="1578347120"/>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279</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lnSpcReduction="10000"/>
              </a:bodyPr>
              <a:lstStyle/>
              <a:p>
                <a:pPr algn="l" rtl="0"/>
                <a:r>
                  <a:rPr lang="en-US" dirty="0"/>
                  <a:t>Shear design</a:t>
                </a:r>
              </a:p>
              <a:p>
                <a:pPr algn="l" rtl="0">
                  <a:buFont typeface="Wingdings" panose="05000000000000000000" pitchFamily="2" charset="2"/>
                  <a:buChar char="Ø"/>
                </a:pPr>
                <a:r>
                  <a:rPr lang="en-US" sz="2700" dirty="0"/>
                  <a:t>The maximum spacing in condensation zone is:</a:t>
                </a:r>
              </a:p>
              <a:p>
                <a:pPr marL="0" indent="0" algn="l" rtl="0">
                  <a:buNone/>
                </a:pPr>
                <a:r>
                  <a:rPr lang="en-US" sz="2700" dirty="0"/>
                  <a:t>S</a:t>
                </a:r>
                <a:r>
                  <a:rPr lang="en-US" sz="2700" baseline="-25000" dirty="0"/>
                  <a:t>= </a:t>
                </a:r>
                <a:r>
                  <a:rPr lang="en-US" sz="2700" dirty="0"/>
                  <a:t>Min</a:t>
                </a:r>
                <a14:m>
                  <m:oMath xmlns:m="http://schemas.openxmlformats.org/officeDocument/2006/math">
                    <m:d>
                      <m:dPr>
                        <m:begChr m:val="["/>
                        <m:endChr m:val="]"/>
                        <m:ctrlPr>
                          <a:rPr lang="en-US" sz="2700" i="1">
                            <a:latin typeface="Cambria Math" panose="02040503050406030204" pitchFamily="18" charset="0"/>
                          </a:rPr>
                        </m:ctrlPr>
                      </m:dPr>
                      <m:e>
                        <m:eqArr>
                          <m:eqArrPr>
                            <m:ctrlPr>
                              <a:rPr lang="en-US" sz="2700" i="1">
                                <a:latin typeface="Cambria Math" panose="02040503050406030204" pitchFamily="18" charset="0"/>
                              </a:rPr>
                            </m:ctrlPr>
                          </m:eqArrPr>
                          <m:e>
                            <m:eqArr>
                              <m:eqArrPr>
                                <m:ctrlPr>
                                  <a:rPr lang="en-US" sz="2700" i="1">
                                    <a:latin typeface="Cambria Math" panose="02040503050406030204" pitchFamily="18" charset="0"/>
                                  </a:rPr>
                                </m:ctrlPr>
                              </m:eqArrPr>
                              <m:e>
                                <m:r>
                                  <a:rPr lang="en-US" sz="2700">
                                    <a:latin typeface="Cambria Math" panose="02040503050406030204" pitchFamily="18" charset="0"/>
                                  </a:rPr>
                                  <m:t>6</m:t>
                                </m:r>
                                <m:r>
                                  <a:rPr lang="en-US" sz="2700">
                                    <a:latin typeface="Cambria Math" panose="02040503050406030204" pitchFamily="18" charset="0"/>
                                  </a:rPr>
                                  <m:t> </m:t>
                                </m:r>
                                <m:r>
                                  <m:rPr>
                                    <m:sty m:val="p"/>
                                  </m:rPr>
                                  <a:rPr lang="en-US" sz="2700">
                                    <a:latin typeface="Cambria Math" panose="02040503050406030204" pitchFamily="18" charset="0"/>
                                  </a:rPr>
                                  <m:t>db</m:t>
                                </m:r>
                              </m:e>
                              <m:e>
                                <m:f>
                                  <m:fPr>
                                    <m:ctrlPr>
                                      <a:rPr lang="en-US" sz="2700" i="1">
                                        <a:latin typeface="Cambria Math" panose="02040503050406030204" pitchFamily="18" charset="0"/>
                                      </a:rPr>
                                    </m:ctrlPr>
                                  </m:fPr>
                                  <m:num>
                                    <m:r>
                                      <a:rPr lang="en-US" sz="2700">
                                        <a:latin typeface="Cambria Math" panose="02040503050406030204" pitchFamily="18" charset="0"/>
                                      </a:rPr>
                                      <m:t>1</m:t>
                                    </m:r>
                                  </m:num>
                                  <m:den>
                                    <m:r>
                                      <a:rPr lang="en-US" sz="2700">
                                        <a:latin typeface="Cambria Math" panose="02040503050406030204" pitchFamily="18" charset="0"/>
                                      </a:rPr>
                                      <m:t>4</m:t>
                                    </m:r>
                                  </m:den>
                                </m:f>
                                <m:r>
                                  <a:rPr lang="en-US" sz="2700">
                                    <a:latin typeface="Cambria Math" panose="02040503050406030204" pitchFamily="18" charset="0"/>
                                  </a:rPr>
                                  <m:t> </m:t>
                                </m:r>
                                <m:r>
                                  <m:rPr>
                                    <m:sty m:val="p"/>
                                  </m:rPr>
                                  <a:rPr lang="en-US" sz="2700">
                                    <a:latin typeface="Cambria Math" panose="02040503050406030204" pitchFamily="18" charset="0"/>
                                  </a:rPr>
                                  <m:t>Least</m:t>
                                </m:r>
                                <m:r>
                                  <a:rPr lang="en-US" sz="2700">
                                    <a:latin typeface="Cambria Math" panose="02040503050406030204" pitchFamily="18" charset="0"/>
                                  </a:rPr>
                                  <m:t> </m:t>
                                </m:r>
                                <m:r>
                                  <m:rPr>
                                    <m:sty m:val="p"/>
                                  </m:rPr>
                                  <a:rPr lang="en-US" sz="2700">
                                    <a:latin typeface="Cambria Math" panose="02040503050406030204" pitchFamily="18" charset="0"/>
                                  </a:rPr>
                                  <m:t>dimension</m:t>
                                </m:r>
                              </m:e>
                            </m:eqArr>
                          </m:e>
                          <m:e>
                            <m:r>
                              <m:rPr>
                                <m:sty m:val="p"/>
                              </m:rPr>
                              <a:rPr lang="en-US" sz="2700">
                                <a:latin typeface="Cambria Math" panose="02040503050406030204" pitchFamily="18" charset="0"/>
                              </a:rPr>
                              <m:t>So</m:t>
                            </m:r>
                          </m:e>
                        </m:eqArr>
                      </m:e>
                    </m:d>
                  </m:oMath>
                </a14:m>
                <a:r>
                  <a:rPr lang="en-US" sz="2700" dirty="0"/>
                  <a:t>                                       (Equation 3.105)</a:t>
                </a:r>
              </a:p>
              <a:p>
                <a:pPr marL="0" indent="0" algn="l" rtl="0">
                  <a:buNone/>
                </a:pPr>
                <a:r>
                  <a:rPr lang="en-US" sz="2700" dirty="0"/>
                  <a:t>Where:     </a:t>
                </a:r>
                <a:r>
                  <a:rPr lang="en-US" sz="2700" dirty="0" err="1"/>
                  <a:t>db</a:t>
                </a:r>
                <a:r>
                  <a:rPr lang="en-US" sz="2700" dirty="0"/>
                  <a:t>: Bar diameter, mm </a:t>
                </a:r>
              </a:p>
              <a:p>
                <a:pPr marL="0" indent="0" algn="l" rtl="0">
                  <a:buNone/>
                </a:pPr>
                <a:endParaRPr lang="en-US" sz="2700" dirty="0"/>
              </a:p>
              <a:p>
                <a:pPr algn="l" rtl="0">
                  <a:buFont typeface="Wingdings" panose="05000000000000000000" pitchFamily="2" charset="2"/>
                  <a:buChar char="Ø"/>
                </a:pPr>
                <a:r>
                  <a:rPr lang="en-US" sz="2700" dirty="0"/>
                  <a:t> S</a:t>
                </a:r>
                <a:r>
                  <a:rPr lang="en-US" sz="2700" baseline="-25000" dirty="0"/>
                  <a:t>0</a:t>
                </a:r>
                <a:r>
                  <a:rPr lang="en-US" sz="2700" dirty="0"/>
                  <a:t>= Min</a:t>
                </a:r>
                <a14:m>
                  <m:oMath xmlns:m="http://schemas.openxmlformats.org/officeDocument/2006/math">
                    <m:d>
                      <m:dPr>
                        <m:begChr m:val="["/>
                        <m:endChr m:val="]"/>
                        <m:ctrlPr>
                          <a:rPr lang="en-US" sz="2700" i="1">
                            <a:latin typeface="Cambria Math" panose="02040503050406030204" pitchFamily="18" charset="0"/>
                          </a:rPr>
                        </m:ctrlPr>
                      </m:dPr>
                      <m:e>
                        <m:eqArr>
                          <m:eqArrPr>
                            <m:ctrlPr>
                              <a:rPr lang="en-US" sz="2700" i="1">
                                <a:latin typeface="Cambria Math" panose="02040503050406030204" pitchFamily="18" charset="0"/>
                              </a:rPr>
                            </m:ctrlPr>
                          </m:eqArrPr>
                          <m:e>
                            <m:eqArr>
                              <m:eqArrPr>
                                <m:ctrlPr>
                                  <a:rPr lang="en-US" sz="2700" i="1">
                                    <a:latin typeface="Cambria Math" panose="02040503050406030204" pitchFamily="18" charset="0"/>
                                  </a:rPr>
                                </m:ctrlPr>
                              </m:eqArrPr>
                              <m:e>
                                <m:r>
                                  <a:rPr lang="en-US" sz="2700">
                                    <a:latin typeface="Cambria Math" panose="02040503050406030204" pitchFamily="18" charset="0"/>
                                  </a:rPr>
                                  <m:t>150</m:t>
                                </m:r>
                              </m:e>
                              <m:e>
                                <m:r>
                                  <a:rPr lang="en-US" sz="2700">
                                    <a:latin typeface="Cambria Math" panose="02040503050406030204" pitchFamily="18" charset="0"/>
                                  </a:rPr>
                                  <m:t> </m:t>
                                </m:r>
                              </m:e>
                            </m:eqArr>
                          </m:e>
                          <m:e>
                            <m:r>
                              <a:rPr lang="en-US" sz="2700">
                                <a:latin typeface="Cambria Math" panose="02040503050406030204" pitchFamily="18" charset="0"/>
                              </a:rPr>
                              <m:t>100</m:t>
                            </m:r>
                            <m:r>
                              <a:rPr lang="en-US" sz="2700">
                                <a:latin typeface="Cambria Math" panose="02040503050406030204" pitchFamily="18" charset="0"/>
                              </a:rPr>
                              <m:t>+</m:t>
                            </m:r>
                            <m:f>
                              <m:fPr>
                                <m:ctrlPr>
                                  <a:rPr lang="en-US" sz="2700" i="1">
                                    <a:latin typeface="Cambria Math" panose="02040503050406030204" pitchFamily="18" charset="0"/>
                                  </a:rPr>
                                </m:ctrlPr>
                              </m:fPr>
                              <m:num>
                                <m:r>
                                  <a:rPr lang="en-US" sz="2700">
                                    <a:latin typeface="Cambria Math" panose="02040503050406030204" pitchFamily="18" charset="0"/>
                                  </a:rPr>
                                  <m:t>(</m:t>
                                </m:r>
                                <m:r>
                                  <a:rPr lang="en-US" sz="2700">
                                    <a:latin typeface="Cambria Math" panose="02040503050406030204" pitchFamily="18" charset="0"/>
                                  </a:rPr>
                                  <m:t>350</m:t>
                                </m:r>
                                <m:r>
                                  <a:rPr lang="en-US" sz="2700" i="1">
                                    <a:latin typeface="Cambria Math" panose="02040503050406030204" pitchFamily="18" charset="0"/>
                                  </a:rPr>
                                  <m:t>−</m:t>
                                </m:r>
                                <m:r>
                                  <m:rPr>
                                    <m:sty m:val="p"/>
                                  </m:rPr>
                                  <a:rPr lang="en-US" sz="2700">
                                    <a:latin typeface="Cambria Math" panose="02040503050406030204" pitchFamily="18" charset="0"/>
                                  </a:rPr>
                                  <m:t>hx</m:t>
                                </m:r>
                                <m:r>
                                  <a:rPr lang="en-US" sz="2700">
                                    <a:latin typeface="Cambria Math" panose="02040503050406030204" pitchFamily="18" charset="0"/>
                                  </a:rPr>
                                  <m:t>)</m:t>
                                </m:r>
                              </m:num>
                              <m:den>
                                <m:r>
                                  <a:rPr lang="en-US" sz="2700">
                                    <a:latin typeface="Cambria Math" panose="02040503050406030204" pitchFamily="18" charset="0"/>
                                  </a:rPr>
                                  <m:t>3</m:t>
                                </m:r>
                              </m:den>
                            </m:f>
                          </m:e>
                        </m:eqArr>
                      </m:e>
                    </m:d>
                  </m:oMath>
                </a14:m>
                <a:r>
                  <a:rPr lang="en-US" sz="2700" dirty="0"/>
                  <a:t>   &gt;= 100 mm                 (Equation 3.106)</a:t>
                </a:r>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t="-2008"/>
                </a:stretch>
              </a:blipFill>
            </p:spPr>
            <p:txBody>
              <a:bodyPr/>
              <a:lstStyle/>
              <a:p>
                <a:r>
                  <a:rPr lang="en-US">
                    <a:noFill/>
                  </a:rPr>
                  <a:t> </a:t>
                </a:r>
              </a:p>
            </p:txBody>
          </p:sp>
        </mc:Fallback>
      </mc:AlternateContent>
    </p:spTree>
    <p:extLst>
      <p:ext uri="{BB962C8B-B14F-4D97-AF65-F5344CB8AC3E}">
        <p14:creationId xmlns:p14="http://schemas.microsoft.com/office/powerpoint/2010/main" val="2850890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4757758"/>
          </a:xfrm>
        </p:spPr>
        <p:txBody>
          <a:bodyPr/>
          <a:lstStyle/>
          <a:p>
            <a:pPr algn="l" rtl="0">
              <a:buNone/>
            </a:pPr>
            <a:r>
              <a:rPr lang="en-GB" b="1" dirty="0"/>
              <a:t>- Curtain walls weight:</a:t>
            </a:r>
          </a:p>
          <a:p>
            <a:pPr algn="l">
              <a:buNone/>
            </a:pPr>
            <a:r>
              <a:rPr lang="en-US" sz="2400" dirty="0"/>
              <a:t>From</a:t>
            </a:r>
            <a:r>
              <a:rPr lang="en-GB" sz="2400" dirty="0"/>
              <a:t> curtain wall section, Curtain wall weight =2 KN/m</a:t>
            </a:r>
            <a:endParaRPr lang="en-US" sz="2400" dirty="0"/>
          </a:p>
          <a:p>
            <a:pPr algn="l" rtl="0">
              <a:buNone/>
            </a:pPr>
            <a:endParaRPr lang="en-US" dirty="0"/>
          </a:p>
        </p:txBody>
      </p:sp>
      <p:pic>
        <p:nvPicPr>
          <p:cNvPr id="6" name="Picture 29"/>
          <p:cNvPicPr/>
          <p:nvPr/>
        </p:nvPicPr>
        <p:blipFill>
          <a:blip r:embed="rId2"/>
          <a:stretch>
            <a:fillRect/>
          </a:stretch>
        </p:blipFill>
        <p:spPr>
          <a:xfrm>
            <a:off x="2595538" y="2571744"/>
            <a:ext cx="7072362" cy="3857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a:extLst>
              <a:ext uri="{FF2B5EF4-FFF2-40B4-BE49-F238E27FC236}">
                <a16:creationId xmlns:a16="http://schemas.microsoft.com/office/drawing/2014/main" id="{9AA88B68-DB55-4607-A625-05E441639E9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28</a:t>
            </a:fld>
            <a:endParaRPr lang="ar-SA"/>
          </a:p>
        </p:txBody>
      </p:sp>
    </p:spTree>
    <p:extLst>
      <p:ext uri="{BB962C8B-B14F-4D97-AF65-F5344CB8AC3E}">
        <p14:creationId xmlns:p14="http://schemas.microsoft.com/office/powerpoint/2010/main" val="1627732963"/>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280</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77500" lnSpcReduction="20000"/>
              </a:bodyPr>
              <a:lstStyle/>
              <a:p>
                <a:pPr algn="l" rtl="0">
                  <a:buFont typeface="Wingdings" panose="05000000000000000000" pitchFamily="2" charset="2"/>
                  <a:buChar char="Ø"/>
                </a:pPr>
                <a:endParaRPr lang="en-US" dirty="0"/>
              </a:p>
              <a:p>
                <a:pPr algn="l" rtl="0"/>
                <a:r>
                  <a:rPr lang="en-US" dirty="0"/>
                  <a:t>Shear design</a:t>
                </a:r>
              </a:p>
              <a:p>
                <a:pPr algn="l" rtl="0">
                  <a:buFont typeface="Wingdings" panose="05000000000000000000" pitchFamily="2" charset="2"/>
                  <a:buChar char="Ø"/>
                </a:pPr>
                <a:r>
                  <a:rPr lang="en-US" dirty="0"/>
                  <a:t>Maximum spacing in zones other than condensation zones is :</a:t>
                </a:r>
              </a:p>
              <a:p>
                <a:pPr algn="l" rtl="0">
                  <a:buFont typeface="Wingdings" panose="05000000000000000000" pitchFamily="2" charset="2"/>
                  <a:buChar char="Ø"/>
                </a:pPr>
                <a:endParaRPr lang="en-US" dirty="0"/>
              </a:p>
              <a:p>
                <a:pPr marL="0" indent="0" algn="l" rtl="0">
                  <a:buNone/>
                </a:pPr>
                <a:r>
                  <a:rPr lang="en-US" dirty="0"/>
                  <a:t>S= Min</a:t>
                </a:r>
                <a14:m>
                  <m:oMath xmlns:m="http://schemas.openxmlformats.org/officeDocument/2006/math">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eqArr>
                              <m:eqArrPr>
                                <m:ctrlPr>
                                  <a:rPr lang="en-US" i="1">
                                    <a:latin typeface="Cambria Math" panose="02040503050406030204" pitchFamily="18" charset="0"/>
                                  </a:rPr>
                                </m:ctrlPr>
                              </m:eqArrPr>
                              <m:e>
                                <m:r>
                                  <a:rPr lang="en-US">
                                    <a:latin typeface="Cambria Math" panose="02040503050406030204" pitchFamily="18" charset="0"/>
                                  </a:rPr>
                                  <m:t>6</m:t>
                                </m:r>
                                <m:r>
                                  <a:rPr lang="en-US">
                                    <a:latin typeface="Cambria Math" panose="02040503050406030204" pitchFamily="18" charset="0"/>
                                  </a:rPr>
                                  <m:t> </m:t>
                                </m:r>
                                <m:r>
                                  <m:rPr>
                                    <m:sty m:val="p"/>
                                  </m:rPr>
                                  <a:rPr lang="en-US">
                                    <a:latin typeface="Cambria Math" panose="02040503050406030204" pitchFamily="18" charset="0"/>
                                  </a:rPr>
                                  <m:t>db</m:t>
                                </m:r>
                              </m:e>
                              <m:e>
                                <m:r>
                                  <a:rPr lang="en-US">
                                    <a:latin typeface="Cambria Math" panose="02040503050406030204" pitchFamily="18" charset="0"/>
                                  </a:rPr>
                                  <m:t> </m:t>
                                </m:r>
                              </m:e>
                            </m:eqArr>
                          </m:e>
                          <m:e>
                            <m:r>
                              <a:rPr lang="en-US">
                                <a:latin typeface="Cambria Math" panose="02040503050406030204" pitchFamily="18" charset="0"/>
                              </a:rPr>
                              <m:t>150</m:t>
                            </m:r>
                            <m:r>
                              <a:rPr lang="en-US">
                                <a:latin typeface="Cambria Math" panose="02040503050406030204" pitchFamily="18" charset="0"/>
                              </a:rPr>
                              <m:t> </m:t>
                            </m:r>
                            <m:r>
                              <m:rPr>
                                <m:sty m:val="p"/>
                              </m:rPr>
                              <a:rPr lang="en-US">
                                <a:latin typeface="Cambria Math" panose="02040503050406030204" pitchFamily="18" charset="0"/>
                              </a:rPr>
                              <m:t>mm</m:t>
                            </m:r>
                          </m:e>
                        </m:eqArr>
                      </m:e>
                    </m:d>
                  </m:oMath>
                </a14:m>
                <a:r>
                  <a:rPr lang="en-US" dirty="0"/>
                  <a:t>                                        (Equation 3.107)</a:t>
                </a:r>
              </a:p>
              <a:p>
                <a:pPr marL="0" indent="0" algn="l" rtl="0">
                  <a:buNone/>
                </a:pPr>
                <a:endParaRPr lang="en-US" dirty="0"/>
              </a:p>
              <a:p>
                <a:pPr algn="l" rtl="0">
                  <a:buFont typeface="Wingdings" panose="05000000000000000000" pitchFamily="2" charset="2"/>
                  <a:buChar char="Ø"/>
                </a:pPr>
                <a:r>
                  <a:rPr lang="en-US" dirty="0"/>
                  <a:t>Figure 3.63 shows shear steel ratio from Etabs for Wall F. </a:t>
                </a:r>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algn="l" rtl="0">
                  <a:buFont typeface="Wingdings" panose="05000000000000000000" pitchFamily="2" charset="2"/>
                  <a:buChar char="Ø"/>
                </a:pPr>
                <a:endParaRPr lang="en-US" dirty="0"/>
              </a:p>
              <a:p>
                <a:pPr marL="0" indent="0" algn="l" rtl="0">
                  <a:buNone/>
                </a:pPr>
                <a:r>
                  <a:rPr lang="en-US" dirty="0"/>
                  <a:t>,</a:t>
                </a:r>
              </a:p>
              <a:p>
                <a:pPr marL="0" indent="0" algn="l" rtl="0">
                  <a:buNone/>
                </a:pPr>
                <a:endParaRPr lang="en-US" sz="2800"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736"/>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F32753B1-5503-4E1A-BEAE-5FA422B4A24A}"/>
              </a:ext>
            </a:extLst>
          </p:cNvPr>
          <p:cNvPicPr>
            <a:picLocks noChangeAspect="1"/>
          </p:cNvPicPr>
          <p:nvPr/>
        </p:nvPicPr>
        <p:blipFill>
          <a:blip r:embed="rId3"/>
          <a:stretch>
            <a:fillRect/>
          </a:stretch>
        </p:blipFill>
        <p:spPr>
          <a:xfrm>
            <a:off x="816864" y="4607481"/>
            <a:ext cx="9970639" cy="1486169"/>
          </a:xfrm>
          <a:prstGeom prst="rect">
            <a:avLst/>
          </a:prstGeom>
        </p:spPr>
      </p:pic>
    </p:spTree>
    <p:extLst>
      <p:ext uri="{BB962C8B-B14F-4D97-AF65-F5344CB8AC3E}">
        <p14:creationId xmlns:p14="http://schemas.microsoft.com/office/powerpoint/2010/main" val="3428474222"/>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281</a:t>
            </a:fld>
            <a:endParaRPr lang="ar-SA"/>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fontScale="92500"/>
              </a:bodyPr>
              <a:lstStyle/>
              <a:p>
                <a:pPr algn="l" rtl="0">
                  <a:buFont typeface="Wingdings" panose="05000000000000000000" pitchFamily="2" charset="2"/>
                  <a:buChar char="Ø"/>
                </a:pPr>
                <a:endParaRPr lang="en-US" dirty="0"/>
              </a:p>
              <a:p>
                <a:pPr algn="l" rtl="0"/>
                <a:r>
                  <a:rPr lang="en-US" dirty="0"/>
                  <a:t>Shear design</a:t>
                </a:r>
              </a:p>
              <a:p>
                <a:pPr algn="l" rtl="0">
                  <a:buFont typeface="Wingdings" panose="05000000000000000000" pitchFamily="2" charset="2"/>
                  <a:buChar char="Ø"/>
                </a:pPr>
                <a:r>
                  <a:rPr lang="en-US" dirty="0"/>
                  <a:t>For boundary elements: </a:t>
                </a:r>
              </a:p>
              <a:p>
                <a:pPr marL="0" indent="0" algn="l" rtl="0">
                  <a:buNone/>
                </a:pPr>
                <a:r>
                  <a:rPr lang="en-US" dirty="0"/>
                  <a:t>l</a:t>
                </a:r>
                <a:r>
                  <a:rPr lang="en-US" baseline="-25000" dirty="0"/>
                  <a:t>0</a:t>
                </a:r>
                <a:r>
                  <a:rPr lang="en-US" dirty="0"/>
                  <a:t>= 700 mm </a:t>
                </a:r>
              </a:p>
              <a:p>
                <a:pPr marL="0" indent="0" algn="l" rtl="0">
                  <a:buNone/>
                </a:pPr>
                <a:r>
                  <a:rPr lang="en-US" dirty="0"/>
                  <a:t>S</a:t>
                </a:r>
                <a:r>
                  <a:rPr lang="en-US" baseline="-25000" dirty="0"/>
                  <a:t>0</a:t>
                </a:r>
                <a:r>
                  <a:rPr lang="en-US" dirty="0"/>
                  <a:t>= 150 mm </a:t>
                </a:r>
              </a:p>
              <a:p>
                <a:pPr marL="0" indent="0" algn="l" rtl="0">
                  <a:buNone/>
                </a:pPr>
                <a:r>
                  <a:rPr lang="en-US" dirty="0"/>
                  <a:t>Spacing in condensation zoon, S</a:t>
                </a:r>
                <a:r>
                  <a:rPr lang="en-US" baseline="-25000" dirty="0"/>
                  <a:t> </a:t>
                </a:r>
                <a:r>
                  <a:rPr lang="en-US" dirty="0"/>
                  <a:t>= 120 mm </a:t>
                </a:r>
              </a:p>
              <a:p>
                <a:pPr marL="0" indent="0" algn="l" rtl="0">
                  <a:buNone/>
                </a:pPr>
                <a:r>
                  <a:rPr lang="en-US" dirty="0"/>
                  <a:t>Spacing in other zones, S = 120 mm </a:t>
                </a:r>
              </a:p>
              <a:p>
                <a:pPr marL="0" indent="0" algn="l" rtl="0">
                  <a:buNone/>
                </a:pPr>
                <a:r>
                  <a:rPr lang="en-US" dirty="0"/>
                  <a:t> </a:t>
                </a:r>
              </a:p>
              <a:p>
                <a:pPr marL="0" indent="0" algn="l" rtl="0">
                  <a:buNone/>
                </a:pPr>
                <a:r>
                  <a:rPr lang="en-US" dirty="0"/>
                  <a:t>As a result, use 1</a:t>
                </a:r>
                <a14:m>
                  <m:oMath xmlns:m="http://schemas.openxmlformats.org/officeDocument/2006/math">
                    <m:r>
                      <a:rPr lang="en-US" i="1">
                        <a:latin typeface="Cambria Math" panose="02040503050406030204" pitchFamily="18" charset="0"/>
                      </a:rPr>
                      <m:t>Փ</m:t>
                    </m:r>
                    <m:r>
                      <a:rPr lang="en-US" i="1">
                        <a:latin typeface="Cambria Math" panose="02040503050406030204" pitchFamily="18" charset="0"/>
                      </a:rPr>
                      <m:t>12</m:t>
                    </m:r>
                  </m:oMath>
                </a14:m>
                <a:r>
                  <a:rPr lang="en-US" dirty="0"/>
                  <a:t>/100mm for all zones of the boundary elements.      </a:t>
                </a:r>
              </a:p>
              <a:p>
                <a:pPr marL="0" indent="0" algn="l" rtl="0">
                  <a:buNone/>
                </a:pPr>
                <a:endParaRPr lang="en-US" dirty="0"/>
              </a:p>
              <a:p>
                <a:pPr algn="l" rtl="0">
                  <a:buFont typeface="Wingdings" panose="05000000000000000000" pitchFamily="2" charset="2"/>
                  <a:buChar char="Ø"/>
                </a:pPr>
                <a:endParaRPr lang="en-US" dirty="0"/>
              </a:p>
              <a:p>
                <a:pPr marL="0" indent="0" algn="l" rtl="0">
                  <a:buNone/>
                </a:pPr>
                <a:endParaRPr lang="en-US" dirty="0"/>
              </a:p>
            </p:txBody>
          </p:sp>
        </mc:Choice>
        <mc:Fallback xmlns="">
          <p:sp>
            <p:nvSpPr>
              <p:cNvPr id="4" name="Content Placeholder 3">
                <a:extLst>
                  <a:ext uri="{FF2B5EF4-FFF2-40B4-BE49-F238E27FC236}">
                    <a16:creationId xmlns:a16="http://schemas.microsoft.com/office/drawing/2014/main" id="{6CBE7DD4-367A-4EA7-A48F-3B0A509BA5A3}"/>
                  </a:ext>
                </a:extLst>
              </p:cNvPr>
              <p:cNvSpPr>
                <a:spLocks noGrp="1" noRot="1" noChangeAspect="1" noMove="1" noResize="1" noEditPoints="1" noAdjustHandles="1" noChangeArrowheads="1" noChangeShapeType="1" noTextEdit="1"/>
              </p:cNvSpPr>
              <p:nvPr>
                <p:ph sz="quarter" idx="1"/>
              </p:nvPr>
            </p:nvSpPr>
            <p:spPr>
              <a:xfrm>
                <a:off x="984738" y="1600199"/>
                <a:ext cx="10770578" cy="4853609"/>
              </a:xfrm>
              <a:blipFill>
                <a:blip r:embed="rId2"/>
                <a:stretch>
                  <a:fillRect l="-1076"/>
                </a:stretch>
              </a:blipFill>
            </p:spPr>
            <p:txBody>
              <a:bodyPr/>
              <a:lstStyle/>
              <a:p>
                <a:r>
                  <a:rPr lang="en-US">
                    <a:noFill/>
                  </a:rPr>
                  <a:t> </a:t>
                </a:r>
              </a:p>
            </p:txBody>
          </p:sp>
        </mc:Fallback>
      </mc:AlternateContent>
    </p:spTree>
    <p:extLst>
      <p:ext uri="{BB962C8B-B14F-4D97-AF65-F5344CB8AC3E}">
        <p14:creationId xmlns:p14="http://schemas.microsoft.com/office/powerpoint/2010/main" val="2400056291"/>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FBB72-357F-4AFD-A58E-C05862E0FE5D}"/>
              </a:ext>
            </a:extLst>
          </p:cNvPr>
          <p:cNvSpPr>
            <a:spLocks noGrp="1"/>
          </p:cNvSpPr>
          <p:nvPr>
            <p:ph type="title"/>
          </p:nvPr>
        </p:nvSpPr>
        <p:spPr/>
        <p:txBody>
          <a:bodyPr>
            <a:noAutofit/>
          </a:bodyPr>
          <a:lstStyle/>
          <a:p>
            <a:pPr algn="ctr"/>
            <a:r>
              <a:rPr lang="en-US" sz="3200" b="1" dirty="0"/>
              <a:t>3.10.3 Design of special wall piers </a:t>
            </a:r>
            <a:br>
              <a:rPr lang="en-US" sz="3200" b="1" dirty="0"/>
            </a:br>
            <a:endParaRPr lang="en-US" sz="3200" b="1" dirty="0"/>
          </a:p>
        </p:txBody>
      </p:sp>
      <p:sp>
        <p:nvSpPr>
          <p:cNvPr id="3" name="Slide Number Placeholder 2">
            <a:extLst>
              <a:ext uri="{FF2B5EF4-FFF2-40B4-BE49-F238E27FC236}">
                <a16:creationId xmlns:a16="http://schemas.microsoft.com/office/drawing/2014/main" id="{2D8AF970-46CE-4D62-9265-4D1A2503CFC3}"/>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282</a:t>
            </a:fld>
            <a:endParaRPr lang="ar-SA"/>
          </a:p>
        </p:txBody>
      </p:sp>
      <p:sp>
        <p:nvSpPr>
          <p:cNvPr id="4" name="Content Placeholder 3">
            <a:extLst>
              <a:ext uri="{FF2B5EF4-FFF2-40B4-BE49-F238E27FC236}">
                <a16:creationId xmlns:a16="http://schemas.microsoft.com/office/drawing/2014/main" id="{6CBE7DD4-367A-4EA7-A48F-3B0A509BA5A3}"/>
              </a:ext>
            </a:extLst>
          </p:cNvPr>
          <p:cNvSpPr>
            <a:spLocks noGrp="1"/>
          </p:cNvSpPr>
          <p:nvPr>
            <p:ph sz="quarter" idx="1"/>
          </p:nvPr>
        </p:nvSpPr>
        <p:spPr>
          <a:xfrm>
            <a:off x="984738" y="1600199"/>
            <a:ext cx="10770578" cy="4853609"/>
          </a:xfrm>
        </p:spPr>
        <p:txBody>
          <a:bodyPr>
            <a:normAutofit/>
          </a:bodyPr>
          <a:lstStyle/>
          <a:p>
            <a:pPr algn="l" rtl="0">
              <a:buFont typeface="Wingdings" panose="05000000000000000000" pitchFamily="2" charset="2"/>
              <a:buChar char="Ø"/>
            </a:pPr>
            <a:endParaRPr lang="en-US" dirty="0"/>
          </a:p>
          <a:p>
            <a:pPr algn="l" rtl="0"/>
            <a:r>
              <a:rPr lang="en-US" dirty="0"/>
              <a:t>Shear design</a:t>
            </a:r>
          </a:p>
          <a:p>
            <a:pPr marL="0" indent="0" algn="l" rtl="0">
              <a:buNone/>
            </a:pPr>
            <a:r>
              <a:rPr lang="en-US" dirty="0"/>
              <a:t>Figure 3.64 shows the final reinforcement of wall F. </a:t>
            </a:r>
          </a:p>
          <a:p>
            <a:pPr marL="0" indent="0" algn="l" rtl="0">
              <a:buNone/>
            </a:pPr>
            <a:endParaRPr lang="en-US" dirty="0"/>
          </a:p>
          <a:p>
            <a:pPr algn="l" rtl="0">
              <a:buFont typeface="Wingdings" panose="05000000000000000000" pitchFamily="2" charset="2"/>
              <a:buChar char="Ø"/>
            </a:pPr>
            <a:endParaRPr lang="en-US" dirty="0"/>
          </a:p>
          <a:p>
            <a:pPr marL="0" indent="0" algn="l" rtl="0">
              <a:buNone/>
            </a:pPr>
            <a:endParaRPr lang="en-US" dirty="0"/>
          </a:p>
        </p:txBody>
      </p:sp>
      <p:pic>
        <p:nvPicPr>
          <p:cNvPr id="5" name="Picture 4">
            <a:extLst>
              <a:ext uri="{FF2B5EF4-FFF2-40B4-BE49-F238E27FC236}">
                <a16:creationId xmlns:a16="http://schemas.microsoft.com/office/drawing/2014/main" id="{E203AE19-572B-4F11-895B-300500AEE44F}"/>
              </a:ext>
            </a:extLst>
          </p:cNvPr>
          <p:cNvPicPr>
            <a:picLocks noChangeAspect="1"/>
          </p:cNvPicPr>
          <p:nvPr/>
        </p:nvPicPr>
        <p:blipFill>
          <a:blip r:embed="rId2"/>
          <a:stretch>
            <a:fillRect/>
          </a:stretch>
        </p:blipFill>
        <p:spPr>
          <a:xfrm>
            <a:off x="573965" y="3429000"/>
            <a:ext cx="11044069" cy="3024808"/>
          </a:xfrm>
          <a:prstGeom prst="rect">
            <a:avLst/>
          </a:prstGeom>
        </p:spPr>
      </p:pic>
    </p:spTree>
    <p:extLst>
      <p:ext uri="{BB962C8B-B14F-4D97-AF65-F5344CB8AC3E}">
        <p14:creationId xmlns:p14="http://schemas.microsoft.com/office/powerpoint/2010/main" val="235148193"/>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lstStyle/>
          <a:p>
            <a:pPr marL="0" indent="0" algn="l" rtl="0">
              <a:buNone/>
            </a:pPr>
            <a:r>
              <a:rPr lang="en-US" dirty="0"/>
              <a:t>After compared between </a:t>
            </a:r>
            <a:r>
              <a:rPr lang="en-US" dirty="0" err="1"/>
              <a:t>Etabs</a:t>
            </a:r>
            <a:r>
              <a:rPr lang="en-US" dirty="0"/>
              <a:t> results and manual results, the same element was chosen in the previous section to complete the design and show details of the reinforcement.</a:t>
            </a:r>
          </a:p>
          <a:p>
            <a:pPr marL="0" indent="0" algn="l" rtl="0">
              <a:buNone/>
            </a:pPr>
            <a:endParaRPr lang="en-US" dirty="0"/>
          </a:p>
          <a:p>
            <a:pPr marL="0" indent="0" algn="l" rtl="0">
              <a:buNone/>
            </a:pPr>
            <a:r>
              <a:rPr lang="en-US" dirty="0"/>
              <a:t>The length of the Spandrel (L)=1.2m.</a:t>
            </a:r>
          </a:p>
          <a:p>
            <a:pPr marL="0" indent="0" algn="l" rtl="0">
              <a:buNone/>
            </a:pPr>
            <a:r>
              <a:rPr lang="en-US" dirty="0"/>
              <a:t>Section dimensions:</a:t>
            </a:r>
          </a:p>
          <a:p>
            <a:pPr marL="0" indent="0" algn="l" rtl="0">
              <a:buNone/>
            </a:pPr>
            <a:endParaRPr lang="en-US" dirty="0"/>
          </a:p>
          <a:p>
            <a:pPr marL="0" indent="0" algn="l" rtl="0">
              <a:buNone/>
            </a:pPr>
            <a:endParaRPr lang="en-US" dirty="0"/>
          </a:p>
          <a:p>
            <a:pPr marL="0" indent="0" algn="l" rtl="0">
              <a:buNone/>
            </a:pPr>
            <a:endParaRPr lang="en-US" dirty="0"/>
          </a:p>
          <a:p>
            <a:pPr algn="l" rtl="0"/>
            <a:endParaRPr lang="en-US" dirty="0"/>
          </a:p>
          <a:p>
            <a:pPr marL="0" indent="0">
              <a:buNone/>
            </a:pPr>
            <a:endParaRPr lang="en-US" dirty="0"/>
          </a:p>
        </p:txBody>
      </p:sp>
      <p:pic>
        <p:nvPicPr>
          <p:cNvPr id="4" name="Picture 3">
            <a:extLst>
              <a:ext uri="{FF2B5EF4-FFF2-40B4-BE49-F238E27FC236}">
                <a16:creationId xmlns:a16="http://schemas.microsoft.com/office/drawing/2014/main" id="{A3812916-D184-45A0-AF85-23BEBCA4E53B}"/>
              </a:ext>
            </a:extLst>
          </p:cNvPr>
          <p:cNvPicPr/>
          <p:nvPr/>
        </p:nvPicPr>
        <p:blipFill rotWithShape="1">
          <a:blip r:embed="rId2"/>
          <a:srcRect t="29332"/>
          <a:stretch/>
        </p:blipFill>
        <p:spPr bwMode="auto">
          <a:xfrm>
            <a:off x="888023" y="4681904"/>
            <a:ext cx="9941170" cy="1151792"/>
          </a:xfrm>
          <a:prstGeom prst="rect">
            <a:avLst/>
          </a:prstGeom>
          <a:noFill/>
          <a:ln>
            <a:noFill/>
          </a:ln>
          <a:extLst>
            <a:ext uri="{53640926-AAD7-44D8-BBD7-CCE9431645EC}">
              <a14:shadowObscured xmlns:a14="http://schemas.microsoft.com/office/drawing/2010/main"/>
            </a:ext>
          </a:extLst>
        </p:spPr>
      </p:pic>
      <p:sp>
        <p:nvSpPr>
          <p:cNvPr id="5" name="Slide Number Placeholder 4">
            <a:extLst>
              <a:ext uri="{FF2B5EF4-FFF2-40B4-BE49-F238E27FC236}">
                <a16:creationId xmlns:a16="http://schemas.microsoft.com/office/drawing/2014/main" id="{4FC33F04-DC89-41BB-A2B1-0C87B96FD38D}"/>
              </a:ext>
            </a:extLst>
          </p:cNvPr>
          <p:cNvSpPr>
            <a:spLocks noGrp="1"/>
          </p:cNvSpPr>
          <p:nvPr>
            <p:ph type="sldNum" sz="quarter" idx="12"/>
          </p:nvPr>
        </p:nvSpPr>
        <p:spPr/>
        <p:txBody>
          <a:bodyPr>
            <a:normAutofit fontScale="85000" lnSpcReduction="20000"/>
          </a:bodyPr>
          <a:lstStyle/>
          <a:p>
            <a:fld id="{12F72544-B17E-497E-958C-8F6B1DE0A02B}" type="slidenum">
              <a:rPr lang="en-US" smtClean="0"/>
              <a:t>283</a:t>
            </a:fld>
            <a:endParaRPr lang="en-US"/>
          </a:p>
        </p:txBody>
      </p:sp>
    </p:spTree>
    <p:extLst>
      <p:ext uri="{BB962C8B-B14F-4D97-AF65-F5344CB8AC3E}">
        <p14:creationId xmlns:p14="http://schemas.microsoft.com/office/powerpoint/2010/main" val="3402625470"/>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normAutofit fontScale="77500" lnSpcReduction="20000"/>
              </a:bodyPr>
              <a:lstStyle/>
              <a:p>
                <a:pPr marL="0" indent="0" algn="l" rtl="0">
                  <a:buNone/>
                </a:pPr>
                <a:r>
                  <a:rPr lang="en-US" sz="3600" b="1" dirty="0"/>
                  <a:t>Requirements for shear reinforcement:</a:t>
                </a:r>
              </a:p>
              <a:p>
                <a:pPr marL="0" indent="0" algn="l" rtl="0">
                  <a:buNone/>
                </a:pPr>
                <a:r>
                  <a:rPr lang="en-US" sz="3600" dirty="0"/>
                  <a:t>The transverse reinforcement in each diagonal group should not be less than the following: </a:t>
                </a:r>
              </a:p>
              <a:p>
                <a:pPr marL="0" indent="0" algn="l" rtl="0">
                  <a:buNone/>
                </a:pPr>
                <a14:m>
                  <m:oMathPara xmlns:m="http://schemas.openxmlformats.org/officeDocument/2006/math">
                    <m:oMathParaPr>
                      <m:jc m:val="centerGroup"/>
                    </m:oMathParaPr>
                    <m:oMath xmlns:m="http://schemas.openxmlformats.org/officeDocument/2006/math">
                      <m:sSub>
                        <m:sSubPr>
                          <m:ctrlPr>
                            <a:rPr lang="en-US" sz="3600" i="1">
                              <a:latin typeface="Cambria Math" panose="02040503050406030204" pitchFamily="18" charset="0"/>
                            </a:rPr>
                          </m:ctrlPr>
                        </m:sSubPr>
                        <m:e>
                          <m:r>
                            <m:rPr>
                              <m:sty m:val="p"/>
                            </m:rPr>
                            <a:rPr lang="en-US" sz="3600">
                              <a:latin typeface="Cambria Math" panose="02040503050406030204" pitchFamily="18" charset="0"/>
                            </a:rPr>
                            <m:t>A</m:t>
                          </m:r>
                        </m:e>
                        <m:sub>
                          <m:r>
                            <m:rPr>
                              <m:sty m:val="p"/>
                            </m:rPr>
                            <a:rPr lang="en-US" sz="3600">
                              <a:latin typeface="Cambria Math" panose="02040503050406030204" pitchFamily="18" charset="0"/>
                            </a:rPr>
                            <m:t>Sh</m:t>
                          </m:r>
                        </m:sub>
                      </m:sSub>
                      <m:r>
                        <a:rPr lang="en-US" sz="3600" b="0" i="0" smtClean="0">
                          <a:latin typeface="Cambria Math" panose="02040503050406030204" pitchFamily="18" charset="0"/>
                        </a:rPr>
                        <m:t>=</m:t>
                      </m:r>
                      <m:r>
                        <a:rPr lang="en-US" sz="3600">
                          <a:latin typeface="Cambria Math" panose="02040503050406030204" pitchFamily="18" charset="0"/>
                        </a:rPr>
                        <m:t>0</m:t>
                      </m:r>
                      <m:r>
                        <a:rPr lang="en-US" sz="3600">
                          <a:latin typeface="Cambria Math" panose="02040503050406030204" pitchFamily="18" charset="0"/>
                        </a:rPr>
                        <m:t>.</m:t>
                      </m:r>
                      <m:r>
                        <a:rPr lang="en-US" sz="3600">
                          <a:latin typeface="Cambria Math" panose="02040503050406030204" pitchFamily="18" charset="0"/>
                        </a:rPr>
                        <m:t>09</m:t>
                      </m:r>
                      <m:sSub>
                        <m:sSubPr>
                          <m:ctrlPr>
                            <a:rPr lang="en-US" sz="3600" i="1">
                              <a:latin typeface="Cambria Math" panose="02040503050406030204" pitchFamily="18" charset="0"/>
                            </a:rPr>
                          </m:ctrlPr>
                        </m:sSubPr>
                        <m:e>
                          <m:r>
                            <m:rPr>
                              <m:sty m:val="p"/>
                            </m:rPr>
                            <a:rPr lang="en-US" sz="3600">
                              <a:latin typeface="Cambria Math" panose="02040503050406030204" pitchFamily="18" charset="0"/>
                            </a:rPr>
                            <m:t>sb</m:t>
                          </m:r>
                        </m:e>
                        <m:sub>
                          <m:r>
                            <m:rPr>
                              <m:sty m:val="p"/>
                            </m:rPr>
                            <a:rPr lang="en-US" sz="3600">
                              <a:latin typeface="Cambria Math" panose="02040503050406030204" pitchFamily="18" charset="0"/>
                            </a:rPr>
                            <m:t>c</m:t>
                          </m:r>
                        </m:sub>
                      </m:sSub>
                      <m:f>
                        <m:fPr>
                          <m:ctrlPr>
                            <a:rPr lang="en-US" sz="3600" i="1">
                              <a:latin typeface="Cambria Math" panose="02040503050406030204" pitchFamily="18" charset="0"/>
                            </a:rPr>
                          </m:ctrlPr>
                        </m:fPr>
                        <m:num>
                          <m:sSubSup>
                            <m:sSubSupPr>
                              <m:ctrlPr>
                                <a:rPr lang="en-US" sz="3600" i="1">
                                  <a:latin typeface="Cambria Math" panose="02040503050406030204" pitchFamily="18" charset="0"/>
                                </a:rPr>
                              </m:ctrlPr>
                            </m:sSubSupPr>
                            <m:e>
                              <m:r>
                                <m:rPr>
                                  <m:sty m:val="p"/>
                                </m:rPr>
                                <a:rPr lang="en-US" sz="3600">
                                  <a:latin typeface="Cambria Math" panose="02040503050406030204" pitchFamily="18" charset="0"/>
                                </a:rPr>
                                <m:t>f</m:t>
                              </m:r>
                            </m:e>
                            <m:sub>
                              <m:r>
                                <m:rPr>
                                  <m:sty m:val="p"/>
                                </m:rPr>
                                <a:rPr lang="en-US" sz="3600">
                                  <a:latin typeface="Cambria Math" panose="02040503050406030204" pitchFamily="18" charset="0"/>
                                </a:rPr>
                                <m:t>c</m:t>
                              </m:r>
                            </m:sub>
                            <m:sup>
                              <m:r>
                                <a:rPr lang="en-US" sz="3600" i="1">
                                  <a:latin typeface="Cambria Math" panose="02040503050406030204" pitchFamily="18" charset="0"/>
                                </a:rPr>
                                <m:t>′</m:t>
                              </m:r>
                            </m:sup>
                          </m:sSubSup>
                        </m:num>
                        <m:den>
                          <m:sSub>
                            <m:sSubPr>
                              <m:ctrlPr>
                                <a:rPr lang="en-US" sz="3600" i="1">
                                  <a:latin typeface="Cambria Math" panose="02040503050406030204" pitchFamily="18" charset="0"/>
                                </a:rPr>
                              </m:ctrlPr>
                            </m:sSubPr>
                            <m:e>
                              <m:r>
                                <m:rPr>
                                  <m:sty m:val="p"/>
                                </m:rPr>
                                <a:rPr lang="en-US" sz="3600">
                                  <a:latin typeface="Cambria Math" panose="02040503050406030204" pitchFamily="18" charset="0"/>
                                </a:rPr>
                                <m:t>f</m:t>
                              </m:r>
                            </m:e>
                            <m:sub>
                              <m:r>
                                <m:rPr>
                                  <m:sty m:val="p"/>
                                </m:rPr>
                                <a:rPr lang="en-US" sz="3600">
                                  <a:latin typeface="Cambria Math" panose="02040503050406030204" pitchFamily="18" charset="0"/>
                                </a:rPr>
                                <m:t>y</m:t>
                              </m:r>
                            </m:sub>
                          </m:sSub>
                          <m:r>
                            <a:rPr lang="en-US" sz="3600">
                              <a:latin typeface="Cambria Math" panose="02040503050406030204" pitchFamily="18" charset="0"/>
                            </a:rPr>
                            <m:t>  </m:t>
                          </m:r>
                        </m:den>
                      </m:f>
                      <m:r>
                        <a:rPr lang="en-US" sz="3600">
                          <a:latin typeface="Cambria Math" panose="02040503050406030204" pitchFamily="18" charset="0"/>
                        </a:rPr>
                        <m:t>                                                                 (</m:t>
                      </m:r>
                      <m:r>
                        <m:rPr>
                          <m:sty m:val="p"/>
                        </m:rPr>
                        <a:rPr lang="en-US" sz="3600">
                          <a:latin typeface="Cambria Math" panose="02040503050406030204" pitchFamily="18" charset="0"/>
                        </a:rPr>
                        <m:t>Equation</m:t>
                      </m:r>
                      <m:r>
                        <a:rPr lang="en-US" sz="3600">
                          <a:latin typeface="Cambria Math" panose="02040503050406030204" pitchFamily="18" charset="0"/>
                        </a:rPr>
                        <m:t> </m:t>
                      </m:r>
                      <m:r>
                        <a:rPr lang="en-US" sz="3600">
                          <a:latin typeface="Cambria Math" panose="02040503050406030204" pitchFamily="18" charset="0"/>
                        </a:rPr>
                        <m:t>3</m:t>
                      </m:r>
                      <m:r>
                        <a:rPr lang="en-US" sz="3600">
                          <a:latin typeface="Cambria Math" panose="02040503050406030204" pitchFamily="18" charset="0"/>
                        </a:rPr>
                        <m:t>.</m:t>
                      </m:r>
                      <m:r>
                        <a:rPr lang="en-US" sz="3600">
                          <a:latin typeface="Cambria Math" panose="02040503050406030204" pitchFamily="18" charset="0"/>
                        </a:rPr>
                        <m:t>108</m:t>
                      </m:r>
                      <m:r>
                        <a:rPr lang="en-US" sz="3600">
                          <a:latin typeface="Cambria Math" panose="02040503050406030204" pitchFamily="18" charset="0"/>
                        </a:rPr>
                        <m:t>)</m:t>
                      </m:r>
                    </m:oMath>
                  </m:oMathPara>
                </a14:m>
                <a:endParaRPr lang="en-US" sz="3600" dirty="0"/>
              </a:p>
              <a:p>
                <a:pPr marL="0" indent="0" algn="l" rtl="0">
                  <a:buNone/>
                </a:pPr>
                <a:r>
                  <a:rPr lang="en-US" sz="3600" dirty="0"/>
                  <a:t>Where:</a:t>
                </a:r>
              </a:p>
              <a:p>
                <a:pPr marL="0" indent="0" algn="l" rtl="0">
                  <a:buNone/>
                </a:pPr>
                <a:r>
                  <a:rPr lang="en-US" sz="3600" dirty="0"/>
                  <a:t>S = Center-to-center spacing of transverse reinforcement.</a:t>
                </a:r>
              </a:p>
              <a:p>
                <a:pPr marL="0" indent="0" algn="l" rtl="0">
                  <a:buNone/>
                </a:pPr>
                <a:r>
                  <a:rPr lang="en-US" sz="3600" dirty="0" err="1"/>
                  <a:t>b</a:t>
                </a:r>
                <a:r>
                  <a:rPr lang="en-US" sz="3600" baseline="-25000" dirty="0" err="1"/>
                  <a:t>c</a:t>
                </a:r>
                <a:r>
                  <a:rPr lang="en-US" sz="3600" dirty="0"/>
                  <a:t> = Cross-sectional dimension of member core measured to the outside </a:t>
                </a:r>
              </a:p>
              <a:p>
                <a:pPr marL="0" indent="0" algn="l" rtl="0">
                  <a:buNone/>
                </a:pPr>
                <a:r>
                  <a:rPr lang="en-US" sz="3600" dirty="0"/>
                  <a:t>      edges of the transverse reinforcement composing area A</a:t>
                </a:r>
                <a:r>
                  <a:rPr lang="en-US" sz="3600" baseline="-25000" dirty="0"/>
                  <a:t>sh</a:t>
                </a:r>
                <a:r>
                  <a:rPr lang="en-US" sz="3600" dirty="0"/>
                  <a:t>.</a:t>
                </a:r>
              </a:p>
              <a:p>
                <a:pPr marL="0" indent="0" algn="l" rtl="0">
                  <a:buNone/>
                </a:pPr>
                <a:endParaRPr lang="en-US" dirty="0"/>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A4448526-E975-4561-88A3-821F06540401}"/>
                  </a:ext>
                </a:extLst>
              </p:cNvPr>
              <p:cNvSpPr>
                <a:spLocks noGrp="1" noRot="1" noChangeAspect="1" noMove="1" noResize="1" noEditPoints="1" noAdjustHandles="1" noChangeArrowheads="1" noChangeShapeType="1" noTextEdit="1"/>
              </p:cNvSpPr>
              <p:nvPr>
                <p:ph sz="quarter" idx="1"/>
              </p:nvPr>
            </p:nvSpPr>
            <p:spPr>
              <a:blipFill>
                <a:blip r:embed="rId2"/>
                <a:stretch>
                  <a:fillRect l="-1122" t="-325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D2E66A2-139E-4297-BFDE-516BA3078448}"/>
              </a:ext>
            </a:extLst>
          </p:cNvPr>
          <p:cNvSpPr>
            <a:spLocks noGrp="1"/>
          </p:cNvSpPr>
          <p:nvPr>
            <p:ph type="sldNum" sz="quarter" idx="12"/>
          </p:nvPr>
        </p:nvSpPr>
        <p:spPr/>
        <p:txBody>
          <a:bodyPr>
            <a:normAutofit fontScale="85000" lnSpcReduction="20000"/>
          </a:bodyPr>
          <a:lstStyle/>
          <a:p>
            <a:fld id="{12F72544-B17E-497E-958C-8F6B1DE0A02B}" type="slidenum">
              <a:rPr lang="en-US" smtClean="0"/>
              <a:t>284</a:t>
            </a:fld>
            <a:endParaRPr lang="en-US"/>
          </a:p>
        </p:txBody>
      </p:sp>
    </p:spTree>
    <p:extLst>
      <p:ext uri="{BB962C8B-B14F-4D97-AF65-F5344CB8AC3E}">
        <p14:creationId xmlns:p14="http://schemas.microsoft.com/office/powerpoint/2010/main" val="3660589488"/>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lstStyle/>
              <a:p>
                <a:pPr marL="0" indent="0" algn="l" rtl="0">
                  <a:buNone/>
                </a:pPr>
                <a:r>
                  <a:rPr lang="en-US" dirty="0"/>
                  <a:t>The transverse reinforcement having dimensions of at least </a:t>
                </a:r>
                <a:r>
                  <a:rPr lang="en-US" dirty="0" err="1"/>
                  <a:t>b</a:t>
                </a:r>
                <a:r>
                  <a:rPr lang="en-US" baseline="-25000" dirty="0" err="1"/>
                  <a:t>w</a:t>
                </a:r>
                <a:r>
                  <a:rPr lang="en-US" dirty="0"/>
                  <a:t>/2 in the direction parallel to </a:t>
                </a:r>
                <a:r>
                  <a:rPr lang="en-US" dirty="0" err="1"/>
                  <a:t>b</a:t>
                </a:r>
                <a:r>
                  <a:rPr lang="en-US" baseline="-25000" dirty="0" err="1"/>
                  <a:t>w</a:t>
                </a:r>
                <a:r>
                  <a:rPr lang="en-US" dirty="0"/>
                  <a:t> and </a:t>
                </a:r>
                <a:r>
                  <a:rPr lang="en-US" dirty="0" err="1"/>
                  <a:t>b</a:t>
                </a:r>
                <a:r>
                  <a:rPr lang="en-US" baseline="-25000" dirty="0" err="1"/>
                  <a:t>w</a:t>
                </a:r>
                <a:r>
                  <a:rPr lang="en-US" dirty="0"/>
                  <a:t>/5 along the other sides and spacing of the hoops according to ACI-318-14, section 18.7.5.3. statement (c).</a:t>
                </a:r>
              </a:p>
              <a:p>
                <a:pPr marL="0" indent="0" algn="l" rtl="0">
                  <a:buNone/>
                </a:pPr>
                <a:endParaRPr lang="en-US" dirty="0"/>
              </a:p>
              <a:p>
                <a:pPr marL="0" indent="0" algn="l" rtl="0">
                  <a:buNone/>
                </a:pPr>
                <a:endParaRPr lang="en-US" dirty="0"/>
              </a:p>
              <a:p>
                <a:pPr marL="0" indent="0" algn="l" rtl="0">
                  <a:buNone/>
                </a:pPr>
                <a:r>
                  <a:rPr lang="en-US" dirty="0"/>
                  <a:t>Use transverse reinforcement (0.20</a:t>
                </a:r>
                <a14:m>
                  <m:oMath xmlns:m="http://schemas.openxmlformats.org/officeDocument/2006/math">
                    <m:r>
                      <a:rPr lang="en-US" i="1">
                        <a:latin typeface="Cambria Math" panose="02040503050406030204" pitchFamily="18" charset="0"/>
                      </a:rPr>
                      <m:t>×</m:t>
                    </m:r>
                  </m:oMath>
                </a14:m>
                <a:r>
                  <a:rPr lang="en-US" dirty="0"/>
                  <a:t>0.20) m.</a:t>
                </a:r>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A4448526-E975-4561-88A3-821F06540401}"/>
                  </a:ext>
                </a:extLst>
              </p:cNvPr>
              <p:cNvSpPr>
                <a:spLocks noGrp="1" noRot="1" noChangeAspect="1" noMove="1" noResize="1" noEditPoints="1" noAdjustHandles="1" noChangeArrowheads="1" noChangeShapeType="1" noTextEdit="1"/>
              </p:cNvSpPr>
              <p:nvPr>
                <p:ph sz="quarter" idx="1"/>
              </p:nvPr>
            </p:nvSpPr>
            <p:spPr>
              <a:blipFill>
                <a:blip r:embed="rId2"/>
                <a:stretch>
                  <a:fillRect l="-1178" t="-1357"/>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E916DBA6-F0F8-47D6-BFFC-BDC2C5E6937C}"/>
              </a:ext>
            </a:extLst>
          </p:cNvPr>
          <p:cNvPicPr>
            <a:picLocks noChangeAspect="1"/>
          </p:cNvPicPr>
          <p:nvPr/>
        </p:nvPicPr>
        <p:blipFill>
          <a:blip r:embed="rId3"/>
          <a:stretch>
            <a:fillRect/>
          </a:stretch>
        </p:blipFill>
        <p:spPr>
          <a:xfrm>
            <a:off x="7986712" y="2990850"/>
            <a:ext cx="3533775" cy="3638550"/>
          </a:xfrm>
          <a:prstGeom prst="rect">
            <a:avLst/>
          </a:prstGeom>
        </p:spPr>
      </p:pic>
      <p:sp>
        <p:nvSpPr>
          <p:cNvPr id="4" name="Slide Number Placeholder 3">
            <a:extLst>
              <a:ext uri="{FF2B5EF4-FFF2-40B4-BE49-F238E27FC236}">
                <a16:creationId xmlns:a16="http://schemas.microsoft.com/office/drawing/2014/main" id="{8B354F1D-4123-4177-A68C-B7913038A196}"/>
              </a:ext>
            </a:extLst>
          </p:cNvPr>
          <p:cNvSpPr>
            <a:spLocks noGrp="1"/>
          </p:cNvSpPr>
          <p:nvPr>
            <p:ph type="sldNum" sz="quarter" idx="12"/>
          </p:nvPr>
        </p:nvSpPr>
        <p:spPr/>
        <p:txBody>
          <a:bodyPr>
            <a:normAutofit fontScale="85000" lnSpcReduction="20000"/>
          </a:bodyPr>
          <a:lstStyle/>
          <a:p>
            <a:fld id="{12F72544-B17E-497E-958C-8F6B1DE0A02B}" type="slidenum">
              <a:rPr lang="en-US" smtClean="0"/>
              <a:t>285</a:t>
            </a:fld>
            <a:endParaRPr lang="en-US"/>
          </a:p>
        </p:txBody>
      </p:sp>
    </p:spTree>
    <p:extLst>
      <p:ext uri="{BB962C8B-B14F-4D97-AF65-F5344CB8AC3E}">
        <p14:creationId xmlns:p14="http://schemas.microsoft.com/office/powerpoint/2010/main" val="1347137029"/>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normAutofit lnSpcReduction="10000"/>
              </a:bodyPr>
              <a:lstStyle/>
              <a:p>
                <a:pPr marL="0" indent="0" algn="l" rtl="0">
                  <a:buNone/>
                </a:pPr>
                <a:endParaRPr lang="en-US" dirty="0"/>
              </a:p>
              <a:p>
                <a:pPr marL="0" indent="0" algn="l" rtl="0">
                  <a:buNone/>
                </a:pPr>
                <a:r>
                  <a:rPr lang="en-US" dirty="0"/>
                  <a:t>Based on section 3.2,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A</m:t>
                        </m:r>
                      </m:e>
                      <m:sub>
                        <m:r>
                          <m:rPr>
                            <m:sty m:val="p"/>
                          </m:rPr>
                          <a:rPr lang="en-US">
                            <a:latin typeface="Cambria Math" panose="02040503050406030204" pitchFamily="18" charset="0"/>
                          </a:rPr>
                          <m:t>vd</m:t>
                        </m:r>
                      </m:sub>
                    </m:sSub>
                    <m:r>
                      <a:rPr lang="en-US">
                        <a:latin typeface="Cambria Math" panose="02040503050406030204" pitchFamily="18" charset="0"/>
                      </a:rPr>
                      <m:t>)=</m:t>
                    </m:r>
                    <m:r>
                      <a:rPr lang="en-US">
                        <a:latin typeface="Cambria Math" panose="02040503050406030204" pitchFamily="18" charset="0"/>
                      </a:rPr>
                      <m:t>2735</m:t>
                    </m:r>
                    <m:r>
                      <a:rPr lang="en-US">
                        <a:latin typeface="Cambria Math" panose="02040503050406030204" pitchFamily="18" charset="0"/>
                      </a:rPr>
                      <m:t> </m:t>
                    </m:r>
                    <m:sSup>
                      <m:sSupPr>
                        <m:ctrlPr>
                          <a:rPr lang="en-US" i="1">
                            <a:latin typeface="Cambria Math" panose="02040503050406030204" pitchFamily="18" charset="0"/>
                          </a:rPr>
                        </m:ctrlPr>
                      </m:sSupPr>
                      <m:e>
                        <m:r>
                          <m:rPr>
                            <m:sty m:val="p"/>
                          </m:rPr>
                          <a:rPr lang="en-US">
                            <a:latin typeface="Cambria Math" panose="02040503050406030204" pitchFamily="18" charset="0"/>
                          </a:rPr>
                          <m:t>mm</m:t>
                        </m:r>
                      </m:e>
                      <m:sup>
                        <m:r>
                          <a:rPr lang="en-US">
                            <a:latin typeface="Cambria Math" panose="02040503050406030204" pitchFamily="18" charset="0"/>
                          </a:rPr>
                          <m:t>2</m:t>
                        </m:r>
                      </m:sup>
                    </m:sSup>
                  </m:oMath>
                </a14:m>
                <a:endParaRPr lang="en-US" dirty="0"/>
              </a:p>
              <a:p>
                <a:pPr marL="0" indent="0" algn="l" rtl="0">
                  <a:buNone/>
                </a:pPr>
                <a:r>
                  <a:rPr lang="en-US" dirty="0"/>
                  <a:t>Then, </a:t>
                </a:r>
              </a:p>
              <a:p>
                <a:pPr marL="0" indent="0" algn="l" rtl="0">
                  <a:buNone/>
                </a:pPr>
                <a:r>
                  <a:rPr lang="en-US" dirty="0"/>
                  <a:t>use 8 Φ22 in each group.</a:t>
                </a:r>
              </a:p>
              <a:p>
                <a:pPr marL="0" indent="0" algn="l" rtl="0">
                  <a:buNone/>
                </a:pPr>
                <a:endParaRPr lang="en-US" dirty="0"/>
              </a:p>
              <a:p>
                <a:pPr marL="0" indent="0" algn="l" rtl="0">
                  <a:buNone/>
                </a:pPr>
                <a:r>
                  <a:rPr lang="en-US" sz="3200" dirty="0"/>
                  <a:t>S=min(6</a:t>
                </a:r>
                <a14:m>
                  <m:oMath xmlns:m="http://schemas.openxmlformats.org/officeDocument/2006/math">
                    <m:sSub>
                      <m:sSubPr>
                        <m:ctrlPr>
                          <a:rPr lang="en-US" sz="3200" i="1">
                            <a:latin typeface="Cambria Math" panose="02040503050406030204" pitchFamily="18" charset="0"/>
                          </a:rPr>
                        </m:ctrlPr>
                      </m:sSubPr>
                      <m:e>
                        <m:r>
                          <m:rPr>
                            <m:sty m:val="p"/>
                          </m:rPr>
                          <a:rPr lang="en-US" sz="3200">
                            <a:latin typeface="Cambria Math" panose="02040503050406030204" pitchFamily="18" charset="0"/>
                          </a:rPr>
                          <m:t>d</m:t>
                        </m:r>
                      </m:e>
                      <m:sub>
                        <m:r>
                          <m:rPr>
                            <m:sty m:val="p"/>
                          </m:rPr>
                          <a:rPr lang="en-US" sz="3200">
                            <a:latin typeface="Cambria Math" panose="02040503050406030204" pitchFamily="18" charset="0"/>
                          </a:rPr>
                          <m:t>b</m:t>
                        </m:r>
                      </m:sub>
                    </m:sSub>
                    <m:r>
                      <a:rPr lang="en-US" sz="3200" b="0" i="0"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𝑆</m:t>
                        </m:r>
                      </m:e>
                      <m:sub>
                        <m:r>
                          <a:rPr lang="en-US" sz="3200" i="1">
                            <a:latin typeface="Cambria Math" panose="02040503050406030204" pitchFamily="18" charset="0"/>
                          </a:rPr>
                          <m:t>𝑜</m:t>
                        </m:r>
                      </m:sub>
                    </m:sSub>
                  </m:oMath>
                </a14:m>
                <a:r>
                  <a:rPr lang="en-US" sz="3200" dirty="0"/>
                  <a:t>) </a:t>
                </a:r>
              </a:p>
              <a:p>
                <a:pPr marL="0" indent="0" algn="l" rtl="0">
                  <a:buNone/>
                </a:pPr>
                <a:r>
                  <a:rPr lang="en-US" sz="3200" dirty="0"/>
                  <a:t>Where: 100mm&lt;</a:t>
                </a:r>
                <a14:m>
                  <m:oMath xmlns:m="http://schemas.openxmlformats.org/officeDocument/2006/math">
                    <m:sSub>
                      <m:sSubPr>
                        <m:ctrlPr>
                          <a:rPr lang="en-US" sz="3200" i="1">
                            <a:latin typeface="Cambria Math" panose="02040503050406030204" pitchFamily="18" charset="0"/>
                          </a:rPr>
                        </m:ctrlPr>
                      </m:sSubPr>
                      <m:e>
                        <m:r>
                          <m:rPr>
                            <m:sty m:val="p"/>
                          </m:rPr>
                          <a:rPr lang="en-US" sz="3200">
                            <a:latin typeface="Cambria Math" panose="02040503050406030204" pitchFamily="18" charset="0"/>
                          </a:rPr>
                          <m:t>S</m:t>
                        </m:r>
                      </m:e>
                      <m:sub>
                        <m:r>
                          <m:rPr>
                            <m:sty m:val="p"/>
                          </m:rPr>
                          <a:rPr lang="en-US" sz="3200">
                            <a:latin typeface="Cambria Math" panose="02040503050406030204" pitchFamily="18" charset="0"/>
                          </a:rPr>
                          <m:t>o</m:t>
                        </m:r>
                      </m:sub>
                    </m:sSub>
                    <m:r>
                      <a:rPr lang="en-US" sz="3200">
                        <a:latin typeface="Cambria Math" panose="02040503050406030204" pitchFamily="18" charset="0"/>
                      </a:rPr>
                      <m:t>&lt;</m:t>
                    </m:r>
                  </m:oMath>
                </a14:m>
                <a:r>
                  <a:rPr lang="en-US" sz="3200" dirty="0"/>
                  <a:t>150 mm.</a:t>
                </a:r>
              </a:p>
              <a:p>
                <a:pPr marL="0" indent="0" algn="l" rtl="0">
                  <a:buNone/>
                </a:pPr>
                <a:endParaRPr lang="en-US" dirty="0"/>
              </a:p>
              <a:p>
                <a:pPr marL="0" indent="0" algn="l" rtl="0">
                  <a:buNone/>
                </a:pPr>
                <a:r>
                  <a:rPr lang="en-US" dirty="0"/>
                  <a:t>So, </a:t>
                </a:r>
                <a14:m>
                  <m:oMath xmlns:m="http://schemas.openxmlformats.org/officeDocument/2006/math">
                    <m:r>
                      <a:rPr lang="en-US" i="1">
                        <a:latin typeface="Cambria Math" panose="02040503050406030204" pitchFamily="18" charset="0"/>
                      </a:rPr>
                      <m:t>𝑆</m:t>
                    </m:r>
                    <m:r>
                      <a:rPr lang="en-US">
                        <a:latin typeface="Cambria Math" panose="02040503050406030204" pitchFamily="18" charset="0"/>
                      </a:rPr>
                      <m:t>= </m:t>
                    </m:r>
                    <m:r>
                      <m:rPr>
                        <m:sty m:val="p"/>
                      </m:rPr>
                      <a:rPr lang="en-US">
                        <a:latin typeface="Cambria Math" panose="02040503050406030204" pitchFamily="18" charset="0"/>
                      </a:rPr>
                      <m:t>min</m:t>
                    </m:r>
                    <m:d>
                      <m:dPr>
                        <m:begChr m:val="["/>
                        <m:endChr m:val="]"/>
                        <m:ctrlPr>
                          <a:rPr lang="en-US" i="1">
                            <a:latin typeface="Cambria Math" panose="02040503050406030204" pitchFamily="18" charset="0"/>
                          </a:rPr>
                        </m:ctrlPr>
                      </m:dPr>
                      <m:e>
                        <m:r>
                          <a:rPr lang="en-US">
                            <a:latin typeface="Cambria Math" panose="02040503050406030204" pitchFamily="18" charset="0"/>
                          </a:rPr>
                          <m:t>120</m:t>
                        </m:r>
                        <m:r>
                          <a:rPr lang="en-US">
                            <a:latin typeface="Cambria Math" panose="02040503050406030204" pitchFamily="18" charset="0"/>
                          </a:rPr>
                          <m:t>, </m:t>
                        </m:r>
                        <m:r>
                          <a:rPr lang="en-US">
                            <a:latin typeface="Cambria Math" panose="02040503050406030204" pitchFamily="18" charset="0"/>
                          </a:rPr>
                          <m:t>100</m:t>
                        </m:r>
                      </m:e>
                    </m:d>
                  </m:oMath>
                </a14:m>
                <a:r>
                  <a:rPr lang="en-US" dirty="0"/>
                  <a:t>mm, So S=100mm.</a:t>
                </a:r>
              </a:p>
              <a:p>
                <a:pPr marL="0" indent="0" algn="l" rtl="0">
                  <a:buNone/>
                </a:pPr>
                <a:endParaRPr lang="en-US" dirty="0"/>
              </a:p>
              <a:p>
                <a:pPr algn="l" rtl="0"/>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A4448526-E975-4561-88A3-821F06540401}"/>
                  </a:ext>
                </a:extLst>
              </p:cNvPr>
              <p:cNvSpPr>
                <a:spLocks noGrp="1" noRot="1" noChangeAspect="1" noMove="1" noResize="1" noEditPoints="1" noAdjustHandles="1" noChangeArrowheads="1" noChangeShapeType="1" noTextEdit="1"/>
              </p:cNvSpPr>
              <p:nvPr>
                <p:ph sz="quarter" idx="1"/>
              </p:nvPr>
            </p:nvSpPr>
            <p:spPr>
              <a:blipFill>
                <a:blip r:embed="rId2"/>
                <a:stretch>
                  <a:fillRect l="-1402" b="-325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5BDC535F-C39F-46BC-A2D0-BD3117714D32}"/>
              </a:ext>
            </a:extLst>
          </p:cNvPr>
          <p:cNvSpPr>
            <a:spLocks noGrp="1"/>
          </p:cNvSpPr>
          <p:nvPr>
            <p:ph type="sldNum" sz="quarter" idx="12"/>
          </p:nvPr>
        </p:nvSpPr>
        <p:spPr/>
        <p:txBody>
          <a:bodyPr>
            <a:normAutofit fontScale="85000" lnSpcReduction="20000"/>
          </a:bodyPr>
          <a:lstStyle/>
          <a:p>
            <a:fld id="{12F72544-B17E-497E-958C-8F6B1DE0A02B}" type="slidenum">
              <a:rPr lang="en-US" smtClean="0"/>
              <a:t>286</a:t>
            </a:fld>
            <a:endParaRPr lang="en-US"/>
          </a:p>
        </p:txBody>
      </p:sp>
    </p:spTree>
    <p:extLst>
      <p:ext uri="{BB962C8B-B14F-4D97-AF65-F5344CB8AC3E}">
        <p14:creationId xmlns:p14="http://schemas.microsoft.com/office/powerpoint/2010/main" val="2955039987"/>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normAutofit fontScale="92500" lnSpcReduction="20000"/>
              </a:bodyPr>
              <a:lstStyle/>
              <a:p>
                <a:pPr marL="0" indent="0" algn="l" rtl="0">
                  <a:buNone/>
                </a:pPr>
                <a:r>
                  <a:rPr lang="en-US" dirty="0"/>
                  <a:t>Then, </a:t>
                </a:r>
              </a:p>
              <a:p>
                <a:pPr marL="0" indent="0" algn="l" rtl="0">
                  <a:buNone/>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𝑆</m:t>
                          </m:r>
                          <m:r>
                            <a:rPr lang="en-US" i="1">
                              <a:latin typeface="Cambria Math" panose="02040503050406030204" pitchFamily="18" charset="0"/>
                            </a:rPr>
                            <m:t>h</m:t>
                          </m:r>
                        </m:sub>
                      </m:sSub>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09</m:t>
                      </m:r>
                      <m:d>
                        <m:dPr>
                          <m:ctrlPr>
                            <a:rPr lang="en-US" i="1">
                              <a:latin typeface="Cambria Math" panose="02040503050406030204" pitchFamily="18" charset="0"/>
                            </a:rPr>
                          </m:ctrlPr>
                        </m:dPr>
                        <m:e>
                          <m:r>
                            <a:rPr lang="en-US" i="1">
                              <a:latin typeface="Cambria Math" panose="02040503050406030204" pitchFamily="18" charset="0"/>
                            </a:rPr>
                            <m:t>100</m:t>
                          </m:r>
                        </m:e>
                      </m:d>
                      <m:d>
                        <m:dPr>
                          <m:ctrlPr>
                            <a:rPr lang="en-US" i="1">
                              <a:latin typeface="Cambria Math" panose="02040503050406030204" pitchFamily="18" charset="0"/>
                            </a:rPr>
                          </m:ctrlPr>
                        </m:dPr>
                        <m:e>
                          <m:r>
                            <a:rPr lang="en-US" i="1">
                              <a:latin typeface="Cambria Math" panose="02040503050406030204" pitchFamily="18" charset="0"/>
                            </a:rPr>
                            <m:t>200</m:t>
                          </m:r>
                        </m:e>
                      </m:d>
                      <m:f>
                        <m:fPr>
                          <m:ctrlPr>
                            <a:rPr lang="en-US" i="1">
                              <a:latin typeface="Cambria Math" panose="02040503050406030204" pitchFamily="18" charset="0"/>
                            </a:rPr>
                          </m:ctrlPr>
                        </m:fPr>
                        <m:num>
                          <m:r>
                            <a:rPr lang="en-US" i="1">
                              <a:latin typeface="Cambria Math" panose="02040503050406030204" pitchFamily="18" charset="0"/>
                            </a:rPr>
                            <m:t>32</m:t>
                          </m:r>
                        </m:num>
                        <m:den>
                          <m:r>
                            <a:rPr lang="en-US">
                              <a:latin typeface="Cambria Math" panose="02040503050406030204" pitchFamily="18" charset="0"/>
                            </a:rPr>
                            <m:t>420</m:t>
                          </m:r>
                          <m:r>
                            <a:rPr lang="en-US">
                              <a:latin typeface="Cambria Math" panose="02040503050406030204" pitchFamily="18" charset="0"/>
                            </a:rPr>
                            <m:t> </m:t>
                          </m:r>
                        </m:den>
                      </m:f>
                      <m:r>
                        <a:rPr lang="en-US" i="1">
                          <a:latin typeface="Cambria Math" panose="02040503050406030204" pitchFamily="18" charset="0"/>
                        </a:rPr>
                        <m:t>=</m:t>
                      </m:r>
                      <m:r>
                        <a:rPr lang="en-US" i="1">
                          <a:latin typeface="Cambria Math" panose="02040503050406030204" pitchFamily="18" charset="0"/>
                        </a:rPr>
                        <m:t>137</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oMath>
                  </m:oMathPara>
                </a14:m>
                <a:endParaRPr lang="en-US" dirty="0"/>
              </a:p>
              <a:p>
                <a:pPr marL="0" indent="0" algn="l" rtl="0">
                  <a:buNone/>
                </a:pPr>
                <a:r>
                  <a:rPr lang="en-US" dirty="0"/>
                  <a:t>So, use 1Φ10/100mm</a:t>
                </a:r>
              </a:p>
              <a:p>
                <a:pPr marL="0" indent="0" algn="l" rtl="0">
                  <a:buNone/>
                </a:pPr>
                <a:endParaRPr lang="en-US" dirty="0"/>
              </a:p>
              <a:p>
                <a:pPr marL="0" indent="0" algn="l" rtl="0">
                  <a:buNone/>
                </a:pPr>
                <a:r>
                  <a:rPr lang="en-US" dirty="0"/>
                  <a:t>The minimum area of horizontal and vertical shear reinforcing in the spandrel as follows: </a:t>
                </a:r>
              </a:p>
              <a:p>
                <a:pPr marL="0" indent="0" algn="l" rtl="0">
                  <a:buNone/>
                </a:pPr>
                <a:endParaRPr lang="en-US" dirty="0"/>
              </a:p>
              <a:p>
                <a:pPr marL="0" indent="0" algn="l" rtl="0">
                  <a:buNone/>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𝑠𝑡</m:t>
                        </m:r>
                      </m:sub>
                    </m:sSub>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0025</m:t>
                    </m:r>
                    <m:sSub>
                      <m:sSubPr>
                        <m:ctrlPr>
                          <a:rPr lang="en-US" i="1">
                            <a:latin typeface="Cambria Math" panose="02040503050406030204" pitchFamily="18" charset="0"/>
                          </a:rPr>
                        </m:ctrlPr>
                      </m:sSubPr>
                      <m:e>
                        <m:r>
                          <a:rPr lang="en-US" i="1">
                            <a:latin typeface="Cambria Math" panose="02040503050406030204" pitchFamily="18" charset="0"/>
                          </a:rPr>
                          <m:t>𝑠𝑏</m:t>
                        </m:r>
                      </m:e>
                      <m:sub>
                        <m:r>
                          <a:rPr lang="en-US" i="1">
                            <a:latin typeface="Cambria Math" panose="02040503050406030204" pitchFamily="18" charset="0"/>
                          </a:rPr>
                          <m:t>𝑤</m:t>
                        </m:r>
                      </m:sub>
                    </m:sSub>
                  </m:oMath>
                </a14:m>
                <a:r>
                  <a:rPr lang="en-US" dirty="0"/>
                  <a:t>  </a:t>
                </a:r>
              </a:p>
              <a:p>
                <a:pPr marL="0" indent="0" algn="l" rtl="0">
                  <a:buNone/>
                </a:pPr>
                <a:r>
                  <a:rPr lang="en-US" dirty="0"/>
                  <a:t>So, </a:t>
                </a:r>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𝑠𝑡</m:t>
                            </m:r>
                          </m:sub>
                        </m:sSub>
                      </m:num>
                      <m:den>
                        <m:r>
                          <a:rPr lang="en-US" i="1">
                            <a:latin typeface="Cambria Math" panose="02040503050406030204" pitchFamily="18" charset="0"/>
                          </a:rPr>
                          <m:t>𝑠</m:t>
                        </m:r>
                      </m:den>
                    </m:f>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0025</m:t>
                    </m:r>
                    <m:d>
                      <m:dPr>
                        <m:ctrlPr>
                          <a:rPr lang="en-US" i="1">
                            <a:latin typeface="Cambria Math" panose="02040503050406030204" pitchFamily="18" charset="0"/>
                          </a:rPr>
                        </m:ctrlPr>
                      </m:dPr>
                      <m:e>
                        <m:r>
                          <a:rPr lang="en-US" i="1">
                            <a:latin typeface="Cambria Math" panose="02040503050406030204" pitchFamily="18" charset="0"/>
                          </a:rPr>
                          <m:t>400</m:t>
                        </m:r>
                      </m:e>
                    </m:d>
                    <m:r>
                      <a:rPr lang="en-US" i="1">
                        <a:latin typeface="Cambria Math" panose="02040503050406030204" pitchFamily="18" charset="0"/>
                      </a:rPr>
                      <m:t>=</m:t>
                    </m:r>
                    <m:r>
                      <a:rPr lang="en-US" i="1">
                        <a:latin typeface="Cambria Math" panose="02040503050406030204" pitchFamily="18" charset="0"/>
                      </a:rPr>
                      <m:t>1000</m:t>
                    </m:r>
                    <m:sSup>
                      <m:sSupPr>
                        <m:ctrlPr>
                          <a:rPr lang="en-US" i="1">
                            <a:latin typeface="Cambria Math" panose="02040503050406030204" pitchFamily="18" charset="0"/>
                          </a:rPr>
                        </m:ctrlPr>
                      </m:sSupPr>
                      <m:e>
                        <m:r>
                          <a:rPr lang="en-US" i="1">
                            <a:latin typeface="Cambria Math" panose="02040503050406030204" pitchFamily="18" charset="0"/>
                          </a:rPr>
                          <m:t>𝑚𝑚</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𝑚</m:t>
                    </m:r>
                  </m:oMath>
                </a14:m>
                <a:endParaRPr lang="en-US" dirty="0"/>
              </a:p>
              <a:p>
                <a:pPr marL="0" indent="0" algn="l" rtl="0">
                  <a:buNone/>
                </a:pPr>
                <a:endParaRPr lang="en-US" dirty="0"/>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A4448526-E975-4561-88A3-821F06540401}"/>
                  </a:ext>
                </a:extLst>
              </p:cNvPr>
              <p:cNvSpPr>
                <a:spLocks noGrp="1" noRot="1" noChangeAspect="1" noMove="1" noResize="1" noEditPoints="1" noAdjustHandles="1" noChangeArrowheads="1" noChangeShapeType="1" noTextEdit="1"/>
              </p:cNvSpPr>
              <p:nvPr>
                <p:ph sz="quarter" idx="1"/>
              </p:nvPr>
            </p:nvSpPr>
            <p:spPr>
              <a:blipFill>
                <a:blip r:embed="rId2"/>
                <a:stretch>
                  <a:fillRect l="-1066" t="-2985" r="-39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4C11E2B-9AE3-4AA6-81AA-3E7FBD14449A}"/>
              </a:ext>
            </a:extLst>
          </p:cNvPr>
          <p:cNvSpPr>
            <a:spLocks noGrp="1"/>
          </p:cNvSpPr>
          <p:nvPr>
            <p:ph type="sldNum" sz="quarter" idx="12"/>
          </p:nvPr>
        </p:nvSpPr>
        <p:spPr/>
        <p:txBody>
          <a:bodyPr>
            <a:normAutofit fontScale="85000" lnSpcReduction="20000"/>
          </a:bodyPr>
          <a:lstStyle/>
          <a:p>
            <a:fld id="{12F72544-B17E-497E-958C-8F6B1DE0A02B}" type="slidenum">
              <a:rPr lang="en-US" smtClean="0"/>
              <a:t>287</a:t>
            </a:fld>
            <a:endParaRPr lang="en-US"/>
          </a:p>
        </p:txBody>
      </p:sp>
    </p:spTree>
    <p:extLst>
      <p:ext uri="{BB962C8B-B14F-4D97-AF65-F5344CB8AC3E}">
        <p14:creationId xmlns:p14="http://schemas.microsoft.com/office/powerpoint/2010/main" val="221026349"/>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630-6D4E-48FC-B44E-54A2A8AEF4FE}"/>
              </a:ext>
            </a:extLst>
          </p:cNvPr>
          <p:cNvSpPr>
            <a:spLocks noGrp="1"/>
          </p:cNvSpPr>
          <p:nvPr>
            <p:ph type="title"/>
          </p:nvPr>
        </p:nvSpPr>
        <p:spPr/>
        <p:txBody>
          <a:bodyPr>
            <a:normAutofit/>
          </a:bodyPr>
          <a:lstStyle/>
          <a:p>
            <a:pPr algn="ctr"/>
            <a:r>
              <a:rPr lang="en-US" sz="3200" b="1" dirty="0"/>
              <a:t>3.10.4 Design of special wall spandrel.</a:t>
            </a:r>
            <a:endParaRPr lang="en-US" sz="3200" dirty="0"/>
          </a:p>
        </p:txBody>
      </p:sp>
      <p:sp>
        <p:nvSpPr>
          <p:cNvPr id="3" name="Content Placeholder 2">
            <a:extLst>
              <a:ext uri="{FF2B5EF4-FFF2-40B4-BE49-F238E27FC236}">
                <a16:creationId xmlns:a16="http://schemas.microsoft.com/office/drawing/2014/main" id="{A4448526-E975-4561-88A3-821F06540401}"/>
              </a:ext>
            </a:extLst>
          </p:cNvPr>
          <p:cNvSpPr>
            <a:spLocks noGrp="1"/>
          </p:cNvSpPr>
          <p:nvPr>
            <p:ph sz="quarter" idx="1"/>
          </p:nvPr>
        </p:nvSpPr>
        <p:spPr/>
        <p:txBody>
          <a:bodyPr>
            <a:normAutofit/>
          </a:bodyPr>
          <a:lstStyle/>
          <a:p>
            <a:pPr marL="0" indent="0" algn="l" rtl="0">
              <a:buNone/>
            </a:pPr>
            <a:r>
              <a:rPr lang="en-US" dirty="0"/>
              <a:t>Figure 3.65 shows the </a:t>
            </a:r>
          </a:p>
          <a:p>
            <a:pPr marL="0" indent="0" algn="l" rtl="0">
              <a:buNone/>
            </a:pPr>
            <a:r>
              <a:rPr lang="en-US" dirty="0"/>
              <a:t>Spandrel reinforcement</a:t>
            </a:r>
          </a:p>
          <a:p>
            <a:pPr marL="0" indent="0" algn="l" rtl="0">
              <a:buNone/>
            </a:pPr>
            <a:r>
              <a:rPr lang="en-US" dirty="0"/>
              <a:t>and hoops detailing.</a:t>
            </a:r>
          </a:p>
          <a:p>
            <a:pPr marL="0" indent="0" algn="l" rtl="0">
              <a:buNone/>
            </a:pPr>
            <a:endParaRPr lang="en-US" dirty="0"/>
          </a:p>
          <a:p>
            <a:pPr marL="0" indent="0" algn="l" rtl="0">
              <a:buNone/>
            </a:pPr>
            <a:endParaRPr lang="en-US" dirty="0"/>
          </a:p>
        </p:txBody>
      </p:sp>
      <p:pic>
        <p:nvPicPr>
          <p:cNvPr id="4" name="Picture 3">
            <a:extLst>
              <a:ext uri="{FF2B5EF4-FFF2-40B4-BE49-F238E27FC236}">
                <a16:creationId xmlns:a16="http://schemas.microsoft.com/office/drawing/2014/main" id="{91BEE89D-3E03-4B0E-B52C-B08BA9BFA2FE}"/>
              </a:ext>
            </a:extLst>
          </p:cNvPr>
          <p:cNvPicPr/>
          <p:nvPr/>
        </p:nvPicPr>
        <p:blipFill>
          <a:blip r:embed="rId2"/>
          <a:stretch>
            <a:fillRect/>
          </a:stretch>
        </p:blipFill>
        <p:spPr>
          <a:xfrm>
            <a:off x="5352756" y="1670539"/>
            <a:ext cx="5365067" cy="4744915"/>
          </a:xfrm>
          <a:prstGeom prst="rect">
            <a:avLst/>
          </a:prstGeom>
        </p:spPr>
      </p:pic>
      <p:sp>
        <p:nvSpPr>
          <p:cNvPr id="5" name="Slide Number Placeholder 4">
            <a:extLst>
              <a:ext uri="{FF2B5EF4-FFF2-40B4-BE49-F238E27FC236}">
                <a16:creationId xmlns:a16="http://schemas.microsoft.com/office/drawing/2014/main" id="{2D9C348E-A9DB-497F-B9BD-9E94073B4DF4}"/>
              </a:ext>
            </a:extLst>
          </p:cNvPr>
          <p:cNvSpPr>
            <a:spLocks noGrp="1"/>
          </p:cNvSpPr>
          <p:nvPr>
            <p:ph type="sldNum" sz="quarter" idx="12"/>
          </p:nvPr>
        </p:nvSpPr>
        <p:spPr/>
        <p:txBody>
          <a:bodyPr>
            <a:normAutofit fontScale="85000" lnSpcReduction="20000"/>
          </a:bodyPr>
          <a:lstStyle/>
          <a:p>
            <a:fld id="{12F72544-B17E-497E-958C-8F6B1DE0A02B}" type="slidenum">
              <a:rPr lang="en-US" smtClean="0"/>
              <a:t>288</a:t>
            </a:fld>
            <a:endParaRPr lang="en-US"/>
          </a:p>
        </p:txBody>
      </p:sp>
    </p:spTree>
    <p:extLst>
      <p:ext uri="{BB962C8B-B14F-4D97-AF65-F5344CB8AC3E}">
        <p14:creationId xmlns:p14="http://schemas.microsoft.com/office/powerpoint/2010/main" val="3920873124"/>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p:txBody>
          <a:bodyPr/>
          <a:lstStyle/>
          <a:p>
            <a:pPr algn="l" rtl="0">
              <a:buFont typeface="Wingdings" panose="05000000000000000000" pitchFamily="2" charset="2"/>
              <a:buChar char="ü"/>
            </a:pPr>
            <a:r>
              <a:rPr lang="en-US" sz="2400" b="1" dirty="0"/>
              <a:t>Mat foundation shear design</a:t>
            </a:r>
            <a:endParaRPr lang="ar-JO" sz="2400" b="1" dirty="0"/>
          </a:p>
          <a:p>
            <a:pPr marL="0" indent="0" algn="l" rtl="0">
              <a:buNone/>
            </a:pPr>
            <a:r>
              <a:rPr lang="en-US" sz="2400" dirty="0"/>
              <a:t>Figure 3.66 shows the applied </a:t>
            </a:r>
          </a:p>
          <a:p>
            <a:pPr marL="0" indent="0" algn="l" rtl="0">
              <a:buNone/>
            </a:pPr>
            <a:r>
              <a:rPr lang="en-US" sz="2400" dirty="0"/>
              <a:t>shear on the foundation at grid F.</a:t>
            </a:r>
          </a:p>
          <a:p>
            <a:pPr marL="0" indent="0" algn="l" rtl="0">
              <a:buNone/>
            </a:pPr>
            <a:endParaRPr lang="ar-JO" sz="2400" dirty="0"/>
          </a:p>
          <a:p>
            <a:pPr algn="l" rtl="0"/>
            <a:endParaRPr lang="en-US" dirty="0"/>
          </a:p>
        </p:txBody>
      </p:sp>
      <p:pic>
        <p:nvPicPr>
          <p:cNvPr id="4" name="Picture 3">
            <a:extLst>
              <a:ext uri="{FF2B5EF4-FFF2-40B4-BE49-F238E27FC236}">
                <a16:creationId xmlns:a16="http://schemas.microsoft.com/office/drawing/2014/main" id="{6D2613AE-81BF-44FB-BB03-4FC9631250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73292" y="2051538"/>
            <a:ext cx="6487531" cy="4422531"/>
          </a:xfrm>
          <a:prstGeom prst="rect">
            <a:avLst/>
          </a:prstGeom>
          <a:ln w="16510">
            <a:solidFill>
              <a:schemeClr val="tx1">
                <a:alpha val="94000"/>
              </a:schemeClr>
            </a:solidFill>
          </a:ln>
        </p:spPr>
      </p:pic>
      <p:sp>
        <p:nvSpPr>
          <p:cNvPr id="5" name="Slide Number Placeholder 4">
            <a:extLst>
              <a:ext uri="{FF2B5EF4-FFF2-40B4-BE49-F238E27FC236}">
                <a16:creationId xmlns:a16="http://schemas.microsoft.com/office/drawing/2014/main" id="{18AC95DB-F4BB-4810-9D91-3355012736AA}"/>
              </a:ext>
            </a:extLst>
          </p:cNvPr>
          <p:cNvSpPr>
            <a:spLocks noGrp="1"/>
          </p:cNvSpPr>
          <p:nvPr>
            <p:ph type="sldNum" sz="quarter" idx="12"/>
          </p:nvPr>
        </p:nvSpPr>
        <p:spPr/>
        <p:txBody>
          <a:bodyPr>
            <a:normAutofit fontScale="85000" lnSpcReduction="20000"/>
          </a:bodyPr>
          <a:lstStyle/>
          <a:p>
            <a:fld id="{12F72544-B17E-497E-958C-8F6B1DE0A02B}" type="slidenum">
              <a:rPr lang="en-US" smtClean="0"/>
              <a:t>289</a:t>
            </a:fld>
            <a:endParaRPr lang="en-US"/>
          </a:p>
        </p:txBody>
      </p:sp>
    </p:spTree>
    <p:extLst>
      <p:ext uri="{BB962C8B-B14F-4D97-AF65-F5344CB8AC3E}">
        <p14:creationId xmlns:p14="http://schemas.microsoft.com/office/powerpoint/2010/main" val="42005563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Live Load : movable loads that may vary with time</a:t>
            </a:r>
          </a:p>
          <a:p>
            <a:pPr algn="l" rtl="0">
              <a:buNone/>
            </a:pPr>
            <a:endParaRPr lang="en-US" dirty="0"/>
          </a:p>
          <a:p>
            <a:pPr algn="l" rtl="0">
              <a:buNone/>
            </a:pPr>
            <a:r>
              <a:rPr lang="en-US" dirty="0"/>
              <a:t>ASCE 7-10 suggests live load values for different occupancies</a:t>
            </a:r>
          </a:p>
          <a:p>
            <a:pPr marL="0" indent="0" algn="l" rtl="0">
              <a:buNone/>
            </a:pPr>
            <a:r>
              <a:rPr lang="en-US" dirty="0"/>
              <a:t>                        </a:t>
            </a:r>
          </a:p>
        </p:txBody>
      </p:sp>
      <p:graphicFrame>
        <p:nvGraphicFramePr>
          <p:cNvPr id="4" name="جدول 3"/>
          <p:cNvGraphicFramePr>
            <a:graphicFrameLocks noGrp="1"/>
          </p:cNvGraphicFramePr>
          <p:nvPr/>
        </p:nvGraphicFramePr>
        <p:xfrm>
          <a:off x="2095472" y="3714753"/>
          <a:ext cx="7786742" cy="3013561"/>
        </p:xfrm>
        <a:graphic>
          <a:graphicData uri="http://schemas.openxmlformats.org/drawingml/2006/table">
            <a:tbl>
              <a:tblPr/>
              <a:tblGrid>
                <a:gridCol w="2680962">
                  <a:extLst>
                    <a:ext uri="{9D8B030D-6E8A-4147-A177-3AD203B41FA5}">
                      <a16:colId xmlns:a16="http://schemas.microsoft.com/office/drawing/2014/main" val="20000"/>
                    </a:ext>
                  </a:extLst>
                </a:gridCol>
                <a:gridCol w="1212409">
                  <a:extLst>
                    <a:ext uri="{9D8B030D-6E8A-4147-A177-3AD203B41FA5}">
                      <a16:colId xmlns:a16="http://schemas.microsoft.com/office/drawing/2014/main" val="20001"/>
                    </a:ext>
                  </a:extLst>
                </a:gridCol>
                <a:gridCol w="2680962">
                  <a:extLst>
                    <a:ext uri="{9D8B030D-6E8A-4147-A177-3AD203B41FA5}">
                      <a16:colId xmlns:a16="http://schemas.microsoft.com/office/drawing/2014/main" val="20002"/>
                    </a:ext>
                  </a:extLst>
                </a:gridCol>
                <a:gridCol w="1212409">
                  <a:extLst>
                    <a:ext uri="{9D8B030D-6E8A-4147-A177-3AD203B41FA5}">
                      <a16:colId xmlns:a16="http://schemas.microsoft.com/office/drawing/2014/main" val="20003"/>
                    </a:ext>
                  </a:extLst>
                </a:gridCol>
              </a:tblGrid>
              <a:tr h="962934">
                <a:tc>
                  <a:txBody>
                    <a:bodyPr/>
                    <a:lstStyle/>
                    <a:p>
                      <a:pPr algn="ctr">
                        <a:lnSpc>
                          <a:spcPct val="150000"/>
                        </a:lnSpc>
                        <a:spcAft>
                          <a:spcPts val="0"/>
                        </a:spcAft>
                      </a:pPr>
                      <a:r>
                        <a:rPr lang="en-US" sz="1800" b="1" dirty="0">
                          <a:solidFill>
                            <a:srgbClr val="000000"/>
                          </a:solidFill>
                          <a:latin typeface="Arial"/>
                          <a:ea typeface="Times New Roman"/>
                          <a:cs typeface="Arial"/>
                        </a:rPr>
                        <a:t>Occupancy </a:t>
                      </a:r>
                      <a:endParaRPr lang="en-US" sz="2000" b="1" dirty="0">
                        <a:latin typeface="Times New Roman"/>
                        <a:ea typeface="Calibri"/>
                        <a:cs typeface="Arial"/>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a:lnSpc>
                          <a:spcPct val="150000"/>
                        </a:lnSpc>
                        <a:spcAft>
                          <a:spcPts val="0"/>
                        </a:spcAft>
                      </a:pPr>
                      <a:r>
                        <a:rPr lang="en-US" sz="1800" b="1">
                          <a:solidFill>
                            <a:srgbClr val="000000"/>
                          </a:solidFill>
                          <a:latin typeface="Arial"/>
                          <a:ea typeface="Times New Roman"/>
                          <a:cs typeface="Arial"/>
                        </a:rPr>
                        <a:t>Load (KN/m2)</a:t>
                      </a:r>
                      <a:endParaRPr lang="en-US" sz="2000" b="1">
                        <a:latin typeface="Times New Roman"/>
                        <a:ea typeface="Calibri"/>
                        <a:cs typeface="Arial"/>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a:lnSpc>
                          <a:spcPct val="150000"/>
                        </a:lnSpc>
                        <a:spcAft>
                          <a:spcPts val="0"/>
                        </a:spcAft>
                      </a:pPr>
                      <a:r>
                        <a:rPr lang="en-US" sz="1800" b="1">
                          <a:solidFill>
                            <a:srgbClr val="000000"/>
                          </a:solidFill>
                          <a:latin typeface="Arial"/>
                          <a:ea typeface="Times New Roman"/>
                          <a:cs typeface="Arial"/>
                        </a:rPr>
                        <a:t>Occupancy </a:t>
                      </a:r>
                      <a:endParaRPr lang="en-US" sz="2000" b="1">
                        <a:latin typeface="Times New Roman"/>
                        <a:ea typeface="Calibri"/>
                        <a:cs typeface="Arial"/>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a:lnSpc>
                          <a:spcPct val="150000"/>
                        </a:lnSpc>
                        <a:spcAft>
                          <a:spcPts val="0"/>
                        </a:spcAft>
                      </a:pPr>
                      <a:r>
                        <a:rPr lang="en-US" sz="1800" b="1">
                          <a:solidFill>
                            <a:srgbClr val="000000"/>
                          </a:solidFill>
                          <a:latin typeface="Arial"/>
                          <a:ea typeface="Times New Roman"/>
                          <a:cs typeface="Arial"/>
                        </a:rPr>
                        <a:t>Load (KN/m2)</a:t>
                      </a:r>
                      <a:endParaRPr lang="en-US" sz="2000" b="1">
                        <a:latin typeface="Times New Roman"/>
                        <a:ea typeface="Calibri"/>
                        <a:cs typeface="Arial"/>
                      </a:endParaRP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FBFBF"/>
                    </a:solidFill>
                  </a:tcPr>
                </a:tc>
                <a:extLst>
                  <a:ext uri="{0D108BD9-81ED-4DB2-BD59-A6C34878D82A}">
                    <a16:rowId xmlns:a16="http://schemas.microsoft.com/office/drawing/2014/main" val="10000"/>
                  </a:ext>
                </a:extLst>
              </a:tr>
              <a:tr h="488653">
                <a:tc>
                  <a:txBody>
                    <a:bodyPr/>
                    <a:lstStyle/>
                    <a:p>
                      <a:pPr algn="ctr">
                        <a:lnSpc>
                          <a:spcPct val="150000"/>
                        </a:lnSpc>
                        <a:spcAft>
                          <a:spcPts val="0"/>
                        </a:spcAft>
                      </a:pPr>
                      <a:r>
                        <a:rPr lang="en-US" sz="1800" b="1" dirty="0">
                          <a:solidFill>
                            <a:srgbClr val="000000"/>
                          </a:solidFill>
                          <a:latin typeface="Arial"/>
                          <a:ea typeface="Times New Roman"/>
                          <a:cs typeface="Arial"/>
                        </a:rPr>
                        <a:t>Patient Rooms</a:t>
                      </a:r>
                      <a:endParaRPr lang="en-US" sz="2000" b="1" dirty="0">
                        <a:latin typeface="Times New Roman"/>
                        <a:ea typeface="Calibri"/>
                        <a:cs typeface="Arial"/>
                      </a:endParaRP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Arial"/>
                        </a:rPr>
                        <a:t>1.92</a:t>
                      </a:r>
                      <a:endParaRPr lang="en-US" sz="20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Arial"/>
                        </a:rPr>
                        <a:t>Waiting Room </a:t>
                      </a:r>
                      <a:endParaRPr lang="en-US" sz="2000" b="1">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a:solidFill>
                            <a:srgbClr val="000000"/>
                          </a:solidFill>
                          <a:latin typeface="Arial"/>
                          <a:ea typeface="Times New Roman"/>
                          <a:cs typeface="Arial"/>
                        </a:rPr>
                        <a:t>5</a:t>
                      </a:r>
                      <a:endParaRPr lang="en-US" sz="2000" b="1">
                        <a:latin typeface="Times New Roman"/>
                        <a:ea typeface="Calibri"/>
                        <a:cs typeface="Arial"/>
                      </a:endParaRP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488653">
                <a:tc>
                  <a:txBody>
                    <a:bodyPr/>
                    <a:lstStyle/>
                    <a:p>
                      <a:pPr algn="ctr">
                        <a:lnSpc>
                          <a:spcPct val="150000"/>
                        </a:lnSpc>
                        <a:spcAft>
                          <a:spcPts val="0"/>
                        </a:spcAft>
                      </a:pPr>
                      <a:r>
                        <a:rPr lang="en-US" sz="1800" b="1" dirty="0">
                          <a:solidFill>
                            <a:srgbClr val="000000"/>
                          </a:solidFill>
                          <a:latin typeface="Arial"/>
                          <a:ea typeface="Times New Roman"/>
                          <a:cs typeface="Arial"/>
                        </a:rPr>
                        <a:t>Operating rooms, laboratories </a:t>
                      </a:r>
                      <a:endParaRPr lang="en-US" sz="2000" b="1" dirty="0">
                        <a:latin typeface="Times New Roman"/>
                        <a:ea typeface="Calibri"/>
                        <a:cs typeface="Arial"/>
                      </a:endParaRPr>
                    </a:p>
                  </a:txBody>
                  <a:tcPr marL="7620" marR="7620" marT="762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2.87</a:t>
                      </a:r>
                      <a:endParaRPr lang="en-US" sz="2000" b="1" dirty="0">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Slab Subjected to Vehicles </a:t>
                      </a:r>
                      <a:endParaRPr lang="en-US" sz="2000" b="1" dirty="0">
                        <a:latin typeface="Times New Roman"/>
                        <a:ea typeface="Calibri"/>
                        <a:cs typeface="Arial"/>
                      </a:endParaRPr>
                    </a:p>
                  </a:txBody>
                  <a:tcPr marL="7620" marR="7620" marT="7620" marB="0" anchor="ctr">
                    <a:lnL>
                      <a:noFill/>
                    </a:lnL>
                    <a:lnR>
                      <a:noFill/>
                    </a:lnR>
                    <a:lnT>
                      <a:noFill/>
                    </a:lnT>
                    <a:lnB>
                      <a:noFill/>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5</a:t>
                      </a:r>
                      <a:endParaRPr lang="en-US" sz="2000" b="1" dirty="0">
                        <a:latin typeface="Times New Roman"/>
                        <a:ea typeface="Calibri"/>
                        <a:cs typeface="Arial"/>
                      </a:endParaRP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488653">
                <a:tc>
                  <a:txBody>
                    <a:bodyPr/>
                    <a:lstStyle/>
                    <a:p>
                      <a:pPr algn="ctr">
                        <a:lnSpc>
                          <a:spcPct val="150000"/>
                        </a:lnSpc>
                        <a:spcAft>
                          <a:spcPts val="0"/>
                        </a:spcAft>
                      </a:pPr>
                      <a:r>
                        <a:rPr lang="en-US" sz="1800" b="1">
                          <a:solidFill>
                            <a:srgbClr val="000000"/>
                          </a:solidFill>
                          <a:latin typeface="Arial"/>
                          <a:ea typeface="Times New Roman"/>
                          <a:cs typeface="Arial"/>
                        </a:rPr>
                        <a:t>Corridors above first floor</a:t>
                      </a:r>
                      <a:endParaRPr lang="en-US" sz="2000" b="1">
                        <a:latin typeface="Times New Roman"/>
                        <a:ea typeface="Calibri"/>
                        <a:cs typeface="Arial"/>
                      </a:endParaRPr>
                    </a:p>
                  </a:txBody>
                  <a:tcPr marL="7620" marR="7620" marT="762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3.83</a:t>
                      </a:r>
                      <a:endParaRPr lang="en-US" sz="2000" b="1" dirty="0">
                        <a:latin typeface="Times New Roman"/>
                        <a:ea typeface="Calibri"/>
                        <a:cs typeface="Arial"/>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Restaurant</a:t>
                      </a:r>
                      <a:endParaRPr lang="en-US" sz="2000" b="1" dirty="0">
                        <a:latin typeface="Times New Roman"/>
                        <a:ea typeface="Calibri"/>
                        <a:cs typeface="Arial"/>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3.83</a:t>
                      </a:r>
                      <a:endParaRPr lang="en-US" sz="2000" b="1" dirty="0">
                        <a:latin typeface="Times New Roman"/>
                        <a:ea typeface="Calibri"/>
                        <a:cs typeface="Arial"/>
                      </a:endParaRP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bl>
          </a:graphicData>
        </a:graphic>
      </p:graphicFrame>
      <p:sp>
        <p:nvSpPr>
          <p:cNvPr id="5" name="Slide Number Placeholder 4">
            <a:extLst>
              <a:ext uri="{FF2B5EF4-FFF2-40B4-BE49-F238E27FC236}">
                <a16:creationId xmlns:a16="http://schemas.microsoft.com/office/drawing/2014/main" id="{4C351685-7FF7-420B-84AB-C28B0D851D9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29</a:t>
            </a:fld>
            <a:endParaRPr lang="ar-SA"/>
          </a:p>
        </p:txBody>
      </p:sp>
    </p:spTree>
    <p:extLst>
      <p:ext uri="{BB962C8B-B14F-4D97-AF65-F5344CB8AC3E}">
        <p14:creationId xmlns:p14="http://schemas.microsoft.com/office/powerpoint/2010/main" val="3199810149"/>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p:txBody>
          <a:bodyPr>
            <a:normAutofit lnSpcReduction="10000"/>
          </a:bodyPr>
          <a:lstStyle/>
          <a:p>
            <a:pPr marL="0" indent="0" algn="l" rtl="0">
              <a:lnSpc>
                <a:spcPct val="120000"/>
              </a:lnSpc>
              <a:buNone/>
            </a:pPr>
            <a:r>
              <a:rPr lang="en-US" sz="2800" dirty="0"/>
              <a:t>- Vu=703 KN/m</a:t>
            </a:r>
          </a:p>
          <a:p>
            <a:pPr marL="0" indent="0" algn="l" rtl="0">
              <a:lnSpc>
                <a:spcPct val="120000"/>
              </a:lnSpc>
              <a:buNone/>
            </a:pPr>
            <a:r>
              <a:rPr lang="en-US" sz="2800" dirty="0"/>
              <a:t>- </a:t>
            </a:r>
            <a:r>
              <a:rPr lang="en-US" sz="2800" dirty="0" err="1"/>
              <a:t>ՓVc</a:t>
            </a:r>
            <a:r>
              <a:rPr lang="en-US" sz="2800" dirty="0"/>
              <a:t>= 665 KN/m </a:t>
            </a:r>
            <a:endParaRPr lang="ar-JO" sz="2800" dirty="0"/>
          </a:p>
          <a:p>
            <a:pPr marL="0" indent="0" algn="l" rtl="0">
              <a:lnSpc>
                <a:spcPct val="120000"/>
              </a:lnSpc>
              <a:buNone/>
            </a:pPr>
            <a:r>
              <a:rPr lang="en-US" sz="2800" dirty="0"/>
              <a:t>Then, </a:t>
            </a:r>
            <a:endParaRPr lang="ar-JO" sz="2800" dirty="0"/>
          </a:p>
          <a:p>
            <a:pPr marL="0" indent="0" algn="l" rtl="0">
              <a:lnSpc>
                <a:spcPct val="120000"/>
              </a:lnSpc>
              <a:buNone/>
            </a:pPr>
            <a:r>
              <a:rPr lang="en-US" sz="2800" dirty="0"/>
              <a:t>the shear resisted by steel, Vs= 50.7 KN/m</a:t>
            </a:r>
          </a:p>
          <a:p>
            <a:pPr marL="0" indent="0" algn="l" rtl="0">
              <a:lnSpc>
                <a:spcPct val="120000"/>
              </a:lnSpc>
              <a:buNone/>
            </a:pPr>
            <a:r>
              <a:rPr lang="en-US" sz="2800" dirty="0"/>
              <a:t>Also, Av/s= Vs/(</a:t>
            </a:r>
            <a:r>
              <a:rPr lang="en-US" sz="2800" dirty="0" err="1"/>
              <a:t>f</a:t>
            </a:r>
            <a:r>
              <a:rPr lang="en-US" sz="2800" baseline="-25000" dirty="0" err="1"/>
              <a:t>y</a:t>
            </a:r>
            <a:r>
              <a:rPr lang="en-US" sz="2800" dirty="0" err="1"/>
              <a:t>×d</a:t>
            </a:r>
            <a:r>
              <a:rPr lang="en-US" sz="2800" dirty="0"/>
              <a:t>) =50.7/(420×960)= 126 mm</a:t>
            </a:r>
            <a:r>
              <a:rPr lang="en-US" sz="2800" baseline="30000" dirty="0"/>
              <a:t>2</a:t>
            </a:r>
            <a:r>
              <a:rPr lang="en-US" sz="2800" dirty="0"/>
              <a:t>/m</a:t>
            </a:r>
          </a:p>
          <a:p>
            <a:pPr marL="0" indent="0" algn="l" rtl="0">
              <a:lnSpc>
                <a:spcPct val="120000"/>
              </a:lnSpc>
              <a:buNone/>
            </a:pPr>
            <a:r>
              <a:rPr lang="en-US" sz="2800" dirty="0"/>
              <a:t>But (Av/s)</a:t>
            </a:r>
            <a:r>
              <a:rPr lang="en-US" sz="2800" baseline="-25000" dirty="0"/>
              <a:t> min</a:t>
            </a:r>
            <a:r>
              <a:rPr lang="en-US" sz="2800" dirty="0"/>
              <a:t>=0.35b</a:t>
            </a:r>
            <a:r>
              <a:rPr lang="en-US" sz="2800" baseline="-25000" dirty="0"/>
              <a:t>w</a:t>
            </a:r>
            <a:r>
              <a:rPr lang="en-US" sz="2800" dirty="0"/>
              <a:t>/</a:t>
            </a:r>
            <a:r>
              <a:rPr lang="en-US" sz="2800" dirty="0" err="1"/>
              <a:t>f</a:t>
            </a:r>
            <a:r>
              <a:rPr lang="en-US" sz="2800" baseline="-25000" dirty="0" err="1"/>
              <a:t>y</a:t>
            </a:r>
            <a:r>
              <a:rPr lang="en-US" sz="2800" dirty="0"/>
              <a:t>=835mm</a:t>
            </a:r>
            <a:r>
              <a:rPr lang="en-US" sz="2800" baseline="30000" dirty="0"/>
              <a:t>2</a:t>
            </a:r>
            <a:r>
              <a:rPr lang="en-US" sz="2800" dirty="0"/>
              <a:t>/m</a:t>
            </a:r>
          </a:p>
          <a:p>
            <a:pPr marL="0" indent="0" algn="l" rtl="0">
              <a:lnSpc>
                <a:spcPct val="120000"/>
              </a:lnSpc>
              <a:buNone/>
            </a:pPr>
            <a:r>
              <a:rPr lang="en-US" sz="2800" dirty="0"/>
              <a:t>So, Av/s= 835mm</a:t>
            </a:r>
            <a:r>
              <a:rPr lang="en-US" sz="2800" baseline="30000" dirty="0"/>
              <a:t>2</a:t>
            </a:r>
            <a:r>
              <a:rPr lang="en-US" sz="2800" dirty="0"/>
              <a:t>/m.</a:t>
            </a:r>
          </a:p>
          <a:p>
            <a:pPr marL="0" indent="0" algn="l" rtl="0">
              <a:lnSpc>
                <a:spcPct val="120000"/>
              </a:lnSpc>
              <a:buNone/>
            </a:pPr>
            <a:r>
              <a:rPr lang="en-US" sz="2800" dirty="0"/>
              <a:t>Use 2 legs of Փ12 /30 cm spacing for 1.0 m wide in areas required.  </a:t>
            </a:r>
          </a:p>
          <a:p>
            <a:pPr marL="0" indent="0" algn="l" rtl="0">
              <a:buNone/>
            </a:pPr>
            <a:endParaRPr lang="en-US" dirty="0"/>
          </a:p>
        </p:txBody>
      </p:sp>
      <p:sp>
        <p:nvSpPr>
          <p:cNvPr id="4" name="Slide Number Placeholder 3">
            <a:extLst>
              <a:ext uri="{FF2B5EF4-FFF2-40B4-BE49-F238E27FC236}">
                <a16:creationId xmlns:a16="http://schemas.microsoft.com/office/drawing/2014/main" id="{53CD27AF-5AA7-4D61-B833-A83F55F7E301}"/>
              </a:ext>
            </a:extLst>
          </p:cNvPr>
          <p:cNvSpPr>
            <a:spLocks noGrp="1"/>
          </p:cNvSpPr>
          <p:nvPr>
            <p:ph type="sldNum" sz="quarter" idx="12"/>
          </p:nvPr>
        </p:nvSpPr>
        <p:spPr/>
        <p:txBody>
          <a:bodyPr>
            <a:normAutofit fontScale="85000" lnSpcReduction="20000"/>
          </a:bodyPr>
          <a:lstStyle/>
          <a:p>
            <a:fld id="{12F72544-B17E-497E-958C-8F6B1DE0A02B}" type="slidenum">
              <a:rPr lang="en-US" smtClean="0"/>
              <a:t>290</a:t>
            </a:fld>
            <a:endParaRPr lang="en-US"/>
          </a:p>
        </p:txBody>
      </p:sp>
    </p:spTree>
    <p:extLst>
      <p:ext uri="{BB962C8B-B14F-4D97-AF65-F5344CB8AC3E}">
        <p14:creationId xmlns:p14="http://schemas.microsoft.com/office/powerpoint/2010/main" val="4140081133"/>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p:txBody>
          <a:bodyPr/>
          <a:lstStyle/>
          <a:p>
            <a:pPr algn="l" rtl="0">
              <a:buFont typeface="Wingdings" panose="05000000000000000000" pitchFamily="2" charset="2"/>
              <a:buChar char="ü"/>
            </a:pPr>
            <a:r>
              <a:rPr lang="en-US" b="1" dirty="0">
                <a:effectLst>
                  <a:glow>
                    <a:srgbClr val="000000"/>
                  </a:glow>
                  <a:outerShdw sx="0" sy="0">
                    <a:srgbClr val="000000"/>
                  </a:outerShdw>
                  <a:reflection stA="0" endPos="0" fadeDir="0" sx="0" sy="0"/>
                </a:effectLst>
              </a:rPr>
              <a:t>Flexural design of mat foundation</a:t>
            </a:r>
          </a:p>
          <a:p>
            <a:pPr marL="0" indent="0" algn="l" rtl="0">
              <a:buNone/>
            </a:pPr>
            <a:endParaRPr lang="en-US" b="1" dirty="0">
              <a:effectLst>
                <a:glow>
                  <a:srgbClr val="000000"/>
                </a:glow>
                <a:outerShdw sx="0" sy="0">
                  <a:srgbClr val="000000"/>
                </a:outerShdw>
                <a:reflection stA="0" endPos="0" fadeDir="0" sx="0" sy="0"/>
              </a:effectLst>
            </a:endParaRPr>
          </a:p>
          <a:p>
            <a:pPr marL="0" indent="0" algn="l" rtl="0">
              <a:buNone/>
            </a:pPr>
            <a:r>
              <a:rPr lang="en-US" dirty="0"/>
              <a:t> The minimum steel percentage for slabs is 0.18%.</a:t>
            </a:r>
          </a:p>
          <a:p>
            <a:pPr marL="0" indent="0" algn="l" rtl="0">
              <a:buNone/>
            </a:pPr>
            <a:r>
              <a:rPr lang="en-US" dirty="0"/>
              <a:t>Then,</a:t>
            </a:r>
          </a:p>
          <a:p>
            <a:pPr marL="0" indent="0" algn="l" rtl="0">
              <a:buNone/>
            </a:pPr>
            <a:r>
              <a:rPr lang="en-US" dirty="0"/>
              <a:t> </a:t>
            </a:r>
            <a:r>
              <a:rPr lang="en-US" dirty="0" err="1"/>
              <a:t>A</a:t>
            </a:r>
            <a:r>
              <a:rPr lang="en-US" baseline="-25000" dirty="0" err="1"/>
              <a:t>s,min</a:t>
            </a:r>
            <a:r>
              <a:rPr lang="en-US" baseline="-25000" dirty="0"/>
              <a:t> </a:t>
            </a:r>
            <a:r>
              <a:rPr lang="en-US" dirty="0"/>
              <a:t>=0.0018×1000×1000= 1800 mm</a:t>
            </a:r>
            <a:r>
              <a:rPr lang="en-US" baseline="30000" dirty="0"/>
              <a:t>2</a:t>
            </a:r>
            <a:r>
              <a:rPr lang="en-US" dirty="0"/>
              <a:t> /m.</a:t>
            </a:r>
          </a:p>
          <a:p>
            <a:pPr marL="0" indent="0" algn="l" rtl="0">
              <a:buNone/>
            </a:pPr>
            <a:r>
              <a:rPr lang="en-US" dirty="0"/>
              <a:t>Use </a:t>
            </a:r>
            <a:r>
              <a:rPr lang="en-US" dirty="0" err="1"/>
              <a:t>A</a:t>
            </a:r>
            <a:r>
              <a:rPr lang="en-US" baseline="-25000" dirty="0" err="1"/>
              <a:t>s,min</a:t>
            </a:r>
            <a:r>
              <a:rPr lang="en-US" baseline="-25000" dirty="0"/>
              <a:t> </a:t>
            </a:r>
            <a:r>
              <a:rPr lang="en-US" dirty="0"/>
              <a:t>= 5Փ22 = 1900 mm</a:t>
            </a:r>
            <a:r>
              <a:rPr lang="en-US" baseline="30000" dirty="0"/>
              <a:t>2</a:t>
            </a:r>
            <a:r>
              <a:rPr lang="en-US" dirty="0"/>
              <a:t>/m</a:t>
            </a:r>
          </a:p>
          <a:p>
            <a:endParaRPr lang="en-US" dirty="0"/>
          </a:p>
        </p:txBody>
      </p:sp>
      <p:sp>
        <p:nvSpPr>
          <p:cNvPr id="4" name="Slide Number Placeholder 3">
            <a:extLst>
              <a:ext uri="{FF2B5EF4-FFF2-40B4-BE49-F238E27FC236}">
                <a16:creationId xmlns:a16="http://schemas.microsoft.com/office/drawing/2014/main" id="{A14F2534-D282-4370-950E-552BBEC8E71D}"/>
              </a:ext>
            </a:extLst>
          </p:cNvPr>
          <p:cNvSpPr>
            <a:spLocks noGrp="1"/>
          </p:cNvSpPr>
          <p:nvPr>
            <p:ph type="sldNum" sz="quarter" idx="12"/>
          </p:nvPr>
        </p:nvSpPr>
        <p:spPr/>
        <p:txBody>
          <a:bodyPr>
            <a:normAutofit fontScale="85000" lnSpcReduction="20000"/>
          </a:bodyPr>
          <a:lstStyle/>
          <a:p>
            <a:fld id="{12F72544-B17E-497E-958C-8F6B1DE0A02B}" type="slidenum">
              <a:rPr lang="en-US" smtClean="0"/>
              <a:t>291</a:t>
            </a:fld>
            <a:endParaRPr lang="en-US"/>
          </a:p>
        </p:txBody>
      </p:sp>
    </p:spTree>
    <p:extLst>
      <p:ext uri="{BB962C8B-B14F-4D97-AF65-F5344CB8AC3E}">
        <p14:creationId xmlns:p14="http://schemas.microsoft.com/office/powerpoint/2010/main" val="1276110231"/>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p:txBody>
          <a:bodyPr/>
          <a:lstStyle/>
          <a:p>
            <a:pPr marL="0" indent="0" algn="l" rtl="0">
              <a:buNone/>
            </a:pPr>
            <a:r>
              <a:rPr lang="en-US" sz="2600" dirty="0"/>
              <a:t>Figure </a:t>
            </a:r>
            <a:r>
              <a:rPr lang="ar-SA" sz="2600" dirty="0"/>
              <a:t>‎</a:t>
            </a:r>
            <a:r>
              <a:rPr lang="en-US" sz="2600" dirty="0"/>
              <a:t>3.67: Mat foundation bottom flexural steel in X-direction contour resulted </a:t>
            </a:r>
          </a:p>
          <a:p>
            <a:pPr marL="0" indent="0" algn="l" rtl="0">
              <a:buNone/>
            </a:pPr>
            <a:r>
              <a:rPr lang="en-US" sz="2600" dirty="0"/>
              <a:t>by SAFE.</a:t>
            </a:r>
          </a:p>
          <a:p>
            <a:pPr algn="l" rtl="0"/>
            <a:endParaRPr lang="en-US" sz="2600" b="1" dirty="0">
              <a:effectLst>
                <a:glow>
                  <a:srgbClr val="000000"/>
                </a:glow>
                <a:outerShdw sx="0" sy="0">
                  <a:srgbClr val="000000"/>
                </a:outerShdw>
                <a:reflection stA="0" endPos="0" fadeDir="0" sx="0" sy="0"/>
              </a:effectLst>
            </a:endParaRPr>
          </a:p>
          <a:p>
            <a:pPr algn="l" rtl="0"/>
            <a:endParaRPr lang="en-US" dirty="0"/>
          </a:p>
        </p:txBody>
      </p:sp>
      <p:pic>
        <p:nvPicPr>
          <p:cNvPr id="4" name="Picture 3">
            <a:extLst>
              <a:ext uri="{FF2B5EF4-FFF2-40B4-BE49-F238E27FC236}">
                <a16:creationId xmlns:a16="http://schemas.microsoft.com/office/drawing/2014/main" id="{066B5B82-083A-4DB7-BB68-7C9E9699E33B}"/>
              </a:ext>
            </a:extLst>
          </p:cNvPr>
          <p:cNvPicPr/>
          <p:nvPr/>
        </p:nvPicPr>
        <p:blipFill>
          <a:blip r:embed="rId2"/>
          <a:stretch>
            <a:fillRect/>
          </a:stretch>
        </p:blipFill>
        <p:spPr>
          <a:xfrm>
            <a:off x="4862877" y="2214929"/>
            <a:ext cx="6734175" cy="4352925"/>
          </a:xfrm>
          <a:prstGeom prst="rect">
            <a:avLst/>
          </a:prstGeom>
          <a:ln w="16510">
            <a:solidFill>
              <a:schemeClr val="tx1">
                <a:alpha val="94000"/>
              </a:schemeClr>
            </a:solidFill>
          </a:ln>
        </p:spPr>
      </p:pic>
      <p:sp>
        <p:nvSpPr>
          <p:cNvPr id="5" name="Slide Number Placeholder 4">
            <a:extLst>
              <a:ext uri="{FF2B5EF4-FFF2-40B4-BE49-F238E27FC236}">
                <a16:creationId xmlns:a16="http://schemas.microsoft.com/office/drawing/2014/main" id="{04302B83-579D-4A44-B626-A4FD8EECFAA7}"/>
              </a:ext>
            </a:extLst>
          </p:cNvPr>
          <p:cNvSpPr>
            <a:spLocks noGrp="1"/>
          </p:cNvSpPr>
          <p:nvPr>
            <p:ph type="sldNum" sz="quarter" idx="12"/>
          </p:nvPr>
        </p:nvSpPr>
        <p:spPr/>
        <p:txBody>
          <a:bodyPr>
            <a:normAutofit fontScale="85000" lnSpcReduction="20000"/>
          </a:bodyPr>
          <a:lstStyle/>
          <a:p>
            <a:fld id="{12F72544-B17E-497E-958C-8F6B1DE0A02B}" type="slidenum">
              <a:rPr lang="en-US" smtClean="0"/>
              <a:t>292</a:t>
            </a:fld>
            <a:endParaRPr lang="en-US"/>
          </a:p>
        </p:txBody>
      </p:sp>
    </p:spTree>
    <p:extLst>
      <p:ext uri="{BB962C8B-B14F-4D97-AF65-F5344CB8AC3E}">
        <p14:creationId xmlns:p14="http://schemas.microsoft.com/office/powerpoint/2010/main" val="1190094170"/>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p:txBody>
          <a:bodyPr/>
          <a:lstStyle/>
          <a:p>
            <a:pPr marL="0" indent="0" algn="l" rtl="0">
              <a:buNone/>
            </a:pPr>
            <a:r>
              <a:rPr lang="en-US" sz="2700" dirty="0"/>
              <a:t>Figure </a:t>
            </a:r>
            <a:r>
              <a:rPr lang="ar-SA" sz="2700" dirty="0"/>
              <a:t>‎</a:t>
            </a:r>
            <a:r>
              <a:rPr lang="en-US" sz="2700" dirty="0"/>
              <a:t>3.68: Mat foundation Top flexural steel in X-direction contour resulted by SAFE.</a:t>
            </a:r>
          </a:p>
          <a:p>
            <a:pPr marL="0" indent="0" algn="l" rtl="0">
              <a:buNone/>
            </a:pPr>
            <a:endParaRPr lang="en-US" sz="2700" dirty="0"/>
          </a:p>
          <a:p>
            <a:pPr marL="0" indent="0" algn="l" rtl="0">
              <a:buNone/>
            </a:pPr>
            <a:endParaRPr lang="en-US" sz="2700" dirty="0"/>
          </a:p>
          <a:p>
            <a:pPr marL="0" indent="0" algn="l" rtl="0">
              <a:buNone/>
            </a:pPr>
            <a:endParaRPr lang="en-US" sz="2700" dirty="0"/>
          </a:p>
          <a:p>
            <a:pPr marL="0" indent="0" algn="l" rtl="0">
              <a:buNone/>
            </a:pPr>
            <a:r>
              <a:rPr lang="en-US" sz="2700" dirty="0"/>
              <a:t>&gt;&gt;Minimum steel</a:t>
            </a:r>
          </a:p>
          <a:p>
            <a:pPr marL="0" indent="0" algn="l" rtl="0">
              <a:buNone/>
            </a:pPr>
            <a:r>
              <a:rPr lang="en-US" sz="2700" dirty="0"/>
              <a:t>    is not sufficient</a:t>
            </a:r>
          </a:p>
          <a:p>
            <a:pPr marL="0" indent="0" algn="l" rtl="0">
              <a:buNone/>
            </a:pPr>
            <a:endParaRPr lang="en-US" sz="2700" dirty="0">
              <a:effectLst>
                <a:glow>
                  <a:srgbClr val="000000"/>
                </a:glow>
                <a:outerShdw sx="0" sy="0">
                  <a:srgbClr val="000000"/>
                </a:outerShdw>
                <a:reflection stA="0" endPos="0" fadeDir="0" sx="0" sy="0"/>
              </a:effectLst>
            </a:endParaRPr>
          </a:p>
          <a:p>
            <a:pPr marL="0" indent="0" algn="l" rtl="0">
              <a:buNone/>
            </a:pPr>
            <a:endParaRPr lang="en-US" dirty="0"/>
          </a:p>
        </p:txBody>
      </p:sp>
      <p:pic>
        <p:nvPicPr>
          <p:cNvPr id="4" name="Picture 3">
            <a:extLst>
              <a:ext uri="{FF2B5EF4-FFF2-40B4-BE49-F238E27FC236}">
                <a16:creationId xmlns:a16="http://schemas.microsoft.com/office/drawing/2014/main" id="{85CCC204-B2FA-4838-84D7-E703A8E23201}"/>
              </a:ext>
            </a:extLst>
          </p:cNvPr>
          <p:cNvPicPr/>
          <p:nvPr/>
        </p:nvPicPr>
        <p:blipFill>
          <a:blip r:embed="rId2"/>
          <a:stretch>
            <a:fillRect/>
          </a:stretch>
        </p:blipFill>
        <p:spPr>
          <a:xfrm>
            <a:off x="5258690" y="2349574"/>
            <a:ext cx="6429374" cy="3946451"/>
          </a:xfrm>
          <a:prstGeom prst="rect">
            <a:avLst/>
          </a:prstGeom>
          <a:ln w="16510">
            <a:solidFill>
              <a:schemeClr val="tx1">
                <a:alpha val="94000"/>
              </a:schemeClr>
            </a:solidFill>
          </a:ln>
        </p:spPr>
      </p:pic>
      <p:sp>
        <p:nvSpPr>
          <p:cNvPr id="5" name="Slide Number Placeholder 4">
            <a:extLst>
              <a:ext uri="{FF2B5EF4-FFF2-40B4-BE49-F238E27FC236}">
                <a16:creationId xmlns:a16="http://schemas.microsoft.com/office/drawing/2014/main" id="{E6CD31F1-CF95-4530-B46B-8E70A64E08CD}"/>
              </a:ext>
            </a:extLst>
          </p:cNvPr>
          <p:cNvSpPr>
            <a:spLocks noGrp="1"/>
          </p:cNvSpPr>
          <p:nvPr>
            <p:ph type="sldNum" sz="quarter" idx="12"/>
          </p:nvPr>
        </p:nvSpPr>
        <p:spPr/>
        <p:txBody>
          <a:bodyPr>
            <a:normAutofit fontScale="85000" lnSpcReduction="20000"/>
          </a:bodyPr>
          <a:lstStyle/>
          <a:p>
            <a:fld id="{12F72544-B17E-497E-958C-8F6B1DE0A02B}" type="slidenum">
              <a:rPr lang="en-US" smtClean="0"/>
              <a:t>293</a:t>
            </a:fld>
            <a:endParaRPr lang="en-US"/>
          </a:p>
        </p:txBody>
      </p:sp>
    </p:spTree>
    <p:extLst>
      <p:ext uri="{BB962C8B-B14F-4D97-AF65-F5344CB8AC3E}">
        <p14:creationId xmlns:p14="http://schemas.microsoft.com/office/powerpoint/2010/main" val="3557710847"/>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32E4A-8F84-4024-B943-16378CEE0F3E}"/>
              </a:ext>
            </a:extLst>
          </p:cNvPr>
          <p:cNvSpPr>
            <a:spLocks noGrp="1"/>
          </p:cNvSpPr>
          <p:nvPr>
            <p:ph type="title"/>
          </p:nvPr>
        </p:nvSpPr>
        <p:spPr/>
        <p:txBody>
          <a:bodyPr>
            <a:noAutofit/>
          </a:bodyPr>
          <a:lstStyle/>
          <a:p>
            <a:pPr algn="ctr" rtl="0"/>
            <a:r>
              <a:rPr lang="en-US" sz="3200" b="1" dirty="0"/>
              <a:t>3.10.5 Design of mat foundation</a:t>
            </a:r>
            <a:endParaRPr lang="en-US" sz="3200" dirty="0"/>
          </a:p>
        </p:txBody>
      </p:sp>
      <p:sp>
        <p:nvSpPr>
          <p:cNvPr id="3" name="Content Placeholder 2">
            <a:extLst>
              <a:ext uri="{FF2B5EF4-FFF2-40B4-BE49-F238E27FC236}">
                <a16:creationId xmlns:a16="http://schemas.microsoft.com/office/drawing/2014/main" id="{F97BA208-29BB-4ED9-8A75-4134D3CCC77D}"/>
              </a:ext>
            </a:extLst>
          </p:cNvPr>
          <p:cNvSpPr>
            <a:spLocks noGrp="1"/>
          </p:cNvSpPr>
          <p:nvPr>
            <p:ph sz="quarter" idx="1"/>
          </p:nvPr>
        </p:nvSpPr>
        <p:spPr>
          <a:xfrm>
            <a:off x="816864" y="1600200"/>
            <a:ext cx="10871200" cy="4826000"/>
          </a:xfrm>
        </p:spPr>
        <p:txBody>
          <a:bodyPr>
            <a:normAutofit fontScale="85000" lnSpcReduction="20000"/>
          </a:bodyPr>
          <a:lstStyle/>
          <a:p>
            <a:pPr algn="l" rtl="0"/>
            <a:r>
              <a:rPr lang="en-US" sz="2800" dirty="0"/>
              <a:t>References</a:t>
            </a:r>
            <a:r>
              <a:rPr lang="ar-SA" sz="2800" dirty="0"/>
              <a:t>:</a:t>
            </a:r>
          </a:p>
          <a:p>
            <a:pPr algn="l" rtl="0"/>
            <a:endParaRPr lang="ar-SA" sz="2800" dirty="0"/>
          </a:p>
          <a:p>
            <a:pPr algn="l" rtl="0">
              <a:buFont typeface="Wingdings" panose="05000000000000000000" pitchFamily="2" charset="2"/>
              <a:buChar char="Ø"/>
            </a:pPr>
            <a:r>
              <a:rPr lang="en-US" sz="2800" dirty="0"/>
              <a:t>American Concrete Institute’s Building Code Requirements for Structural Concrete (ACI 318-14) </a:t>
            </a:r>
            <a:endParaRPr lang="ar-SA" sz="2800" dirty="0"/>
          </a:p>
          <a:p>
            <a:pPr algn="l" rtl="0">
              <a:buFont typeface="Wingdings" panose="05000000000000000000" pitchFamily="2" charset="2"/>
              <a:buChar char="Ø"/>
            </a:pPr>
            <a:r>
              <a:rPr lang="en-US" sz="2800" dirty="0"/>
              <a:t>American Petroleum Institute (API 1987)</a:t>
            </a:r>
            <a:endParaRPr lang="ar-SA" sz="2800" dirty="0"/>
          </a:p>
          <a:p>
            <a:pPr algn="l" rtl="0">
              <a:buFont typeface="Wingdings" panose="05000000000000000000" pitchFamily="2" charset="2"/>
              <a:buChar char="Ø"/>
            </a:pPr>
            <a:r>
              <a:rPr lang="en-US" sz="2800" dirty="0"/>
              <a:t>ASCE 7-10: Minimum Design Loads for Buildings and Other Structures (American Society of Civil Engineers).</a:t>
            </a:r>
            <a:endParaRPr lang="ar-SA" sz="2800" dirty="0"/>
          </a:p>
          <a:p>
            <a:pPr algn="l" rtl="0">
              <a:buFont typeface="Wingdings" panose="05000000000000000000" pitchFamily="2" charset="2"/>
              <a:buChar char="Ø"/>
            </a:pPr>
            <a:r>
              <a:rPr lang="en-US" sz="2800" dirty="0"/>
              <a:t>IBC 2012: International Building Code. </a:t>
            </a:r>
            <a:endParaRPr lang="ar-SA" sz="2800" dirty="0"/>
          </a:p>
          <a:p>
            <a:pPr algn="l" rtl="0">
              <a:buFont typeface="Wingdings" panose="05000000000000000000" pitchFamily="2" charset="2"/>
              <a:buChar char="Ø"/>
            </a:pPr>
            <a:r>
              <a:rPr lang="en-US" sz="2800" dirty="0"/>
              <a:t>Israeli Code for Seismic Design SI-413. </a:t>
            </a:r>
            <a:endParaRPr lang="ar-SA" sz="2800" dirty="0"/>
          </a:p>
          <a:p>
            <a:pPr algn="l" rtl="0">
              <a:buFont typeface="Wingdings" panose="05000000000000000000" pitchFamily="2" charset="2"/>
              <a:buChar char="Ø"/>
            </a:pPr>
            <a:r>
              <a:rPr lang="en-US" sz="2800" dirty="0"/>
              <a:t>Jordanian Code for Loads – 2006.</a:t>
            </a:r>
            <a:endParaRPr lang="ar-SA" sz="2800" dirty="0"/>
          </a:p>
          <a:p>
            <a:pPr algn="l" rtl="0">
              <a:buFont typeface="Wingdings" panose="05000000000000000000" pitchFamily="2" charset="2"/>
              <a:buChar char="Ø"/>
            </a:pPr>
            <a:r>
              <a:rPr lang="en-US" sz="2800" dirty="0"/>
              <a:t>Principles of Foundation Engineering, Eighth Edition </a:t>
            </a:r>
            <a:r>
              <a:rPr lang="en-US" sz="2800" dirty="0" err="1"/>
              <a:t>Braja</a:t>
            </a:r>
            <a:r>
              <a:rPr lang="en-US" sz="2800" dirty="0"/>
              <a:t> M. Das </a:t>
            </a:r>
            <a:endParaRPr lang="ar-SA" sz="2800" dirty="0"/>
          </a:p>
          <a:p>
            <a:pPr algn="l" rtl="0">
              <a:buFont typeface="Wingdings" panose="05000000000000000000" pitchFamily="2" charset="2"/>
              <a:buChar char="Ø"/>
            </a:pPr>
            <a:r>
              <a:rPr lang="en-US" sz="2800" dirty="0"/>
              <a:t>Reinforced Concrete Mechanics and Design 7th Edition, James K. Wight </a:t>
            </a:r>
            <a:endParaRPr lang="ar-SA" sz="2800" dirty="0"/>
          </a:p>
          <a:p>
            <a:pPr algn="l" rtl="0">
              <a:buFont typeface="Wingdings" panose="05000000000000000000" pitchFamily="2" charset="2"/>
              <a:buChar char="Ø"/>
            </a:pPr>
            <a:r>
              <a:rPr lang="en-US" sz="2800" dirty="0"/>
              <a:t>Response of Multistory Concrete Structures to Lateral Forces (ACI SP-36)</a:t>
            </a:r>
            <a:endParaRPr lang="en-US" sz="2700" dirty="0"/>
          </a:p>
          <a:p>
            <a:pPr algn="l" rtl="0">
              <a:buFont typeface="Wingdings" panose="05000000000000000000" pitchFamily="2" charset="2"/>
              <a:buChar char="Ø"/>
            </a:pPr>
            <a:endParaRPr lang="en-US" sz="2700" dirty="0"/>
          </a:p>
          <a:p>
            <a:pPr marL="0" indent="0" algn="l" rtl="0">
              <a:buNone/>
            </a:pPr>
            <a:endParaRPr lang="en-US" sz="2700" dirty="0"/>
          </a:p>
          <a:p>
            <a:pPr marL="0" indent="0" algn="l" rtl="0">
              <a:buNone/>
            </a:pPr>
            <a:endParaRPr lang="en-US" dirty="0"/>
          </a:p>
        </p:txBody>
      </p:sp>
      <p:sp>
        <p:nvSpPr>
          <p:cNvPr id="5" name="Slide Number Placeholder 4">
            <a:extLst>
              <a:ext uri="{FF2B5EF4-FFF2-40B4-BE49-F238E27FC236}">
                <a16:creationId xmlns:a16="http://schemas.microsoft.com/office/drawing/2014/main" id="{E6CD31F1-CF95-4530-B46B-8E70A64E08CD}"/>
              </a:ext>
            </a:extLst>
          </p:cNvPr>
          <p:cNvSpPr>
            <a:spLocks noGrp="1"/>
          </p:cNvSpPr>
          <p:nvPr>
            <p:ph type="sldNum" sz="quarter" idx="12"/>
          </p:nvPr>
        </p:nvSpPr>
        <p:spPr/>
        <p:txBody>
          <a:bodyPr>
            <a:normAutofit fontScale="85000" lnSpcReduction="20000"/>
          </a:bodyPr>
          <a:lstStyle/>
          <a:p>
            <a:fld id="{12F72544-B17E-497E-958C-8F6B1DE0A02B}" type="slidenum">
              <a:rPr lang="en-US" smtClean="0"/>
              <a:t>294</a:t>
            </a:fld>
            <a:endParaRPr lang="en-US"/>
          </a:p>
        </p:txBody>
      </p:sp>
    </p:spTree>
    <p:extLst>
      <p:ext uri="{BB962C8B-B14F-4D97-AF65-F5344CB8AC3E}">
        <p14:creationId xmlns:p14="http://schemas.microsoft.com/office/powerpoint/2010/main" val="1020031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 Introduction</a:t>
            </a:r>
          </a:p>
        </p:txBody>
      </p:sp>
      <p:sp>
        <p:nvSpPr>
          <p:cNvPr id="3" name="عنصر نائب للمحتوى 2"/>
          <p:cNvSpPr>
            <a:spLocks noGrp="1"/>
          </p:cNvSpPr>
          <p:nvPr>
            <p:ph sz="quarter" idx="1"/>
          </p:nvPr>
        </p:nvSpPr>
        <p:spPr>
          <a:xfrm>
            <a:off x="2136648" y="1714488"/>
            <a:ext cx="7959880" cy="1500198"/>
          </a:xfrm>
        </p:spPr>
        <p:txBody>
          <a:bodyPr>
            <a:normAutofit lnSpcReduction="10000"/>
          </a:bodyPr>
          <a:lstStyle/>
          <a:p>
            <a:pPr algn="l">
              <a:buNone/>
            </a:pPr>
            <a:r>
              <a:rPr lang="en-US" sz="3200" dirty="0"/>
              <a:t>This project deals with the structural analysis and design of one of Iben Sina Hospital buildings in Jenin city</a:t>
            </a:r>
            <a:endParaRPr lang="ar-SA" sz="3200" dirty="0"/>
          </a:p>
          <a:p>
            <a:endParaRPr lang="ar-SA" dirty="0"/>
          </a:p>
        </p:txBody>
      </p:sp>
      <p:pic>
        <p:nvPicPr>
          <p:cNvPr id="4" name="صورة 3" descr="الجنوب.png"/>
          <p:cNvPicPr>
            <a:picLocks noChangeAspect="1"/>
          </p:cNvPicPr>
          <p:nvPr/>
        </p:nvPicPr>
        <p:blipFill>
          <a:blip r:embed="rId2"/>
          <a:stretch>
            <a:fillRect/>
          </a:stretch>
        </p:blipFill>
        <p:spPr>
          <a:xfrm>
            <a:off x="2452663" y="3143248"/>
            <a:ext cx="7649623" cy="35676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249DC11D-859B-492E-86E3-2F5281A9973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a:t>
            </a:fld>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Roof Live Load: resulting from not occupancy related processes, and features . </a:t>
            </a:r>
          </a:p>
          <a:p>
            <a:pPr algn="l" rtl="0">
              <a:buNone/>
            </a:pPr>
            <a:r>
              <a:rPr lang="en-US" dirty="0"/>
              <a:t>Based on ASCE 7-10, A value of 0.96 KN</a:t>
            </a:r>
            <a:r>
              <a:rPr lang="ar-SA" dirty="0"/>
              <a:t>/</a:t>
            </a:r>
            <a:r>
              <a:rPr lang="en-US" dirty="0"/>
              <a:t> is proper loads</a:t>
            </a:r>
          </a:p>
        </p:txBody>
      </p:sp>
      <p:pic>
        <p:nvPicPr>
          <p:cNvPr id="4" name="صورة 3"/>
          <p:cNvPicPr/>
          <p:nvPr/>
        </p:nvPicPr>
        <p:blipFill>
          <a:blip r:embed="rId2"/>
          <a:srcRect/>
          <a:stretch>
            <a:fillRect/>
          </a:stretch>
        </p:blipFill>
        <p:spPr bwMode="auto">
          <a:xfrm>
            <a:off x="1952596" y="3214686"/>
            <a:ext cx="8058502" cy="29289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5C34EC77-CDCE-451A-A908-3C047DE8CEA2}"/>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30</a:t>
            </a:fld>
            <a:endParaRPr lang="ar-SA"/>
          </a:p>
        </p:txBody>
      </p:sp>
    </p:spTree>
    <p:extLst>
      <p:ext uri="{BB962C8B-B14F-4D97-AF65-F5344CB8AC3E}">
        <p14:creationId xmlns:p14="http://schemas.microsoft.com/office/powerpoint/2010/main" val="833111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Snow Load: caused by cumulating of  snow on the exposed surfaces</a:t>
            </a:r>
          </a:p>
          <a:p>
            <a:pPr algn="l" rtl="0">
              <a:buFontTx/>
              <a:buChar char="-"/>
            </a:pPr>
            <a:r>
              <a:rPr lang="en-US" dirty="0"/>
              <a:t>It may vary due to the: </a:t>
            </a:r>
          </a:p>
          <a:p>
            <a:pPr algn="l" rtl="0">
              <a:buFontTx/>
              <a:buChar char="-"/>
            </a:pPr>
            <a:r>
              <a:rPr lang="en-US" dirty="0"/>
              <a:t>         a- height of the structure                     </a:t>
            </a:r>
          </a:p>
          <a:p>
            <a:pPr algn="l" rtl="0">
              <a:buNone/>
            </a:pPr>
            <a:r>
              <a:rPr lang="en-US" dirty="0"/>
              <a:t>            b- ground snow loads</a:t>
            </a:r>
          </a:p>
          <a:p>
            <a:pPr algn="l" rtl="0">
              <a:buNone/>
            </a:pPr>
            <a:r>
              <a:rPr lang="en-US" dirty="0"/>
              <a:t>            c- snow unit weight</a:t>
            </a:r>
          </a:p>
          <a:p>
            <a:pPr algn="l" rtl="0">
              <a:buNone/>
            </a:pPr>
            <a:r>
              <a:rPr lang="en-US" dirty="0"/>
              <a:t>            d-inclination of the surface</a:t>
            </a:r>
          </a:p>
          <a:p>
            <a:pPr algn="l" rtl="0">
              <a:buNone/>
            </a:pPr>
            <a:endParaRPr lang="en-US" dirty="0"/>
          </a:p>
        </p:txBody>
      </p:sp>
      <p:sp>
        <p:nvSpPr>
          <p:cNvPr id="4" name="Slide Number Placeholder 3">
            <a:extLst>
              <a:ext uri="{FF2B5EF4-FFF2-40B4-BE49-F238E27FC236}">
                <a16:creationId xmlns:a16="http://schemas.microsoft.com/office/drawing/2014/main" id="{656CC60D-0D0D-41D6-8086-CDEA5017E77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31</a:t>
            </a:fld>
            <a:endParaRPr lang="ar-SA"/>
          </a:p>
        </p:txBody>
      </p:sp>
    </p:spTree>
    <p:extLst>
      <p:ext uri="{BB962C8B-B14F-4D97-AF65-F5344CB8AC3E}">
        <p14:creationId xmlns:p14="http://schemas.microsoft.com/office/powerpoint/2010/main" val="2302742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1257296"/>
          </a:xfrm>
        </p:spPr>
        <p:txBody>
          <a:bodyPr>
            <a:normAutofit/>
          </a:bodyPr>
          <a:lstStyle/>
          <a:p>
            <a:pPr algn="l" rtl="0"/>
            <a:r>
              <a:rPr lang="en-US" dirty="0"/>
              <a:t>Snow Load</a:t>
            </a:r>
          </a:p>
          <a:p>
            <a:pPr algn="l">
              <a:buNone/>
            </a:pPr>
            <a:r>
              <a:rPr lang="en-US" dirty="0"/>
              <a:t>ASCE-7-10  predicts design snow loads as follow:</a:t>
            </a:r>
          </a:p>
          <a:p>
            <a:pPr algn="l">
              <a:buNone/>
            </a:pPr>
            <a:endParaRPr lang="en-US" dirty="0"/>
          </a:p>
          <a:p>
            <a:pPr algn="l" rtl="0">
              <a:buNone/>
            </a:pPr>
            <a:endParaRPr lang="en-US" dirty="0"/>
          </a:p>
          <a:p>
            <a:pPr algn="l" rtl="0">
              <a:buNone/>
            </a:pPr>
            <a:endParaRPr lang="en-US" dirty="0"/>
          </a:p>
        </p:txBody>
      </p:sp>
      <p:pic>
        <p:nvPicPr>
          <p:cNvPr id="69634" name="Picture 2"/>
          <p:cNvPicPr>
            <a:picLocks noChangeAspect="1" noChangeArrowheads="1"/>
          </p:cNvPicPr>
          <p:nvPr/>
        </p:nvPicPr>
        <p:blipFill>
          <a:blip r:embed="rId2"/>
          <a:srcRect/>
          <a:stretch>
            <a:fillRect/>
          </a:stretch>
        </p:blipFill>
        <p:spPr bwMode="auto">
          <a:xfrm>
            <a:off x="2166910" y="3357538"/>
            <a:ext cx="8056644" cy="3500462"/>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B764E19D-9732-4549-936F-742D1ACD5200}"/>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32</a:t>
            </a:fld>
            <a:endParaRPr lang="ar-SA"/>
          </a:p>
        </p:txBody>
      </p:sp>
    </p:spTree>
    <p:extLst>
      <p:ext uri="{BB962C8B-B14F-4D97-AF65-F5344CB8AC3E}">
        <p14:creationId xmlns:p14="http://schemas.microsoft.com/office/powerpoint/2010/main" val="2240024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Snow Load: </a:t>
            </a:r>
          </a:p>
          <a:p>
            <a:pPr algn="l" rtl="0">
              <a:buNone/>
            </a:pPr>
            <a:r>
              <a:rPr lang="en-US" dirty="0"/>
              <a:t>  - ASCE7-10 suggests values for pg different locations in USA, and it indicates that  ground snow loads for other sites shall be determined by the authority having jurisdiction</a:t>
            </a:r>
          </a:p>
          <a:p>
            <a:pPr algn="l" rtl="0">
              <a:buNone/>
            </a:pPr>
            <a:r>
              <a:rPr lang="en-US" dirty="0"/>
              <a:t>  </a:t>
            </a:r>
          </a:p>
          <a:p>
            <a:pPr algn="l" rtl="0">
              <a:buNone/>
            </a:pPr>
            <a:r>
              <a:rPr lang="en-US" dirty="0"/>
              <a:t>- Jordanian Code for Loads-2006 is used as a local code.</a:t>
            </a:r>
          </a:p>
        </p:txBody>
      </p:sp>
      <p:sp>
        <p:nvSpPr>
          <p:cNvPr id="4" name="Slide Number Placeholder 3">
            <a:extLst>
              <a:ext uri="{FF2B5EF4-FFF2-40B4-BE49-F238E27FC236}">
                <a16:creationId xmlns:a16="http://schemas.microsoft.com/office/drawing/2014/main" id="{A5116CEA-6AB7-455A-A242-DEE2329E198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33</a:t>
            </a:fld>
            <a:endParaRPr lang="ar-SA"/>
          </a:p>
        </p:txBody>
      </p:sp>
    </p:spTree>
    <p:extLst>
      <p:ext uri="{BB962C8B-B14F-4D97-AF65-F5344CB8AC3E}">
        <p14:creationId xmlns:p14="http://schemas.microsoft.com/office/powerpoint/2010/main" val="3697272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1257296"/>
          </a:xfrm>
        </p:spPr>
        <p:txBody>
          <a:bodyPr>
            <a:normAutofit fontScale="92500"/>
          </a:bodyPr>
          <a:lstStyle/>
          <a:p>
            <a:pPr algn="l" rtl="0"/>
            <a:r>
              <a:rPr lang="en-US" dirty="0"/>
              <a:t>Snow Load : </a:t>
            </a:r>
          </a:p>
          <a:p>
            <a:pPr algn="l" rtl="0">
              <a:buNone/>
            </a:pPr>
            <a:r>
              <a:rPr lang="en-US" dirty="0"/>
              <a:t>Jordanian Code for Loads-2006 gives pg value as follow:</a:t>
            </a:r>
          </a:p>
          <a:p>
            <a:pPr algn="l">
              <a:buNone/>
            </a:pPr>
            <a:endParaRPr lang="en-US" dirty="0"/>
          </a:p>
          <a:p>
            <a:pPr algn="l">
              <a:buNone/>
            </a:pPr>
            <a:endParaRPr lang="en-US" dirty="0"/>
          </a:p>
          <a:p>
            <a:pPr algn="l" rtl="0">
              <a:buNone/>
            </a:pPr>
            <a:endParaRPr lang="en-US" dirty="0"/>
          </a:p>
          <a:p>
            <a:pPr algn="l" rtl="0">
              <a:buNone/>
            </a:pPr>
            <a:endParaRPr lang="en-US" dirty="0"/>
          </a:p>
        </p:txBody>
      </p:sp>
      <p:graphicFrame>
        <p:nvGraphicFramePr>
          <p:cNvPr id="5" name="جدول 4"/>
          <p:cNvGraphicFramePr>
            <a:graphicFrameLocks noGrp="1"/>
          </p:cNvGraphicFramePr>
          <p:nvPr/>
        </p:nvGraphicFramePr>
        <p:xfrm>
          <a:off x="2095472" y="2857497"/>
          <a:ext cx="8072494" cy="3466799"/>
        </p:xfrm>
        <a:graphic>
          <a:graphicData uri="http://schemas.openxmlformats.org/drawingml/2006/table">
            <a:tbl>
              <a:tblPr/>
              <a:tblGrid>
                <a:gridCol w="5429288">
                  <a:extLst>
                    <a:ext uri="{9D8B030D-6E8A-4147-A177-3AD203B41FA5}">
                      <a16:colId xmlns:a16="http://schemas.microsoft.com/office/drawing/2014/main" val="20000"/>
                    </a:ext>
                  </a:extLst>
                </a:gridCol>
                <a:gridCol w="2643206">
                  <a:extLst>
                    <a:ext uri="{9D8B030D-6E8A-4147-A177-3AD203B41FA5}">
                      <a16:colId xmlns:a16="http://schemas.microsoft.com/office/drawing/2014/main" val="20001"/>
                    </a:ext>
                  </a:extLst>
                </a:gridCol>
              </a:tblGrid>
              <a:tr h="794656">
                <a:tc>
                  <a:txBody>
                    <a:bodyPr/>
                    <a:lstStyle/>
                    <a:p>
                      <a:pPr algn="ctr">
                        <a:lnSpc>
                          <a:spcPct val="150000"/>
                        </a:lnSpc>
                        <a:spcAft>
                          <a:spcPts val="0"/>
                        </a:spcAft>
                      </a:pPr>
                      <a:r>
                        <a:rPr lang="en-US" sz="1800" b="1" dirty="0">
                          <a:solidFill>
                            <a:srgbClr val="000000"/>
                          </a:solidFill>
                          <a:latin typeface="Arial"/>
                          <a:ea typeface="Times New Roman"/>
                          <a:cs typeface="Arial"/>
                        </a:rPr>
                        <a:t>Building Height Above Mean Sea Level (h) </a:t>
                      </a:r>
                      <a:endParaRPr lang="en-US" sz="2000" b="1" dirty="0">
                        <a:latin typeface="Times New Roman"/>
                        <a:ea typeface="Calibri"/>
                        <a:cs typeface="Arial"/>
                      </a:endParaRPr>
                    </a:p>
                    <a:p>
                      <a:pPr algn="ctr">
                        <a:lnSpc>
                          <a:spcPct val="150000"/>
                        </a:lnSpc>
                        <a:spcAft>
                          <a:spcPts val="0"/>
                        </a:spcAft>
                      </a:pPr>
                      <a:r>
                        <a:rPr lang="en-US" sz="1800" b="1" dirty="0">
                          <a:solidFill>
                            <a:srgbClr val="000000"/>
                          </a:solidFill>
                          <a:latin typeface="Arial"/>
                          <a:ea typeface="Times New Roman"/>
                          <a:cs typeface="Arial"/>
                        </a:rPr>
                        <a:t> (meters)</a:t>
                      </a:r>
                      <a:endParaRPr lang="en-US" sz="2000" b="1" dirty="0">
                        <a:latin typeface="Times New Roman"/>
                        <a:ea typeface="Calibri"/>
                        <a:cs typeface="Arial"/>
                      </a:endParaRPr>
                    </a:p>
                  </a:txBody>
                  <a:tcPr marL="7620" marR="7620" marT="7620" marB="0" anchor="b">
                    <a:lnL>
                      <a:noFill/>
                    </a:lnL>
                    <a:lnR>
                      <a:noFill/>
                    </a:lnR>
                    <a:lnT>
                      <a:noFill/>
                    </a:lnT>
                    <a:lnB>
                      <a:noFill/>
                    </a:lnB>
                    <a:solidFill>
                      <a:srgbClr val="BFBFBF"/>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    Snow Load (S0) (KN\m2)</a:t>
                      </a:r>
                      <a:endParaRPr lang="en-US" sz="2000" b="1" dirty="0">
                        <a:latin typeface="Times New Roman"/>
                        <a:ea typeface="Calibri"/>
                        <a:cs typeface="Arial"/>
                      </a:endParaRPr>
                    </a:p>
                  </a:txBody>
                  <a:tcPr marL="7620" marR="7620" marT="7620" marB="0" anchor="b">
                    <a:lnL>
                      <a:noFill/>
                    </a:lnL>
                    <a:lnR>
                      <a:noFill/>
                    </a:lnR>
                    <a:lnT>
                      <a:noFill/>
                    </a:lnT>
                    <a:lnB>
                      <a:noFill/>
                    </a:lnB>
                    <a:solidFill>
                      <a:srgbClr val="BFBFBF"/>
                    </a:solidFill>
                  </a:tcPr>
                </a:tc>
                <a:extLst>
                  <a:ext uri="{0D108BD9-81ED-4DB2-BD59-A6C34878D82A}">
                    <a16:rowId xmlns:a16="http://schemas.microsoft.com/office/drawing/2014/main" val="10000"/>
                  </a:ext>
                </a:extLst>
              </a:tr>
              <a:tr h="527234">
                <a:tc>
                  <a:txBody>
                    <a:bodyPr/>
                    <a:lstStyle/>
                    <a:p>
                      <a:pPr algn="ctr">
                        <a:lnSpc>
                          <a:spcPct val="150000"/>
                        </a:lnSpc>
                        <a:spcAft>
                          <a:spcPts val="0"/>
                        </a:spcAft>
                      </a:pPr>
                      <a:r>
                        <a:rPr lang="en-US" sz="1800" b="1">
                          <a:solidFill>
                            <a:srgbClr val="000000"/>
                          </a:solidFill>
                          <a:latin typeface="Arial"/>
                          <a:ea typeface="Times New Roman"/>
                          <a:cs typeface="Arial"/>
                        </a:rPr>
                        <a:t>h&lt;250</a:t>
                      </a:r>
                      <a:endParaRPr lang="en-US" sz="2000" b="1">
                        <a:latin typeface="Times New Roman"/>
                        <a:ea typeface="Calibri"/>
                        <a:cs typeface="Arial"/>
                      </a:endParaRPr>
                    </a:p>
                  </a:txBody>
                  <a:tcPr marL="7620" marR="7620" marT="7620" marB="0" anchor="b">
                    <a:lnL>
                      <a:noFill/>
                    </a:lnL>
                    <a:lnR>
                      <a:noFill/>
                    </a:lnR>
                    <a:lnT>
                      <a:noFill/>
                    </a:lnT>
                    <a:lnB>
                      <a:noFill/>
                    </a:lnB>
                    <a:solidFill>
                      <a:srgbClr val="D8D8D8"/>
                    </a:solidFill>
                  </a:tcPr>
                </a:tc>
                <a:tc>
                  <a:txBody>
                    <a:bodyPr/>
                    <a:lstStyle/>
                    <a:p>
                      <a:pPr algn="ctr">
                        <a:lnSpc>
                          <a:spcPct val="150000"/>
                        </a:lnSpc>
                        <a:spcAft>
                          <a:spcPts val="0"/>
                        </a:spcAft>
                      </a:pPr>
                      <a:r>
                        <a:rPr lang="en-US" sz="1800" b="1">
                          <a:solidFill>
                            <a:srgbClr val="000000"/>
                          </a:solidFill>
                          <a:latin typeface="Arial"/>
                          <a:ea typeface="Times New Roman"/>
                          <a:cs typeface="Arial"/>
                        </a:rPr>
                        <a:t>0</a:t>
                      </a:r>
                      <a:endParaRPr lang="en-US" sz="2000" b="1">
                        <a:latin typeface="Times New Roman"/>
                        <a:ea typeface="Calibri"/>
                        <a:cs typeface="Arial"/>
                      </a:endParaRPr>
                    </a:p>
                  </a:txBody>
                  <a:tcPr marL="7620" marR="7620" marT="7620" marB="0" anchor="b">
                    <a:lnL>
                      <a:noFill/>
                    </a:lnL>
                    <a:lnR>
                      <a:noFill/>
                    </a:lnR>
                    <a:lnT>
                      <a:noFill/>
                    </a:lnT>
                    <a:lnB>
                      <a:noFill/>
                    </a:lnB>
                    <a:solidFill>
                      <a:srgbClr val="D8D8D8"/>
                    </a:solidFill>
                  </a:tcPr>
                </a:tc>
                <a:extLst>
                  <a:ext uri="{0D108BD9-81ED-4DB2-BD59-A6C34878D82A}">
                    <a16:rowId xmlns:a16="http://schemas.microsoft.com/office/drawing/2014/main" val="10001"/>
                  </a:ext>
                </a:extLst>
              </a:tr>
              <a:tr h="947650">
                <a:tc>
                  <a:txBody>
                    <a:bodyPr/>
                    <a:lstStyle/>
                    <a:p>
                      <a:pPr algn="ctr">
                        <a:lnSpc>
                          <a:spcPct val="150000"/>
                        </a:lnSpc>
                        <a:spcAft>
                          <a:spcPts val="0"/>
                        </a:spcAft>
                      </a:pPr>
                      <a:r>
                        <a:rPr lang="en-US" sz="1800" b="1">
                          <a:solidFill>
                            <a:srgbClr val="000000"/>
                          </a:solidFill>
                          <a:latin typeface="Arial"/>
                          <a:ea typeface="Times New Roman"/>
                          <a:cs typeface="Arial"/>
                        </a:rPr>
                        <a:t>250&lt;h&lt;500</a:t>
                      </a:r>
                      <a:endParaRPr lang="en-US" sz="2000" b="1">
                        <a:latin typeface="Times New Roman"/>
                        <a:ea typeface="Calibri"/>
                        <a:cs typeface="Arial"/>
                      </a:endParaRPr>
                    </a:p>
                  </a:txBody>
                  <a:tcPr marL="7620" marR="7620" marT="7620" marB="0" anchor="b">
                    <a:lnL>
                      <a:noFill/>
                    </a:lnL>
                    <a:lnR>
                      <a:noFill/>
                    </a:lnR>
                    <a:lnT>
                      <a:noFill/>
                    </a:lnT>
                    <a:lnB>
                      <a:noFill/>
                    </a:lnB>
                    <a:solidFill>
                      <a:srgbClr val="D8D8D8"/>
                    </a:solidFill>
                  </a:tcPr>
                </a:tc>
                <a:tc>
                  <a:txBody>
                    <a:bodyPr/>
                    <a:lstStyle/>
                    <a:p>
                      <a:pPr algn="ctr">
                        <a:lnSpc>
                          <a:spcPct val="150000"/>
                        </a:lnSpc>
                        <a:spcAft>
                          <a:spcPts val="0"/>
                        </a:spcAft>
                      </a:pPr>
                      <a:r>
                        <a:rPr lang="en-US" sz="1800" b="1">
                          <a:solidFill>
                            <a:srgbClr val="000000"/>
                          </a:solidFill>
                          <a:latin typeface="Arial"/>
                          <a:ea typeface="Times New Roman"/>
                          <a:cs typeface="Arial"/>
                        </a:rPr>
                        <a:t>(h-250)/800</a:t>
                      </a:r>
                      <a:endParaRPr lang="en-US" sz="2000" b="1">
                        <a:latin typeface="Times New Roman"/>
                        <a:ea typeface="Calibri"/>
                        <a:cs typeface="Arial"/>
                      </a:endParaRPr>
                    </a:p>
                  </a:txBody>
                  <a:tcPr marL="7620" marR="7620" marT="7620" marB="0" anchor="b">
                    <a:lnL>
                      <a:noFill/>
                    </a:lnL>
                    <a:lnR>
                      <a:noFill/>
                    </a:lnR>
                    <a:lnT>
                      <a:noFill/>
                    </a:lnT>
                    <a:lnB>
                      <a:noFill/>
                    </a:lnB>
                    <a:solidFill>
                      <a:srgbClr val="D8D8D8"/>
                    </a:solidFill>
                  </a:tcPr>
                </a:tc>
                <a:extLst>
                  <a:ext uri="{0D108BD9-81ED-4DB2-BD59-A6C34878D82A}">
                    <a16:rowId xmlns:a16="http://schemas.microsoft.com/office/drawing/2014/main" val="10002"/>
                  </a:ext>
                </a:extLst>
              </a:tr>
              <a:tr h="744582">
                <a:tc>
                  <a:txBody>
                    <a:bodyPr/>
                    <a:lstStyle/>
                    <a:p>
                      <a:pPr algn="ctr">
                        <a:lnSpc>
                          <a:spcPct val="150000"/>
                        </a:lnSpc>
                        <a:spcAft>
                          <a:spcPts val="0"/>
                        </a:spcAft>
                      </a:pPr>
                      <a:r>
                        <a:rPr lang="en-US" sz="1800" b="1">
                          <a:solidFill>
                            <a:srgbClr val="000000"/>
                          </a:solidFill>
                          <a:latin typeface="Arial"/>
                          <a:ea typeface="Times New Roman"/>
                          <a:cs typeface="Arial"/>
                        </a:rPr>
                        <a:t>500&lt;h&lt;1500</a:t>
                      </a:r>
                      <a:endParaRPr lang="en-US" sz="2000" b="1">
                        <a:latin typeface="Times New Roman"/>
                        <a:ea typeface="Calibri"/>
                        <a:cs typeface="Arial"/>
                      </a:endParaRPr>
                    </a:p>
                  </a:txBody>
                  <a:tcPr marL="7620" marR="7620" marT="7620" marB="0" anchor="b">
                    <a:lnL>
                      <a:noFill/>
                    </a:lnL>
                    <a:lnR>
                      <a:noFill/>
                    </a:lnR>
                    <a:lnT>
                      <a:noFill/>
                    </a:lnT>
                    <a:lnB>
                      <a:noFill/>
                    </a:lnB>
                    <a:solidFill>
                      <a:srgbClr val="D8D8D8"/>
                    </a:solidFill>
                  </a:tcPr>
                </a:tc>
                <a:tc>
                  <a:txBody>
                    <a:bodyPr/>
                    <a:lstStyle/>
                    <a:p>
                      <a:pPr algn="ctr">
                        <a:lnSpc>
                          <a:spcPct val="150000"/>
                        </a:lnSpc>
                        <a:spcAft>
                          <a:spcPts val="0"/>
                        </a:spcAft>
                      </a:pPr>
                      <a:r>
                        <a:rPr lang="en-US" sz="1800" b="1" dirty="0">
                          <a:solidFill>
                            <a:srgbClr val="000000"/>
                          </a:solidFill>
                          <a:latin typeface="Arial"/>
                          <a:ea typeface="Times New Roman"/>
                          <a:cs typeface="Arial"/>
                        </a:rPr>
                        <a:t>(h-400)/320</a:t>
                      </a:r>
                      <a:endParaRPr lang="en-US" sz="2000" b="1" dirty="0">
                        <a:latin typeface="Times New Roman"/>
                        <a:ea typeface="Calibri"/>
                        <a:cs typeface="Arial"/>
                      </a:endParaRPr>
                    </a:p>
                  </a:txBody>
                  <a:tcPr marL="7620" marR="7620" marT="7620" marB="0" anchor="b">
                    <a:lnL>
                      <a:noFill/>
                    </a:lnL>
                    <a:lnR>
                      <a:noFill/>
                    </a:lnR>
                    <a:lnT>
                      <a:noFill/>
                    </a:lnT>
                    <a:lnB>
                      <a:noFill/>
                    </a:lnB>
                    <a:solidFill>
                      <a:srgbClr val="D8D8D8"/>
                    </a:solidFill>
                  </a:tcPr>
                </a:tc>
                <a:extLst>
                  <a:ext uri="{0D108BD9-81ED-4DB2-BD59-A6C34878D82A}">
                    <a16:rowId xmlns:a16="http://schemas.microsoft.com/office/drawing/2014/main" val="10003"/>
                  </a:ext>
                </a:extLst>
              </a:tr>
              <a:tr h="452677">
                <a:tc>
                  <a:txBody>
                    <a:bodyPr/>
                    <a:lstStyle/>
                    <a:p>
                      <a:pPr>
                        <a:lnSpc>
                          <a:spcPct val="115000"/>
                        </a:lnSpc>
                      </a:pPr>
                      <a:endParaRPr lang="en-US" sz="1100">
                        <a:latin typeface="Calibri"/>
                        <a:cs typeface="Arial"/>
                      </a:endParaRPr>
                    </a:p>
                  </a:txBody>
                  <a:tcPr marL="7620" marR="7620" marT="7620" marB="0" anchor="b">
                    <a:lnL>
                      <a:noFill/>
                    </a:lnL>
                    <a:lnR>
                      <a:noFill/>
                    </a:lnR>
                    <a:lnT>
                      <a:noFill/>
                    </a:lnT>
                    <a:lnB>
                      <a:noFill/>
                    </a:lnB>
                    <a:solidFill>
                      <a:srgbClr val="D8D8D8"/>
                    </a:solidFill>
                  </a:tcPr>
                </a:tc>
                <a:tc>
                  <a:txBody>
                    <a:bodyPr/>
                    <a:lstStyle/>
                    <a:p>
                      <a:pPr>
                        <a:lnSpc>
                          <a:spcPct val="115000"/>
                        </a:lnSpc>
                      </a:pPr>
                      <a:endParaRPr lang="en-US" sz="1100" dirty="0">
                        <a:latin typeface="Calibri"/>
                        <a:cs typeface="Arial"/>
                      </a:endParaRPr>
                    </a:p>
                  </a:txBody>
                  <a:tcPr marL="7620" marR="7620" marT="7620" marB="0" anchor="b">
                    <a:lnL>
                      <a:noFill/>
                    </a:lnL>
                    <a:lnR>
                      <a:noFill/>
                    </a:lnR>
                    <a:lnT>
                      <a:noFill/>
                    </a:lnT>
                    <a:lnB>
                      <a:noFill/>
                    </a:lnB>
                    <a:solidFill>
                      <a:srgbClr val="D8D8D8"/>
                    </a:solidFill>
                  </a:tcPr>
                </a:tc>
                <a:extLst>
                  <a:ext uri="{0D108BD9-81ED-4DB2-BD59-A6C34878D82A}">
                    <a16:rowId xmlns:a16="http://schemas.microsoft.com/office/drawing/2014/main" val="10004"/>
                  </a:ext>
                </a:extLst>
              </a:tr>
            </a:tbl>
          </a:graphicData>
        </a:graphic>
      </p:graphicFrame>
      <p:sp>
        <p:nvSpPr>
          <p:cNvPr id="4" name="Slide Number Placeholder 3">
            <a:extLst>
              <a:ext uri="{FF2B5EF4-FFF2-40B4-BE49-F238E27FC236}">
                <a16:creationId xmlns:a16="http://schemas.microsoft.com/office/drawing/2014/main" id="{81717DED-28A5-4440-8F2E-244D8B049D3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34</a:t>
            </a:fld>
            <a:endParaRPr lang="ar-SA"/>
          </a:p>
        </p:txBody>
      </p:sp>
    </p:spTree>
    <p:extLst>
      <p:ext uri="{BB962C8B-B14F-4D97-AF65-F5344CB8AC3E}">
        <p14:creationId xmlns:p14="http://schemas.microsoft.com/office/powerpoint/2010/main" val="5538942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024034" y="1600200"/>
            <a:ext cx="8266014" cy="2185990"/>
          </a:xfrm>
        </p:spPr>
        <p:txBody>
          <a:bodyPr>
            <a:normAutofit/>
          </a:bodyPr>
          <a:lstStyle/>
          <a:p>
            <a:pPr algn="l" rtl="0"/>
            <a:r>
              <a:rPr lang="en-US" dirty="0"/>
              <a:t>Snow Load : </a:t>
            </a:r>
          </a:p>
          <a:p>
            <a:pPr algn="l" rtl="0">
              <a:buNone/>
            </a:pPr>
            <a:endParaRPr lang="en-US" dirty="0"/>
          </a:p>
          <a:p>
            <a:pPr algn="l" rtl="0">
              <a:buNone/>
            </a:pPr>
            <a:r>
              <a:rPr lang="en-US" dirty="0"/>
              <a:t>-a suggested roof snow load of 1 KN</a:t>
            </a:r>
            <a:r>
              <a:rPr lang="ar-SA" dirty="0"/>
              <a:t>/</a:t>
            </a:r>
            <a:r>
              <a:rPr lang="en-US" dirty="0"/>
              <a:t> is a logically proper one</a:t>
            </a:r>
          </a:p>
          <a:p>
            <a:pPr algn="l">
              <a:buNone/>
            </a:pPr>
            <a:endParaRPr lang="en-US" dirty="0"/>
          </a:p>
          <a:p>
            <a:pPr algn="l" rtl="0">
              <a:buNone/>
            </a:pPr>
            <a:endParaRPr lang="en-US" dirty="0"/>
          </a:p>
          <a:p>
            <a:pPr algn="l" rtl="0">
              <a:buNone/>
            </a:pPr>
            <a:endParaRPr lang="en-US" dirty="0"/>
          </a:p>
        </p:txBody>
      </p:sp>
      <p:sp>
        <p:nvSpPr>
          <p:cNvPr id="4" name="Slide Number Placeholder 3">
            <a:extLst>
              <a:ext uri="{FF2B5EF4-FFF2-40B4-BE49-F238E27FC236}">
                <a16:creationId xmlns:a16="http://schemas.microsoft.com/office/drawing/2014/main" id="{AF7B2F99-EDF1-4C19-90E0-8267936BA00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35</a:t>
            </a:fld>
            <a:endParaRPr lang="ar-SA"/>
          </a:p>
        </p:txBody>
      </p:sp>
    </p:spTree>
    <p:extLst>
      <p:ext uri="{BB962C8B-B14F-4D97-AF65-F5344CB8AC3E}">
        <p14:creationId xmlns:p14="http://schemas.microsoft.com/office/powerpoint/2010/main" val="33123459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3757626"/>
          </a:xfrm>
        </p:spPr>
        <p:txBody>
          <a:bodyPr/>
          <a:lstStyle/>
          <a:p>
            <a:pPr algn="l" rtl="0"/>
            <a:r>
              <a:rPr lang="en-US" dirty="0"/>
              <a:t>Rain Load: caused by cumulating of  rain water on roofs  when drainage systems are blocked.</a:t>
            </a:r>
          </a:p>
          <a:p>
            <a:pPr algn="l" rtl="0">
              <a:buNone/>
            </a:pPr>
            <a:r>
              <a:rPr lang="en-US" dirty="0"/>
              <a:t> </a:t>
            </a:r>
          </a:p>
          <a:p>
            <a:pPr algn="l" rtl="0">
              <a:buNone/>
            </a:pPr>
            <a:r>
              <a:rPr lang="en-US" dirty="0"/>
              <a:t>   - ASCE 7-10 states that when determining the amount of rain on the roof, deflections from different loads shall not be considered </a:t>
            </a:r>
          </a:p>
        </p:txBody>
      </p:sp>
      <p:sp>
        <p:nvSpPr>
          <p:cNvPr id="4" name="Slide Number Placeholder 3">
            <a:extLst>
              <a:ext uri="{FF2B5EF4-FFF2-40B4-BE49-F238E27FC236}">
                <a16:creationId xmlns:a16="http://schemas.microsoft.com/office/drawing/2014/main" id="{80DFCFFD-0ACB-4167-A82D-6466C5FA67A4}"/>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36</a:t>
            </a:fld>
            <a:endParaRPr lang="ar-SA"/>
          </a:p>
        </p:txBody>
      </p:sp>
    </p:spTree>
    <p:extLst>
      <p:ext uri="{BB962C8B-B14F-4D97-AF65-F5344CB8AC3E}">
        <p14:creationId xmlns:p14="http://schemas.microsoft.com/office/powerpoint/2010/main" val="1530061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1471610"/>
          </a:xfrm>
        </p:spPr>
        <p:txBody>
          <a:bodyPr>
            <a:normAutofit lnSpcReduction="10000"/>
          </a:bodyPr>
          <a:lstStyle/>
          <a:p>
            <a:pPr algn="l" rtl="0"/>
            <a:r>
              <a:rPr lang="en-US" dirty="0"/>
              <a:t>Rain Load:</a:t>
            </a:r>
          </a:p>
          <a:p>
            <a:pPr algn="l" rtl="0">
              <a:buNone/>
            </a:pPr>
            <a:r>
              <a:rPr lang="en-US" dirty="0"/>
              <a:t>   ASCE 7-10 determines rain loads for un-deflected roofs as follow:</a:t>
            </a:r>
          </a:p>
          <a:p>
            <a:pPr algn="l" rtl="0">
              <a:buNone/>
            </a:pPr>
            <a:endParaRPr lang="en-US" dirty="0"/>
          </a:p>
        </p:txBody>
      </p:sp>
      <p:pic>
        <p:nvPicPr>
          <p:cNvPr id="80898" name="Picture 2"/>
          <p:cNvPicPr>
            <a:picLocks noChangeAspect="1" noChangeArrowheads="1"/>
          </p:cNvPicPr>
          <p:nvPr/>
        </p:nvPicPr>
        <p:blipFill>
          <a:blip r:embed="rId2"/>
          <a:srcRect/>
          <a:stretch>
            <a:fillRect/>
          </a:stretch>
        </p:blipFill>
        <p:spPr bwMode="auto">
          <a:xfrm>
            <a:off x="2000766" y="3143248"/>
            <a:ext cx="8667235" cy="2714644"/>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46AD9B8F-82C7-45B5-9714-58B11D7B73E1}"/>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37</a:t>
            </a:fld>
            <a:endParaRPr lang="ar-SA"/>
          </a:p>
        </p:txBody>
      </p:sp>
    </p:spTree>
    <p:extLst>
      <p:ext uri="{BB962C8B-B14F-4D97-AF65-F5344CB8AC3E}">
        <p14:creationId xmlns:p14="http://schemas.microsoft.com/office/powerpoint/2010/main" val="26045171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3757626"/>
          </a:xfrm>
        </p:spPr>
        <p:txBody>
          <a:bodyPr/>
          <a:lstStyle/>
          <a:p>
            <a:pPr algn="l" rtl="0"/>
            <a:r>
              <a:rPr lang="en-US" dirty="0"/>
              <a:t>Rain Load:</a:t>
            </a:r>
          </a:p>
          <a:p>
            <a:pPr algn="l" rtl="0">
              <a:buNone/>
            </a:pPr>
            <a:r>
              <a:rPr lang="en-US" dirty="0"/>
              <a:t>   - A deep understanding of the law can guide us to substitute the value of  by the height of the parapet which equals 250 mm</a:t>
            </a:r>
          </a:p>
          <a:p>
            <a:pPr algn="l">
              <a:buNone/>
            </a:pPr>
            <a:r>
              <a:rPr lang="en-US" dirty="0"/>
              <a:t>   </a:t>
            </a:r>
          </a:p>
          <a:p>
            <a:pPr algn="l">
              <a:buNone/>
            </a:pPr>
            <a:r>
              <a:rPr lang="en-US" dirty="0"/>
              <a:t> - As a result, rain load can equal:</a:t>
            </a:r>
          </a:p>
          <a:p>
            <a:pPr algn="l">
              <a:buNone/>
            </a:pPr>
            <a:r>
              <a:rPr lang="en-US" dirty="0"/>
              <a:t>    R= 0.0098 * 250 = 2.45 KN</a:t>
            </a:r>
          </a:p>
          <a:p>
            <a:pPr algn="l" rtl="0">
              <a:buNone/>
            </a:pPr>
            <a:endParaRPr lang="en-US" dirty="0"/>
          </a:p>
        </p:txBody>
      </p:sp>
      <p:sp>
        <p:nvSpPr>
          <p:cNvPr id="4" name="Slide Number Placeholder 3">
            <a:extLst>
              <a:ext uri="{FF2B5EF4-FFF2-40B4-BE49-F238E27FC236}">
                <a16:creationId xmlns:a16="http://schemas.microsoft.com/office/drawing/2014/main" id="{A900B945-EE6C-4492-A3E3-16B868614FF0}"/>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38</a:t>
            </a:fld>
            <a:endParaRPr lang="ar-SA"/>
          </a:p>
        </p:txBody>
      </p:sp>
    </p:spTree>
    <p:extLst>
      <p:ext uri="{BB962C8B-B14F-4D97-AF65-F5344CB8AC3E}">
        <p14:creationId xmlns:p14="http://schemas.microsoft.com/office/powerpoint/2010/main" val="35139702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p:txBody>
          <a:bodyPr/>
          <a:lstStyle/>
          <a:p>
            <a:pPr algn="l" rtl="0"/>
            <a:r>
              <a:rPr lang="en-US" dirty="0"/>
              <a:t>Seismic Load :</a:t>
            </a:r>
          </a:p>
          <a:p>
            <a:pPr algn="l" rtl="0">
              <a:buFontTx/>
              <a:buChar char="-"/>
            </a:pPr>
            <a:r>
              <a:rPr lang="en-US" dirty="0"/>
              <a:t>Dead sea fault is the main cause of earthquakes in the west bank</a:t>
            </a:r>
          </a:p>
          <a:p>
            <a:pPr algn="l" rtl="0">
              <a:buFontTx/>
              <a:buChar char="-"/>
            </a:pPr>
            <a:endParaRPr lang="en-US" dirty="0"/>
          </a:p>
          <a:p>
            <a:pPr algn="l" rtl="0">
              <a:buFontTx/>
              <a:buChar char="-"/>
            </a:pPr>
            <a:endParaRPr lang="en-US" dirty="0"/>
          </a:p>
          <a:p>
            <a:pPr algn="l" rtl="0">
              <a:buFontTx/>
              <a:buChar char="-"/>
            </a:pPr>
            <a:r>
              <a:rPr lang="en-US" dirty="0"/>
              <a:t>Codes deal with a lot of parameters in order to predict the seismic forces</a:t>
            </a:r>
          </a:p>
        </p:txBody>
      </p:sp>
      <p:sp>
        <p:nvSpPr>
          <p:cNvPr id="4" name="Slide Number Placeholder 3">
            <a:extLst>
              <a:ext uri="{FF2B5EF4-FFF2-40B4-BE49-F238E27FC236}">
                <a16:creationId xmlns:a16="http://schemas.microsoft.com/office/drawing/2014/main" id="{02D5EF37-582C-4558-BA64-1527981DCB7B}"/>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39</a:t>
            </a:fld>
            <a:endParaRPr lang="ar-SA"/>
          </a:p>
        </p:txBody>
      </p:sp>
    </p:spTree>
    <p:extLst>
      <p:ext uri="{BB962C8B-B14F-4D97-AF65-F5344CB8AC3E}">
        <p14:creationId xmlns:p14="http://schemas.microsoft.com/office/powerpoint/2010/main" val="3935037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sp>
        <p:nvSpPr>
          <p:cNvPr id="3" name="عنصر نائب للمحتوى 2"/>
          <p:cNvSpPr>
            <a:spLocks noGrp="1"/>
          </p:cNvSpPr>
          <p:nvPr>
            <p:ph sz="quarter" idx="1"/>
          </p:nvPr>
        </p:nvSpPr>
        <p:spPr>
          <a:xfrm>
            <a:off x="1809720" y="1600200"/>
            <a:ext cx="4286280" cy="4495800"/>
          </a:xfrm>
        </p:spPr>
        <p:txBody>
          <a:bodyPr/>
          <a:lstStyle/>
          <a:p>
            <a:pPr algn="l">
              <a:buNone/>
            </a:pPr>
            <a:r>
              <a:rPr lang="en-US" sz="3200" dirty="0"/>
              <a:t>-The hospital is nine floors with a total base area </a:t>
            </a:r>
            <a:r>
              <a:rPr lang="ar-SA" sz="3200" dirty="0"/>
              <a:t> </a:t>
            </a:r>
            <a:r>
              <a:rPr lang="en-US" sz="3200" dirty="0"/>
              <a:t>of  3290 m2</a:t>
            </a:r>
            <a:endParaRPr lang="ar-SA" sz="3200" dirty="0"/>
          </a:p>
          <a:p>
            <a:pPr algn="l">
              <a:buNone/>
            </a:pPr>
            <a:endParaRPr lang="en-US" sz="3200" dirty="0"/>
          </a:p>
          <a:p>
            <a:pPr algn="l">
              <a:buNone/>
            </a:pPr>
            <a:r>
              <a:rPr lang="en-US" sz="3200" dirty="0"/>
              <a:t>-Two expansion joints divide the building into three blocks A, B and C</a:t>
            </a:r>
            <a:endParaRPr lang="ar-SA" sz="3200" dirty="0"/>
          </a:p>
          <a:p>
            <a:endParaRPr lang="ar-SA" dirty="0"/>
          </a:p>
        </p:txBody>
      </p:sp>
      <p:pic>
        <p:nvPicPr>
          <p:cNvPr id="4" name="صورة 3" descr="الشمال الشرقي.png"/>
          <p:cNvPicPr>
            <a:picLocks noChangeAspect="1"/>
          </p:cNvPicPr>
          <p:nvPr/>
        </p:nvPicPr>
        <p:blipFill>
          <a:blip r:embed="rId2"/>
          <a:stretch>
            <a:fillRect/>
          </a:stretch>
        </p:blipFill>
        <p:spPr>
          <a:xfrm>
            <a:off x="5810248" y="1500174"/>
            <a:ext cx="4857752" cy="5143536"/>
          </a:xfrm>
          <a:prstGeom prst="rect">
            <a:avLst/>
          </a:prstGeom>
        </p:spPr>
      </p:pic>
      <p:sp>
        <p:nvSpPr>
          <p:cNvPr id="5" name="Slide Number Placeholder 4">
            <a:extLst>
              <a:ext uri="{FF2B5EF4-FFF2-40B4-BE49-F238E27FC236}">
                <a16:creationId xmlns:a16="http://schemas.microsoft.com/office/drawing/2014/main" id="{6283279C-691D-4474-94DB-F6BCFA0555DF}"/>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4</a:t>
            </a:fld>
            <a:endParaRPr lang="ar-S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828668"/>
          </a:xfrm>
        </p:spPr>
        <p:txBody>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6018" name="Picture 2"/>
          <p:cNvPicPr>
            <a:picLocks noChangeAspect="1" noChangeArrowheads="1"/>
          </p:cNvPicPr>
          <p:nvPr/>
        </p:nvPicPr>
        <p:blipFill>
          <a:blip r:embed="rId9"/>
          <a:srcRect b="4225"/>
          <a:stretch>
            <a:fillRect/>
          </a:stretch>
        </p:blipFill>
        <p:spPr bwMode="auto">
          <a:xfrm>
            <a:off x="6381752" y="1500174"/>
            <a:ext cx="3852844" cy="4857784"/>
          </a:xfrm>
          <a:prstGeom prst="rect">
            <a:avLst/>
          </a:prstGeom>
          <a:noFill/>
          <a:ln w="9525">
            <a:noFill/>
            <a:miter lim="800000"/>
            <a:headEnd/>
            <a:tailEnd/>
          </a:ln>
          <a:effectLst/>
        </p:spPr>
      </p:pic>
      <p:sp>
        <p:nvSpPr>
          <p:cNvPr id="15" name="مربع نص 14"/>
          <p:cNvSpPr txBox="1"/>
          <p:nvPr/>
        </p:nvSpPr>
        <p:spPr>
          <a:xfrm>
            <a:off x="1738282" y="2643182"/>
            <a:ext cx="3857652" cy="1569660"/>
          </a:xfrm>
          <a:prstGeom prst="rect">
            <a:avLst/>
          </a:prstGeom>
          <a:noFill/>
        </p:spPr>
        <p:txBody>
          <a:bodyPr wrap="square" rtlCol="1">
            <a:spAutoFit/>
          </a:bodyPr>
          <a:lstStyle/>
          <a:p>
            <a:pPr algn="l"/>
            <a:r>
              <a:rPr lang="en-US" sz="2400" dirty="0"/>
              <a:t>Ss: maximum considered earthquake spectral response acceleration </a:t>
            </a:r>
            <a:r>
              <a:rPr lang="en-US" sz="2400" i="1" dirty="0"/>
              <a:t>for short period (0.2 sec)</a:t>
            </a:r>
            <a:endParaRPr lang="ar-SA" sz="2400" dirty="0"/>
          </a:p>
        </p:txBody>
      </p:sp>
      <p:pic>
        <p:nvPicPr>
          <p:cNvPr id="87043" name="Picture 3"/>
          <p:cNvPicPr>
            <a:picLocks noChangeAspect="1" noChangeArrowheads="1"/>
          </p:cNvPicPr>
          <p:nvPr/>
        </p:nvPicPr>
        <p:blipFill>
          <a:blip r:embed="rId10"/>
          <a:srcRect b="4225"/>
          <a:stretch>
            <a:fillRect/>
          </a:stretch>
        </p:blipFill>
        <p:spPr bwMode="auto">
          <a:xfrm>
            <a:off x="5881686" y="1500174"/>
            <a:ext cx="4500594" cy="5143536"/>
          </a:xfrm>
          <a:prstGeom prst="rect">
            <a:avLst/>
          </a:prstGeom>
          <a:noFill/>
          <a:ln w="9525">
            <a:noFill/>
            <a:miter lim="800000"/>
            <a:headEnd/>
            <a:tailEnd/>
          </a:ln>
          <a:effectLst/>
        </p:spPr>
      </p:pic>
      <p:sp>
        <p:nvSpPr>
          <p:cNvPr id="18" name="مربع نص 17"/>
          <p:cNvSpPr txBox="1"/>
          <p:nvPr/>
        </p:nvSpPr>
        <p:spPr>
          <a:xfrm>
            <a:off x="1881158" y="4714885"/>
            <a:ext cx="2714644" cy="1200329"/>
          </a:xfrm>
          <a:prstGeom prst="rect">
            <a:avLst/>
          </a:prstGeom>
          <a:noFill/>
        </p:spPr>
        <p:txBody>
          <a:bodyPr wrap="square" rtlCol="1">
            <a:spAutoFit/>
          </a:bodyPr>
          <a:lstStyle/>
          <a:p>
            <a:pPr algn="l"/>
            <a:r>
              <a:rPr lang="en-US" sz="2400" i="1" dirty="0"/>
              <a:t>- From SI413 Maps:</a:t>
            </a:r>
          </a:p>
          <a:p>
            <a:endParaRPr lang="en-US" sz="2400" i="1" dirty="0"/>
          </a:p>
          <a:p>
            <a:pPr algn="l"/>
            <a:r>
              <a:rPr lang="en-US" sz="2400" i="1" dirty="0"/>
              <a:t>  Ss= 0.8 m2\s</a:t>
            </a:r>
            <a:endParaRPr lang="ar-SA" sz="2400" i="1" dirty="0"/>
          </a:p>
        </p:txBody>
      </p:sp>
      <p:sp>
        <p:nvSpPr>
          <p:cNvPr id="4" name="Slide Number Placeholder 3">
            <a:extLst>
              <a:ext uri="{FF2B5EF4-FFF2-40B4-BE49-F238E27FC236}">
                <a16:creationId xmlns:a16="http://schemas.microsoft.com/office/drawing/2014/main" id="{A968C3F1-58F8-4013-BFBC-35F0191958C9}"/>
              </a:ext>
            </a:extLst>
          </p:cNvPr>
          <p:cNvSpPr>
            <a:spLocks noGrp="1"/>
          </p:cNvSpPr>
          <p:nvPr>
            <p:ph type="sldNum" sz="quarter" idx="12"/>
          </p:nvPr>
        </p:nvSpPr>
        <p:spPr/>
        <p:txBody>
          <a:bodyPr>
            <a:normAutofit fontScale="85000" lnSpcReduction="20000"/>
          </a:bodyPr>
          <a:lstStyle/>
          <a:p>
            <a:fld id="{12F72544-B17E-497E-958C-8F6B1DE0A02B}" type="slidenum">
              <a:rPr lang="en-US" smtClean="0"/>
              <a:t>40</a:t>
            </a:fld>
            <a:endParaRPr lang="en-US"/>
          </a:p>
        </p:txBody>
      </p:sp>
    </p:spTree>
    <p:extLst>
      <p:ext uri="{BB962C8B-B14F-4D97-AF65-F5344CB8AC3E}">
        <p14:creationId xmlns:p14="http://schemas.microsoft.com/office/powerpoint/2010/main" val="41002441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Loads 1.5: </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828668"/>
          </a:xfrm>
        </p:spPr>
        <p:txBody>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6018" name="Picture 2"/>
          <p:cNvPicPr>
            <a:picLocks noChangeAspect="1" noChangeArrowheads="1"/>
          </p:cNvPicPr>
          <p:nvPr/>
        </p:nvPicPr>
        <p:blipFill>
          <a:blip r:embed="rId9"/>
          <a:srcRect/>
          <a:stretch>
            <a:fillRect/>
          </a:stretch>
        </p:blipFill>
        <p:spPr bwMode="auto">
          <a:xfrm>
            <a:off x="6381752" y="1500174"/>
            <a:ext cx="3852844" cy="5072098"/>
          </a:xfrm>
          <a:prstGeom prst="rect">
            <a:avLst/>
          </a:prstGeom>
          <a:noFill/>
          <a:ln w="9525">
            <a:noFill/>
            <a:miter lim="800000"/>
            <a:headEnd/>
            <a:tailEnd/>
          </a:ln>
          <a:effectLst/>
        </p:spPr>
      </p:pic>
      <p:sp>
        <p:nvSpPr>
          <p:cNvPr id="15" name="مربع نص 14"/>
          <p:cNvSpPr txBox="1"/>
          <p:nvPr/>
        </p:nvSpPr>
        <p:spPr>
          <a:xfrm>
            <a:off x="1738282" y="2643182"/>
            <a:ext cx="3857652" cy="1569660"/>
          </a:xfrm>
          <a:prstGeom prst="rect">
            <a:avLst/>
          </a:prstGeom>
          <a:noFill/>
        </p:spPr>
        <p:txBody>
          <a:bodyPr wrap="square" rtlCol="1">
            <a:spAutoFit/>
          </a:bodyPr>
          <a:lstStyle/>
          <a:p>
            <a:pPr algn="l"/>
            <a:r>
              <a:rPr lang="en-US" sz="2400" dirty="0"/>
              <a:t>S</a:t>
            </a:r>
            <a:r>
              <a:rPr lang="en-US" sz="1600" dirty="0"/>
              <a:t>1</a:t>
            </a:r>
            <a:r>
              <a:rPr lang="en-US" sz="2400" dirty="0"/>
              <a:t>: maximum considered earthquake spectral response acceleration </a:t>
            </a:r>
            <a:r>
              <a:rPr lang="en-US" sz="2400" i="1" dirty="0"/>
              <a:t>for long periods (1 sec)</a:t>
            </a:r>
            <a:endParaRPr lang="ar-SA" sz="2400" dirty="0"/>
          </a:p>
        </p:txBody>
      </p:sp>
      <p:pic>
        <p:nvPicPr>
          <p:cNvPr id="87043" name="Picture 3"/>
          <p:cNvPicPr>
            <a:picLocks noChangeAspect="1" noChangeArrowheads="1"/>
          </p:cNvPicPr>
          <p:nvPr/>
        </p:nvPicPr>
        <p:blipFill>
          <a:blip r:embed="rId10"/>
          <a:srcRect/>
          <a:stretch>
            <a:fillRect/>
          </a:stretch>
        </p:blipFill>
        <p:spPr bwMode="auto">
          <a:xfrm>
            <a:off x="6096001" y="1500174"/>
            <a:ext cx="4094115" cy="5072098"/>
          </a:xfrm>
          <a:prstGeom prst="rect">
            <a:avLst/>
          </a:prstGeom>
          <a:noFill/>
          <a:ln w="9525">
            <a:noFill/>
            <a:miter lim="800000"/>
            <a:headEnd/>
            <a:tailEnd/>
          </a:ln>
          <a:effectLst/>
        </p:spPr>
      </p:pic>
      <p:sp>
        <p:nvSpPr>
          <p:cNvPr id="18" name="مربع نص 17"/>
          <p:cNvSpPr txBox="1"/>
          <p:nvPr/>
        </p:nvSpPr>
        <p:spPr>
          <a:xfrm>
            <a:off x="1881158" y="4714885"/>
            <a:ext cx="2714644" cy="1200329"/>
          </a:xfrm>
          <a:prstGeom prst="rect">
            <a:avLst/>
          </a:prstGeom>
          <a:noFill/>
        </p:spPr>
        <p:txBody>
          <a:bodyPr wrap="square" rtlCol="1">
            <a:spAutoFit/>
          </a:bodyPr>
          <a:lstStyle/>
          <a:p>
            <a:pPr algn="l"/>
            <a:r>
              <a:rPr lang="en-US" sz="2400" i="1" dirty="0"/>
              <a:t>- From SI413 Maps:</a:t>
            </a:r>
          </a:p>
          <a:p>
            <a:endParaRPr lang="en-US" sz="2400" i="1" dirty="0"/>
          </a:p>
          <a:p>
            <a:pPr algn="l"/>
            <a:r>
              <a:rPr lang="en-US" sz="2400" i="1" dirty="0"/>
              <a:t>  S</a:t>
            </a:r>
            <a:r>
              <a:rPr lang="en-US" sz="1600" i="1" dirty="0"/>
              <a:t>1</a:t>
            </a:r>
            <a:r>
              <a:rPr lang="en-US" sz="2400" i="1" dirty="0"/>
              <a:t>= 0.16 m2\s</a:t>
            </a:r>
            <a:endParaRPr lang="ar-SA" sz="2400" i="1" dirty="0"/>
          </a:p>
        </p:txBody>
      </p:sp>
      <p:pic>
        <p:nvPicPr>
          <p:cNvPr id="19" name="Picture 2"/>
          <p:cNvPicPr>
            <a:picLocks noChangeAspect="1" noChangeArrowheads="1"/>
          </p:cNvPicPr>
          <p:nvPr/>
        </p:nvPicPr>
        <p:blipFill>
          <a:blip r:embed="rId11"/>
          <a:srcRect/>
          <a:stretch>
            <a:fillRect/>
          </a:stretch>
        </p:blipFill>
        <p:spPr bwMode="auto">
          <a:xfrm>
            <a:off x="5953124" y="1571612"/>
            <a:ext cx="4350456" cy="5000660"/>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C67AF4A2-FF70-41B4-AB49-15EF0CBF12D3}"/>
              </a:ext>
            </a:extLst>
          </p:cNvPr>
          <p:cNvSpPr>
            <a:spLocks noGrp="1"/>
          </p:cNvSpPr>
          <p:nvPr>
            <p:ph type="sldNum" sz="quarter" idx="12"/>
          </p:nvPr>
        </p:nvSpPr>
        <p:spPr/>
        <p:txBody>
          <a:bodyPr>
            <a:normAutofit fontScale="85000" lnSpcReduction="20000"/>
          </a:bodyPr>
          <a:lstStyle/>
          <a:p>
            <a:fld id="{12F72544-B17E-497E-958C-8F6B1DE0A02B}" type="slidenum">
              <a:rPr lang="en-US" smtClean="0"/>
              <a:t>41</a:t>
            </a:fld>
            <a:endParaRPr lang="en-US"/>
          </a:p>
        </p:txBody>
      </p:sp>
    </p:spTree>
    <p:extLst>
      <p:ext uri="{BB962C8B-B14F-4D97-AF65-F5344CB8AC3E}">
        <p14:creationId xmlns:p14="http://schemas.microsoft.com/office/powerpoint/2010/main" val="29778582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828668"/>
          </a:xfrm>
        </p:spPr>
        <p:txBody>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6018" name="Picture 2"/>
          <p:cNvPicPr>
            <a:picLocks noChangeAspect="1" noChangeArrowheads="1"/>
          </p:cNvPicPr>
          <p:nvPr/>
        </p:nvPicPr>
        <p:blipFill>
          <a:blip r:embed="rId9"/>
          <a:srcRect/>
          <a:stretch>
            <a:fillRect/>
          </a:stretch>
        </p:blipFill>
        <p:spPr bwMode="auto">
          <a:xfrm>
            <a:off x="6381752" y="1500174"/>
            <a:ext cx="3852844" cy="5072098"/>
          </a:xfrm>
          <a:prstGeom prst="rect">
            <a:avLst/>
          </a:prstGeom>
          <a:noFill/>
          <a:ln w="9525">
            <a:noFill/>
            <a:miter lim="800000"/>
            <a:headEnd/>
            <a:tailEnd/>
          </a:ln>
          <a:effectLst/>
        </p:spPr>
      </p:pic>
      <p:sp>
        <p:nvSpPr>
          <p:cNvPr id="15" name="مربع نص 14"/>
          <p:cNvSpPr txBox="1"/>
          <p:nvPr/>
        </p:nvSpPr>
        <p:spPr>
          <a:xfrm>
            <a:off x="1881158" y="3000373"/>
            <a:ext cx="5143536" cy="538609"/>
          </a:xfrm>
          <a:prstGeom prst="rect">
            <a:avLst/>
          </a:prstGeom>
          <a:noFill/>
        </p:spPr>
        <p:txBody>
          <a:bodyPr wrap="square" rtlCol="1">
            <a:spAutoFit/>
          </a:bodyPr>
          <a:lstStyle/>
          <a:p>
            <a:pPr algn="l"/>
            <a:r>
              <a:rPr lang="en-US" sz="2900" dirty="0"/>
              <a:t>T</a:t>
            </a:r>
            <a:r>
              <a:rPr lang="en-US" dirty="0"/>
              <a:t>L </a:t>
            </a:r>
            <a:r>
              <a:rPr lang="en-US" sz="2900" dirty="0"/>
              <a:t>: Long period transition period</a:t>
            </a:r>
            <a:endParaRPr lang="ar-SA" sz="2900" dirty="0"/>
          </a:p>
        </p:txBody>
      </p:sp>
      <p:sp>
        <p:nvSpPr>
          <p:cNvPr id="17" name="مربع نص 16"/>
          <p:cNvSpPr txBox="1"/>
          <p:nvPr/>
        </p:nvSpPr>
        <p:spPr>
          <a:xfrm>
            <a:off x="2166910" y="4286257"/>
            <a:ext cx="3124510" cy="1431161"/>
          </a:xfrm>
          <a:prstGeom prst="rect">
            <a:avLst/>
          </a:prstGeom>
          <a:noFill/>
        </p:spPr>
        <p:txBody>
          <a:bodyPr wrap="none" rtlCol="1">
            <a:spAutoFit/>
          </a:bodyPr>
          <a:lstStyle/>
          <a:p>
            <a:pPr algn="l"/>
            <a:r>
              <a:rPr lang="en-US" i="1" dirty="0"/>
              <a:t>-</a:t>
            </a:r>
            <a:r>
              <a:rPr lang="en-US" sz="2900" dirty="0"/>
              <a:t> From SI413 Maps:</a:t>
            </a:r>
          </a:p>
          <a:p>
            <a:endParaRPr lang="en-US" sz="2900" dirty="0"/>
          </a:p>
          <a:p>
            <a:pPr algn="l"/>
            <a:r>
              <a:rPr lang="en-US" sz="2900" dirty="0"/>
              <a:t>  T</a:t>
            </a:r>
            <a:r>
              <a:rPr lang="en-US" sz="2400" dirty="0"/>
              <a:t>L</a:t>
            </a:r>
            <a:r>
              <a:rPr lang="en-US" sz="2900" dirty="0"/>
              <a:t>= 7 seconds</a:t>
            </a:r>
            <a:endParaRPr lang="ar-SA" sz="2900" dirty="0"/>
          </a:p>
        </p:txBody>
      </p:sp>
      <p:sp>
        <p:nvSpPr>
          <p:cNvPr id="4" name="Slide Number Placeholder 3">
            <a:extLst>
              <a:ext uri="{FF2B5EF4-FFF2-40B4-BE49-F238E27FC236}">
                <a16:creationId xmlns:a16="http://schemas.microsoft.com/office/drawing/2014/main" id="{68CB021B-80BF-4E85-A7EA-7FFC24416A44}"/>
              </a:ext>
            </a:extLst>
          </p:cNvPr>
          <p:cNvSpPr>
            <a:spLocks noGrp="1"/>
          </p:cNvSpPr>
          <p:nvPr>
            <p:ph type="sldNum" sz="quarter" idx="12"/>
          </p:nvPr>
        </p:nvSpPr>
        <p:spPr/>
        <p:txBody>
          <a:bodyPr>
            <a:normAutofit fontScale="85000" lnSpcReduction="20000"/>
          </a:bodyPr>
          <a:lstStyle/>
          <a:p>
            <a:fld id="{12F72544-B17E-497E-958C-8F6B1DE0A02B}" type="slidenum">
              <a:rPr lang="en-US" smtClean="0"/>
              <a:t>42</a:t>
            </a:fld>
            <a:endParaRPr lang="en-US"/>
          </a:p>
        </p:txBody>
      </p:sp>
    </p:spTree>
    <p:extLst>
      <p:ext uri="{BB962C8B-B14F-4D97-AF65-F5344CB8AC3E}">
        <p14:creationId xmlns:p14="http://schemas.microsoft.com/office/powerpoint/2010/main" val="2381648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828668"/>
          </a:xfrm>
        </p:spPr>
        <p:txBody>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2095472" y="2438393"/>
            <a:ext cx="7010448" cy="538609"/>
          </a:xfrm>
          <a:prstGeom prst="rect">
            <a:avLst/>
          </a:prstGeom>
          <a:noFill/>
        </p:spPr>
        <p:txBody>
          <a:bodyPr wrap="square" rtlCol="1">
            <a:spAutoFit/>
          </a:bodyPr>
          <a:lstStyle/>
          <a:p>
            <a:pPr marL="320040" indent="-320040">
              <a:spcBef>
                <a:spcPts val="700"/>
              </a:spcBef>
              <a:buClr>
                <a:schemeClr val="accent2"/>
              </a:buClr>
              <a:buSzPct val="60000"/>
            </a:pPr>
            <a:r>
              <a:rPr lang="en-US" sz="2900" dirty="0"/>
              <a:t>Site class based on the soil properties is D</a:t>
            </a:r>
            <a:endParaRPr lang="ar-SA" sz="2900" dirty="0"/>
          </a:p>
        </p:txBody>
      </p:sp>
      <p:pic>
        <p:nvPicPr>
          <p:cNvPr id="57345" name="Picture 1"/>
          <p:cNvPicPr>
            <a:picLocks noChangeAspect="1" noChangeArrowheads="1"/>
          </p:cNvPicPr>
          <p:nvPr/>
        </p:nvPicPr>
        <p:blipFill>
          <a:blip r:embed="rId9"/>
          <a:srcRect/>
          <a:stretch>
            <a:fillRect/>
          </a:stretch>
        </p:blipFill>
        <p:spPr bwMode="auto">
          <a:xfrm>
            <a:off x="1738282" y="3571876"/>
            <a:ext cx="8929718" cy="1981200"/>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D5F83153-8473-4EA1-9E4B-CFA97EBE89C2}"/>
              </a:ext>
            </a:extLst>
          </p:cNvPr>
          <p:cNvSpPr>
            <a:spLocks noGrp="1"/>
          </p:cNvSpPr>
          <p:nvPr>
            <p:ph type="sldNum" sz="quarter" idx="12"/>
          </p:nvPr>
        </p:nvSpPr>
        <p:spPr/>
        <p:txBody>
          <a:bodyPr>
            <a:normAutofit fontScale="85000" lnSpcReduction="20000"/>
          </a:bodyPr>
          <a:lstStyle/>
          <a:p>
            <a:fld id="{12F72544-B17E-497E-958C-8F6B1DE0A02B}" type="slidenum">
              <a:rPr lang="en-US" smtClean="0"/>
              <a:t>43</a:t>
            </a:fld>
            <a:endParaRPr lang="en-US"/>
          </a:p>
        </p:txBody>
      </p:sp>
    </p:spTree>
    <p:extLst>
      <p:ext uri="{BB962C8B-B14F-4D97-AF65-F5344CB8AC3E}">
        <p14:creationId xmlns:p14="http://schemas.microsoft.com/office/powerpoint/2010/main" val="15676973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828668"/>
          </a:xfrm>
        </p:spPr>
        <p:txBody>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2095472" y="2438393"/>
            <a:ext cx="8286808" cy="461665"/>
          </a:xfrm>
          <a:prstGeom prst="rect">
            <a:avLst/>
          </a:prstGeom>
          <a:noFill/>
        </p:spPr>
        <p:txBody>
          <a:bodyPr wrap="square" rtlCol="1">
            <a:spAutoFit/>
          </a:bodyPr>
          <a:lstStyle/>
          <a:p>
            <a:pPr marL="320040" indent="-320040">
              <a:spcBef>
                <a:spcPts val="700"/>
              </a:spcBef>
              <a:buClr>
                <a:schemeClr val="accent2"/>
              </a:buClr>
              <a:buSzPct val="60000"/>
            </a:pPr>
            <a:r>
              <a:rPr lang="en-US" sz="2400" i="1" dirty="0"/>
              <a:t>Based on ASCE7-10, The site coefficient </a:t>
            </a:r>
            <a:r>
              <a:rPr lang="en-US" sz="2400" i="1" dirty="0" err="1"/>
              <a:t>Fa</a:t>
            </a:r>
            <a:r>
              <a:rPr lang="en-US" sz="2400" i="1" dirty="0"/>
              <a:t> is determined to be 1.18</a:t>
            </a:r>
            <a:endParaRPr lang="ar-SA" sz="2400" dirty="0"/>
          </a:p>
        </p:txBody>
      </p:sp>
      <p:pic>
        <p:nvPicPr>
          <p:cNvPr id="89090" name="Picture 2"/>
          <p:cNvPicPr>
            <a:picLocks noChangeAspect="1" noChangeArrowheads="1"/>
          </p:cNvPicPr>
          <p:nvPr/>
        </p:nvPicPr>
        <p:blipFill>
          <a:blip r:embed="rId9"/>
          <a:srcRect r="16738"/>
          <a:stretch>
            <a:fillRect/>
          </a:stretch>
        </p:blipFill>
        <p:spPr bwMode="auto">
          <a:xfrm>
            <a:off x="1738282" y="3500439"/>
            <a:ext cx="8643998" cy="2719389"/>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D63997EE-F9EC-4707-91B9-E3311382864F}"/>
              </a:ext>
            </a:extLst>
          </p:cNvPr>
          <p:cNvSpPr>
            <a:spLocks noGrp="1"/>
          </p:cNvSpPr>
          <p:nvPr>
            <p:ph type="sldNum" sz="quarter" idx="12"/>
          </p:nvPr>
        </p:nvSpPr>
        <p:spPr/>
        <p:txBody>
          <a:bodyPr>
            <a:normAutofit fontScale="85000" lnSpcReduction="20000"/>
          </a:bodyPr>
          <a:lstStyle/>
          <a:p>
            <a:fld id="{12F72544-B17E-497E-958C-8F6B1DE0A02B}" type="slidenum">
              <a:rPr lang="en-US" smtClean="0"/>
              <a:t>44</a:t>
            </a:fld>
            <a:endParaRPr lang="en-US"/>
          </a:p>
        </p:txBody>
      </p:sp>
    </p:spTree>
    <p:extLst>
      <p:ext uri="{BB962C8B-B14F-4D97-AF65-F5344CB8AC3E}">
        <p14:creationId xmlns:p14="http://schemas.microsoft.com/office/powerpoint/2010/main" val="25171536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2095472" y="2438393"/>
            <a:ext cx="8572528" cy="461665"/>
          </a:xfrm>
          <a:prstGeom prst="rect">
            <a:avLst/>
          </a:prstGeom>
          <a:noFill/>
        </p:spPr>
        <p:txBody>
          <a:bodyPr wrap="square" rtlCol="1">
            <a:spAutoFit/>
          </a:bodyPr>
          <a:lstStyle/>
          <a:p>
            <a:pPr marL="320040" indent="-320040">
              <a:spcBef>
                <a:spcPts val="700"/>
              </a:spcBef>
              <a:buClr>
                <a:schemeClr val="accent2"/>
              </a:buClr>
              <a:buSzPct val="60000"/>
            </a:pPr>
            <a:r>
              <a:rPr lang="en-US" sz="2400" i="1" dirty="0"/>
              <a:t>Based on ASCE7-10, The site coefficient Fv is determined to be 2.16</a:t>
            </a:r>
            <a:endParaRPr lang="ar-SA" sz="2400" dirty="0"/>
          </a:p>
        </p:txBody>
      </p:sp>
      <p:pic>
        <p:nvPicPr>
          <p:cNvPr id="90114" name="Picture 2"/>
          <p:cNvPicPr>
            <a:picLocks noGrp="1" noChangeAspect="1" noChangeArrowheads="1"/>
          </p:cNvPicPr>
          <p:nvPr>
            <p:ph sz="quarter" idx="1"/>
          </p:nvPr>
        </p:nvPicPr>
        <p:blipFill>
          <a:blip r:embed="rId9"/>
          <a:srcRect/>
          <a:stretch>
            <a:fillRect/>
          </a:stretch>
        </p:blipFill>
        <p:spPr bwMode="auto">
          <a:xfrm>
            <a:off x="1809720" y="3500439"/>
            <a:ext cx="8501122" cy="2717469"/>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C4CC2B23-F436-45E0-B49B-F1205EA34543}"/>
              </a:ext>
            </a:extLst>
          </p:cNvPr>
          <p:cNvSpPr>
            <a:spLocks noGrp="1"/>
          </p:cNvSpPr>
          <p:nvPr>
            <p:ph type="sldNum" sz="quarter" idx="12"/>
          </p:nvPr>
        </p:nvSpPr>
        <p:spPr/>
        <p:txBody>
          <a:bodyPr>
            <a:normAutofit fontScale="85000" lnSpcReduction="20000"/>
          </a:bodyPr>
          <a:lstStyle/>
          <a:p>
            <a:fld id="{12F72544-B17E-497E-958C-8F6B1DE0A02B}" type="slidenum">
              <a:rPr lang="en-US" smtClean="0"/>
              <a:t>45</a:t>
            </a:fld>
            <a:endParaRPr lang="en-US"/>
          </a:p>
        </p:txBody>
      </p:sp>
    </p:spTree>
    <p:extLst>
      <p:ext uri="{BB962C8B-B14F-4D97-AF65-F5344CB8AC3E}">
        <p14:creationId xmlns:p14="http://schemas.microsoft.com/office/powerpoint/2010/main" val="3126962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1952596" y="2438393"/>
            <a:ext cx="9072626" cy="461665"/>
          </a:xfrm>
          <a:prstGeom prst="rect">
            <a:avLst/>
          </a:prstGeom>
          <a:noFill/>
        </p:spPr>
        <p:txBody>
          <a:bodyPr wrap="square" rtlCol="1">
            <a:spAutoFit/>
          </a:bodyPr>
          <a:lstStyle/>
          <a:p>
            <a:pPr marL="320040" indent="-320040">
              <a:spcBef>
                <a:spcPts val="700"/>
              </a:spcBef>
              <a:buClr>
                <a:schemeClr val="accent2"/>
              </a:buClr>
              <a:buSzPct val="60000"/>
            </a:pPr>
            <a:r>
              <a:rPr lang="en-US" sz="2400" i="1" dirty="0"/>
              <a:t>Based on ASCE7-10, The importance factor, </a:t>
            </a:r>
            <a:r>
              <a:rPr lang="en-US" sz="2400" i="1" dirty="0" err="1"/>
              <a:t>Ie</a:t>
            </a:r>
            <a:r>
              <a:rPr lang="en-US" sz="2400" i="1" dirty="0"/>
              <a:t>, is determined to be 1.5</a:t>
            </a:r>
            <a:endParaRPr lang="ar-SA" sz="2400" dirty="0"/>
          </a:p>
        </p:txBody>
      </p:sp>
      <p:pic>
        <p:nvPicPr>
          <p:cNvPr id="54273" name="Picture 1"/>
          <p:cNvPicPr>
            <a:picLocks noGrp="1" noChangeAspect="1" noChangeArrowheads="1"/>
          </p:cNvPicPr>
          <p:nvPr>
            <p:ph sz="quarter" idx="1"/>
          </p:nvPr>
        </p:nvPicPr>
        <p:blipFill>
          <a:blip r:embed="rId9"/>
          <a:srcRect/>
          <a:stretch>
            <a:fillRect/>
          </a:stretch>
        </p:blipFill>
        <p:spPr bwMode="auto">
          <a:xfrm>
            <a:off x="1738313" y="3394714"/>
            <a:ext cx="8501062" cy="27831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lide Number Placeholder 2">
            <a:extLst>
              <a:ext uri="{FF2B5EF4-FFF2-40B4-BE49-F238E27FC236}">
                <a16:creationId xmlns:a16="http://schemas.microsoft.com/office/drawing/2014/main" id="{7C6F3B51-0D4D-49CE-A131-A7C66BF13E70}"/>
              </a:ext>
            </a:extLst>
          </p:cNvPr>
          <p:cNvSpPr>
            <a:spLocks noGrp="1"/>
          </p:cNvSpPr>
          <p:nvPr>
            <p:ph type="sldNum" sz="quarter" idx="12"/>
          </p:nvPr>
        </p:nvSpPr>
        <p:spPr/>
        <p:txBody>
          <a:bodyPr>
            <a:normAutofit fontScale="85000" lnSpcReduction="20000"/>
          </a:bodyPr>
          <a:lstStyle/>
          <a:p>
            <a:fld id="{12F72544-B17E-497E-958C-8F6B1DE0A02B}" type="slidenum">
              <a:rPr lang="en-US" smtClean="0"/>
              <a:t>46</a:t>
            </a:fld>
            <a:endParaRPr lang="en-US"/>
          </a:p>
        </p:txBody>
      </p:sp>
    </p:spTree>
    <p:extLst>
      <p:ext uri="{BB962C8B-B14F-4D97-AF65-F5344CB8AC3E}">
        <p14:creationId xmlns:p14="http://schemas.microsoft.com/office/powerpoint/2010/main" val="23219476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2095472" y="2438393"/>
            <a:ext cx="7010448" cy="538609"/>
          </a:xfrm>
          <a:prstGeom prst="rect">
            <a:avLst/>
          </a:prstGeom>
          <a:noFill/>
        </p:spPr>
        <p:txBody>
          <a:bodyPr wrap="square" rtlCol="1">
            <a:spAutoFit/>
          </a:bodyPr>
          <a:lstStyle/>
          <a:p>
            <a:pPr marL="320040" indent="-320040">
              <a:spcBef>
                <a:spcPts val="700"/>
              </a:spcBef>
              <a:buClr>
                <a:schemeClr val="accent2"/>
              </a:buClr>
              <a:buSzPct val="60000"/>
            </a:pPr>
            <a:r>
              <a:rPr lang="en-US" sz="2900" dirty="0"/>
              <a:t>Seismic Design Category is D</a:t>
            </a:r>
            <a:endParaRPr lang="ar-SA" sz="2900" dirty="0"/>
          </a:p>
        </p:txBody>
      </p:sp>
      <p:pic>
        <p:nvPicPr>
          <p:cNvPr id="92162" name="Picture 2"/>
          <p:cNvPicPr>
            <a:picLocks noGrp="1" noChangeAspect="1" noChangeArrowheads="1"/>
          </p:cNvPicPr>
          <p:nvPr>
            <p:ph sz="quarter" idx="1"/>
          </p:nvPr>
        </p:nvPicPr>
        <p:blipFill>
          <a:blip r:embed="rId9"/>
          <a:srcRect t="2778"/>
          <a:stretch>
            <a:fillRect/>
          </a:stretch>
        </p:blipFill>
        <p:spPr bwMode="auto">
          <a:xfrm>
            <a:off x="1738313" y="3500438"/>
            <a:ext cx="8501062" cy="2500330"/>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5D145B08-C29E-4CD2-81A8-464A685B823A}"/>
              </a:ext>
            </a:extLst>
          </p:cNvPr>
          <p:cNvSpPr>
            <a:spLocks noGrp="1"/>
          </p:cNvSpPr>
          <p:nvPr>
            <p:ph type="sldNum" sz="quarter" idx="12"/>
          </p:nvPr>
        </p:nvSpPr>
        <p:spPr/>
        <p:txBody>
          <a:bodyPr>
            <a:normAutofit fontScale="85000" lnSpcReduction="20000"/>
          </a:bodyPr>
          <a:lstStyle/>
          <a:p>
            <a:fld id="{12F72544-B17E-497E-958C-8F6B1DE0A02B}" type="slidenum">
              <a:rPr lang="en-US" smtClean="0"/>
              <a:t>47</a:t>
            </a:fld>
            <a:endParaRPr lang="en-US"/>
          </a:p>
        </p:txBody>
      </p:sp>
    </p:spTree>
    <p:extLst>
      <p:ext uri="{BB962C8B-B14F-4D97-AF65-F5344CB8AC3E}">
        <p14:creationId xmlns:p14="http://schemas.microsoft.com/office/powerpoint/2010/main" val="6545718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93186" name="Picture 2"/>
          <p:cNvPicPr>
            <a:picLocks noGrp="1" noChangeAspect="1" noChangeArrowheads="1"/>
          </p:cNvPicPr>
          <p:nvPr>
            <p:ph sz="quarter" idx="1"/>
          </p:nvPr>
        </p:nvPicPr>
        <p:blipFill>
          <a:blip r:embed="rId9"/>
          <a:srcRect/>
          <a:stretch>
            <a:fillRect/>
          </a:stretch>
        </p:blipFill>
        <p:spPr bwMode="auto">
          <a:xfrm>
            <a:off x="1738313" y="3500438"/>
            <a:ext cx="8501062" cy="2428892"/>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4407D8BC-E8F3-438A-8AFA-4D566541382B}"/>
              </a:ext>
            </a:extLst>
          </p:cNvPr>
          <p:cNvSpPr>
            <a:spLocks noGrp="1"/>
          </p:cNvSpPr>
          <p:nvPr>
            <p:ph type="sldNum" sz="quarter" idx="12"/>
          </p:nvPr>
        </p:nvSpPr>
        <p:spPr/>
        <p:txBody>
          <a:bodyPr>
            <a:normAutofit fontScale="85000" lnSpcReduction="20000"/>
          </a:bodyPr>
          <a:lstStyle/>
          <a:p>
            <a:fld id="{12F72544-B17E-497E-958C-8F6B1DE0A02B}" type="slidenum">
              <a:rPr lang="en-US" smtClean="0"/>
              <a:t>48</a:t>
            </a:fld>
            <a:endParaRPr lang="en-US"/>
          </a:p>
        </p:txBody>
      </p:sp>
    </p:spTree>
    <p:extLst>
      <p:ext uri="{BB962C8B-B14F-4D97-AF65-F5344CB8AC3E}">
        <p14:creationId xmlns:p14="http://schemas.microsoft.com/office/powerpoint/2010/main" val="37137530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sp>
        <p:nvSpPr>
          <p:cNvPr id="18" name="مربع نص 17"/>
          <p:cNvSpPr txBox="1"/>
          <p:nvPr/>
        </p:nvSpPr>
        <p:spPr>
          <a:xfrm>
            <a:off x="2095472" y="1714488"/>
            <a:ext cx="8072494" cy="523220"/>
          </a:xfrm>
          <a:prstGeom prst="rect">
            <a:avLst/>
          </a:prstGeom>
          <a:noFill/>
        </p:spPr>
        <p:txBody>
          <a:bodyPr wrap="square" rtlCol="1">
            <a:spAutoFit/>
          </a:bodyPr>
          <a:lstStyle/>
          <a:p>
            <a:pPr marL="320040" indent="-320040">
              <a:spcBef>
                <a:spcPts val="700"/>
              </a:spcBef>
              <a:buClr>
                <a:schemeClr val="accent2"/>
              </a:buClr>
              <a:buSzPct val="60000"/>
            </a:pPr>
            <a:r>
              <a:rPr lang="en-US" sz="2800" dirty="0"/>
              <a:t>Response spectrum analysis is permitted to be used</a:t>
            </a:r>
            <a:endParaRPr lang="ar-SA" sz="2800" dirty="0"/>
          </a:p>
        </p:txBody>
      </p:sp>
      <p:pic>
        <p:nvPicPr>
          <p:cNvPr id="94210" name="Picture 2"/>
          <p:cNvPicPr>
            <a:picLocks noGrp="1" noChangeAspect="1" noChangeArrowheads="1"/>
          </p:cNvPicPr>
          <p:nvPr>
            <p:ph sz="quarter" idx="1"/>
          </p:nvPr>
        </p:nvPicPr>
        <p:blipFill>
          <a:blip r:embed="rId9"/>
          <a:srcRect/>
          <a:stretch>
            <a:fillRect/>
          </a:stretch>
        </p:blipFill>
        <p:spPr bwMode="auto">
          <a:xfrm>
            <a:off x="1720582" y="2285992"/>
            <a:ext cx="8375946" cy="4071966"/>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BF8D27EA-C1B3-4085-98DD-45B03CADACEE}"/>
              </a:ext>
            </a:extLst>
          </p:cNvPr>
          <p:cNvSpPr>
            <a:spLocks noGrp="1"/>
          </p:cNvSpPr>
          <p:nvPr>
            <p:ph type="sldNum" sz="quarter" idx="12"/>
          </p:nvPr>
        </p:nvSpPr>
        <p:spPr/>
        <p:txBody>
          <a:bodyPr>
            <a:normAutofit fontScale="85000" lnSpcReduction="20000"/>
          </a:bodyPr>
          <a:lstStyle/>
          <a:p>
            <a:fld id="{12F72544-B17E-497E-958C-8F6B1DE0A02B}" type="slidenum">
              <a:rPr lang="en-US" smtClean="0"/>
              <a:t>49</a:t>
            </a:fld>
            <a:endParaRPr lang="en-US"/>
          </a:p>
        </p:txBody>
      </p:sp>
    </p:spTree>
    <p:extLst>
      <p:ext uri="{BB962C8B-B14F-4D97-AF65-F5344CB8AC3E}">
        <p14:creationId xmlns:p14="http://schemas.microsoft.com/office/powerpoint/2010/main" val="2880377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pic>
        <p:nvPicPr>
          <p:cNvPr id="5" name="Picture 2"/>
          <p:cNvPicPr>
            <a:picLocks noGrp="1"/>
          </p:cNvPicPr>
          <p:nvPr>
            <p:ph sz="quarter" idx="1"/>
          </p:nvPr>
        </p:nvPicPr>
        <p:blipFill>
          <a:blip r:embed="rId2"/>
          <a:srcRect/>
          <a:stretch>
            <a:fillRect/>
          </a:stretch>
        </p:blipFill>
        <p:spPr bwMode="auto">
          <a:xfrm>
            <a:off x="1738282" y="1643050"/>
            <a:ext cx="8643998" cy="5000660"/>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8520341B-D97B-4A99-A153-81468325E6CE}"/>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5</a:t>
            </a:fld>
            <a:endParaRPr lang="ar-SA"/>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2400304"/>
          </a:xfrm>
        </p:spPr>
        <p:txBody>
          <a:bodyPr>
            <a:normAutofit/>
          </a:bodyPr>
          <a:lstStyle/>
          <a:p>
            <a:pPr algn="l" rtl="0"/>
            <a:r>
              <a:rPr lang="en-US" dirty="0"/>
              <a:t>Seismic Load</a:t>
            </a:r>
          </a:p>
          <a:p>
            <a:pPr algn="l" rtl="0">
              <a:buNone/>
            </a:pPr>
            <a:r>
              <a:rPr lang="en-US" sz="2000" dirty="0"/>
              <a:t>Table 1.4  shows the period seismic parameters</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3074" name="Picture 2"/>
          <p:cNvPicPr>
            <a:picLocks noChangeAspect="1" noChangeArrowheads="1"/>
          </p:cNvPicPr>
          <p:nvPr/>
        </p:nvPicPr>
        <p:blipFill>
          <a:blip r:embed="rId9"/>
          <a:srcRect/>
          <a:stretch>
            <a:fillRect/>
          </a:stretch>
        </p:blipFill>
        <p:spPr bwMode="auto">
          <a:xfrm>
            <a:off x="2095473" y="2714621"/>
            <a:ext cx="8073099" cy="2395547"/>
          </a:xfrm>
          <a:prstGeom prst="rect">
            <a:avLst/>
          </a:prstGeom>
          <a:noFill/>
          <a:ln w="9525">
            <a:noFill/>
            <a:miter lim="800000"/>
            <a:headEnd/>
            <a:tailEnd/>
          </a:ln>
          <a:effectLst/>
        </p:spPr>
      </p:pic>
      <p:sp>
        <p:nvSpPr>
          <p:cNvPr id="4" name="Slide Number Placeholder 3">
            <a:extLst>
              <a:ext uri="{FF2B5EF4-FFF2-40B4-BE49-F238E27FC236}">
                <a16:creationId xmlns:a16="http://schemas.microsoft.com/office/drawing/2014/main" id="{0EDED06D-BED9-44E3-8995-66DD82788A7D}"/>
              </a:ext>
            </a:extLst>
          </p:cNvPr>
          <p:cNvSpPr>
            <a:spLocks noGrp="1"/>
          </p:cNvSpPr>
          <p:nvPr>
            <p:ph type="sldNum" sz="quarter" idx="12"/>
          </p:nvPr>
        </p:nvSpPr>
        <p:spPr/>
        <p:txBody>
          <a:bodyPr>
            <a:normAutofit fontScale="85000" lnSpcReduction="20000"/>
          </a:bodyPr>
          <a:lstStyle/>
          <a:p>
            <a:fld id="{12F72544-B17E-497E-958C-8F6B1DE0A02B}" type="slidenum">
              <a:rPr lang="en-US" smtClean="0"/>
              <a:t>50</a:t>
            </a:fld>
            <a:endParaRPr lang="en-US"/>
          </a:p>
        </p:txBody>
      </p:sp>
    </p:spTree>
    <p:extLst>
      <p:ext uri="{BB962C8B-B14F-4D97-AF65-F5344CB8AC3E}">
        <p14:creationId xmlns:p14="http://schemas.microsoft.com/office/powerpoint/2010/main" val="15939528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9567C-CB53-45D4-94AB-B81C60120234}"/>
              </a:ext>
            </a:extLst>
          </p:cNvPr>
          <p:cNvSpPr>
            <a:spLocks noGrp="1"/>
          </p:cNvSpPr>
          <p:nvPr>
            <p:ph type="title"/>
          </p:nvPr>
        </p:nvSpPr>
        <p:spPr>
          <a:xfrm>
            <a:off x="2136648" y="583332"/>
            <a:ext cx="8153400" cy="357336"/>
          </a:xfrm>
        </p:spPr>
        <p:txBody>
          <a:bodyPr>
            <a:normAutofit fontScale="90000"/>
          </a:bodyPr>
          <a:lstStyle/>
          <a:p>
            <a:pPr algn="ctr"/>
            <a:r>
              <a:rPr lang="en-US" b="1" dirty="0"/>
              <a:t>1.5: Loads</a:t>
            </a:r>
            <a:endParaRPr lang="en-US" dirty="0"/>
          </a:p>
        </p:txBody>
      </p:sp>
      <p:sp>
        <p:nvSpPr>
          <p:cNvPr id="3" name="Content Placeholder 2">
            <a:extLst>
              <a:ext uri="{FF2B5EF4-FFF2-40B4-BE49-F238E27FC236}">
                <a16:creationId xmlns:a16="http://schemas.microsoft.com/office/drawing/2014/main" id="{667F24F9-FFAB-4164-8CEA-B4211B032230}"/>
              </a:ext>
            </a:extLst>
          </p:cNvPr>
          <p:cNvSpPr>
            <a:spLocks noGrp="1"/>
          </p:cNvSpPr>
          <p:nvPr>
            <p:ph sz="quarter" idx="1"/>
          </p:nvPr>
        </p:nvSpPr>
        <p:spPr>
          <a:xfrm>
            <a:off x="2136648" y="1600200"/>
            <a:ext cx="8153400" cy="2400304"/>
          </a:xfrm>
        </p:spPr>
        <p:txBody>
          <a:bodyPr>
            <a:normAutofit/>
          </a:bodyPr>
          <a:lstStyle/>
          <a:p>
            <a:pPr algn="l" rtl="0"/>
            <a:r>
              <a:rPr lang="en-US" dirty="0"/>
              <a:t>Seismic Load</a:t>
            </a:r>
          </a:p>
          <a:p>
            <a:pPr algn="l" rtl="0">
              <a:buNone/>
            </a:pPr>
            <a:endParaRPr lang="en-US" dirty="0"/>
          </a:p>
        </p:txBody>
      </p:sp>
      <p:pic>
        <p:nvPicPr>
          <p:cNvPr id="81927"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3"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2" name="Picture 2"/>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1"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524001" y="0"/>
            <a:ext cx="161925" cy="266700"/>
          </a:xfrm>
          <a:prstGeom prst="rect">
            <a:avLst/>
          </a:prstGeom>
          <a:noFill/>
        </p:spPr>
      </p:pic>
      <p:pic>
        <p:nvPicPr>
          <p:cNvPr id="81930" name="Picture 1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0"/>
            <a:ext cx="133350" cy="266700"/>
          </a:xfrm>
          <a:prstGeom prst="rect">
            <a:avLst/>
          </a:prstGeom>
          <a:noFill/>
        </p:spPr>
      </p:pic>
      <p:pic>
        <p:nvPicPr>
          <p:cNvPr id="8192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192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1" y="0"/>
            <a:ext cx="142875" cy="266700"/>
          </a:xfrm>
          <a:prstGeom prst="rect">
            <a:avLst/>
          </a:prstGeom>
          <a:noFill/>
        </p:spPr>
      </p:pic>
      <p:pic>
        <p:nvPicPr>
          <p:cNvPr id="8" name="Picture 7">
            <a:extLst>
              <a:ext uri="{FF2B5EF4-FFF2-40B4-BE49-F238E27FC236}">
                <a16:creationId xmlns:a16="http://schemas.microsoft.com/office/drawing/2014/main" id="{CF2C0C88-98B3-454D-A42D-A350138CE09E}"/>
              </a:ext>
            </a:extLst>
          </p:cNvPr>
          <p:cNvPicPr>
            <a:picLocks noChangeAspect="1"/>
          </p:cNvPicPr>
          <p:nvPr/>
        </p:nvPicPr>
        <p:blipFill rotWithShape="1">
          <a:blip r:embed="rId9"/>
          <a:srcRect l="1570" t="809" r="2340" b="18066"/>
          <a:stretch/>
        </p:blipFill>
        <p:spPr>
          <a:xfrm>
            <a:off x="2259761" y="2133600"/>
            <a:ext cx="7275857" cy="45985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Slide Number Placeholder 8">
            <a:extLst>
              <a:ext uri="{FF2B5EF4-FFF2-40B4-BE49-F238E27FC236}">
                <a16:creationId xmlns:a16="http://schemas.microsoft.com/office/drawing/2014/main" id="{87514EC9-32F4-4814-823C-041E87D3DBF5}"/>
              </a:ext>
            </a:extLst>
          </p:cNvPr>
          <p:cNvSpPr>
            <a:spLocks noGrp="1"/>
          </p:cNvSpPr>
          <p:nvPr>
            <p:ph type="sldNum" sz="quarter" idx="12"/>
          </p:nvPr>
        </p:nvSpPr>
        <p:spPr/>
        <p:txBody>
          <a:bodyPr>
            <a:normAutofit fontScale="85000" lnSpcReduction="20000"/>
          </a:bodyPr>
          <a:lstStyle/>
          <a:p>
            <a:fld id="{12F72544-B17E-497E-958C-8F6B1DE0A02B}" type="slidenum">
              <a:rPr lang="en-US" smtClean="0"/>
              <a:t>51</a:t>
            </a:fld>
            <a:endParaRPr lang="en-US"/>
          </a:p>
        </p:txBody>
      </p:sp>
    </p:spTree>
    <p:extLst>
      <p:ext uri="{BB962C8B-B14F-4D97-AF65-F5344CB8AC3E}">
        <p14:creationId xmlns:p14="http://schemas.microsoft.com/office/powerpoint/2010/main" val="18254976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E05E4-5135-4522-A45F-BE320BD1F4EA}"/>
              </a:ext>
            </a:extLst>
          </p:cNvPr>
          <p:cNvSpPr>
            <a:spLocks noGrp="1"/>
          </p:cNvSpPr>
          <p:nvPr>
            <p:ph type="title"/>
          </p:nvPr>
        </p:nvSpPr>
        <p:spPr/>
        <p:txBody>
          <a:bodyPr/>
          <a:lstStyle/>
          <a:p>
            <a:pPr algn="ctr"/>
            <a:r>
              <a:rPr lang="en-US" b="1" dirty="0"/>
              <a:t>1.6: Load</a:t>
            </a:r>
            <a:r>
              <a:rPr lang="en-US" sz="1800" b="1" dirty="0"/>
              <a:t> </a:t>
            </a:r>
            <a:r>
              <a:rPr lang="en-US" b="1" dirty="0"/>
              <a:t>Combinations</a:t>
            </a:r>
          </a:p>
        </p:txBody>
      </p:sp>
      <p:sp>
        <p:nvSpPr>
          <p:cNvPr id="4" name="عنصر نائب للمحتوى 3"/>
          <p:cNvSpPr>
            <a:spLocks noGrp="1"/>
          </p:cNvSpPr>
          <p:nvPr>
            <p:ph sz="quarter" idx="1"/>
          </p:nvPr>
        </p:nvSpPr>
        <p:spPr/>
        <p:txBody>
          <a:bodyPr>
            <a:normAutofit fontScale="92500" lnSpcReduction="20000"/>
          </a:bodyPr>
          <a:lstStyle/>
          <a:p>
            <a:pPr algn="l">
              <a:buNone/>
            </a:pPr>
            <a:endParaRPr lang="en-US" dirty="0"/>
          </a:p>
          <a:p>
            <a:pPr algn="l" rtl="0">
              <a:buNone/>
            </a:pPr>
            <a:r>
              <a:rPr lang="en-US" dirty="0"/>
              <a:t>D:  Dead load + Super imposed dead load</a:t>
            </a:r>
          </a:p>
          <a:p>
            <a:pPr algn="l" rtl="0">
              <a:buNone/>
            </a:pPr>
            <a:r>
              <a:rPr lang="en-US" dirty="0"/>
              <a:t>L:   Live load</a:t>
            </a:r>
          </a:p>
          <a:p>
            <a:pPr algn="l" rtl="0">
              <a:buNone/>
            </a:pPr>
            <a:r>
              <a:rPr lang="en-US" dirty="0"/>
              <a:t>F:   Fluid load</a:t>
            </a:r>
          </a:p>
          <a:p>
            <a:pPr algn="l" rtl="0">
              <a:buNone/>
            </a:pPr>
            <a:r>
              <a:rPr lang="en-US" dirty="0"/>
              <a:t>H:  Soil lateral load</a:t>
            </a:r>
          </a:p>
          <a:p>
            <a:pPr algn="l" rtl="0">
              <a:buNone/>
            </a:pPr>
            <a:r>
              <a:rPr lang="en-US" dirty="0" err="1"/>
              <a:t>Lr</a:t>
            </a:r>
            <a:r>
              <a:rPr lang="en-US" dirty="0"/>
              <a:t>:  Roof live load</a:t>
            </a:r>
          </a:p>
          <a:p>
            <a:pPr algn="l" rtl="0">
              <a:buNone/>
            </a:pPr>
            <a:r>
              <a:rPr lang="en-US" dirty="0"/>
              <a:t>S:   Snow load</a:t>
            </a:r>
          </a:p>
          <a:p>
            <a:pPr algn="l" rtl="0">
              <a:buNone/>
            </a:pPr>
            <a:r>
              <a:rPr lang="en-US" dirty="0"/>
              <a:t>R:   Rain load</a:t>
            </a:r>
          </a:p>
          <a:p>
            <a:pPr algn="l" rtl="0">
              <a:buNone/>
            </a:pPr>
            <a:r>
              <a:rPr lang="en-US" dirty="0"/>
              <a:t>E:   Earthquake load</a:t>
            </a:r>
          </a:p>
          <a:p>
            <a:pPr algn="l" rtl="0">
              <a:buNone/>
            </a:pPr>
            <a:r>
              <a:rPr lang="en-US" dirty="0"/>
              <a:t>W: Wind load</a:t>
            </a:r>
          </a:p>
          <a:p>
            <a:pPr rtl="0">
              <a:buNone/>
            </a:pPr>
            <a:endParaRPr lang="ar-SA" dirty="0"/>
          </a:p>
        </p:txBody>
      </p:sp>
      <p:sp>
        <p:nvSpPr>
          <p:cNvPr id="3" name="Slide Number Placeholder 2">
            <a:extLst>
              <a:ext uri="{FF2B5EF4-FFF2-40B4-BE49-F238E27FC236}">
                <a16:creationId xmlns:a16="http://schemas.microsoft.com/office/drawing/2014/main" id="{85FA8542-DAAB-46C5-A6BE-D863A88F84B7}"/>
              </a:ext>
            </a:extLst>
          </p:cNvPr>
          <p:cNvSpPr>
            <a:spLocks noGrp="1"/>
          </p:cNvSpPr>
          <p:nvPr>
            <p:ph type="sldNum" sz="quarter" idx="12"/>
          </p:nvPr>
        </p:nvSpPr>
        <p:spPr/>
        <p:txBody>
          <a:bodyPr>
            <a:normAutofit fontScale="85000" lnSpcReduction="20000"/>
          </a:bodyPr>
          <a:lstStyle/>
          <a:p>
            <a:fld id="{12F72544-B17E-497E-958C-8F6B1DE0A02B}" type="slidenum">
              <a:rPr lang="en-US" smtClean="0"/>
              <a:t>52</a:t>
            </a:fld>
            <a:endParaRPr lang="en-US"/>
          </a:p>
        </p:txBody>
      </p:sp>
    </p:spTree>
    <p:extLst>
      <p:ext uri="{BB962C8B-B14F-4D97-AF65-F5344CB8AC3E}">
        <p14:creationId xmlns:p14="http://schemas.microsoft.com/office/powerpoint/2010/main" val="26041785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E05E4-5135-4522-A45F-BE320BD1F4EA}"/>
              </a:ext>
            </a:extLst>
          </p:cNvPr>
          <p:cNvSpPr>
            <a:spLocks noGrp="1"/>
          </p:cNvSpPr>
          <p:nvPr>
            <p:ph type="title"/>
          </p:nvPr>
        </p:nvSpPr>
        <p:spPr/>
        <p:txBody>
          <a:bodyPr/>
          <a:lstStyle/>
          <a:p>
            <a:pPr algn="ctr"/>
            <a:r>
              <a:rPr lang="en-US" b="1" dirty="0"/>
              <a:t>1.6: Load</a:t>
            </a:r>
            <a:r>
              <a:rPr lang="en-US" sz="1800" b="1" dirty="0"/>
              <a:t> </a:t>
            </a:r>
            <a:r>
              <a:rPr lang="en-US" b="1" dirty="0"/>
              <a:t>Combinations</a:t>
            </a:r>
          </a:p>
        </p:txBody>
      </p:sp>
      <p:sp>
        <p:nvSpPr>
          <p:cNvPr id="4" name="عنصر نائب للمحتوى 3"/>
          <p:cNvSpPr>
            <a:spLocks noGrp="1"/>
          </p:cNvSpPr>
          <p:nvPr>
            <p:ph sz="quarter" idx="1"/>
          </p:nvPr>
        </p:nvSpPr>
        <p:spPr/>
        <p:txBody>
          <a:bodyPr>
            <a:normAutofit/>
          </a:bodyPr>
          <a:lstStyle/>
          <a:p>
            <a:pPr algn="l">
              <a:buNone/>
            </a:pPr>
            <a:r>
              <a:rPr lang="en-US" dirty="0"/>
              <a:t>From IBC 2012, ultimate load combinations are</a:t>
            </a:r>
          </a:p>
          <a:p>
            <a:pPr algn="l">
              <a:buNone/>
            </a:pPr>
            <a:endParaRPr lang="en-US" dirty="0"/>
          </a:p>
          <a:p>
            <a:pPr algn="l">
              <a:buNone/>
            </a:pPr>
            <a:r>
              <a:rPr lang="en-US" dirty="0"/>
              <a:t>1.4(D +F)</a:t>
            </a:r>
          </a:p>
          <a:p>
            <a:pPr algn="l">
              <a:buNone/>
            </a:pPr>
            <a:r>
              <a:rPr lang="en-US" dirty="0"/>
              <a:t>1.2(D + F) + 1.6(L + H) + 0.5(</a:t>
            </a:r>
            <a:r>
              <a:rPr lang="en-US" dirty="0" err="1"/>
              <a:t>Lr</a:t>
            </a:r>
            <a:r>
              <a:rPr lang="en-US" dirty="0"/>
              <a:t> or S or R)</a:t>
            </a:r>
          </a:p>
          <a:p>
            <a:pPr algn="l">
              <a:buNone/>
            </a:pPr>
            <a:r>
              <a:rPr lang="en-US" dirty="0"/>
              <a:t>1.2(D + F) + 1.6(</a:t>
            </a:r>
            <a:r>
              <a:rPr lang="en-US" dirty="0" err="1"/>
              <a:t>Lr</a:t>
            </a:r>
            <a:r>
              <a:rPr lang="en-US" dirty="0"/>
              <a:t> or S or R) + 1.6H + (ƒ1L or0.5W) </a:t>
            </a:r>
          </a:p>
          <a:p>
            <a:pPr algn="l">
              <a:buNone/>
            </a:pPr>
            <a:r>
              <a:rPr lang="en-US" dirty="0"/>
              <a:t>1.2(D + F) + 1.0W + ƒ1L + 1.6H + 0.5(</a:t>
            </a:r>
            <a:r>
              <a:rPr lang="en-US" dirty="0" err="1"/>
              <a:t>Lr</a:t>
            </a:r>
            <a:r>
              <a:rPr lang="en-US" dirty="0"/>
              <a:t> or S or R)</a:t>
            </a:r>
          </a:p>
          <a:p>
            <a:pPr algn="l">
              <a:buNone/>
            </a:pPr>
            <a:r>
              <a:rPr lang="en-US" dirty="0"/>
              <a:t>1.2(D + F) + 1.0E + ƒ1L + 1.6H + ƒ2S </a:t>
            </a:r>
          </a:p>
          <a:p>
            <a:pPr algn="l">
              <a:buNone/>
            </a:pPr>
            <a:r>
              <a:rPr lang="en-US" dirty="0"/>
              <a:t>0.9D+ 1.0W+ 1.6H                    </a:t>
            </a:r>
          </a:p>
          <a:p>
            <a:pPr rtl="0">
              <a:buNone/>
            </a:pPr>
            <a:endParaRPr lang="ar-SA" dirty="0"/>
          </a:p>
        </p:txBody>
      </p:sp>
      <p:sp>
        <p:nvSpPr>
          <p:cNvPr id="3" name="Slide Number Placeholder 2">
            <a:extLst>
              <a:ext uri="{FF2B5EF4-FFF2-40B4-BE49-F238E27FC236}">
                <a16:creationId xmlns:a16="http://schemas.microsoft.com/office/drawing/2014/main" id="{183A34B8-CE49-408B-B000-CA6F85374EFE}"/>
              </a:ext>
            </a:extLst>
          </p:cNvPr>
          <p:cNvSpPr>
            <a:spLocks noGrp="1"/>
          </p:cNvSpPr>
          <p:nvPr>
            <p:ph type="sldNum" sz="quarter" idx="12"/>
          </p:nvPr>
        </p:nvSpPr>
        <p:spPr/>
        <p:txBody>
          <a:bodyPr>
            <a:normAutofit fontScale="85000" lnSpcReduction="20000"/>
          </a:bodyPr>
          <a:lstStyle/>
          <a:p>
            <a:fld id="{12F72544-B17E-497E-958C-8F6B1DE0A02B}" type="slidenum">
              <a:rPr lang="en-US" smtClean="0"/>
              <a:t>53</a:t>
            </a:fld>
            <a:endParaRPr lang="en-US"/>
          </a:p>
        </p:txBody>
      </p:sp>
    </p:spTree>
    <p:extLst>
      <p:ext uri="{BB962C8B-B14F-4D97-AF65-F5344CB8AC3E}">
        <p14:creationId xmlns:p14="http://schemas.microsoft.com/office/powerpoint/2010/main" val="12857838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075F1-3769-493C-B586-2CCD427217FD}"/>
              </a:ext>
            </a:extLst>
          </p:cNvPr>
          <p:cNvSpPr>
            <a:spLocks noGrp="1"/>
          </p:cNvSpPr>
          <p:nvPr>
            <p:ph type="title"/>
          </p:nvPr>
        </p:nvSpPr>
        <p:spPr/>
        <p:txBody>
          <a:bodyPr/>
          <a:lstStyle/>
          <a:p>
            <a:pPr lvl="1" algn="ctr" rtl="0"/>
            <a:r>
              <a:rPr lang="en-US" sz="4400" b="1" kern="1200" dirty="0">
                <a:solidFill>
                  <a:schemeClr val="tx2"/>
                </a:solidFill>
                <a:latin typeface="+mj-lt"/>
                <a:ea typeface="+mj-ea"/>
                <a:cs typeface="+mj-cs"/>
              </a:rPr>
              <a:t>1.6: Load</a:t>
            </a:r>
            <a:r>
              <a:rPr lang="en-US" b="1" dirty="0"/>
              <a:t> </a:t>
            </a:r>
            <a:r>
              <a:rPr lang="en-US" sz="4400" b="1" kern="1200" dirty="0">
                <a:solidFill>
                  <a:schemeClr val="tx2"/>
                </a:solidFill>
                <a:latin typeface="+mj-lt"/>
                <a:ea typeface="+mj-ea"/>
                <a:cs typeface="+mj-cs"/>
              </a:rPr>
              <a:t>Combinations</a:t>
            </a:r>
          </a:p>
        </p:txBody>
      </p:sp>
      <p:sp>
        <p:nvSpPr>
          <p:cNvPr id="4" name="عنصر نائب للمحتوى 3"/>
          <p:cNvSpPr>
            <a:spLocks noGrp="1"/>
          </p:cNvSpPr>
          <p:nvPr>
            <p:ph sz="quarter" idx="1"/>
          </p:nvPr>
        </p:nvSpPr>
        <p:spPr>
          <a:xfrm>
            <a:off x="2136648" y="1600200"/>
            <a:ext cx="8153400" cy="4900634"/>
          </a:xfrm>
        </p:spPr>
        <p:txBody>
          <a:bodyPr>
            <a:normAutofit fontScale="77500" lnSpcReduction="20000"/>
          </a:bodyPr>
          <a:lstStyle/>
          <a:p>
            <a:pPr algn="l">
              <a:buNone/>
            </a:pPr>
            <a:r>
              <a:rPr lang="en-US" sz="4500" dirty="0"/>
              <a:t>Service load combinations are:</a:t>
            </a:r>
          </a:p>
          <a:p>
            <a:pPr algn="l">
              <a:buNone/>
            </a:pPr>
            <a:r>
              <a:rPr lang="en-US" sz="3400" dirty="0"/>
              <a:t>D + F</a:t>
            </a:r>
          </a:p>
          <a:p>
            <a:pPr algn="l">
              <a:buNone/>
            </a:pPr>
            <a:r>
              <a:rPr lang="en-US" sz="3400" dirty="0"/>
              <a:t>D + H + F + L</a:t>
            </a:r>
          </a:p>
          <a:p>
            <a:pPr algn="l">
              <a:buNone/>
            </a:pPr>
            <a:r>
              <a:rPr lang="en-US" sz="3400" dirty="0"/>
              <a:t>D + H + F + (</a:t>
            </a:r>
            <a:r>
              <a:rPr lang="en-US" sz="3400" dirty="0" err="1"/>
              <a:t>Lr</a:t>
            </a:r>
            <a:r>
              <a:rPr lang="en-US" sz="3400" dirty="0"/>
              <a:t> or S or R)</a:t>
            </a:r>
          </a:p>
          <a:p>
            <a:pPr algn="l">
              <a:buNone/>
            </a:pPr>
            <a:r>
              <a:rPr lang="en-US" sz="3400" dirty="0"/>
              <a:t>D + H + F+ 0.75(L) + 0.75(</a:t>
            </a:r>
            <a:r>
              <a:rPr lang="en-US" sz="3400" dirty="0" err="1"/>
              <a:t>Lr</a:t>
            </a:r>
            <a:r>
              <a:rPr lang="en-US" sz="3400" dirty="0"/>
              <a:t> or S or R)</a:t>
            </a:r>
          </a:p>
          <a:p>
            <a:pPr algn="l">
              <a:buNone/>
            </a:pPr>
            <a:r>
              <a:rPr lang="en-US" sz="3400" dirty="0"/>
              <a:t>D + H + F + (0.6W or 0.7E)</a:t>
            </a:r>
          </a:p>
          <a:p>
            <a:pPr algn="l">
              <a:buNone/>
            </a:pPr>
            <a:r>
              <a:rPr lang="en-US" sz="3400" dirty="0"/>
              <a:t>D + H + F + 0.75(0.6W) + 0.75L + 0.75(</a:t>
            </a:r>
            <a:r>
              <a:rPr lang="en-US" sz="3400" dirty="0" err="1"/>
              <a:t>Lr</a:t>
            </a:r>
            <a:r>
              <a:rPr lang="en-US" sz="3400" dirty="0"/>
              <a:t> or S or R)</a:t>
            </a:r>
          </a:p>
          <a:p>
            <a:pPr algn="l">
              <a:buNone/>
            </a:pPr>
            <a:r>
              <a:rPr lang="en-US" sz="3400" dirty="0"/>
              <a:t>D + H + F + 0.75 (0.7 E) + 0.75 L + 0.75 S</a:t>
            </a:r>
          </a:p>
          <a:p>
            <a:pPr algn="l">
              <a:buNone/>
            </a:pPr>
            <a:r>
              <a:rPr lang="en-US" sz="3400" dirty="0"/>
              <a:t>0.6D + 0.6W+H</a:t>
            </a:r>
          </a:p>
          <a:p>
            <a:pPr algn="l">
              <a:buNone/>
            </a:pPr>
            <a:r>
              <a:rPr lang="en-US" sz="3400" dirty="0"/>
              <a:t>0.6(D + F) + 0.7E+H</a:t>
            </a:r>
          </a:p>
          <a:p>
            <a:pPr algn="l">
              <a:buNone/>
            </a:pPr>
            <a:r>
              <a:rPr lang="en-US" sz="3400" dirty="0"/>
              <a:t>0.9(D + F) + 1.0E+ 1.6H</a:t>
            </a:r>
          </a:p>
        </p:txBody>
      </p:sp>
      <p:sp>
        <p:nvSpPr>
          <p:cNvPr id="3" name="Slide Number Placeholder 2">
            <a:extLst>
              <a:ext uri="{FF2B5EF4-FFF2-40B4-BE49-F238E27FC236}">
                <a16:creationId xmlns:a16="http://schemas.microsoft.com/office/drawing/2014/main" id="{26538D7E-0F76-4828-8034-4070EE99B33F}"/>
              </a:ext>
            </a:extLst>
          </p:cNvPr>
          <p:cNvSpPr>
            <a:spLocks noGrp="1"/>
          </p:cNvSpPr>
          <p:nvPr>
            <p:ph type="sldNum" sz="quarter" idx="12"/>
          </p:nvPr>
        </p:nvSpPr>
        <p:spPr/>
        <p:txBody>
          <a:bodyPr>
            <a:normAutofit fontScale="85000" lnSpcReduction="20000"/>
          </a:bodyPr>
          <a:lstStyle/>
          <a:p>
            <a:fld id="{12F72544-B17E-497E-958C-8F6B1DE0A02B}" type="slidenum">
              <a:rPr lang="en-US" smtClean="0"/>
              <a:t>54</a:t>
            </a:fld>
            <a:endParaRPr lang="en-US"/>
          </a:p>
        </p:txBody>
      </p:sp>
    </p:spTree>
    <p:extLst>
      <p:ext uri="{BB962C8B-B14F-4D97-AF65-F5344CB8AC3E}">
        <p14:creationId xmlns:p14="http://schemas.microsoft.com/office/powerpoint/2010/main" val="22632348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075F1-3769-493C-B586-2CCD427217FD}"/>
              </a:ext>
            </a:extLst>
          </p:cNvPr>
          <p:cNvSpPr>
            <a:spLocks noGrp="1"/>
          </p:cNvSpPr>
          <p:nvPr>
            <p:ph type="title"/>
          </p:nvPr>
        </p:nvSpPr>
        <p:spPr/>
        <p:txBody>
          <a:bodyPr/>
          <a:lstStyle/>
          <a:p>
            <a:pPr lvl="1" algn="ctr" rtl="0"/>
            <a:r>
              <a:rPr lang="en-US" sz="4400" b="1" kern="1200" dirty="0">
                <a:solidFill>
                  <a:schemeClr val="tx2"/>
                </a:solidFill>
                <a:latin typeface="+mj-lt"/>
                <a:ea typeface="+mj-ea"/>
                <a:cs typeface="+mj-cs"/>
              </a:rPr>
              <a:t>1.6: Load</a:t>
            </a:r>
            <a:r>
              <a:rPr lang="en-US" b="1" dirty="0"/>
              <a:t> </a:t>
            </a:r>
            <a:r>
              <a:rPr lang="en-US" sz="4400" b="1" kern="1200" dirty="0">
                <a:solidFill>
                  <a:schemeClr val="tx2"/>
                </a:solidFill>
                <a:latin typeface="+mj-lt"/>
                <a:ea typeface="+mj-ea"/>
                <a:cs typeface="+mj-cs"/>
              </a:rPr>
              <a:t>Combinations</a:t>
            </a:r>
          </a:p>
        </p:txBody>
      </p:sp>
      <p:sp>
        <p:nvSpPr>
          <p:cNvPr id="4" name="عنصر نائب للمحتوى 3"/>
          <p:cNvSpPr>
            <a:spLocks noGrp="1"/>
          </p:cNvSpPr>
          <p:nvPr>
            <p:ph sz="quarter" idx="1"/>
          </p:nvPr>
        </p:nvSpPr>
        <p:spPr>
          <a:xfrm>
            <a:off x="2136648" y="1600200"/>
            <a:ext cx="8153400" cy="4900634"/>
          </a:xfrm>
        </p:spPr>
        <p:txBody>
          <a:bodyPr>
            <a:normAutofit/>
          </a:bodyPr>
          <a:lstStyle/>
          <a:p>
            <a:pPr algn="l">
              <a:buNone/>
            </a:pPr>
            <a:r>
              <a:rPr lang="en-US" sz="3200" dirty="0"/>
              <a:t>From IBC-2012:</a:t>
            </a:r>
          </a:p>
        </p:txBody>
      </p:sp>
      <p:pic>
        <p:nvPicPr>
          <p:cNvPr id="1026" name="Picture 2"/>
          <p:cNvPicPr>
            <a:picLocks noChangeAspect="1" noChangeArrowheads="1"/>
          </p:cNvPicPr>
          <p:nvPr/>
        </p:nvPicPr>
        <p:blipFill>
          <a:blip r:embed="rId2"/>
          <a:srcRect/>
          <a:stretch>
            <a:fillRect/>
          </a:stretch>
        </p:blipFill>
        <p:spPr bwMode="auto">
          <a:xfrm>
            <a:off x="2095472" y="2500307"/>
            <a:ext cx="7929618" cy="2832321"/>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9A0CD554-AC89-4866-BA63-A6C227736A12}"/>
              </a:ext>
            </a:extLst>
          </p:cNvPr>
          <p:cNvSpPr>
            <a:spLocks noGrp="1"/>
          </p:cNvSpPr>
          <p:nvPr>
            <p:ph type="sldNum" sz="quarter" idx="12"/>
          </p:nvPr>
        </p:nvSpPr>
        <p:spPr/>
        <p:txBody>
          <a:bodyPr>
            <a:normAutofit fontScale="85000" lnSpcReduction="20000"/>
          </a:bodyPr>
          <a:lstStyle/>
          <a:p>
            <a:fld id="{12F72544-B17E-497E-958C-8F6B1DE0A02B}" type="slidenum">
              <a:rPr lang="en-US" smtClean="0"/>
              <a:t>55</a:t>
            </a:fld>
            <a:endParaRPr lang="en-US"/>
          </a:p>
        </p:txBody>
      </p:sp>
    </p:spTree>
    <p:extLst>
      <p:ext uri="{BB962C8B-B14F-4D97-AF65-F5344CB8AC3E}">
        <p14:creationId xmlns:p14="http://schemas.microsoft.com/office/powerpoint/2010/main" val="13492889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075F1-3769-493C-B586-2CCD427217FD}"/>
              </a:ext>
            </a:extLst>
          </p:cNvPr>
          <p:cNvSpPr>
            <a:spLocks noGrp="1"/>
          </p:cNvSpPr>
          <p:nvPr>
            <p:ph type="title"/>
          </p:nvPr>
        </p:nvSpPr>
        <p:spPr/>
        <p:txBody>
          <a:bodyPr/>
          <a:lstStyle/>
          <a:p>
            <a:pPr lvl="1" algn="ctr" rtl="0"/>
            <a:r>
              <a:rPr lang="en-US" sz="4400" b="1" kern="1200" dirty="0">
                <a:solidFill>
                  <a:schemeClr val="tx2"/>
                </a:solidFill>
                <a:latin typeface="+mj-lt"/>
                <a:ea typeface="+mj-ea"/>
                <a:cs typeface="+mj-cs"/>
              </a:rPr>
              <a:t>1.6: Load</a:t>
            </a:r>
            <a:r>
              <a:rPr lang="en-US" b="1" dirty="0"/>
              <a:t> </a:t>
            </a:r>
            <a:r>
              <a:rPr lang="en-US" sz="4400" b="1" kern="1200" dirty="0">
                <a:solidFill>
                  <a:schemeClr val="tx2"/>
                </a:solidFill>
                <a:latin typeface="+mj-lt"/>
                <a:ea typeface="+mj-ea"/>
                <a:cs typeface="+mj-cs"/>
              </a:rPr>
              <a:t>Combinations</a:t>
            </a:r>
          </a:p>
        </p:txBody>
      </p:sp>
      <p:sp>
        <p:nvSpPr>
          <p:cNvPr id="4" name="عنصر نائب للمحتوى 3"/>
          <p:cNvSpPr>
            <a:spLocks noGrp="1"/>
          </p:cNvSpPr>
          <p:nvPr>
            <p:ph sz="quarter" idx="1"/>
          </p:nvPr>
        </p:nvSpPr>
        <p:spPr>
          <a:xfrm>
            <a:off x="2136648" y="1600200"/>
            <a:ext cx="8153400" cy="4900634"/>
          </a:xfrm>
        </p:spPr>
        <p:txBody>
          <a:bodyPr>
            <a:normAutofit/>
          </a:bodyPr>
          <a:lstStyle/>
          <a:p>
            <a:pPr algn="l">
              <a:buNone/>
            </a:pPr>
            <a:r>
              <a:rPr lang="en-US" sz="3200" dirty="0"/>
              <a:t>From IBC-2012:</a:t>
            </a:r>
          </a:p>
        </p:txBody>
      </p:sp>
      <p:pic>
        <p:nvPicPr>
          <p:cNvPr id="2051" name="Picture 3"/>
          <p:cNvPicPr>
            <a:picLocks noChangeAspect="1" noChangeArrowheads="1"/>
          </p:cNvPicPr>
          <p:nvPr/>
        </p:nvPicPr>
        <p:blipFill>
          <a:blip r:embed="rId2"/>
          <a:srcRect/>
          <a:stretch>
            <a:fillRect/>
          </a:stretch>
        </p:blipFill>
        <p:spPr bwMode="auto">
          <a:xfrm>
            <a:off x="1952596" y="2571744"/>
            <a:ext cx="8444826" cy="2500330"/>
          </a:xfrm>
          <a:prstGeom prst="rect">
            <a:avLst/>
          </a:prstGeom>
          <a:noFill/>
          <a:ln w="9525">
            <a:noFill/>
            <a:miter lim="800000"/>
            <a:headEnd/>
            <a:tailEnd/>
          </a:ln>
          <a:effectLst/>
        </p:spPr>
      </p:pic>
      <p:sp>
        <p:nvSpPr>
          <p:cNvPr id="3" name="Slide Number Placeholder 2">
            <a:extLst>
              <a:ext uri="{FF2B5EF4-FFF2-40B4-BE49-F238E27FC236}">
                <a16:creationId xmlns:a16="http://schemas.microsoft.com/office/drawing/2014/main" id="{B6EAC84F-C506-4BE3-AEF7-AA301019839B}"/>
              </a:ext>
            </a:extLst>
          </p:cNvPr>
          <p:cNvSpPr>
            <a:spLocks noGrp="1"/>
          </p:cNvSpPr>
          <p:nvPr>
            <p:ph type="sldNum" sz="quarter" idx="12"/>
          </p:nvPr>
        </p:nvSpPr>
        <p:spPr/>
        <p:txBody>
          <a:bodyPr>
            <a:normAutofit fontScale="85000" lnSpcReduction="20000"/>
          </a:bodyPr>
          <a:lstStyle/>
          <a:p>
            <a:fld id="{12F72544-B17E-497E-958C-8F6B1DE0A02B}" type="slidenum">
              <a:rPr lang="en-US" smtClean="0"/>
              <a:t>56</a:t>
            </a:fld>
            <a:endParaRPr lang="en-US"/>
          </a:p>
        </p:txBody>
      </p:sp>
    </p:spTree>
    <p:extLst>
      <p:ext uri="{BB962C8B-B14F-4D97-AF65-F5344CB8AC3E}">
        <p14:creationId xmlns:p14="http://schemas.microsoft.com/office/powerpoint/2010/main" val="16518029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075F1-3769-493C-B586-2CCD427217FD}"/>
              </a:ext>
            </a:extLst>
          </p:cNvPr>
          <p:cNvSpPr>
            <a:spLocks noGrp="1"/>
          </p:cNvSpPr>
          <p:nvPr>
            <p:ph type="title"/>
          </p:nvPr>
        </p:nvSpPr>
        <p:spPr/>
        <p:txBody>
          <a:bodyPr/>
          <a:lstStyle/>
          <a:p>
            <a:pPr lvl="1" algn="ctr" rtl="0"/>
            <a:r>
              <a:rPr lang="en-US" sz="4400" b="1" kern="1200" dirty="0">
                <a:solidFill>
                  <a:schemeClr val="tx2"/>
                </a:solidFill>
                <a:latin typeface="+mj-lt"/>
                <a:ea typeface="+mj-ea"/>
                <a:cs typeface="+mj-cs"/>
              </a:rPr>
              <a:t>1.6: Load</a:t>
            </a:r>
            <a:r>
              <a:rPr lang="en-US" b="1" dirty="0"/>
              <a:t> </a:t>
            </a:r>
            <a:r>
              <a:rPr lang="en-US" sz="4400" b="1" kern="1200" dirty="0">
                <a:solidFill>
                  <a:schemeClr val="tx2"/>
                </a:solidFill>
                <a:latin typeface="+mj-lt"/>
                <a:ea typeface="+mj-ea"/>
                <a:cs typeface="+mj-cs"/>
              </a:rPr>
              <a:t>Combinations</a:t>
            </a:r>
          </a:p>
        </p:txBody>
      </p:sp>
      <p:sp>
        <p:nvSpPr>
          <p:cNvPr id="4" name="عنصر نائب للمحتوى 3"/>
          <p:cNvSpPr>
            <a:spLocks noGrp="1"/>
          </p:cNvSpPr>
          <p:nvPr>
            <p:ph sz="quarter" idx="1"/>
          </p:nvPr>
        </p:nvSpPr>
        <p:spPr>
          <a:xfrm>
            <a:off x="2136648" y="1600200"/>
            <a:ext cx="8153400" cy="4900634"/>
          </a:xfrm>
        </p:spPr>
        <p:txBody>
          <a:bodyPr>
            <a:normAutofit/>
          </a:bodyPr>
          <a:lstStyle/>
          <a:p>
            <a:pPr algn="l">
              <a:buNone/>
            </a:pPr>
            <a:r>
              <a:rPr lang="en-US" sz="3200" dirty="0"/>
              <a:t>Then, Ultimate load combination are: </a:t>
            </a:r>
          </a:p>
          <a:p>
            <a:pPr algn="l">
              <a:buNone/>
            </a:pPr>
            <a:endParaRPr lang="en-US" sz="3200" dirty="0"/>
          </a:p>
        </p:txBody>
      </p:sp>
      <p:sp>
        <p:nvSpPr>
          <p:cNvPr id="5" name="مستطيل 4"/>
          <p:cNvSpPr/>
          <p:nvPr/>
        </p:nvSpPr>
        <p:spPr>
          <a:xfrm>
            <a:off x="2024034" y="2643183"/>
            <a:ext cx="7786742" cy="2585323"/>
          </a:xfrm>
          <a:prstGeom prst="rect">
            <a:avLst/>
          </a:prstGeom>
        </p:spPr>
        <p:txBody>
          <a:bodyPr wrap="square">
            <a:spAutoFit/>
          </a:bodyPr>
          <a:lstStyle/>
          <a:p>
            <a:pPr algn="l"/>
            <a:r>
              <a:rPr lang="en-US" sz="2700" dirty="0"/>
              <a:t>U1= </a:t>
            </a:r>
            <a:r>
              <a:rPr lang="en-GB" sz="2700" dirty="0"/>
              <a:t>1.4 D+1.4 SID</a:t>
            </a:r>
            <a:endParaRPr lang="en-US" sz="2700" dirty="0"/>
          </a:p>
          <a:p>
            <a:pPr algn="l"/>
            <a:r>
              <a:rPr lang="en-GB" sz="2700" dirty="0"/>
              <a:t>U2= 1.2 D +1.2 SID +1.6 </a:t>
            </a:r>
            <a:endParaRPr lang="en-US" sz="2700" dirty="0"/>
          </a:p>
          <a:p>
            <a:pPr algn="l"/>
            <a:r>
              <a:rPr lang="en-GB" sz="2700" dirty="0"/>
              <a:t>U3= 1.326 D+1.326 SID + 1.3 Ex +0.39 </a:t>
            </a:r>
            <a:r>
              <a:rPr lang="en-GB" sz="2700" dirty="0" err="1"/>
              <a:t>Ey</a:t>
            </a:r>
            <a:r>
              <a:rPr lang="en-GB" sz="2700" dirty="0"/>
              <a:t> + L</a:t>
            </a:r>
            <a:endParaRPr lang="en-US" sz="2700" dirty="0"/>
          </a:p>
          <a:p>
            <a:pPr algn="l"/>
            <a:r>
              <a:rPr lang="en-GB" sz="2700" dirty="0"/>
              <a:t>U4= 1.326 D+1.326 SID + 0.39Ex +1.3 </a:t>
            </a:r>
            <a:r>
              <a:rPr lang="en-GB" sz="2700" dirty="0" err="1"/>
              <a:t>Ey</a:t>
            </a:r>
            <a:r>
              <a:rPr lang="en-GB" sz="2700" dirty="0"/>
              <a:t> + L</a:t>
            </a:r>
            <a:endParaRPr lang="en-US" sz="2700" dirty="0"/>
          </a:p>
          <a:p>
            <a:pPr algn="l"/>
            <a:r>
              <a:rPr lang="en-GB" sz="2700" dirty="0"/>
              <a:t>U5= 0.774 D+0.774 SID + 1.3 Ex +0.39 </a:t>
            </a:r>
            <a:r>
              <a:rPr lang="en-GB" sz="2700" dirty="0" err="1"/>
              <a:t>Ey</a:t>
            </a:r>
            <a:endParaRPr lang="en-US" sz="2700" dirty="0"/>
          </a:p>
          <a:p>
            <a:pPr algn="l"/>
            <a:r>
              <a:rPr lang="en-GB" sz="2700" dirty="0"/>
              <a:t>U6= 0.774 D+0.774 SID + 0.39 Ex +1.3 </a:t>
            </a:r>
            <a:r>
              <a:rPr lang="en-GB" sz="2700" dirty="0" err="1"/>
              <a:t>Ey</a:t>
            </a:r>
            <a:endParaRPr lang="en-US" sz="2700" dirty="0"/>
          </a:p>
        </p:txBody>
      </p:sp>
      <p:sp>
        <p:nvSpPr>
          <p:cNvPr id="3" name="Slide Number Placeholder 2">
            <a:extLst>
              <a:ext uri="{FF2B5EF4-FFF2-40B4-BE49-F238E27FC236}">
                <a16:creationId xmlns:a16="http://schemas.microsoft.com/office/drawing/2014/main" id="{ED62552A-0EDC-4840-88F0-D766D3A9B450}"/>
              </a:ext>
            </a:extLst>
          </p:cNvPr>
          <p:cNvSpPr>
            <a:spLocks noGrp="1"/>
          </p:cNvSpPr>
          <p:nvPr>
            <p:ph type="sldNum" sz="quarter" idx="12"/>
          </p:nvPr>
        </p:nvSpPr>
        <p:spPr/>
        <p:txBody>
          <a:bodyPr>
            <a:normAutofit fontScale="85000" lnSpcReduction="20000"/>
          </a:bodyPr>
          <a:lstStyle/>
          <a:p>
            <a:fld id="{12F72544-B17E-497E-958C-8F6B1DE0A02B}" type="slidenum">
              <a:rPr lang="en-US" smtClean="0"/>
              <a:t>57</a:t>
            </a:fld>
            <a:endParaRPr lang="en-US"/>
          </a:p>
        </p:txBody>
      </p:sp>
    </p:spTree>
    <p:extLst>
      <p:ext uri="{BB962C8B-B14F-4D97-AF65-F5344CB8AC3E}">
        <p14:creationId xmlns:p14="http://schemas.microsoft.com/office/powerpoint/2010/main" val="10038441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075F1-3769-493C-B586-2CCD427217FD}"/>
              </a:ext>
            </a:extLst>
          </p:cNvPr>
          <p:cNvSpPr>
            <a:spLocks noGrp="1"/>
          </p:cNvSpPr>
          <p:nvPr>
            <p:ph type="title"/>
          </p:nvPr>
        </p:nvSpPr>
        <p:spPr/>
        <p:txBody>
          <a:bodyPr/>
          <a:lstStyle/>
          <a:p>
            <a:pPr lvl="1" algn="ctr" rtl="0"/>
            <a:r>
              <a:rPr lang="en-US" sz="4400" b="1" kern="1200" dirty="0">
                <a:solidFill>
                  <a:schemeClr val="tx2"/>
                </a:solidFill>
                <a:latin typeface="+mj-lt"/>
                <a:ea typeface="+mj-ea"/>
                <a:cs typeface="+mj-cs"/>
              </a:rPr>
              <a:t>1.6: Load</a:t>
            </a:r>
            <a:r>
              <a:rPr lang="en-US" b="1" dirty="0"/>
              <a:t> </a:t>
            </a:r>
            <a:r>
              <a:rPr lang="en-US" sz="4400" b="1" kern="1200" dirty="0">
                <a:solidFill>
                  <a:schemeClr val="tx2"/>
                </a:solidFill>
                <a:latin typeface="+mj-lt"/>
                <a:ea typeface="+mj-ea"/>
                <a:cs typeface="+mj-cs"/>
              </a:rPr>
              <a:t>Combinations</a:t>
            </a:r>
          </a:p>
        </p:txBody>
      </p:sp>
      <p:sp>
        <p:nvSpPr>
          <p:cNvPr id="4" name="عنصر نائب للمحتوى 3"/>
          <p:cNvSpPr>
            <a:spLocks noGrp="1"/>
          </p:cNvSpPr>
          <p:nvPr>
            <p:ph sz="quarter" idx="1"/>
          </p:nvPr>
        </p:nvSpPr>
        <p:spPr>
          <a:xfrm>
            <a:off x="2136648" y="1600200"/>
            <a:ext cx="8153400" cy="4900634"/>
          </a:xfrm>
        </p:spPr>
        <p:txBody>
          <a:bodyPr>
            <a:normAutofit/>
          </a:bodyPr>
          <a:lstStyle/>
          <a:p>
            <a:pPr algn="l">
              <a:buNone/>
            </a:pPr>
            <a:r>
              <a:rPr lang="en-US" sz="3200" dirty="0"/>
              <a:t>Then, Service load combination are: </a:t>
            </a:r>
          </a:p>
          <a:p>
            <a:pPr algn="l">
              <a:buNone/>
            </a:pPr>
            <a:endParaRPr lang="en-US" sz="3200" dirty="0"/>
          </a:p>
        </p:txBody>
      </p:sp>
      <p:sp>
        <p:nvSpPr>
          <p:cNvPr id="5" name="مستطيل 4"/>
          <p:cNvSpPr/>
          <p:nvPr/>
        </p:nvSpPr>
        <p:spPr>
          <a:xfrm>
            <a:off x="2024034" y="2643183"/>
            <a:ext cx="8358246" cy="3954929"/>
          </a:xfrm>
          <a:prstGeom prst="rect">
            <a:avLst/>
          </a:prstGeom>
        </p:spPr>
        <p:txBody>
          <a:bodyPr wrap="square">
            <a:spAutoFit/>
          </a:bodyPr>
          <a:lstStyle/>
          <a:p>
            <a:pPr algn="l"/>
            <a:r>
              <a:rPr lang="en-US" sz="2700" dirty="0"/>
              <a:t>S1= </a:t>
            </a:r>
            <a:r>
              <a:rPr lang="en-GB" sz="2800" dirty="0"/>
              <a:t>1.0 D+1.0 SID </a:t>
            </a:r>
            <a:endParaRPr lang="en-US" sz="2700" dirty="0"/>
          </a:p>
          <a:p>
            <a:pPr algn="l"/>
            <a:r>
              <a:rPr lang="en-GB" sz="2700" dirty="0"/>
              <a:t>S2= </a:t>
            </a:r>
            <a:r>
              <a:rPr lang="en-GB" sz="2800" dirty="0"/>
              <a:t>1.0 D +1.0 SID +1.0 L</a:t>
            </a:r>
            <a:r>
              <a:rPr lang="en-GB" sz="2700" dirty="0"/>
              <a:t> </a:t>
            </a:r>
            <a:endParaRPr lang="en-US" sz="2700" dirty="0"/>
          </a:p>
          <a:p>
            <a:pPr algn="l"/>
            <a:r>
              <a:rPr lang="en-GB" sz="2700" dirty="0"/>
              <a:t>S3= </a:t>
            </a:r>
            <a:r>
              <a:rPr lang="en-GB" sz="2800" dirty="0"/>
              <a:t>1.088 D+1.088 SID + 0.71 Ex +0.273 </a:t>
            </a:r>
            <a:r>
              <a:rPr lang="en-GB" sz="2800" dirty="0" err="1"/>
              <a:t>Ey</a:t>
            </a:r>
            <a:r>
              <a:rPr lang="en-GB" sz="2800" dirty="0"/>
              <a:t> </a:t>
            </a:r>
            <a:endParaRPr lang="en-US" sz="2700" dirty="0"/>
          </a:p>
          <a:p>
            <a:pPr algn="l"/>
            <a:r>
              <a:rPr lang="en-GB" sz="2700" dirty="0"/>
              <a:t>S4= </a:t>
            </a:r>
            <a:r>
              <a:rPr lang="en-GB" sz="2800" dirty="0"/>
              <a:t>1.088 D+1.088 SID + 0.273Ex +0.71 </a:t>
            </a:r>
            <a:r>
              <a:rPr lang="en-GB" sz="2800" dirty="0" err="1"/>
              <a:t>Ey</a:t>
            </a:r>
            <a:r>
              <a:rPr lang="en-GB" sz="2800" dirty="0"/>
              <a:t> </a:t>
            </a:r>
            <a:endParaRPr lang="en-US" sz="2700" dirty="0"/>
          </a:p>
          <a:p>
            <a:pPr algn="l"/>
            <a:r>
              <a:rPr lang="en-GB" sz="2700" dirty="0"/>
              <a:t>S5= </a:t>
            </a:r>
            <a:r>
              <a:rPr lang="en-GB" sz="2800" dirty="0"/>
              <a:t>1.066 D+1.066 SID + 0.683 Ex +0.205 Ey+0.75 L</a:t>
            </a:r>
            <a:endParaRPr lang="en-US" sz="2700" dirty="0"/>
          </a:p>
          <a:p>
            <a:pPr algn="l"/>
            <a:r>
              <a:rPr lang="en-GB" sz="2700" dirty="0"/>
              <a:t>S6= </a:t>
            </a:r>
            <a:r>
              <a:rPr lang="en-GB" sz="2800" dirty="0"/>
              <a:t>1.066 D+1.066 SID + 0.205Ex +0.683 Ey+0.75 L</a:t>
            </a:r>
          </a:p>
          <a:p>
            <a:pPr algn="l"/>
            <a:r>
              <a:rPr lang="en-GB" sz="2800" dirty="0"/>
              <a:t>S7= 0.512 D+0.512 SID + 0.910 Ex +0.273Ey</a:t>
            </a:r>
            <a:endParaRPr lang="en-US" sz="2800" dirty="0"/>
          </a:p>
          <a:p>
            <a:pPr algn="l"/>
            <a:r>
              <a:rPr lang="en-GB" sz="2800" dirty="0"/>
              <a:t>S8= 0.512 D+0.512 SID + 0.273 Ex +0.910 </a:t>
            </a:r>
            <a:r>
              <a:rPr lang="en-GB" sz="2800" dirty="0" err="1"/>
              <a:t>Ey</a:t>
            </a:r>
            <a:endParaRPr lang="en-US" sz="2800" dirty="0"/>
          </a:p>
          <a:p>
            <a:pPr algn="l"/>
            <a:endParaRPr lang="en-US" sz="2700" dirty="0"/>
          </a:p>
        </p:txBody>
      </p:sp>
      <p:sp>
        <p:nvSpPr>
          <p:cNvPr id="3" name="Slide Number Placeholder 2">
            <a:extLst>
              <a:ext uri="{FF2B5EF4-FFF2-40B4-BE49-F238E27FC236}">
                <a16:creationId xmlns:a16="http://schemas.microsoft.com/office/drawing/2014/main" id="{95860EF5-67AF-4060-B348-4A869ECB4953}"/>
              </a:ext>
            </a:extLst>
          </p:cNvPr>
          <p:cNvSpPr>
            <a:spLocks noGrp="1"/>
          </p:cNvSpPr>
          <p:nvPr>
            <p:ph type="sldNum" sz="quarter" idx="12"/>
          </p:nvPr>
        </p:nvSpPr>
        <p:spPr/>
        <p:txBody>
          <a:bodyPr>
            <a:normAutofit fontScale="85000" lnSpcReduction="20000"/>
          </a:bodyPr>
          <a:lstStyle/>
          <a:p>
            <a:fld id="{12F72544-B17E-497E-958C-8F6B1DE0A02B}" type="slidenum">
              <a:rPr lang="en-US" smtClean="0"/>
              <a:t>58</a:t>
            </a:fld>
            <a:endParaRPr lang="en-US"/>
          </a:p>
        </p:txBody>
      </p:sp>
    </p:spTree>
    <p:extLst>
      <p:ext uri="{BB962C8B-B14F-4D97-AF65-F5344CB8AC3E}">
        <p14:creationId xmlns:p14="http://schemas.microsoft.com/office/powerpoint/2010/main" val="28134038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BA7F9-BEC9-478F-8A65-4C58CED31AE1}"/>
              </a:ext>
            </a:extLst>
          </p:cNvPr>
          <p:cNvSpPr>
            <a:spLocks noGrp="1"/>
          </p:cNvSpPr>
          <p:nvPr>
            <p:ph type="title"/>
          </p:nvPr>
        </p:nvSpPr>
        <p:spPr/>
        <p:txBody>
          <a:bodyPr>
            <a:normAutofit/>
          </a:bodyPr>
          <a:lstStyle/>
          <a:p>
            <a:pPr algn="ctr"/>
            <a:r>
              <a:rPr lang="en-US" b="1" dirty="0"/>
              <a:t>1.7: Geotechnical Investigation</a:t>
            </a:r>
            <a:endParaRPr lang="en-US" dirty="0"/>
          </a:p>
        </p:txBody>
      </p:sp>
      <p:sp>
        <p:nvSpPr>
          <p:cNvPr id="3" name="Content Placeholder 2">
            <a:extLst>
              <a:ext uri="{FF2B5EF4-FFF2-40B4-BE49-F238E27FC236}">
                <a16:creationId xmlns:a16="http://schemas.microsoft.com/office/drawing/2014/main" id="{B81E57B7-DE18-4138-AA2F-D617ED36F8B5}"/>
              </a:ext>
            </a:extLst>
          </p:cNvPr>
          <p:cNvSpPr>
            <a:spLocks noGrp="1"/>
          </p:cNvSpPr>
          <p:nvPr>
            <p:ph sz="quarter" idx="1"/>
          </p:nvPr>
        </p:nvSpPr>
        <p:spPr>
          <a:xfrm>
            <a:off x="2095472" y="2143116"/>
            <a:ext cx="8194576" cy="714380"/>
          </a:xfrm>
        </p:spPr>
        <p:txBody>
          <a:bodyPr/>
          <a:lstStyle/>
          <a:p>
            <a:pPr algn="l" rtl="0"/>
            <a:r>
              <a:rPr lang="en-US" dirty="0"/>
              <a:t>The soil class is D for seismic design. </a:t>
            </a:r>
          </a:p>
          <a:p>
            <a:pPr algn="l" rtl="0"/>
            <a:endParaRPr lang="en-US" dirty="0"/>
          </a:p>
          <a:p>
            <a:pPr algn="l" rtl="0"/>
            <a:endParaRPr lang="en-US" dirty="0"/>
          </a:p>
          <a:p>
            <a:pPr algn="l" rtl="0"/>
            <a:endParaRPr lang="en-US" dirty="0"/>
          </a:p>
        </p:txBody>
      </p:sp>
      <p:graphicFrame>
        <p:nvGraphicFramePr>
          <p:cNvPr id="4" name="جدول 3"/>
          <p:cNvGraphicFramePr>
            <a:graphicFrameLocks noGrp="1"/>
          </p:cNvGraphicFramePr>
          <p:nvPr/>
        </p:nvGraphicFramePr>
        <p:xfrm>
          <a:off x="1952596" y="3286125"/>
          <a:ext cx="8286808" cy="2000263"/>
        </p:xfrm>
        <a:graphic>
          <a:graphicData uri="http://schemas.openxmlformats.org/drawingml/2006/table">
            <a:tbl>
              <a:tblPr rtl="1"/>
              <a:tblGrid>
                <a:gridCol w="2361760">
                  <a:extLst>
                    <a:ext uri="{9D8B030D-6E8A-4147-A177-3AD203B41FA5}">
                      <a16:colId xmlns:a16="http://schemas.microsoft.com/office/drawing/2014/main" val="20000"/>
                    </a:ext>
                  </a:extLst>
                </a:gridCol>
                <a:gridCol w="3563288">
                  <a:extLst>
                    <a:ext uri="{9D8B030D-6E8A-4147-A177-3AD203B41FA5}">
                      <a16:colId xmlns:a16="http://schemas.microsoft.com/office/drawing/2014/main" val="20001"/>
                    </a:ext>
                  </a:extLst>
                </a:gridCol>
                <a:gridCol w="2361760">
                  <a:extLst>
                    <a:ext uri="{9D8B030D-6E8A-4147-A177-3AD203B41FA5}">
                      <a16:colId xmlns:a16="http://schemas.microsoft.com/office/drawing/2014/main" val="20002"/>
                    </a:ext>
                  </a:extLst>
                </a:gridCol>
              </a:tblGrid>
              <a:tr h="978853">
                <a:tc>
                  <a:txBody>
                    <a:bodyPr/>
                    <a:lstStyle/>
                    <a:p>
                      <a:pPr algn="ctr" rtl="0">
                        <a:lnSpc>
                          <a:spcPct val="150000"/>
                        </a:lnSpc>
                        <a:spcAft>
                          <a:spcPts val="0"/>
                        </a:spcAft>
                      </a:pPr>
                      <a:r>
                        <a:rPr lang="en-US" sz="2800" dirty="0">
                          <a:solidFill>
                            <a:srgbClr val="000000"/>
                          </a:solidFill>
                          <a:latin typeface="Arial"/>
                          <a:ea typeface="Times New Roman"/>
                          <a:cs typeface="Arial"/>
                        </a:rPr>
                        <a:t>Unit weight</a:t>
                      </a:r>
                      <a:endParaRPr lang="en-US" sz="2800" dirty="0">
                        <a:latin typeface="Times New Roman"/>
                        <a:ea typeface="Calibri"/>
                        <a:cs typeface="Arial"/>
                      </a:endParaRPr>
                    </a:p>
                  </a:txBody>
                  <a:tcPr marL="0" marR="0" marT="0" marB="0" anchor="ctr">
                    <a:lnL>
                      <a:noFill/>
                    </a:lnL>
                    <a:lnR>
                      <a:noFill/>
                    </a:lnR>
                    <a:lnT>
                      <a:noFill/>
                    </a:lnT>
                    <a:lnB>
                      <a:noFill/>
                    </a:lnB>
                    <a:solidFill>
                      <a:srgbClr val="A5A5A5"/>
                    </a:solidFill>
                  </a:tcPr>
                </a:tc>
                <a:tc>
                  <a:txBody>
                    <a:bodyPr/>
                    <a:lstStyle/>
                    <a:p>
                      <a:pPr algn="ctr" rtl="0">
                        <a:lnSpc>
                          <a:spcPct val="150000"/>
                        </a:lnSpc>
                        <a:spcAft>
                          <a:spcPts val="0"/>
                        </a:spcAft>
                      </a:pPr>
                      <a:r>
                        <a:rPr lang="en-US" sz="2800">
                          <a:solidFill>
                            <a:srgbClr val="000000"/>
                          </a:solidFill>
                          <a:latin typeface="Arial"/>
                          <a:ea typeface="Times New Roman"/>
                          <a:cs typeface="Arial"/>
                        </a:rPr>
                        <a:t>Bearing Capacity</a:t>
                      </a:r>
                      <a:endParaRPr lang="en-US" sz="2800">
                        <a:latin typeface="Times New Roman"/>
                        <a:ea typeface="Calibri"/>
                        <a:cs typeface="Arial"/>
                      </a:endParaRPr>
                    </a:p>
                  </a:txBody>
                  <a:tcPr marL="0" marR="0" marT="0" marB="0" anchor="ctr">
                    <a:lnL>
                      <a:noFill/>
                    </a:lnL>
                    <a:lnR>
                      <a:noFill/>
                    </a:lnR>
                    <a:lnT>
                      <a:noFill/>
                    </a:lnT>
                    <a:lnB>
                      <a:noFill/>
                    </a:lnB>
                    <a:solidFill>
                      <a:srgbClr val="A5A5A5"/>
                    </a:solidFill>
                  </a:tcPr>
                </a:tc>
                <a:tc>
                  <a:txBody>
                    <a:bodyPr/>
                    <a:lstStyle/>
                    <a:p>
                      <a:pPr algn="ctr" rtl="0">
                        <a:lnSpc>
                          <a:spcPct val="150000"/>
                        </a:lnSpc>
                        <a:spcAft>
                          <a:spcPts val="0"/>
                        </a:spcAft>
                      </a:pPr>
                      <a:r>
                        <a:rPr lang="en-US" sz="2800">
                          <a:solidFill>
                            <a:srgbClr val="000000"/>
                          </a:solidFill>
                          <a:latin typeface="Arial"/>
                          <a:ea typeface="Times New Roman"/>
                          <a:cs typeface="Arial"/>
                        </a:rPr>
                        <a:t>Soil Type</a:t>
                      </a:r>
                      <a:endParaRPr lang="en-US" sz="2800">
                        <a:latin typeface="Times New Roman"/>
                        <a:ea typeface="Calibri"/>
                        <a:cs typeface="Arial"/>
                      </a:endParaRPr>
                    </a:p>
                  </a:txBody>
                  <a:tcPr marL="0" marR="0" marT="0" marB="0" anchor="ctr">
                    <a:lnL>
                      <a:noFill/>
                    </a:lnL>
                    <a:lnR>
                      <a:noFill/>
                    </a:lnR>
                    <a:lnT>
                      <a:noFill/>
                    </a:lnT>
                    <a:lnB>
                      <a:noFill/>
                    </a:lnB>
                    <a:solidFill>
                      <a:srgbClr val="A5A5A5"/>
                    </a:solidFill>
                  </a:tcPr>
                </a:tc>
                <a:extLst>
                  <a:ext uri="{0D108BD9-81ED-4DB2-BD59-A6C34878D82A}">
                    <a16:rowId xmlns:a16="http://schemas.microsoft.com/office/drawing/2014/main" val="10000"/>
                  </a:ext>
                </a:extLst>
              </a:tr>
              <a:tr h="1021410">
                <a:tc>
                  <a:txBody>
                    <a:bodyPr/>
                    <a:lstStyle/>
                    <a:p>
                      <a:pPr algn="ctr" rtl="0">
                        <a:lnSpc>
                          <a:spcPct val="150000"/>
                        </a:lnSpc>
                        <a:spcAft>
                          <a:spcPts val="0"/>
                        </a:spcAft>
                      </a:pPr>
                      <a:r>
                        <a:rPr lang="en-US" sz="2800" dirty="0">
                          <a:solidFill>
                            <a:srgbClr val="000000"/>
                          </a:solidFill>
                          <a:latin typeface="Arial"/>
                          <a:ea typeface="Times New Roman"/>
                          <a:cs typeface="Arial"/>
                        </a:rPr>
                        <a:t>20 KN/m2</a:t>
                      </a:r>
                      <a:endParaRPr lang="en-US" sz="2800" dirty="0">
                        <a:latin typeface="Times New Roman"/>
                        <a:ea typeface="Calibri"/>
                        <a:cs typeface="Arial"/>
                      </a:endParaRPr>
                    </a:p>
                  </a:txBody>
                  <a:tcPr marL="0" marR="0" marT="0" marB="0" anchor="ctr">
                    <a:lnL>
                      <a:noFill/>
                    </a:lnL>
                    <a:lnR>
                      <a:noFill/>
                    </a:lnR>
                    <a:lnT>
                      <a:noFill/>
                    </a:lnT>
                    <a:lnB>
                      <a:noFill/>
                    </a:lnB>
                    <a:solidFill>
                      <a:srgbClr val="D8D8D8"/>
                    </a:solidFill>
                  </a:tcPr>
                </a:tc>
                <a:tc>
                  <a:txBody>
                    <a:bodyPr/>
                    <a:lstStyle/>
                    <a:p>
                      <a:pPr algn="ctr" rtl="0">
                        <a:lnSpc>
                          <a:spcPct val="150000"/>
                        </a:lnSpc>
                        <a:spcAft>
                          <a:spcPts val="0"/>
                        </a:spcAft>
                      </a:pPr>
                      <a:r>
                        <a:rPr lang="en-US" sz="2800" dirty="0">
                          <a:solidFill>
                            <a:srgbClr val="000000"/>
                          </a:solidFill>
                          <a:latin typeface="Arial"/>
                          <a:ea typeface="Times New Roman"/>
                          <a:cs typeface="Arial"/>
                        </a:rPr>
                        <a:t>180 KN/m2</a:t>
                      </a:r>
                      <a:endParaRPr lang="en-US" sz="2800" dirty="0">
                        <a:latin typeface="Times New Roman"/>
                        <a:ea typeface="Calibri"/>
                        <a:cs typeface="Arial"/>
                      </a:endParaRPr>
                    </a:p>
                  </a:txBody>
                  <a:tcPr marL="0" marR="0" marT="0" marB="0" anchor="ctr">
                    <a:lnL>
                      <a:noFill/>
                    </a:lnL>
                    <a:lnR>
                      <a:noFill/>
                    </a:lnR>
                    <a:lnT>
                      <a:noFill/>
                    </a:lnT>
                    <a:lnB>
                      <a:noFill/>
                    </a:lnB>
                    <a:solidFill>
                      <a:srgbClr val="D8D8D8"/>
                    </a:solidFill>
                  </a:tcPr>
                </a:tc>
                <a:tc>
                  <a:txBody>
                    <a:bodyPr/>
                    <a:lstStyle/>
                    <a:p>
                      <a:pPr algn="ctr" rtl="0">
                        <a:lnSpc>
                          <a:spcPct val="150000"/>
                        </a:lnSpc>
                        <a:spcAft>
                          <a:spcPts val="0"/>
                        </a:spcAft>
                      </a:pPr>
                      <a:r>
                        <a:rPr lang="en-US" sz="2800" dirty="0">
                          <a:latin typeface="Times New Roman"/>
                          <a:ea typeface="Calibri"/>
                          <a:cs typeface="Arial"/>
                        </a:rPr>
                        <a:t>Stiff Soil</a:t>
                      </a:r>
                    </a:p>
                  </a:txBody>
                  <a:tcPr marL="0" marR="0" marT="0" marB="0" anchor="ctr">
                    <a:lnL>
                      <a:noFill/>
                    </a:lnL>
                    <a:lnR>
                      <a:noFill/>
                    </a:lnR>
                    <a:lnT>
                      <a:noFill/>
                    </a:lnT>
                    <a:lnB>
                      <a:noFill/>
                    </a:lnB>
                    <a:solidFill>
                      <a:srgbClr val="D8D8D8"/>
                    </a:solidFill>
                  </a:tcPr>
                </a:tc>
                <a:extLst>
                  <a:ext uri="{0D108BD9-81ED-4DB2-BD59-A6C34878D82A}">
                    <a16:rowId xmlns:a16="http://schemas.microsoft.com/office/drawing/2014/main" val="10001"/>
                  </a:ext>
                </a:extLst>
              </a:tr>
            </a:tbl>
          </a:graphicData>
        </a:graphic>
      </p:graphicFrame>
      <p:pic>
        <p:nvPicPr>
          <p:cNvPr id="5120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1"/>
            <a:ext cx="190500" cy="257175"/>
          </a:xfrm>
          <a:prstGeom prst="rect">
            <a:avLst/>
          </a:prstGeom>
          <a:noFill/>
        </p:spPr>
      </p:pic>
      <p:pic>
        <p:nvPicPr>
          <p:cNvPr id="5120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24000" y="1"/>
            <a:ext cx="190500" cy="257175"/>
          </a:xfrm>
          <a:prstGeom prst="rect">
            <a:avLst/>
          </a:prstGeom>
          <a:noFill/>
        </p:spPr>
      </p:pic>
      <p:sp>
        <p:nvSpPr>
          <p:cNvPr id="5" name="Slide Number Placeholder 4">
            <a:extLst>
              <a:ext uri="{FF2B5EF4-FFF2-40B4-BE49-F238E27FC236}">
                <a16:creationId xmlns:a16="http://schemas.microsoft.com/office/drawing/2014/main" id="{2D9BFDA8-EDD6-49BC-88D2-7A1F68FF74F3}"/>
              </a:ext>
            </a:extLst>
          </p:cNvPr>
          <p:cNvSpPr>
            <a:spLocks noGrp="1"/>
          </p:cNvSpPr>
          <p:nvPr>
            <p:ph type="sldNum" sz="quarter" idx="12"/>
          </p:nvPr>
        </p:nvSpPr>
        <p:spPr/>
        <p:txBody>
          <a:bodyPr>
            <a:normAutofit fontScale="85000" lnSpcReduction="20000"/>
          </a:bodyPr>
          <a:lstStyle/>
          <a:p>
            <a:fld id="{12F72544-B17E-497E-958C-8F6B1DE0A02B}" type="slidenum">
              <a:rPr lang="en-US" smtClean="0"/>
              <a:t>59</a:t>
            </a:fld>
            <a:endParaRPr lang="en-US"/>
          </a:p>
        </p:txBody>
      </p:sp>
    </p:spTree>
    <p:extLst>
      <p:ext uri="{BB962C8B-B14F-4D97-AF65-F5344CB8AC3E}">
        <p14:creationId xmlns:p14="http://schemas.microsoft.com/office/powerpoint/2010/main" val="3624443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147C5E66-DF48-4AF8-A1BF-56F4428CDF91}"/>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524000" y="1537252"/>
            <a:ext cx="9144000" cy="5320748"/>
          </a:xfrm>
          <a:prstGeom prst="rect">
            <a:avLst/>
          </a:prstGeom>
        </p:spPr>
      </p:pic>
      <p:sp>
        <p:nvSpPr>
          <p:cNvPr id="2" name="Rectangle 1">
            <a:extLst>
              <a:ext uri="{FF2B5EF4-FFF2-40B4-BE49-F238E27FC236}">
                <a16:creationId xmlns:a16="http://schemas.microsoft.com/office/drawing/2014/main" id="{DCB30D3D-73A2-4DCB-9614-8420AC47B94C}"/>
              </a:ext>
            </a:extLst>
          </p:cNvPr>
          <p:cNvSpPr/>
          <p:nvPr/>
        </p:nvSpPr>
        <p:spPr>
          <a:xfrm>
            <a:off x="1991544" y="332657"/>
            <a:ext cx="8460432" cy="584775"/>
          </a:xfrm>
          <a:prstGeom prst="rect">
            <a:avLst/>
          </a:prstGeom>
        </p:spPr>
        <p:txBody>
          <a:bodyPr wrap="square">
            <a:spAutoFit/>
          </a:bodyPr>
          <a:lstStyle/>
          <a:p>
            <a:pPr algn="ctr" rtl="0"/>
            <a:r>
              <a:rPr lang="en-US" sz="3200" dirty="0">
                <a:latin typeface="Times New Roman" panose="02020603050405020304" pitchFamily="18" charset="0"/>
                <a:ea typeface="Calibri" panose="020F0502020204030204" pitchFamily="34" charset="0"/>
              </a:rPr>
              <a:t>Architectural plan for the second floor</a:t>
            </a:r>
            <a:r>
              <a:rPr lang="ar-JO" sz="3200" dirty="0">
                <a:latin typeface="Times New Roman" panose="02020603050405020304" pitchFamily="18" charset="0"/>
                <a:ea typeface="Calibri" panose="020F0502020204030204" pitchFamily="34" charset="0"/>
              </a:rPr>
              <a:t> </a:t>
            </a:r>
            <a:r>
              <a:rPr lang="en-GB" sz="3200" dirty="0">
                <a:latin typeface="Times New Roman" panose="02020603050405020304" pitchFamily="18" charset="0"/>
                <a:ea typeface="Calibri" panose="020F0502020204030204" pitchFamily="34" charset="0"/>
              </a:rPr>
              <a:t>in bock C</a:t>
            </a:r>
            <a:r>
              <a:rPr lang="ar-JO" sz="3200" dirty="0">
                <a:latin typeface="Times New Roman" panose="02020603050405020304" pitchFamily="18" charset="0"/>
                <a:ea typeface="Calibri" panose="020F0502020204030204" pitchFamily="34" charset="0"/>
              </a:rPr>
              <a:t> </a:t>
            </a:r>
            <a:endParaRPr lang="ar-JO" sz="3200" dirty="0"/>
          </a:p>
        </p:txBody>
      </p:sp>
      <p:sp>
        <p:nvSpPr>
          <p:cNvPr id="3" name="Slide Number Placeholder 2">
            <a:extLst>
              <a:ext uri="{FF2B5EF4-FFF2-40B4-BE49-F238E27FC236}">
                <a16:creationId xmlns:a16="http://schemas.microsoft.com/office/drawing/2014/main" id="{8F14AD61-C51D-4F14-85B1-F319977F5583}"/>
              </a:ext>
            </a:extLst>
          </p:cNvPr>
          <p:cNvSpPr>
            <a:spLocks noGrp="1"/>
          </p:cNvSpPr>
          <p:nvPr>
            <p:ph type="sldNum" sz="quarter" idx="12"/>
          </p:nvPr>
        </p:nvSpPr>
        <p:spPr/>
        <p:txBody>
          <a:bodyPr>
            <a:normAutofit fontScale="85000" lnSpcReduction="20000"/>
          </a:bodyPr>
          <a:lstStyle/>
          <a:p>
            <a:fld id="{12F72544-B17E-497E-958C-8F6B1DE0A02B}" type="slidenum">
              <a:rPr lang="en-US" smtClean="0"/>
              <a:t>6</a:t>
            </a:fld>
            <a:endParaRPr lang="en-US"/>
          </a:p>
        </p:txBody>
      </p:sp>
    </p:spTree>
    <p:extLst>
      <p:ext uri="{BB962C8B-B14F-4D97-AF65-F5344CB8AC3E}">
        <p14:creationId xmlns:p14="http://schemas.microsoft.com/office/powerpoint/2010/main" val="33903285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F664DF3-DEB8-47F2-B98B-DD0EBF5F9A61}"/>
              </a:ext>
            </a:extLst>
          </p:cNvPr>
          <p:cNvSpPr>
            <a:spLocks noGrp="1"/>
          </p:cNvSpPr>
          <p:nvPr>
            <p:ph type="title"/>
          </p:nvPr>
        </p:nvSpPr>
        <p:spPr>
          <a:xfrm>
            <a:off x="2136775" y="228600"/>
            <a:ext cx="8153400" cy="990600"/>
          </a:xfrm>
        </p:spPr>
        <p:txBody>
          <a:bodyPr>
            <a:normAutofit/>
          </a:bodyPr>
          <a:lstStyle/>
          <a:p>
            <a:pPr algn="ctr">
              <a:defRPr/>
            </a:pPr>
            <a:r>
              <a:rPr lang="en-GB" b="1" dirty="0"/>
              <a:t>2. Preliminary Design</a:t>
            </a:r>
            <a:endParaRPr lang="ar-SA" b="1" dirty="0"/>
          </a:p>
        </p:txBody>
      </p:sp>
      <p:sp>
        <p:nvSpPr>
          <p:cNvPr id="4" name="Content Placeholder 3">
            <a:extLst>
              <a:ext uri="{FF2B5EF4-FFF2-40B4-BE49-F238E27FC236}">
                <a16:creationId xmlns:a16="http://schemas.microsoft.com/office/drawing/2014/main" id="{57C51D39-E9E7-4F65-BAE7-1F20B73467FD}"/>
              </a:ext>
            </a:extLst>
          </p:cNvPr>
          <p:cNvSpPr>
            <a:spLocks noGrp="1"/>
          </p:cNvSpPr>
          <p:nvPr>
            <p:ph sz="quarter" idx="1"/>
          </p:nvPr>
        </p:nvSpPr>
        <p:spPr>
          <a:xfrm>
            <a:off x="2136775" y="1600200"/>
            <a:ext cx="8153400" cy="4495800"/>
          </a:xfrm>
        </p:spPr>
        <p:txBody>
          <a:bodyPr>
            <a:normAutofit/>
          </a:bodyPr>
          <a:lstStyle/>
          <a:p>
            <a:pPr marL="0" indent="0" algn="l" rtl="0">
              <a:buNone/>
              <a:defRPr/>
            </a:pPr>
            <a:r>
              <a:rPr lang="en-GB" dirty="0"/>
              <a:t>Chapter 2 contains:</a:t>
            </a:r>
          </a:p>
          <a:p>
            <a:pPr marL="0" indent="0" algn="l" rtl="0">
              <a:buNone/>
              <a:defRPr/>
            </a:pPr>
            <a:endParaRPr lang="en-GB" dirty="0"/>
          </a:p>
          <a:p>
            <a:pPr algn="l" rtl="0">
              <a:buFont typeface="Wingdings" panose="05000000000000000000" pitchFamily="2" charset="2"/>
              <a:buChar char="ü"/>
              <a:defRPr/>
            </a:pPr>
            <a:r>
              <a:rPr lang="en-GB" dirty="0"/>
              <a:t>Lateral and Gravity Forces Resisting Systems.</a:t>
            </a:r>
          </a:p>
          <a:p>
            <a:pPr algn="l" rtl="0">
              <a:buFont typeface="Wingdings" panose="05000000000000000000" pitchFamily="2" charset="2"/>
              <a:buChar char="ü"/>
              <a:defRPr/>
            </a:pPr>
            <a:r>
              <a:rPr lang="en-GB" dirty="0"/>
              <a:t>Slabs Structural Systems.</a:t>
            </a:r>
            <a:endParaRPr lang="en-US" dirty="0"/>
          </a:p>
          <a:p>
            <a:pPr algn="l" rtl="0">
              <a:buFont typeface="Wingdings" panose="05000000000000000000" pitchFamily="2" charset="2"/>
              <a:buChar char="ü"/>
              <a:defRPr/>
            </a:pPr>
            <a:r>
              <a:rPr lang="en-GB" dirty="0"/>
              <a:t>Preliminary dimensions for Beams.</a:t>
            </a:r>
          </a:p>
          <a:p>
            <a:pPr algn="l" rtl="0">
              <a:buFont typeface="Wingdings" panose="05000000000000000000" pitchFamily="2" charset="2"/>
              <a:buChar char="ü"/>
              <a:defRPr/>
            </a:pPr>
            <a:r>
              <a:rPr lang="en-GB" dirty="0"/>
              <a:t>Preliminary Thickness of Slabs.</a:t>
            </a:r>
          </a:p>
          <a:p>
            <a:pPr algn="l" rtl="0">
              <a:buFont typeface="Wingdings" panose="05000000000000000000" pitchFamily="2" charset="2"/>
              <a:buChar char="ü"/>
              <a:defRPr/>
            </a:pPr>
            <a:r>
              <a:rPr lang="en-GB" dirty="0"/>
              <a:t>Preliminary Dimensions of Columns.</a:t>
            </a:r>
          </a:p>
          <a:p>
            <a:pPr algn="l" rtl="0">
              <a:buFont typeface="Wingdings" panose="05000000000000000000" pitchFamily="2" charset="2"/>
              <a:buChar char="Ø"/>
              <a:defRPr/>
            </a:pPr>
            <a:endParaRPr lang="en-GB" dirty="0"/>
          </a:p>
          <a:p>
            <a:pPr algn="l" rtl="0">
              <a:buFont typeface="Wingdings" panose="05000000000000000000" pitchFamily="2" charset="2"/>
              <a:buChar char="Ø"/>
              <a:defRPr/>
            </a:pPr>
            <a:endParaRPr lang="ar-JO" dirty="0"/>
          </a:p>
        </p:txBody>
      </p:sp>
      <p:sp>
        <p:nvSpPr>
          <p:cNvPr id="3" name="Slide Number Placeholder 2">
            <a:extLst>
              <a:ext uri="{FF2B5EF4-FFF2-40B4-BE49-F238E27FC236}">
                <a16:creationId xmlns:a16="http://schemas.microsoft.com/office/drawing/2014/main" id="{0AB95C83-1FE8-4111-AEA8-94F8E9542F31}"/>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60</a:t>
            </a:fld>
            <a:endParaRPr lang="ar-SA"/>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وان 1">
            <a:extLst>
              <a:ext uri="{FF2B5EF4-FFF2-40B4-BE49-F238E27FC236}">
                <a16:creationId xmlns:a16="http://schemas.microsoft.com/office/drawing/2014/main" id="{CEE2F92E-B5F9-4974-AF82-2026DC8E19F3}"/>
              </a:ext>
            </a:extLst>
          </p:cNvPr>
          <p:cNvSpPr>
            <a:spLocks noGrp="1" noChangeArrowheads="1"/>
          </p:cNvSpPr>
          <p:nvPr>
            <p:ph type="title"/>
          </p:nvPr>
        </p:nvSpPr>
        <p:spPr>
          <a:xfrm>
            <a:off x="1881159" y="228600"/>
            <a:ext cx="8751917" cy="990600"/>
          </a:xfrm>
        </p:spPr>
        <p:txBody>
          <a:bodyPr>
            <a:noAutofit/>
          </a:bodyPr>
          <a:lstStyle/>
          <a:p>
            <a:pPr rtl="0" eaLnBrk="1" hangingPunct="1"/>
            <a:r>
              <a:rPr lang="en-GB" altLang="ar-JO" sz="3200" b="1" dirty="0"/>
              <a:t>2.1: Lateral and Gravity Forces Resisting Systems</a:t>
            </a:r>
            <a:endParaRPr lang="en-US" altLang="ar-JO" sz="3200" b="1" dirty="0"/>
          </a:p>
        </p:txBody>
      </p:sp>
      <p:sp>
        <p:nvSpPr>
          <p:cNvPr id="11267" name="Content Placeholder 3">
            <a:extLst>
              <a:ext uri="{FF2B5EF4-FFF2-40B4-BE49-F238E27FC236}">
                <a16:creationId xmlns:a16="http://schemas.microsoft.com/office/drawing/2014/main" id="{7018785B-8080-4A3E-8649-2C799E91F195}"/>
              </a:ext>
            </a:extLst>
          </p:cNvPr>
          <p:cNvSpPr>
            <a:spLocks noGrp="1" noChangeArrowheads="1"/>
          </p:cNvSpPr>
          <p:nvPr>
            <p:ph sz="quarter" idx="1"/>
          </p:nvPr>
        </p:nvSpPr>
        <p:spPr>
          <a:xfrm>
            <a:off x="2136775" y="1628776"/>
            <a:ext cx="8153400" cy="4467225"/>
          </a:xfrm>
        </p:spPr>
        <p:txBody>
          <a:bodyPr/>
          <a:lstStyle/>
          <a:p>
            <a:pPr marL="0" indent="0" algn="l" rtl="0">
              <a:buNone/>
            </a:pPr>
            <a:r>
              <a:rPr lang="en-US" altLang="ar-JO"/>
              <a:t>The expected seismic systems are:</a:t>
            </a:r>
            <a:endParaRPr lang="ar-JO" altLang="ar-JO"/>
          </a:p>
        </p:txBody>
      </p:sp>
      <p:graphicFrame>
        <p:nvGraphicFramePr>
          <p:cNvPr id="8" name="Table 7">
            <a:extLst>
              <a:ext uri="{FF2B5EF4-FFF2-40B4-BE49-F238E27FC236}">
                <a16:creationId xmlns:a16="http://schemas.microsoft.com/office/drawing/2014/main" id="{37EE867F-FEA5-4F54-B619-707D564D76D2}"/>
              </a:ext>
            </a:extLst>
          </p:cNvPr>
          <p:cNvGraphicFramePr>
            <a:graphicFrameLocks noGrp="1"/>
          </p:cNvGraphicFramePr>
          <p:nvPr/>
        </p:nvGraphicFramePr>
        <p:xfrm>
          <a:off x="2136775" y="2205039"/>
          <a:ext cx="8062912" cy="4467225"/>
        </p:xfrm>
        <a:graphic>
          <a:graphicData uri="http://schemas.openxmlformats.org/drawingml/2006/table">
            <a:tbl>
              <a:tblPr firstRow="1" firstCol="1" bandRow="1"/>
              <a:tblGrid>
                <a:gridCol w="1294048">
                  <a:extLst>
                    <a:ext uri="{9D8B030D-6E8A-4147-A177-3AD203B41FA5}">
                      <a16:colId xmlns:a16="http://schemas.microsoft.com/office/drawing/2014/main" val="20000"/>
                    </a:ext>
                  </a:extLst>
                </a:gridCol>
                <a:gridCol w="1916186">
                  <a:extLst>
                    <a:ext uri="{9D8B030D-6E8A-4147-A177-3AD203B41FA5}">
                      <a16:colId xmlns:a16="http://schemas.microsoft.com/office/drawing/2014/main" val="20001"/>
                    </a:ext>
                  </a:extLst>
                </a:gridCol>
                <a:gridCol w="1537926">
                  <a:extLst>
                    <a:ext uri="{9D8B030D-6E8A-4147-A177-3AD203B41FA5}">
                      <a16:colId xmlns:a16="http://schemas.microsoft.com/office/drawing/2014/main" val="20002"/>
                    </a:ext>
                  </a:extLst>
                </a:gridCol>
                <a:gridCol w="1433406">
                  <a:extLst>
                    <a:ext uri="{9D8B030D-6E8A-4147-A177-3AD203B41FA5}">
                      <a16:colId xmlns:a16="http://schemas.microsoft.com/office/drawing/2014/main" val="20003"/>
                    </a:ext>
                  </a:extLst>
                </a:gridCol>
                <a:gridCol w="1881346">
                  <a:extLst>
                    <a:ext uri="{9D8B030D-6E8A-4147-A177-3AD203B41FA5}">
                      <a16:colId xmlns:a16="http://schemas.microsoft.com/office/drawing/2014/main" val="20004"/>
                    </a:ext>
                  </a:extLst>
                </a:gridCol>
              </a:tblGrid>
              <a:tr h="934660">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Seismic Design Cat</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egory</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Lateral Force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Resisting System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Response Modification</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 R</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Over Strength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Factor</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Deflection</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Amplification Factor</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669375">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Bearing wall system with special shear wall</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669375">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Building frame system with special shear wall</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934660">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Dual System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Special Shear Walls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1259155">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Dual System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with Intermediate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Frames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(special shear wall)</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2" marR="685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bl>
          </a:graphicData>
        </a:graphic>
      </p:graphicFrame>
      <p:sp>
        <p:nvSpPr>
          <p:cNvPr id="2" name="Slide Number Placeholder 1">
            <a:extLst>
              <a:ext uri="{FF2B5EF4-FFF2-40B4-BE49-F238E27FC236}">
                <a16:creationId xmlns:a16="http://schemas.microsoft.com/office/drawing/2014/main" id="{82CEF989-A71B-4D0A-87C8-467ECF8C160E}"/>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61</a:t>
            </a:fld>
            <a:endParaRPr lang="ar-SA"/>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وان 1">
            <a:extLst>
              <a:ext uri="{FF2B5EF4-FFF2-40B4-BE49-F238E27FC236}">
                <a16:creationId xmlns:a16="http://schemas.microsoft.com/office/drawing/2014/main" id="{228B62A5-0E21-48F2-903D-D7172E5FCB16}"/>
              </a:ext>
            </a:extLst>
          </p:cNvPr>
          <p:cNvSpPr>
            <a:spLocks noGrp="1" noChangeArrowheads="1"/>
          </p:cNvSpPr>
          <p:nvPr>
            <p:ph type="title"/>
          </p:nvPr>
        </p:nvSpPr>
        <p:spPr>
          <a:xfrm>
            <a:off x="2136775" y="228600"/>
            <a:ext cx="8153400" cy="990600"/>
          </a:xfrm>
        </p:spPr>
        <p:txBody>
          <a:bodyPr>
            <a:normAutofit/>
          </a:bodyPr>
          <a:lstStyle/>
          <a:p>
            <a:pPr algn="ctr" rtl="0" eaLnBrk="1" hangingPunct="1"/>
            <a:r>
              <a:rPr lang="en-GB" altLang="ar-JO" sz="3200" b="1" dirty="0"/>
              <a:t>2.2: Slabs Structural Systems</a:t>
            </a:r>
            <a:endParaRPr lang="en-US" altLang="ar-JO" sz="3200" b="1" dirty="0"/>
          </a:p>
        </p:txBody>
      </p:sp>
      <p:sp>
        <p:nvSpPr>
          <p:cNvPr id="4" name="Content Placeholder 3">
            <a:extLst>
              <a:ext uri="{FF2B5EF4-FFF2-40B4-BE49-F238E27FC236}">
                <a16:creationId xmlns:a16="http://schemas.microsoft.com/office/drawing/2014/main" id="{BE227E51-0CA0-4BFB-AB30-EB8A3BB7A0B4}"/>
              </a:ext>
            </a:extLst>
          </p:cNvPr>
          <p:cNvSpPr>
            <a:spLocks noGrp="1"/>
          </p:cNvSpPr>
          <p:nvPr>
            <p:ph sz="quarter" idx="1"/>
          </p:nvPr>
        </p:nvSpPr>
        <p:spPr>
          <a:xfrm>
            <a:off x="2136775" y="1600200"/>
            <a:ext cx="8153400" cy="5213350"/>
          </a:xfrm>
        </p:spPr>
        <p:txBody>
          <a:bodyPr>
            <a:normAutofit/>
          </a:bodyPr>
          <a:lstStyle/>
          <a:p>
            <a:pPr marL="0" indent="0" algn="l" rtl="0">
              <a:buNone/>
              <a:defRPr/>
            </a:pPr>
            <a:endParaRPr lang="en-GB" dirty="0"/>
          </a:p>
          <a:p>
            <a:pPr marL="0" indent="0" algn="just" rtl="0">
              <a:buNone/>
              <a:defRPr/>
            </a:pPr>
            <a:r>
              <a:rPr lang="en-GB" dirty="0"/>
              <a:t>Solid slab with drop beams between all supports is used due to several factors including: </a:t>
            </a:r>
          </a:p>
          <a:p>
            <a:pPr marL="0" indent="0" algn="just" rtl="0">
              <a:buNone/>
              <a:defRPr/>
            </a:pPr>
            <a:r>
              <a:rPr lang="en-GB" dirty="0"/>
              <a:t>-High section shear capacity</a:t>
            </a:r>
          </a:p>
          <a:p>
            <a:pPr marL="0" indent="0" algn="just" rtl="0">
              <a:buNone/>
              <a:defRPr/>
            </a:pPr>
            <a:r>
              <a:rPr lang="en-GB" dirty="0"/>
              <a:t>-High section moment of inertia</a:t>
            </a:r>
          </a:p>
          <a:p>
            <a:pPr marL="0" indent="0" algn="just" rtl="0">
              <a:buNone/>
              <a:defRPr/>
            </a:pPr>
            <a:r>
              <a:rPr lang="en-GB" dirty="0"/>
              <a:t>-Not containing brittle elements such as concrete blocks.</a:t>
            </a:r>
            <a:endParaRPr lang="en-US" dirty="0"/>
          </a:p>
          <a:p>
            <a:pPr algn="l" rtl="0">
              <a:buFont typeface="Wingdings" panose="05000000000000000000" pitchFamily="2" charset="2"/>
              <a:buChar char="Ø"/>
              <a:defRPr/>
            </a:pPr>
            <a:endParaRPr lang="ar-JO" dirty="0"/>
          </a:p>
        </p:txBody>
      </p:sp>
      <p:sp>
        <p:nvSpPr>
          <p:cNvPr id="2" name="Slide Number Placeholder 1">
            <a:extLst>
              <a:ext uri="{FF2B5EF4-FFF2-40B4-BE49-F238E27FC236}">
                <a16:creationId xmlns:a16="http://schemas.microsoft.com/office/drawing/2014/main" id="{8BF3DA1C-354C-4BCF-9827-6AB8A097D42E}"/>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62</a:t>
            </a:fld>
            <a:endParaRPr lang="ar-SA"/>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a:extLst>
              <a:ext uri="{FF2B5EF4-FFF2-40B4-BE49-F238E27FC236}">
                <a16:creationId xmlns:a16="http://schemas.microsoft.com/office/drawing/2014/main" id="{C150CB87-1C59-4DD0-B561-3FDD1DA4932A}"/>
              </a:ext>
            </a:extLst>
          </p:cNvPr>
          <p:cNvSpPr>
            <a:spLocks noGrp="1" noChangeArrowheads="1"/>
          </p:cNvSpPr>
          <p:nvPr>
            <p:ph type="title"/>
          </p:nvPr>
        </p:nvSpPr>
        <p:spPr>
          <a:xfrm>
            <a:off x="2024035" y="228600"/>
            <a:ext cx="8266141" cy="990600"/>
          </a:xfrm>
        </p:spPr>
        <p:txBody>
          <a:bodyPr>
            <a:normAutofit/>
          </a:bodyPr>
          <a:lstStyle/>
          <a:p>
            <a:pPr algn="ctr" rtl="0"/>
            <a:r>
              <a:rPr lang="en-GB" altLang="ar-JO" sz="3200" b="1" dirty="0"/>
              <a:t>2.3.1: Preliminary Dimensions for Beams</a:t>
            </a:r>
            <a:endParaRPr lang="ar-SA" altLang="ar-JO" sz="3200" b="1" dirty="0"/>
          </a:p>
        </p:txBody>
      </p:sp>
      <p:sp>
        <p:nvSpPr>
          <p:cNvPr id="13315" name="Content Placeholder 3">
            <a:extLst>
              <a:ext uri="{FF2B5EF4-FFF2-40B4-BE49-F238E27FC236}">
                <a16:creationId xmlns:a16="http://schemas.microsoft.com/office/drawing/2014/main" id="{C41ECAAC-76E7-4465-86BD-DF2D30F58463}"/>
              </a:ext>
            </a:extLst>
          </p:cNvPr>
          <p:cNvSpPr>
            <a:spLocks noGrp="1" noChangeArrowheads="1"/>
          </p:cNvSpPr>
          <p:nvPr>
            <p:ph sz="quarter" idx="1"/>
          </p:nvPr>
        </p:nvSpPr>
        <p:spPr>
          <a:xfrm>
            <a:off x="2136775" y="1600200"/>
            <a:ext cx="8153400" cy="4495800"/>
          </a:xfrm>
        </p:spPr>
        <p:txBody>
          <a:bodyPr/>
          <a:lstStyle/>
          <a:p>
            <a:pPr algn="l" rtl="0" eaLnBrk="1" hangingPunct="1">
              <a:buFont typeface="Wingdings" panose="05000000000000000000" pitchFamily="2" charset="2"/>
              <a:buChar char="Ø"/>
            </a:pPr>
            <a:r>
              <a:rPr lang="en-GB" altLang="ar-JO" dirty="0"/>
              <a:t>According to ACI 318-11, the preliminary thickness of beams can be calculated based on deflection laws</a:t>
            </a:r>
          </a:p>
          <a:p>
            <a:pPr algn="l" rtl="0" eaLnBrk="1" hangingPunct="1">
              <a:buFont typeface="Wingdings" panose="05000000000000000000" pitchFamily="2" charset="2"/>
              <a:buChar char="Ø"/>
            </a:pPr>
            <a:endParaRPr lang="en-GB" altLang="ar-JO" dirty="0"/>
          </a:p>
          <a:p>
            <a:pPr algn="l" rtl="0" eaLnBrk="1" hangingPunct="1">
              <a:buFont typeface="Wingdings" panose="05000000000000000000" pitchFamily="2" charset="2"/>
              <a:buChar char="Ø"/>
            </a:pPr>
            <a:endParaRPr lang="en-GB" altLang="ar-JO" dirty="0"/>
          </a:p>
          <a:p>
            <a:pPr algn="l" rtl="0" eaLnBrk="1" hangingPunct="1">
              <a:buFont typeface="Wingdings" panose="05000000000000000000" pitchFamily="2" charset="2"/>
              <a:buChar char="Ø"/>
            </a:pPr>
            <a:endParaRPr lang="en-GB" altLang="ar-JO" dirty="0"/>
          </a:p>
          <a:p>
            <a:pPr algn="l" rtl="0" eaLnBrk="1" hangingPunct="1">
              <a:buFont typeface="Wingdings" panose="05000000000000000000" pitchFamily="2" charset="2"/>
              <a:buChar char="Ø"/>
            </a:pPr>
            <a:endParaRPr lang="ar-JO" altLang="ar-JO" dirty="0"/>
          </a:p>
        </p:txBody>
      </p:sp>
      <p:graphicFrame>
        <p:nvGraphicFramePr>
          <p:cNvPr id="6" name="Table 5">
            <a:extLst>
              <a:ext uri="{FF2B5EF4-FFF2-40B4-BE49-F238E27FC236}">
                <a16:creationId xmlns:a16="http://schemas.microsoft.com/office/drawing/2014/main" id="{4D4AF041-A754-4BC2-B2BC-FCEB44F53A6A}"/>
              </a:ext>
            </a:extLst>
          </p:cNvPr>
          <p:cNvGraphicFramePr>
            <a:graphicFrameLocks noGrp="1"/>
          </p:cNvGraphicFramePr>
          <p:nvPr/>
        </p:nvGraphicFramePr>
        <p:xfrm>
          <a:off x="2423593" y="3038572"/>
          <a:ext cx="7631761" cy="3201657"/>
        </p:xfrm>
        <a:graphic>
          <a:graphicData uri="http://schemas.openxmlformats.org/drawingml/2006/table">
            <a:tbl>
              <a:tblPr firstRow="1" firstCol="1" bandRow="1"/>
              <a:tblGrid>
                <a:gridCol w="1817085">
                  <a:extLst>
                    <a:ext uri="{9D8B030D-6E8A-4147-A177-3AD203B41FA5}">
                      <a16:colId xmlns:a16="http://schemas.microsoft.com/office/drawing/2014/main" val="20000"/>
                    </a:ext>
                  </a:extLst>
                </a:gridCol>
                <a:gridCol w="1453669">
                  <a:extLst>
                    <a:ext uri="{9D8B030D-6E8A-4147-A177-3AD203B41FA5}">
                      <a16:colId xmlns:a16="http://schemas.microsoft.com/office/drawing/2014/main" val="20001"/>
                    </a:ext>
                  </a:extLst>
                </a:gridCol>
                <a:gridCol w="1453669">
                  <a:extLst>
                    <a:ext uri="{9D8B030D-6E8A-4147-A177-3AD203B41FA5}">
                      <a16:colId xmlns:a16="http://schemas.microsoft.com/office/drawing/2014/main" val="20002"/>
                    </a:ext>
                  </a:extLst>
                </a:gridCol>
                <a:gridCol w="1453669">
                  <a:extLst>
                    <a:ext uri="{9D8B030D-6E8A-4147-A177-3AD203B41FA5}">
                      <a16:colId xmlns:a16="http://schemas.microsoft.com/office/drawing/2014/main" val="20003"/>
                    </a:ext>
                  </a:extLst>
                </a:gridCol>
                <a:gridCol w="1453669">
                  <a:extLst>
                    <a:ext uri="{9D8B030D-6E8A-4147-A177-3AD203B41FA5}">
                      <a16:colId xmlns:a16="http://schemas.microsoft.com/office/drawing/2014/main" val="20004"/>
                    </a:ext>
                  </a:extLst>
                </a:gridCol>
              </a:tblGrid>
              <a:tr h="468000">
                <a:tc rowSpan="2">
                  <a:txBody>
                    <a:bodyPr/>
                    <a:lstStyle/>
                    <a:p>
                      <a:pPr marL="0" marR="0" algn="ctr">
                        <a:lnSpc>
                          <a:spcPct val="150000"/>
                        </a:lnSpc>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Member</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marL="0" marR="0" algn="ctr">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Minimum thickness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extLst>
                  <a:ext uri="{0D108BD9-81ED-4DB2-BD59-A6C34878D82A}">
                    <a16:rowId xmlns:a16="http://schemas.microsoft.com/office/drawing/2014/main" val="10000"/>
                  </a:ext>
                </a:extLst>
              </a:tr>
              <a:tr h="714517">
                <a:tc vMerge="1">
                  <a:txBody>
                    <a:bodyPr/>
                    <a:lstStyle/>
                    <a:p>
                      <a:pPr rtl="1"/>
                      <a:endParaRPr lang="ar-JO"/>
                    </a:p>
                  </a:txBody>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Simply supported</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One end continuous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Two ends continuous</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Cantilever</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1009570">
                <a:tc>
                  <a:txBody>
                    <a:bodyPr/>
                    <a:lstStyle/>
                    <a:p>
                      <a:pPr marL="0" marR="0" algn="ctr">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Solid one-way slab</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ar-JO"/>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blipFill>
                      <a:blip r:embed="rId2"/>
                      <a:stretch>
                        <a:fillRect l="-125105" t="-117470" r="-300418" b="-101205"/>
                      </a:stretch>
                    </a:blipFill>
                  </a:tcPr>
                </a:tc>
                <a:tc>
                  <a:txBody>
                    <a:bodyPr/>
                    <a:lstStyle/>
                    <a:p>
                      <a:endParaRPr lang="ar-JO"/>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blipFill>
                      <a:blip r:embed="rId2"/>
                      <a:stretch>
                        <a:fillRect l="-225105" t="-117470" r="-200418" b="-101205"/>
                      </a:stretch>
                    </a:blipFill>
                  </a:tcPr>
                </a:tc>
                <a:tc>
                  <a:txBody>
                    <a:bodyPr/>
                    <a:lstStyle/>
                    <a:p>
                      <a:endParaRPr lang="ar-JO"/>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blipFill>
                      <a:blip r:embed="rId2"/>
                      <a:stretch>
                        <a:fillRect l="-326471" t="-117470" r="-101261" b="-101205"/>
                      </a:stretch>
                    </a:blipFill>
                  </a:tcPr>
                </a:tc>
                <a:tc>
                  <a:txBody>
                    <a:bodyPr/>
                    <a:lstStyle/>
                    <a:p>
                      <a:endParaRPr lang="ar-JO"/>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blipFill>
                      <a:blip r:embed="rId2"/>
                      <a:stretch>
                        <a:fillRect l="-424686" t="-117470" r="-837" b="-101205"/>
                      </a:stretch>
                    </a:blipFill>
                  </a:tcPr>
                </a:tc>
                <a:extLst>
                  <a:ext uri="{0D108BD9-81ED-4DB2-BD59-A6C34878D82A}">
                    <a16:rowId xmlns:a16="http://schemas.microsoft.com/office/drawing/2014/main" val="10002"/>
                  </a:ext>
                </a:extLst>
              </a:tr>
              <a:tr h="1009570">
                <a:tc>
                  <a:txBody>
                    <a:bodyPr/>
                    <a:lstStyle/>
                    <a:p>
                      <a:pPr marL="0" marR="0" algn="ctr">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Beams or ribbed one-way slab</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ar-JO"/>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blipFill>
                      <a:blip r:embed="rId2"/>
                      <a:stretch>
                        <a:fillRect l="-125105" t="-217470" r="-300418" b="-1205"/>
                      </a:stretch>
                    </a:blipFill>
                  </a:tcPr>
                </a:tc>
                <a:tc>
                  <a:txBody>
                    <a:bodyPr/>
                    <a:lstStyle/>
                    <a:p>
                      <a:endParaRPr lang="ar-JO"/>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blipFill>
                      <a:blip r:embed="rId2"/>
                      <a:stretch>
                        <a:fillRect l="-225105" t="-217470" r="-200418" b="-1205"/>
                      </a:stretch>
                    </a:blipFill>
                  </a:tcPr>
                </a:tc>
                <a:tc>
                  <a:txBody>
                    <a:bodyPr/>
                    <a:lstStyle/>
                    <a:p>
                      <a:endParaRPr lang="ar-JO"/>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blipFill>
                      <a:blip r:embed="rId2"/>
                      <a:stretch>
                        <a:fillRect l="-326471" t="-217470" r="-101261" b="-1205"/>
                      </a:stretch>
                    </a:blipFill>
                  </a:tcPr>
                </a:tc>
                <a:tc>
                  <a:txBody>
                    <a:bodyPr/>
                    <a:lstStyle/>
                    <a:p>
                      <a:endParaRPr lang="ar-JO"/>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blipFill>
                      <a:blip r:embed="rId2"/>
                      <a:stretch>
                        <a:fillRect l="-424686" t="-217470" r="-837" b="-1205"/>
                      </a:stretch>
                    </a:blipFill>
                  </a:tcPr>
                </a:tc>
                <a:extLst>
                  <a:ext uri="{0D108BD9-81ED-4DB2-BD59-A6C34878D82A}">
                    <a16:rowId xmlns:a16="http://schemas.microsoft.com/office/drawing/2014/main" val="10003"/>
                  </a:ext>
                </a:extLst>
              </a:tr>
            </a:tbl>
          </a:graphicData>
        </a:graphic>
      </p:graphicFrame>
      <p:sp>
        <p:nvSpPr>
          <p:cNvPr id="2" name="Slide Number Placeholder 1">
            <a:extLst>
              <a:ext uri="{FF2B5EF4-FFF2-40B4-BE49-F238E27FC236}">
                <a16:creationId xmlns:a16="http://schemas.microsoft.com/office/drawing/2014/main" id="{58ADA5DF-BE00-4A22-9CE4-A86FABA27DE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63</a:t>
            </a:fld>
            <a:endParaRPr lang="ar-SA"/>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a:extLst>
              <a:ext uri="{FF2B5EF4-FFF2-40B4-BE49-F238E27FC236}">
                <a16:creationId xmlns:a16="http://schemas.microsoft.com/office/drawing/2014/main" id="{5D13EC3B-868C-4903-9FDD-B98B896F6820}"/>
              </a:ext>
            </a:extLst>
          </p:cNvPr>
          <p:cNvSpPr>
            <a:spLocks noGrp="1" noChangeArrowheads="1"/>
          </p:cNvSpPr>
          <p:nvPr>
            <p:ph type="title"/>
          </p:nvPr>
        </p:nvSpPr>
        <p:spPr>
          <a:xfrm>
            <a:off x="1952597" y="228600"/>
            <a:ext cx="8337579" cy="990600"/>
          </a:xfrm>
        </p:spPr>
        <p:txBody>
          <a:bodyPr>
            <a:normAutofit/>
          </a:bodyPr>
          <a:lstStyle/>
          <a:p>
            <a:pPr algn="ctr" eaLnBrk="1" hangingPunct="1"/>
            <a:r>
              <a:rPr lang="en-US" altLang="ar-JO" sz="3200" b="1" dirty="0"/>
              <a:t>2.3.1:</a:t>
            </a:r>
            <a:r>
              <a:rPr lang="en-GB" altLang="ar-JO" sz="3200" b="1" dirty="0"/>
              <a:t>Preliminary dimensions for Beams</a:t>
            </a:r>
            <a:endParaRPr lang="ar-SA" altLang="ar-JO" sz="3200" b="1" dirty="0"/>
          </a:p>
        </p:txBody>
      </p:sp>
      <p:sp>
        <p:nvSpPr>
          <p:cNvPr id="14339" name="Content Placeholder 3">
            <a:extLst>
              <a:ext uri="{FF2B5EF4-FFF2-40B4-BE49-F238E27FC236}">
                <a16:creationId xmlns:a16="http://schemas.microsoft.com/office/drawing/2014/main" id="{C7CD8D87-5A72-4002-B680-8BD7DAF726EB}"/>
              </a:ext>
            </a:extLst>
          </p:cNvPr>
          <p:cNvSpPr>
            <a:spLocks noGrp="1" noChangeArrowheads="1"/>
          </p:cNvSpPr>
          <p:nvPr>
            <p:ph sz="quarter" idx="1"/>
          </p:nvPr>
        </p:nvSpPr>
        <p:spPr>
          <a:xfrm>
            <a:off x="2136775" y="1600200"/>
            <a:ext cx="8153400" cy="4495800"/>
          </a:xfrm>
        </p:spPr>
        <p:txBody>
          <a:bodyPr/>
          <a:lstStyle/>
          <a:p>
            <a:pPr algn="l" rtl="0" eaLnBrk="1" hangingPunct="1">
              <a:buFont typeface="Wingdings" panose="05000000000000000000" pitchFamily="2" charset="2"/>
              <a:buChar char="Ø"/>
            </a:pPr>
            <a:r>
              <a:rPr lang="en-US" altLang="ar-JO" dirty="0"/>
              <a:t>Four main types of beams were found in the project based on spans lengths.</a:t>
            </a:r>
          </a:p>
          <a:p>
            <a:pPr algn="l" rtl="0" eaLnBrk="1" hangingPunct="1">
              <a:buFont typeface="Wingdings" panose="05000000000000000000" pitchFamily="2" charset="2"/>
              <a:buChar char="Ø"/>
            </a:pPr>
            <a:endParaRPr lang="en-GB" altLang="ar-JO" dirty="0"/>
          </a:p>
          <a:p>
            <a:pPr algn="l" rtl="0" eaLnBrk="1" hangingPunct="1">
              <a:buFont typeface="Wingdings" panose="05000000000000000000" pitchFamily="2" charset="2"/>
              <a:buChar char="Ø"/>
            </a:pPr>
            <a:endParaRPr lang="en-GB" altLang="ar-JO" dirty="0"/>
          </a:p>
          <a:p>
            <a:pPr algn="l" rtl="0" eaLnBrk="1" hangingPunct="1">
              <a:buFont typeface="Wingdings" panose="05000000000000000000" pitchFamily="2" charset="2"/>
              <a:buChar char="Ø"/>
            </a:pPr>
            <a:endParaRPr lang="ar-JO" altLang="ar-JO" dirty="0"/>
          </a:p>
        </p:txBody>
      </p:sp>
      <p:graphicFrame>
        <p:nvGraphicFramePr>
          <p:cNvPr id="3" name="Table 2">
            <a:extLst>
              <a:ext uri="{FF2B5EF4-FFF2-40B4-BE49-F238E27FC236}">
                <a16:creationId xmlns:a16="http://schemas.microsoft.com/office/drawing/2014/main" id="{C37A3023-6C4F-4C23-BB3C-C054B11D68BE}"/>
              </a:ext>
            </a:extLst>
          </p:cNvPr>
          <p:cNvGraphicFramePr>
            <a:graphicFrameLocks noGrp="1"/>
          </p:cNvGraphicFramePr>
          <p:nvPr/>
        </p:nvGraphicFramePr>
        <p:xfrm>
          <a:off x="2424114" y="2636838"/>
          <a:ext cx="7559675" cy="3689350"/>
        </p:xfrm>
        <a:graphic>
          <a:graphicData uri="http://schemas.openxmlformats.org/drawingml/2006/table">
            <a:tbl>
              <a:tblPr firstRow="1" firstCol="1" bandRow="1"/>
              <a:tblGrid>
                <a:gridCol w="1978557">
                  <a:extLst>
                    <a:ext uri="{9D8B030D-6E8A-4147-A177-3AD203B41FA5}">
                      <a16:colId xmlns:a16="http://schemas.microsoft.com/office/drawing/2014/main" val="20000"/>
                    </a:ext>
                  </a:extLst>
                </a:gridCol>
                <a:gridCol w="1928671">
                  <a:extLst>
                    <a:ext uri="{9D8B030D-6E8A-4147-A177-3AD203B41FA5}">
                      <a16:colId xmlns:a16="http://schemas.microsoft.com/office/drawing/2014/main" val="20001"/>
                    </a:ext>
                  </a:extLst>
                </a:gridCol>
                <a:gridCol w="1771882">
                  <a:extLst>
                    <a:ext uri="{9D8B030D-6E8A-4147-A177-3AD203B41FA5}">
                      <a16:colId xmlns:a16="http://schemas.microsoft.com/office/drawing/2014/main" val="20002"/>
                    </a:ext>
                  </a:extLst>
                </a:gridCol>
                <a:gridCol w="1880565">
                  <a:extLst>
                    <a:ext uri="{9D8B030D-6E8A-4147-A177-3AD203B41FA5}">
                      <a16:colId xmlns:a16="http://schemas.microsoft.com/office/drawing/2014/main" val="20003"/>
                    </a:ext>
                  </a:extLst>
                </a:gridCol>
              </a:tblGrid>
              <a:tr h="504027">
                <a:tc>
                  <a:txBody>
                    <a:bodyPr/>
                    <a:lstStyle/>
                    <a:p>
                      <a:pPr marL="0" marR="0" algn="ctr">
                        <a:lnSpc>
                          <a:spcPct val="150000"/>
                        </a:lnSpc>
                        <a:spcBef>
                          <a:spcPts val="0"/>
                        </a:spcBef>
                        <a:spcAft>
                          <a:spcPts val="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Beam Type</a:t>
                      </a:r>
                    </a:p>
                  </a:txBody>
                  <a:tcPr marL="68569" marR="6856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Span length</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Thickness</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Width</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629831">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About 8.30</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0.60</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606856">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5.00 - 7.20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695404">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B3</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4.00-5.00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p>
                  </a:txBody>
                  <a:tcPr marL="68569" marR="68569" marT="0" marB="0">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1253232">
                <a:tc>
                  <a:txBody>
                    <a:bodyPr/>
                    <a:lstStyle/>
                    <a:p>
                      <a:pPr marL="0" marR="0" algn="ctr">
                        <a:lnSpc>
                          <a:spcPct val="150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B4</a:t>
                      </a:r>
                      <a:endParaRPr lang="en-US" sz="18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Short Spans</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And limited width</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0.30</a:t>
                      </a:r>
                      <a:endPar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69" marR="6856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bl>
          </a:graphicData>
        </a:graphic>
      </p:graphicFrame>
      <p:sp>
        <p:nvSpPr>
          <p:cNvPr id="2" name="Slide Number Placeholder 1">
            <a:extLst>
              <a:ext uri="{FF2B5EF4-FFF2-40B4-BE49-F238E27FC236}">
                <a16:creationId xmlns:a16="http://schemas.microsoft.com/office/drawing/2014/main" id="{BC3A6DE3-B659-491B-AC65-68729B0F1358}"/>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64</a:t>
            </a:fld>
            <a:endParaRPr lang="ar-SA"/>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a:extLst>
              <a:ext uri="{FF2B5EF4-FFF2-40B4-BE49-F238E27FC236}">
                <a16:creationId xmlns:a16="http://schemas.microsoft.com/office/drawing/2014/main" id="{7C410382-22C2-4912-83F1-D838BFFF851B}"/>
              </a:ext>
            </a:extLst>
          </p:cNvPr>
          <p:cNvSpPr>
            <a:spLocks noGrp="1" noChangeArrowheads="1"/>
          </p:cNvSpPr>
          <p:nvPr>
            <p:ph type="title"/>
          </p:nvPr>
        </p:nvSpPr>
        <p:spPr>
          <a:xfrm>
            <a:off x="2136775" y="228600"/>
            <a:ext cx="8153400" cy="990600"/>
          </a:xfrm>
        </p:spPr>
        <p:txBody>
          <a:bodyPr/>
          <a:lstStyle/>
          <a:p>
            <a:pPr algn="ctr" eaLnBrk="1" hangingPunct="1"/>
            <a:r>
              <a:rPr lang="en-GB" altLang="ar-JO" sz="4000" dirty="0">
                <a:solidFill>
                  <a:schemeClr val="tx1"/>
                </a:solidFill>
              </a:rPr>
              <a:t>2.3.2: Preliminary Thickness of Slabs</a:t>
            </a:r>
            <a:endParaRPr lang="ar-SA" altLang="ar-JO" sz="4000" dirty="0">
              <a:solidFill>
                <a:schemeClr val="tx1"/>
              </a:solidFill>
            </a:endParaRPr>
          </a:p>
        </p:txBody>
      </p:sp>
      <p:sp>
        <p:nvSpPr>
          <p:cNvPr id="4" name="Content Placeholder 3">
            <a:extLst>
              <a:ext uri="{FF2B5EF4-FFF2-40B4-BE49-F238E27FC236}">
                <a16:creationId xmlns:a16="http://schemas.microsoft.com/office/drawing/2014/main" id="{9FA1B03C-C084-4F25-8D97-443A62141F25}"/>
              </a:ext>
            </a:extLst>
          </p:cNvPr>
          <p:cNvSpPr>
            <a:spLocks noGrp="1" noRot="1" noChangeAspect="1" noMove="1" noResize="1" noEditPoints="1" noAdjustHandles="1" noChangeArrowheads="1" noChangeShapeType="1" noTextEdit="1"/>
          </p:cNvSpPr>
          <p:nvPr>
            <p:ph sz="quarter" idx="1"/>
          </p:nvPr>
        </p:nvSpPr>
        <p:spPr>
          <a:blipFill>
            <a:blip r:embed="rId2"/>
            <a:stretch>
              <a:fillRect l="-1945" t="-1628" r="-1870"/>
            </a:stretch>
          </a:blipFill>
        </p:spPr>
        <p:txBody>
          <a:bodyPr/>
          <a:lstStyle/>
          <a:p>
            <a:pPr marL="0" indent="0">
              <a:buNone/>
              <a:defRPr/>
            </a:pPr>
            <a:endParaRPr lang="ar-JO" dirty="0">
              <a:noFill/>
            </a:endParaRPr>
          </a:p>
        </p:txBody>
      </p:sp>
      <p:sp>
        <p:nvSpPr>
          <p:cNvPr id="2" name="Slide Number Placeholder 1">
            <a:extLst>
              <a:ext uri="{FF2B5EF4-FFF2-40B4-BE49-F238E27FC236}">
                <a16:creationId xmlns:a16="http://schemas.microsoft.com/office/drawing/2014/main" id="{B52E98B6-3305-416C-94BE-C26D7FCF5ACB}"/>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65</a:t>
            </a:fld>
            <a:endParaRPr lang="ar-SA"/>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1">
            <a:extLst>
              <a:ext uri="{FF2B5EF4-FFF2-40B4-BE49-F238E27FC236}">
                <a16:creationId xmlns:a16="http://schemas.microsoft.com/office/drawing/2014/main" id="{7783964A-1911-4BB5-99F8-C030AA66E9D1}"/>
              </a:ext>
            </a:extLst>
          </p:cNvPr>
          <p:cNvSpPr>
            <a:spLocks noGrp="1" noChangeArrowheads="1"/>
          </p:cNvSpPr>
          <p:nvPr>
            <p:ph type="title"/>
          </p:nvPr>
        </p:nvSpPr>
        <p:spPr/>
        <p:txBody>
          <a:bodyPr>
            <a:normAutofit/>
          </a:bodyPr>
          <a:lstStyle/>
          <a:p>
            <a:pPr algn="ctr" rtl="0"/>
            <a:r>
              <a:rPr lang="en-GB" altLang="ar-JO" sz="3200" b="1" dirty="0"/>
              <a:t>2.3.2: Preliminary Thickness of Slabs</a:t>
            </a:r>
          </a:p>
        </p:txBody>
      </p:sp>
      <p:sp>
        <p:nvSpPr>
          <p:cNvPr id="2" name="Slide Number Placeholder 1">
            <a:extLst>
              <a:ext uri="{FF2B5EF4-FFF2-40B4-BE49-F238E27FC236}">
                <a16:creationId xmlns:a16="http://schemas.microsoft.com/office/drawing/2014/main" id="{B4DF487B-2804-4448-BCA8-733D7BBDA86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66</a:t>
            </a:fld>
            <a:endParaRPr lang="ar-SA"/>
          </a:p>
        </p:txBody>
      </p:sp>
      <p:sp>
        <p:nvSpPr>
          <p:cNvPr id="16387" name="Content Placeholder 3">
            <a:extLst>
              <a:ext uri="{FF2B5EF4-FFF2-40B4-BE49-F238E27FC236}">
                <a16:creationId xmlns:a16="http://schemas.microsoft.com/office/drawing/2014/main" id="{34253D52-13D0-48DA-918E-130B234C2930}"/>
              </a:ext>
            </a:extLst>
          </p:cNvPr>
          <p:cNvSpPr>
            <a:spLocks noGrp="1" noChangeArrowheads="1"/>
          </p:cNvSpPr>
          <p:nvPr>
            <p:ph sz="quarter" idx="1"/>
          </p:nvPr>
        </p:nvSpPr>
        <p:spPr>
          <a:xfrm>
            <a:off x="2136775" y="1484314"/>
            <a:ext cx="8153400" cy="4611687"/>
          </a:xfrm>
        </p:spPr>
        <p:txBody>
          <a:bodyPr/>
          <a:lstStyle/>
          <a:p>
            <a:pPr marL="0" indent="0" algn="just" rtl="0">
              <a:buNone/>
            </a:pPr>
            <a:endParaRPr lang="en-GB" altLang="ar-JO" sz="2800" b="1"/>
          </a:p>
          <a:p>
            <a:pPr marL="0" indent="0" algn="just" rtl="0">
              <a:buNone/>
            </a:pPr>
            <a:endParaRPr lang="en-GB" altLang="ar-JO" sz="2800" b="1"/>
          </a:p>
        </p:txBody>
      </p:sp>
      <p:pic>
        <p:nvPicPr>
          <p:cNvPr id="16388" name="Picture 4">
            <a:extLst>
              <a:ext uri="{FF2B5EF4-FFF2-40B4-BE49-F238E27FC236}">
                <a16:creationId xmlns:a16="http://schemas.microsoft.com/office/drawing/2014/main" id="{11236D85-B610-4B8F-868A-A85CE748F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6775" y="1557339"/>
            <a:ext cx="791845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وان 1">
            <a:extLst>
              <a:ext uri="{FF2B5EF4-FFF2-40B4-BE49-F238E27FC236}">
                <a16:creationId xmlns:a16="http://schemas.microsoft.com/office/drawing/2014/main" id="{05746E2B-380F-4EF0-935A-40BF752D8BB0}"/>
              </a:ext>
            </a:extLst>
          </p:cNvPr>
          <p:cNvSpPr>
            <a:spLocks noGrp="1" noChangeArrowheads="1"/>
          </p:cNvSpPr>
          <p:nvPr>
            <p:ph type="title"/>
          </p:nvPr>
        </p:nvSpPr>
        <p:spPr>
          <a:xfrm>
            <a:off x="2136775" y="228600"/>
            <a:ext cx="8153400" cy="990600"/>
          </a:xfrm>
        </p:spPr>
        <p:txBody>
          <a:bodyPr/>
          <a:lstStyle/>
          <a:p>
            <a:pPr algn="ctr"/>
            <a:r>
              <a:rPr lang="en-GB" altLang="ar-JO" sz="4000" dirty="0">
                <a:solidFill>
                  <a:schemeClr val="tx1"/>
                </a:solidFill>
              </a:rPr>
              <a:t>2.3.2: Preliminary Thickness of Slabs</a:t>
            </a:r>
            <a:endParaRPr lang="ar-SA" altLang="ar-JO" sz="4000" dirty="0">
              <a:solidFill>
                <a:schemeClr val="tx1"/>
              </a:solidFill>
            </a:endParaRPr>
          </a:p>
        </p:txBody>
      </p:sp>
      <p:sp>
        <p:nvSpPr>
          <p:cNvPr id="3" name="Slide Number Placeholder 2">
            <a:extLst>
              <a:ext uri="{FF2B5EF4-FFF2-40B4-BE49-F238E27FC236}">
                <a16:creationId xmlns:a16="http://schemas.microsoft.com/office/drawing/2014/main" id="{253D2A16-17AD-4EE1-9684-BF0A4B1336E0}"/>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67</a:t>
            </a:fld>
            <a:endParaRPr lang="ar-SA"/>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A191A2E5-7FF6-4230-B4A2-75732A880BFA}"/>
                  </a:ext>
                </a:extLst>
              </p:cNvPr>
              <p:cNvSpPr/>
              <p:nvPr/>
            </p:nvSpPr>
            <p:spPr>
              <a:xfrm>
                <a:off x="2057400" y="1772817"/>
                <a:ext cx="8359080" cy="4233531"/>
              </a:xfrm>
              <a:prstGeom prst="rect">
                <a:avLst/>
              </a:prstGeom>
            </p:spPr>
            <p:txBody>
              <a:bodyPr wrap="square">
                <a:spAutoFit/>
              </a:bodyPr>
              <a:lstStyle/>
              <a:p>
                <a:pPr algn="l" rtl="0"/>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GB" sz="2800" i="1">
                              <a:latin typeface="Cambria Math" panose="02040503050406030204" pitchFamily="18" charset="0"/>
                            </a:rPr>
                            <m:t>𝑙</m:t>
                          </m:r>
                        </m:e>
                        <m:sub>
                          <m:r>
                            <a:rPr lang="en-GB" sz="2800" i="1">
                              <a:latin typeface="Cambria Math" panose="02040503050406030204" pitchFamily="18" charset="0"/>
                            </a:rPr>
                            <m:t>𝑛</m:t>
                          </m:r>
                        </m:sub>
                      </m:sSub>
                      <m:r>
                        <a:rPr lang="en-GB" sz="2800">
                          <a:latin typeface="Cambria Math" panose="02040503050406030204" pitchFamily="18" charset="0"/>
                        </a:rPr>
                        <m:t>=</m:t>
                      </m:r>
                      <m:r>
                        <a:rPr lang="en-GB" sz="2800">
                          <a:latin typeface="Cambria Math" panose="02040503050406030204" pitchFamily="18" charset="0"/>
                        </a:rPr>
                        <m:t>6</m:t>
                      </m:r>
                      <m:r>
                        <a:rPr lang="en-GB" sz="2800">
                          <a:latin typeface="Cambria Math" panose="02040503050406030204" pitchFamily="18" charset="0"/>
                        </a:rPr>
                        <m:t>.</m:t>
                      </m:r>
                      <m:r>
                        <a:rPr lang="en-GB" sz="2800">
                          <a:latin typeface="Cambria Math" panose="02040503050406030204" pitchFamily="18" charset="0"/>
                        </a:rPr>
                        <m:t>50</m:t>
                      </m:r>
                      <m:r>
                        <m:rPr>
                          <m:sty m:val="p"/>
                        </m:rPr>
                        <a:rPr lang="en-GB" sz="2800">
                          <a:latin typeface="Cambria Math" panose="02040503050406030204" pitchFamily="18" charset="0"/>
                        </a:rPr>
                        <m:t>m</m:t>
                      </m:r>
                      <m:r>
                        <a:rPr lang="en-GB" sz="2800">
                          <a:latin typeface="Cambria Math" panose="02040503050406030204" pitchFamily="18" charset="0"/>
                        </a:rPr>
                        <m:t> ,</m:t>
                      </m:r>
                      <m:r>
                        <a:rPr lang="en-GB" sz="2800" i="1">
                          <a:latin typeface="Cambria Math" panose="02040503050406030204" pitchFamily="18" charset="0"/>
                        </a:rPr>
                        <m:t> </m:t>
                      </m:r>
                      <m:r>
                        <a:rPr lang="en-GB" sz="2800" i="1">
                          <a:latin typeface="Cambria Math" panose="02040503050406030204" pitchFamily="18" charset="0"/>
                        </a:rPr>
                        <m:t>𝛽</m:t>
                      </m:r>
                      <m:r>
                        <a:rPr lang="en-GB" sz="2800">
                          <a:latin typeface="Cambria Math" panose="02040503050406030204" pitchFamily="18" charset="0"/>
                        </a:rPr>
                        <m:t>=</m:t>
                      </m:r>
                      <m:f>
                        <m:fPr>
                          <m:ctrlPr>
                            <a:rPr lang="en-US" sz="2800" i="1">
                              <a:latin typeface="Cambria Math" panose="02040503050406030204" pitchFamily="18" charset="0"/>
                            </a:rPr>
                          </m:ctrlPr>
                        </m:fPr>
                        <m:num>
                          <m:r>
                            <a:rPr lang="en-GB" sz="2800">
                              <a:latin typeface="Cambria Math" panose="02040503050406030204" pitchFamily="18" charset="0"/>
                            </a:rPr>
                            <m:t>6</m:t>
                          </m:r>
                          <m:r>
                            <a:rPr lang="en-GB" sz="2800">
                              <a:latin typeface="Cambria Math" panose="02040503050406030204" pitchFamily="18" charset="0"/>
                            </a:rPr>
                            <m:t>.</m:t>
                          </m:r>
                          <m:r>
                            <a:rPr lang="en-GB" sz="2800">
                              <a:latin typeface="Cambria Math" panose="02040503050406030204" pitchFamily="18" charset="0"/>
                            </a:rPr>
                            <m:t>50</m:t>
                          </m:r>
                        </m:num>
                        <m:den>
                          <m:r>
                            <a:rPr lang="en-GB" sz="2800">
                              <a:latin typeface="Cambria Math" panose="02040503050406030204" pitchFamily="18" charset="0"/>
                            </a:rPr>
                            <m:t>4</m:t>
                          </m:r>
                          <m:r>
                            <a:rPr lang="en-GB" sz="2800">
                              <a:latin typeface="Cambria Math" panose="02040503050406030204" pitchFamily="18" charset="0"/>
                            </a:rPr>
                            <m:t>.</m:t>
                          </m:r>
                          <m:r>
                            <a:rPr lang="en-GB" sz="2800">
                              <a:latin typeface="Cambria Math" panose="02040503050406030204" pitchFamily="18" charset="0"/>
                            </a:rPr>
                            <m:t>1</m:t>
                          </m:r>
                        </m:den>
                      </m:f>
                      <m:r>
                        <a:rPr lang="en-GB" sz="2800">
                          <a:latin typeface="Cambria Math" panose="02040503050406030204" pitchFamily="18" charset="0"/>
                        </a:rPr>
                        <m:t>=</m:t>
                      </m:r>
                      <m:r>
                        <a:rPr lang="en-GB" sz="2800">
                          <a:latin typeface="Cambria Math" panose="02040503050406030204" pitchFamily="18" charset="0"/>
                        </a:rPr>
                        <m:t>1</m:t>
                      </m:r>
                      <m:r>
                        <a:rPr lang="en-GB" sz="2800">
                          <a:latin typeface="Cambria Math" panose="02040503050406030204" pitchFamily="18" charset="0"/>
                        </a:rPr>
                        <m:t>.</m:t>
                      </m:r>
                      <m:r>
                        <a:rPr lang="en-GB" sz="2800">
                          <a:latin typeface="Cambria Math" panose="02040503050406030204" pitchFamily="18" charset="0"/>
                        </a:rPr>
                        <m:t>58</m:t>
                      </m:r>
                    </m:oMath>
                  </m:oMathPara>
                </a14:m>
                <a:endParaRPr lang="en-US" sz="2800" dirty="0"/>
              </a:p>
              <a:p>
                <a:pPr algn="l" rtl="0"/>
                <a:endParaRPr lang="en-GB" sz="2800" dirty="0">
                  <a:latin typeface="Times New Roman" panose="02020603050405020304" pitchFamily="18" charset="0"/>
                  <a:ea typeface="Calibri" panose="020F0502020204030204" pitchFamily="34" charset="0"/>
                  <a:cs typeface="+mj-cs"/>
                </a:endParaRPr>
              </a:p>
              <a:p>
                <a:pPr marL="285750" indent="-285750">
                  <a:buFont typeface="Wingdings" panose="05000000000000000000" pitchFamily="2" charset="2"/>
                  <a:buChar char="Ø"/>
                </a:pPr>
                <a:r>
                  <a:rPr lang="en-GB" sz="2800" dirty="0">
                    <a:latin typeface="Times New Roman" panose="02020603050405020304" pitchFamily="18" charset="0"/>
                    <a:ea typeface="Calibri" panose="020F0502020204030204" pitchFamily="34" charset="0"/>
                    <a:cs typeface="+mj-cs"/>
                  </a:rPr>
                  <a:t>h=0.17m</a:t>
                </a:r>
              </a:p>
              <a:p>
                <a:pPr marL="285750" indent="-285750">
                  <a:buFont typeface="Wingdings" panose="05000000000000000000" pitchFamily="2" charset="2"/>
                  <a:buChar char="Ø"/>
                </a:pPr>
                <a:r>
                  <a:rPr lang="en-GB" sz="2800" dirty="0">
                    <a:cs typeface="+mj-cs"/>
                  </a:rPr>
                  <a:t>Check </a:t>
                </a:r>
                <a14:m>
                  <m:oMath xmlns:m="http://schemas.openxmlformats.org/officeDocument/2006/math">
                    <m:sSub>
                      <m:sSubPr>
                        <m:ctrlPr>
                          <a:rPr lang="en-US" sz="2800" i="1">
                            <a:latin typeface="Cambria Math" panose="02040503050406030204" pitchFamily="18" charset="0"/>
                            <a:cs typeface="+mj-cs"/>
                          </a:rPr>
                        </m:ctrlPr>
                      </m:sSubPr>
                      <m:e>
                        <m:r>
                          <a:rPr lang="en-GB" sz="2800" b="1" i="1">
                            <a:latin typeface="Cambria Math" panose="02040503050406030204" pitchFamily="18" charset="0"/>
                            <a:cs typeface="+mj-cs"/>
                          </a:rPr>
                          <m:t>𝜶</m:t>
                        </m:r>
                      </m:e>
                      <m:sub>
                        <m:r>
                          <a:rPr lang="en-GB" sz="2800" b="1" i="1">
                            <a:latin typeface="Cambria Math" panose="02040503050406030204" pitchFamily="18" charset="0"/>
                            <a:cs typeface="+mj-cs"/>
                          </a:rPr>
                          <m:t>𝒇𝒎</m:t>
                        </m:r>
                      </m:sub>
                    </m:sSub>
                    <m:r>
                      <a:rPr lang="en-GB" sz="2800">
                        <a:latin typeface="Cambria Math" panose="02040503050406030204" pitchFamily="18" charset="0"/>
                        <a:cs typeface="+mj-cs"/>
                      </a:rPr>
                      <m:t>&gt;</m:t>
                    </m:r>
                    <m:r>
                      <a:rPr lang="en-GB" sz="2800" b="1" i="1">
                        <a:latin typeface="Cambria Math" panose="02040503050406030204" pitchFamily="18" charset="0"/>
                        <a:cs typeface="+mj-cs"/>
                      </a:rPr>
                      <m:t>𝟐</m:t>
                    </m:r>
                  </m:oMath>
                </a14:m>
                <a:endParaRPr lang="en-GB" sz="2800" dirty="0">
                  <a:cs typeface="+mj-cs"/>
                </a:endParaRPr>
              </a:p>
              <a:p>
                <a:pPr marL="285750" indent="-285750">
                  <a:buFont typeface="Wingdings" panose="05000000000000000000" pitchFamily="2" charset="2"/>
                  <a:buChar char="Ø"/>
                </a:pPr>
                <a:endParaRPr lang="en-US" sz="2800" dirty="0">
                  <a:cs typeface="+mj-cs"/>
                </a:endParaRPr>
              </a:p>
              <a:p>
                <a:pPr marL="457200" indent="-457200">
                  <a:buFont typeface="Wingdings" panose="05000000000000000000" pitchFamily="2" charset="2"/>
                  <a:buChar char="Ø"/>
                </a:pPr>
                <a14:m>
                  <m:oMath xmlns:m="http://schemas.openxmlformats.org/officeDocument/2006/math">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𝛼</m:t>
                        </m:r>
                      </m:e>
                      <m:sub>
                        <m:r>
                          <a:rPr lang="en-GB" sz="2800" i="1">
                            <a:latin typeface="Cambria Math" panose="02040503050406030204" pitchFamily="18" charset="0"/>
                            <a:cs typeface="+mj-cs"/>
                          </a:rPr>
                          <m:t>𝑓</m:t>
                        </m:r>
                      </m:sub>
                    </m:sSub>
                    <m:r>
                      <a:rPr lang="en-GB" sz="2800">
                        <a:latin typeface="Cambria Math" panose="02040503050406030204" pitchFamily="18" charset="0"/>
                        <a:cs typeface="+mj-cs"/>
                      </a:rPr>
                      <m:t>=</m:t>
                    </m:r>
                    <m:f>
                      <m:fPr>
                        <m:ctrlPr>
                          <a:rPr lang="en-US" sz="2800" i="1">
                            <a:latin typeface="Cambria Math" panose="02040503050406030204" pitchFamily="18" charset="0"/>
                            <a:cs typeface="+mj-cs"/>
                          </a:rPr>
                        </m:ctrlPr>
                      </m:fPr>
                      <m:num>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𝐸</m:t>
                            </m:r>
                          </m:e>
                          <m:sub>
                            <m:r>
                              <a:rPr lang="en-GB" sz="2800" i="1">
                                <a:latin typeface="Cambria Math" panose="02040503050406030204" pitchFamily="18" charset="0"/>
                                <a:cs typeface="+mj-cs"/>
                              </a:rPr>
                              <m:t>𝑐𝑏</m:t>
                            </m:r>
                          </m:sub>
                        </m:sSub>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𝐼</m:t>
                            </m:r>
                          </m:e>
                          <m:sub>
                            <m:r>
                              <a:rPr lang="en-GB" sz="2800" i="1">
                                <a:latin typeface="Cambria Math" panose="02040503050406030204" pitchFamily="18" charset="0"/>
                                <a:cs typeface="+mj-cs"/>
                              </a:rPr>
                              <m:t>𝑏</m:t>
                            </m:r>
                          </m:sub>
                        </m:sSub>
                      </m:num>
                      <m:den>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𝐸</m:t>
                            </m:r>
                          </m:e>
                          <m:sub>
                            <m:r>
                              <a:rPr lang="en-GB" sz="2800" i="1">
                                <a:latin typeface="Cambria Math" panose="02040503050406030204" pitchFamily="18" charset="0"/>
                                <a:cs typeface="+mj-cs"/>
                              </a:rPr>
                              <m:t>𝑐𝑠</m:t>
                            </m:r>
                          </m:sub>
                        </m:sSub>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𝐼</m:t>
                            </m:r>
                          </m:e>
                          <m:sub>
                            <m:r>
                              <a:rPr lang="en-GB" sz="2800" i="1">
                                <a:latin typeface="Cambria Math" panose="02040503050406030204" pitchFamily="18" charset="0"/>
                                <a:cs typeface="+mj-cs"/>
                              </a:rPr>
                              <m:t>𝑠</m:t>
                            </m:r>
                          </m:sub>
                        </m:sSub>
                      </m:den>
                    </m:f>
                    <m:r>
                      <a:rPr lang="en-GB" sz="2800">
                        <a:latin typeface="Cambria Math" panose="02040503050406030204" pitchFamily="18" charset="0"/>
                        <a:cs typeface="+mj-cs"/>
                      </a:rPr>
                      <m:t> </m:t>
                    </m:r>
                  </m:oMath>
                </a14:m>
                <a:endParaRPr lang="en-GB" sz="2800" dirty="0">
                  <a:cs typeface="+mj-cs"/>
                </a:endParaRPr>
              </a:p>
              <a:p>
                <a:pPr algn="l" rtl="0"/>
                <a:endParaRPr lang="en-GB" sz="2800" dirty="0">
                  <a:cs typeface="+mj-cs"/>
                </a:endParaRPr>
              </a:p>
              <a:p>
                <a:pPr marL="457200" indent="-457200">
                  <a:buFont typeface="Wingdings" panose="05000000000000000000" pitchFamily="2" charset="2"/>
                  <a:buChar char="Ø"/>
                </a:pPr>
                <a14:m>
                  <m:oMath xmlns:m="http://schemas.openxmlformats.org/officeDocument/2006/math">
                    <m:sSub>
                      <m:sSubPr>
                        <m:ctrlPr>
                          <a:rPr lang="en-US" sz="2800" i="1">
                            <a:latin typeface="Cambria Math" panose="02040503050406030204" pitchFamily="18" charset="0"/>
                            <a:cs typeface="+mj-cs"/>
                          </a:rPr>
                        </m:ctrlPr>
                      </m:sSubPr>
                      <m:e>
                        <m:r>
                          <a:rPr lang="en-GB" sz="2800" i="1">
                            <a:latin typeface="Cambria Math" panose="02040503050406030204" pitchFamily="18" charset="0"/>
                            <a:cs typeface="+mj-cs"/>
                          </a:rPr>
                          <m:t>𝛼</m:t>
                        </m:r>
                      </m:e>
                      <m:sub>
                        <m:r>
                          <a:rPr lang="en-GB" sz="2800" i="1">
                            <a:latin typeface="Cambria Math" panose="02040503050406030204" pitchFamily="18" charset="0"/>
                            <a:cs typeface="+mj-cs"/>
                          </a:rPr>
                          <m:t>𝑓𝑚</m:t>
                        </m:r>
                      </m:sub>
                    </m:sSub>
                    <m:r>
                      <a:rPr lang="en-GB" sz="2800">
                        <a:latin typeface="Cambria Math" panose="02040503050406030204" pitchFamily="18" charset="0"/>
                        <a:cs typeface="+mj-cs"/>
                      </a:rPr>
                      <m:t>=</m:t>
                    </m:r>
                    <m:r>
                      <a:rPr lang="en-GB" sz="2800">
                        <a:latin typeface="Cambria Math" panose="02040503050406030204" pitchFamily="18" charset="0"/>
                        <a:cs typeface="+mj-cs"/>
                      </a:rPr>
                      <m:t>2</m:t>
                    </m:r>
                    <m:r>
                      <a:rPr lang="en-GB" sz="2800">
                        <a:latin typeface="Cambria Math" panose="02040503050406030204" pitchFamily="18" charset="0"/>
                        <a:cs typeface="+mj-cs"/>
                      </a:rPr>
                      <m:t>.</m:t>
                    </m:r>
                    <m:r>
                      <a:rPr lang="en-GB" sz="2800">
                        <a:latin typeface="Cambria Math" panose="02040503050406030204" pitchFamily="18" charset="0"/>
                        <a:cs typeface="+mj-cs"/>
                      </a:rPr>
                      <m:t>26</m:t>
                    </m:r>
                    <m:r>
                      <a:rPr lang="en-GB" sz="2800">
                        <a:latin typeface="Cambria Math" panose="02040503050406030204" pitchFamily="18" charset="0"/>
                        <a:cs typeface="+mj-cs"/>
                      </a:rPr>
                      <m:t>&gt;</m:t>
                    </m:r>
                    <m:r>
                      <a:rPr lang="en-GB" sz="2800">
                        <a:latin typeface="Cambria Math" panose="02040503050406030204" pitchFamily="18" charset="0"/>
                        <a:cs typeface="+mj-cs"/>
                      </a:rPr>
                      <m:t>2</m:t>
                    </m:r>
                    <m:r>
                      <a:rPr lang="en-GB" sz="2800">
                        <a:latin typeface="Cambria Math" panose="02040503050406030204" pitchFamily="18" charset="0"/>
                        <a:cs typeface="+mj-cs"/>
                      </a:rPr>
                      <m:t> →</m:t>
                    </m:r>
                    <m:r>
                      <a:rPr lang="en-GB" sz="2800" i="1">
                        <a:latin typeface="Cambria Math" panose="02040503050406030204" pitchFamily="18" charset="0"/>
                        <a:cs typeface="+mj-cs"/>
                      </a:rPr>
                      <m:t>𝑂𝑘</m:t>
                    </m:r>
                  </m:oMath>
                </a14:m>
                <a:endParaRPr lang="ar-JO" sz="2800" dirty="0">
                  <a:cs typeface="+mj-cs"/>
                </a:endParaRPr>
              </a:p>
            </p:txBody>
          </p:sp>
        </mc:Choice>
        <mc:Fallback xmlns="">
          <p:sp>
            <p:nvSpPr>
              <p:cNvPr id="2" name="Rectangle 1">
                <a:extLst>
                  <a:ext uri="{FF2B5EF4-FFF2-40B4-BE49-F238E27FC236}">
                    <a16:creationId xmlns:a16="http://schemas.microsoft.com/office/drawing/2014/main" id="{A191A2E5-7FF6-4230-B4A2-75732A880BFA}"/>
                  </a:ext>
                </a:extLst>
              </p:cNvPr>
              <p:cNvSpPr>
                <a:spLocks noRot="1" noChangeAspect="1" noMove="1" noResize="1" noEditPoints="1" noAdjustHandles="1" noChangeArrowheads="1" noChangeShapeType="1" noTextEdit="1"/>
              </p:cNvSpPr>
              <p:nvPr/>
            </p:nvSpPr>
            <p:spPr>
              <a:xfrm>
                <a:off x="2057400" y="1772817"/>
                <a:ext cx="8359080" cy="4233531"/>
              </a:xfrm>
              <a:prstGeom prst="rect">
                <a:avLst/>
              </a:prstGeom>
              <a:blipFill>
                <a:blip r:embed="rId2"/>
                <a:stretch>
                  <a:fillRect l="-1313"/>
                </a:stretch>
              </a:blipFill>
            </p:spPr>
            <p:txBody>
              <a:bodyPr/>
              <a:lstStyle/>
              <a:p>
                <a:r>
                  <a:rPr lang="en-US">
                    <a:noFill/>
                  </a:rPr>
                  <a:t> </a:t>
                </a:r>
              </a:p>
            </p:txBody>
          </p:sp>
        </mc:Fallback>
      </mc:AlternateContent>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F9B35-C099-46E2-B114-6DD5D412786A}"/>
              </a:ext>
            </a:extLst>
          </p:cNvPr>
          <p:cNvSpPr>
            <a:spLocks noGrp="1"/>
          </p:cNvSpPr>
          <p:nvPr>
            <p:ph type="title"/>
          </p:nvPr>
        </p:nvSpPr>
        <p:spPr>
          <a:xfrm>
            <a:off x="10578048" y="1029533"/>
            <a:ext cx="45719" cy="167220"/>
          </a:xfrm>
        </p:spPr>
        <p:txBody>
          <a:bodyPr>
            <a:normAutofit fontScale="90000"/>
          </a:bodyPr>
          <a:lstStyle/>
          <a:p>
            <a:endParaRPr lang="ar-JO" dirty="0"/>
          </a:p>
        </p:txBody>
      </p:sp>
      <p:sp>
        <p:nvSpPr>
          <p:cNvPr id="3" name="Slide Number Placeholder 2">
            <a:extLst>
              <a:ext uri="{FF2B5EF4-FFF2-40B4-BE49-F238E27FC236}">
                <a16:creationId xmlns:a16="http://schemas.microsoft.com/office/drawing/2014/main" id="{B59F6368-6628-4B48-83E4-EA8E060B038A}"/>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68</a:t>
            </a:fld>
            <a:endParaRPr lang="ar-SA"/>
          </a:p>
        </p:txBody>
      </p:sp>
      <p:pic>
        <p:nvPicPr>
          <p:cNvPr id="5" name="صورة 3">
            <a:extLst>
              <a:ext uri="{FF2B5EF4-FFF2-40B4-BE49-F238E27FC236}">
                <a16:creationId xmlns:a16="http://schemas.microsoft.com/office/drawing/2014/main" id="{DC84A690-6041-4C36-A963-C6FFB26BA9F4}"/>
              </a:ext>
            </a:extLst>
          </p:cNvPr>
          <p:cNvPicPr>
            <a:picLocks noGrp="1" noChangeAspect="1"/>
          </p:cNvPicPr>
          <p:nvPr>
            <p:ph sz="quarter" idx="1"/>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1524000" y="1628801"/>
            <a:ext cx="9099766" cy="5134107"/>
          </a:xfrm>
          <a:prstGeom prst="rect">
            <a:avLst/>
          </a:prstGeom>
        </p:spPr>
      </p:pic>
      <p:sp>
        <p:nvSpPr>
          <p:cNvPr id="6" name="Rectangle 5">
            <a:extLst>
              <a:ext uri="{FF2B5EF4-FFF2-40B4-BE49-F238E27FC236}">
                <a16:creationId xmlns:a16="http://schemas.microsoft.com/office/drawing/2014/main" id="{DFDBBD6B-094C-4422-9319-23A053F20698}"/>
              </a:ext>
            </a:extLst>
          </p:cNvPr>
          <p:cNvSpPr/>
          <p:nvPr/>
        </p:nvSpPr>
        <p:spPr>
          <a:xfrm>
            <a:off x="2228286" y="332657"/>
            <a:ext cx="8424936" cy="584775"/>
          </a:xfrm>
          <a:prstGeom prst="rect">
            <a:avLst/>
          </a:prstGeom>
        </p:spPr>
        <p:txBody>
          <a:bodyPr wrap="square">
            <a:spAutoFit/>
          </a:bodyPr>
          <a:lstStyle/>
          <a:p>
            <a:pPr algn="ctr" rtl="0"/>
            <a:r>
              <a:rPr lang="en-US" sz="3200" dirty="0">
                <a:latin typeface="Times New Roman" panose="02020603050405020304" pitchFamily="18" charset="0"/>
                <a:ea typeface="Calibri" panose="020F0502020204030204" pitchFamily="34" charset="0"/>
              </a:rPr>
              <a:t>Structural  plan for the third story</a:t>
            </a:r>
            <a:endParaRPr lang="ar-JO" sz="3200" dirty="0"/>
          </a:p>
        </p:txBody>
      </p:sp>
    </p:spTree>
    <p:extLst>
      <p:ext uri="{BB962C8B-B14F-4D97-AF65-F5344CB8AC3E}">
        <p14:creationId xmlns:p14="http://schemas.microsoft.com/office/powerpoint/2010/main" val="206717660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a:extLst>
              <a:ext uri="{FF2B5EF4-FFF2-40B4-BE49-F238E27FC236}">
                <a16:creationId xmlns:a16="http://schemas.microsoft.com/office/drawing/2014/main" id="{1EAD5DF6-4068-4AB3-8502-39A425D40AB0}"/>
              </a:ext>
            </a:extLst>
          </p:cNvPr>
          <p:cNvSpPr>
            <a:spLocks noGrp="1" noChangeArrowheads="1"/>
          </p:cNvSpPr>
          <p:nvPr>
            <p:ph type="title"/>
          </p:nvPr>
        </p:nvSpPr>
        <p:spPr>
          <a:xfrm>
            <a:off x="1524000" y="228600"/>
            <a:ext cx="9144000" cy="990600"/>
          </a:xfrm>
        </p:spPr>
        <p:txBody>
          <a:bodyPr>
            <a:normAutofit/>
          </a:bodyPr>
          <a:lstStyle/>
          <a:p>
            <a:pPr algn="ctr" eaLnBrk="1" hangingPunct="1"/>
            <a:r>
              <a:rPr lang="en-GB" altLang="ar-JO" sz="3200" b="1" dirty="0"/>
              <a:t>2.3.3: Preliminary Dimensions of Columns</a:t>
            </a:r>
            <a:endParaRPr lang="ar-SA" altLang="ar-JO" sz="3200" b="1" dirty="0"/>
          </a:p>
        </p:txBody>
      </p:sp>
      <p:sp>
        <p:nvSpPr>
          <p:cNvPr id="2" name="Slide Number Placeholder 1">
            <a:extLst>
              <a:ext uri="{FF2B5EF4-FFF2-40B4-BE49-F238E27FC236}">
                <a16:creationId xmlns:a16="http://schemas.microsoft.com/office/drawing/2014/main" id="{F7DFAD61-8E1B-43AE-B27D-F85EC554C0D4}"/>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69</a:t>
            </a:fld>
            <a:endParaRPr lang="ar-SA"/>
          </a:p>
        </p:txBody>
      </p:sp>
      <p:sp>
        <p:nvSpPr>
          <p:cNvPr id="5" name="عنصر نائب للمحتوى 4"/>
          <p:cNvSpPr>
            <a:spLocks noGrp="1"/>
          </p:cNvSpPr>
          <p:nvPr>
            <p:ph sz="quarter" idx="1"/>
          </p:nvPr>
        </p:nvSpPr>
        <p:spPr>
          <a:xfrm>
            <a:off x="1809720" y="1600200"/>
            <a:ext cx="8480328" cy="1185858"/>
          </a:xfrm>
        </p:spPr>
        <p:txBody>
          <a:bodyPr/>
          <a:lstStyle/>
          <a:p>
            <a:pPr algn="l">
              <a:buNone/>
            </a:pPr>
            <a:r>
              <a:rPr lang="en-US" dirty="0"/>
              <a:t>From ACI 318-11, T</a:t>
            </a:r>
            <a:r>
              <a:rPr lang="en-GB" dirty="0"/>
              <a:t>he axial strength of the column is:</a:t>
            </a:r>
            <a:endParaRPr lang="ar-SA" dirty="0"/>
          </a:p>
        </p:txBody>
      </p:sp>
      <p:pic>
        <p:nvPicPr>
          <p:cNvPr id="1026" name="Picture 2"/>
          <p:cNvPicPr>
            <a:picLocks noChangeAspect="1" noChangeArrowheads="1"/>
          </p:cNvPicPr>
          <p:nvPr/>
        </p:nvPicPr>
        <p:blipFill>
          <a:blip r:embed="rId2"/>
          <a:srcRect/>
          <a:stretch>
            <a:fillRect/>
          </a:stretch>
        </p:blipFill>
        <p:spPr bwMode="auto">
          <a:xfrm>
            <a:off x="1913264" y="2285992"/>
            <a:ext cx="8754736" cy="428628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E92B2-22A4-4C78-A93E-B99C2C1CA796}"/>
              </a:ext>
            </a:extLst>
          </p:cNvPr>
          <p:cNvSpPr>
            <a:spLocks noGrp="1"/>
          </p:cNvSpPr>
          <p:nvPr>
            <p:ph type="title"/>
          </p:nvPr>
        </p:nvSpPr>
        <p:spPr>
          <a:xfrm flipH="1">
            <a:off x="10290048" y="332656"/>
            <a:ext cx="54424" cy="886544"/>
          </a:xfrm>
        </p:spPr>
        <p:txBody>
          <a:bodyPr>
            <a:noAutofit/>
          </a:bodyPr>
          <a:lstStyle/>
          <a:p>
            <a:endParaRPr lang="ar-JO" sz="3200" dirty="0"/>
          </a:p>
        </p:txBody>
      </p:sp>
      <p:sp>
        <p:nvSpPr>
          <p:cNvPr id="3" name="Slide Number Placeholder 2">
            <a:extLst>
              <a:ext uri="{FF2B5EF4-FFF2-40B4-BE49-F238E27FC236}">
                <a16:creationId xmlns:a16="http://schemas.microsoft.com/office/drawing/2014/main" id="{7D132011-5070-4CD4-885F-515F08F5C17E}"/>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7</a:t>
            </a:fld>
            <a:endParaRPr lang="ar-SA"/>
          </a:p>
        </p:txBody>
      </p:sp>
      <p:sp>
        <p:nvSpPr>
          <p:cNvPr id="4" name="Content Placeholder 3">
            <a:extLst>
              <a:ext uri="{FF2B5EF4-FFF2-40B4-BE49-F238E27FC236}">
                <a16:creationId xmlns:a16="http://schemas.microsoft.com/office/drawing/2014/main" id="{E5D3F7DA-1DAD-4C4B-B635-1C825FF5A5BA}"/>
              </a:ext>
            </a:extLst>
          </p:cNvPr>
          <p:cNvSpPr>
            <a:spLocks noGrp="1"/>
          </p:cNvSpPr>
          <p:nvPr>
            <p:ph sz="quarter" idx="1"/>
          </p:nvPr>
        </p:nvSpPr>
        <p:spPr/>
        <p:txBody>
          <a:bodyPr/>
          <a:lstStyle/>
          <a:p>
            <a:endParaRPr lang="ar-JO"/>
          </a:p>
        </p:txBody>
      </p:sp>
      <p:pic>
        <p:nvPicPr>
          <p:cNvPr id="5" name="صورة 3">
            <a:extLst>
              <a:ext uri="{FF2B5EF4-FFF2-40B4-BE49-F238E27FC236}">
                <a16:creationId xmlns:a16="http://schemas.microsoft.com/office/drawing/2014/main" id="{0A70CEF2-C612-49C8-B914-CB264B6E96E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524000" y="1516698"/>
            <a:ext cx="9133491" cy="5320698"/>
          </a:xfrm>
          <a:prstGeom prst="rect">
            <a:avLst/>
          </a:prstGeom>
        </p:spPr>
      </p:pic>
      <p:sp>
        <p:nvSpPr>
          <p:cNvPr id="6" name="Rectangle 5">
            <a:extLst>
              <a:ext uri="{FF2B5EF4-FFF2-40B4-BE49-F238E27FC236}">
                <a16:creationId xmlns:a16="http://schemas.microsoft.com/office/drawing/2014/main" id="{4C20CC92-913D-47F5-A5F6-BEDFB2F5E7A9}"/>
              </a:ext>
            </a:extLst>
          </p:cNvPr>
          <p:cNvSpPr/>
          <p:nvPr/>
        </p:nvSpPr>
        <p:spPr>
          <a:xfrm>
            <a:off x="1878338" y="469613"/>
            <a:ext cx="8658544" cy="584775"/>
          </a:xfrm>
          <a:prstGeom prst="rect">
            <a:avLst/>
          </a:prstGeom>
        </p:spPr>
        <p:txBody>
          <a:bodyPr wrap="square">
            <a:spAutoFit/>
          </a:bodyPr>
          <a:lstStyle/>
          <a:p>
            <a:pPr algn="ctr" rtl="0"/>
            <a:r>
              <a:rPr lang="en-US" sz="3200" dirty="0">
                <a:latin typeface="Times New Roman" panose="02020603050405020304" pitchFamily="18" charset="0"/>
                <a:ea typeface="Calibri" panose="020F0502020204030204" pitchFamily="34" charset="0"/>
              </a:rPr>
              <a:t>Architectural plan for the third floor</a:t>
            </a:r>
            <a:r>
              <a:rPr lang="ar-JO" sz="3200" dirty="0">
                <a:latin typeface="Times New Roman" panose="02020603050405020304" pitchFamily="18" charset="0"/>
                <a:ea typeface="Calibri" panose="020F0502020204030204" pitchFamily="34" charset="0"/>
              </a:rPr>
              <a:t> </a:t>
            </a:r>
            <a:r>
              <a:rPr lang="en-GB" sz="3200" dirty="0">
                <a:latin typeface="Times New Roman" panose="02020603050405020304" pitchFamily="18" charset="0"/>
                <a:ea typeface="Calibri" panose="020F0502020204030204" pitchFamily="34" charset="0"/>
              </a:rPr>
              <a:t>in bock C</a:t>
            </a:r>
            <a:r>
              <a:rPr lang="ar-JO" sz="3200" dirty="0">
                <a:latin typeface="Times New Roman" panose="02020603050405020304" pitchFamily="18" charset="0"/>
                <a:ea typeface="Calibri" panose="020F0502020204030204" pitchFamily="34" charset="0"/>
              </a:rPr>
              <a:t> </a:t>
            </a:r>
            <a:endParaRPr lang="ar-JO" sz="3200" dirty="0"/>
          </a:p>
        </p:txBody>
      </p:sp>
    </p:spTree>
    <p:extLst>
      <p:ext uri="{BB962C8B-B14F-4D97-AF65-F5344CB8AC3E}">
        <p14:creationId xmlns:p14="http://schemas.microsoft.com/office/powerpoint/2010/main" val="40045235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A133499-D4B0-41BF-A9DB-BEADB41D52C8}"/>
              </a:ext>
            </a:extLst>
          </p:cNvPr>
          <p:cNvSpPr>
            <a:spLocks noGrp="1"/>
          </p:cNvSpPr>
          <p:nvPr>
            <p:ph type="title"/>
          </p:nvPr>
        </p:nvSpPr>
        <p:spPr>
          <a:xfrm>
            <a:off x="2057401" y="332656"/>
            <a:ext cx="8717905" cy="864096"/>
          </a:xfrm>
        </p:spPr>
        <p:txBody>
          <a:bodyPr>
            <a:noAutofit/>
          </a:bodyPr>
          <a:lstStyle/>
          <a:p>
            <a:pPr>
              <a:defRPr/>
            </a:pPr>
            <a:r>
              <a:rPr lang="en-GB" sz="1800" dirty="0">
                <a:solidFill>
                  <a:schemeClr val="tx1"/>
                </a:solidFill>
              </a:rPr>
              <a:t> </a:t>
            </a:r>
            <a:br>
              <a:rPr lang="en-GB" sz="1800" dirty="0">
                <a:solidFill>
                  <a:schemeClr val="tx1"/>
                </a:solidFill>
              </a:rPr>
            </a:br>
            <a:br>
              <a:rPr lang="en-GB" sz="1800" dirty="0">
                <a:solidFill>
                  <a:schemeClr val="tx1"/>
                </a:solidFill>
              </a:rPr>
            </a:br>
            <a:br>
              <a:rPr lang="en-GB" sz="1800" dirty="0">
                <a:solidFill>
                  <a:schemeClr val="tx1"/>
                </a:solidFill>
              </a:rPr>
            </a:br>
            <a:r>
              <a:rPr lang="en-GB" sz="1800" dirty="0">
                <a:solidFill>
                  <a:schemeClr val="tx1"/>
                </a:solidFill>
              </a:rPr>
              <a:t> </a:t>
            </a:r>
            <a:r>
              <a:rPr lang="en-GB" altLang="ar-JO" sz="3200" b="1" dirty="0"/>
              <a:t>2.3.3: Preliminary Dimensions of Columns</a:t>
            </a:r>
            <a:br>
              <a:rPr lang="en-GB" sz="4000" dirty="0">
                <a:solidFill>
                  <a:schemeClr val="tx1"/>
                </a:solidFill>
              </a:rPr>
            </a:br>
            <a:br>
              <a:rPr lang="en-GB" sz="4000" dirty="0">
                <a:solidFill>
                  <a:schemeClr val="tx1"/>
                </a:solidFill>
              </a:rPr>
            </a:br>
            <a:r>
              <a:rPr lang="en-GB" sz="1800" dirty="0">
                <a:solidFill>
                  <a:srgbClr val="C00000"/>
                </a:solidFill>
              </a:rPr>
              <a:t>Load on column F17 from slabs loads</a:t>
            </a:r>
            <a:br>
              <a:rPr lang="en-US" sz="1800" b="1" dirty="0">
                <a:solidFill>
                  <a:srgbClr val="C00000"/>
                </a:solidFill>
              </a:rPr>
            </a:br>
            <a:endParaRPr lang="ar-SA" sz="1800" dirty="0">
              <a:solidFill>
                <a:srgbClr val="C00000"/>
              </a:solidFill>
            </a:endParaRPr>
          </a:p>
        </p:txBody>
      </p:sp>
      <p:graphicFrame>
        <p:nvGraphicFramePr>
          <p:cNvPr id="7" name="Content Placeholder 6">
            <a:extLst>
              <a:ext uri="{FF2B5EF4-FFF2-40B4-BE49-F238E27FC236}">
                <a16:creationId xmlns:a16="http://schemas.microsoft.com/office/drawing/2014/main" id="{0E79CA5E-0165-4F35-9B20-070CD3709E02}"/>
              </a:ext>
            </a:extLst>
          </p:cNvPr>
          <p:cNvGraphicFramePr>
            <a:graphicFrameLocks noGrp="1"/>
          </p:cNvGraphicFramePr>
          <p:nvPr>
            <p:ph sz="quarter" idx="1"/>
          </p:nvPr>
        </p:nvGraphicFramePr>
        <p:xfrm>
          <a:off x="1952596" y="1696802"/>
          <a:ext cx="8316924" cy="4898054"/>
        </p:xfrm>
        <a:graphic>
          <a:graphicData uri="http://schemas.openxmlformats.org/drawingml/2006/table">
            <a:tbl>
              <a:tblPr firstRow="1" firstCol="1" bandRow="1"/>
              <a:tblGrid>
                <a:gridCol w="1620722">
                  <a:extLst>
                    <a:ext uri="{9D8B030D-6E8A-4147-A177-3AD203B41FA5}">
                      <a16:colId xmlns:a16="http://schemas.microsoft.com/office/drawing/2014/main" val="20000"/>
                    </a:ext>
                  </a:extLst>
                </a:gridCol>
                <a:gridCol w="1607311">
                  <a:extLst>
                    <a:ext uri="{9D8B030D-6E8A-4147-A177-3AD203B41FA5}">
                      <a16:colId xmlns:a16="http://schemas.microsoft.com/office/drawing/2014/main" val="20001"/>
                    </a:ext>
                  </a:extLst>
                </a:gridCol>
                <a:gridCol w="1015896">
                  <a:extLst>
                    <a:ext uri="{9D8B030D-6E8A-4147-A177-3AD203B41FA5}">
                      <a16:colId xmlns:a16="http://schemas.microsoft.com/office/drawing/2014/main" val="20002"/>
                    </a:ext>
                  </a:extLst>
                </a:gridCol>
                <a:gridCol w="870498">
                  <a:extLst>
                    <a:ext uri="{9D8B030D-6E8A-4147-A177-3AD203B41FA5}">
                      <a16:colId xmlns:a16="http://schemas.microsoft.com/office/drawing/2014/main" val="20003"/>
                    </a:ext>
                  </a:extLst>
                </a:gridCol>
                <a:gridCol w="677661">
                  <a:extLst>
                    <a:ext uri="{9D8B030D-6E8A-4147-A177-3AD203B41FA5}">
                      <a16:colId xmlns:a16="http://schemas.microsoft.com/office/drawing/2014/main" val="20004"/>
                    </a:ext>
                  </a:extLst>
                </a:gridCol>
                <a:gridCol w="680211">
                  <a:extLst>
                    <a:ext uri="{9D8B030D-6E8A-4147-A177-3AD203B41FA5}">
                      <a16:colId xmlns:a16="http://schemas.microsoft.com/office/drawing/2014/main" val="20005"/>
                    </a:ext>
                  </a:extLst>
                </a:gridCol>
                <a:gridCol w="679032">
                  <a:extLst>
                    <a:ext uri="{9D8B030D-6E8A-4147-A177-3AD203B41FA5}">
                      <a16:colId xmlns:a16="http://schemas.microsoft.com/office/drawing/2014/main" val="20006"/>
                    </a:ext>
                  </a:extLst>
                </a:gridCol>
                <a:gridCol w="625337">
                  <a:extLst>
                    <a:ext uri="{9D8B030D-6E8A-4147-A177-3AD203B41FA5}">
                      <a16:colId xmlns:a16="http://schemas.microsoft.com/office/drawing/2014/main" val="20007"/>
                    </a:ext>
                  </a:extLst>
                </a:gridCol>
                <a:gridCol w="540256">
                  <a:extLst>
                    <a:ext uri="{9D8B030D-6E8A-4147-A177-3AD203B41FA5}">
                      <a16:colId xmlns:a16="http://schemas.microsoft.com/office/drawing/2014/main" val="20008"/>
                    </a:ext>
                  </a:extLst>
                </a:gridCol>
              </a:tblGrid>
              <a:tr h="241427">
                <a:tc rowSpan="2">
                  <a:txBody>
                    <a:bodyPr/>
                    <a:lstStyle/>
                    <a:p>
                      <a:pPr marL="0" marR="0" algn="ctr">
                        <a:lnSpc>
                          <a:spcPct val="150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Story</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Tributary Area</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gridSpan="2">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Slab Own weight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rowSpan="2">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SID</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Dead Load</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Live load</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extLst>
                  <a:ext uri="{0D108BD9-81ED-4DB2-BD59-A6C34878D82A}">
                    <a16:rowId xmlns:a16="http://schemas.microsoft.com/office/drawing/2014/main" val="10000"/>
                  </a:ext>
                </a:extLst>
              </a:tr>
              <a:tr h="548640">
                <a:tc vMerge="1">
                  <a:txBody>
                    <a:bodyPr/>
                    <a:lstStyle/>
                    <a:p>
                      <a:pPr rtl="1"/>
                      <a:endParaRPr lang="ar-JO"/>
                    </a:p>
                  </a:txBody>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Calculation</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Answer</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Slab Thickness</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Weight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pPr rtl="1"/>
                      <a:endParaRPr lang="ar-JO"/>
                    </a:p>
                  </a:txBody>
                  <a:tcPr/>
                </a:tc>
                <a:tc vMerge="1">
                  <a:txBody>
                    <a:bodyPr/>
                    <a:lstStyle/>
                    <a:p>
                      <a:pPr rtl="1"/>
                      <a:endParaRPr lang="ar-JO"/>
                    </a:p>
                  </a:txBody>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live load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Live</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515747">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Basement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*0.5*(4.55+4.2)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240.98</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157.5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241427">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515747">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*0.5*(6.8+4.2)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399.96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515747">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*0.5*(6.8+4.2)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399.96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r h="515747">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*0.5*(6.8+4.2)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399.96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r h="293170">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*0.5*(6.8+4.2)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372.24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158.4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387472">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 *0.5*(6.8+4.2)</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332.64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8"/>
                  </a:ext>
                </a:extLst>
              </a:tr>
              <a:tr h="241427">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r h="241427">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r h="289224">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2145.74</a:t>
                      </a: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830.7</a:t>
                      </a:r>
                    </a:p>
                  </a:txBody>
                  <a:tcPr marL="68573" marR="6857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1"/>
                  </a:ext>
                </a:extLst>
              </a:tr>
            </a:tbl>
          </a:graphicData>
        </a:graphic>
      </p:graphicFrame>
      <p:sp>
        <p:nvSpPr>
          <p:cNvPr id="3" name="Slide Number Placeholder 2">
            <a:extLst>
              <a:ext uri="{FF2B5EF4-FFF2-40B4-BE49-F238E27FC236}">
                <a16:creationId xmlns:a16="http://schemas.microsoft.com/office/drawing/2014/main" id="{970BE48D-B503-4089-81F6-04BC56C53ED1}"/>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70</a:t>
            </a:fld>
            <a:endParaRPr lang="ar-SA"/>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A4B6574-6577-426E-AF83-F3306BED28A2}"/>
              </a:ext>
            </a:extLst>
          </p:cNvPr>
          <p:cNvSpPr>
            <a:spLocks noGrp="1"/>
          </p:cNvSpPr>
          <p:nvPr>
            <p:ph type="title"/>
          </p:nvPr>
        </p:nvSpPr>
        <p:spPr>
          <a:xfrm>
            <a:off x="2136775" y="714356"/>
            <a:ext cx="8153400" cy="642942"/>
          </a:xfrm>
        </p:spPr>
        <p:txBody>
          <a:bodyPr>
            <a:normAutofit fontScale="90000"/>
          </a:bodyPr>
          <a:lstStyle/>
          <a:p>
            <a:pPr algn="ctr">
              <a:defRPr/>
            </a:pPr>
            <a:r>
              <a:rPr lang="en-GB" dirty="0">
                <a:solidFill>
                  <a:schemeClr val="tx1"/>
                </a:solidFill>
              </a:rPr>
              <a:t>    </a:t>
            </a:r>
            <a:br>
              <a:rPr lang="en-GB" dirty="0">
                <a:solidFill>
                  <a:schemeClr val="tx1"/>
                </a:solidFill>
              </a:rPr>
            </a:br>
            <a:r>
              <a:rPr lang="en-GB" altLang="ar-JO" sz="3600" b="1" dirty="0"/>
              <a:t>   </a:t>
            </a:r>
            <a:r>
              <a:rPr lang="en-US" altLang="ar-JO" sz="3600" b="1" dirty="0"/>
              <a:t>2.3.3: </a:t>
            </a:r>
            <a:r>
              <a:rPr lang="en-GB" altLang="ar-JO" sz="3600" b="1" dirty="0"/>
              <a:t>Preliminary Dimensions of Columns</a:t>
            </a:r>
            <a:br>
              <a:rPr lang="en-GB" dirty="0">
                <a:solidFill>
                  <a:schemeClr val="tx1"/>
                </a:solidFill>
              </a:rPr>
            </a:br>
            <a:br>
              <a:rPr lang="ar-SA" sz="2200" dirty="0">
                <a:solidFill>
                  <a:srgbClr val="C00000"/>
                </a:solidFill>
              </a:rPr>
            </a:br>
            <a:br>
              <a:rPr lang="en-US" b="1" dirty="0"/>
            </a:br>
            <a:endParaRPr lang="ar-SA" dirty="0">
              <a:solidFill>
                <a:schemeClr val="tx1"/>
              </a:solidFill>
            </a:endParaRPr>
          </a:p>
        </p:txBody>
      </p:sp>
      <p:graphicFrame>
        <p:nvGraphicFramePr>
          <p:cNvPr id="6" name="Content Placeholder 5">
            <a:extLst>
              <a:ext uri="{FF2B5EF4-FFF2-40B4-BE49-F238E27FC236}">
                <a16:creationId xmlns:a16="http://schemas.microsoft.com/office/drawing/2014/main" id="{BE8C8A41-E940-4E13-8EDE-BDF9115613DB}"/>
              </a:ext>
            </a:extLst>
          </p:cNvPr>
          <p:cNvGraphicFramePr>
            <a:graphicFrameLocks noGrp="1"/>
          </p:cNvGraphicFramePr>
          <p:nvPr>
            <p:ph sz="quarter" idx="1"/>
          </p:nvPr>
        </p:nvGraphicFramePr>
        <p:xfrm>
          <a:off x="2279650" y="1844675"/>
          <a:ext cx="7920038" cy="4679954"/>
        </p:xfrm>
        <a:graphic>
          <a:graphicData uri="http://schemas.openxmlformats.org/drawingml/2006/table">
            <a:tbl>
              <a:tblPr firstRow="1" firstCol="1" bandRow="1"/>
              <a:tblGrid>
                <a:gridCol w="1211346">
                  <a:extLst>
                    <a:ext uri="{9D8B030D-6E8A-4147-A177-3AD203B41FA5}">
                      <a16:colId xmlns:a16="http://schemas.microsoft.com/office/drawing/2014/main" val="20000"/>
                    </a:ext>
                  </a:extLst>
                </a:gridCol>
                <a:gridCol w="1211346">
                  <a:extLst>
                    <a:ext uri="{9D8B030D-6E8A-4147-A177-3AD203B41FA5}">
                      <a16:colId xmlns:a16="http://schemas.microsoft.com/office/drawing/2014/main" val="20001"/>
                    </a:ext>
                  </a:extLst>
                </a:gridCol>
                <a:gridCol w="1193452">
                  <a:extLst>
                    <a:ext uri="{9D8B030D-6E8A-4147-A177-3AD203B41FA5}">
                      <a16:colId xmlns:a16="http://schemas.microsoft.com/office/drawing/2014/main" val="20002"/>
                    </a:ext>
                  </a:extLst>
                </a:gridCol>
                <a:gridCol w="1235464">
                  <a:extLst>
                    <a:ext uri="{9D8B030D-6E8A-4147-A177-3AD203B41FA5}">
                      <a16:colId xmlns:a16="http://schemas.microsoft.com/office/drawing/2014/main" val="20003"/>
                    </a:ext>
                  </a:extLst>
                </a:gridCol>
                <a:gridCol w="1235464">
                  <a:extLst>
                    <a:ext uri="{9D8B030D-6E8A-4147-A177-3AD203B41FA5}">
                      <a16:colId xmlns:a16="http://schemas.microsoft.com/office/drawing/2014/main" val="20004"/>
                    </a:ext>
                  </a:extLst>
                </a:gridCol>
                <a:gridCol w="1056523">
                  <a:extLst>
                    <a:ext uri="{9D8B030D-6E8A-4147-A177-3AD203B41FA5}">
                      <a16:colId xmlns:a16="http://schemas.microsoft.com/office/drawing/2014/main" val="20005"/>
                    </a:ext>
                  </a:extLst>
                </a:gridCol>
                <a:gridCol w="776443">
                  <a:extLst>
                    <a:ext uri="{9D8B030D-6E8A-4147-A177-3AD203B41FA5}">
                      <a16:colId xmlns:a16="http://schemas.microsoft.com/office/drawing/2014/main" val="20006"/>
                    </a:ext>
                  </a:extLst>
                </a:gridCol>
              </a:tblGrid>
              <a:tr h="327912">
                <a:tc rowSpan="2">
                  <a:txBody>
                    <a:bodyPr/>
                    <a:lstStyle/>
                    <a:p>
                      <a:pPr marL="0" marR="0" algn="ctr">
                        <a:lnSpc>
                          <a:spcPct val="150000"/>
                        </a:lnSpc>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Story</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Beam in X Direction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gridSpan="3">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Beam in Y Direction</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extLst>
                  <a:ext uri="{0D108BD9-81ED-4DB2-BD59-A6C34878D82A}">
                    <a16:rowId xmlns:a16="http://schemas.microsoft.com/office/drawing/2014/main" val="10000"/>
                  </a:ext>
                </a:extLst>
              </a:tr>
              <a:tr h="700417">
                <a:tc vMerge="1">
                  <a:txBody>
                    <a:bodyPr/>
                    <a:lstStyle/>
                    <a:p>
                      <a:pPr rtl="1"/>
                      <a:endParaRPr lang="ar-JO"/>
                    </a:p>
                  </a:txBody>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length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Section Area</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Volume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length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Section Area</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Volume</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700417">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0.5*(4.55+4.2)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0.35*0.35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2"/>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0.5*(6.8+4.2)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4"/>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0.5*(6.8+4.2)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0.5*(6.8+4.2)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6"/>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0.5*(6.8+4.2)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7"/>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0.5*(7.2+7.2)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0.5*(6.8+4.2)</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0.35*0.6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8"/>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9"/>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r h="327912">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162.75</a:t>
                      </a: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158.03</a:t>
                      </a: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1"/>
                  </a:ext>
                </a:extLst>
              </a:tr>
            </a:tbl>
          </a:graphicData>
        </a:graphic>
      </p:graphicFrame>
      <p:sp>
        <p:nvSpPr>
          <p:cNvPr id="3" name="Slide Number Placeholder 2">
            <a:extLst>
              <a:ext uri="{FF2B5EF4-FFF2-40B4-BE49-F238E27FC236}">
                <a16:creationId xmlns:a16="http://schemas.microsoft.com/office/drawing/2014/main" id="{5FEEE18B-A2CC-4A9F-95E6-257CA6B88F9C}"/>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71</a:t>
            </a:fld>
            <a:endParaRPr lang="ar-SA"/>
          </a:p>
        </p:txBody>
      </p:sp>
      <p:sp>
        <p:nvSpPr>
          <p:cNvPr id="5" name="مربع نص 4"/>
          <p:cNvSpPr txBox="1"/>
          <p:nvPr/>
        </p:nvSpPr>
        <p:spPr>
          <a:xfrm>
            <a:off x="2881290" y="1428736"/>
            <a:ext cx="6572296" cy="369332"/>
          </a:xfrm>
          <a:prstGeom prst="rect">
            <a:avLst/>
          </a:prstGeom>
          <a:noFill/>
        </p:spPr>
        <p:txBody>
          <a:bodyPr wrap="square" rtlCol="1">
            <a:spAutoFit/>
          </a:bodyPr>
          <a:lstStyle/>
          <a:p>
            <a:pPr algn="l"/>
            <a:r>
              <a:rPr lang="en-GB" dirty="0">
                <a:solidFill>
                  <a:srgbClr val="C00000"/>
                </a:solidFill>
              </a:rPr>
              <a:t>Load on F17 from beams weights:</a:t>
            </a:r>
            <a:endParaRPr lang="ar-SA"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وان 1">
            <a:extLst>
              <a:ext uri="{FF2B5EF4-FFF2-40B4-BE49-F238E27FC236}">
                <a16:creationId xmlns:a16="http://schemas.microsoft.com/office/drawing/2014/main" id="{262D0F43-2826-423E-AFFD-D46AE4840697}"/>
              </a:ext>
            </a:extLst>
          </p:cNvPr>
          <p:cNvSpPr>
            <a:spLocks noGrp="1" noChangeArrowheads="1"/>
          </p:cNvSpPr>
          <p:nvPr>
            <p:ph type="title"/>
          </p:nvPr>
        </p:nvSpPr>
        <p:spPr>
          <a:xfrm>
            <a:off x="2136775" y="228600"/>
            <a:ext cx="8153400" cy="990600"/>
          </a:xfrm>
        </p:spPr>
        <p:txBody>
          <a:bodyPr>
            <a:normAutofit/>
          </a:bodyPr>
          <a:lstStyle/>
          <a:p>
            <a:pPr algn="ctr" eaLnBrk="1" hangingPunct="1"/>
            <a:r>
              <a:rPr lang="en-US" altLang="ar-JO" sz="3200" b="1" dirty="0"/>
              <a:t>2.3.3 : </a:t>
            </a:r>
            <a:r>
              <a:rPr lang="en-GB" altLang="ar-JO" sz="3200" b="1" dirty="0"/>
              <a:t>Preliminary Dimensions of Columns</a:t>
            </a:r>
            <a:endParaRPr lang="ar-SA" altLang="ar-JO" sz="3200" b="1" dirty="0"/>
          </a:p>
        </p:txBody>
      </p:sp>
      <p:sp>
        <p:nvSpPr>
          <p:cNvPr id="2" name="Slide Number Placeholder 1">
            <a:extLst>
              <a:ext uri="{FF2B5EF4-FFF2-40B4-BE49-F238E27FC236}">
                <a16:creationId xmlns:a16="http://schemas.microsoft.com/office/drawing/2014/main" id="{1FE00995-DD57-47D6-807F-5CF44F278112}"/>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72</a:t>
            </a:fld>
            <a:endParaRPr lang="ar-SA"/>
          </a:p>
        </p:txBody>
      </p:sp>
      <p:sp>
        <p:nvSpPr>
          <p:cNvPr id="4" name="Content Placeholder 3">
            <a:extLst>
              <a:ext uri="{FF2B5EF4-FFF2-40B4-BE49-F238E27FC236}">
                <a16:creationId xmlns:a16="http://schemas.microsoft.com/office/drawing/2014/main" id="{5E7CB81E-C2B1-454C-8467-233E34C82E1F}"/>
              </a:ext>
            </a:extLst>
          </p:cNvPr>
          <p:cNvSpPr>
            <a:spLocks noGrp="1" noRot="1" noChangeAspect="1" noMove="1" noResize="1" noEditPoints="1" noAdjustHandles="1" noChangeArrowheads="1" noChangeShapeType="1" noTextEdit="1"/>
          </p:cNvSpPr>
          <p:nvPr>
            <p:ph sz="quarter" idx="1"/>
          </p:nvPr>
        </p:nvSpPr>
        <p:spPr>
          <a:blipFill>
            <a:blip r:embed="rId2"/>
            <a:stretch>
              <a:fillRect l="-1645" t="-1357"/>
            </a:stretch>
          </a:blipFill>
        </p:spPr>
        <p:txBody>
          <a:bodyPr/>
          <a:lstStyle/>
          <a:p>
            <a:pPr>
              <a:buNone/>
            </a:pPr>
            <a:r>
              <a:rPr lang="ar-JO">
                <a:noFill/>
              </a:rPr>
              <a:t>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6B1A5B8-6CE6-43CD-92A1-0EAE5307EE38}"/>
              </a:ext>
            </a:extLst>
          </p:cNvPr>
          <p:cNvSpPr>
            <a:spLocks noGrp="1"/>
          </p:cNvSpPr>
          <p:nvPr>
            <p:ph type="title"/>
          </p:nvPr>
        </p:nvSpPr>
        <p:spPr>
          <a:xfrm>
            <a:off x="2136775" y="228600"/>
            <a:ext cx="8153400" cy="1112838"/>
          </a:xfrm>
        </p:spPr>
        <p:txBody>
          <a:bodyPr>
            <a:noAutofit/>
          </a:bodyPr>
          <a:lstStyle/>
          <a:p>
            <a:pPr rtl="0">
              <a:defRPr/>
            </a:pPr>
            <a:r>
              <a:rPr lang="en-GB" sz="3200" dirty="0">
                <a:solidFill>
                  <a:schemeClr val="tx1"/>
                </a:solidFill>
              </a:rPr>
              <a:t> </a:t>
            </a:r>
            <a:br>
              <a:rPr lang="en-GB" sz="3200" dirty="0">
                <a:solidFill>
                  <a:schemeClr val="tx1"/>
                </a:solidFill>
              </a:rPr>
            </a:br>
            <a:r>
              <a:rPr lang="en-US" altLang="ar-JO" sz="3200" b="1" dirty="0"/>
              <a:t>2.3.3 : </a:t>
            </a:r>
            <a:r>
              <a:rPr lang="en-GB" altLang="ar-JO" sz="3200" b="1" dirty="0"/>
              <a:t>Preliminary Dimensions of Columns</a:t>
            </a:r>
            <a:br>
              <a:rPr lang="en-GB" sz="3200" dirty="0">
                <a:solidFill>
                  <a:schemeClr val="tx1"/>
                </a:solidFill>
              </a:rPr>
            </a:br>
            <a:br>
              <a:rPr lang="en-GB" sz="3200" dirty="0">
                <a:solidFill>
                  <a:schemeClr val="tx1"/>
                </a:solidFill>
              </a:rPr>
            </a:br>
            <a:r>
              <a:rPr lang="en-GB" sz="1800" b="1" dirty="0">
                <a:solidFill>
                  <a:srgbClr val="C00000"/>
                </a:solidFill>
              </a:rPr>
              <a:t>.</a:t>
            </a:r>
            <a:endParaRPr lang="ar-SA" sz="1800" b="1" dirty="0">
              <a:solidFill>
                <a:srgbClr val="C00000"/>
              </a:solidFill>
            </a:endParaRPr>
          </a:p>
        </p:txBody>
      </p:sp>
      <p:graphicFrame>
        <p:nvGraphicFramePr>
          <p:cNvPr id="3" name="Content Placeholder 2">
            <a:extLst>
              <a:ext uri="{FF2B5EF4-FFF2-40B4-BE49-F238E27FC236}">
                <a16:creationId xmlns:a16="http://schemas.microsoft.com/office/drawing/2014/main" id="{BE6D885F-DD72-40B6-AFB0-14F3BDBAA792}"/>
              </a:ext>
            </a:extLst>
          </p:cNvPr>
          <p:cNvGraphicFramePr>
            <a:graphicFrameLocks noGrp="1"/>
          </p:cNvGraphicFramePr>
          <p:nvPr>
            <p:ph sz="quarter" idx="1"/>
          </p:nvPr>
        </p:nvGraphicFramePr>
        <p:xfrm>
          <a:off x="2136777" y="1988841"/>
          <a:ext cx="7991671" cy="4536504"/>
        </p:xfrm>
        <a:graphic>
          <a:graphicData uri="http://schemas.openxmlformats.org/drawingml/2006/table">
            <a:tbl>
              <a:tblPr firstRow="1" firstCol="1" bandRow="1"/>
              <a:tblGrid>
                <a:gridCol w="2523183">
                  <a:extLst>
                    <a:ext uri="{9D8B030D-6E8A-4147-A177-3AD203B41FA5}">
                      <a16:colId xmlns:a16="http://schemas.microsoft.com/office/drawing/2014/main" val="20000"/>
                    </a:ext>
                  </a:extLst>
                </a:gridCol>
                <a:gridCol w="2734244">
                  <a:extLst>
                    <a:ext uri="{9D8B030D-6E8A-4147-A177-3AD203B41FA5}">
                      <a16:colId xmlns:a16="http://schemas.microsoft.com/office/drawing/2014/main" val="20001"/>
                    </a:ext>
                  </a:extLst>
                </a:gridCol>
                <a:gridCol w="2734244">
                  <a:extLst>
                    <a:ext uri="{9D8B030D-6E8A-4147-A177-3AD203B41FA5}">
                      <a16:colId xmlns:a16="http://schemas.microsoft.com/office/drawing/2014/main" val="20002"/>
                    </a:ext>
                  </a:extLst>
                </a:gridCol>
              </a:tblGrid>
              <a:tr h="1034740">
                <a:tc>
                  <a:txBody>
                    <a:bodyPr/>
                    <a:lstStyle/>
                    <a:p>
                      <a:pPr marL="0" marR="0" algn="ctr">
                        <a:lnSpc>
                          <a:spcPct val="150000"/>
                        </a:lnSpc>
                        <a:spcBef>
                          <a:spcPts val="0"/>
                        </a:spcBef>
                        <a:spcAft>
                          <a:spcPts val="0"/>
                        </a:spcAft>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Dimensions (mm)</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Shape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Column Section</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0"/>
                  </a:ext>
                </a:extLst>
              </a:tr>
              <a:tr h="700643">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C1</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Circular</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700 Diameter</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687587">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C2</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Circular</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600 Diameter</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700643">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C3</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Circular</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400 Diameter</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700643">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C4</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Rectangular</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solidFill>
                      <a:srgbClr val="F2F2F2"/>
                    </a:solidFill>
                  </a:tcPr>
                </a:tc>
                <a:tc>
                  <a:txBody>
                    <a:bodyPr/>
                    <a:lstStyle/>
                    <a:p>
                      <a:endParaRPr lang="ar-JO"/>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blipFill>
                      <a:blip r:embed="rId2"/>
                      <a:stretch>
                        <a:fillRect l="-192428" t="-446957" r="-445" b="-112174"/>
                      </a:stretch>
                    </a:blipFill>
                  </a:tcPr>
                </a:tc>
                <a:extLst>
                  <a:ext uri="{0D108BD9-81ED-4DB2-BD59-A6C34878D82A}">
                    <a16:rowId xmlns:a16="http://schemas.microsoft.com/office/drawing/2014/main" val="10004"/>
                  </a:ext>
                </a:extLst>
              </a:tr>
              <a:tr h="712248">
                <a:tc>
                  <a:txBody>
                    <a:bodyPr/>
                    <a:lstStyle/>
                    <a:p>
                      <a:pPr marL="0" marR="0" algn="ctr">
                        <a:lnSpc>
                          <a:spcPct val="150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C5</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Rectangular</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endParaRPr lang="ar-JO" dirty="0"/>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blipFill>
                      <a:blip r:embed="rId2"/>
                      <a:stretch>
                        <a:fillRect l="-192428" t="-537607" r="-445" b="-10256"/>
                      </a:stretch>
                    </a:blipFill>
                  </a:tcPr>
                </a:tc>
                <a:extLst>
                  <a:ext uri="{0D108BD9-81ED-4DB2-BD59-A6C34878D82A}">
                    <a16:rowId xmlns:a16="http://schemas.microsoft.com/office/drawing/2014/main" val="10005"/>
                  </a:ext>
                </a:extLst>
              </a:tr>
            </a:tbl>
          </a:graphicData>
        </a:graphic>
      </p:graphicFrame>
      <p:sp>
        <p:nvSpPr>
          <p:cNvPr id="4" name="Slide Number Placeholder 3">
            <a:extLst>
              <a:ext uri="{FF2B5EF4-FFF2-40B4-BE49-F238E27FC236}">
                <a16:creationId xmlns:a16="http://schemas.microsoft.com/office/drawing/2014/main" id="{BBC85598-4DD4-498E-905A-FF53D6367170}"/>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73</a:t>
            </a:fld>
            <a:endParaRPr lang="ar-SA"/>
          </a:p>
        </p:txBody>
      </p:sp>
      <p:sp>
        <p:nvSpPr>
          <p:cNvPr id="5" name="مربع نص 4"/>
          <p:cNvSpPr txBox="1"/>
          <p:nvPr/>
        </p:nvSpPr>
        <p:spPr>
          <a:xfrm>
            <a:off x="2381224" y="1571612"/>
            <a:ext cx="2786082" cy="369332"/>
          </a:xfrm>
          <a:prstGeom prst="rect">
            <a:avLst/>
          </a:prstGeom>
          <a:noFill/>
        </p:spPr>
        <p:txBody>
          <a:bodyPr wrap="square" rtlCol="1">
            <a:spAutoFit/>
          </a:bodyPr>
          <a:lstStyle/>
          <a:p>
            <a:r>
              <a:rPr lang="en-GB" b="1" dirty="0">
                <a:solidFill>
                  <a:srgbClr val="C00000"/>
                </a:solidFill>
              </a:rPr>
              <a:t>The used column sections</a:t>
            </a:r>
            <a:endParaRPr lang="ar-SA"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1332352-10BC-4DF4-89A5-86719AA666E6}"/>
              </a:ext>
            </a:extLst>
          </p:cNvPr>
          <p:cNvSpPr>
            <a:spLocks noGrp="1"/>
          </p:cNvSpPr>
          <p:nvPr>
            <p:ph type="title"/>
          </p:nvPr>
        </p:nvSpPr>
        <p:spPr>
          <a:xfrm>
            <a:off x="2136775" y="115888"/>
            <a:ext cx="8153400" cy="1103312"/>
          </a:xfrm>
        </p:spPr>
        <p:txBody>
          <a:bodyPr>
            <a:normAutofit fontScale="90000"/>
          </a:bodyPr>
          <a:lstStyle/>
          <a:p>
            <a:pPr algn="ctr" rtl="0">
              <a:defRPr/>
            </a:pPr>
            <a:r>
              <a:rPr lang="en-GB" altLang="ar-JO" sz="3600" b="1" dirty="0"/>
              <a:t>3. THREE-DIMENSIONAL Analysis and Design</a:t>
            </a:r>
            <a:endParaRPr lang="ar-SA" b="1" dirty="0">
              <a:solidFill>
                <a:schemeClr val="tx1"/>
              </a:solidFill>
            </a:endParaRPr>
          </a:p>
        </p:txBody>
      </p:sp>
      <p:sp>
        <p:nvSpPr>
          <p:cNvPr id="3" name="عنصر نائب للمحتوى 2">
            <a:extLst>
              <a:ext uri="{FF2B5EF4-FFF2-40B4-BE49-F238E27FC236}">
                <a16:creationId xmlns:a16="http://schemas.microsoft.com/office/drawing/2014/main" id="{900C5637-1C46-4758-8B6C-663E88F895D7}"/>
              </a:ext>
            </a:extLst>
          </p:cNvPr>
          <p:cNvSpPr>
            <a:spLocks noGrp="1"/>
          </p:cNvSpPr>
          <p:nvPr>
            <p:ph sz="quarter" idx="1"/>
          </p:nvPr>
        </p:nvSpPr>
        <p:spPr>
          <a:xfrm>
            <a:off x="1535114" y="1773238"/>
            <a:ext cx="7729537" cy="4495800"/>
          </a:xfrm>
        </p:spPr>
        <p:txBody>
          <a:bodyPr>
            <a:noAutofit/>
          </a:bodyPr>
          <a:lstStyle/>
          <a:p>
            <a:pPr marL="1050608" indent="0" algn="l" rtl="0">
              <a:buNone/>
              <a:defRPr/>
            </a:pPr>
            <a:r>
              <a:rPr lang="en-GB" dirty="0"/>
              <a:t>Chapter 3 contains:</a:t>
            </a:r>
          </a:p>
          <a:p>
            <a:pPr marL="1564958" indent="-514350" algn="l" rtl="0">
              <a:buFont typeface="Wingdings" panose="05000000000000000000" pitchFamily="2" charset="2"/>
              <a:buChar char="ü"/>
              <a:defRPr/>
            </a:pPr>
            <a:endParaRPr lang="en-GB" dirty="0"/>
          </a:p>
          <a:p>
            <a:pPr marL="1564958" indent="-514350" algn="l" rtl="0">
              <a:buFont typeface="Wingdings" panose="05000000000000000000" pitchFamily="2" charset="2"/>
              <a:buChar char="ü"/>
              <a:defRPr/>
            </a:pPr>
            <a:r>
              <a:rPr lang="en-GB" dirty="0"/>
              <a:t>3D-Modeling.</a:t>
            </a:r>
          </a:p>
          <a:p>
            <a:pPr marL="1564958" indent="-514350" algn="l" rtl="0">
              <a:buFont typeface="Wingdings" panose="05000000000000000000" pitchFamily="2" charset="2"/>
              <a:buChar char="ü"/>
              <a:defRPr/>
            </a:pPr>
            <a:r>
              <a:rPr lang="en-GB" dirty="0"/>
              <a:t>Verification of Structural Analysis.</a:t>
            </a:r>
            <a:endParaRPr lang="en-US" dirty="0"/>
          </a:p>
          <a:p>
            <a:pPr marL="1564958" indent="-514350" algn="l" rtl="0">
              <a:buFont typeface="Wingdings" panose="05000000000000000000" pitchFamily="2" charset="2"/>
              <a:buChar char="ü"/>
              <a:defRPr/>
            </a:pPr>
            <a:r>
              <a:rPr lang="en-GB" dirty="0"/>
              <a:t>Seismic force-resisting system.</a:t>
            </a:r>
          </a:p>
          <a:p>
            <a:pPr marL="1564958" indent="-514350" algn="l" rtl="0">
              <a:buFont typeface="Wingdings" panose="05000000000000000000" pitchFamily="2" charset="2"/>
              <a:buChar char="ü"/>
              <a:defRPr/>
            </a:pPr>
            <a:r>
              <a:rPr lang="en-GB" dirty="0"/>
              <a:t>Serviceability.</a:t>
            </a:r>
          </a:p>
          <a:p>
            <a:pPr marL="1564958" indent="-514350" algn="l" rtl="0">
              <a:buFont typeface="Wingdings" panose="05000000000000000000" pitchFamily="2" charset="2"/>
              <a:buChar char="ü"/>
              <a:defRPr/>
            </a:pPr>
            <a:r>
              <a:rPr lang="en-GB" dirty="0"/>
              <a:t>Wide beam shear check.</a:t>
            </a:r>
          </a:p>
          <a:p>
            <a:pPr marL="1564958" indent="-514350" algn="l" rtl="0">
              <a:buFont typeface="Wingdings" panose="05000000000000000000" pitchFamily="2" charset="2"/>
              <a:buChar char="ü"/>
              <a:defRPr/>
            </a:pPr>
            <a:r>
              <a:rPr lang="en-GB" dirty="0"/>
              <a:t>Structural Irregularity.</a:t>
            </a:r>
          </a:p>
          <a:p>
            <a:pPr marL="1564958" indent="-514350" algn="l" rtl="0">
              <a:buFont typeface="Wingdings" panose="05000000000000000000" pitchFamily="2" charset="2"/>
              <a:buChar char="ü"/>
              <a:defRPr/>
            </a:pPr>
            <a:r>
              <a:rPr lang="en-GB" dirty="0"/>
              <a:t>Verification of Structural Design.</a:t>
            </a:r>
            <a:endParaRPr lang="en-US" dirty="0"/>
          </a:p>
        </p:txBody>
      </p:sp>
      <p:sp>
        <p:nvSpPr>
          <p:cNvPr id="4" name="Slide Number Placeholder 3">
            <a:extLst>
              <a:ext uri="{FF2B5EF4-FFF2-40B4-BE49-F238E27FC236}">
                <a16:creationId xmlns:a16="http://schemas.microsoft.com/office/drawing/2014/main" id="{1F7D95EF-F8FB-4C2D-BAF2-CDA5E371E5CF}"/>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74</a:t>
            </a:fld>
            <a:endParaRPr lang="ar-SA"/>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وان 1">
            <a:extLst>
              <a:ext uri="{FF2B5EF4-FFF2-40B4-BE49-F238E27FC236}">
                <a16:creationId xmlns:a16="http://schemas.microsoft.com/office/drawing/2014/main" id="{CD46C06E-196A-4E21-A252-B710AF1DA0E2}"/>
              </a:ext>
            </a:extLst>
          </p:cNvPr>
          <p:cNvSpPr>
            <a:spLocks noGrp="1" noChangeArrowheads="1"/>
          </p:cNvSpPr>
          <p:nvPr>
            <p:ph type="title"/>
          </p:nvPr>
        </p:nvSpPr>
        <p:spPr>
          <a:xfrm>
            <a:off x="2136776" y="115888"/>
            <a:ext cx="7816877" cy="1103312"/>
          </a:xfrm>
        </p:spPr>
        <p:txBody>
          <a:bodyPr/>
          <a:lstStyle/>
          <a:p>
            <a:pPr marL="1049338" algn="ctr" rtl="0"/>
            <a:r>
              <a:rPr lang="en-GB" altLang="ar-JO" sz="3200" b="1" dirty="0"/>
              <a:t>3.1: 3D-Modeling:</a:t>
            </a:r>
          </a:p>
        </p:txBody>
      </p:sp>
      <p:pic>
        <p:nvPicPr>
          <p:cNvPr id="24579" name="Content Placeholder 5">
            <a:extLst>
              <a:ext uri="{FF2B5EF4-FFF2-40B4-BE49-F238E27FC236}">
                <a16:creationId xmlns:a16="http://schemas.microsoft.com/office/drawing/2014/main" id="{4F512381-F67B-4B43-BEAE-930B181AF736}"/>
              </a:ext>
            </a:extLst>
          </p:cNvPr>
          <p:cNvPicPr>
            <a:picLocks noGrp="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057400" y="2176464"/>
            <a:ext cx="8359080" cy="4492897"/>
          </a:xfrm>
        </p:spPr>
      </p:pic>
      <p:sp>
        <p:nvSpPr>
          <p:cNvPr id="2" name="Slide Number Placeholder 1">
            <a:extLst>
              <a:ext uri="{FF2B5EF4-FFF2-40B4-BE49-F238E27FC236}">
                <a16:creationId xmlns:a16="http://schemas.microsoft.com/office/drawing/2014/main" id="{D816FCD0-9B80-47F9-8CB4-7AB67A6F9A64}"/>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75</a:t>
            </a:fld>
            <a:endParaRPr lang="ar-SA"/>
          </a:p>
        </p:txBody>
      </p:sp>
      <p:sp>
        <p:nvSpPr>
          <p:cNvPr id="4" name="Rectangle 3">
            <a:extLst>
              <a:ext uri="{FF2B5EF4-FFF2-40B4-BE49-F238E27FC236}">
                <a16:creationId xmlns:a16="http://schemas.microsoft.com/office/drawing/2014/main" id="{6AD35003-5147-4BA8-A9B2-903F3E77422D}"/>
              </a:ext>
            </a:extLst>
          </p:cNvPr>
          <p:cNvSpPr/>
          <p:nvPr/>
        </p:nvSpPr>
        <p:spPr>
          <a:xfrm>
            <a:off x="2136776" y="1700809"/>
            <a:ext cx="2068195" cy="461665"/>
          </a:xfrm>
          <a:prstGeom prst="rect">
            <a:avLst/>
          </a:prstGeom>
        </p:spPr>
        <p:txBody>
          <a:bodyPr wrap="none">
            <a:spAutoFit/>
          </a:bodyPr>
          <a:lstStyle/>
          <a:p>
            <a:r>
              <a:rPr lang="en-US" sz="2400" dirty="0"/>
              <a:t>First story plan </a:t>
            </a:r>
            <a:endParaRPr lang="ar-JO"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وان 1">
            <a:extLst>
              <a:ext uri="{FF2B5EF4-FFF2-40B4-BE49-F238E27FC236}">
                <a16:creationId xmlns:a16="http://schemas.microsoft.com/office/drawing/2014/main" id="{B314A395-CB76-4A33-9EDE-55629B35EFB7}"/>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3.1.1: 3D-Modeling</a:t>
            </a:r>
            <a:r>
              <a:rPr lang="en-GB" altLang="ar-JO" sz="4000" b="1" dirty="0"/>
              <a:t>:</a:t>
            </a:r>
            <a:endParaRPr lang="en-GB" altLang="ar-JO" sz="4000" dirty="0">
              <a:solidFill>
                <a:schemeClr val="tx1"/>
              </a:solidFill>
            </a:endParaRPr>
          </a:p>
        </p:txBody>
      </p:sp>
      <p:sp>
        <p:nvSpPr>
          <p:cNvPr id="25603" name="Content Placeholder 2">
            <a:extLst>
              <a:ext uri="{FF2B5EF4-FFF2-40B4-BE49-F238E27FC236}">
                <a16:creationId xmlns:a16="http://schemas.microsoft.com/office/drawing/2014/main" id="{2F78F066-7969-4A4A-B7BA-E1A53DFC01BD}"/>
              </a:ext>
            </a:extLst>
          </p:cNvPr>
          <p:cNvSpPr>
            <a:spLocks noGrp="1" noChangeArrowheads="1"/>
          </p:cNvSpPr>
          <p:nvPr>
            <p:ph sz="quarter" idx="1"/>
          </p:nvPr>
        </p:nvSpPr>
        <p:spPr>
          <a:xfrm>
            <a:off x="2136775" y="1484785"/>
            <a:ext cx="8153400" cy="4611216"/>
          </a:xfrm>
        </p:spPr>
        <p:txBody>
          <a:bodyPr/>
          <a:lstStyle/>
          <a:p>
            <a:pPr marL="0" indent="0" algn="l" rtl="0">
              <a:buNone/>
            </a:pPr>
            <a:r>
              <a:rPr lang="en-US" altLang="ar-JO" sz="2300" dirty="0"/>
              <a:t>      3D views </a:t>
            </a:r>
            <a:endParaRPr lang="ar-JO" altLang="ar-JO" sz="2300" dirty="0"/>
          </a:p>
        </p:txBody>
      </p:sp>
      <p:pic>
        <p:nvPicPr>
          <p:cNvPr id="25604" name="Picture 4">
            <a:extLst>
              <a:ext uri="{FF2B5EF4-FFF2-40B4-BE49-F238E27FC236}">
                <a16:creationId xmlns:a16="http://schemas.microsoft.com/office/drawing/2014/main" id="{DA825610-6097-4CA3-ADA4-5B20F75B99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09" y="1883664"/>
            <a:ext cx="7223182" cy="4858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6328DF25-963C-46E9-80A6-2C10E8EEC5B3}"/>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76</a:t>
            </a:fld>
            <a:endParaRPr lang="ar-SA"/>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وان 1">
            <a:extLst>
              <a:ext uri="{FF2B5EF4-FFF2-40B4-BE49-F238E27FC236}">
                <a16:creationId xmlns:a16="http://schemas.microsoft.com/office/drawing/2014/main" id="{B2FBD100-9AE1-46E0-8745-16B0CE2C9589}"/>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3.1.2: </a:t>
            </a:r>
            <a:r>
              <a:rPr lang="en-US" altLang="ar-JO" sz="3200" b="1" dirty="0"/>
              <a:t>Modifiers</a:t>
            </a:r>
            <a:endParaRPr lang="en-GB" altLang="ar-JO" sz="3200" b="1" dirty="0"/>
          </a:p>
        </p:txBody>
      </p:sp>
      <p:pic>
        <p:nvPicPr>
          <p:cNvPr id="26627" name="Picture 4" descr="A screenshot of a cell phone&#10;&#10;Description automatically generated">
            <a:extLst>
              <a:ext uri="{FF2B5EF4-FFF2-40B4-BE49-F238E27FC236}">
                <a16:creationId xmlns:a16="http://schemas.microsoft.com/office/drawing/2014/main" id="{6668D992-ABB1-46BE-ADA0-F0B1319B10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701" y="1934516"/>
            <a:ext cx="4321175"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Content Placeholder 6">
            <a:extLst>
              <a:ext uri="{FF2B5EF4-FFF2-40B4-BE49-F238E27FC236}">
                <a16:creationId xmlns:a16="http://schemas.microsoft.com/office/drawing/2014/main" id="{14CA76DF-7E59-4656-A31C-E29CE6BAB233}"/>
              </a:ext>
            </a:extLst>
          </p:cNvPr>
          <p:cNvPicPr>
            <a:picLocks noGrp="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183314" y="1958974"/>
            <a:ext cx="4321175" cy="4783138"/>
          </a:xfrm>
        </p:spPr>
      </p:pic>
      <p:sp>
        <p:nvSpPr>
          <p:cNvPr id="2" name="Slide Number Placeholder 1">
            <a:extLst>
              <a:ext uri="{FF2B5EF4-FFF2-40B4-BE49-F238E27FC236}">
                <a16:creationId xmlns:a16="http://schemas.microsoft.com/office/drawing/2014/main" id="{574467BC-4F18-45EE-9298-CDB957D0EA7F}"/>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77</a:t>
            </a:fld>
            <a:endParaRPr lang="ar-SA"/>
          </a:p>
        </p:txBody>
      </p:sp>
      <p:sp>
        <p:nvSpPr>
          <p:cNvPr id="3" name="Rectangle 2">
            <a:extLst>
              <a:ext uri="{FF2B5EF4-FFF2-40B4-BE49-F238E27FC236}">
                <a16:creationId xmlns:a16="http://schemas.microsoft.com/office/drawing/2014/main" id="{961170B3-381A-4822-8138-0866BFAA0C13}"/>
              </a:ext>
            </a:extLst>
          </p:cNvPr>
          <p:cNvSpPr/>
          <p:nvPr/>
        </p:nvSpPr>
        <p:spPr>
          <a:xfrm>
            <a:off x="2451584" y="1516064"/>
            <a:ext cx="2999406" cy="461665"/>
          </a:xfrm>
          <a:prstGeom prst="rect">
            <a:avLst/>
          </a:prstGeom>
        </p:spPr>
        <p:txBody>
          <a:bodyPr wrap="square">
            <a:spAutoFit/>
          </a:bodyPr>
          <a:lstStyle/>
          <a:p>
            <a:r>
              <a:rPr lang="en-US" sz="2400" dirty="0">
                <a:cs typeface="+mj-cs"/>
              </a:rPr>
              <a:t>Slab modifiers </a:t>
            </a:r>
            <a:endParaRPr lang="ar-JO" sz="2400" dirty="0">
              <a:cs typeface="+mj-cs"/>
            </a:endParaRPr>
          </a:p>
        </p:txBody>
      </p:sp>
      <p:sp>
        <p:nvSpPr>
          <p:cNvPr id="4" name="Rectangle 3">
            <a:extLst>
              <a:ext uri="{FF2B5EF4-FFF2-40B4-BE49-F238E27FC236}">
                <a16:creationId xmlns:a16="http://schemas.microsoft.com/office/drawing/2014/main" id="{A3751C5E-61F6-4351-8858-73279C19095E}"/>
              </a:ext>
            </a:extLst>
          </p:cNvPr>
          <p:cNvSpPr/>
          <p:nvPr/>
        </p:nvSpPr>
        <p:spPr>
          <a:xfrm>
            <a:off x="7249708" y="1566276"/>
            <a:ext cx="2490708" cy="461665"/>
          </a:xfrm>
          <a:prstGeom prst="rect">
            <a:avLst/>
          </a:prstGeom>
        </p:spPr>
        <p:txBody>
          <a:bodyPr wrap="square">
            <a:spAutoFit/>
          </a:bodyPr>
          <a:lstStyle/>
          <a:p>
            <a:r>
              <a:rPr lang="en-US" sz="2400" dirty="0"/>
              <a:t>Beam</a:t>
            </a:r>
            <a:r>
              <a:rPr lang="en-US" sz="2400" dirty="0">
                <a:cs typeface="+mj-cs"/>
              </a:rPr>
              <a:t> modifiers </a:t>
            </a:r>
            <a:endParaRPr lang="ar-JO" sz="2400" dirty="0">
              <a:cs typeface="+mj-cs"/>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وان 1">
            <a:extLst>
              <a:ext uri="{FF2B5EF4-FFF2-40B4-BE49-F238E27FC236}">
                <a16:creationId xmlns:a16="http://schemas.microsoft.com/office/drawing/2014/main" id="{53830593-119E-44E0-9DB7-6E141470DCFC}"/>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3.1.2: </a:t>
            </a:r>
            <a:r>
              <a:rPr lang="en-US" altLang="ar-JO" sz="3200" b="1" dirty="0"/>
              <a:t>Modifiers</a:t>
            </a:r>
            <a:endParaRPr lang="en-GB" altLang="ar-JO" sz="3200" dirty="0">
              <a:solidFill>
                <a:schemeClr val="tx1"/>
              </a:solidFill>
            </a:endParaRPr>
          </a:p>
        </p:txBody>
      </p:sp>
      <p:sp>
        <p:nvSpPr>
          <p:cNvPr id="27651" name="Content Placeholder 2">
            <a:extLst>
              <a:ext uri="{FF2B5EF4-FFF2-40B4-BE49-F238E27FC236}">
                <a16:creationId xmlns:a16="http://schemas.microsoft.com/office/drawing/2014/main" id="{1967E6D4-A5E5-42D6-92A1-CEBEE05C07F3}"/>
              </a:ext>
            </a:extLst>
          </p:cNvPr>
          <p:cNvSpPr>
            <a:spLocks noGrp="1" noChangeArrowheads="1"/>
          </p:cNvSpPr>
          <p:nvPr>
            <p:ph sz="quarter" idx="1"/>
          </p:nvPr>
        </p:nvSpPr>
        <p:spPr>
          <a:xfrm>
            <a:off x="2136775" y="1600200"/>
            <a:ext cx="8153400" cy="4495800"/>
          </a:xfrm>
        </p:spPr>
        <p:txBody>
          <a:bodyPr/>
          <a:lstStyle/>
          <a:p>
            <a:pPr eaLnBrk="1" hangingPunct="1"/>
            <a:endParaRPr lang="en-US" altLang="ar-JO" dirty="0"/>
          </a:p>
          <a:p>
            <a:pPr eaLnBrk="1" hangingPunct="1"/>
            <a:endParaRPr lang="en-US" altLang="ar-JO" dirty="0"/>
          </a:p>
          <a:p>
            <a:pPr eaLnBrk="1" hangingPunct="1"/>
            <a:endParaRPr lang="en-US" altLang="ar-JO" dirty="0"/>
          </a:p>
          <a:p>
            <a:pPr eaLnBrk="1" hangingPunct="1"/>
            <a:endParaRPr lang="ar-JO" altLang="ar-JO" dirty="0"/>
          </a:p>
        </p:txBody>
      </p:sp>
      <p:pic>
        <p:nvPicPr>
          <p:cNvPr id="27652" name="Picture 4">
            <a:extLst>
              <a:ext uri="{FF2B5EF4-FFF2-40B4-BE49-F238E27FC236}">
                <a16:creationId xmlns:a16="http://schemas.microsoft.com/office/drawing/2014/main" id="{ECEB042D-67DF-4034-ABE4-ACEAF264C0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826" y="1981201"/>
            <a:ext cx="4329113"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6">
            <a:extLst>
              <a:ext uri="{FF2B5EF4-FFF2-40B4-BE49-F238E27FC236}">
                <a16:creationId xmlns:a16="http://schemas.microsoft.com/office/drawing/2014/main" id="{CE1AFF2B-5607-4640-A572-ABB7C9085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8577" y="1981200"/>
            <a:ext cx="432117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28D94066-A335-4844-BF97-92173ECB0EFE}"/>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78</a:t>
            </a:fld>
            <a:endParaRPr lang="ar-SA"/>
          </a:p>
        </p:txBody>
      </p:sp>
      <p:sp>
        <p:nvSpPr>
          <p:cNvPr id="3" name="Rectangle 2">
            <a:extLst>
              <a:ext uri="{FF2B5EF4-FFF2-40B4-BE49-F238E27FC236}">
                <a16:creationId xmlns:a16="http://schemas.microsoft.com/office/drawing/2014/main" id="{41A01558-6526-4EAA-A68B-70EA7BC4EE8A}"/>
              </a:ext>
            </a:extLst>
          </p:cNvPr>
          <p:cNvSpPr/>
          <p:nvPr/>
        </p:nvSpPr>
        <p:spPr>
          <a:xfrm>
            <a:off x="2676753" y="1516064"/>
            <a:ext cx="2633430" cy="461665"/>
          </a:xfrm>
          <a:prstGeom prst="rect">
            <a:avLst/>
          </a:prstGeom>
        </p:spPr>
        <p:txBody>
          <a:bodyPr wrap="square">
            <a:spAutoFit/>
          </a:bodyPr>
          <a:lstStyle/>
          <a:p>
            <a:r>
              <a:rPr lang="en-US" sz="2400" dirty="0"/>
              <a:t>Column modifiers </a:t>
            </a:r>
            <a:endParaRPr lang="ar-JO" sz="2400" dirty="0"/>
          </a:p>
        </p:txBody>
      </p:sp>
      <p:sp>
        <p:nvSpPr>
          <p:cNvPr id="4" name="Rectangle 3">
            <a:extLst>
              <a:ext uri="{FF2B5EF4-FFF2-40B4-BE49-F238E27FC236}">
                <a16:creationId xmlns:a16="http://schemas.microsoft.com/office/drawing/2014/main" id="{CA1DDF26-A45F-494A-8BF2-39717042E8F2}"/>
              </a:ext>
            </a:extLst>
          </p:cNvPr>
          <p:cNvSpPr/>
          <p:nvPr/>
        </p:nvSpPr>
        <p:spPr>
          <a:xfrm flipH="1">
            <a:off x="7024694" y="1516064"/>
            <a:ext cx="2714644" cy="461665"/>
          </a:xfrm>
          <a:prstGeom prst="rect">
            <a:avLst/>
          </a:prstGeom>
        </p:spPr>
        <p:txBody>
          <a:bodyPr wrap="square">
            <a:spAutoFit/>
          </a:bodyPr>
          <a:lstStyle/>
          <a:p>
            <a:r>
              <a:rPr lang="en-US" sz="2400" dirty="0"/>
              <a:t>Wall modifiers </a:t>
            </a:r>
            <a:endParaRPr lang="ar-JO" sz="24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وان 1">
            <a:extLst>
              <a:ext uri="{FF2B5EF4-FFF2-40B4-BE49-F238E27FC236}">
                <a16:creationId xmlns:a16="http://schemas.microsoft.com/office/drawing/2014/main" id="{C956C0C2-152F-4CF2-94F0-B791DED5D065}"/>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3.1.3: Load Patterns</a:t>
            </a:r>
          </a:p>
        </p:txBody>
      </p:sp>
      <p:pic>
        <p:nvPicPr>
          <p:cNvPr id="28675" name="Content Placeholder 5">
            <a:extLst>
              <a:ext uri="{FF2B5EF4-FFF2-40B4-BE49-F238E27FC236}">
                <a16:creationId xmlns:a16="http://schemas.microsoft.com/office/drawing/2014/main" id="{E9AF3D26-3EE0-43A4-98A3-30EC9D9D183A}"/>
              </a:ext>
            </a:extLst>
          </p:cNvPr>
          <p:cNvPicPr>
            <a:picLocks noGrp="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919537" y="2162474"/>
            <a:ext cx="8370639" cy="4434879"/>
          </a:xfrm>
        </p:spPr>
      </p:pic>
      <p:sp>
        <p:nvSpPr>
          <p:cNvPr id="2" name="Slide Number Placeholder 1">
            <a:extLst>
              <a:ext uri="{FF2B5EF4-FFF2-40B4-BE49-F238E27FC236}">
                <a16:creationId xmlns:a16="http://schemas.microsoft.com/office/drawing/2014/main" id="{C93B281A-1AD7-4585-9BD8-935AB805240A}"/>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79</a:t>
            </a:fld>
            <a:endParaRPr lang="ar-SA"/>
          </a:p>
        </p:txBody>
      </p:sp>
      <p:sp>
        <p:nvSpPr>
          <p:cNvPr id="3" name="Rectangle 2">
            <a:extLst>
              <a:ext uri="{FF2B5EF4-FFF2-40B4-BE49-F238E27FC236}">
                <a16:creationId xmlns:a16="http://schemas.microsoft.com/office/drawing/2014/main" id="{5487530A-C657-4CEA-BDA9-B103AC1E9143}"/>
              </a:ext>
            </a:extLst>
          </p:cNvPr>
          <p:cNvSpPr/>
          <p:nvPr/>
        </p:nvSpPr>
        <p:spPr>
          <a:xfrm>
            <a:off x="1919536" y="1700809"/>
            <a:ext cx="4524476" cy="461665"/>
          </a:xfrm>
          <a:prstGeom prst="rect">
            <a:avLst/>
          </a:prstGeom>
        </p:spPr>
        <p:txBody>
          <a:bodyPr wrap="square">
            <a:spAutoFit/>
          </a:bodyPr>
          <a:lstStyle/>
          <a:p>
            <a:r>
              <a:rPr lang="en-US" sz="2400" dirty="0"/>
              <a:t>Load Patterns </a:t>
            </a:r>
            <a:endParaRPr lang="ar-JO"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sp>
        <p:nvSpPr>
          <p:cNvPr id="3" name="عنصر نائب للمحتوى 2"/>
          <p:cNvSpPr>
            <a:spLocks noGrp="1"/>
          </p:cNvSpPr>
          <p:nvPr>
            <p:ph sz="quarter" idx="1"/>
          </p:nvPr>
        </p:nvSpPr>
        <p:spPr>
          <a:xfrm>
            <a:off x="1809720" y="1600200"/>
            <a:ext cx="4286280" cy="4495800"/>
          </a:xfrm>
        </p:spPr>
        <p:txBody>
          <a:bodyPr>
            <a:normAutofit lnSpcReduction="10000"/>
          </a:bodyPr>
          <a:lstStyle/>
          <a:p>
            <a:pPr algn="l">
              <a:buNone/>
            </a:pPr>
            <a:r>
              <a:rPr lang="en-US" sz="3200" dirty="0"/>
              <a:t>-The building base is 175 m AMSL , whereas it has a total height of 39.7 m</a:t>
            </a:r>
            <a:endParaRPr lang="ar-SA" sz="3200" dirty="0"/>
          </a:p>
          <a:p>
            <a:pPr algn="l">
              <a:buNone/>
            </a:pPr>
            <a:endParaRPr lang="ar-SA" sz="3200" dirty="0"/>
          </a:p>
          <a:p>
            <a:pPr algn="l">
              <a:buNone/>
            </a:pPr>
            <a:endParaRPr lang="en-US" sz="3200" dirty="0"/>
          </a:p>
          <a:p>
            <a:pPr algn="l">
              <a:buNone/>
            </a:pPr>
            <a:r>
              <a:rPr lang="en-US" sz="3200" dirty="0"/>
              <a:t>-The base has a height of 4.5 m, and other stories are 4 m heights</a:t>
            </a:r>
            <a:endParaRPr lang="ar-SA" sz="3200" dirty="0"/>
          </a:p>
          <a:p>
            <a:pPr algn="l">
              <a:buNone/>
            </a:pPr>
            <a:endParaRPr lang="ar-SA" sz="3200" dirty="0"/>
          </a:p>
          <a:p>
            <a:endParaRPr lang="ar-SA" dirty="0"/>
          </a:p>
        </p:txBody>
      </p:sp>
      <p:pic>
        <p:nvPicPr>
          <p:cNvPr id="4" name="صورة 3" descr="الشمال الشرقي.png"/>
          <p:cNvPicPr>
            <a:picLocks noChangeAspect="1"/>
          </p:cNvPicPr>
          <p:nvPr/>
        </p:nvPicPr>
        <p:blipFill>
          <a:blip r:embed="rId2"/>
          <a:stretch>
            <a:fillRect/>
          </a:stretch>
        </p:blipFill>
        <p:spPr>
          <a:xfrm>
            <a:off x="5810248" y="1500174"/>
            <a:ext cx="4857752" cy="5143536"/>
          </a:xfrm>
          <a:prstGeom prst="rect">
            <a:avLst/>
          </a:prstGeom>
        </p:spPr>
      </p:pic>
      <p:sp>
        <p:nvSpPr>
          <p:cNvPr id="5" name="Slide Number Placeholder 4">
            <a:extLst>
              <a:ext uri="{FF2B5EF4-FFF2-40B4-BE49-F238E27FC236}">
                <a16:creationId xmlns:a16="http://schemas.microsoft.com/office/drawing/2014/main" id="{97C2EC6D-FE0D-419E-A872-A9174B4A05D5}"/>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8</a:t>
            </a:fld>
            <a:endParaRPr lang="ar-SA"/>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وان 1">
            <a:extLst>
              <a:ext uri="{FF2B5EF4-FFF2-40B4-BE49-F238E27FC236}">
                <a16:creationId xmlns:a16="http://schemas.microsoft.com/office/drawing/2014/main" id="{43165713-376E-4B6D-AC14-A80F013E5060}"/>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3.1.4: Functions</a:t>
            </a:r>
          </a:p>
        </p:txBody>
      </p:sp>
      <p:pic>
        <p:nvPicPr>
          <p:cNvPr id="29699" name="Content Placeholder 5" descr="A screenshot of a computer&#10;&#10;Description automatically generated">
            <a:extLst>
              <a:ext uri="{FF2B5EF4-FFF2-40B4-BE49-F238E27FC236}">
                <a16:creationId xmlns:a16="http://schemas.microsoft.com/office/drawing/2014/main" id="{B47E9C34-83E1-462A-8B6C-2EB8290F9EED}"/>
              </a:ext>
            </a:extLst>
          </p:cNvPr>
          <p:cNvPicPr>
            <a:picLocks noGrp="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149789" y="1928802"/>
            <a:ext cx="7874000" cy="4813310"/>
          </a:xfrm>
        </p:spPr>
      </p:pic>
      <p:sp>
        <p:nvSpPr>
          <p:cNvPr id="2" name="Slide Number Placeholder 1">
            <a:extLst>
              <a:ext uri="{FF2B5EF4-FFF2-40B4-BE49-F238E27FC236}">
                <a16:creationId xmlns:a16="http://schemas.microsoft.com/office/drawing/2014/main" id="{367CAAA5-9A9B-465A-B2C9-430D33DD79B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80</a:t>
            </a:fld>
            <a:endParaRPr lang="ar-SA"/>
          </a:p>
        </p:txBody>
      </p:sp>
      <p:sp>
        <p:nvSpPr>
          <p:cNvPr id="3" name="Rectangle 2">
            <a:extLst>
              <a:ext uri="{FF2B5EF4-FFF2-40B4-BE49-F238E27FC236}">
                <a16:creationId xmlns:a16="http://schemas.microsoft.com/office/drawing/2014/main" id="{37836341-DDBF-403F-9ACE-EB2CD17AE2B4}"/>
              </a:ext>
            </a:extLst>
          </p:cNvPr>
          <p:cNvSpPr/>
          <p:nvPr/>
        </p:nvSpPr>
        <p:spPr>
          <a:xfrm>
            <a:off x="2168212" y="1500175"/>
            <a:ext cx="3495741" cy="461665"/>
          </a:xfrm>
          <a:prstGeom prst="rect">
            <a:avLst/>
          </a:prstGeom>
        </p:spPr>
        <p:txBody>
          <a:bodyPr wrap="square">
            <a:spAutoFit/>
          </a:bodyPr>
          <a:lstStyle/>
          <a:p>
            <a:r>
              <a:rPr lang="en-US" sz="2400" dirty="0"/>
              <a:t>Response Spectrum</a:t>
            </a:r>
            <a:endParaRPr lang="ar-JO" sz="24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عنوان 1">
            <a:extLst>
              <a:ext uri="{FF2B5EF4-FFF2-40B4-BE49-F238E27FC236}">
                <a16:creationId xmlns:a16="http://schemas.microsoft.com/office/drawing/2014/main" id="{9A8199AB-851F-4C73-A716-D72E17400C37}"/>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3.1.5: Load Cases</a:t>
            </a:r>
          </a:p>
        </p:txBody>
      </p:sp>
      <p:pic>
        <p:nvPicPr>
          <p:cNvPr id="30723" name="Content Placeholder 5">
            <a:extLst>
              <a:ext uri="{FF2B5EF4-FFF2-40B4-BE49-F238E27FC236}">
                <a16:creationId xmlns:a16="http://schemas.microsoft.com/office/drawing/2014/main" id="{524BFA8F-B4C3-4C5E-8A43-46FBF6041B0C}"/>
              </a:ext>
            </a:extLst>
          </p:cNvPr>
          <p:cNvPicPr>
            <a:picLocks noGrp="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309786" y="2143116"/>
            <a:ext cx="7848872" cy="4248472"/>
          </a:xfrm>
        </p:spPr>
      </p:pic>
      <p:sp>
        <p:nvSpPr>
          <p:cNvPr id="2" name="Slide Number Placeholder 1">
            <a:extLst>
              <a:ext uri="{FF2B5EF4-FFF2-40B4-BE49-F238E27FC236}">
                <a16:creationId xmlns:a16="http://schemas.microsoft.com/office/drawing/2014/main" id="{1C96ACD0-D2BE-4A19-8DC1-11A0B299331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81</a:t>
            </a:fld>
            <a:endParaRPr lang="ar-SA"/>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وان 1">
            <a:extLst>
              <a:ext uri="{FF2B5EF4-FFF2-40B4-BE49-F238E27FC236}">
                <a16:creationId xmlns:a16="http://schemas.microsoft.com/office/drawing/2014/main" id="{8117B731-87AD-4C75-84F4-47989F0F866B}"/>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3.1.5: Load Cases</a:t>
            </a:r>
            <a:endParaRPr lang="en-GB" altLang="ar-JO" sz="3200" dirty="0">
              <a:solidFill>
                <a:schemeClr val="tx1"/>
              </a:solidFill>
            </a:endParaRPr>
          </a:p>
        </p:txBody>
      </p:sp>
      <p:sp>
        <p:nvSpPr>
          <p:cNvPr id="31747" name="Content Placeholder 2">
            <a:extLst>
              <a:ext uri="{FF2B5EF4-FFF2-40B4-BE49-F238E27FC236}">
                <a16:creationId xmlns:a16="http://schemas.microsoft.com/office/drawing/2014/main" id="{77B0405F-1685-40C8-9461-8FC6F92D20DA}"/>
              </a:ext>
            </a:extLst>
          </p:cNvPr>
          <p:cNvSpPr>
            <a:spLocks noGrp="1" noChangeArrowheads="1"/>
          </p:cNvSpPr>
          <p:nvPr>
            <p:ph sz="quarter" idx="1"/>
          </p:nvPr>
        </p:nvSpPr>
        <p:spPr>
          <a:xfrm>
            <a:off x="2136776" y="5214950"/>
            <a:ext cx="6839545" cy="881050"/>
          </a:xfrm>
        </p:spPr>
        <p:txBody>
          <a:bodyPr/>
          <a:lstStyle/>
          <a:p>
            <a:pPr eaLnBrk="1" hangingPunct="1"/>
            <a:endParaRPr lang="ar-JO" altLang="ar-JO" dirty="0"/>
          </a:p>
        </p:txBody>
      </p:sp>
      <p:pic>
        <p:nvPicPr>
          <p:cNvPr id="31748" name="Picture 5">
            <a:extLst>
              <a:ext uri="{FF2B5EF4-FFF2-40B4-BE49-F238E27FC236}">
                <a16:creationId xmlns:a16="http://schemas.microsoft.com/office/drawing/2014/main" id="{7771D6CD-1BA7-4DCD-A9DF-C2ACE3C490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64" y="1500175"/>
            <a:ext cx="6000792" cy="535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79F6946F-528B-4058-8AA2-0A1FAFE6D54F}"/>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82</a:t>
            </a:fld>
            <a:endParaRPr lang="ar-SA"/>
          </a:p>
        </p:txBody>
      </p:sp>
      <p:sp>
        <p:nvSpPr>
          <p:cNvPr id="3" name="Rectangle 2">
            <a:extLst>
              <a:ext uri="{FF2B5EF4-FFF2-40B4-BE49-F238E27FC236}">
                <a16:creationId xmlns:a16="http://schemas.microsoft.com/office/drawing/2014/main" id="{4721788B-47ED-4EA1-A43C-5725D2AFE5A7}"/>
              </a:ext>
            </a:extLst>
          </p:cNvPr>
          <p:cNvSpPr/>
          <p:nvPr/>
        </p:nvSpPr>
        <p:spPr>
          <a:xfrm>
            <a:off x="1809720" y="1500174"/>
            <a:ext cx="2714644" cy="1569660"/>
          </a:xfrm>
          <a:prstGeom prst="rect">
            <a:avLst/>
          </a:prstGeom>
        </p:spPr>
        <p:txBody>
          <a:bodyPr wrap="square">
            <a:spAutoFit/>
          </a:bodyPr>
          <a:lstStyle/>
          <a:p>
            <a:pPr algn="l"/>
            <a:r>
              <a:rPr lang="en-US" sz="2400" dirty="0"/>
              <a:t>Earthquake Load case (Response Spectrum) in X-</a:t>
            </a:r>
            <a:r>
              <a:rPr lang="en-GB" sz="2400" dirty="0"/>
              <a:t> direction</a:t>
            </a:r>
            <a:r>
              <a:rPr lang="en-US" sz="2400" dirty="0"/>
              <a:t> </a:t>
            </a:r>
            <a:endParaRPr lang="ar-JO" sz="24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وان 1">
            <a:extLst>
              <a:ext uri="{FF2B5EF4-FFF2-40B4-BE49-F238E27FC236}">
                <a16:creationId xmlns:a16="http://schemas.microsoft.com/office/drawing/2014/main" id="{4374E87A-3B21-4784-AA02-CC8A32E3EEA5}"/>
              </a:ext>
            </a:extLst>
          </p:cNvPr>
          <p:cNvSpPr>
            <a:spLocks noGrp="1" noChangeArrowheads="1"/>
          </p:cNvSpPr>
          <p:nvPr>
            <p:ph type="title"/>
          </p:nvPr>
        </p:nvSpPr>
        <p:spPr>
          <a:xfrm>
            <a:off x="2136775" y="115888"/>
            <a:ext cx="8153400" cy="1103312"/>
          </a:xfrm>
        </p:spPr>
        <p:txBody>
          <a:bodyPr>
            <a:normAutofit/>
          </a:bodyPr>
          <a:lstStyle/>
          <a:p>
            <a:pPr marL="1049338" algn="ctr" rtl="0"/>
            <a:r>
              <a:rPr lang="en-GB" altLang="ar-JO" sz="3200" b="1" dirty="0"/>
              <a:t>3.1.6: Diaphragms</a:t>
            </a:r>
          </a:p>
        </p:txBody>
      </p:sp>
      <p:pic>
        <p:nvPicPr>
          <p:cNvPr id="32771" name="Picture 4">
            <a:extLst>
              <a:ext uri="{FF2B5EF4-FFF2-40B4-BE49-F238E27FC236}">
                <a16:creationId xmlns:a16="http://schemas.microsoft.com/office/drawing/2014/main" id="{51EE8C73-C2B4-40DE-9021-C360AA0C56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6286" y="2000240"/>
            <a:ext cx="4629754" cy="405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Content Placeholder 6">
            <a:extLst>
              <a:ext uri="{FF2B5EF4-FFF2-40B4-BE49-F238E27FC236}">
                <a16:creationId xmlns:a16="http://schemas.microsoft.com/office/drawing/2014/main" id="{E81068FD-6448-4871-85A1-403692682349}"/>
              </a:ext>
            </a:extLst>
          </p:cNvPr>
          <p:cNvPicPr>
            <a:picLocks noGrp="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456040" y="2000240"/>
            <a:ext cx="4067944" cy="4093056"/>
          </a:xfrm>
        </p:spPr>
      </p:pic>
      <p:sp>
        <p:nvSpPr>
          <p:cNvPr id="2" name="Slide Number Placeholder 1">
            <a:extLst>
              <a:ext uri="{FF2B5EF4-FFF2-40B4-BE49-F238E27FC236}">
                <a16:creationId xmlns:a16="http://schemas.microsoft.com/office/drawing/2014/main" id="{2638FA60-205E-4CE2-B81F-7F137D40A1FC}"/>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83</a:t>
            </a:fld>
            <a:endParaRPr lang="ar-SA"/>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وان 1">
            <a:extLst>
              <a:ext uri="{FF2B5EF4-FFF2-40B4-BE49-F238E27FC236}">
                <a16:creationId xmlns:a16="http://schemas.microsoft.com/office/drawing/2014/main" id="{E4ED007A-B811-46BC-B0DC-FB7F017FF655}"/>
              </a:ext>
            </a:extLst>
          </p:cNvPr>
          <p:cNvSpPr>
            <a:spLocks noGrp="1" noChangeArrowheads="1"/>
          </p:cNvSpPr>
          <p:nvPr>
            <p:ph type="title"/>
          </p:nvPr>
        </p:nvSpPr>
        <p:spPr>
          <a:xfrm>
            <a:off x="1738283" y="115888"/>
            <a:ext cx="8551893" cy="1103312"/>
          </a:xfrm>
        </p:spPr>
        <p:txBody>
          <a:bodyPr>
            <a:normAutofit/>
          </a:bodyPr>
          <a:lstStyle/>
          <a:p>
            <a:pPr marL="1049338" algn="ctr" rtl="0"/>
            <a:r>
              <a:rPr lang="en-GB" altLang="ar-JO" sz="3200" b="1" dirty="0"/>
              <a:t>3.1.7: Mass Source</a:t>
            </a:r>
          </a:p>
        </p:txBody>
      </p:sp>
      <p:sp>
        <p:nvSpPr>
          <p:cNvPr id="33795" name="Content Placeholder 2">
            <a:extLst>
              <a:ext uri="{FF2B5EF4-FFF2-40B4-BE49-F238E27FC236}">
                <a16:creationId xmlns:a16="http://schemas.microsoft.com/office/drawing/2014/main" id="{5BCD290E-6988-445C-B650-C84A6BC9A4A5}"/>
              </a:ext>
            </a:extLst>
          </p:cNvPr>
          <p:cNvSpPr>
            <a:spLocks noGrp="1" noChangeArrowheads="1"/>
          </p:cNvSpPr>
          <p:nvPr>
            <p:ph sz="quarter" idx="1"/>
          </p:nvPr>
        </p:nvSpPr>
        <p:spPr>
          <a:xfrm>
            <a:off x="2136775" y="1600200"/>
            <a:ext cx="8153400" cy="4495800"/>
          </a:xfrm>
        </p:spPr>
        <p:txBody>
          <a:bodyPr/>
          <a:lstStyle/>
          <a:p>
            <a:pPr algn="l" rtl="0" eaLnBrk="1" hangingPunct="1"/>
            <a:r>
              <a:rPr lang="en-GB" dirty="0"/>
              <a:t> Mass Source</a:t>
            </a:r>
            <a:endParaRPr lang="ar-JO" altLang="ar-JO" dirty="0"/>
          </a:p>
        </p:txBody>
      </p:sp>
      <p:pic>
        <p:nvPicPr>
          <p:cNvPr id="33796" name="Picture 4">
            <a:extLst>
              <a:ext uri="{FF2B5EF4-FFF2-40B4-BE49-F238E27FC236}">
                <a16:creationId xmlns:a16="http://schemas.microsoft.com/office/drawing/2014/main" id="{7B37CA5D-A31E-4430-8EDA-25CF7F4FCD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6481" y="2357430"/>
            <a:ext cx="7788744" cy="373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0CC485A5-2290-428A-A1BC-56C3125D0C28}"/>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84</a:t>
            </a:fld>
            <a:endParaRPr lang="ar-SA"/>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GB" altLang="ar-JO" sz="3200" b="1" kern="1200" dirty="0">
                <a:solidFill>
                  <a:schemeClr val="tx2"/>
                </a:solidFill>
                <a:latin typeface="+mj-lt"/>
                <a:ea typeface="+mj-ea"/>
                <a:cs typeface="+mj-cs"/>
              </a:rPr>
              <a:t>3.2: Verification of Structural Analysis</a:t>
            </a:r>
            <a:endParaRPr lang="en-US" altLang="ar-JO" sz="3200" b="1" kern="12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85</a:t>
            </a:fld>
            <a:endParaRPr lang="ar-SA"/>
          </a:p>
        </p:txBody>
      </p:sp>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p:txBody>
          <a:bodyPr/>
          <a:lstStyle/>
          <a:p>
            <a:pPr marL="0" indent="0" algn="l" rtl="0">
              <a:buNone/>
            </a:pPr>
            <a:endParaRPr lang="en-GB" dirty="0"/>
          </a:p>
          <a:p>
            <a:pPr algn="l" rtl="0">
              <a:buFont typeface="Wingdings" panose="05000000000000000000" pitchFamily="2" charset="2"/>
              <a:buChar char="Ø"/>
            </a:pPr>
            <a:r>
              <a:rPr lang="en-GB" dirty="0"/>
              <a:t>Compatibility.</a:t>
            </a:r>
          </a:p>
          <a:p>
            <a:pPr algn="l" rtl="0">
              <a:buFont typeface="Wingdings" panose="05000000000000000000" pitchFamily="2" charset="2"/>
              <a:buChar char="Ø"/>
            </a:pPr>
            <a:r>
              <a:rPr lang="en-GB" dirty="0"/>
              <a:t>Equilibrium check.</a:t>
            </a:r>
            <a:endParaRPr lang="en-US" dirty="0"/>
          </a:p>
          <a:p>
            <a:pPr algn="l" rtl="0">
              <a:buFont typeface="Wingdings" panose="05000000000000000000" pitchFamily="2" charset="2"/>
              <a:buChar char="Ø"/>
            </a:pPr>
            <a:r>
              <a:rPr lang="en-GB" dirty="0"/>
              <a:t>Stress-strain relation relationship.</a:t>
            </a:r>
            <a:endParaRPr lang="en-US" dirty="0"/>
          </a:p>
          <a:p>
            <a:pPr algn="l" rtl="0">
              <a:buFont typeface="Wingdings" panose="05000000000000000000" pitchFamily="2" charset="2"/>
              <a:buChar char="Ø"/>
            </a:pPr>
            <a:r>
              <a:rPr lang="en-GB" dirty="0"/>
              <a:t>Modal participating mass ratios.</a:t>
            </a:r>
            <a:endParaRPr lang="en-US" dirty="0"/>
          </a:p>
          <a:p>
            <a:pPr algn="l" rtl="0">
              <a:buFont typeface="Wingdings" panose="05000000000000000000" pitchFamily="2" charset="2"/>
              <a:buChar char="Ø"/>
            </a:pPr>
            <a:r>
              <a:rPr lang="en-GB" dirty="0"/>
              <a:t>Period Check.</a:t>
            </a:r>
          </a:p>
          <a:p>
            <a:pPr algn="l" rtl="0">
              <a:buFont typeface="Wingdings" panose="05000000000000000000" pitchFamily="2" charset="2"/>
              <a:buChar char="Ø"/>
            </a:pPr>
            <a:r>
              <a:rPr lang="en-GB" dirty="0"/>
              <a:t>Seismic Base shear computation. </a:t>
            </a:r>
            <a:endParaRPr lang="en-US" dirty="0"/>
          </a:p>
          <a:p>
            <a:pPr marL="0" indent="0" algn="l" rtl="0">
              <a:buNone/>
            </a:pPr>
            <a:r>
              <a:rPr lang="en-GB" dirty="0"/>
              <a:t> </a:t>
            </a:r>
          </a:p>
          <a:p>
            <a:pPr marL="0" indent="0" algn="l" rtl="0">
              <a:buNone/>
            </a:pPr>
            <a:endParaRPr lang="en-US" b="1" dirty="0"/>
          </a:p>
          <a:p>
            <a:pPr algn="l" rtl="0"/>
            <a:endParaRPr lang="ar-JO"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latin typeface="+mj-lt"/>
                <a:ea typeface="+mj-ea"/>
                <a:cs typeface="+mj-cs"/>
              </a:rPr>
              <a:t>3.2.1: </a:t>
            </a:r>
            <a:r>
              <a:rPr lang="en-GB" altLang="ar-JO" sz="3200" b="1" kern="1200" dirty="0">
                <a:solidFill>
                  <a:schemeClr val="tx2"/>
                </a:solidFill>
                <a:latin typeface="+mj-lt"/>
                <a:ea typeface="+mj-ea"/>
                <a:cs typeface="+mj-cs"/>
              </a:rPr>
              <a:t>Compatibility</a:t>
            </a:r>
            <a:endParaRPr lang="en-US" altLang="ar-JO" sz="3200" b="1" kern="12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86</a:t>
            </a:fld>
            <a:endParaRPr lang="ar-SA"/>
          </a:p>
        </p:txBody>
      </p:sp>
      <p:pic>
        <p:nvPicPr>
          <p:cNvPr id="6" name="Content Placeholder 5">
            <a:extLst>
              <a:ext uri="{FF2B5EF4-FFF2-40B4-BE49-F238E27FC236}">
                <a16:creationId xmlns:a16="http://schemas.microsoft.com/office/drawing/2014/main" id="{819AEE95-76ED-498C-B219-2CD8AA8D48D9}"/>
              </a:ext>
            </a:extLst>
          </p:cNvPr>
          <p:cNvPicPr>
            <a:picLocks noGrp="1" noChangeAspect="1"/>
          </p:cNvPicPr>
          <p:nvPr>
            <p:ph sz="quarter" idx="1"/>
          </p:nvPr>
        </p:nvPicPr>
        <p:blipFill>
          <a:blip r:embed="rId2"/>
          <a:stretch>
            <a:fillRect/>
          </a:stretch>
        </p:blipFill>
        <p:spPr>
          <a:xfrm>
            <a:off x="3680574" y="1600200"/>
            <a:ext cx="5065803" cy="4495800"/>
          </a:xfrm>
          <a:prstGeom prst="rect">
            <a:avLst/>
          </a:prstGeom>
        </p:spPr>
      </p:pic>
      <p:sp>
        <p:nvSpPr>
          <p:cNvPr id="5" name="Rectangle 4">
            <a:extLst>
              <a:ext uri="{FF2B5EF4-FFF2-40B4-BE49-F238E27FC236}">
                <a16:creationId xmlns:a16="http://schemas.microsoft.com/office/drawing/2014/main" id="{4B0136A8-62D8-4DB1-B218-B43CB5B736ED}"/>
              </a:ext>
            </a:extLst>
          </p:cNvPr>
          <p:cNvSpPr/>
          <p:nvPr/>
        </p:nvSpPr>
        <p:spPr>
          <a:xfrm>
            <a:off x="5276417" y="3244334"/>
            <a:ext cx="184731" cy="369332"/>
          </a:xfrm>
          <a:prstGeom prst="rect">
            <a:avLst/>
          </a:prstGeom>
        </p:spPr>
        <p:txBody>
          <a:bodyPr wrap="none">
            <a:spAutoFit/>
          </a:bodyPr>
          <a:lstStyle/>
          <a:p>
            <a:endParaRPr lang="en-GB" dirty="0"/>
          </a:p>
        </p:txBody>
      </p:sp>
    </p:spTree>
    <p:extLst>
      <p:ext uri="{BB962C8B-B14F-4D97-AF65-F5344CB8AC3E}">
        <p14:creationId xmlns:p14="http://schemas.microsoft.com/office/powerpoint/2010/main" val="292320455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3.2.2: </a:t>
            </a:r>
            <a:r>
              <a:rPr lang="en-GB" altLang="ar-JO" sz="3200" b="1" kern="1200" dirty="0">
                <a:solidFill>
                  <a:schemeClr val="tx2"/>
                </a:solidFill>
                <a:latin typeface="+mj-lt"/>
                <a:ea typeface="+mj-ea"/>
                <a:cs typeface="+mj-cs"/>
              </a:rPr>
              <a:t>Equilibrium Check:</a:t>
            </a:r>
            <a:endParaRPr lang="en-US" altLang="ar-JO" sz="3200" b="1" kern="1200" dirty="0">
              <a:solidFill>
                <a:schemeClr val="tx2"/>
              </a:solidFill>
              <a:latin typeface="+mj-lt"/>
              <a:ea typeface="+mj-ea"/>
              <a:cs typeface="+mj-cs"/>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87</a:t>
            </a:fld>
            <a:endParaRPr lang="ar-SA"/>
          </a:p>
        </p:txBody>
      </p:sp>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a:xfrm>
            <a:off x="2351584" y="1700808"/>
            <a:ext cx="7704856" cy="4495800"/>
          </a:xfrm>
        </p:spPr>
        <p:txBody>
          <a:bodyPr/>
          <a:lstStyle/>
          <a:p>
            <a:pPr marL="0" indent="0" algn="just" rtl="0">
              <a:buNone/>
            </a:pPr>
            <a:r>
              <a:rPr lang="en-GB" dirty="0"/>
              <a:t>In order to verify that loads modelled are representative of that affecting the building, hand calculations of different loads are compared to that resulted by </a:t>
            </a:r>
            <a:r>
              <a:rPr lang="en-GB" dirty="0" err="1"/>
              <a:t>Etabs</a:t>
            </a:r>
            <a:r>
              <a:rPr lang="en-GB" dirty="0"/>
              <a:t> 16.2. A maximum difference of 5% is acceptable.</a:t>
            </a:r>
          </a:p>
          <a:p>
            <a:pPr marL="0" indent="0" algn="just" rtl="0">
              <a:buNone/>
            </a:pPr>
            <a:endParaRPr lang="en-GB" dirty="0"/>
          </a:p>
          <a:p>
            <a:pPr algn="l" rtl="0">
              <a:buFont typeface="Wingdings" panose="05000000000000000000" pitchFamily="2" charset="2"/>
              <a:buChar char="Ø"/>
            </a:pPr>
            <a:r>
              <a:rPr lang="en-GB" dirty="0"/>
              <a:t>Dead Loads.</a:t>
            </a:r>
            <a:endParaRPr lang="en-US" dirty="0"/>
          </a:p>
          <a:p>
            <a:pPr algn="l" rtl="0">
              <a:buFont typeface="Wingdings" panose="05000000000000000000" pitchFamily="2" charset="2"/>
              <a:buChar char="Ø"/>
            </a:pPr>
            <a:r>
              <a:rPr lang="en-GB" dirty="0"/>
              <a:t>Live load.</a:t>
            </a:r>
          </a:p>
          <a:p>
            <a:pPr algn="l" rtl="0">
              <a:buFont typeface="Wingdings" panose="05000000000000000000" pitchFamily="2" charset="2"/>
              <a:buChar char="Ø"/>
            </a:pPr>
            <a:r>
              <a:rPr lang="en-GB" dirty="0"/>
              <a:t>superimposed dead load.</a:t>
            </a:r>
          </a:p>
        </p:txBody>
      </p:sp>
    </p:spTree>
    <p:extLst>
      <p:ext uri="{BB962C8B-B14F-4D97-AF65-F5344CB8AC3E}">
        <p14:creationId xmlns:p14="http://schemas.microsoft.com/office/powerpoint/2010/main" val="12843884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3.2.2: </a:t>
            </a:r>
            <a:r>
              <a:rPr lang="en-GB" altLang="ar-JO" sz="3200" b="1" kern="1200" dirty="0">
                <a:solidFill>
                  <a:schemeClr val="tx2"/>
                </a:solidFill>
              </a:rPr>
              <a:t>Equilibrium Check</a:t>
            </a:r>
            <a:endParaRPr lang="en-US" altLang="ar-JO" sz="3200" kern="1200" dirty="0">
              <a:solidFill>
                <a:schemeClr val="tx1"/>
              </a:solidFill>
              <a:latin typeface="+mj-lt"/>
              <a:ea typeface="+mj-ea"/>
              <a:cs typeface="+mj-cs"/>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88</a:t>
            </a:fld>
            <a:endParaRPr lang="ar-SA"/>
          </a:p>
        </p:txBody>
      </p:sp>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a:xfrm>
            <a:off x="2105906" y="1628800"/>
            <a:ext cx="8153400" cy="4495800"/>
          </a:xfrm>
        </p:spPr>
        <p:txBody>
          <a:bodyPr/>
          <a:lstStyle/>
          <a:p>
            <a:pPr algn="l" rtl="0">
              <a:buFont typeface="Wingdings" panose="05000000000000000000" pitchFamily="2" charset="2"/>
              <a:buChar char="Ø"/>
            </a:pPr>
            <a:r>
              <a:rPr lang="en-GB" sz="2700" dirty="0"/>
              <a:t>Dead Loads Check (The thickness of all Slabs is 180mm)</a:t>
            </a:r>
          </a:p>
          <a:p>
            <a:pPr algn="l" rtl="0">
              <a:buFont typeface="Wingdings" panose="05000000000000000000" pitchFamily="2" charset="2"/>
              <a:buChar char="Ø"/>
            </a:pPr>
            <a:endParaRPr lang="en-US" dirty="0"/>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34A1EDC0-C41C-41B7-9B5D-74435B64C2CE}"/>
                  </a:ext>
                </a:extLst>
              </p:cNvPr>
              <p:cNvGraphicFramePr>
                <a:graphicFrameLocks noGrp="1"/>
              </p:cNvGraphicFramePr>
              <p:nvPr/>
            </p:nvGraphicFramePr>
            <p:xfrm>
              <a:off x="2351588" y="2204866"/>
              <a:ext cx="7344813" cy="4049241"/>
            </p:xfrm>
            <a:graphic>
              <a:graphicData uri="http://schemas.openxmlformats.org/drawingml/2006/table">
                <a:tbl>
                  <a:tblPr rtl="1" firstRow="1" firstCol="1" bandRow="1"/>
                  <a:tblGrid>
                    <a:gridCol w="852299">
                      <a:extLst>
                        <a:ext uri="{9D8B030D-6E8A-4147-A177-3AD203B41FA5}">
                          <a16:colId xmlns:a16="http://schemas.microsoft.com/office/drawing/2014/main" val="2561108164"/>
                        </a:ext>
                      </a:extLst>
                    </a:gridCol>
                    <a:gridCol w="361130">
                      <a:extLst>
                        <a:ext uri="{9D8B030D-6E8A-4147-A177-3AD203B41FA5}">
                          <a16:colId xmlns:a16="http://schemas.microsoft.com/office/drawing/2014/main" val="1299672465"/>
                        </a:ext>
                      </a:extLst>
                    </a:gridCol>
                    <a:gridCol w="303946">
                      <a:extLst>
                        <a:ext uri="{9D8B030D-6E8A-4147-A177-3AD203B41FA5}">
                          <a16:colId xmlns:a16="http://schemas.microsoft.com/office/drawing/2014/main" val="2095626977"/>
                        </a:ext>
                      </a:extLst>
                    </a:gridCol>
                    <a:gridCol w="361130">
                      <a:extLst>
                        <a:ext uri="{9D8B030D-6E8A-4147-A177-3AD203B41FA5}">
                          <a16:colId xmlns:a16="http://schemas.microsoft.com/office/drawing/2014/main" val="156896011"/>
                        </a:ext>
                      </a:extLst>
                    </a:gridCol>
                    <a:gridCol w="361130">
                      <a:extLst>
                        <a:ext uri="{9D8B030D-6E8A-4147-A177-3AD203B41FA5}">
                          <a16:colId xmlns:a16="http://schemas.microsoft.com/office/drawing/2014/main" val="795522468"/>
                        </a:ext>
                      </a:extLst>
                    </a:gridCol>
                    <a:gridCol w="361913">
                      <a:extLst>
                        <a:ext uri="{9D8B030D-6E8A-4147-A177-3AD203B41FA5}">
                          <a16:colId xmlns:a16="http://schemas.microsoft.com/office/drawing/2014/main" val="2020354595"/>
                        </a:ext>
                      </a:extLst>
                    </a:gridCol>
                    <a:gridCol w="456700">
                      <a:extLst>
                        <a:ext uri="{9D8B030D-6E8A-4147-A177-3AD203B41FA5}">
                          <a16:colId xmlns:a16="http://schemas.microsoft.com/office/drawing/2014/main" val="3284594794"/>
                        </a:ext>
                      </a:extLst>
                    </a:gridCol>
                    <a:gridCol w="456700">
                      <a:extLst>
                        <a:ext uri="{9D8B030D-6E8A-4147-A177-3AD203B41FA5}">
                          <a16:colId xmlns:a16="http://schemas.microsoft.com/office/drawing/2014/main" val="3894386976"/>
                        </a:ext>
                      </a:extLst>
                    </a:gridCol>
                    <a:gridCol w="456700">
                      <a:extLst>
                        <a:ext uri="{9D8B030D-6E8A-4147-A177-3AD203B41FA5}">
                          <a16:colId xmlns:a16="http://schemas.microsoft.com/office/drawing/2014/main" val="3637135551"/>
                        </a:ext>
                      </a:extLst>
                    </a:gridCol>
                    <a:gridCol w="459835">
                      <a:extLst>
                        <a:ext uri="{9D8B030D-6E8A-4147-A177-3AD203B41FA5}">
                          <a16:colId xmlns:a16="http://schemas.microsoft.com/office/drawing/2014/main" val="3322087017"/>
                        </a:ext>
                      </a:extLst>
                    </a:gridCol>
                    <a:gridCol w="676042">
                      <a:extLst>
                        <a:ext uri="{9D8B030D-6E8A-4147-A177-3AD203B41FA5}">
                          <a16:colId xmlns:a16="http://schemas.microsoft.com/office/drawing/2014/main" val="1419101050"/>
                        </a:ext>
                      </a:extLst>
                    </a:gridCol>
                    <a:gridCol w="677610">
                      <a:extLst>
                        <a:ext uri="{9D8B030D-6E8A-4147-A177-3AD203B41FA5}">
                          <a16:colId xmlns:a16="http://schemas.microsoft.com/office/drawing/2014/main" val="1590750213"/>
                        </a:ext>
                      </a:extLst>
                    </a:gridCol>
                    <a:gridCol w="677610">
                      <a:extLst>
                        <a:ext uri="{9D8B030D-6E8A-4147-A177-3AD203B41FA5}">
                          <a16:colId xmlns:a16="http://schemas.microsoft.com/office/drawing/2014/main" val="2714961449"/>
                        </a:ext>
                      </a:extLst>
                    </a:gridCol>
                    <a:gridCol w="882068">
                      <a:extLst>
                        <a:ext uri="{9D8B030D-6E8A-4147-A177-3AD203B41FA5}">
                          <a16:colId xmlns:a16="http://schemas.microsoft.com/office/drawing/2014/main" val="3425009477"/>
                        </a:ext>
                      </a:extLst>
                    </a:gridCol>
                  </a:tblGrid>
                  <a:tr h="345311">
                    <a:tc rowSpan="2">
                      <a:txBody>
                        <a:bodyPr/>
                        <a:lstStyle/>
                        <a:p>
                          <a:pPr marL="0" marR="0" algn="ctr" rtl="0">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Weight per floor (KN)</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6">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columns</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gridSpan="4">
                      <a:txBody>
                        <a:bodyPr/>
                        <a:lstStyle/>
                        <a:p>
                          <a:pPr marL="0" marR="0" algn="ctr" rtl="0">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Beams length (m)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gridSpan="2">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areas</a:t>
                          </a:r>
                          <a14:m>
                            <m:oMath xmlns:m="http://schemas.openxmlformats.org/officeDocument/2006/math">
                              <m:sSup>
                                <m:sSupPr>
                                  <m:ctrlPr>
                                    <a:rPr lang="en-US" sz="1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400" b="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14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𝒎</m:t>
                                  </m:r>
                                </m:e>
                                <m:sup>
                                  <m:r>
                                    <a:rPr lang="en-US" sz="14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𝟐</m:t>
                                  </m:r>
                                </m:sup>
                              </m:sSup>
                              <m:r>
                                <a:rPr lang="en-US" sz="1400" b="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rowSpan="2">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floors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21655880"/>
                      </a:ext>
                    </a:extLst>
                  </a:tr>
                  <a:tr h="496424">
                    <a:tc vMerge="1">
                      <a:txBody>
                        <a:bodyPr/>
                        <a:lstStyle/>
                        <a:p>
                          <a:pPr rtl="1"/>
                          <a:endParaRPr lang="ar-JO"/>
                        </a:p>
                      </a:txBody>
                      <a:tcPr/>
                    </a:tc>
                    <a:tc gridSpan="2">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walls</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slab </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pPr rtl="1"/>
                          <a:endParaRPr lang="ar-JO"/>
                        </a:p>
                      </a:txBody>
                      <a:tcPr/>
                    </a:tc>
                    <a:extLst>
                      <a:ext uri="{0D108BD9-81ED-4DB2-BD59-A6C34878D82A}">
                        <a16:rowId xmlns:a16="http://schemas.microsoft.com/office/drawing/2014/main" val="2046006350"/>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12731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1179.6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0067177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23789677"/>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35046588"/>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232005998"/>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9272443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7524098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68.8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735.4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516691913"/>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3476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265.3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083303729"/>
                      </a:ext>
                    </a:extLst>
                  </a:tr>
                  <a:tr h="257270">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2732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243.9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68238672"/>
                      </a:ext>
                    </a:extLst>
                  </a:tr>
                  <a:tr h="262024">
                    <a:tc>
                      <a:txBody>
                        <a:bodyPr/>
                        <a:lstStyle/>
                        <a:p>
                          <a:pPr marL="0" marR="0" algn="ctr" rtl="0">
                            <a:lnSpc>
                              <a:spcPct val="150000"/>
                            </a:lnSpc>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75796</a:t>
                          </a: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8516303"/>
                      </a:ext>
                    </a:extLst>
                  </a:tr>
                </a:tbl>
              </a:graphicData>
            </a:graphic>
          </p:graphicFrame>
        </mc:Choice>
        <mc:Fallback xmlns="">
          <p:graphicFrame>
            <p:nvGraphicFramePr>
              <p:cNvPr id="7" name="Table 6">
                <a:extLst>
                  <a:ext uri="{FF2B5EF4-FFF2-40B4-BE49-F238E27FC236}">
                    <a16:creationId xmlns:a16="http://schemas.microsoft.com/office/drawing/2014/main" id="{34A1EDC0-C41C-41B7-9B5D-74435B64C2CE}"/>
                  </a:ext>
                </a:extLst>
              </p:cNvPr>
              <p:cNvGraphicFramePr>
                <a:graphicFrameLocks noGrp="1"/>
              </p:cNvGraphicFramePr>
              <p:nvPr/>
            </p:nvGraphicFramePr>
            <p:xfrm>
              <a:off x="2351588" y="2204866"/>
              <a:ext cx="7344813" cy="4049241"/>
            </p:xfrm>
            <a:graphic>
              <a:graphicData uri="http://schemas.openxmlformats.org/drawingml/2006/table">
                <a:tbl>
                  <a:tblPr rtl="1" firstRow="1" firstCol="1" bandRow="1"/>
                  <a:tblGrid>
                    <a:gridCol w="852299">
                      <a:extLst>
                        <a:ext uri="{9D8B030D-6E8A-4147-A177-3AD203B41FA5}">
                          <a16:colId xmlns:a16="http://schemas.microsoft.com/office/drawing/2014/main" val="2561108164"/>
                        </a:ext>
                      </a:extLst>
                    </a:gridCol>
                    <a:gridCol w="361130">
                      <a:extLst>
                        <a:ext uri="{9D8B030D-6E8A-4147-A177-3AD203B41FA5}">
                          <a16:colId xmlns:a16="http://schemas.microsoft.com/office/drawing/2014/main" val="1299672465"/>
                        </a:ext>
                      </a:extLst>
                    </a:gridCol>
                    <a:gridCol w="303946">
                      <a:extLst>
                        <a:ext uri="{9D8B030D-6E8A-4147-A177-3AD203B41FA5}">
                          <a16:colId xmlns:a16="http://schemas.microsoft.com/office/drawing/2014/main" val="2095626977"/>
                        </a:ext>
                      </a:extLst>
                    </a:gridCol>
                    <a:gridCol w="361130">
                      <a:extLst>
                        <a:ext uri="{9D8B030D-6E8A-4147-A177-3AD203B41FA5}">
                          <a16:colId xmlns:a16="http://schemas.microsoft.com/office/drawing/2014/main" val="156896011"/>
                        </a:ext>
                      </a:extLst>
                    </a:gridCol>
                    <a:gridCol w="361130">
                      <a:extLst>
                        <a:ext uri="{9D8B030D-6E8A-4147-A177-3AD203B41FA5}">
                          <a16:colId xmlns:a16="http://schemas.microsoft.com/office/drawing/2014/main" val="795522468"/>
                        </a:ext>
                      </a:extLst>
                    </a:gridCol>
                    <a:gridCol w="361913">
                      <a:extLst>
                        <a:ext uri="{9D8B030D-6E8A-4147-A177-3AD203B41FA5}">
                          <a16:colId xmlns:a16="http://schemas.microsoft.com/office/drawing/2014/main" val="2020354595"/>
                        </a:ext>
                      </a:extLst>
                    </a:gridCol>
                    <a:gridCol w="456700">
                      <a:extLst>
                        <a:ext uri="{9D8B030D-6E8A-4147-A177-3AD203B41FA5}">
                          <a16:colId xmlns:a16="http://schemas.microsoft.com/office/drawing/2014/main" val="3284594794"/>
                        </a:ext>
                      </a:extLst>
                    </a:gridCol>
                    <a:gridCol w="456700">
                      <a:extLst>
                        <a:ext uri="{9D8B030D-6E8A-4147-A177-3AD203B41FA5}">
                          <a16:colId xmlns:a16="http://schemas.microsoft.com/office/drawing/2014/main" val="3894386976"/>
                        </a:ext>
                      </a:extLst>
                    </a:gridCol>
                    <a:gridCol w="456700">
                      <a:extLst>
                        <a:ext uri="{9D8B030D-6E8A-4147-A177-3AD203B41FA5}">
                          <a16:colId xmlns:a16="http://schemas.microsoft.com/office/drawing/2014/main" val="3637135551"/>
                        </a:ext>
                      </a:extLst>
                    </a:gridCol>
                    <a:gridCol w="459835">
                      <a:extLst>
                        <a:ext uri="{9D8B030D-6E8A-4147-A177-3AD203B41FA5}">
                          <a16:colId xmlns:a16="http://schemas.microsoft.com/office/drawing/2014/main" val="3322087017"/>
                        </a:ext>
                      </a:extLst>
                    </a:gridCol>
                    <a:gridCol w="676042">
                      <a:extLst>
                        <a:ext uri="{9D8B030D-6E8A-4147-A177-3AD203B41FA5}">
                          <a16:colId xmlns:a16="http://schemas.microsoft.com/office/drawing/2014/main" val="1419101050"/>
                        </a:ext>
                      </a:extLst>
                    </a:gridCol>
                    <a:gridCol w="677610">
                      <a:extLst>
                        <a:ext uri="{9D8B030D-6E8A-4147-A177-3AD203B41FA5}">
                          <a16:colId xmlns:a16="http://schemas.microsoft.com/office/drawing/2014/main" val="1590750213"/>
                        </a:ext>
                      </a:extLst>
                    </a:gridCol>
                    <a:gridCol w="677610">
                      <a:extLst>
                        <a:ext uri="{9D8B030D-6E8A-4147-A177-3AD203B41FA5}">
                          <a16:colId xmlns:a16="http://schemas.microsoft.com/office/drawing/2014/main" val="2714961449"/>
                        </a:ext>
                      </a:extLst>
                    </a:gridCol>
                    <a:gridCol w="882068">
                      <a:extLst>
                        <a:ext uri="{9D8B030D-6E8A-4147-A177-3AD203B41FA5}">
                          <a16:colId xmlns:a16="http://schemas.microsoft.com/office/drawing/2014/main" val="3425009477"/>
                        </a:ext>
                      </a:extLst>
                    </a:gridCol>
                  </a:tblGrid>
                  <a:tr h="345311">
                    <a:tc rowSpan="2">
                      <a:txBody>
                        <a:bodyPr/>
                        <a:lstStyle/>
                        <a:p>
                          <a:pPr marL="0" marR="0" algn="ctr" rtl="0">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Weight per floor (KN)</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6">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columns</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gridSpan="4">
                      <a:txBody>
                        <a:bodyPr/>
                        <a:lstStyle/>
                        <a:p>
                          <a:pPr marL="0" marR="0" algn="ctr" rtl="0">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 Beams length (m)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gridSpan="2">
                      <a:txBody>
                        <a:bodyPr/>
                        <a:lstStyle/>
                        <a:p>
                          <a:endParaRPr lang="en-US"/>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378378" t="-1754" r="-66216" b="-1098246"/>
                          </a:stretch>
                        </a:blipFill>
                      </a:tcPr>
                    </a:tc>
                    <a:tc hMerge="1">
                      <a:txBody>
                        <a:bodyPr/>
                        <a:lstStyle/>
                        <a:p>
                          <a:pPr rtl="1"/>
                          <a:endParaRPr lang="ar-JO"/>
                        </a:p>
                      </a:txBody>
                      <a:tcPr/>
                    </a:tc>
                    <a:tc rowSpan="2">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floors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21655880"/>
                      </a:ext>
                    </a:extLst>
                  </a:tr>
                  <a:tr h="576519">
                    <a:tc vMerge="1">
                      <a:txBody>
                        <a:bodyPr/>
                        <a:lstStyle/>
                        <a:p>
                          <a:pPr rtl="1"/>
                          <a:endParaRPr lang="ar-JO"/>
                        </a:p>
                      </a:txBody>
                      <a:tcPr/>
                    </a:tc>
                    <a:tc gridSpan="2">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walls</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slab </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pPr rtl="1"/>
                          <a:endParaRPr lang="ar-JO"/>
                        </a:p>
                      </a:txBody>
                      <a:tcPr/>
                    </a:tc>
                    <a:extLst>
                      <a:ext uri="{0D108BD9-81ED-4DB2-BD59-A6C34878D82A}">
                        <a16:rowId xmlns:a16="http://schemas.microsoft.com/office/drawing/2014/main" val="2046006350"/>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12731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1179.6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0067177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23789677"/>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35046588"/>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232005998"/>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9272443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10350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75240989"/>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68.8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735.4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516691913"/>
                      </a:ext>
                    </a:extLst>
                  </a:tr>
                  <a:tr h="319838">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3476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265.3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083303729"/>
                      </a:ext>
                    </a:extLst>
                  </a:tr>
                  <a:tr h="281750">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2732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rtl="1"/>
                          <a:endParaRPr lang="ar-JO"/>
                        </a:p>
                      </a:txBody>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243.9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r>
                            <a:rPr lang="en-US" sz="14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68238672"/>
                      </a:ext>
                    </a:extLst>
                  </a:tr>
                  <a:tr h="286957">
                    <a:tc>
                      <a:txBody>
                        <a:bodyPr/>
                        <a:lstStyle/>
                        <a:p>
                          <a:pPr marL="0" marR="0" algn="ctr" rtl="0">
                            <a:lnSpc>
                              <a:spcPct val="150000"/>
                            </a:lnSpc>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75796</a:t>
                          </a:r>
                        </a:p>
                      </a:txBody>
                      <a:tcPr marL="59397" marR="5939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59397" marR="59397"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397" marR="5939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8516303"/>
                      </a:ext>
                    </a:extLst>
                  </a:tr>
                </a:tbl>
              </a:graphicData>
            </a:graphic>
          </p:graphicFrame>
        </mc:Fallback>
      </mc:AlternateContent>
    </p:spTree>
    <p:extLst>
      <p:ext uri="{BB962C8B-B14F-4D97-AF65-F5344CB8AC3E}">
        <p14:creationId xmlns:p14="http://schemas.microsoft.com/office/powerpoint/2010/main" val="353338318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3.2.2: </a:t>
            </a:r>
            <a:r>
              <a:rPr lang="en-GB" altLang="ar-JO" sz="3200" b="1" kern="1200" dirty="0">
                <a:solidFill>
                  <a:schemeClr val="tx2"/>
                </a:solidFill>
              </a:rPr>
              <a:t>Equilibrium Check</a:t>
            </a:r>
            <a:endParaRPr lang="en-US" altLang="ar-JO" sz="4400" kern="1200" dirty="0">
              <a:solidFill>
                <a:schemeClr val="tx1"/>
              </a:solidFill>
              <a:latin typeface="+mj-lt"/>
              <a:ea typeface="+mj-ea"/>
              <a:cs typeface="+mj-cs"/>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89</a:t>
            </a:fld>
            <a:endParaRPr lang="ar-SA"/>
          </a:p>
        </p:txBody>
      </p:sp>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a:xfrm>
            <a:off x="2279576" y="1700808"/>
            <a:ext cx="7704856" cy="4495800"/>
          </a:xfrm>
        </p:spPr>
        <p:txBody>
          <a:bodyPr/>
          <a:lstStyle/>
          <a:p>
            <a:pPr algn="l" rtl="0">
              <a:buFont typeface="Wingdings" panose="05000000000000000000" pitchFamily="2" charset="2"/>
              <a:buChar char="Ø"/>
            </a:pPr>
            <a:r>
              <a:rPr lang="en-GB" dirty="0"/>
              <a:t>Live load:</a:t>
            </a:r>
          </a:p>
          <a:p>
            <a:pPr algn="l" rtl="0">
              <a:buFont typeface="Wingdings" panose="05000000000000000000" pitchFamily="2" charset="2"/>
              <a:buChar char="Ø"/>
            </a:pPr>
            <a:endParaRPr lang="en-GB" dirty="0"/>
          </a:p>
          <a:p>
            <a:pPr marL="0" indent="0" algn="l" rtl="0">
              <a:buNone/>
            </a:pPr>
            <a:endParaRPr lang="en-US" dirty="0"/>
          </a:p>
        </p:txBody>
      </p:sp>
      <p:graphicFrame>
        <p:nvGraphicFramePr>
          <p:cNvPr id="5" name="Table 4">
            <a:extLst>
              <a:ext uri="{FF2B5EF4-FFF2-40B4-BE49-F238E27FC236}">
                <a16:creationId xmlns:a16="http://schemas.microsoft.com/office/drawing/2014/main" id="{C02242A4-74EB-45BF-AEB5-0A9529B317B0}"/>
              </a:ext>
            </a:extLst>
          </p:cNvPr>
          <p:cNvGraphicFramePr>
            <a:graphicFrameLocks noGrp="1"/>
          </p:cNvGraphicFramePr>
          <p:nvPr/>
        </p:nvGraphicFramePr>
        <p:xfrm>
          <a:off x="2243572" y="2405301"/>
          <a:ext cx="7704857" cy="3917022"/>
        </p:xfrm>
        <a:graphic>
          <a:graphicData uri="http://schemas.openxmlformats.org/drawingml/2006/table">
            <a:tbl>
              <a:tblPr rtl="1" firstRow="1" firstCol="1" bandRow="1"/>
              <a:tblGrid>
                <a:gridCol w="1405730">
                  <a:extLst>
                    <a:ext uri="{9D8B030D-6E8A-4147-A177-3AD203B41FA5}">
                      <a16:colId xmlns:a16="http://schemas.microsoft.com/office/drawing/2014/main" val="4157205550"/>
                    </a:ext>
                  </a:extLst>
                </a:gridCol>
                <a:gridCol w="699634">
                  <a:extLst>
                    <a:ext uri="{9D8B030D-6E8A-4147-A177-3AD203B41FA5}">
                      <a16:colId xmlns:a16="http://schemas.microsoft.com/office/drawing/2014/main" val="3103204579"/>
                    </a:ext>
                  </a:extLst>
                </a:gridCol>
                <a:gridCol w="1497022">
                  <a:extLst>
                    <a:ext uri="{9D8B030D-6E8A-4147-A177-3AD203B41FA5}">
                      <a16:colId xmlns:a16="http://schemas.microsoft.com/office/drawing/2014/main" val="2132214134"/>
                    </a:ext>
                  </a:extLst>
                </a:gridCol>
                <a:gridCol w="1497022">
                  <a:extLst>
                    <a:ext uri="{9D8B030D-6E8A-4147-A177-3AD203B41FA5}">
                      <a16:colId xmlns:a16="http://schemas.microsoft.com/office/drawing/2014/main" val="2611140858"/>
                    </a:ext>
                  </a:extLst>
                </a:gridCol>
                <a:gridCol w="1097925">
                  <a:extLst>
                    <a:ext uri="{9D8B030D-6E8A-4147-A177-3AD203B41FA5}">
                      <a16:colId xmlns:a16="http://schemas.microsoft.com/office/drawing/2014/main" val="1290914046"/>
                    </a:ext>
                  </a:extLst>
                </a:gridCol>
                <a:gridCol w="1507524">
                  <a:extLst>
                    <a:ext uri="{9D8B030D-6E8A-4147-A177-3AD203B41FA5}">
                      <a16:colId xmlns:a16="http://schemas.microsoft.com/office/drawing/2014/main" val="1965897242"/>
                    </a:ext>
                  </a:extLst>
                </a:gridCol>
              </a:tblGrid>
              <a:tr h="375627">
                <a:tc rowSpan="2">
                  <a:txBody>
                    <a:bodyPr/>
                    <a:lstStyle/>
                    <a:p>
                      <a:pPr marL="0" marR="0" algn="ctr" rtl="0">
                        <a:lnSpc>
                          <a:spcPct val="150000"/>
                        </a:lnSpc>
                        <a:spcBef>
                          <a:spcPts val="0"/>
                        </a:spcBef>
                        <a:spcAft>
                          <a:spcPts val="0"/>
                        </a:spcAft>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Weight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 floor (KN)</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Area per used live load (KN/m2)</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rowSpan="2">
                  <a:txBody>
                    <a:bodyPr/>
                    <a:lstStyle/>
                    <a:p>
                      <a:pPr marL="0" marR="0" algn="ctr" rtl="0">
                        <a:lnSpc>
                          <a:spcPct val="150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floors</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980722039"/>
                  </a:ext>
                </a:extLst>
              </a:tr>
              <a:tr h="0">
                <a:tc vMerge="1">
                  <a:txBody>
                    <a:bodyPr/>
                    <a:lstStyle/>
                    <a:p>
                      <a:pPr rtl="1"/>
                      <a:endParaRPr lang="ar-JO"/>
                    </a:p>
                  </a:txBody>
                  <a:tcPr/>
                </a:tc>
                <a:tc>
                  <a:txBody>
                    <a:bodyPr/>
                    <a:lstStyle/>
                    <a:p>
                      <a:pPr marL="0" marR="0" algn="ctr" rtl="0">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pPr rtl="1"/>
                      <a:endParaRPr lang="ar-JO"/>
                    </a:p>
                  </a:txBody>
                  <a:tcPr/>
                </a:tc>
                <a:extLst>
                  <a:ext uri="{0D108BD9-81ED-4DB2-BD59-A6C34878D82A}">
                    <a16:rowId xmlns:a16="http://schemas.microsoft.com/office/drawing/2014/main" val="1512030470"/>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5302.7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397.7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742.4</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73085125"/>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2430.8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231.1</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301.3</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425392141"/>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2671.2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398.5</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63860961"/>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2671.2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nd</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62444919"/>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2671.2</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rd</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921618250"/>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3643.7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252.8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398.5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283.5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26565560"/>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2038.4</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492.7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201.7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336403358"/>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600.9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266.5</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051957468"/>
                  </a:ext>
                </a:extLst>
              </a:tr>
              <a:tr h="310427">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504.9</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174.8</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r>
                        <a:rPr lang="en-US" sz="16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500698514"/>
                  </a:ext>
                </a:extLst>
              </a:tr>
              <a:tr h="310427">
                <a:tc>
                  <a:txBody>
                    <a:bodyPr/>
                    <a:lstStyle/>
                    <a:p>
                      <a:pPr marL="0" marR="0" algn="ctr" rtl="0">
                        <a:lnSpc>
                          <a:spcPct val="150000"/>
                        </a:lnSpc>
                        <a:spcBef>
                          <a:spcPts val="0"/>
                        </a:spcBef>
                        <a:spcAft>
                          <a:spcPts val="0"/>
                        </a:spcAft>
                      </a:pPr>
                      <a:r>
                        <a:rPr lang="en-US" sz="16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22535</a:t>
                      </a: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335727218"/>
                  </a:ext>
                </a:extLst>
              </a:tr>
            </a:tbl>
          </a:graphicData>
        </a:graphic>
      </p:graphicFrame>
    </p:spTree>
    <p:extLst>
      <p:ext uri="{BB962C8B-B14F-4D97-AF65-F5344CB8AC3E}">
        <p14:creationId xmlns:p14="http://schemas.microsoft.com/office/powerpoint/2010/main" val="417145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14350" indent="-514350" algn="ctr" rtl="0"/>
            <a:r>
              <a:rPr lang="en-US" b="1" dirty="0"/>
              <a:t>1.1: Project Description</a:t>
            </a:r>
          </a:p>
        </p:txBody>
      </p:sp>
      <p:sp>
        <p:nvSpPr>
          <p:cNvPr id="4" name="عنصر نائب للمحتوى 3"/>
          <p:cNvSpPr>
            <a:spLocks noGrp="1"/>
          </p:cNvSpPr>
          <p:nvPr>
            <p:ph sz="quarter" idx="1"/>
          </p:nvPr>
        </p:nvSpPr>
        <p:spPr/>
        <p:txBody>
          <a:bodyPr/>
          <a:lstStyle/>
          <a:p>
            <a:endParaRPr lang="ar-SA"/>
          </a:p>
        </p:txBody>
      </p:sp>
      <p:graphicFrame>
        <p:nvGraphicFramePr>
          <p:cNvPr id="6" name="جدول 5"/>
          <p:cNvGraphicFramePr>
            <a:graphicFrameLocks noGrp="1"/>
          </p:cNvGraphicFramePr>
          <p:nvPr/>
        </p:nvGraphicFramePr>
        <p:xfrm>
          <a:off x="1666844" y="1500175"/>
          <a:ext cx="8786874" cy="5152083"/>
        </p:xfrm>
        <a:graphic>
          <a:graphicData uri="http://schemas.openxmlformats.org/drawingml/2006/table">
            <a:tbl>
              <a:tblPr rtl="1"/>
              <a:tblGrid>
                <a:gridCol w="3890739">
                  <a:extLst>
                    <a:ext uri="{9D8B030D-6E8A-4147-A177-3AD203B41FA5}">
                      <a16:colId xmlns:a16="http://schemas.microsoft.com/office/drawing/2014/main" val="20000"/>
                    </a:ext>
                  </a:extLst>
                </a:gridCol>
                <a:gridCol w="1834877">
                  <a:extLst>
                    <a:ext uri="{9D8B030D-6E8A-4147-A177-3AD203B41FA5}">
                      <a16:colId xmlns:a16="http://schemas.microsoft.com/office/drawing/2014/main" val="20001"/>
                    </a:ext>
                  </a:extLst>
                </a:gridCol>
                <a:gridCol w="909461">
                  <a:extLst>
                    <a:ext uri="{9D8B030D-6E8A-4147-A177-3AD203B41FA5}">
                      <a16:colId xmlns:a16="http://schemas.microsoft.com/office/drawing/2014/main" val="20002"/>
                    </a:ext>
                  </a:extLst>
                </a:gridCol>
                <a:gridCol w="1100127">
                  <a:extLst>
                    <a:ext uri="{9D8B030D-6E8A-4147-A177-3AD203B41FA5}">
                      <a16:colId xmlns:a16="http://schemas.microsoft.com/office/drawing/2014/main" val="20003"/>
                    </a:ext>
                  </a:extLst>
                </a:gridCol>
                <a:gridCol w="1051670">
                  <a:extLst>
                    <a:ext uri="{9D8B030D-6E8A-4147-A177-3AD203B41FA5}">
                      <a16:colId xmlns:a16="http://schemas.microsoft.com/office/drawing/2014/main" val="20004"/>
                    </a:ext>
                  </a:extLst>
                </a:gridCol>
              </a:tblGrid>
              <a:tr h="190999">
                <a:tc>
                  <a:txBody>
                    <a:bodyPr/>
                    <a:lstStyle/>
                    <a:p>
                      <a:pPr algn="ctr" rtl="0">
                        <a:lnSpc>
                          <a:spcPct val="150000"/>
                        </a:lnSpc>
                        <a:spcAft>
                          <a:spcPts val="0"/>
                        </a:spcAft>
                      </a:pPr>
                      <a:r>
                        <a:rPr lang="en-GB" sz="1400" b="1" dirty="0">
                          <a:solidFill>
                            <a:srgbClr val="000000"/>
                          </a:solidFill>
                          <a:latin typeface="Arial"/>
                          <a:ea typeface="Times New Roman"/>
                          <a:cs typeface="Arial"/>
                        </a:rPr>
                        <a:t>Usage </a:t>
                      </a:r>
                      <a:endParaRPr lang="en-US" sz="1800" b="1" dirty="0">
                        <a:latin typeface="Times New Roman"/>
                        <a:ea typeface="Calibri"/>
                        <a:cs typeface="Arial"/>
                      </a:endParaRPr>
                    </a:p>
                  </a:txBody>
                  <a:tcPr marL="61130" marR="6113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Total</a:t>
                      </a:r>
                      <a:endParaRPr lang="en-US" sz="1800" b="1" dirty="0">
                        <a:latin typeface="Times New Roman"/>
                        <a:ea typeface="Calibri"/>
                        <a:cs typeface="Arial"/>
                      </a:endParaRPr>
                    </a:p>
                  </a:txBody>
                  <a:tcPr marL="61130" marR="61130" marT="0" marB="0"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Block C</a:t>
                      </a:r>
                      <a:endParaRPr lang="en-US" sz="1800" b="1">
                        <a:latin typeface="Times New Roman"/>
                        <a:ea typeface="Calibri"/>
                        <a:cs typeface="Arial"/>
                      </a:endParaRPr>
                    </a:p>
                  </a:txBody>
                  <a:tcPr marL="61130" marR="61130" marT="0" marB="0"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Block A+B</a:t>
                      </a:r>
                      <a:endParaRPr lang="en-US" sz="1800" b="1">
                        <a:latin typeface="Times New Roman"/>
                        <a:ea typeface="Calibri"/>
                        <a:cs typeface="Arial"/>
                      </a:endParaRPr>
                    </a:p>
                  </a:txBody>
                  <a:tcPr marL="61130" marR="61130" marT="0" marB="0"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Story</a:t>
                      </a:r>
                      <a:endParaRPr lang="en-US" sz="1800" b="1" dirty="0">
                        <a:latin typeface="Times New Roman"/>
                        <a:ea typeface="Calibri"/>
                        <a:cs typeface="Arial"/>
                      </a:endParaRPr>
                    </a:p>
                  </a:txBody>
                  <a:tcPr marL="61130" marR="6113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FBFBF"/>
                    </a:solidFill>
                  </a:tcPr>
                </a:tc>
                <a:extLst>
                  <a:ext uri="{0D108BD9-81ED-4DB2-BD59-A6C34878D82A}">
                    <a16:rowId xmlns:a16="http://schemas.microsoft.com/office/drawing/2014/main" val="10000"/>
                  </a:ext>
                </a:extLst>
              </a:tr>
              <a:tr h="532115">
                <a:tc>
                  <a:txBody>
                    <a:bodyPr/>
                    <a:lstStyle/>
                    <a:p>
                      <a:pPr algn="ctr" rtl="1">
                        <a:lnSpc>
                          <a:spcPct val="115000"/>
                        </a:lnSpc>
                        <a:spcAft>
                          <a:spcPts val="0"/>
                        </a:spcAft>
                      </a:pPr>
                      <a:r>
                        <a:rPr lang="en-US" sz="1800" b="1">
                          <a:latin typeface="Times New Roman"/>
                          <a:ea typeface="Calibri"/>
                          <a:cs typeface="Arial"/>
                        </a:rPr>
                        <a:t>Examination rooms and waiting hall</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3291.3877</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1215.261</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2076.1265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Basement</a:t>
                      </a:r>
                      <a:endParaRPr lang="en-US" sz="1800" b="1">
                        <a:latin typeface="Times New Roman"/>
                        <a:ea typeface="Calibri"/>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1"/>
                  </a:ext>
                </a:extLst>
              </a:tr>
              <a:tr h="787768">
                <a:tc>
                  <a:txBody>
                    <a:bodyPr/>
                    <a:lstStyle/>
                    <a:p>
                      <a:pPr algn="ctr" rtl="0">
                        <a:lnSpc>
                          <a:spcPct val="150000"/>
                        </a:lnSpc>
                        <a:spcAft>
                          <a:spcPts val="600"/>
                        </a:spcAft>
                      </a:pPr>
                      <a:r>
                        <a:rPr lang="en-US" sz="1800" b="1" dirty="0">
                          <a:latin typeface="Times New Roman"/>
                          <a:ea typeface="Calibri"/>
                          <a:cs typeface="Arial"/>
                        </a:rPr>
                        <a:t>Reception, cafeteria, pharmacy, and waiting hall</a:t>
                      </a:r>
                    </a:p>
                  </a:txBody>
                  <a:tcPr marL="61130" marR="61130" marT="0" marB="0">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2987.15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1302.5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Ground</a:t>
                      </a:r>
                      <a:endParaRPr lang="en-US" sz="1800" b="1">
                        <a:latin typeface="Times New Roman"/>
                        <a:ea typeface="Calibri"/>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2"/>
                  </a:ext>
                </a:extLst>
              </a:tr>
              <a:tr h="787768">
                <a:tc>
                  <a:txBody>
                    <a:bodyPr/>
                    <a:lstStyle/>
                    <a:p>
                      <a:pPr algn="ctr" rtl="0">
                        <a:lnSpc>
                          <a:spcPct val="150000"/>
                        </a:lnSpc>
                        <a:spcAft>
                          <a:spcPts val="600"/>
                        </a:spcAft>
                      </a:pPr>
                      <a:r>
                        <a:rPr lang="en-US" sz="1800" b="1">
                          <a:latin typeface="Times New Roman"/>
                          <a:ea typeface="Calibri"/>
                          <a:cs typeface="Arial"/>
                        </a:rPr>
                        <a:t>Rest areas, recovery rooms and conference hall</a:t>
                      </a:r>
                    </a:p>
                  </a:txBody>
                  <a:tcPr marL="61130" marR="61130" marT="0" marB="0">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2339.7362</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655.0862</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3"/>
                  </a:ext>
                </a:extLst>
              </a:tr>
              <a:tr h="439086">
                <a:tc>
                  <a:txBody>
                    <a:bodyPr/>
                    <a:lstStyle/>
                    <a:p>
                      <a:pPr algn="ctr" rtl="1">
                        <a:lnSpc>
                          <a:spcPct val="115000"/>
                        </a:lnSpc>
                        <a:spcAft>
                          <a:spcPts val="0"/>
                        </a:spcAft>
                      </a:pPr>
                      <a:r>
                        <a:rPr lang="en-US" sz="1800" b="1">
                          <a:latin typeface="Times New Roman"/>
                          <a:ea typeface="Calibri"/>
                          <a:cs typeface="Arial"/>
                        </a:rPr>
                        <a:t>Patient rooms and labs</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2767.702</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1083.052</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4"/>
                  </a:ext>
                </a:extLst>
              </a:tr>
              <a:tr h="439086">
                <a:tc>
                  <a:txBody>
                    <a:bodyPr/>
                    <a:lstStyle/>
                    <a:p>
                      <a:pPr algn="ctr" rtl="1">
                        <a:lnSpc>
                          <a:spcPct val="115000"/>
                        </a:lnSpc>
                        <a:spcAft>
                          <a:spcPts val="0"/>
                        </a:spcAft>
                      </a:pPr>
                      <a:r>
                        <a:rPr lang="en-US" sz="1800" b="1">
                          <a:latin typeface="Times New Roman"/>
                          <a:ea typeface="Calibri"/>
                          <a:cs typeface="Arial"/>
                        </a:rPr>
                        <a:t>Isolation rooms and patient rooms</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2733.4629</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1048.813</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5"/>
                  </a:ext>
                </a:extLst>
              </a:tr>
              <a:tr h="439086">
                <a:tc>
                  <a:txBody>
                    <a:bodyPr/>
                    <a:lstStyle/>
                    <a:p>
                      <a:pPr algn="ctr" rtl="1">
                        <a:lnSpc>
                          <a:spcPct val="115000"/>
                        </a:lnSpc>
                        <a:spcAft>
                          <a:spcPts val="0"/>
                        </a:spcAft>
                      </a:pPr>
                      <a:r>
                        <a:rPr lang="en-US" sz="1800" b="1">
                          <a:latin typeface="Times New Roman"/>
                          <a:ea typeface="Calibri"/>
                          <a:cs typeface="Arial"/>
                        </a:rPr>
                        <a:t>Incubators and patient rooms</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2734.3381</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1049.688</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1684.65</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6"/>
                  </a:ext>
                </a:extLst>
              </a:tr>
              <a:tr h="393884">
                <a:tc>
                  <a:txBody>
                    <a:bodyPr/>
                    <a:lstStyle/>
                    <a:p>
                      <a:pPr algn="ctr" rtl="1">
                        <a:lnSpc>
                          <a:spcPct val="115000"/>
                        </a:lnSpc>
                        <a:spcAft>
                          <a:spcPts val="0"/>
                        </a:spcAft>
                      </a:pPr>
                      <a:r>
                        <a:rPr lang="en-US" sz="1800" b="1" dirty="0">
                          <a:latin typeface="Times New Roman"/>
                          <a:ea typeface="Calibri"/>
                          <a:cs typeface="Arial"/>
                        </a:rPr>
                        <a:t>Physiotherapy, gym, and cardiology</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1817.4557</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812.6574</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1004.7983</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7"/>
                  </a:ext>
                </a:extLst>
              </a:tr>
              <a:tr h="439086">
                <a:tc>
                  <a:txBody>
                    <a:bodyPr/>
                    <a:lstStyle/>
                    <a:p>
                      <a:pPr algn="ctr" rtl="1">
                        <a:lnSpc>
                          <a:spcPct val="115000"/>
                        </a:lnSpc>
                        <a:spcAft>
                          <a:spcPts val="0"/>
                        </a:spcAft>
                      </a:pPr>
                      <a:r>
                        <a:rPr lang="en-US" sz="1800" b="1">
                          <a:latin typeface="Times New Roman"/>
                          <a:ea typeface="Calibri"/>
                          <a:cs typeface="Arial"/>
                        </a:rPr>
                        <a:t>Elevator rooms</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1893.6233</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208.9736</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1684.6497</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endParaRPr lang="en-GB" sz="1800" b="1">
                        <a:solidFill>
                          <a:srgbClr val="000000"/>
                        </a:solidFill>
                        <a:latin typeface="Arial"/>
                        <a:ea typeface="Times New Roman"/>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8"/>
                  </a:ext>
                </a:extLst>
              </a:tr>
              <a:tr h="306354">
                <a:tc>
                  <a:txBody>
                    <a:bodyPr/>
                    <a:lstStyle/>
                    <a:p>
                      <a:pPr algn="ctr" rtl="1">
                        <a:lnSpc>
                          <a:spcPct val="115000"/>
                        </a:lnSpc>
                        <a:spcAft>
                          <a:spcPts val="0"/>
                        </a:spcAft>
                      </a:pPr>
                      <a:r>
                        <a:rPr lang="en-US" sz="1800" b="1">
                          <a:latin typeface="Times New Roman"/>
                          <a:ea typeface="Calibri"/>
                          <a:cs typeface="Arial"/>
                        </a:rPr>
                        <a:t>Staff residence</a:t>
                      </a:r>
                    </a:p>
                  </a:txBody>
                  <a:tcPr marL="61130" marR="61130" marT="0" marB="0" anchor="b">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1313.4596</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319.201</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994.2586</a:t>
                      </a:r>
                      <a:endParaRPr lang="en-US" sz="1800" b="1">
                        <a:latin typeface="Times New Roman"/>
                        <a:ea typeface="Calibri"/>
                        <a:cs typeface="Arial"/>
                      </a:endParaRPr>
                    </a:p>
                  </a:txBody>
                  <a:tcPr marL="61130" marR="61130" marT="0" marB="0" anchor="ctr">
                    <a:lnL>
                      <a:noFill/>
                    </a:lnL>
                    <a:lnR>
                      <a:noFill/>
                    </a:lnR>
                    <a:lnT>
                      <a:noFill/>
                    </a:lnT>
                    <a:lnB>
                      <a:noFill/>
                    </a:lnB>
                    <a:solidFill>
                      <a:srgbClr val="F2F2F2"/>
                    </a:solidFill>
                  </a:tcPr>
                </a:tc>
                <a:tc>
                  <a:txBody>
                    <a:bodyPr/>
                    <a:lstStyle/>
                    <a:p>
                      <a:pPr algn="ctr" rtl="0">
                        <a:lnSpc>
                          <a:spcPct val="150000"/>
                        </a:lnSpc>
                        <a:spcAft>
                          <a:spcPts val="0"/>
                        </a:spcAft>
                      </a:pPr>
                      <a:r>
                        <a:rPr lang="en-GB" sz="1400" b="1">
                          <a:solidFill>
                            <a:srgbClr val="000000"/>
                          </a:solidFill>
                          <a:latin typeface="Arial"/>
                          <a:ea typeface="Times New Roman"/>
                          <a:cs typeface="Arial"/>
                        </a:rPr>
                        <a:t>Roof</a:t>
                      </a:r>
                      <a:endParaRPr lang="en-US" sz="1800" b="1">
                        <a:latin typeface="Times New Roman"/>
                        <a:ea typeface="Calibri"/>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009"/>
                  </a:ext>
                </a:extLst>
              </a:tr>
              <a:tr h="306354">
                <a:tc>
                  <a:txBody>
                    <a:bodyPr/>
                    <a:lstStyle/>
                    <a:p>
                      <a:pPr algn="ctr" rtl="1">
                        <a:lnSpc>
                          <a:spcPct val="115000"/>
                        </a:lnSpc>
                        <a:spcAft>
                          <a:spcPts val="0"/>
                        </a:spcAft>
                      </a:pPr>
                      <a:r>
                        <a:rPr lang="ar-SA" sz="1400" b="1" dirty="0">
                          <a:latin typeface="Calibri"/>
                          <a:ea typeface="Calibri"/>
                          <a:cs typeface="Arial"/>
                        </a:rPr>
                        <a:t>-</a:t>
                      </a:r>
                      <a:endParaRPr lang="en-US" sz="1800" b="1" dirty="0">
                        <a:latin typeface="Times New Roman"/>
                        <a:ea typeface="Calibri"/>
                        <a:cs typeface="Arial"/>
                      </a:endParaRPr>
                    </a:p>
                  </a:txBody>
                  <a:tcPr marL="61130" marR="6113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21878.3155</a:t>
                      </a:r>
                      <a:endParaRPr lang="en-US" sz="1800" b="1" dirty="0">
                        <a:latin typeface="Times New Roman"/>
                        <a:ea typeface="Calibri"/>
                        <a:cs typeface="Arial"/>
                      </a:endParaRPr>
                    </a:p>
                  </a:txBody>
                  <a:tcPr marL="61130" marR="6113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7695.232</a:t>
                      </a:r>
                      <a:endParaRPr lang="en-US" sz="1800" b="1" dirty="0">
                        <a:latin typeface="Times New Roman"/>
                        <a:ea typeface="Calibri"/>
                        <a:cs typeface="Arial"/>
                      </a:endParaRPr>
                    </a:p>
                  </a:txBody>
                  <a:tcPr marL="61130" marR="6113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14183.0831</a:t>
                      </a:r>
                      <a:endParaRPr lang="en-US" sz="1800" b="1" dirty="0">
                        <a:latin typeface="Times New Roman"/>
                        <a:ea typeface="Calibri"/>
                        <a:cs typeface="Arial"/>
                      </a:endParaRPr>
                    </a:p>
                  </a:txBody>
                  <a:tcPr marL="61130" marR="61130"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algn="ctr" rtl="0">
                        <a:lnSpc>
                          <a:spcPct val="150000"/>
                        </a:lnSpc>
                        <a:spcAft>
                          <a:spcPts val="0"/>
                        </a:spcAft>
                      </a:pPr>
                      <a:r>
                        <a:rPr lang="en-GB" sz="1400" b="1" dirty="0">
                          <a:solidFill>
                            <a:srgbClr val="000000"/>
                          </a:solidFill>
                          <a:latin typeface="Arial"/>
                          <a:ea typeface="Times New Roman"/>
                          <a:cs typeface="Arial"/>
                        </a:rPr>
                        <a:t>Total</a:t>
                      </a:r>
                      <a:endParaRPr lang="en-US" sz="1800" b="1" dirty="0">
                        <a:latin typeface="Times New Roman"/>
                        <a:ea typeface="Calibri"/>
                        <a:cs typeface="Arial"/>
                      </a:endParaRPr>
                    </a:p>
                  </a:txBody>
                  <a:tcPr marL="61130" marR="6113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0"/>
                  </a:ext>
                </a:extLst>
              </a:tr>
            </a:tbl>
          </a:graphicData>
        </a:graphic>
      </p:graphicFrame>
      <p:sp>
        <p:nvSpPr>
          <p:cNvPr id="3" name="Slide Number Placeholder 2">
            <a:extLst>
              <a:ext uri="{FF2B5EF4-FFF2-40B4-BE49-F238E27FC236}">
                <a16:creationId xmlns:a16="http://schemas.microsoft.com/office/drawing/2014/main" id="{90629E9D-ED3C-47A5-B7AB-470992BAF9B6}"/>
              </a:ext>
            </a:extLst>
          </p:cNvPr>
          <p:cNvSpPr>
            <a:spLocks noGrp="1"/>
          </p:cNvSpPr>
          <p:nvPr>
            <p:ph type="sldNum" sz="quarter" idx="12"/>
          </p:nvPr>
        </p:nvSpPr>
        <p:spPr/>
        <p:txBody>
          <a:bodyPr>
            <a:normAutofit fontScale="85000" lnSpcReduction="20000"/>
          </a:bodyPr>
          <a:lstStyle/>
          <a:p>
            <a:fld id="{296D667A-124B-494A-B025-50DC7EE0834B}" type="slidenum">
              <a:rPr lang="ar-SA" smtClean="0"/>
              <a:pPr/>
              <a:t>9</a:t>
            </a:fld>
            <a:endParaRPr lang="ar-SA"/>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3.2.2: </a:t>
            </a:r>
            <a:r>
              <a:rPr lang="en-GB" altLang="ar-JO" sz="3200" b="1" kern="1200" dirty="0">
                <a:solidFill>
                  <a:schemeClr val="tx2"/>
                </a:solidFill>
              </a:rPr>
              <a:t>Equilibrium Check</a:t>
            </a:r>
            <a:endParaRPr lang="en-US" altLang="ar-JO" sz="3200" b="1" kern="1200" dirty="0">
              <a:solidFill>
                <a:schemeClr val="tx2"/>
              </a:solidFill>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90</a:t>
            </a:fld>
            <a:endParaRPr lang="ar-SA"/>
          </a:p>
        </p:txBody>
      </p:sp>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a:xfrm>
            <a:off x="2167555" y="1615281"/>
            <a:ext cx="7704856" cy="4495800"/>
          </a:xfrm>
        </p:spPr>
        <p:txBody>
          <a:bodyPr/>
          <a:lstStyle/>
          <a:p>
            <a:pPr algn="l" rtl="0">
              <a:buFont typeface="Wingdings" panose="05000000000000000000" pitchFamily="2" charset="2"/>
              <a:buChar char="Ø"/>
            </a:pPr>
            <a:r>
              <a:rPr lang="en-GB" dirty="0"/>
              <a:t>super imposed dead load:</a:t>
            </a:r>
          </a:p>
          <a:p>
            <a:pPr algn="l" rtl="0">
              <a:buFont typeface="Wingdings" panose="05000000000000000000" pitchFamily="2" charset="2"/>
              <a:buChar char="Ø"/>
            </a:pPr>
            <a:endParaRPr lang="en-GB" dirty="0"/>
          </a:p>
          <a:p>
            <a:pPr marL="0" indent="0" algn="l" rtl="0">
              <a:buNone/>
            </a:pPr>
            <a:endParaRPr lang="en-US" dirty="0"/>
          </a:p>
        </p:txBody>
      </p:sp>
      <p:graphicFrame>
        <p:nvGraphicFramePr>
          <p:cNvPr id="6" name="Table 5">
            <a:extLst>
              <a:ext uri="{FF2B5EF4-FFF2-40B4-BE49-F238E27FC236}">
                <a16:creationId xmlns:a16="http://schemas.microsoft.com/office/drawing/2014/main" id="{E725662B-01FC-427C-8B06-B8380F9ED3DE}"/>
              </a:ext>
            </a:extLst>
          </p:cNvPr>
          <p:cNvGraphicFramePr>
            <a:graphicFrameLocks noGrp="1"/>
          </p:cNvGraphicFramePr>
          <p:nvPr/>
        </p:nvGraphicFramePr>
        <p:xfrm>
          <a:off x="2309786" y="2214554"/>
          <a:ext cx="7412814" cy="4095360"/>
        </p:xfrm>
        <a:graphic>
          <a:graphicData uri="http://schemas.openxmlformats.org/drawingml/2006/table">
            <a:tbl>
              <a:tblPr rtl="1" firstRow="1" firstCol="1" bandRow="1"/>
              <a:tblGrid>
                <a:gridCol w="1096103">
                  <a:extLst>
                    <a:ext uri="{9D8B030D-6E8A-4147-A177-3AD203B41FA5}">
                      <a16:colId xmlns:a16="http://schemas.microsoft.com/office/drawing/2014/main" val="3957420461"/>
                    </a:ext>
                  </a:extLst>
                </a:gridCol>
                <a:gridCol w="635848">
                  <a:extLst>
                    <a:ext uri="{9D8B030D-6E8A-4147-A177-3AD203B41FA5}">
                      <a16:colId xmlns:a16="http://schemas.microsoft.com/office/drawing/2014/main" val="1368655468"/>
                    </a:ext>
                  </a:extLst>
                </a:gridCol>
                <a:gridCol w="793818">
                  <a:extLst>
                    <a:ext uri="{9D8B030D-6E8A-4147-A177-3AD203B41FA5}">
                      <a16:colId xmlns:a16="http://schemas.microsoft.com/office/drawing/2014/main" val="330260450"/>
                    </a:ext>
                  </a:extLst>
                </a:gridCol>
                <a:gridCol w="395883">
                  <a:extLst>
                    <a:ext uri="{9D8B030D-6E8A-4147-A177-3AD203B41FA5}">
                      <a16:colId xmlns:a16="http://schemas.microsoft.com/office/drawing/2014/main" val="1731624752"/>
                    </a:ext>
                  </a:extLst>
                </a:gridCol>
                <a:gridCol w="553853">
                  <a:extLst>
                    <a:ext uri="{9D8B030D-6E8A-4147-A177-3AD203B41FA5}">
                      <a16:colId xmlns:a16="http://schemas.microsoft.com/office/drawing/2014/main" val="2543437051"/>
                    </a:ext>
                  </a:extLst>
                </a:gridCol>
                <a:gridCol w="1055880">
                  <a:extLst>
                    <a:ext uri="{9D8B030D-6E8A-4147-A177-3AD203B41FA5}">
                      <a16:colId xmlns:a16="http://schemas.microsoft.com/office/drawing/2014/main" val="2383545215"/>
                    </a:ext>
                  </a:extLst>
                </a:gridCol>
                <a:gridCol w="1055880">
                  <a:extLst>
                    <a:ext uri="{9D8B030D-6E8A-4147-A177-3AD203B41FA5}">
                      <a16:colId xmlns:a16="http://schemas.microsoft.com/office/drawing/2014/main" val="475083770"/>
                    </a:ext>
                  </a:extLst>
                </a:gridCol>
                <a:gridCol w="807573">
                  <a:extLst>
                    <a:ext uri="{9D8B030D-6E8A-4147-A177-3AD203B41FA5}">
                      <a16:colId xmlns:a16="http://schemas.microsoft.com/office/drawing/2014/main" val="451197439"/>
                    </a:ext>
                  </a:extLst>
                </a:gridCol>
                <a:gridCol w="1017976">
                  <a:extLst>
                    <a:ext uri="{9D8B030D-6E8A-4147-A177-3AD203B41FA5}">
                      <a16:colId xmlns:a16="http://schemas.microsoft.com/office/drawing/2014/main" val="1397171245"/>
                    </a:ext>
                  </a:extLst>
                </a:gridCol>
              </a:tblGrid>
              <a:tr h="648072">
                <a:tc rowSpan="2">
                  <a:txBody>
                    <a:bodyPr/>
                    <a:lstStyle/>
                    <a:p>
                      <a:pPr marL="0" marR="0" algn="ctr" rtl="0">
                        <a:lnSpc>
                          <a:spcPct val="150000"/>
                        </a:lnSpc>
                        <a:spcBef>
                          <a:spcPts val="0"/>
                        </a:spcBef>
                        <a:spcAft>
                          <a:spcPts val="0"/>
                        </a:spcAft>
                      </a:pP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ctr" rtl="0">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Weight per floor </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(KN)</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Length per used SSD load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gridSpan="5">
                  <a:txBody>
                    <a:bodyPr/>
                    <a:lstStyle/>
                    <a:p>
                      <a:pPr marL="0" marR="0" indent="457200" algn="ctr" rtl="0">
                        <a:lnSpc>
                          <a:spcPct val="100000"/>
                        </a:lnSpc>
                        <a:spcBef>
                          <a:spcPts val="300"/>
                        </a:spcBef>
                        <a:spcAft>
                          <a:spcPts val="30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Area per used SSD load (KN/m2)</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rowSpan="2">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Number of floors</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486902646"/>
                  </a:ext>
                </a:extLst>
              </a:tr>
              <a:tr h="0">
                <a:tc vMerge="1">
                  <a:txBody>
                    <a:bodyPr/>
                    <a:lstStyle/>
                    <a:p>
                      <a:pPr rtl="1"/>
                      <a:endParaRPr lang="ar-JO"/>
                    </a:p>
                  </a:txBody>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rtl="0">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pPr rtl="1"/>
                      <a:endParaRPr lang="ar-JO"/>
                    </a:p>
                  </a:txBody>
                  <a:tcPr/>
                </a:tc>
                <a:extLst>
                  <a:ext uri="{0D108BD9-81ED-4DB2-BD59-A6C34878D82A}">
                    <a16:rowId xmlns:a16="http://schemas.microsoft.com/office/drawing/2014/main" val="3997545963"/>
                  </a:ext>
                </a:extLst>
              </a:tr>
              <a:tr h="54121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5231.8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133</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47.42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180.9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911.8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Base</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64089840"/>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2262.0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532.4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Ground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47446364"/>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735.5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790.0</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1st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855132625"/>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9209.5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2nd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508417349"/>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9209.5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790.0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147.1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3rd</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69690226"/>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9349.7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535.1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399.8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283845621"/>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7505.4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266.5</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54.6</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639.7</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081298555"/>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275539293"/>
                  </a:ext>
                </a:extLst>
              </a:tr>
              <a:tr h="253379">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1232.1</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246.4</a:t>
                      </a:r>
                      <a:endParaRPr lang="en-U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7th</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480261927"/>
                  </a:ext>
                </a:extLst>
              </a:tr>
              <a:tr h="309748">
                <a:tc>
                  <a:txBody>
                    <a:bodyPr/>
                    <a:lstStyle/>
                    <a:p>
                      <a:pPr marL="0" marR="0" algn="ctr" rtl="0">
                        <a:lnSpc>
                          <a:spcPct val="150000"/>
                        </a:lnSpc>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40326</a:t>
                      </a: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pPr>
                      <a:endParaRPr lang="en-US" sz="1400">
                        <a:effectLst/>
                        <a:latin typeface="Calibri" panose="020F0502020204030204" pitchFamily="34" charset="0"/>
                        <a:cs typeface="Arial" panose="020B0604020202020204"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0">
                        <a:lnSpc>
                          <a:spcPct val="150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0748952"/>
                  </a:ext>
                </a:extLst>
              </a:tr>
            </a:tbl>
          </a:graphicData>
        </a:graphic>
      </p:graphicFrame>
    </p:spTree>
    <p:extLst>
      <p:ext uri="{BB962C8B-B14F-4D97-AF65-F5344CB8AC3E}">
        <p14:creationId xmlns:p14="http://schemas.microsoft.com/office/powerpoint/2010/main" val="352537464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a:extLst>
              <a:ext uri="{FF2B5EF4-FFF2-40B4-BE49-F238E27FC236}">
                <a16:creationId xmlns:a16="http://schemas.microsoft.com/office/drawing/2014/main" id="{81B1DBF1-BD3F-47CE-AB9A-3FA11B1E0016}"/>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3.2.2: </a:t>
            </a:r>
            <a:r>
              <a:rPr lang="en-GB" altLang="ar-JO" sz="3200" b="1" kern="1200" dirty="0">
                <a:solidFill>
                  <a:schemeClr val="tx2"/>
                </a:solidFill>
              </a:rPr>
              <a:t>Equilibrium Check</a:t>
            </a:r>
            <a:endParaRPr lang="en-US" sz="3200" b="1" dirty="0">
              <a:solidFill>
                <a:schemeClr val="tx1"/>
              </a:solidFill>
            </a:endParaRPr>
          </a:p>
        </p:txBody>
      </p:sp>
      <p:sp>
        <p:nvSpPr>
          <p:cNvPr id="2" name="Slide Number Placeholder 1">
            <a:extLst>
              <a:ext uri="{FF2B5EF4-FFF2-40B4-BE49-F238E27FC236}">
                <a16:creationId xmlns:a16="http://schemas.microsoft.com/office/drawing/2014/main" id="{11E2810F-C95A-40C2-A688-FF2AFA5D1D2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91</a:t>
            </a:fld>
            <a:endParaRPr lang="ar-S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C267703-B3BB-4D49-8B58-306590704C0F}"/>
                  </a:ext>
                </a:extLst>
              </p:cNvPr>
              <p:cNvSpPr>
                <a:spLocks noGrp="1"/>
              </p:cNvSpPr>
              <p:nvPr>
                <p:ph sz="quarter" idx="1"/>
              </p:nvPr>
            </p:nvSpPr>
            <p:spPr>
              <a:xfrm>
                <a:off x="2057400" y="1516064"/>
                <a:ext cx="7704856" cy="4865265"/>
              </a:xfrm>
            </p:spPr>
            <p:txBody>
              <a:bodyPr>
                <a:normAutofit lnSpcReduction="10000"/>
              </a:bodyPr>
              <a:lstStyle/>
              <a:p>
                <a:pPr algn="l" rtl="0">
                  <a:buFont typeface="Wingdings" panose="05000000000000000000" pitchFamily="2" charset="2"/>
                  <a:buChar char="Ø"/>
                </a:pPr>
                <a:r>
                  <a:rPr lang="en-GB" dirty="0"/>
                  <a:t>The total reactions in </a:t>
                </a:r>
                <a:r>
                  <a:rPr lang="en-GB" dirty="0" err="1"/>
                  <a:t>Etabs</a:t>
                </a:r>
                <a:r>
                  <a:rPr lang="en-GB" dirty="0"/>
                  <a:t> 16.2.</a:t>
                </a:r>
              </a:p>
              <a:p>
                <a:pPr marL="0" indent="0" algn="l" rtl="0">
                  <a:buNone/>
                </a:pPr>
                <a:endParaRPr lang="en-US" dirty="0"/>
              </a:p>
              <a:p>
                <a:pPr algn="l" rtl="0">
                  <a:buFont typeface="Wingdings" panose="05000000000000000000" pitchFamily="2" charset="2"/>
                  <a:buChar char="Ø"/>
                </a:pPr>
                <a:endParaRPr lang="en-GB" dirty="0"/>
              </a:p>
              <a:p>
                <a:pPr marL="0" indent="0" algn="l" rtl="0">
                  <a:buNone/>
                </a:pPr>
                <a:endParaRPr lang="en-US" dirty="0"/>
              </a:p>
              <a:p>
                <a:pPr marL="0" indent="0" algn="l" rtl="0">
                  <a:buNone/>
                </a:pPr>
                <a:endParaRPr lang="en-GB" sz="2600" dirty="0"/>
              </a:p>
              <a:p>
                <a:pPr algn="l" rtl="0">
                  <a:buFont typeface="Wingdings" panose="05000000000000000000" pitchFamily="2" charset="2"/>
                  <a:buChar char="Ø"/>
                </a:pPr>
                <a14:m>
                  <m:oMath xmlns:m="http://schemas.openxmlformats.org/officeDocument/2006/math">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Differnt</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in</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Dead</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load</m:t>
                    </m:r>
                  </m:oMath>
                </a14:m>
                <a:r>
                  <a:rPr lang="en-US" sz="2600" dirty="0">
                    <a:cs typeface="+mj-cs"/>
                  </a:rPr>
                  <a:t>=</a:t>
                </a:r>
                <a14:m>
                  <m:oMath xmlns:m="http://schemas.openxmlformats.org/officeDocument/2006/math">
                    <m:r>
                      <a:rPr lang="en-GB" sz="2600">
                        <a:latin typeface="Cambria Math" panose="02040503050406030204" pitchFamily="18" charset="0"/>
                        <a:cs typeface="+mj-cs"/>
                      </a:rPr>
                      <m:t>1</m:t>
                    </m:r>
                    <m:r>
                      <a:rPr lang="en-GB" sz="2600">
                        <a:latin typeface="Cambria Math" panose="02040503050406030204" pitchFamily="18" charset="0"/>
                        <a:cs typeface="+mj-cs"/>
                      </a:rPr>
                      <m:t>.</m:t>
                    </m:r>
                    <m:r>
                      <a:rPr lang="en-GB" sz="2600">
                        <a:latin typeface="Cambria Math" panose="02040503050406030204" pitchFamily="18" charset="0"/>
                        <a:cs typeface="+mj-cs"/>
                      </a:rPr>
                      <m:t>86</m:t>
                    </m:r>
                    <m:r>
                      <a:rPr lang="en-GB" sz="2600">
                        <a:latin typeface="Cambria Math" panose="02040503050406030204" pitchFamily="18" charset="0"/>
                        <a:cs typeface="+mj-cs"/>
                      </a:rPr>
                      <m:t>%</m:t>
                    </m:r>
                  </m:oMath>
                </a14:m>
                <a:endParaRPr lang="en-US" sz="2600" dirty="0">
                  <a:cs typeface="+mj-cs"/>
                </a:endParaRPr>
              </a:p>
              <a:p>
                <a:pPr algn="l" rtl="0">
                  <a:buFont typeface="Wingdings" panose="05000000000000000000" pitchFamily="2" charset="2"/>
                  <a:buChar char="Ø"/>
                </a:pPr>
                <a14:m>
                  <m:oMath xmlns:m="http://schemas.openxmlformats.org/officeDocument/2006/math">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Differnt</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in</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live</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load</m:t>
                    </m:r>
                    <m:r>
                      <a:rPr lang="en-GB" sz="2600">
                        <a:latin typeface="Cambria Math" panose="02040503050406030204" pitchFamily="18" charset="0"/>
                        <a:cs typeface="+mj-cs"/>
                      </a:rPr>
                      <m:t> =</m:t>
                    </m:r>
                    <m:r>
                      <a:rPr lang="en-GB" sz="2600">
                        <a:latin typeface="Cambria Math" panose="02040503050406030204" pitchFamily="18" charset="0"/>
                        <a:cs typeface="+mj-cs"/>
                      </a:rPr>
                      <m:t>2</m:t>
                    </m:r>
                    <m:r>
                      <a:rPr lang="en-GB" sz="2600">
                        <a:latin typeface="Cambria Math" panose="02040503050406030204" pitchFamily="18" charset="0"/>
                        <a:cs typeface="+mj-cs"/>
                      </a:rPr>
                      <m:t>.</m:t>
                    </m:r>
                    <m:r>
                      <a:rPr lang="en-GB" sz="2600">
                        <a:latin typeface="Cambria Math" panose="02040503050406030204" pitchFamily="18" charset="0"/>
                        <a:cs typeface="+mj-cs"/>
                      </a:rPr>
                      <m:t>40</m:t>
                    </m:r>
                    <m:r>
                      <a:rPr lang="en-GB" sz="2600">
                        <a:latin typeface="Cambria Math" panose="02040503050406030204" pitchFamily="18" charset="0"/>
                        <a:cs typeface="+mj-cs"/>
                      </a:rPr>
                      <m:t>%</m:t>
                    </m:r>
                  </m:oMath>
                </a14:m>
                <a:endParaRPr lang="en-US" sz="2600" dirty="0">
                  <a:cs typeface="+mj-cs"/>
                </a:endParaRPr>
              </a:p>
              <a:p>
                <a:pPr algn="l" rtl="0">
                  <a:buFont typeface="Wingdings" panose="05000000000000000000" pitchFamily="2" charset="2"/>
                  <a:buChar char="Ø"/>
                </a:pPr>
                <a14:m>
                  <m:oMath xmlns:m="http://schemas.openxmlformats.org/officeDocument/2006/math">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Differnt</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in</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SSD</m:t>
                    </m:r>
                    <m:r>
                      <a:rPr lang="en-GB" sz="2600">
                        <a:latin typeface="Cambria Math" panose="02040503050406030204" pitchFamily="18" charset="0"/>
                        <a:cs typeface="+mj-cs"/>
                      </a:rPr>
                      <m:t> </m:t>
                    </m:r>
                    <m:r>
                      <m:rPr>
                        <m:sty m:val="p"/>
                      </m:rPr>
                      <a:rPr lang="en-GB" sz="2600">
                        <a:latin typeface="Cambria Math" panose="02040503050406030204" pitchFamily="18" charset="0"/>
                        <a:cs typeface="+mj-cs"/>
                      </a:rPr>
                      <m:t>load</m:t>
                    </m:r>
                    <m:r>
                      <a:rPr lang="en-GB" sz="2600">
                        <a:latin typeface="Cambria Math" panose="02040503050406030204" pitchFamily="18" charset="0"/>
                        <a:cs typeface="+mj-cs"/>
                      </a:rPr>
                      <m:t> =</m:t>
                    </m:r>
                    <m:r>
                      <a:rPr lang="en-GB" sz="2600" i="1">
                        <a:latin typeface="Cambria Math" panose="02040503050406030204" pitchFamily="18" charset="0"/>
                        <a:cs typeface="+mj-cs"/>
                      </a:rPr>
                      <m:t>1</m:t>
                    </m:r>
                    <m:r>
                      <a:rPr lang="en-GB" sz="2600">
                        <a:latin typeface="Cambria Math" panose="02040503050406030204" pitchFamily="18" charset="0"/>
                        <a:cs typeface="+mj-cs"/>
                      </a:rPr>
                      <m:t>.</m:t>
                    </m:r>
                    <m:r>
                      <a:rPr lang="en-GB" sz="2600" i="1">
                        <a:latin typeface="Cambria Math" panose="02040503050406030204" pitchFamily="18" charset="0"/>
                        <a:cs typeface="+mj-cs"/>
                      </a:rPr>
                      <m:t>70</m:t>
                    </m:r>
                    <m:r>
                      <a:rPr lang="en-GB" sz="2600">
                        <a:latin typeface="Cambria Math" panose="02040503050406030204" pitchFamily="18" charset="0"/>
                        <a:cs typeface="+mj-cs"/>
                      </a:rPr>
                      <m:t>%</m:t>
                    </m:r>
                  </m:oMath>
                </a14:m>
                <a:endParaRPr lang="en-US" sz="2600" dirty="0">
                  <a:cs typeface="+mj-cs"/>
                </a:endParaRPr>
              </a:p>
              <a:p>
                <a:pPr algn="l" rtl="0">
                  <a:buFont typeface="Wingdings" panose="05000000000000000000" pitchFamily="2" charset="2"/>
                  <a:buChar char="Ø"/>
                </a:pPr>
                <a:r>
                  <a:rPr lang="en-GB" sz="2600" dirty="0">
                    <a:cs typeface="+mj-cs"/>
                  </a:rPr>
                  <a:t>All differences are less than 5</a:t>
                </a:r>
                <a:r>
                  <a:rPr lang="en-GB" sz="2600" dirty="0"/>
                  <a:t>%, So equilibrium is obtained.</a:t>
                </a:r>
                <a:endParaRPr lang="en-US" sz="2600" dirty="0"/>
              </a:p>
              <a:p>
                <a:pPr algn="l" rtl="0">
                  <a:buFont typeface="Wingdings" panose="05000000000000000000" pitchFamily="2" charset="2"/>
                  <a:buChar char="Ø"/>
                </a:pPr>
                <a:endParaRPr lang="en-US" sz="2700" dirty="0"/>
              </a:p>
              <a:p>
                <a:pPr algn="l" rtl="0">
                  <a:buFont typeface="Wingdings" panose="05000000000000000000" pitchFamily="2" charset="2"/>
                  <a:buChar char="Ø"/>
                </a:pPr>
                <a:endParaRPr lang="en-US" dirty="0"/>
              </a:p>
              <a:p>
                <a:pPr marL="0" indent="0" algn="l" rtl="0">
                  <a:buNone/>
                </a:pPr>
                <a:endParaRPr lang="en-US" dirty="0"/>
              </a:p>
            </p:txBody>
          </p:sp>
        </mc:Choice>
        <mc:Fallback xmlns="">
          <p:sp>
            <p:nvSpPr>
              <p:cNvPr id="3" name="Content Placeholder 2">
                <a:extLst>
                  <a:ext uri="{FF2B5EF4-FFF2-40B4-BE49-F238E27FC236}">
                    <a16:creationId xmlns:a16="http://schemas.microsoft.com/office/drawing/2014/main" id="{9C267703-B3BB-4D49-8B58-306590704C0F}"/>
                  </a:ext>
                </a:extLst>
              </p:cNvPr>
              <p:cNvSpPr>
                <a:spLocks noGrp="1" noRot="1" noChangeAspect="1" noMove="1" noResize="1" noEditPoints="1" noAdjustHandles="1" noChangeArrowheads="1" noChangeShapeType="1" noTextEdit="1"/>
              </p:cNvSpPr>
              <p:nvPr>
                <p:ph sz="quarter" idx="1"/>
              </p:nvPr>
            </p:nvSpPr>
            <p:spPr>
              <a:xfrm>
                <a:off x="2057400" y="1516064"/>
                <a:ext cx="7704856" cy="4865265"/>
              </a:xfrm>
              <a:blipFill>
                <a:blip r:embed="rId2"/>
                <a:stretch>
                  <a:fillRect l="-475" t="-2130"/>
                </a:stretch>
              </a:blipFill>
            </p:spPr>
            <p:txBody>
              <a:bodyPr/>
              <a:lstStyle/>
              <a:p>
                <a:r>
                  <a:rPr lang="en-US">
                    <a:noFill/>
                  </a:rPr>
                  <a:t> </a:t>
                </a:r>
              </a:p>
            </p:txBody>
          </p:sp>
        </mc:Fallback>
      </mc:AlternateContent>
      <p:pic>
        <p:nvPicPr>
          <p:cNvPr id="7" name="Picture 6" descr="A screenshot of a cell phone&#10;&#10;Description automatically generated">
            <a:extLst>
              <a:ext uri="{FF2B5EF4-FFF2-40B4-BE49-F238E27FC236}">
                <a16:creationId xmlns:a16="http://schemas.microsoft.com/office/drawing/2014/main" id="{DE43B9AB-AE49-4329-9740-F02AFEC63004}"/>
              </a:ext>
            </a:extLst>
          </p:cNvPr>
          <p:cNvPicPr/>
          <p:nvPr/>
        </p:nvPicPr>
        <p:blipFill>
          <a:blip r:embed="rId3">
            <a:extLst>
              <a:ext uri="{28A0092B-C50C-407E-A947-70E740481C1C}">
                <a14:useLocalDpi xmlns:a14="http://schemas.microsoft.com/office/drawing/2010/main" val="0"/>
              </a:ext>
            </a:extLst>
          </a:blip>
          <a:stretch>
            <a:fillRect/>
          </a:stretch>
        </p:blipFill>
        <p:spPr>
          <a:xfrm>
            <a:off x="2350370" y="1988840"/>
            <a:ext cx="6769967" cy="1944216"/>
          </a:xfrm>
          <a:prstGeom prst="rect">
            <a:avLst/>
          </a:prstGeom>
        </p:spPr>
      </p:pic>
    </p:spTree>
    <p:extLst>
      <p:ext uri="{BB962C8B-B14F-4D97-AF65-F5344CB8AC3E}">
        <p14:creationId xmlns:p14="http://schemas.microsoft.com/office/powerpoint/2010/main" val="380808738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1"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altLang="ar-JO" sz="3200" b="1" kern="1200" dirty="0">
              <a:solidFill>
                <a:schemeClr val="tx2"/>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92</a:t>
            </a:fld>
            <a:endParaRPr lang="ar-SA"/>
          </a:p>
        </p:txBody>
      </p:sp>
      <p:sp>
        <p:nvSpPr>
          <p:cNvPr id="7" name="Content Placeholder 6">
            <a:extLst>
              <a:ext uri="{FF2B5EF4-FFF2-40B4-BE49-F238E27FC236}">
                <a16:creationId xmlns:a16="http://schemas.microsoft.com/office/drawing/2014/main" id="{90E6B489-A70A-4BA8-861E-1F8BC6AD385D}"/>
              </a:ext>
            </a:extLst>
          </p:cNvPr>
          <p:cNvSpPr>
            <a:spLocks noGrp="1" noRot="1" noChangeAspect="1" noMove="1" noResize="1" noEditPoints="1" noAdjustHandles="1" noChangeArrowheads="1" noChangeShapeType="1" noTextEdit="1"/>
          </p:cNvSpPr>
          <p:nvPr>
            <p:ph sz="quarter" idx="1"/>
          </p:nvPr>
        </p:nvSpPr>
        <p:spPr>
          <a:blipFill>
            <a:blip r:embed="rId2"/>
            <a:stretch>
              <a:fillRect l="-1421" t="-1357" r="-748"/>
            </a:stretch>
          </a:blipFill>
        </p:spPr>
        <p:txBody>
          <a:bodyPr/>
          <a:lstStyle/>
          <a:p>
            <a:pPr>
              <a:buNone/>
            </a:pPr>
            <a:r>
              <a:rPr lang="ar-JO">
                <a:noFill/>
              </a:rPr>
              <a:t> </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2"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sz="3200" dirty="0">
              <a:solidFill>
                <a:schemeClr val="tx1"/>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93</a:t>
            </a:fld>
            <a:endParaRPr lang="ar-SA"/>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90E6B489-A70A-4BA8-861E-1F8BC6AD385D}"/>
                  </a:ext>
                </a:extLst>
              </p:cNvPr>
              <p:cNvSpPr>
                <a:spLocks noGrp="1"/>
              </p:cNvSpPr>
              <p:nvPr>
                <p:ph sz="quarter" idx="1"/>
              </p:nvPr>
            </p:nvSpPr>
            <p:spPr>
              <a:xfrm>
                <a:off x="1919537" y="1556792"/>
                <a:ext cx="8354637" cy="4495800"/>
              </a:xfrm>
            </p:spPr>
            <p:txBody>
              <a:bodyPr/>
              <a:lstStyle/>
              <a:p>
                <a:pPr marL="0" indent="0" algn="l" rtl="0">
                  <a:buNone/>
                </a:pPr>
                <a:r>
                  <a:rPr lang="en-US" sz="2400" dirty="0"/>
                  <a:t>The checked frame</a:t>
                </a:r>
              </a:p>
              <a:p>
                <a:pPr marL="0" indent="0" algn="l" rtl="0">
                  <a:buNone/>
                </a:pPr>
                <a:r>
                  <a:rPr lang="en-US" sz="2400" dirty="0"/>
                  <a:t> is on the first Story</a:t>
                </a:r>
              </a:p>
              <a:p>
                <a:pPr marL="0" indent="0" algn="l" rtl="0">
                  <a:buNone/>
                </a:pPr>
                <a:endParaRPr lang="en-US" sz="2400" dirty="0"/>
              </a:p>
              <a:p>
                <a:pPr marL="0" indent="0" algn="l" rtl="0">
                  <a:buNone/>
                </a:pPr>
                <a:r>
                  <a:rPr lang="en-US" sz="2400" dirty="0"/>
                  <a:t>So,</a:t>
                </a:r>
              </a:p>
              <a:p>
                <a:pPr marL="0" indent="0" algn="l" rtl="0">
                  <a:buNone/>
                </a:pPr>
                <a:r>
                  <a:rPr lang="en-GB" sz="2400" dirty="0"/>
                  <a:t>w=5KN/m</a:t>
                </a:r>
                <a:r>
                  <a:rPr lang="en-GB" sz="2400" baseline="30000" dirty="0"/>
                  <a:t>2</a:t>
                </a:r>
                <a:r>
                  <a:rPr lang="en-GB" sz="2400" dirty="0"/>
                  <a:t>(live load).</a:t>
                </a:r>
                <a:endParaRPr lang="en-US" sz="2400" dirty="0"/>
              </a:p>
              <a:p>
                <a:pPr marL="0" indent="0" algn="l" rtl="0">
                  <a:buNone/>
                </a:pPr>
                <a:r>
                  <a:rPr lang="en-US" sz="2400" dirty="0"/>
                  <a:t>L=4.37m</a:t>
                </a:r>
              </a:p>
              <a:p>
                <a:pPr marL="0" indent="0" algn="l" rtl="0">
                  <a:buNone/>
                </a:pPr>
                <a14:m>
                  <m:oMath xmlns:m="http://schemas.openxmlformats.org/officeDocument/2006/math">
                    <m:sSub>
                      <m:sSubPr>
                        <m:ctrlPr>
                          <a:rPr lang="en-US" sz="2400" i="1">
                            <a:latin typeface="Cambria Math" panose="02040503050406030204" pitchFamily="18" charset="0"/>
                          </a:rPr>
                        </m:ctrlPr>
                      </m:sSubPr>
                      <m:e>
                        <m:r>
                          <a:rPr lang="en-GB" sz="2400" i="1">
                            <a:latin typeface="Cambria Math" panose="02040503050406030204" pitchFamily="18" charset="0"/>
                          </a:rPr>
                          <m:t>𝐿</m:t>
                        </m:r>
                      </m:e>
                      <m:sub>
                        <m:r>
                          <a:rPr lang="en-GB" sz="2400" i="1">
                            <a:latin typeface="Cambria Math" panose="02040503050406030204" pitchFamily="18" charset="0"/>
                          </a:rPr>
                          <m:t>𝑛</m:t>
                        </m:r>
                      </m:sub>
                    </m:sSub>
                  </m:oMath>
                </a14:m>
                <a:r>
                  <a:rPr lang="en-GB" sz="2400" dirty="0"/>
                  <a:t>=6.8m</a:t>
                </a:r>
              </a:p>
              <a:p>
                <a:pPr marL="0" indent="0" algn="l" rtl="0">
                  <a:buNone/>
                </a:pPr>
                <a:endParaRPr lang="en-GB" sz="2400" dirty="0"/>
              </a:p>
              <a:p>
                <a:pPr marL="0" indent="0" algn="l" rtl="0">
                  <a:buNone/>
                </a:pPr>
                <a:r>
                  <a:rPr lang="en-GB" sz="2400" dirty="0"/>
                  <a:t>Then,</a:t>
                </a:r>
              </a:p>
              <a:p>
                <a:pPr marL="0" indent="0" algn="l" rtl="0">
                  <a:buNone/>
                </a:pPr>
                <a14:m>
                  <m:oMathPara xmlns:m="http://schemas.openxmlformats.org/officeDocument/2006/math">
                    <m:oMathParaPr>
                      <m:jc m:val="left"/>
                    </m:oMathParaPr>
                    <m:oMath xmlns:m="http://schemas.openxmlformats.org/officeDocument/2006/math">
                      <m:sSub>
                        <m:sSubPr>
                          <m:ctrlPr>
                            <a:rPr lang="en-US" sz="2400" i="1">
                              <a:latin typeface="Cambria Math" panose="02040503050406030204" pitchFamily="18" charset="0"/>
                            </a:rPr>
                          </m:ctrlPr>
                        </m:sSubPr>
                        <m:e>
                          <m:r>
                            <a:rPr lang="en-GB" sz="2400" i="1">
                              <a:latin typeface="Cambria Math" panose="02040503050406030204" pitchFamily="18" charset="0"/>
                            </a:rPr>
                            <m:t>𝑀</m:t>
                          </m:r>
                        </m:e>
                        <m:sub>
                          <m:r>
                            <a:rPr lang="en-GB" sz="2400" i="1">
                              <a:latin typeface="Cambria Math" panose="02040503050406030204" pitchFamily="18" charset="0"/>
                            </a:rPr>
                            <m:t>𝑀</m:t>
                          </m:r>
                        </m:sub>
                      </m:sSub>
                      <m:r>
                        <a:rPr lang="en-GB" sz="2400">
                          <a:latin typeface="Cambria Math" panose="02040503050406030204" pitchFamily="18" charset="0"/>
                        </a:rPr>
                        <m:t>=</m:t>
                      </m:r>
                      <m:r>
                        <a:rPr lang="en-GB" sz="2400">
                          <a:latin typeface="Cambria Math" panose="02040503050406030204" pitchFamily="18" charset="0"/>
                        </a:rPr>
                        <m:t>126</m:t>
                      </m:r>
                      <m:r>
                        <a:rPr lang="en-GB" sz="2400">
                          <a:latin typeface="Cambria Math" panose="02040503050406030204" pitchFamily="18" charset="0"/>
                        </a:rPr>
                        <m:t>.</m:t>
                      </m:r>
                      <m:r>
                        <a:rPr lang="en-GB" sz="2400">
                          <a:latin typeface="Cambria Math" panose="02040503050406030204" pitchFamily="18" charset="0"/>
                        </a:rPr>
                        <m:t>43</m:t>
                      </m:r>
                      <m:r>
                        <a:rPr lang="en-GB" sz="2400">
                          <a:latin typeface="Cambria Math" panose="02040503050406030204" pitchFamily="18" charset="0"/>
                        </a:rPr>
                        <m:t> </m:t>
                      </m:r>
                      <m:r>
                        <m:rPr>
                          <m:sty m:val="p"/>
                        </m:rPr>
                        <a:rPr lang="en-GB" sz="2400">
                          <a:latin typeface="Cambria Math" panose="02040503050406030204" pitchFamily="18" charset="0"/>
                        </a:rPr>
                        <m:t>kN</m:t>
                      </m:r>
                      <m:r>
                        <a:rPr lang="en-GB" sz="2400">
                          <a:latin typeface="Cambria Math" panose="02040503050406030204" pitchFamily="18" charset="0"/>
                        </a:rPr>
                        <m:t>.</m:t>
                      </m:r>
                      <m:r>
                        <m:rPr>
                          <m:sty m:val="p"/>
                        </m:rPr>
                        <a:rPr lang="en-GB" sz="2400">
                          <a:latin typeface="Cambria Math" panose="02040503050406030204" pitchFamily="18" charset="0"/>
                        </a:rPr>
                        <m:t>m</m:t>
                      </m:r>
                    </m:oMath>
                  </m:oMathPara>
                </a14:m>
                <a:endParaRPr lang="en-US" sz="2400" dirty="0"/>
              </a:p>
              <a:p>
                <a:pPr marL="0" indent="0" algn="l" rtl="0">
                  <a:buNone/>
                </a:pPr>
                <a:endParaRPr lang="en-US" sz="2400" dirty="0"/>
              </a:p>
              <a:p>
                <a:pPr marL="0" indent="0" algn="l" rtl="0">
                  <a:buNone/>
                </a:pPr>
                <a:endParaRPr lang="en-US" sz="2700" dirty="0"/>
              </a:p>
              <a:p>
                <a:pPr marL="0" indent="0" algn="l" rtl="0">
                  <a:buNone/>
                </a:pPr>
                <a:endParaRPr lang="en-US" sz="2700" dirty="0"/>
              </a:p>
              <a:p>
                <a:pPr algn="l" rtl="0"/>
                <a:endParaRPr lang="ar-JO" dirty="0"/>
              </a:p>
            </p:txBody>
          </p:sp>
        </mc:Choice>
        <mc:Fallback xmlns="">
          <p:sp>
            <p:nvSpPr>
              <p:cNvPr id="7" name="Content Placeholder 6">
                <a:extLst>
                  <a:ext uri="{FF2B5EF4-FFF2-40B4-BE49-F238E27FC236}">
                    <a16:creationId xmlns:a16="http://schemas.microsoft.com/office/drawing/2014/main" id="{90E6B489-A70A-4BA8-861E-1F8BC6AD385D}"/>
                  </a:ext>
                </a:extLst>
              </p:cNvPr>
              <p:cNvSpPr>
                <a:spLocks noGrp="1" noRot="1" noChangeAspect="1" noMove="1" noResize="1" noEditPoints="1" noAdjustHandles="1" noChangeArrowheads="1" noChangeShapeType="1" noTextEdit="1"/>
              </p:cNvSpPr>
              <p:nvPr>
                <p:ph sz="quarter" idx="1"/>
              </p:nvPr>
            </p:nvSpPr>
            <p:spPr>
              <a:xfrm>
                <a:off x="1919537" y="1556792"/>
                <a:ext cx="8354637" cy="4495800"/>
              </a:xfrm>
              <a:blipFill>
                <a:blip r:embed="rId2"/>
                <a:stretch>
                  <a:fillRect l="-1168" t="-1084"/>
                </a:stretch>
              </a:blipFill>
            </p:spPr>
            <p:txBody>
              <a:bodyPr/>
              <a:lstStyle/>
              <a:p>
                <a:r>
                  <a:rPr lang="en-US">
                    <a:noFill/>
                  </a:rPr>
                  <a:t> </a:t>
                </a:r>
              </a:p>
            </p:txBody>
          </p:sp>
        </mc:Fallback>
      </mc:AlternateContent>
      <p:pic>
        <p:nvPicPr>
          <p:cNvPr id="6" name="Picture 5" descr="A close up of text on a white background&#10;&#10;Description automatically generated">
            <a:extLst>
              <a:ext uri="{FF2B5EF4-FFF2-40B4-BE49-F238E27FC236}">
                <a16:creationId xmlns:a16="http://schemas.microsoft.com/office/drawing/2014/main" id="{842D9886-B708-4F03-B1D2-9A321EA2CB44}"/>
              </a:ext>
            </a:extLst>
          </p:cNvPr>
          <p:cNvPicPr/>
          <p:nvPr/>
        </p:nvPicPr>
        <p:blipFill>
          <a:blip r:embed="rId3">
            <a:extLst>
              <a:ext uri="{28A0092B-C50C-407E-A947-70E740481C1C}">
                <a14:useLocalDpi xmlns:a14="http://schemas.microsoft.com/office/drawing/2010/main" val="0"/>
              </a:ext>
            </a:extLst>
          </a:blip>
          <a:stretch>
            <a:fillRect/>
          </a:stretch>
        </p:blipFill>
        <p:spPr>
          <a:xfrm>
            <a:off x="4799857" y="1628800"/>
            <a:ext cx="5626087" cy="4968552"/>
          </a:xfrm>
          <a:prstGeom prst="rect">
            <a:avLst/>
          </a:prstGeom>
        </p:spPr>
      </p:pic>
    </p:spTree>
    <p:extLst>
      <p:ext uri="{BB962C8B-B14F-4D97-AF65-F5344CB8AC3E}">
        <p14:creationId xmlns:p14="http://schemas.microsoft.com/office/powerpoint/2010/main" val="399409652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2"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sz="3200" dirty="0">
              <a:solidFill>
                <a:schemeClr val="tx1"/>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94</a:t>
            </a:fld>
            <a:endParaRPr lang="ar-SA"/>
          </a:p>
        </p:txBody>
      </p:sp>
      <p:sp>
        <p:nvSpPr>
          <p:cNvPr id="7" name="Content Placeholder 6">
            <a:extLst>
              <a:ext uri="{FF2B5EF4-FFF2-40B4-BE49-F238E27FC236}">
                <a16:creationId xmlns:a16="http://schemas.microsoft.com/office/drawing/2014/main" id="{90E6B489-A70A-4BA8-861E-1F8BC6AD385D}"/>
              </a:ext>
            </a:extLst>
          </p:cNvPr>
          <p:cNvSpPr>
            <a:spLocks noGrp="1"/>
          </p:cNvSpPr>
          <p:nvPr>
            <p:ph sz="quarter" idx="1"/>
          </p:nvPr>
        </p:nvSpPr>
        <p:spPr>
          <a:xfrm>
            <a:off x="2120773" y="1556792"/>
            <a:ext cx="8153400" cy="4495800"/>
          </a:xfrm>
        </p:spPr>
        <p:txBody>
          <a:bodyPr/>
          <a:lstStyle/>
          <a:p>
            <a:pPr marL="0" indent="0" algn="l" rtl="0">
              <a:buNone/>
            </a:pPr>
            <a:r>
              <a:rPr lang="en-US" dirty="0"/>
              <a:t>Section cut to obtain the negative moment at the left end</a:t>
            </a:r>
          </a:p>
          <a:p>
            <a:pPr marL="0" indent="0" algn="l" rtl="0">
              <a:buNone/>
            </a:pPr>
            <a:endParaRPr lang="ar-JO" dirty="0"/>
          </a:p>
        </p:txBody>
      </p:sp>
      <p:pic>
        <p:nvPicPr>
          <p:cNvPr id="6" name="Picture 5" descr="A screenshot of a computer&#10;&#10;Description automatically generated">
            <a:extLst>
              <a:ext uri="{FF2B5EF4-FFF2-40B4-BE49-F238E27FC236}">
                <a16:creationId xmlns:a16="http://schemas.microsoft.com/office/drawing/2014/main" id="{7E909CA8-ADEA-47F0-BB1C-5E6BF77C36A4}"/>
              </a:ext>
            </a:extLst>
          </p:cNvPr>
          <p:cNvPicPr/>
          <p:nvPr/>
        </p:nvPicPr>
        <p:blipFill>
          <a:blip r:embed="rId2">
            <a:extLst>
              <a:ext uri="{28A0092B-C50C-407E-A947-70E740481C1C}">
                <a14:useLocalDpi xmlns:a14="http://schemas.microsoft.com/office/drawing/2010/main" val="0"/>
              </a:ext>
            </a:extLst>
          </a:blip>
          <a:stretch>
            <a:fillRect/>
          </a:stretch>
        </p:blipFill>
        <p:spPr>
          <a:xfrm>
            <a:off x="2309786" y="2500307"/>
            <a:ext cx="7786742" cy="3824377"/>
          </a:xfrm>
          <a:prstGeom prst="rect">
            <a:avLst/>
          </a:prstGeom>
        </p:spPr>
      </p:pic>
    </p:spTree>
    <p:extLst>
      <p:ext uri="{BB962C8B-B14F-4D97-AF65-F5344CB8AC3E}">
        <p14:creationId xmlns:p14="http://schemas.microsoft.com/office/powerpoint/2010/main" val="220777675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2"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sz="3200" dirty="0">
              <a:solidFill>
                <a:schemeClr val="tx1"/>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95</a:t>
            </a:fld>
            <a:endParaRPr lang="ar-SA"/>
          </a:p>
        </p:txBody>
      </p:sp>
      <p:sp>
        <p:nvSpPr>
          <p:cNvPr id="7" name="Content Placeholder 6">
            <a:extLst>
              <a:ext uri="{FF2B5EF4-FFF2-40B4-BE49-F238E27FC236}">
                <a16:creationId xmlns:a16="http://schemas.microsoft.com/office/drawing/2014/main" id="{90E6B489-A70A-4BA8-861E-1F8BC6AD385D}"/>
              </a:ext>
            </a:extLst>
          </p:cNvPr>
          <p:cNvSpPr>
            <a:spLocks noGrp="1"/>
          </p:cNvSpPr>
          <p:nvPr>
            <p:ph sz="quarter" idx="1"/>
          </p:nvPr>
        </p:nvSpPr>
        <p:spPr>
          <a:xfrm>
            <a:off x="2120773" y="1556792"/>
            <a:ext cx="8153400" cy="4495800"/>
          </a:xfrm>
        </p:spPr>
        <p:txBody>
          <a:bodyPr/>
          <a:lstStyle/>
          <a:p>
            <a:pPr marL="0" indent="0" algn="l" rtl="0">
              <a:buNone/>
            </a:pPr>
            <a:r>
              <a:rPr lang="en-US" dirty="0"/>
              <a:t>Section cut to obtain the </a:t>
            </a:r>
            <a:r>
              <a:rPr lang="en-GB" dirty="0"/>
              <a:t> positive moment at the middle</a:t>
            </a:r>
          </a:p>
          <a:p>
            <a:pPr algn="l" rtl="0"/>
            <a:endParaRPr lang="ar-JO" dirty="0"/>
          </a:p>
        </p:txBody>
      </p:sp>
      <p:pic>
        <p:nvPicPr>
          <p:cNvPr id="8" name="Picture 7" descr="A screenshot of a computer&#10;&#10;Description automatically generated">
            <a:extLst>
              <a:ext uri="{FF2B5EF4-FFF2-40B4-BE49-F238E27FC236}">
                <a16:creationId xmlns:a16="http://schemas.microsoft.com/office/drawing/2014/main" id="{C8B4B080-3B47-4C83-AD50-8E05180AB4AD}"/>
              </a:ext>
            </a:extLst>
          </p:cNvPr>
          <p:cNvPicPr/>
          <p:nvPr/>
        </p:nvPicPr>
        <p:blipFill>
          <a:blip r:embed="rId2">
            <a:extLst>
              <a:ext uri="{28A0092B-C50C-407E-A947-70E740481C1C}">
                <a14:useLocalDpi xmlns:a14="http://schemas.microsoft.com/office/drawing/2010/main" val="0"/>
              </a:ext>
            </a:extLst>
          </a:blip>
          <a:stretch>
            <a:fillRect/>
          </a:stretch>
        </p:blipFill>
        <p:spPr>
          <a:xfrm>
            <a:off x="2095472" y="2500306"/>
            <a:ext cx="8143932" cy="3918590"/>
          </a:xfrm>
          <a:prstGeom prst="rect">
            <a:avLst/>
          </a:prstGeom>
        </p:spPr>
      </p:pic>
    </p:spTree>
    <p:extLst>
      <p:ext uri="{BB962C8B-B14F-4D97-AF65-F5344CB8AC3E}">
        <p14:creationId xmlns:p14="http://schemas.microsoft.com/office/powerpoint/2010/main" val="154758694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2"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sz="3200" dirty="0">
              <a:solidFill>
                <a:schemeClr val="tx1"/>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96</a:t>
            </a:fld>
            <a:endParaRPr lang="ar-SA"/>
          </a:p>
        </p:txBody>
      </p:sp>
      <p:sp>
        <p:nvSpPr>
          <p:cNvPr id="7" name="Content Placeholder 6">
            <a:extLst>
              <a:ext uri="{FF2B5EF4-FFF2-40B4-BE49-F238E27FC236}">
                <a16:creationId xmlns:a16="http://schemas.microsoft.com/office/drawing/2014/main" id="{90E6B489-A70A-4BA8-861E-1F8BC6AD385D}"/>
              </a:ext>
            </a:extLst>
          </p:cNvPr>
          <p:cNvSpPr>
            <a:spLocks noGrp="1"/>
          </p:cNvSpPr>
          <p:nvPr>
            <p:ph sz="quarter" idx="1"/>
          </p:nvPr>
        </p:nvSpPr>
        <p:spPr>
          <a:xfrm>
            <a:off x="2120773" y="1556792"/>
            <a:ext cx="8153400" cy="4495800"/>
          </a:xfrm>
        </p:spPr>
        <p:txBody>
          <a:bodyPr/>
          <a:lstStyle/>
          <a:p>
            <a:pPr marL="0" indent="0" algn="l" rtl="0">
              <a:buNone/>
            </a:pPr>
            <a:r>
              <a:rPr lang="en-US" dirty="0"/>
              <a:t>Section cut to obtain the negative moment at the right end</a:t>
            </a:r>
          </a:p>
          <a:p>
            <a:pPr marL="0" indent="0" algn="l" rtl="0">
              <a:buNone/>
            </a:pPr>
            <a:endParaRPr lang="ar-JO" dirty="0"/>
          </a:p>
        </p:txBody>
      </p:sp>
      <p:pic>
        <p:nvPicPr>
          <p:cNvPr id="8" name="Picture 7" descr="A screenshot of a computer&#10;&#10;Description automatically generated">
            <a:extLst>
              <a:ext uri="{FF2B5EF4-FFF2-40B4-BE49-F238E27FC236}">
                <a16:creationId xmlns:a16="http://schemas.microsoft.com/office/drawing/2014/main" id="{7CF5F1FF-8130-42DD-BD8F-BCDB21CDB2E3}"/>
              </a:ext>
            </a:extLst>
          </p:cNvPr>
          <p:cNvPicPr/>
          <p:nvPr/>
        </p:nvPicPr>
        <p:blipFill>
          <a:blip r:embed="rId2">
            <a:extLst>
              <a:ext uri="{28A0092B-C50C-407E-A947-70E740481C1C}">
                <a14:useLocalDpi xmlns:a14="http://schemas.microsoft.com/office/drawing/2010/main" val="0"/>
              </a:ext>
            </a:extLst>
          </a:blip>
          <a:stretch>
            <a:fillRect/>
          </a:stretch>
        </p:blipFill>
        <p:spPr>
          <a:xfrm>
            <a:off x="2238348" y="2500306"/>
            <a:ext cx="7929618" cy="3889878"/>
          </a:xfrm>
          <a:prstGeom prst="rect">
            <a:avLst/>
          </a:prstGeom>
        </p:spPr>
      </p:pic>
    </p:spTree>
    <p:extLst>
      <p:ext uri="{BB962C8B-B14F-4D97-AF65-F5344CB8AC3E}">
        <p14:creationId xmlns:p14="http://schemas.microsoft.com/office/powerpoint/2010/main" val="188121009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a:extLst>
              <a:ext uri="{FF2B5EF4-FFF2-40B4-BE49-F238E27FC236}">
                <a16:creationId xmlns:a16="http://schemas.microsoft.com/office/drawing/2014/main" id="{937B7343-E8AA-4D61-A344-43A3552B4C9B}"/>
              </a:ext>
            </a:extLst>
          </p:cNvPr>
          <p:cNvSpPr>
            <a:spLocks noGrp="1" noChangeArrowheads="1"/>
          </p:cNvSpPr>
          <p:nvPr>
            <p:ph type="title"/>
          </p:nvPr>
        </p:nvSpPr>
        <p:spPr>
          <a:xfrm>
            <a:off x="2136775" y="115888"/>
            <a:ext cx="8153400" cy="1103312"/>
          </a:xfrm>
        </p:spPr>
        <p:txBody>
          <a:bodyPr>
            <a:normAutofit/>
          </a:bodyPr>
          <a:lstStyle/>
          <a:p>
            <a:pPr lvl="2" algn="ctr"/>
            <a:r>
              <a:rPr lang="en-US" altLang="ar-JO" sz="3200" b="1" kern="1200" dirty="0">
                <a:solidFill>
                  <a:schemeClr val="tx2"/>
                </a:solidFill>
              </a:rPr>
              <a:t>3.2.3: </a:t>
            </a:r>
            <a:r>
              <a:rPr lang="en-GB" altLang="ar-JO" sz="3200" b="1" kern="1200" dirty="0">
                <a:solidFill>
                  <a:schemeClr val="tx2"/>
                </a:solidFill>
              </a:rPr>
              <a:t>Stress-strain relation relationship</a:t>
            </a:r>
            <a:endParaRPr lang="en-US" sz="3200" dirty="0">
              <a:solidFill>
                <a:schemeClr val="tx1"/>
              </a:solidFill>
            </a:endParaRPr>
          </a:p>
        </p:txBody>
      </p:sp>
      <p:sp>
        <p:nvSpPr>
          <p:cNvPr id="2" name="Slide Number Placeholder 1">
            <a:extLst>
              <a:ext uri="{FF2B5EF4-FFF2-40B4-BE49-F238E27FC236}">
                <a16:creationId xmlns:a16="http://schemas.microsoft.com/office/drawing/2014/main" id="{FF93B9D9-0FF0-485D-8DE5-1F10FADC95A7}"/>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97</a:t>
            </a:fld>
            <a:endParaRPr lang="ar-SA"/>
          </a:p>
        </p:txBody>
      </p:sp>
      <p:sp>
        <p:nvSpPr>
          <p:cNvPr id="7" name="Content Placeholder 6">
            <a:extLst>
              <a:ext uri="{FF2B5EF4-FFF2-40B4-BE49-F238E27FC236}">
                <a16:creationId xmlns:a16="http://schemas.microsoft.com/office/drawing/2014/main" id="{90E6B489-A70A-4BA8-861E-1F8BC6AD385D}"/>
              </a:ext>
            </a:extLst>
          </p:cNvPr>
          <p:cNvSpPr>
            <a:spLocks noGrp="1" noRot="1" noChangeAspect="1" noMove="1" noResize="1" noEditPoints="1" noAdjustHandles="1" noChangeArrowheads="1" noChangeShapeType="1" noTextEdit="1"/>
          </p:cNvSpPr>
          <p:nvPr>
            <p:ph sz="quarter" idx="1"/>
          </p:nvPr>
        </p:nvSpPr>
        <p:spPr>
          <a:xfrm>
            <a:off x="2120774" y="1556792"/>
            <a:ext cx="7575627" cy="4495800"/>
          </a:xfrm>
          <a:blipFill>
            <a:blip r:embed="rId2"/>
            <a:stretch>
              <a:fillRect l="-1529" t="-1220"/>
            </a:stretch>
          </a:blipFill>
        </p:spPr>
        <p:txBody>
          <a:bodyPr/>
          <a:lstStyle/>
          <a:p>
            <a:pPr>
              <a:buNone/>
            </a:pPr>
            <a:r>
              <a:rPr lang="ar-JO">
                <a:noFill/>
              </a:rPr>
              <a:t> </a:t>
            </a:r>
          </a:p>
        </p:txBody>
      </p:sp>
    </p:spTree>
    <p:extLst>
      <p:ext uri="{BB962C8B-B14F-4D97-AF65-F5344CB8AC3E}">
        <p14:creationId xmlns:p14="http://schemas.microsoft.com/office/powerpoint/2010/main" val="330187840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0BBAD-3EA8-4B6E-8560-C8657748487A}"/>
              </a:ext>
            </a:extLst>
          </p:cNvPr>
          <p:cNvSpPr>
            <a:spLocks noGrp="1"/>
          </p:cNvSpPr>
          <p:nvPr>
            <p:ph type="title"/>
          </p:nvPr>
        </p:nvSpPr>
        <p:spPr/>
        <p:txBody>
          <a:bodyPr>
            <a:normAutofit/>
          </a:bodyPr>
          <a:lstStyle/>
          <a:p>
            <a:pPr algn="ctr"/>
            <a:r>
              <a:rPr lang="en-US" altLang="ar-JO" sz="3200" b="1" dirty="0"/>
              <a:t>3.2.3: </a:t>
            </a:r>
            <a:r>
              <a:rPr lang="en-GB" altLang="ar-JO" sz="3200" b="1" dirty="0"/>
              <a:t>Modal participating mass ratios</a:t>
            </a:r>
            <a:endParaRPr lang="ar-JO" altLang="ar-JO" sz="3200" b="1" dirty="0"/>
          </a:p>
        </p:txBody>
      </p:sp>
      <p:sp>
        <p:nvSpPr>
          <p:cNvPr id="3" name="Content Placeholder 2">
            <a:extLst>
              <a:ext uri="{FF2B5EF4-FFF2-40B4-BE49-F238E27FC236}">
                <a16:creationId xmlns:a16="http://schemas.microsoft.com/office/drawing/2014/main" id="{AB4E9BCE-5AAE-4167-896A-E54893A05F95}"/>
              </a:ext>
            </a:extLst>
          </p:cNvPr>
          <p:cNvSpPr>
            <a:spLocks noGrp="1"/>
          </p:cNvSpPr>
          <p:nvPr>
            <p:ph sz="quarter" idx="1"/>
          </p:nvPr>
        </p:nvSpPr>
        <p:spPr/>
        <p:txBody>
          <a:bodyPr/>
          <a:lstStyle/>
          <a:p>
            <a:pPr marL="0" indent="0" algn="l" rtl="0">
              <a:buNone/>
            </a:pPr>
            <a:r>
              <a:rPr lang="en-GB" dirty="0"/>
              <a:t>According to ASCE 7-10 the Response Spectrum Method is possible to be used; such that the modes accumulate a modal mass participating ratio larger than 90% in all directions. </a:t>
            </a:r>
            <a:endParaRPr lang="ar-JO" dirty="0"/>
          </a:p>
        </p:txBody>
      </p:sp>
      <p:sp>
        <p:nvSpPr>
          <p:cNvPr id="4" name="Slide Number Placeholder 3">
            <a:extLst>
              <a:ext uri="{FF2B5EF4-FFF2-40B4-BE49-F238E27FC236}">
                <a16:creationId xmlns:a16="http://schemas.microsoft.com/office/drawing/2014/main" id="{9DA60E3D-A8B8-40EC-A18E-63A21BAB7959}"/>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98</a:t>
            </a:fld>
            <a:endParaRPr lang="ar-SA"/>
          </a:p>
        </p:txBody>
      </p:sp>
    </p:spTree>
    <p:extLst>
      <p:ext uri="{BB962C8B-B14F-4D97-AF65-F5344CB8AC3E}">
        <p14:creationId xmlns:p14="http://schemas.microsoft.com/office/powerpoint/2010/main" val="226239635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EFC686C-110D-423E-ABB5-82896C631FD3}"/>
              </a:ext>
            </a:extLst>
          </p:cNvPr>
          <p:cNvSpPr>
            <a:spLocks noGrp="1"/>
          </p:cNvSpPr>
          <p:nvPr>
            <p:ph type="title"/>
          </p:nvPr>
        </p:nvSpPr>
        <p:spPr>
          <a:xfrm>
            <a:off x="2136775" y="228600"/>
            <a:ext cx="8153400" cy="990600"/>
          </a:xfrm>
        </p:spPr>
        <p:txBody>
          <a:bodyPr>
            <a:normAutofit/>
          </a:bodyPr>
          <a:lstStyle/>
          <a:p>
            <a:pPr lvl="2" algn="ctr"/>
            <a:r>
              <a:rPr lang="en-GB" sz="4000" dirty="0">
                <a:solidFill>
                  <a:schemeClr val="tx1"/>
                </a:solidFill>
              </a:rPr>
              <a:t>Modal participating mass ratios:</a:t>
            </a:r>
            <a:endParaRPr lang="en-US" sz="4000" dirty="0">
              <a:solidFill>
                <a:schemeClr val="tx1"/>
              </a:solidFill>
            </a:endParaRPr>
          </a:p>
        </p:txBody>
      </p:sp>
      <p:graphicFrame>
        <p:nvGraphicFramePr>
          <p:cNvPr id="6" name="Content Placeholder 5">
            <a:extLst>
              <a:ext uri="{FF2B5EF4-FFF2-40B4-BE49-F238E27FC236}">
                <a16:creationId xmlns:a16="http://schemas.microsoft.com/office/drawing/2014/main" id="{C4D94712-8CBC-4A57-9851-31D79505D9A7}"/>
              </a:ext>
            </a:extLst>
          </p:cNvPr>
          <p:cNvGraphicFramePr>
            <a:graphicFrameLocks noGrp="1"/>
          </p:cNvGraphicFramePr>
          <p:nvPr>
            <p:ph sz="quarter" idx="1"/>
          </p:nvPr>
        </p:nvGraphicFramePr>
        <p:xfrm>
          <a:off x="1524004" y="0"/>
          <a:ext cx="9144000" cy="7376732"/>
        </p:xfrm>
        <a:graphic>
          <a:graphicData uri="http://schemas.openxmlformats.org/drawingml/2006/table">
            <a:tbl>
              <a:tblPr firstRow="1" firstCol="1" bandRow="1"/>
              <a:tblGrid>
                <a:gridCol w="914400">
                  <a:extLst>
                    <a:ext uri="{9D8B030D-6E8A-4147-A177-3AD203B41FA5}">
                      <a16:colId xmlns:a16="http://schemas.microsoft.com/office/drawing/2014/main" val="1400830807"/>
                    </a:ext>
                  </a:extLst>
                </a:gridCol>
                <a:gridCol w="914400">
                  <a:extLst>
                    <a:ext uri="{9D8B030D-6E8A-4147-A177-3AD203B41FA5}">
                      <a16:colId xmlns:a16="http://schemas.microsoft.com/office/drawing/2014/main" val="1195184354"/>
                    </a:ext>
                  </a:extLst>
                </a:gridCol>
                <a:gridCol w="914400">
                  <a:extLst>
                    <a:ext uri="{9D8B030D-6E8A-4147-A177-3AD203B41FA5}">
                      <a16:colId xmlns:a16="http://schemas.microsoft.com/office/drawing/2014/main" val="743069051"/>
                    </a:ext>
                  </a:extLst>
                </a:gridCol>
                <a:gridCol w="914400">
                  <a:extLst>
                    <a:ext uri="{9D8B030D-6E8A-4147-A177-3AD203B41FA5}">
                      <a16:colId xmlns:a16="http://schemas.microsoft.com/office/drawing/2014/main" val="718949647"/>
                    </a:ext>
                  </a:extLst>
                </a:gridCol>
                <a:gridCol w="914400">
                  <a:extLst>
                    <a:ext uri="{9D8B030D-6E8A-4147-A177-3AD203B41FA5}">
                      <a16:colId xmlns:a16="http://schemas.microsoft.com/office/drawing/2014/main" val="1012441319"/>
                    </a:ext>
                  </a:extLst>
                </a:gridCol>
                <a:gridCol w="914400">
                  <a:extLst>
                    <a:ext uri="{9D8B030D-6E8A-4147-A177-3AD203B41FA5}">
                      <a16:colId xmlns:a16="http://schemas.microsoft.com/office/drawing/2014/main" val="2638483578"/>
                    </a:ext>
                  </a:extLst>
                </a:gridCol>
                <a:gridCol w="914400">
                  <a:extLst>
                    <a:ext uri="{9D8B030D-6E8A-4147-A177-3AD203B41FA5}">
                      <a16:colId xmlns:a16="http://schemas.microsoft.com/office/drawing/2014/main" val="2112849161"/>
                    </a:ext>
                  </a:extLst>
                </a:gridCol>
                <a:gridCol w="914400">
                  <a:extLst>
                    <a:ext uri="{9D8B030D-6E8A-4147-A177-3AD203B41FA5}">
                      <a16:colId xmlns:a16="http://schemas.microsoft.com/office/drawing/2014/main" val="2567272663"/>
                    </a:ext>
                  </a:extLst>
                </a:gridCol>
                <a:gridCol w="914400">
                  <a:extLst>
                    <a:ext uri="{9D8B030D-6E8A-4147-A177-3AD203B41FA5}">
                      <a16:colId xmlns:a16="http://schemas.microsoft.com/office/drawing/2014/main" val="626569318"/>
                    </a:ext>
                  </a:extLst>
                </a:gridCol>
                <a:gridCol w="914400">
                  <a:extLst>
                    <a:ext uri="{9D8B030D-6E8A-4147-A177-3AD203B41FA5}">
                      <a16:colId xmlns:a16="http://schemas.microsoft.com/office/drawing/2014/main" val="4097015068"/>
                    </a:ext>
                  </a:extLst>
                </a:gridCol>
              </a:tblGrid>
              <a:tr h="261001">
                <a:tc rowSpan="2">
                  <a:txBody>
                    <a:bodyPr/>
                    <a:lstStyle/>
                    <a:p>
                      <a:pPr marL="0" marR="0" algn="ctr">
                        <a:lnSpc>
                          <a:spcPct val="150000"/>
                        </a:lnSpc>
                        <a:spcBef>
                          <a:spcPts val="0"/>
                        </a:spcBef>
                        <a:spcAft>
                          <a:spcPts val="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Mode</a:t>
                      </a:r>
                    </a:p>
                  </a:txBody>
                  <a:tcPr marL="53571" marR="5357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Period</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UX</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UY</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RZ</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Mode</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Period</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UX</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UY</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w="12700" cap="flat" cmpd="sng" algn="ctr">
                      <a:solidFill>
                        <a:srgbClr val="000000"/>
                      </a:solidFill>
                      <a:prstDash val="solid"/>
                      <a:round/>
                      <a:headEnd type="none" w="med" len="med"/>
                      <a:tailEnd type="none" w="med" len="med"/>
                    </a:lnT>
                    <a:lnB>
                      <a:noFill/>
                    </a:lnB>
                    <a:solidFill>
                      <a:srgbClr val="D9D9D9"/>
                    </a:solidFill>
                  </a:tcPr>
                </a:tc>
                <a:tc rowSpan="2">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Sum RZ</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130011022"/>
                  </a:ext>
                </a:extLst>
              </a:tr>
              <a:tr h="261001">
                <a:tc vMerge="1">
                  <a:txBody>
                    <a:bodyPr/>
                    <a:lstStyle/>
                    <a:p>
                      <a:pPr rtl="1"/>
                      <a:endParaRPr lang="ar-JO"/>
                    </a:p>
                  </a:txBody>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D9D9D9"/>
                    </a:solidFill>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D9D9D9"/>
                    </a:solidFill>
                  </a:tcPr>
                </a:tc>
                <a:tc vMerge="1">
                  <a:txBody>
                    <a:bodyPr/>
                    <a:lstStyle/>
                    <a:p>
                      <a:pPr rtl="1"/>
                      <a:endParaRPr lang="ar-JO"/>
                    </a:p>
                  </a:txBody>
                  <a:tcPr/>
                </a:tc>
                <a:tc vMerge="1">
                  <a:txBody>
                    <a:bodyPr/>
                    <a:lstStyle/>
                    <a:p>
                      <a:pPr rtl="1"/>
                      <a:endParaRPr lang="ar-JO"/>
                    </a:p>
                  </a:txBody>
                  <a:tcPr/>
                </a:tc>
                <a:tc vMerge="1">
                  <a:txBody>
                    <a:bodyPr/>
                    <a:lstStyle/>
                    <a:p>
                      <a:pPr rtl="1"/>
                      <a:endParaRPr lang="ar-JO"/>
                    </a:p>
                  </a:txBody>
                  <a:tcPr/>
                </a:tc>
                <a:extLst>
                  <a:ext uri="{0D108BD9-81ED-4DB2-BD59-A6C34878D82A}">
                    <a16:rowId xmlns:a16="http://schemas.microsoft.com/office/drawing/2014/main" val="2920999859"/>
                  </a:ext>
                </a:extLst>
              </a:tr>
              <a:tr h="261001">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1.372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0.4251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0.0757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0.1343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0.9153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0.8819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13295696"/>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0.945</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0.5189</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0.6116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0.1344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0.846</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438353525"/>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0.729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0.6234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0.6303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0.6207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0.846</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971408915"/>
                  </a:ext>
                </a:extLst>
              </a:tr>
              <a:tr h="332982">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0.6347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0.6657</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0.6211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0.8462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457432420"/>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0.369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0.7635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0.6664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0.6246</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0.8463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368244616"/>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0.243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0.7702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0.6966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0.6833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0.8473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726146243"/>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0.188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0.7837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0.8274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0.7094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0.9213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0.8505</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081365040"/>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0.8575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0.8298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0.7579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0.9213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0.8505</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136572217"/>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0.145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0.8298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0.7769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0.9231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0.8505</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915800694"/>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0.7966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0.078</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0.9259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0.8514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368810718"/>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0.113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0.8803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0.8352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0.7966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0.078</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0.9262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0.8515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058201653"/>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0.101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0.8847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0.8558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0.9266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0.8835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0.8516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852610305"/>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0.8913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0.8596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0.8017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0.9619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0.8842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0.8598</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4167990324"/>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0.8951</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0.8314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0.9623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0.8874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0.8607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988779529"/>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0.8796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0.8317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0.071</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0.9654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0.869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4177135757"/>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0.8962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0.8797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0.07</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0.9669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0.9051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0.8872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4286333302"/>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0.8963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0.065</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0.967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0.9054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0.8875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96546585"/>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0.971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0.9073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0.8893</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857872960"/>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0.9027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0.8801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0.9712</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0.8911</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030094371"/>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0.8327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0.061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0.9789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0.9292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0.9098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2415858631"/>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0.8362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0.9815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0.9298</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0.9215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1861255120"/>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0.9092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0.8819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0.8415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0.9823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0.939</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196063818"/>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0.081</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0.9153</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0.8819</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0.9828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0.9349</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a:noFill/>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0.9398</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392339317"/>
                  </a:ext>
                </a:extLst>
              </a:tr>
              <a:tr h="261001">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0.9202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0.8825</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0.846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0.056</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0.9832</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0.9354</a:t>
                      </a:r>
                      <a:endParaRPr lang="en-US"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a:noFill/>
                    </a:lnR>
                    <a:lnT>
                      <a:noFill/>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0.9407</a:t>
                      </a:r>
                      <a:endPar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571" marR="5357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123251693"/>
                  </a:ext>
                </a:extLst>
              </a:tr>
            </a:tbl>
          </a:graphicData>
        </a:graphic>
      </p:graphicFrame>
      <p:sp>
        <p:nvSpPr>
          <p:cNvPr id="4" name="Slide Number Placeholder 3">
            <a:extLst>
              <a:ext uri="{FF2B5EF4-FFF2-40B4-BE49-F238E27FC236}">
                <a16:creationId xmlns:a16="http://schemas.microsoft.com/office/drawing/2014/main" id="{337E219C-788D-4162-A5A6-0232BE045A66}"/>
              </a:ext>
            </a:extLst>
          </p:cNvPr>
          <p:cNvSpPr>
            <a:spLocks noGrp="1"/>
          </p:cNvSpPr>
          <p:nvPr>
            <p:ph type="sldNum" sz="quarter" idx="12"/>
          </p:nvPr>
        </p:nvSpPr>
        <p:spPr/>
        <p:txBody>
          <a:bodyPr>
            <a:normAutofit fontScale="85000" lnSpcReduction="20000"/>
          </a:bodyPr>
          <a:lstStyle/>
          <a:p>
            <a:pPr>
              <a:defRPr/>
            </a:pPr>
            <a:fld id="{F9CB2507-15B8-4C57-9E16-A2061F508DC8}" type="slidenum">
              <a:rPr lang="ar-SA" smtClean="0"/>
              <a:pPr>
                <a:defRPr/>
              </a:pPr>
              <a:t>99</a:t>
            </a:fld>
            <a:endParaRPr lang="ar-SA"/>
          </a:p>
        </p:txBody>
      </p:sp>
    </p:spTree>
    <p:extLst>
      <p:ext uri="{BB962C8B-B14F-4D97-AF65-F5344CB8AC3E}">
        <p14:creationId xmlns:p14="http://schemas.microsoft.com/office/powerpoint/2010/main" val="142296163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2563</TotalTime>
  <Words>11669</Words>
  <Application>Microsoft Office PowerPoint</Application>
  <PresentationFormat>Widescreen</PresentationFormat>
  <Paragraphs>3411</Paragraphs>
  <Slides>294</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294</vt:i4>
      </vt:variant>
    </vt:vector>
  </HeadingPairs>
  <TitlesOfParts>
    <vt:vector size="302" baseType="lpstr">
      <vt:lpstr>Arial</vt:lpstr>
      <vt:lpstr>Calibri</vt:lpstr>
      <vt:lpstr>Cambria Math</vt:lpstr>
      <vt:lpstr>Times New Roman</vt:lpstr>
      <vt:lpstr>Tw Cen MT</vt:lpstr>
      <vt:lpstr>Wingdings</vt:lpstr>
      <vt:lpstr>Wingdings 2</vt:lpstr>
      <vt:lpstr>ألوان متوسطة</vt:lpstr>
      <vt:lpstr>PowerPoint Presentation</vt:lpstr>
      <vt:lpstr>Outline </vt:lpstr>
      <vt:lpstr>1. Introduction</vt:lpstr>
      <vt:lpstr>1.1 :Project Description</vt:lpstr>
      <vt:lpstr>1.1 :Project Description</vt:lpstr>
      <vt:lpstr>PowerPoint Presentation</vt:lpstr>
      <vt:lpstr>PowerPoint Presentation</vt:lpstr>
      <vt:lpstr>1.1 :Project Description</vt:lpstr>
      <vt:lpstr>1.1: Project Description</vt:lpstr>
      <vt:lpstr>1.1 :Project Description</vt:lpstr>
      <vt:lpstr>1.1 :Project Description</vt:lpstr>
      <vt:lpstr>1.2 : Methodology</vt:lpstr>
      <vt:lpstr>1.3 : Codes and Standards</vt:lpstr>
      <vt:lpstr>1.4 : Materials</vt:lpstr>
      <vt:lpstr>1.4 : Materials</vt:lpstr>
      <vt:lpstr>1.4 : Materials</vt:lpstr>
      <vt:lpstr>1.4 : Materials</vt:lpstr>
      <vt:lpstr>1.5: Loads</vt:lpstr>
      <vt:lpstr>1.5: Loads </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1.5: Loads</vt:lpstr>
      <vt:lpstr>Loads 1.5: </vt:lpstr>
      <vt:lpstr>1.5: Loads</vt:lpstr>
      <vt:lpstr>1.5: Loads</vt:lpstr>
      <vt:lpstr>1.5: Loads</vt:lpstr>
      <vt:lpstr>1.5: Loads</vt:lpstr>
      <vt:lpstr>1.5: Loads</vt:lpstr>
      <vt:lpstr>1.5: Loads</vt:lpstr>
      <vt:lpstr>1.5: Loads</vt:lpstr>
      <vt:lpstr>1.5: Loads</vt:lpstr>
      <vt:lpstr>1.5: Loads</vt:lpstr>
      <vt:lpstr>1.5: Loads</vt:lpstr>
      <vt:lpstr>1.6: Load Combinations</vt:lpstr>
      <vt:lpstr>1.6: Load Combinations</vt:lpstr>
      <vt:lpstr>1.6: Load Combinations</vt:lpstr>
      <vt:lpstr>1.6: Load Combinations</vt:lpstr>
      <vt:lpstr>1.6: Load Combinations</vt:lpstr>
      <vt:lpstr>1.6: Load Combinations</vt:lpstr>
      <vt:lpstr>1.6: Load Combinations</vt:lpstr>
      <vt:lpstr>1.7: Geotechnical Investigation</vt:lpstr>
      <vt:lpstr>2. Preliminary Design</vt:lpstr>
      <vt:lpstr>2.1: Lateral and Gravity Forces Resisting Systems</vt:lpstr>
      <vt:lpstr>2.2: Slabs Structural Systems</vt:lpstr>
      <vt:lpstr>2.3.1: Preliminary Dimensions for Beams</vt:lpstr>
      <vt:lpstr>2.3.1:Preliminary dimensions for Beams</vt:lpstr>
      <vt:lpstr>2.3.2: Preliminary Thickness of Slabs</vt:lpstr>
      <vt:lpstr>2.3.2: Preliminary Thickness of Slabs</vt:lpstr>
      <vt:lpstr>2.3.2: Preliminary Thickness of Slabs</vt:lpstr>
      <vt:lpstr>PowerPoint Presentation</vt:lpstr>
      <vt:lpstr>2.3.3: Preliminary Dimensions of Columns</vt:lpstr>
      <vt:lpstr>     2.3.3: Preliminary Dimensions of Columns  Load on column F17 from slabs loads </vt:lpstr>
      <vt:lpstr>        2.3.3: Preliminary Dimensions of Columns   </vt:lpstr>
      <vt:lpstr>2.3.3 : Preliminary Dimensions of Columns</vt:lpstr>
      <vt:lpstr>  2.3.3 : Preliminary Dimensions of Columns  .</vt:lpstr>
      <vt:lpstr>3. THREE-DIMENSIONAL Analysis and Design</vt:lpstr>
      <vt:lpstr>3.1: 3D-Modeling:</vt:lpstr>
      <vt:lpstr>3.1.1: 3D-Modeling:</vt:lpstr>
      <vt:lpstr>3.1.2: Modifiers</vt:lpstr>
      <vt:lpstr>3.1.2: Modifiers</vt:lpstr>
      <vt:lpstr>3.1.3: Load Patterns</vt:lpstr>
      <vt:lpstr>3.1.4: Functions</vt:lpstr>
      <vt:lpstr>3.1.5: Load Cases</vt:lpstr>
      <vt:lpstr>3.1.5: Load Cases</vt:lpstr>
      <vt:lpstr>3.1.6: Diaphragms</vt:lpstr>
      <vt:lpstr>3.1.7: Mass Source</vt:lpstr>
      <vt:lpstr>3.2: Verification of Structural Analysis</vt:lpstr>
      <vt:lpstr>3.2.1: Compatibility</vt:lpstr>
      <vt:lpstr>3.2.2: Equilibrium Check:</vt:lpstr>
      <vt:lpstr>3.2.2: Equilibrium Check</vt:lpstr>
      <vt:lpstr>3.2.2: Equilibrium Check</vt:lpstr>
      <vt:lpstr>3.2.2: Equilibrium Check</vt:lpstr>
      <vt:lpstr>3.2.2: Equilibrium Check</vt:lpstr>
      <vt:lpstr>3.2.3: Stress-strain relation relationship</vt:lpstr>
      <vt:lpstr>3.2.3: Stress-strain relation relationship</vt:lpstr>
      <vt:lpstr>3.2.3: Stress-strain relation relationship</vt:lpstr>
      <vt:lpstr>3.2.3: Stress-strain relation relationship</vt:lpstr>
      <vt:lpstr>3.2.3: Stress-strain relation relationship</vt:lpstr>
      <vt:lpstr>3.2.3: Stress-strain relation relationship</vt:lpstr>
      <vt:lpstr>3.2.3: Modal participating mass ratios</vt:lpstr>
      <vt:lpstr>Modal participating mass ratios:</vt:lpstr>
      <vt:lpstr>3.2.4: Period Check</vt:lpstr>
      <vt:lpstr>3.2.4: Period Check</vt:lpstr>
      <vt:lpstr>3.2.4: Period Check</vt:lpstr>
      <vt:lpstr>3.2.5: Seismic Base shear computation</vt:lpstr>
      <vt:lpstr>3.2.5: Seismic Base shear computation</vt:lpstr>
      <vt:lpstr>3.2.5: Seismic Base shear computation</vt:lpstr>
      <vt:lpstr>3.2.5: Seismic Base shear computation</vt:lpstr>
      <vt:lpstr>3.2.5: Seismic Base shear computation</vt:lpstr>
      <vt:lpstr>3.2.5: Seismic Base shear computation</vt:lpstr>
      <vt:lpstr>3.2.5: Seismic Base shear computation</vt:lpstr>
      <vt:lpstr>3.2.5: Seismic Base shear computation</vt:lpstr>
      <vt:lpstr>3.3: Seismic force-resisting system:</vt:lpstr>
      <vt:lpstr>3.3: Seismic force-resisting system:</vt:lpstr>
      <vt:lpstr>3.3: Seismic force-resisting system:</vt:lpstr>
      <vt:lpstr>3.3: Seismic force-resisting system:</vt:lpstr>
      <vt:lpstr>3.3: Deflection Computations</vt:lpstr>
      <vt:lpstr>3.3.1: Long term deflection</vt:lpstr>
      <vt:lpstr>3.3.1: Long term deflection</vt:lpstr>
      <vt:lpstr>3.3.1: Long term deflection</vt:lpstr>
      <vt:lpstr>3.3.1: Long term deflection</vt:lpstr>
      <vt:lpstr>3.3.1: Long term deflection</vt:lpstr>
      <vt:lpstr>3.4.2: Drift Calculations </vt:lpstr>
      <vt:lpstr>3.4: Drift Calculations </vt:lpstr>
      <vt:lpstr>3.4: Drift Calculations </vt:lpstr>
      <vt:lpstr>3.4: Drift Calculations </vt:lpstr>
      <vt:lpstr>3.4: Drift Calculations </vt:lpstr>
      <vt:lpstr>3.5: Wide beam shear check</vt:lpstr>
      <vt:lpstr>3.5: Wide beam shear check</vt:lpstr>
      <vt:lpstr>PowerPoint Presentation</vt:lpstr>
      <vt:lpstr>3.5: Wide beam shear check</vt:lpstr>
      <vt:lpstr>3.6: Structural Irregularity </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3.6: Structural Irregularity</vt:lpstr>
      <vt:lpstr>3.7: P-delta Effect</vt:lpstr>
      <vt:lpstr>3.7: P-delta Effect</vt:lpstr>
      <vt:lpstr>3.7: P-delta Effect</vt:lpstr>
      <vt:lpstr>3.7: P-delta Effect</vt:lpstr>
      <vt:lpstr>3.7: P-delta Effect</vt:lpstr>
      <vt:lpstr>3.7: P-delta Effect</vt:lpstr>
      <vt:lpstr>3.8: Verification of Structural Design</vt:lpstr>
      <vt:lpstr>3.8.1 Verification of beam design  </vt:lpstr>
      <vt:lpstr>3.8.1 Verification of beam design  </vt:lpstr>
      <vt:lpstr>3.8.1 Verification of beam design  </vt:lpstr>
      <vt:lpstr>3.8.1 Verification of beam design  </vt:lpstr>
      <vt:lpstr>3.8.1 Verification of beam design  </vt:lpstr>
      <vt:lpstr>3.8.1 Verification of column design  </vt:lpstr>
      <vt:lpstr>3.8.1 Verification of beam design  </vt:lpstr>
      <vt:lpstr>3.8.1 Verification of beam design  </vt:lpstr>
      <vt:lpstr>3.8.1 Verification of beam design  </vt:lpstr>
      <vt:lpstr>3.8.1 Verification of beam design  </vt:lpstr>
      <vt:lpstr>3.8.2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3.8.1 Verification of beam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3.8.2 Verification of column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3.8.3.1 Verification of pier design  </vt:lpstr>
      <vt:lpstr>3.8.3.2 Spandrel design verification </vt:lpstr>
      <vt:lpstr>3.8.3.2 Spandrel design verification </vt:lpstr>
      <vt:lpstr>3.8.3.2 Spandrel design verification </vt:lpstr>
      <vt:lpstr>3.8.3.2 Spandrel design verification </vt:lpstr>
      <vt:lpstr>3.8.3.2 Spandrel design verification </vt:lpstr>
      <vt:lpstr>3.8.3.2 Spandrel design verification </vt:lpstr>
      <vt:lpstr>3.8.3.2 Spandrel design verification </vt:lpstr>
      <vt:lpstr>3.8.3.2 Spandrel design verification </vt:lpstr>
      <vt:lpstr>3.9.1 Mat foundation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3.9.1.1 Pile capacity </vt:lpstr>
      <vt:lpstr>3.9.1.2 Soil pressure check </vt:lpstr>
      <vt:lpstr>3.9.1.3 Mat foundation one-way shear check</vt:lpstr>
      <vt:lpstr>3.9.1.3 Mat foundation one-way shear check</vt:lpstr>
      <vt:lpstr>3.9.1.3 Mat foundation one-way shear check</vt:lpstr>
      <vt:lpstr>3.9.1.4 Mat foundation punching shear check</vt:lpstr>
      <vt:lpstr>3.9.1.4 Mat foundation punching shear check</vt:lpstr>
      <vt:lpstr>3.9.1.4 Mat foundation punching shear check</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3.10.1 Design of beams </vt:lpstr>
      <vt:lpstr>3.10.2 Design of columns </vt:lpstr>
      <vt:lpstr>3.10.2 Design of columns </vt:lpstr>
      <vt:lpstr>3.10.2 Design of columns </vt:lpstr>
      <vt:lpstr>3.10.2 Design of columns </vt:lpstr>
      <vt:lpstr>3.10.2 Design of columns </vt:lpstr>
      <vt:lpstr>3.10.2 Design of columns </vt:lpstr>
      <vt:lpstr>3.10.2 Design of columns </vt:lpstr>
      <vt:lpstr>3.10.3 Design of special wall piers  </vt:lpstr>
      <vt:lpstr>3.10.3 Design of special wall piers  </vt:lpstr>
      <vt:lpstr>3.10.3 Design of special wall piers  </vt:lpstr>
      <vt:lpstr>3.10.3 Design of special wall piers  </vt:lpstr>
      <vt:lpstr>3.10.3 Design of special wall piers  </vt:lpstr>
      <vt:lpstr>3.10.3 Design of special wall piers  </vt:lpstr>
      <vt:lpstr>3.10.3 Design of special wall piers  </vt:lpstr>
      <vt:lpstr>3.10.3 Design of special wall piers  </vt:lpstr>
      <vt:lpstr>3.10.3 Design of special wall piers  </vt:lpstr>
      <vt:lpstr>3.10.4 Design of special wall spandrel.</vt:lpstr>
      <vt:lpstr>3.10.4 Design of special wall spandrel.</vt:lpstr>
      <vt:lpstr>3.10.4 Design of special wall spandrel.</vt:lpstr>
      <vt:lpstr>3.10.4 Design of special wall spandrel.</vt:lpstr>
      <vt:lpstr>3.10.4 Design of special wall spandrel.</vt:lpstr>
      <vt:lpstr>3.10.4 Design of special wall spandrel.</vt:lpstr>
      <vt:lpstr>3.10.5 Design of mat foundation</vt:lpstr>
      <vt:lpstr>3.10.5 Design of mat foundation</vt:lpstr>
      <vt:lpstr>3.10.5 Design of mat foundation</vt:lpstr>
      <vt:lpstr>3.10.5 Design of mat foundation</vt:lpstr>
      <vt:lpstr>3.10.5 Design of mat foundation</vt:lpstr>
      <vt:lpstr>3.10.5 Design of mat foundation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اسامة ربايعة</cp:lastModifiedBy>
  <cp:revision>104</cp:revision>
  <dcterms:created xsi:type="dcterms:W3CDTF">2020-06-01T03:38:35Z</dcterms:created>
  <dcterms:modified xsi:type="dcterms:W3CDTF">2020-06-03T12:37:07Z</dcterms:modified>
</cp:coreProperties>
</file>