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70" r:id="rId2"/>
    <p:sldId id="271" r:id="rId3"/>
    <p:sldId id="272" r:id="rId4"/>
    <p:sldId id="273" r:id="rId5"/>
    <p:sldId id="274" r:id="rId6"/>
    <p:sldId id="275" r:id="rId7"/>
    <p:sldId id="296" r:id="rId8"/>
    <p:sldId id="256" r:id="rId9"/>
    <p:sldId id="277" r:id="rId10"/>
    <p:sldId id="278" r:id="rId11"/>
    <p:sldId id="258" r:id="rId12"/>
    <p:sldId id="279" r:id="rId13"/>
    <p:sldId id="280" r:id="rId14"/>
    <p:sldId id="293" r:id="rId15"/>
    <p:sldId id="259" r:id="rId16"/>
    <p:sldId id="260" r:id="rId17"/>
    <p:sldId id="261" r:id="rId18"/>
    <p:sldId id="263" r:id="rId19"/>
    <p:sldId id="262" r:id="rId20"/>
    <p:sldId id="264" r:id="rId21"/>
    <p:sldId id="265" r:id="rId22"/>
    <p:sldId id="266" r:id="rId23"/>
    <p:sldId id="267" r:id="rId24"/>
    <p:sldId id="276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5" r:id="rId37"/>
    <p:sldId id="292" r:id="rId38"/>
    <p:sldId id="294" r:id="rId39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53" autoAdjust="0"/>
    <p:restoredTop sz="94660"/>
  </p:normalViewPr>
  <p:slideViewPr>
    <p:cSldViewPr snapToGrid="0">
      <p:cViewPr varScale="1">
        <p:scale>
          <a:sx n="83" d="100"/>
          <a:sy n="83" d="100"/>
        </p:scale>
        <p:origin x="36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9FACF4D-1BE6-43AE-8916-64D5C1990CBC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64F521F-095A-4F6D-B1B9-A0611F097D9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45773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051FC-5DC9-4CF6-95F8-23685B1BE6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54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2495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4085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1906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361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95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84202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87454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8608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742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1239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9597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55772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595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1648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0748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5908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4B62A-77D3-472B-9044-D694BF8026BF}" type="datetimeFigureOut">
              <a:rPr lang="ar-JO" smtClean="0"/>
              <a:t>14/04/1440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3C5DB7-6CA8-4850-AB44-11646559F9BF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5237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197768"/>
          </a:xfrm>
        </p:spPr>
        <p:txBody>
          <a:bodyPr>
            <a:normAutofit/>
          </a:bodyPr>
          <a:lstStyle/>
          <a:p>
            <a:pPr algn="ctr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of Wastewater collection network of </a:t>
            </a:r>
            <a:r>
              <a:rPr lang="en-US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582779"/>
            <a:ext cx="8596668" cy="3458583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Done by:</a:t>
            </a:r>
          </a:p>
          <a:p>
            <a:pPr marL="0" indent="0" algn="ctr" rtl="0">
              <a:buNone/>
            </a:pP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Khaliq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Touqan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Obadah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Hamdan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</a:p>
          <a:p>
            <a:pPr marL="0" indent="0" algn="ctr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to:</a:t>
            </a:r>
          </a:p>
          <a:p>
            <a:pPr marL="0" indent="0" algn="ctr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Anan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Jayousi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J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418" y="29741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1">
            <a:spAutoFit/>
          </a:bodyPr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06813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7516" y="197768"/>
            <a:ext cx="9715636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Sewer sheds design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5: </a:t>
            </a:r>
            <a:r>
              <a:rPr lang="en-US" sz="8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 Sheds</a:t>
            </a:r>
            <a:endParaRPr lang="en-GB" sz="8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C:\Users\Lenovo\Desktop\Design_She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581" y="1276113"/>
            <a:ext cx="676875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3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82" y="212436"/>
            <a:ext cx="8867601" cy="1034473"/>
          </a:xfrm>
        </p:spPr>
        <p:txBody>
          <a:bodyPr>
            <a:no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Related </a:t>
            </a:r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</a:t>
            </a:r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Concepts 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498" y="1200007"/>
            <a:ext cx="7472055" cy="3880773"/>
          </a:xfrm>
        </p:spPr>
        <p:txBody>
          <a:bodyPr/>
          <a:lstStyle/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procedure for flow rate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water consumption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wastewater generation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infiltration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enters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manholes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WW flow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hourly WW</a:t>
            </a:r>
          </a:p>
          <a:p>
            <a:pPr algn="l" rtl="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 the design value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858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3558" y="144379"/>
            <a:ext cx="9411199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Data </a:t>
            </a: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01053" y="1000906"/>
                <a:ext cx="10159443" cy="5040560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𝐴𝑉𝐺</m:t>
                        </m:r>
                        <m:r>
                          <a:rPr lang="en-US" sz="2000" i="1" dirty="0">
                            <a:latin typeface="Cambria Math"/>
                          </a:rPr>
                          <m:t>𝐶𝑜𝑛𝑠𝑢𝑚𝑝𝑡𝑖𝑜𝑛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= </m:t>
                    </m:r>
                    <m:r>
                      <a:rPr lang="en-US" sz="2000" i="1" dirty="0">
                        <a:latin typeface="Cambria Math"/>
                      </a:rPr>
                      <m:t>93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 dirty="0" err="1">
                            <a:latin typeface="Cambria Math"/>
                          </a:rPr>
                          <m:t>𝑐</m:t>
                        </m:r>
                        <m:r>
                          <a:rPr lang="en-US" sz="2000" i="1" dirty="0" err="1">
                            <a:latin typeface="Cambria Math"/>
                          </a:rPr>
                          <m:t>.</m:t>
                        </m:r>
                        <m:r>
                          <a:rPr lang="en-US" sz="2000" i="1" dirty="0" err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𝐷𝑒𝑠𝑖𝑔𝑛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 = </m:t>
                    </m:r>
                    <m:r>
                      <a:rPr lang="en-US" sz="2000" i="1" dirty="0">
                        <a:latin typeface="Cambria Math"/>
                      </a:rPr>
                      <m:t>120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 dirty="0" err="1">
                            <a:latin typeface="Cambria Math"/>
                          </a:rPr>
                          <m:t>𝑐</m:t>
                        </m:r>
                        <m:r>
                          <a:rPr lang="en-US" sz="2000" i="1" dirty="0" err="1">
                            <a:latin typeface="Cambria Math"/>
                          </a:rPr>
                          <m:t>.</m:t>
                        </m:r>
                        <m:r>
                          <a:rPr lang="en-US" sz="2000" i="1" dirty="0" err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i="1" dirty="0">
                            <a:latin typeface="Cambria Math"/>
                          </a:rPr>
                          <m:t>2037</m:t>
                        </m:r>
                      </m:sub>
                    </m:sSub>
                    <m:r>
                      <a:rPr lang="en-US" sz="2000" i="1" dirty="0">
                        <a:latin typeface="Cambria Math"/>
                      </a:rPr>
                      <m:t> = </m:t>
                    </m:r>
                    <m:r>
                      <a:rPr lang="en-US" sz="2000" i="1" dirty="0">
                        <a:latin typeface="Cambria Math"/>
                      </a:rPr>
                      <m:t>15</m:t>
                    </m:r>
                    <m:r>
                      <a:rPr lang="en-US" sz="2000" i="1" dirty="0">
                        <a:latin typeface="Cambria Math"/>
                      </a:rPr>
                      <m:t>,</m:t>
                    </m:r>
                    <m:r>
                      <a:rPr lang="en-US" sz="2000" i="1" dirty="0">
                        <a:latin typeface="Cambria Math"/>
                      </a:rPr>
                      <m:t>260</m:t>
                    </m:r>
                    <m:r>
                      <a:rPr lang="en-US" sz="2000" i="1" dirty="0">
                        <a:latin typeface="Cambria Math"/>
                      </a:rPr>
                      <m:t> </m:t>
                    </m:r>
                    <m:r>
                      <a:rPr lang="en-US" sz="2000" i="1" dirty="0">
                        <a:latin typeface="Cambria Math"/>
                      </a:rPr>
                      <m:t>𝐶𝑎𝑝𝑖𝑡𝑎</m:t>
                    </m:r>
                  </m:oMath>
                </a14:m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(r = 2.5% and n = 20 years)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𝑃𝐹</m:t>
                    </m:r>
                    <m:r>
                      <a:rPr lang="en-US" sz="2000" i="1" dirty="0">
                        <a:latin typeface="Cambria Math"/>
                      </a:rPr>
                      <m:t> </m:t>
                    </m:r>
                    <m:r>
                      <a:rPr lang="en-US" sz="2000" i="1" dirty="0">
                        <a:latin typeface="Cambria Math"/>
                      </a:rPr>
                      <m:t>“</m:t>
                    </m:r>
                    <m:r>
                      <a:rPr lang="en-US" sz="2000" i="1" dirty="0">
                        <a:latin typeface="Cambria Math"/>
                      </a:rPr>
                      <m:t>𝐻𝑜𝑢𝑟𝑙𝑦</m:t>
                    </m:r>
                    <m:r>
                      <a:rPr lang="en-US" sz="2000" i="1" dirty="0">
                        <a:latin typeface="Cambria Math"/>
                      </a:rPr>
                      <m:t>”</m:t>
                    </m:r>
                    <m:r>
                      <a:rPr lang="en-US" sz="2000" i="1" dirty="0"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/>
                          </a:rPr>
                          <m:t>5</m:t>
                        </m:r>
                      </m:num>
                      <m:den>
                        <m:sSup>
                          <m:sSup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 dirty="0">
                                    <a:latin typeface="Cambria Math"/>
                                  </a:rPr>
                                  <m:t>15</m:t>
                                </m:r>
                                <m:r>
                                  <a:rPr lang="en-US" sz="2000" i="1" dirty="0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2000" i="1" dirty="0">
                                    <a:latin typeface="Cambria Math"/>
                                  </a:rPr>
                                  <m:t>260</m:t>
                                </m:r>
                              </m:e>
                            </m:d>
                          </m:e>
                          <m:sup>
                            <m:r>
                              <a:rPr lang="en-US" sz="2000" i="1" dirty="0">
                                <a:latin typeface="Cambria Math"/>
                              </a:rPr>
                              <m:t>0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.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 dirty="0">
                        <a:latin typeface="Cambria Math"/>
                      </a:rPr>
                      <m:t> = </m:t>
                    </m:r>
                    <m:r>
                      <a:rPr lang="en-US" sz="2000" i="1" dirty="0">
                        <a:latin typeface="Cambria Math"/>
                      </a:rPr>
                      <m:t>2</m:t>
                    </m:r>
                    <m:r>
                      <a:rPr lang="en-US" sz="2000" i="1" dirty="0">
                        <a:latin typeface="Cambria Math"/>
                      </a:rPr>
                      <m:t>.</m:t>
                    </m:r>
                    <m:r>
                      <a:rPr lang="en-US" sz="2000" i="1" dirty="0">
                        <a:latin typeface="Cambria Math"/>
                      </a:rPr>
                      <m:t>899</m:t>
                    </m:r>
                    <m:r>
                      <a:rPr lang="en-US" sz="2000" i="1" dirty="0">
                        <a:latin typeface="Cambria Math"/>
                      </a:rPr>
                      <m:t>= </m:t>
                    </m:r>
                    <m:r>
                      <a:rPr lang="en-US" sz="2000" i="1" dirty="0">
                        <a:latin typeface="Cambria Math"/>
                      </a:rPr>
                      <m:t>3</m:t>
                    </m:r>
                    <m:r>
                      <a:rPr lang="en-US" sz="2000" i="1" dirty="0">
                        <a:latin typeface="Cambria Math"/>
                      </a:rPr>
                      <m:t>.</m:t>
                    </m:r>
                    <m:r>
                      <a:rPr lang="en-US" sz="2000" i="1" dirty="0">
                        <a:latin typeface="Cambria Math"/>
                      </a:rPr>
                      <m:t>00</m:t>
                    </m:r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Wastewater Generation =0.80 of Designed Consumption</a:t>
                </a: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Infiltration is 0.20 of the </a:t>
                </a:r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returned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Value</a:t>
                </a:r>
              </a:p>
              <a:p>
                <a:pPr algn="l" rtl="0"/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𝐹𝑙𝑜𝑤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𝑃𝑒𝑟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𝐶𝑎𝑝𝑖𝑡𝑎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120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80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+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120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80</m:t>
                        </m:r>
                      </m:e>
                    </m:d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307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20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3072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𝑑</m:t>
                        </m:r>
                      </m:den>
                    </m:f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𝐿𝑜𝑎𝑑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𝑃𝑒𝑟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𝑀𝑎𝑛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𝑜𝑙𝑒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𝐴𝑟𝑒𝑎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𝑜𝑓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𝑆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𝑒𝑑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𝐷𝑒𝑛𝑠𝑖𝑡𝑦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𝐷𝑒𝑠𝑖𝑔𝑛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𝐹𝑙𝑜𝑤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𝑝𝑒𝑟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𝐶𝑎𝑝𝑖𝑡𝑎</m:t>
                    </m:r>
                  </m:oMath>
                </a14:m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053" y="1000906"/>
                <a:ext cx="10159443" cy="5040560"/>
              </a:xfrm>
              <a:blipFill>
                <a:blip r:embed="rId2"/>
                <a:stretch>
                  <a:fillRect l="-30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7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0442" y="188640"/>
            <a:ext cx="9290702" cy="666936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 </a:t>
            </a: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Loading</a:t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6: Manholes Loading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Lenovo\Desktop\Unit_loa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" y="964879"/>
            <a:ext cx="6881091" cy="4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ovo\Desktop\Unit_load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858" y="951344"/>
            <a:ext cx="4424360" cy="450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4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07" y="240146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Theories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7745"/>
            <a:ext cx="8596668" cy="468361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Principle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Manning’s Equation “Friction Loss”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024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82" y="267856"/>
            <a:ext cx="8719820" cy="1330036"/>
          </a:xfrm>
        </p:spPr>
        <p:txBody>
          <a:bodyPr>
            <a:normAutofit/>
          </a:bodyPr>
          <a:lstStyle/>
          <a:p>
            <a:pPr algn="ctr"/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Energy Principle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9201"/>
            <a:ext cx="8596668" cy="4822162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hydraulic applications, energy is often represented as energy per units of length.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the following energy equation</a:t>
            </a:r>
            <a:endParaRPr lang="en-GB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266" y="3256063"/>
            <a:ext cx="5431589" cy="1106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3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48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and Energy Grade Lines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455" y="1366983"/>
            <a:ext cx="8904547" cy="4674380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Hydraulic grade line (HGL): Describes the heads of pressures and elevation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grade line (EGL): Describes the heads of pressures, elevation and velocity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3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258619"/>
            <a:ext cx="8729057" cy="812799"/>
          </a:xfrm>
        </p:spPr>
        <p:txBody>
          <a:bodyPr>
            <a:normAutofit/>
          </a:bodyPr>
          <a:lstStyle/>
          <a:p>
            <a:pPr algn="ctr" rtl="0"/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Friction Loss Method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163783"/>
                <a:ext cx="8596668" cy="4877580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GB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used Manning’s equation for free surface flow</a:t>
                </a:r>
              </a:p>
              <a:p>
                <a:pPr algn="l" rtl="0"/>
                <a:endParaRPr lang="en-GB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b="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endParaRPr lang="en-GB" sz="20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p>
                          <m:f>
                            <m:f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p>
                          <m:f>
                            <m:f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ar-JO" sz="4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163783"/>
                <a:ext cx="8596668" cy="4877580"/>
              </a:xfrm>
              <a:blipFill>
                <a:blip r:embed="rId2"/>
                <a:stretch>
                  <a:fillRect l="-284" t="-75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43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164" y="249381"/>
            <a:ext cx="8932256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of WWCN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26" y="1218714"/>
            <a:ext cx="5727032" cy="4940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95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79" y="295563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Constraints 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02327"/>
            <a:ext cx="8596668" cy="4739035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 (0.60 – 3.00) m/s.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Slopes (1-12) %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depth (1.00-5.00) m</a:t>
            </a:r>
          </a:p>
        </p:txBody>
      </p:sp>
    </p:spTree>
    <p:extLst>
      <p:ext uri="{BB962C8B-B14F-4D97-AF65-F5344CB8AC3E}">
        <p14:creationId xmlns:p14="http://schemas.microsoft.com/office/powerpoint/2010/main" val="262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Outline 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8386" y="1677653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Revision of Graduation Project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Project II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Second Project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of designing Wastewater Collection Network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Calculations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Solution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6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80" y="304800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Sewer systems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09965"/>
            <a:ext cx="8596668" cy="4831398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Sanitary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Storm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Sewer System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6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26" y="314036"/>
            <a:ext cx="9227127" cy="1320800"/>
          </a:xfrm>
        </p:spPr>
        <p:txBody>
          <a:bodyPr>
            <a:normAutofit/>
          </a:bodyPr>
          <a:lstStyle/>
          <a:p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Wastewater Collection systems</a:t>
            </a:r>
            <a:endParaRPr lang="ar-JO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283855"/>
            <a:ext cx="8830657" cy="475750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Gravity Sewer System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Pressurized Sewer System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787" y="240632"/>
            <a:ext cx="8418540" cy="962526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WWCT Components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653" y="1032043"/>
            <a:ext cx="6655808" cy="5472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81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64" y="166254"/>
            <a:ext cx="8849129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of manhole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98" y="1320079"/>
            <a:ext cx="7430679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7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7516" y="188640"/>
            <a:ext cx="9633284" cy="1656184"/>
          </a:xfrm>
        </p:spPr>
        <p:txBody>
          <a:bodyPr>
            <a:no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Design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3768" y="1600200"/>
            <a:ext cx="8775032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3: WWCN</a:t>
            </a: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Lenovo\Desktop\WW-Net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15" y="1380692"/>
            <a:ext cx="8280920" cy="457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8001" y="116632"/>
            <a:ext cx="9669104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and Solution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0982" y="1196752"/>
            <a:ext cx="9826122" cy="554461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Area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3,483,835.2262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3,484 </a:t>
            </a:r>
            <a:r>
              <a:rPr lang="en-US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</a:t>
            </a:r>
            <a:endParaRPr lang="en-US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 algn="ctr" rtl="0">
              <a:buNone/>
            </a:pPr>
            <a:r>
              <a:rPr lang="en-US" sz="2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7: Design Area Problem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122" name="Picture 2" descr="C:\Users\Lenovo\Desktop\Problem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78" y="1868767"/>
            <a:ext cx="670718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6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273" y="404665"/>
            <a:ext cx="9887527" cy="61162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8: Low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Velocities</a:t>
            </a:r>
            <a:endParaRPr lang="ar-JO" sz="2000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JO" sz="2000" dirty="0"/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6147" name="Picture 3" descr="C:\Users\Lenovo\Desktop\Low_Velocit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15" y="764882"/>
            <a:ext cx="816451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8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208" y="240631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results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6" descr="C:\Users\asus\Desktop\Grad. Pics\results wor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88" y="1589240"/>
            <a:ext cx="5554980" cy="417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5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8147" y="0"/>
            <a:ext cx="9402997" cy="1143000"/>
          </a:xfrm>
        </p:spPr>
        <p:txBody>
          <a:bodyPr/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Outfalls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1200" y="1052736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en-US" sz="2000" dirty="0" smtClean="0"/>
          </a:p>
          <a:p>
            <a:pPr marL="0" indent="0" algn="ctr" rtl="0">
              <a:buNone/>
            </a:pPr>
            <a:r>
              <a:rPr lang="en-US" sz="2000" dirty="0" smtClean="0"/>
              <a:t>Figure </a:t>
            </a:r>
            <a:r>
              <a:rPr lang="en-US" sz="2000" dirty="0"/>
              <a:t>x: Outfalls Flow Values and Locations</a:t>
            </a:r>
          </a:p>
        </p:txBody>
      </p:sp>
      <p:pic>
        <p:nvPicPr>
          <p:cNvPr id="7170" name="Picture 2" descr="C:\Users\Lenovo\Desktop\Outfal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26" y="1028856"/>
            <a:ext cx="8307387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novo\Desktop\OF-Lo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122" y="2435046"/>
            <a:ext cx="4968553" cy="33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3347" y="0"/>
            <a:ext cx="9779805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268761"/>
            <a:ext cx="9464842" cy="485740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An Engineering Graph which describes the Slope, Cover, Rim elevation, Invert of Manholes and Conduits and it shows how the drop Manhole “Structure” would look like.</a:t>
            </a:r>
          </a:p>
        </p:txBody>
      </p:sp>
    </p:spTree>
    <p:extLst>
      <p:ext uri="{BB962C8B-B14F-4D97-AF65-F5344CB8AC3E}">
        <p14:creationId xmlns:p14="http://schemas.microsoft.com/office/powerpoint/2010/main" val="354325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2BD9-CE29-44BD-A5A4-78697580E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1" y="188641"/>
            <a:ext cx="6447501" cy="821635"/>
          </a:xfrm>
        </p:spPr>
        <p:txBody>
          <a:bodyPr>
            <a:normAutofit/>
          </a:bodyPr>
          <a:lstStyle/>
          <a:p>
            <a:pPr rtl="0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Revision of Project I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1F626-EC48-429B-8771-709C4AB59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57" y="1268760"/>
            <a:ext cx="9641305" cy="5589240"/>
          </a:xfrm>
        </p:spPr>
        <p:txBody>
          <a:bodyPr>
            <a:normAutofit/>
          </a:bodyPr>
          <a:lstStyle/>
          <a:p>
            <a:pPr algn="l" rtl="0"/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is one of the most important requirements to live, everything on the earth needs water,</a:t>
            </a:r>
          </a:p>
          <a:p>
            <a:pPr algn="l" rtl="0"/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 is to design a water distribution network (WDN) for village of </a:t>
            </a:r>
            <a:r>
              <a:rPr lang="en-GB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Kufr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1: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10600E-3686-4F93-A8AE-EF295D9B4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701" y="2819763"/>
            <a:ext cx="5904656" cy="305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7726" y="1471283"/>
            <a:ext cx="9504948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 rtl="0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Profile-1</a:t>
            </a:r>
            <a:endParaRPr lang="en-GB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C:\Users\Lenovo\Desktop\Final proj\Profile 1 new ne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23" y="356900"/>
            <a:ext cx="835292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197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1684" y="476673"/>
            <a:ext cx="9569116" cy="80737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Profile-2</a:t>
            </a:r>
            <a:endParaRPr lang="en-GB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C:\Users\Lenovo\Desktop\Pro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77" y="515959"/>
            <a:ext cx="856895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4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8358" y="0"/>
            <a:ext cx="9250778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45432" y="1600200"/>
            <a:ext cx="9665368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9: Velocities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</a:p>
        </p:txBody>
      </p:sp>
      <p:pic>
        <p:nvPicPr>
          <p:cNvPr id="6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024" y="1261283"/>
            <a:ext cx="7437755" cy="482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0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9389" y="25121"/>
            <a:ext cx="9691755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Start Values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0232" y="1268759"/>
            <a:ext cx="9442920" cy="59020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10: Cover Start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4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884" y="1219201"/>
            <a:ext cx="7848872" cy="489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7305" y="25121"/>
            <a:ext cx="9723839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Stop Values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29389" y="1268759"/>
            <a:ext cx="9763763" cy="58539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11: Cover Stop </a:t>
            </a: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ar-JO" sz="2000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dirty="0"/>
          </a:p>
        </p:txBody>
      </p:sp>
      <p:pic>
        <p:nvPicPr>
          <p:cNvPr id="5" name="صورة 4" descr="C:\Users\Lenovo\Desktop\Cover_Sto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683" y="994611"/>
            <a:ext cx="7920880" cy="5050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67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9811" y="25121"/>
            <a:ext cx="9531333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 Values</a:t>
            </a:r>
            <a:endParaRPr lang="en-GB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2926" y="1268759"/>
            <a:ext cx="9940226" cy="58860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12: Slope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55" y="1196384"/>
            <a:ext cx="8208912" cy="481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7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07" y="193964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27" y="1348509"/>
            <a:ext cx="4054764" cy="4481700"/>
          </a:xfrm>
        </p:spPr>
      </p:pic>
    </p:spTree>
    <p:extLst>
      <p:ext uri="{BB962C8B-B14F-4D97-AF65-F5344CB8AC3E}">
        <p14:creationId xmlns:p14="http://schemas.microsoft.com/office/powerpoint/2010/main" val="514165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3558" y="0"/>
            <a:ext cx="9627586" cy="1143000"/>
          </a:xfrm>
        </p:spPr>
        <p:txBody>
          <a:bodyPr>
            <a:normAutofit/>
          </a:bodyPr>
          <a:lstStyle/>
          <a:p>
            <a:pPr algn="ctr" rtl="0"/>
            <a:r>
              <a:rPr lang="en-GB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GB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61474" y="1124745"/>
            <a:ext cx="9649326" cy="5001419"/>
          </a:xfrm>
        </p:spPr>
        <p:txBody>
          <a:bodyPr>
            <a:normAutofit/>
          </a:bodyPr>
          <a:lstStyle/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ends with two outfalls.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includes 561 manholes and 561 conduits.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conduits have a diameter of 8" and 10".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Slopes of pipes are within a range of (1 - 12%).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 depths varies from (1.00 – 4.86 m).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Velocities through conduits varies from (0.41 – 3.09 m/s).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28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152" y="138545"/>
            <a:ext cx="8596668" cy="988291"/>
          </a:xfrm>
        </p:spPr>
        <p:txBody>
          <a:bodyPr>
            <a:normAutofit/>
          </a:bodyPr>
          <a:lstStyle/>
          <a:p>
            <a:pPr algn="ctr"/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52945"/>
            <a:ext cx="8596668" cy="4988417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Outfalls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Flushing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55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3DECD-9745-40DA-90D0-FA0A9EDF3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47" y="188639"/>
            <a:ext cx="9957920" cy="6934055"/>
          </a:xfrm>
        </p:spPr>
        <p:txBody>
          <a:bodyPr>
            <a:noAutofit/>
          </a:bodyPr>
          <a:lstStyle/>
          <a:p>
            <a:pPr algn="ctr" rtl="0"/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and Topography of the studied </a:t>
            </a: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2: Topography of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Kafr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Ra’i</a:t>
            </a:r>
            <a: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C9F80E-68A4-4AB6-BBDA-1DD7D5A6E4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9037" y="1478803"/>
            <a:ext cx="7128792" cy="474553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D0CFEE-4958-4579-ACA7-DE5B1CA8B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828" y="2528375"/>
            <a:ext cx="1281875" cy="24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5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D0F58-FBEE-4CD1-923A-8CBDD7F17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69" y="249382"/>
            <a:ext cx="9381067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E2535-0531-4A32-9563-BE9014123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53" y="1484784"/>
            <a:ext cx="9494603" cy="4320480"/>
          </a:xfrm>
        </p:spPr>
        <p:txBody>
          <a:bodyPr>
            <a:normAutofit/>
          </a:bodyPr>
          <a:lstStyle/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Town is located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nearly 22 km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Southwest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Jenin city</a:t>
            </a:r>
          </a:p>
          <a:p>
            <a:pPr algn="l" rtl="0"/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Northeast to the city of Tul-Karm</a:t>
            </a:r>
          </a:p>
          <a:p>
            <a:pPr algn="l" rtl="0"/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Located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and between 4 highlands 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88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49C73-8A36-4EFE-8BBE-085EF66C6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681" y="260648"/>
            <a:ext cx="6447501" cy="988612"/>
          </a:xfrm>
        </p:spPr>
        <p:txBody>
          <a:bodyPr>
            <a:normAutofit/>
          </a:bodyPr>
          <a:lstStyle/>
          <a:p>
            <a:r>
              <a:rPr lang="en-GB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ar-JO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39B5-01A3-46DF-A634-B4558494E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137" y="1268761"/>
            <a:ext cx="9777663" cy="485740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village is surrounding by the following villages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Ya’bad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Al-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Nazla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Alshaqeyeh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ahmah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Ajah from the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Al-Ramah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Bala’a from the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Sayda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Allar from the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50" y="1348510"/>
            <a:ext cx="6124258" cy="446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3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70" y="230909"/>
            <a:ext cx="8596668" cy="1320800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Project II</a:t>
            </a:r>
            <a:endParaRPr lang="ar-JO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11565"/>
            <a:ext cx="8596668" cy="4729798"/>
          </a:xfrm>
        </p:spPr>
        <p:txBody>
          <a:bodyPr>
            <a:normAutofit/>
          </a:bodyPr>
          <a:lstStyle/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had redesigned WDN in our Project I</a:t>
            </a:r>
          </a:p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of the Town contains Cesspits</a:t>
            </a:r>
          </a:p>
          <a:p>
            <a:pPr algn="l" rtl="0"/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 Objective is to design a WWCN </a:t>
            </a:r>
          </a:p>
        </p:txBody>
      </p:sp>
    </p:spTree>
    <p:extLst>
      <p:ext uri="{BB962C8B-B14F-4D97-AF65-F5344CB8AC3E}">
        <p14:creationId xmlns:p14="http://schemas.microsoft.com/office/powerpoint/2010/main" val="1470949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061" y="212437"/>
            <a:ext cx="8596668" cy="1542472"/>
          </a:xfrm>
        </p:spPr>
        <p:txBody>
          <a:bodyPr>
            <a:noAutofit/>
          </a:bodyPr>
          <a:lstStyle/>
          <a:p>
            <a:pPr algn="ctr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of designing Wastewater Collection Network</a:t>
            </a:r>
            <a:b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5" y="1573097"/>
            <a:ext cx="9126220" cy="5132503"/>
          </a:xfrm>
        </p:spPr>
        <p:txBody>
          <a:bodyPr>
            <a:normAutofit/>
          </a:bodyPr>
          <a:lstStyle/>
          <a:p>
            <a:pPr algn="l" rtl="0"/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Collecting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Informations</a:t>
            </a:r>
          </a:p>
          <a:p>
            <a:pPr marL="0" indent="0" algn="l" rtl="0">
              <a:buNone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Mainly: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Contours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</a:p>
          <a:p>
            <a:pPr marL="0" indent="0" algn="l" rtl="0">
              <a:buNone/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95" y="2613891"/>
            <a:ext cx="5673205" cy="359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9179" y="188641"/>
            <a:ext cx="9761621" cy="593752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 = 1,431,850.4586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=1,432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Donum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Density was = 0.0107 C/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endParaRPr lang="en-US" sz="2200" dirty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endParaRPr lang="en-US" sz="22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4: </a:t>
            </a:r>
            <a:r>
              <a:rPr lang="en-US" sz="2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Area</a:t>
            </a:r>
            <a:endParaRPr lang="en-US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1" name="Picture 3" descr="C:\Users\Lenovo\Desktop\Design A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1246909"/>
            <a:ext cx="7602537" cy="443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599</TotalTime>
  <Words>580</Words>
  <Application>Microsoft Office PowerPoint</Application>
  <PresentationFormat>Widescreen</PresentationFormat>
  <Paragraphs>289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Cambria Math</vt:lpstr>
      <vt:lpstr>Tahoma</vt:lpstr>
      <vt:lpstr>Times New Roman</vt:lpstr>
      <vt:lpstr>Trebuchet MS</vt:lpstr>
      <vt:lpstr>Wingdings</vt:lpstr>
      <vt:lpstr>Wingdings 3</vt:lpstr>
      <vt:lpstr>Facet</vt:lpstr>
      <vt:lpstr>Graduation Project II Designing of Wastewater collection network of Kafr Ra’I Town</vt:lpstr>
      <vt:lpstr>Project Outline </vt:lpstr>
      <vt:lpstr>Revision of Project I</vt:lpstr>
      <vt:lpstr>Location and Topography of the studied area          Figure 2: Topography of Kafr Ra’i </vt:lpstr>
      <vt:lpstr>Location</vt:lpstr>
      <vt:lpstr>Location</vt:lpstr>
      <vt:lpstr>Introduction to Project II</vt:lpstr>
      <vt:lpstr>Methodology of designing Wastewater Collection Network </vt:lpstr>
      <vt:lpstr>PowerPoint Presentation</vt:lpstr>
      <vt:lpstr>Sewer sheds design</vt:lpstr>
      <vt:lpstr>Related Hydraulic Concepts  </vt:lpstr>
      <vt:lpstr>Collected Data and Calculations</vt:lpstr>
      <vt:lpstr>Manhole Loading         Figure 6: Manholes Loading</vt:lpstr>
      <vt:lpstr>Theories</vt:lpstr>
      <vt:lpstr>The Energy Principle</vt:lpstr>
      <vt:lpstr> Hydraulic and Energy Grade Lines </vt:lpstr>
      <vt:lpstr>Friction Loss Method</vt:lpstr>
      <vt:lpstr>Designing of WWCN</vt:lpstr>
      <vt:lpstr>Design Constraints </vt:lpstr>
      <vt:lpstr>Types of Sewer systems</vt:lpstr>
      <vt:lpstr>Types of Wastewater Collection systems</vt:lpstr>
      <vt:lpstr>WWCT Components</vt:lpstr>
      <vt:lpstr>Cross Section of manhole</vt:lpstr>
      <vt:lpstr>Final Design</vt:lpstr>
      <vt:lpstr>Problems and Solution</vt:lpstr>
      <vt:lpstr>PowerPoint Presentation</vt:lpstr>
      <vt:lpstr>Design results</vt:lpstr>
      <vt:lpstr>Outfalls</vt:lpstr>
      <vt:lpstr>Profiles</vt:lpstr>
      <vt:lpstr>PowerPoint Presentation</vt:lpstr>
      <vt:lpstr>PowerPoint Presentation</vt:lpstr>
      <vt:lpstr>Velocities</vt:lpstr>
      <vt:lpstr>Cover Start Values</vt:lpstr>
      <vt:lpstr>Cover Stop Values</vt:lpstr>
      <vt:lpstr>Slope Values</vt:lpstr>
      <vt:lpstr>Conclusion and Recommendation</vt:lpstr>
      <vt:lpstr>Conclusion</vt:lpstr>
      <vt:lpstr>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 of designing WWCN</dc:title>
  <dc:creator>asus</dc:creator>
  <cp:lastModifiedBy>asus</cp:lastModifiedBy>
  <cp:revision>29</cp:revision>
  <dcterms:created xsi:type="dcterms:W3CDTF">2018-12-21T18:31:53Z</dcterms:created>
  <dcterms:modified xsi:type="dcterms:W3CDTF">2018-12-22T16:17:14Z</dcterms:modified>
</cp:coreProperties>
</file>