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6.xml" ContentType="application/vnd.openxmlformats-officedocument.drawingml.chart+xml"/>
  <Override PartName="/ppt/media/image67.jpg" ContentType="image/jpg"/>
  <Override PartName="/ppt/charts/chart7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8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9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charts/chart10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charts/chart11.xml" ContentType="application/vnd.openxmlformats-officedocument.drawingml.chart+xml"/>
  <Override PartName="/ppt/charts/style9.xml" ContentType="application/vnd.ms-office.chartstyle+xml"/>
  <Override PartName="/ppt/charts/colors9.xml" ContentType="application/vnd.ms-office.chartcolorstyle+xml"/>
  <Override PartName="/ppt/notesSlides/notesSlide3.xml" ContentType="application/vnd.openxmlformats-officedocument.presentationml.notesSlide+xml"/>
  <Override PartName="/ppt/charts/chart12.xml" ContentType="application/vnd.openxmlformats-officedocument.drawingml.chart+xml"/>
  <Override PartName="/ppt/charts/style10.xml" ContentType="application/vnd.ms-office.chartstyle+xml"/>
  <Override PartName="/ppt/charts/colors10.xml" ContentType="application/vnd.ms-office.chartcolorstyle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style11.xml" ContentType="application/vnd.ms-office.chartstyle+xml"/>
  <Override PartName="/ppt/charts/colors11.xml" ContentType="application/vnd.ms-office.chartcolorstyle+xml"/>
  <Override PartName="/ppt/charts/chart15.xml" ContentType="application/vnd.openxmlformats-officedocument.drawingml.chart+xml"/>
  <Override PartName="/ppt/charts/style12.xml" ContentType="application/vnd.ms-office.chartstyle+xml"/>
  <Override PartName="/ppt/charts/colors12.xml" ContentType="application/vnd.ms-office.chartcolorstyle+xml"/>
  <Override PartName="/ppt/charts/chart16.xml" ContentType="application/vnd.openxmlformats-officedocument.drawingml.chart+xml"/>
  <Override PartName="/ppt/charts/style13.xml" ContentType="application/vnd.ms-office.chartstyle+xml"/>
  <Override PartName="/ppt/charts/colors13.xml" ContentType="application/vnd.ms-office.chartcolorstyle+xml"/>
  <Override PartName="/ppt/charts/chart17.xml" ContentType="application/vnd.openxmlformats-officedocument.drawingml.chart+xml"/>
  <Override PartName="/ppt/charts/style14.xml" ContentType="application/vnd.ms-office.chartstyle+xml"/>
  <Override PartName="/ppt/charts/colors14.xml" ContentType="application/vnd.ms-office.chartcolorstyle+xml"/>
  <Override PartName="/ppt/charts/chart18.xml" ContentType="application/vnd.openxmlformats-officedocument.drawingml.chart+xml"/>
  <Override PartName="/ppt/charts/style15.xml" ContentType="application/vnd.ms-office.chartstyle+xml"/>
  <Override PartName="/ppt/charts/colors15.xml" ContentType="application/vnd.ms-office.chartcolorstyle+xml"/>
  <Override PartName="/ppt/charts/chart19.xml" ContentType="application/vnd.openxmlformats-officedocument.drawingml.chart+xml"/>
  <Override PartName="/ppt/charts/style16.xml" ContentType="application/vnd.ms-office.chartstyle+xml"/>
  <Override PartName="/ppt/charts/colors16.xml" ContentType="application/vnd.ms-office.chartcolorstyle+xml"/>
  <Override PartName="/ppt/charts/chart20.xml" ContentType="application/vnd.openxmlformats-officedocument.drawingml.chart+xml"/>
  <Override PartName="/ppt/charts/style17.xml" ContentType="application/vnd.ms-office.chartstyle+xml"/>
  <Override PartName="/ppt/charts/colors17.xml" ContentType="application/vnd.ms-office.chartcolorstyle+xml"/>
  <Override PartName="/ppt/charts/chart21.xml" ContentType="application/vnd.openxmlformats-officedocument.drawingml.chart+xml"/>
  <Override PartName="/ppt/charts/style18.xml" ContentType="application/vnd.ms-office.chartstyle+xml"/>
  <Override PartName="/ppt/charts/colors18.xml" ContentType="application/vnd.ms-office.chartcolorstyle+xml"/>
  <Override PartName="/ppt/charts/chart22.xml" ContentType="application/vnd.openxmlformats-officedocument.drawingml.chart+xml"/>
  <Override PartName="/ppt/charts/style19.xml" ContentType="application/vnd.ms-office.chartstyle+xml"/>
  <Override PartName="/ppt/charts/colors19.xml" ContentType="application/vnd.ms-office.chartcolorstyle+xml"/>
  <Override PartName="/ppt/charts/chart23.xml" ContentType="application/vnd.openxmlformats-officedocument.drawingml.chart+xml"/>
  <Override PartName="/ppt/charts/style20.xml" ContentType="application/vnd.ms-office.chartstyle+xml"/>
  <Override PartName="/ppt/charts/colors20.xml" ContentType="application/vnd.ms-office.chartcolorstyle+xml"/>
  <Override PartName="/ppt/charts/chart24.xml" ContentType="application/vnd.openxmlformats-officedocument.drawingml.chart+xml"/>
  <Override PartName="/ppt/charts/style21.xml" ContentType="application/vnd.ms-office.chartstyle+xml"/>
  <Override PartName="/ppt/charts/colors21.xml" ContentType="application/vnd.ms-office.chartcolorstyle+xml"/>
  <Override PartName="/ppt/charts/chart25.xml" ContentType="application/vnd.openxmlformats-officedocument.drawingml.chart+xml"/>
  <Override PartName="/ppt/charts/style22.xml" ContentType="application/vnd.ms-office.chartstyle+xml"/>
  <Override PartName="/ppt/charts/colors22.xml" ContentType="application/vnd.ms-office.chartcolorstyle+xml"/>
  <Override PartName="/ppt/charts/chart26.xml" ContentType="application/vnd.openxmlformats-officedocument.drawingml.chart+xml"/>
  <Override PartName="/ppt/charts/style23.xml" ContentType="application/vnd.ms-office.chartstyle+xml"/>
  <Override PartName="/ppt/charts/colors23.xml" ContentType="application/vnd.ms-office.chartcolorstyle+xml"/>
  <Override PartName="/ppt/charts/chart27.xml" ContentType="application/vnd.openxmlformats-officedocument.drawingml.chart+xml"/>
  <Override PartName="/ppt/charts/style24.xml" ContentType="application/vnd.ms-office.chartstyle+xml"/>
  <Override PartName="/ppt/charts/colors24.xml" ContentType="application/vnd.ms-office.chartcolorstyle+xml"/>
  <Override PartName="/ppt/charts/chart28.xml" ContentType="application/vnd.openxmlformats-officedocument.drawingml.chart+xml"/>
  <Override PartName="/ppt/charts/style25.xml" ContentType="application/vnd.ms-office.chartstyle+xml"/>
  <Override PartName="/ppt/charts/colors25.xml" ContentType="application/vnd.ms-office.chartcolorstyle+xml"/>
  <Override PartName="/ppt/charts/chart29.xml" ContentType="application/vnd.openxmlformats-officedocument.drawingml.chart+xml"/>
  <Override PartName="/ppt/charts/style26.xml" ContentType="application/vnd.ms-office.chartstyle+xml"/>
  <Override PartName="/ppt/charts/colors26.xml" ContentType="application/vnd.ms-office.chartcolorstyle+xml"/>
  <Override PartName="/ppt/charts/chart30.xml" ContentType="application/vnd.openxmlformats-officedocument.drawingml.chart+xml"/>
  <Override PartName="/ppt/charts/style27.xml" ContentType="application/vnd.ms-office.chartstyle+xml"/>
  <Override PartName="/ppt/charts/colors27.xml" ContentType="application/vnd.ms-office.chartcolorstyle+xml"/>
  <Override PartName="/ppt/charts/chart3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4"/>
  </p:notesMasterIdLst>
  <p:sldIdLst>
    <p:sldId id="478" r:id="rId2"/>
    <p:sldId id="435" r:id="rId3"/>
    <p:sldId id="264" r:id="rId4"/>
    <p:sldId id="441" r:id="rId5"/>
    <p:sldId id="443" r:id="rId6"/>
    <p:sldId id="439" r:id="rId7"/>
    <p:sldId id="336" r:id="rId8"/>
    <p:sldId id="256" r:id="rId9"/>
    <p:sldId id="291" r:id="rId10"/>
    <p:sldId id="282" r:id="rId11"/>
    <p:sldId id="472" r:id="rId12"/>
    <p:sldId id="283" r:id="rId13"/>
    <p:sldId id="284" r:id="rId14"/>
    <p:sldId id="288" r:id="rId15"/>
    <p:sldId id="289" r:id="rId16"/>
    <p:sldId id="294" r:id="rId17"/>
    <p:sldId id="295" r:id="rId18"/>
    <p:sldId id="286" r:id="rId19"/>
    <p:sldId id="293" r:id="rId20"/>
    <p:sldId id="292" r:id="rId21"/>
    <p:sldId id="348" r:id="rId22"/>
    <p:sldId id="379" r:id="rId23"/>
    <p:sldId id="486" r:id="rId24"/>
    <p:sldId id="444" r:id="rId25"/>
    <p:sldId id="339" r:id="rId26"/>
    <p:sldId id="317" r:id="rId27"/>
    <p:sldId id="318" r:id="rId28"/>
    <p:sldId id="446" r:id="rId29"/>
    <p:sldId id="320" r:id="rId30"/>
    <p:sldId id="321" r:id="rId31"/>
    <p:sldId id="322" r:id="rId32"/>
    <p:sldId id="340" r:id="rId33"/>
    <p:sldId id="337" r:id="rId34"/>
    <p:sldId id="338" r:id="rId35"/>
    <p:sldId id="281" r:id="rId36"/>
    <p:sldId id="490" r:id="rId37"/>
    <p:sldId id="449" r:id="rId38"/>
    <p:sldId id="448" r:id="rId39"/>
    <p:sldId id="483" r:id="rId40"/>
    <p:sldId id="301" r:id="rId41"/>
    <p:sldId id="305" r:id="rId42"/>
    <p:sldId id="304" r:id="rId43"/>
    <p:sldId id="387" r:id="rId44"/>
    <p:sldId id="451" r:id="rId45"/>
    <p:sldId id="361" r:id="rId46"/>
    <p:sldId id="362" r:id="rId47"/>
    <p:sldId id="363" r:id="rId48"/>
    <p:sldId id="364" r:id="rId49"/>
    <p:sldId id="365" r:id="rId50"/>
    <p:sldId id="399" r:id="rId51"/>
    <p:sldId id="366" r:id="rId52"/>
    <p:sldId id="400" r:id="rId53"/>
    <p:sldId id="367" r:id="rId54"/>
    <p:sldId id="359" r:id="rId55"/>
    <p:sldId id="360" r:id="rId56"/>
    <p:sldId id="401" r:id="rId57"/>
    <p:sldId id="381" r:id="rId58"/>
    <p:sldId id="452" r:id="rId59"/>
    <p:sldId id="482" r:id="rId60"/>
    <p:sldId id="392" r:id="rId61"/>
    <p:sldId id="332" r:id="rId62"/>
    <p:sldId id="333" r:id="rId63"/>
    <p:sldId id="421" r:id="rId64"/>
    <p:sldId id="453" r:id="rId65"/>
    <p:sldId id="474" r:id="rId66"/>
    <p:sldId id="475" r:id="rId67"/>
    <p:sldId id="476" r:id="rId68"/>
    <p:sldId id="303" r:id="rId69"/>
    <p:sldId id="347" r:id="rId70"/>
    <p:sldId id="329" r:id="rId71"/>
    <p:sldId id="306" r:id="rId72"/>
    <p:sldId id="484" r:id="rId73"/>
    <p:sldId id="390" r:id="rId74"/>
    <p:sldId id="297" r:id="rId75"/>
    <p:sldId id="349" r:id="rId76"/>
    <p:sldId id="396" r:id="rId77"/>
    <p:sldId id="462" r:id="rId78"/>
    <p:sldId id="460" r:id="rId79"/>
    <p:sldId id="473" r:id="rId80"/>
    <p:sldId id="368" r:id="rId81"/>
    <p:sldId id="369" r:id="rId82"/>
    <p:sldId id="370" r:id="rId83"/>
    <p:sldId id="394" r:id="rId84"/>
    <p:sldId id="350" r:id="rId85"/>
    <p:sldId id="395" r:id="rId86"/>
    <p:sldId id="454" r:id="rId87"/>
    <p:sldId id="455" r:id="rId88"/>
    <p:sldId id="456" r:id="rId89"/>
    <p:sldId id="457" r:id="rId90"/>
    <p:sldId id="458" r:id="rId91"/>
    <p:sldId id="459" r:id="rId92"/>
    <p:sldId id="389" r:id="rId93"/>
    <p:sldId id="461" r:id="rId94"/>
    <p:sldId id="485" r:id="rId95"/>
    <p:sldId id="302" r:id="rId96"/>
    <p:sldId id="371" r:id="rId97"/>
    <p:sldId id="377" r:id="rId98"/>
    <p:sldId id="372" r:id="rId99"/>
    <p:sldId id="373" r:id="rId100"/>
    <p:sldId id="374" r:id="rId101"/>
    <p:sldId id="375" r:id="rId102"/>
    <p:sldId id="376" r:id="rId103"/>
    <p:sldId id="383" r:id="rId104"/>
    <p:sldId id="487" r:id="rId105"/>
    <p:sldId id="422" r:id="rId106"/>
    <p:sldId id="257" r:id="rId107"/>
    <p:sldId id="258" r:id="rId108"/>
    <p:sldId id="259" r:id="rId109"/>
    <p:sldId id="262" r:id="rId110"/>
    <p:sldId id="425" r:id="rId111"/>
    <p:sldId id="263" r:id="rId112"/>
    <p:sldId id="423" r:id="rId113"/>
    <p:sldId id="424" r:id="rId114"/>
    <p:sldId id="266" r:id="rId115"/>
    <p:sldId id="267" r:id="rId116"/>
    <p:sldId id="268" r:id="rId117"/>
    <p:sldId id="269" r:id="rId118"/>
    <p:sldId id="488" r:id="rId119"/>
    <p:sldId id="427" r:id="rId120"/>
    <p:sldId id="429" r:id="rId121"/>
    <p:sldId id="464" r:id="rId122"/>
    <p:sldId id="431" r:id="rId123"/>
    <p:sldId id="469" r:id="rId124"/>
    <p:sldId id="489" r:id="rId125"/>
    <p:sldId id="468" r:id="rId126"/>
    <p:sldId id="495" r:id="rId127"/>
    <p:sldId id="493" r:id="rId128"/>
    <p:sldId id="494" r:id="rId129"/>
    <p:sldId id="496" r:id="rId130"/>
    <p:sldId id="491" r:id="rId131"/>
    <p:sldId id="433" r:id="rId132"/>
    <p:sldId id="470" r:id="rId13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A00"/>
    <a:srgbClr val="5C692F"/>
    <a:srgbClr val="769F1B"/>
    <a:srgbClr val="6C8047"/>
    <a:srgbClr val="9F6B01"/>
    <a:srgbClr val="FFAB00"/>
    <a:srgbClr val="FFAA00"/>
    <a:srgbClr val="E69800"/>
    <a:srgbClr val="734C00"/>
    <a:srgbClr val="CA737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324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1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tableStyles" Target="tableStyles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notesMaster" Target="notesMasters/notesMaster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presProps" Target="presProps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viewProps" Target="viewProp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idi\Desktop\New%20Microsoft%20Excel%20Worksheet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idi\Desktop\New%20Microsoft%20Excel%20Worksheet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idi\Desktop\New%20Microsoft%20Excel%20Worksheet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midi\Desktop\New%20Microsoft%20Excel%20Worksheet.xlsx" TargetMode="Externa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idi\Desktop\New%20Microsoft%20Excel%20Worksheet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midi\Desktop\New%20Microsoft%20Excel%20Worksheet.xlsx" TargetMode="Externa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idi\Desktop\New%20Microsoft%20Excel%20Worksheet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idi\Desktop\New%20Microsoft%20Excel%20Worksheet.xlsx" TargetMode="Externa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9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idi\Desktop\New%20Microsoft%20Excel%20Worksheet.xlsx" TargetMode="External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_rels/chart10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idi\Desktop\New%20Microsoft%20Excel%20Worksheet.xlsx" TargetMode="External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ppt/charts/_rels/chart1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idi\Desktop\New%20Microsoft%20Excel%20Worksheet.xlsx" TargetMode="External"/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ppt/charts/_rels/chart1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idi\Desktop\Graduation%20Project\Thursday\New%20Microsoft%20Excel%20Worksheet.xlsx" TargetMode="External"/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ppt/charts/_rels/chart13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midi\Desktop\New%20Microsoft%20Excel%20Worksheet.xlsx" TargetMode="External"/></Relationships>
</file>

<file path=ppt/charts/_rels/chart14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idi\Desktop\New%20Microsoft%20Excel%20Worksheet.xlsx" TargetMode="External"/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ppt/charts/_rels/chart15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idi\Desktop\New%20Microsoft%20Excel%20Worksheet.xlsx" TargetMode="External"/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ppt/charts/_rels/chart16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idi\Desktop\Graduation%20Project\Thursday\New%20Microsoft%20Excel%20Worksheet.xlsx" TargetMode="External"/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ppt/charts/_rels/chart17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idi\Desktop\Graduation%20Project\Thursday\New%20Microsoft%20Excel%20Worksheet.xlsx" TargetMode="External"/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ppt/charts/_rels/chart1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ppt/charts/_rels/chart19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idi\Desktop\New%20Microsoft%20Excel%20Worksheet.xlsx" TargetMode="External"/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ppt/charts/_rels/chart2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17.xml"/><Relationship Id="rId1" Type="http://schemas.microsoft.com/office/2011/relationships/chartStyle" Target="style17.xml"/></Relationships>
</file>

<file path=ppt/charts/_rels/chart2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18.xml"/><Relationship Id="rId1" Type="http://schemas.microsoft.com/office/2011/relationships/chartStyle" Target="style18.xml"/></Relationships>
</file>

<file path=ppt/charts/_rels/chart2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19.xml"/><Relationship Id="rId1" Type="http://schemas.microsoft.com/office/2011/relationships/chartStyle" Target="style19.xml"/></Relationships>
</file>

<file path=ppt/charts/_rels/chart2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20.xml"/><Relationship Id="rId1" Type="http://schemas.microsoft.com/office/2011/relationships/chartStyle" Target="style20.xml"/></Relationships>
</file>

<file path=ppt/charts/_rels/chart2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.xlsx"/><Relationship Id="rId2" Type="http://schemas.microsoft.com/office/2011/relationships/chartColorStyle" Target="colors21.xml"/><Relationship Id="rId1" Type="http://schemas.microsoft.com/office/2011/relationships/chartStyle" Target="style21.xml"/></Relationships>
</file>

<file path=ppt/charts/_rels/chart2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6.xlsx"/><Relationship Id="rId2" Type="http://schemas.microsoft.com/office/2011/relationships/chartColorStyle" Target="colors22.xml"/><Relationship Id="rId1" Type="http://schemas.microsoft.com/office/2011/relationships/chartStyle" Target="style22.xml"/></Relationships>
</file>

<file path=ppt/charts/_rels/chart2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7.xlsx"/><Relationship Id="rId2" Type="http://schemas.microsoft.com/office/2011/relationships/chartColorStyle" Target="colors23.xml"/><Relationship Id="rId1" Type="http://schemas.microsoft.com/office/2011/relationships/chartStyle" Target="style23.xml"/></Relationships>
</file>

<file path=ppt/charts/_rels/chart27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idi\Desktop\New%20Microsoft%20Excel%20Worksheet.xlsx" TargetMode="External"/><Relationship Id="rId2" Type="http://schemas.microsoft.com/office/2011/relationships/chartColorStyle" Target="colors24.xml"/><Relationship Id="rId1" Type="http://schemas.microsoft.com/office/2011/relationships/chartStyle" Target="style24.xml"/></Relationships>
</file>

<file path=ppt/charts/_rels/chart28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idi\Desktop\Graduation%20Project\Thursday\New%20Microsoft%20Excel%20Worksheet.xlsx" TargetMode="External"/><Relationship Id="rId2" Type="http://schemas.microsoft.com/office/2011/relationships/chartColorStyle" Target="colors25.xml"/><Relationship Id="rId1" Type="http://schemas.microsoft.com/office/2011/relationships/chartStyle" Target="style25.xml"/></Relationships>
</file>

<file path=ppt/charts/_rels/chart2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8.xlsx"/><Relationship Id="rId2" Type="http://schemas.microsoft.com/office/2011/relationships/chartColorStyle" Target="colors26.xml"/><Relationship Id="rId1" Type="http://schemas.microsoft.com/office/2011/relationships/chartStyle" Target="style26.xml"/></Relationships>
</file>

<file path=ppt/charts/_rels/chart30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idi\Desktop\New%20Microsoft%20Excel%20Worksheet.xlsx" TargetMode="External"/><Relationship Id="rId2" Type="http://schemas.microsoft.com/office/2011/relationships/chartColorStyle" Target="colors27.xml"/><Relationship Id="rId1" Type="http://schemas.microsoft.com/office/2011/relationships/chartStyle" Target="style27.xml"/></Relationships>
</file>

<file path=ppt/charts/_rels/chart3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midi\Desktop\New%20Microsoft%20Excel%20Worksheet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1"/>
            <c:invertIfNegative val="0"/>
            <c:bubble3D val="0"/>
            <c:spPr>
              <a:solidFill>
                <a:srgbClr val="0D0D0D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746A-4122-A281-D214E85EEEB5}"/>
              </c:ext>
            </c:extLst>
          </c:dPt>
          <c:dPt>
            <c:idx val="2"/>
            <c:invertIfNegative val="0"/>
            <c:bubble3D val="0"/>
            <c:spPr>
              <a:solidFill>
                <a:srgbClr val="B2B2B2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746A-4122-A281-D214E85EEEB5}"/>
              </c:ext>
            </c:extLst>
          </c:dPt>
          <c:cat>
            <c:strRef>
              <c:f>Sheet1!$AB$28:$AB$30</c:f>
              <c:strCache>
                <c:ptCount val="3"/>
                <c:pt idx="0">
                  <c:v>Administrative Boundaires</c:v>
                </c:pt>
                <c:pt idx="1">
                  <c:v>Master</c:v>
                </c:pt>
                <c:pt idx="2">
                  <c:v>Built-up area</c:v>
                </c:pt>
              </c:strCache>
            </c:strRef>
          </c:cat>
          <c:val>
            <c:numRef>
              <c:f>Sheet1!$AC$28:$AC$30</c:f>
              <c:numCache>
                <c:formatCode>General</c:formatCode>
                <c:ptCount val="3"/>
                <c:pt idx="0">
                  <c:v>39460981.104999997</c:v>
                </c:pt>
                <c:pt idx="1">
                  <c:v>21960825.194896001</c:v>
                </c:pt>
                <c:pt idx="2">
                  <c:v>9652820.7203030009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46A-4122-A281-D214E85EEE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246697240"/>
        <c:axId val="286008664"/>
      </c:barChart>
      <c:catAx>
        <c:axId val="2466972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6008664"/>
        <c:crosses val="autoZero"/>
        <c:auto val="1"/>
        <c:lblAlgn val="ctr"/>
        <c:lblOffset val="100"/>
        <c:noMultiLvlLbl val="0"/>
      </c:catAx>
      <c:valAx>
        <c:axId val="286008664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24669724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097481060847371E-2"/>
          <c:y val="6.1871130009535327E-2"/>
          <c:w val="0.90606032766393763"/>
          <c:h val="0.51622711000704635"/>
        </c:manualLayout>
      </c:layout>
      <c:barChart>
        <c:barDir val="col"/>
        <c:grouping val="stack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1"/>
            <c:invertIfNegative val="0"/>
            <c:bubble3D val="0"/>
            <c:spPr>
              <a:solidFill>
                <a:srgbClr val="0D0D0D"/>
              </a:solidFill>
              <a:ln>
                <a:solidFill>
                  <a:srgbClr val="0D0D0D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1333-4163-BB34-00E266C4E65E}"/>
              </c:ext>
            </c:extLst>
          </c:dPt>
          <c:dPt>
            <c:idx val="2"/>
            <c:invertIfNegative val="0"/>
            <c:bubble3D val="0"/>
            <c:spPr>
              <a:solidFill>
                <a:srgbClr val="A5A5A5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1333-4163-BB34-00E266C4E65E}"/>
              </c:ext>
            </c:extLst>
          </c:dPt>
          <c:cat>
            <c:strRef>
              <c:f>Sheet1!$AC$35:$AC$37</c:f>
              <c:strCache>
                <c:ptCount val="3"/>
                <c:pt idx="0">
                  <c:v>Administrative Boundaires</c:v>
                </c:pt>
                <c:pt idx="1">
                  <c:v>Master</c:v>
                </c:pt>
                <c:pt idx="2">
                  <c:v>Built up </c:v>
                </c:pt>
              </c:strCache>
            </c:strRef>
          </c:cat>
          <c:val>
            <c:numRef>
              <c:f>Sheet1!$AD$35:$AD$37</c:f>
              <c:numCache>
                <c:formatCode>General</c:formatCode>
                <c:ptCount val="3"/>
                <c:pt idx="0">
                  <c:v>216219913.57499999</c:v>
                </c:pt>
                <c:pt idx="1">
                  <c:v>9071746.2550920006</c:v>
                </c:pt>
                <c:pt idx="2">
                  <c:v>3125821.0379550001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1333-4163-BB34-00E266C4E6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286002392"/>
        <c:axId val="286006704"/>
      </c:barChart>
      <c:catAx>
        <c:axId val="2860023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6006704"/>
        <c:crosses val="autoZero"/>
        <c:auto val="1"/>
        <c:lblAlgn val="ctr"/>
        <c:lblOffset val="100"/>
        <c:noMultiLvlLbl val="0"/>
      </c:catAx>
      <c:valAx>
        <c:axId val="286006704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28600239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1"/>
            <c:invertIfNegative val="0"/>
            <c:bubble3D val="0"/>
            <c:spPr>
              <a:solidFill>
                <a:srgbClr val="00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E827-48DD-AA80-68E3DA57E1DB}"/>
              </c:ext>
            </c:extLst>
          </c:dPt>
          <c:dPt>
            <c:idx val="2"/>
            <c:invertIfNegative val="0"/>
            <c:bubble3D val="0"/>
            <c:spPr>
              <a:solidFill>
                <a:srgbClr val="A5A5A5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E827-48DD-AA80-68E3DA57E1DB}"/>
              </c:ext>
            </c:extLst>
          </c:dPt>
          <c:cat>
            <c:strRef>
              <c:f>Sheet1!$AD$45:$AD$47</c:f>
              <c:strCache>
                <c:ptCount val="3"/>
                <c:pt idx="0">
                  <c:v>Administrative Boundaires</c:v>
                </c:pt>
                <c:pt idx="1">
                  <c:v>Master</c:v>
                </c:pt>
                <c:pt idx="2">
                  <c:v>Built up </c:v>
                </c:pt>
              </c:strCache>
            </c:strRef>
          </c:cat>
          <c:val>
            <c:numRef>
              <c:f>Sheet1!$AE$45:$AE$47</c:f>
              <c:numCache>
                <c:formatCode>General</c:formatCode>
                <c:ptCount val="3"/>
                <c:pt idx="0">
                  <c:v>22662871.2881</c:v>
                </c:pt>
                <c:pt idx="1">
                  <c:v>4115211.0154570001</c:v>
                </c:pt>
                <c:pt idx="2">
                  <c:v>3552702.1105610002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E827-48DD-AA80-68E3DA57E1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286007096"/>
        <c:axId val="286004352"/>
      </c:barChart>
      <c:catAx>
        <c:axId val="2860070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6004352"/>
        <c:crosses val="autoZero"/>
        <c:auto val="1"/>
        <c:lblAlgn val="ctr"/>
        <c:lblOffset val="100"/>
        <c:noMultiLvlLbl val="0"/>
      </c:catAx>
      <c:valAx>
        <c:axId val="286004352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28600709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5973314590161106"/>
          <c:y val="6.606334866008555E-2"/>
          <c:w val="0.4759203814744084"/>
          <c:h val="0.70592678719018287"/>
        </c:manualLayout>
      </c:layout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bg1"/>
              </a:solidFill>
              <a:ln w="19050">
                <a:solidFill>
                  <a:schemeClr val="tx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69EB-4E92-BCCD-0D67D1C67991}"/>
              </c:ext>
            </c:extLst>
          </c:dPt>
          <c:dPt>
            <c:idx val="1"/>
            <c:bubble3D val="0"/>
            <c:spPr>
              <a:solidFill>
                <a:schemeClr val="tx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69EB-4E92-BCCD-0D67D1C67991}"/>
              </c:ext>
            </c:extLst>
          </c:dPt>
          <c:dLbls>
            <c:dLbl>
              <c:idx val="0"/>
              <c:layout>
                <c:manualLayout>
                  <c:x val="0.1508425594468035"/>
                  <c:y val="1.6036289997995463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9EB-4E92-BCCD-0D67D1C67991}"/>
                </c:ext>
              </c:extLst>
            </c:dLbl>
            <c:dLbl>
              <c:idx val="1"/>
              <c:layout>
                <c:manualLayout>
                  <c:x val="0.33811354758113649"/>
                  <c:y val="1.7627039601157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9EB-4E92-BCCD-0D67D1C67991}"/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65000"/>
                    <a:lumOff val="35000"/>
                  </a:prstClr>
                </a:solidFill>
              </a:ln>
              <a:effectLst/>
            </c:sp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</c15:spPr>
              </c:ext>
            </c:extLst>
          </c:dLbls>
          <c:cat>
            <c:strRef>
              <c:f>Sheet1!$T$41:$T$42</c:f>
              <c:strCache>
                <c:ptCount val="2"/>
                <c:pt idx="0">
                  <c:v>Master</c:v>
                </c:pt>
                <c:pt idx="1">
                  <c:v>Built-up</c:v>
                </c:pt>
              </c:strCache>
            </c:strRef>
          </c:cat>
          <c:val>
            <c:numRef>
              <c:f>Sheet1!$U$41:$U$42</c:f>
              <c:numCache>
                <c:formatCode>General</c:formatCode>
                <c:ptCount val="2"/>
                <c:pt idx="0">
                  <c:v>21960825.194896001</c:v>
                </c:pt>
                <c:pt idx="1">
                  <c:v>1594108.756455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69EB-4E92-BCCD-0D67D1C679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spPr>
            <a:solidFill>
              <a:schemeClr val="tx1"/>
            </a:solidFill>
          </c:spPr>
          <c:dPt>
            <c:idx val="0"/>
            <c:bubble3D val="0"/>
            <c:spPr>
              <a:solidFill>
                <a:schemeClr val="bg1"/>
              </a:solidFill>
              <a:ln w="19050">
                <a:solidFill>
                  <a:schemeClr val="tx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0BE1-434B-90A3-FC6AB7D95E83}"/>
              </c:ext>
            </c:extLst>
          </c:dPt>
          <c:dPt>
            <c:idx val="1"/>
            <c:bubble3D val="0"/>
            <c:spPr>
              <a:solidFill>
                <a:schemeClr val="tx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0BE1-434B-90A3-FC6AB7D95E83}"/>
              </c:ext>
            </c:extLst>
          </c:dPt>
          <c:dLbls>
            <c:dLbl>
              <c:idx val="0"/>
              <c:layout>
                <c:manualLayout>
                  <c:x val="0.12251527275214717"/>
                  <c:y val="-3.4602560978742584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BE1-434B-90A3-FC6AB7D95E83}"/>
                </c:ext>
              </c:extLst>
            </c:dLbl>
            <c:dLbl>
              <c:idx val="1"/>
              <c:layout>
                <c:manualLayout>
                  <c:x val="-0.15221594493448609"/>
                  <c:y val="9.8864459939264522E-3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BE1-434B-90A3-FC6AB7D95E83}"/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05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Sheet1!$X$31:$X$32</c:f>
              <c:strCache>
                <c:ptCount val="2"/>
                <c:pt idx="0">
                  <c:v>Master plan</c:v>
                </c:pt>
                <c:pt idx="1">
                  <c:v>Built-up</c:v>
                </c:pt>
              </c:strCache>
            </c:strRef>
          </c:cat>
          <c:val>
            <c:numRef>
              <c:f>Sheet1!$Y$31:$Y$32</c:f>
              <c:numCache>
                <c:formatCode>General</c:formatCode>
                <c:ptCount val="2"/>
                <c:pt idx="0">
                  <c:v>9071746.2550920006</c:v>
                </c:pt>
                <c:pt idx="1">
                  <c:v>417408.40667200001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BE1-434B-90A3-FC6AB7D95E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6402590994615346"/>
          <c:y val="0.90186898404309368"/>
          <c:w val="0.61522215646164935"/>
          <c:h val="9.392611145898559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bg1"/>
              </a:solidFill>
              <a:ln w="19050">
                <a:solidFill>
                  <a:schemeClr val="tx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3381-46B5-8E0F-4962103B4017}"/>
              </c:ext>
            </c:extLst>
          </c:dPt>
          <c:dPt>
            <c:idx val="1"/>
            <c:bubble3D val="0"/>
            <c:spPr>
              <a:solidFill>
                <a:schemeClr val="tx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3381-46B5-8E0F-4962103B4017}"/>
              </c:ext>
            </c:extLst>
          </c:dPt>
          <c:dLbls>
            <c:dLbl>
              <c:idx val="0"/>
              <c:layout>
                <c:manualLayout>
                  <c:x val="-8.6331178711671175E-2"/>
                  <c:y val="-0.15102954388597795"/>
                </c:manualLayout>
              </c:layout>
              <c:spPr>
                <a:solidFill>
                  <a:prstClr val="white"/>
                </a:solidFill>
                <a:ln>
                  <a:solidFill>
                    <a:prstClr val="black">
                      <a:lumMod val="65000"/>
                      <a:lumOff val="35000"/>
                    </a:prstClr>
                  </a:solidFill>
                </a:ln>
                <a:effectLst/>
              </c:spPr>
              <c:txPr>
                <a:bodyPr wrap="square" lIns="38100" tIns="19050" rIns="38100" bIns="19050" anchor="ctr">
                  <a:spAutoFit/>
                </a:bodyPr>
                <a:lstStyle/>
                <a:p>
                  <a:pPr>
                    <a:defRPr sz="1200"/>
                  </a:pPr>
                  <a:endParaRPr lang="en-US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/>
                    </a:prstGeom>
                  </c15:spPr>
                  <c15:layout>
                    <c:manualLayout>
                      <c:w val="0.18959550891148433"/>
                      <c:h val="0.13478517368295859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3381-46B5-8E0F-4962103B4017}"/>
                </c:ext>
              </c:extLst>
            </c:dLbl>
            <c:dLbl>
              <c:idx val="1"/>
              <c:spPr>
                <a:solidFill>
                  <a:prstClr val="white"/>
                </a:solidFill>
                <a:ln>
                  <a:solidFill>
                    <a:prstClr val="black">
                      <a:lumMod val="65000"/>
                      <a:lumOff val="35000"/>
                    </a:prstClr>
                  </a:solidFill>
                </a:ln>
                <a:effectLst/>
              </c:spPr>
              <c:txPr>
                <a:bodyPr wrap="square" lIns="38100" tIns="19050" rIns="38100" bIns="19050" anchor="ctr">
                  <a:spAutoFit/>
                </a:bodyPr>
                <a:lstStyle/>
                <a:p>
                  <a:pPr>
                    <a:defRPr sz="1200"/>
                  </a:pPr>
                  <a:endParaRPr lang="en-US"/>
                </a:p>
              </c:txPr>
              <c:dLblPos val="outEnd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/>
                    </a:prstGeom>
                  </c15:spPr>
                </c:ext>
                <c:ext xmlns:c16="http://schemas.microsoft.com/office/drawing/2014/chart" uri="{C3380CC4-5D6E-409C-BE32-E72D297353CC}">
                  <c16:uniqueId val="{00000003-3381-46B5-8E0F-4962103B4017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Sheet1!$W$37:$W$38</c:f>
              <c:strCache>
                <c:ptCount val="2"/>
                <c:pt idx="0">
                  <c:v>Master</c:v>
                </c:pt>
                <c:pt idx="1">
                  <c:v>Built-up</c:v>
                </c:pt>
              </c:strCache>
            </c:strRef>
          </c:cat>
          <c:val>
            <c:numRef>
              <c:f>Sheet1!$X$37:$X$38</c:f>
              <c:numCache>
                <c:formatCode>General</c:formatCode>
                <c:ptCount val="2"/>
                <c:pt idx="0">
                  <c:v>4115211.0154570001</c:v>
                </c:pt>
                <c:pt idx="1">
                  <c:v>293864.36972100002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3381-46B5-8E0F-4962103B40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511A-4348-A574-1473BA4A4760}"/>
              </c:ext>
            </c:extLst>
          </c:dPt>
          <c:dPt>
            <c:idx val="1"/>
            <c:bubble3D val="0"/>
            <c:spPr>
              <a:solidFill>
                <a:srgbClr val="008A0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511A-4348-A574-1473BA4A4760}"/>
              </c:ext>
            </c:extLst>
          </c:dPt>
          <c:dPt>
            <c:idx val="2"/>
            <c:bubble3D val="0"/>
            <c:spPr>
              <a:solidFill>
                <a:srgbClr val="B4D79E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511A-4348-A574-1473BA4A4760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511A-4348-A574-1473BA4A4760}"/>
              </c:ext>
            </c:extLst>
          </c:dPt>
          <c:dLbls>
            <c:dLbl>
              <c:idx val="0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11A-4348-A574-1473BA4A4760}"/>
                </c:ext>
              </c:extLst>
            </c:dLbl>
            <c:dLbl>
              <c:idx val="1"/>
              <c:layout>
                <c:manualLayout>
                  <c:x val="-0.21076127137173226"/>
                  <c:y val="0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11A-4348-A574-1473BA4A4760}"/>
                </c:ext>
              </c:extLst>
            </c:dLbl>
            <c:dLbl>
              <c:idx val="2"/>
              <c:layout>
                <c:manualLayout>
                  <c:x val="0.19319783209075453"/>
                  <c:y val="6.9937810417870158E-3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11A-4348-A574-1473BA4A4760}"/>
                </c:ext>
              </c:extLst>
            </c:dLbl>
            <c:dLbl>
              <c:idx val="3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11A-4348-A574-1473BA4A4760}"/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Sheet1!$L$18:$L$21</c:f>
              <c:strCache>
                <c:ptCount val="4"/>
                <c:pt idx="0">
                  <c:v>High</c:v>
                </c:pt>
                <c:pt idx="1">
                  <c:v>Medium</c:v>
                </c:pt>
                <c:pt idx="2">
                  <c:v>Low</c:v>
                </c:pt>
                <c:pt idx="3">
                  <c:v>Forest</c:v>
                </c:pt>
              </c:strCache>
            </c:strRef>
          </c:cat>
          <c:val>
            <c:numRef>
              <c:f>Sheet1!$M$18:$M$21</c:f>
              <c:numCache>
                <c:formatCode>General</c:formatCode>
                <c:ptCount val="4"/>
                <c:pt idx="0">
                  <c:v>0</c:v>
                </c:pt>
                <c:pt idx="1">
                  <c:v>11320295.070874</c:v>
                </c:pt>
                <c:pt idx="2">
                  <c:v>11342576.217226001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511A-4348-A574-1473BA4A476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rgbClr val="5C894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B797-458C-A26A-281B11C67E0D}"/>
              </c:ext>
            </c:extLst>
          </c:dPt>
          <c:dPt>
            <c:idx val="1"/>
            <c:bubble3D val="0"/>
            <c:spPr>
              <a:solidFill>
                <a:srgbClr val="008A0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B797-458C-A26A-281B11C67E0D}"/>
              </c:ext>
            </c:extLst>
          </c:dPt>
          <c:dPt>
            <c:idx val="2"/>
            <c:bubble3D val="0"/>
            <c:spPr>
              <a:solidFill>
                <a:srgbClr val="B4D79E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B797-458C-A26A-281B11C67E0D}"/>
              </c:ext>
            </c:extLst>
          </c:dPt>
          <c:dPt>
            <c:idx val="3"/>
            <c:bubble3D val="0"/>
            <c:spPr>
              <a:solidFill>
                <a:srgbClr val="E9FFBE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B797-458C-A26A-281B11C67E0D}"/>
              </c:ext>
            </c:extLst>
          </c:dPt>
          <c:dLbls>
            <c:dLbl>
              <c:idx val="1"/>
              <c:layout>
                <c:manualLayout>
                  <c:x val="0.17674842054294471"/>
                  <c:y val="-0.24626105202354023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797-458C-A26A-281B11C67E0D}"/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Sheet1!$C$5:$C$8</c:f>
              <c:strCache>
                <c:ptCount val="4"/>
                <c:pt idx="0">
                  <c:v>High </c:v>
                </c:pt>
                <c:pt idx="1">
                  <c:v>Medium </c:v>
                </c:pt>
                <c:pt idx="2">
                  <c:v>low </c:v>
                </c:pt>
                <c:pt idx="3">
                  <c:v>forest</c:v>
                </c:pt>
              </c:strCache>
            </c:strRef>
          </c:cat>
          <c:val>
            <c:numRef>
              <c:f>Sheet1!$D$5:$D$8</c:f>
              <c:numCache>
                <c:formatCode>General</c:formatCode>
                <c:ptCount val="4"/>
                <c:pt idx="0">
                  <c:v>13801747.524733</c:v>
                </c:pt>
                <c:pt idx="1">
                  <c:v>2481364.5921789999</c:v>
                </c:pt>
                <c:pt idx="2">
                  <c:v>19694338.329161</c:v>
                </c:pt>
                <c:pt idx="3">
                  <c:v>1312605.059291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B797-458C-A26A-281B11C67E0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rgbClr val="5C894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7678-4994-990A-0B5739A99D54}"/>
              </c:ext>
            </c:extLst>
          </c:dPt>
          <c:dPt>
            <c:idx val="1"/>
            <c:bubble3D val="0"/>
            <c:spPr>
              <a:solidFill>
                <a:srgbClr val="008A00"/>
              </a:solidFill>
              <a:ln w="19050">
                <a:solidFill>
                  <a:srgbClr val="008A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678-4994-990A-0B5739A99D54}"/>
              </c:ext>
            </c:extLst>
          </c:dPt>
          <c:dPt>
            <c:idx val="2"/>
            <c:bubble3D val="0"/>
            <c:spPr>
              <a:solidFill>
                <a:srgbClr val="B4D79E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7678-4994-990A-0B5739A99D54}"/>
              </c:ext>
            </c:extLst>
          </c:dPt>
          <c:dPt>
            <c:idx val="3"/>
            <c:bubble3D val="0"/>
            <c:spPr>
              <a:solidFill>
                <a:srgbClr val="E9FFBE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7678-4994-990A-0B5739A99D54}"/>
              </c:ext>
            </c:extLst>
          </c:dPt>
          <c:dLbls>
            <c:dLbl>
              <c:idx val="0"/>
              <c:layout>
                <c:manualLayout>
                  <c:x val="-6.8518602193539418E-2"/>
                  <c:y val="0.1398756208357403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678-4994-990A-0B5739A99D54}"/>
                </c:ext>
              </c:extLst>
            </c:dLbl>
            <c:dLbl>
              <c:idx val="1"/>
              <c:layout>
                <c:manualLayout>
                  <c:x val="-0.1605333058903482"/>
                  <c:y val="8.8096219132358905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678-4994-990A-0B5739A99D54}"/>
                </c:ext>
              </c:extLst>
            </c:dLbl>
            <c:dLbl>
              <c:idx val="2"/>
              <c:layout>
                <c:manualLayout>
                  <c:x val="0.17557891812094478"/>
                  <c:y val="-0.1049067156268053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678-4994-990A-0B5739A99D54}"/>
                </c:ext>
              </c:extLst>
            </c:dLbl>
            <c:dLbl>
              <c:idx val="3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678-4994-990A-0B5739A99D54}"/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Sheet1!$L$7:$L$10</c:f>
              <c:strCache>
                <c:ptCount val="4"/>
                <c:pt idx="0">
                  <c:v>High </c:v>
                </c:pt>
                <c:pt idx="1">
                  <c:v>Medium </c:v>
                </c:pt>
                <c:pt idx="2">
                  <c:v>low </c:v>
                </c:pt>
                <c:pt idx="3">
                  <c:v>forest</c:v>
                </c:pt>
              </c:strCache>
            </c:strRef>
          </c:cat>
          <c:val>
            <c:numRef>
              <c:f>Sheet1!$M$7:$M$10</c:f>
              <c:numCache>
                <c:formatCode>General</c:formatCode>
                <c:ptCount val="4"/>
                <c:pt idx="0">
                  <c:v>21132774.812626</c:v>
                </c:pt>
                <c:pt idx="1">
                  <c:v>46786471.134052001</c:v>
                </c:pt>
                <c:pt idx="2">
                  <c:v>147433997.708242</c:v>
                </c:pt>
                <c:pt idx="3">
                  <c:v>593927.47833900002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7678-4994-990A-0B5739A99D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rgbClr val="DC9999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5DAB-44BC-B710-786C653CDBA6}"/>
              </c:ext>
            </c:extLst>
          </c:dPt>
          <c:dPt>
            <c:idx val="1"/>
            <c:bubble3D val="0"/>
            <c:spPr>
              <a:solidFill>
                <a:srgbClr val="FEA90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5DAB-44BC-B710-786C653CDBA6}"/>
              </c:ext>
            </c:extLst>
          </c:dPt>
          <c:dPt>
            <c:idx val="2"/>
            <c:bubble3D val="0"/>
            <c:spPr>
              <a:solidFill>
                <a:srgbClr val="F5F599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5DAB-44BC-B710-786C653CDBA6}"/>
              </c:ext>
            </c:extLst>
          </c:dPt>
          <c:dPt>
            <c:idx val="3"/>
            <c:bubble3D val="0"/>
            <c:spPr>
              <a:solidFill>
                <a:srgbClr val="D0EBC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5DAB-44BC-B710-786C653CDBA6}"/>
              </c:ext>
            </c:extLst>
          </c:dPt>
          <c:dLbls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Sheet1!$P$8:$P$11</c:f>
              <c:strCache>
                <c:ptCount val="4"/>
                <c:pt idx="0">
                  <c:v>Extreme</c:v>
                </c:pt>
                <c:pt idx="1">
                  <c:v>High moderate</c:v>
                </c:pt>
                <c:pt idx="2">
                  <c:v>moderate</c:v>
                </c:pt>
                <c:pt idx="3">
                  <c:v>Not sensitive</c:v>
                </c:pt>
              </c:strCache>
            </c:strRef>
          </c:cat>
          <c:val>
            <c:numRef>
              <c:f>Sheet1!$Q$8:$Q$11</c:f>
              <c:numCache>
                <c:formatCode>#,##0</c:formatCode>
                <c:ptCount val="4"/>
                <c:pt idx="0" formatCode="General">
                  <c:v>6213824.8485289998</c:v>
                </c:pt>
                <c:pt idx="1">
                  <c:v>7245791</c:v>
                </c:pt>
                <c:pt idx="2" formatCode="General">
                  <c:v>16040116.696827</c:v>
                </c:pt>
                <c:pt idx="3" formatCode="General">
                  <c:v>4488137.5031190002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5DAB-44BC-B710-786C653CDB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rgbClr val="DC9999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6594-4182-8402-DE835BFFFC09}"/>
              </c:ext>
            </c:extLst>
          </c:dPt>
          <c:dPt>
            <c:idx val="1"/>
            <c:bubble3D val="0"/>
            <c:spPr>
              <a:solidFill>
                <a:srgbClr val="D0EBC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6594-4182-8402-DE835BFFFC09}"/>
              </c:ext>
            </c:extLst>
          </c:dPt>
          <c:dLbls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100" b="1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Sheet1!$T$19:$T$20</c:f>
              <c:strCache>
                <c:ptCount val="2"/>
                <c:pt idx="0">
                  <c:v>Extreme</c:v>
                </c:pt>
                <c:pt idx="1">
                  <c:v>Not sensitive</c:v>
                </c:pt>
              </c:strCache>
            </c:strRef>
          </c:cat>
          <c:val>
            <c:numRef>
              <c:f>Sheet1!$U$19:$U$20</c:f>
              <c:numCache>
                <c:formatCode>General</c:formatCode>
                <c:ptCount val="2"/>
                <c:pt idx="0">
                  <c:v>14032464.518506</c:v>
                </c:pt>
                <c:pt idx="1">
                  <c:v>8218706.0620480003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6594-4182-8402-DE835BFFFC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600" b="1" i="0" dirty="0" err="1"/>
              <a:t>Selfit’s</a:t>
            </a:r>
            <a:r>
              <a:rPr lang="en-US" sz="1600" b="1" i="0" dirty="0"/>
              <a:t> Population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Sheet1!$E$60</c:f>
              <c:strCache>
                <c:ptCount val="1"/>
                <c:pt idx="0">
                  <c:v>Selfit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Sheet1!$F$59:$Q$59</c:f>
              <c:numCache>
                <c:formatCode>General</c:formatCode>
                <c:ptCount val="12"/>
                <c:pt idx="0">
                  <c:v>2007</c:v>
                </c:pt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  <c:pt idx="11">
                  <c:v>2018</c:v>
                </c:pt>
              </c:numCache>
            </c:numRef>
          </c:cat>
          <c:val>
            <c:numRef>
              <c:f>Sheet1!$F$60:$Q$60</c:f>
              <c:numCache>
                <c:formatCode>#,##0</c:formatCode>
                <c:ptCount val="12"/>
                <c:pt idx="0">
                  <c:v>8702</c:v>
                </c:pt>
                <c:pt idx="1">
                  <c:v>8905</c:v>
                </c:pt>
                <c:pt idx="2">
                  <c:v>9113</c:v>
                </c:pt>
                <c:pt idx="3">
                  <c:v>9324</c:v>
                </c:pt>
                <c:pt idx="4">
                  <c:v>9541</c:v>
                </c:pt>
                <c:pt idx="5">
                  <c:v>9763</c:v>
                </c:pt>
                <c:pt idx="6">
                  <c:v>9988</c:v>
                </c:pt>
                <c:pt idx="7">
                  <c:v>10215</c:v>
                </c:pt>
                <c:pt idx="8">
                  <c:v>10443</c:v>
                </c:pt>
                <c:pt idx="9">
                  <c:v>10673</c:v>
                </c:pt>
                <c:pt idx="10">
                  <c:v>10895</c:v>
                </c:pt>
                <c:pt idx="11">
                  <c:v>11145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6C1-4E2F-AB35-B0F557BE2E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86005528"/>
        <c:axId val="287166744"/>
      </c:lineChart>
      <c:catAx>
        <c:axId val="2860055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7166744"/>
        <c:crosses val="autoZero"/>
        <c:auto val="1"/>
        <c:lblAlgn val="ctr"/>
        <c:lblOffset val="100"/>
        <c:noMultiLvlLbl val="0"/>
      </c:catAx>
      <c:valAx>
        <c:axId val="2871667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600552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5004594946294267"/>
          <c:y val="0.24414832761289454"/>
          <c:w val="0.49243826230159021"/>
          <c:h val="0.64396719640814126"/>
        </c:manualLayout>
      </c:layout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bg1"/>
              </a:solidFill>
              <a:ln w="19050">
                <a:solidFill>
                  <a:schemeClr val="tx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3381-46B5-8E0F-4962103B4017}"/>
              </c:ext>
            </c:extLst>
          </c:dPt>
          <c:dPt>
            <c:idx val="1"/>
            <c:bubble3D val="0"/>
            <c:spPr>
              <a:solidFill>
                <a:schemeClr val="tx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3381-46B5-8E0F-4962103B4017}"/>
              </c:ext>
            </c:extLst>
          </c:dPt>
          <c:dLbls>
            <c:dLbl>
              <c:idx val="0"/>
              <c:layout>
                <c:manualLayout>
                  <c:x val="-1.8673861739904051E-2"/>
                  <c:y val="-0.21489621489621491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381-46B5-8E0F-4962103B4017}"/>
                </c:ext>
              </c:extLst>
            </c:dLbl>
            <c:dLbl>
              <c:idx val="1"/>
              <c:layout>
                <c:manualLayout>
                  <c:x val="0.29504701549048296"/>
                  <c:y val="3.4188034188034191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381-46B5-8E0F-4962103B4017}"/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65000"/>
                    <a:lumOff val="35000"/>
                  </a:prstClr>
                </a:solidFill>
              </a:ln>
              <a:effectLst/>
            </c:sp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</c15:spPr>
              </c:ext>
            </c:extLst>
          </c:dLbls>
          <c:cat>
            <c:strRef>
              <c:f>Sheet1!$W$37:$W$38</c:f>
              <c:strCache>
                <c:ptCount val="2"/>
                <c:pt idx="0">
                  <c:v>Master</c:v>
                </c:pt>
                <c:pt idx="1">
                  <c:v>Built-up</c:v>
                </c:pt>
              </c:strCache>
            </c:strRef>
          </c:cat>
          <c:val>
            <c:numRef>
              <c:f>Sheet1!$X$37:$X$38</c:f>
              <c:numCache>
                <c:formatCode>General</c:formatCode>
                <c:ptCount val="2"/>
                <c:pt idx="0">
                  <c:v>4115211.0154570001</c:v>
                </c:pt>
                <c:pt idx="1">
                  <c:v>293864.36972100002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3381-46B5-8E0F-4962103B40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7247987413523106"/>
          <c:y val="0.85875957812965686"/>
          <c:w val="0.52226585991662933"/>
          <c:h val="0.1119363925663138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C5F5-467A-B440-A93186BD2E1D}"/>
              </c:ext>
            </c:extLst>
          </c:dPt>
          <c:dPt>
            <c:idx val="1"/>
            <c:bubble3D val="0"/>
            <c:spPr>
              <a:solidFill>
                <a:schemeClr val="tx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C5F5-467A-B440-A93186BD2E1D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C5F5-467A-B440-A93186BD2E1D}"/>
              </c:ext>
            </c:extLst>
          </c:dPt>
          <c:cat>
            <c:strRef>
              <c:f>Sheet1!$J$40:$J$42</c:f>
              <c:strCache>
                <c:ptCount val="3"/>
                <c:pt idx="0">
                  <c:v>All</c:v>
                </c:pt>
                <c:pt idx="1">
                  <c:v>Master</c:v>
                </c:pt>
                <c:pt idx="2">
                  <c:v>Built-up area</c:v>
                </c:pt>
              </c:strCache>
            </c:strRef>
          </c:cat>
          <c:val>
            <c:numRef>
              <c:f>Sheet1!$K$40:$K$42</c:f>
              <c:numCache>
                <c:formatCode>General</c:formatCode>
                <c:ptCount val="3"/>
                <c:pt idx="0">
                  <c:v>22662871.2881</c:v>
                </c:pt>
                <c:pt idx="1">
                  <c:v>4115211.0154570001</c:v>
                </c:pt>
                <c:pt idx="2">
                  <c:v>3552702.1105610002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C5F5-467A-B440-A93186BD2E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1"/>
            <c:invertIfNegative val="0"/>
            <c:bubble3D val="0"/>
            <c:spPr>
              <a:solidFill>
                <a:srgbClr val="00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2-453B-4987-9696-D5D82BA402A8}"/>
              </c:ext>
            </c:extLst>
          </c:dPt>
          <c:dPt>
            <c:idx val="2"/>
            <c:invertIfNegative val="0"/>
            <c:bubble3D val="0"/>
            <c:spPr>
              <a:solidFill>
                <a:srgbClr val="A5A5A5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453B-4987-9696-D5D82BA402A8}"/>
              </c:ext>
            </c:extLst>
          </c:dPt>
          <c:cat>
            <c:strRef>
              <c:f>Sheet1!$AD$45:$AD$47</c:f>
              <c:strCache>
                <c:ptCount val="3"/>
                <c:pt idx="0">
                  <c:v>Administrative Boundaires</c:v>
                </c:pt>
                <c:pt idx="1">
                  <c:v>Master</c:v>
                </c:pt>
                <c:pt idx="2">
                  <c:v>Built up </c:v>
                </c:pt>
              </c:strCache>
            </c:strRef>
          </c:cat>
          <c:val>
            <c:numRef>
              <c:f>Sheet1!$AE$45:$AE$47</c:f>
              <c:numCache>
                <c:formatCode>General</c:formatCode>
                <c:ptCount val="3"/>
                <c:pt idx="0">
                  <c:v>22662871.2881</c:v>
                </c:pt>
                <c:pt idx="1">
                  <c:v>4115211.0154570001</c:v>
                </c:pt>
                <c:pt idx="2">
                  <c:v>3552702.1105610002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53B-4987-9696-D5D82BA402A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287163608"/>
        <c:axId val="287167528"/>
      </c:barChart>
      <c:catAx>
        <c:axId val="2871636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solidFill>
            <a:schemeClr val="bg1"/>
          </a:solidFill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7167528"/>
        <c:crosses val="autoZero"/>
        <c:auto val="1"/>
        <c:lblAlgn val="ctr"/>
        <c:lblOffset val="100"/>
        <c:noMultiLvlLbl val="0"/>
      </c:catAx>
      <c:valAx>
        <c:axId val="2871675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7163608"/>
        <c:crosses val="autoZero"/>
        <c:crossBetween val="between"/>
      </c:valAx>
      <c:spPr>
        <a:solidFill>
          <a:schemeClr val="bg1"/>
        </a:solidFill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>
        <c:manualLayout>
          <c:xMode val="edge"/>
          <c:yMode val="edge"/>
          <c:x val="0.34584470005468465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Sheet1!$L$64</c:f>
              <c:strCache>
                <c:ptCount val="1"/>
                <c:pt idx="0">
                  <c:v>Area (in dunum)</c:v>
                </c:pt>
              </c:strCache>
            </c:strRef>
          </c:tx>
          <c:dPt>
            <c:idx val="0"/>
            <c:bubble3D val="0"/>
            <c:spPr>
              <a:solidFill>
                <a:srgbClr val="E1D69F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B9F4-4D2F-8F72-5AA0BC5F0A91}"/>
              </c:ext>
            </c:extLst>
          </c:dPt>
          <c:dPt>
            <c:idx val="1"/>
            <c:bubble3D val="0"/>
            <c:spPr>
              <a:solidFill>
                <a:schemeClr val="accent6">
                  <a:lumMod val="60000"/>
                  <a:lumOff val="4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B9F4-4D2F-8F72-5AA0BC5F0A91}"/>
              </c:ext>
            </c:extLst>
          </c:dPt>
          <c:dPt>
            <c:idx val="2"/>
            <c:bubble3D val="0"/>
            <c:spPr>
              <a:solidFill>
                <a:schemeClr val="accent5">
                  <a:lumMod val="40000"/>
                  <a:lumOff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B9F4-4D2F-8F72-5AA0BC5F0A91}"/>
              </c:ext>
            </c:extLst>
          </c:dPt>
          <c:dPt>
            <c:idx val="3"/>
            <c:bubble3D val="0"/>
            <c:spPr>
              <a:solidFill>
                <a:srgbClr val="CA737F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B9F4-4D2F-8F72-5AA0BC5F0A91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B9F4-4D2F-8F72-5AA0BC5F0A91}"/>
              </c:ext>
            </c:extLst>
          </c:dPt>
          <c:dPt>
            <c:idx val="5"/>
            <c:bubble3D val="0"/>
            <c:spPr>
              <a:solidFill>
                <a:srgbClr val="DBA49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B9F4-4D2F-8F72-5AA0BC5F0A91}"/>
              </c:ext>
            </c:extLst>
          </c:dPt>
          <c:dPt>
            <c:idx val="6"/>
            <c:bubble3D val="0"/>
            <c:spPr>
              <a:solidFill>
                <a:srgbClr val="6C8047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B9F4-4D2F-8F72-5AA0BC5F0A91}"/>
              </c:ext>
            </c:extLst>
          </c:dPt>
          <c:dLbls>
            <c:dLbl>
              <c:idx val="0"/>
              <c:layout>
                <c:manualLayout>
                  <c:x val="0.10443548552888439"/>
                  <c:y val="-4.2906499152158988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9F4-4D2F-8F72-5AA0BC5F0A91}"/>
                </c:ext>
              </c:extLst>
            </c:dLbl>
            <c:dLbl>
              <c:idx val="5"/>
              <c:layout>
                <c:manualLayout>
                  <c:x val="0.12701613104864318"/>
                  <c:y val="-8.1912407472303508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9F4-4D2F-8F72-5AA0BC5F0A91}"/>
                </c:ext>
              </c:extLst>
            </c:dLbl>
            <c:dLbl>
              <c:idx val="6"/>
              <c:layout>
                <c:manualLayout>
                  <c:x val="0.13548387311855273"/>
                  <c:y val="0.23013485908885267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9F4-4D2F-8F72-5AA0BC5F0A91}"/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Sheet1!$K$65:$K$71</c:f>
              <c:strCache>
                <c:ptCount val="7"/>
                <c:pt idx="0">
                  <c:v>Old City</c:v>
                </c:pt>
                <c:pt idx="1">
                  <c:v>Agricultural Area</c:v>
                </c:pt>
                <c:pt idx="2">
                  <c:v>Residential Area (B)</c:v>
                </c:pt>
                <c:pt idx="3">
                  <c:v>Residential Area (A)</c:v>
                </c:pt>
                <c:pt idx="4">
                  <c:v>Schools</c:v>
                </c:pt>
                <c:pt idx="5">
                  <c:v>Public Buildings</c:v>
                </c:pt>
                <c:pt idx="6">
                  <c:v>Open Areas</c:v>
                </c:pt>
              </c:strCache>
            </c:strRef>
          </c:cat>
          <c:val>
            <c:numRef>
              <c:f>Sheet1!$L$65:$L$71</c:f>
              <c:numCache>
                <c:formatCode>General</c:formatCode>
                <c:ptCount val="7"/>
                <c:pt idx="0">
                  <c:v>40.5</c:v>
                </c:pt>
                <c:pt idx="1">
                  <c:v>665.7</c:v>
                </c:pt>
                <c:pt idx="2">
                  <c:v>46</c:v>
                </c:pt>
                <c:pt idx="3">
                  <c:v>130.5</c:v>
                </c:pt>
                <c:pt idx="4">
                  <c:v>31.8</c:v>
                </c:pt>
                <c:pt idx="5">
                  <c:v>17.3</c:v>
                </c:pt>
                <c:pt idx="6">
                  <c:v>14.9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B9F4-4D2F-8F72-5AA0BC5F0A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13555228834150254"/>
          <c:w val="0.25354515813011846"/>
          <c:h val="0.3425056283545784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Sheet1!$AE$82</c:f>
              <c:strCache>
                <c:ptCount val="1"/>
                <c:pt idx="0">
                  <c:v>Agricultural Areas Percentage</c:v>
                </c:pt>
              </c:strCache>
            </c:strRef>
          </c:tx>
          <c:spPr>
            <a:solidFill>
              <a:schemeClr val="accent6"/>
            </a:solidFill>
            <a:ln>
              <a:solidFill>
                <a:schemeClr val="accent6"/>
              </a:solidFill>
            </a:ln>
            <a:effectLst/>
          </c:spPr>
          <c:invertIfNegative val="0"/>
          <c:trendline>
            <c:spPr>
              <a:ln w="5080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0"/>
            <c:dispEq val="0"/>
          </c:trendline>
          <c:cat>
            <c:numRef>
              <c:f>Sheet1!$AD$83:$AD$86</c:f>
              <c:numCache>
                <c:formatCode>General</c:formatCode>
                <c:ptCount val="4"/>
                <c:pt idx="0">
                  <c:v>1945</c:v>
                </c:pt>
                <c:pt idx="1">
                  <c:v>1976</c:v>
                </c:pt>
                <c:pt idx="2">
                  <c:v>1993</c:v>
                </c:pt>
                <c:pt idx="3">
                  <c:v>2000</c:v>
                </c:pt>
              </c:numCache>
            </c:numRef>
          </c:cat>
          <c:val>
            <c:numRef>
              <c:f>Sheet1!$AE$83:$AE$86</c:f>
              <c:numCache>
                <c:formatCode>0%</c:formatCode>
                <c:ptCount val="4"/>
                <c:pt idx="0">
                  <c:v>0.7</c:v>
                </c:pt>
                <c:pt idx="1">
                  <c:v>0.54</c:v>
                </c:pt>
                <c:pt idx="2">
                  <c:v>0.27</c:v>
                </c:pt>
                <c:pt idx="3">
                  <c:v>0.08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3A3-475D-B793-5EFD1FEF14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87160864"/>
        <c:axId val="287164392"/>
      </c:barChart>
      <c:catAx>
        <c:axId val="2871608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7164392"/>
        <c:crosses val="autoZero"/>
        <c:auto val="1"/>
        <c:lblAlgn val="ctr"/>
        <c:lblOffset val="100"/>
        <c:noMultiLvlLbl val="0"/>
      </c:catAx>
      <c:valAx>
        <c:axId val="28716439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716086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1.8372703412073458E-3"/>
          <c:y val="0.15858390748031492"/>
          <c:w val="0.45674229002624672"/>
          <c:h val="0.68511343503937006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C297-4EC8-BA2E-4271B136FD41}"/>
              </c:ext>
            </c:extLst>
          </c:dPt>
          <c:dPt>
            <c:idx val="1"/>
            <c:bubble3D val="0"/>
            <c:spPr>
              <a:solidFill>
                <a:srgbClr val="008A0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A6F4-46DD-959A-F7025FD0E627}"/>
              </c:ext>
            </c:extLst>
          </c:dPt>
          <c:dLbls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Sheet1!$A$2:$A$3</c:f>
              <c:strCache>
                <c:ptCount val="2"/>
                <c:pt idx="0">
                  <c:v>1-2 Floors</c:v>
                </c:pt>
                <c:pt idx="1">
                  <c:v>3-4 Floors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 formatCode="0%">
                  <c:v>49</c:v>
                </c:pt>
                <c:pt idx="1">
                  <c:v>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6F4-46DD-959A-F7025FD0E6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rgbClr val="944D4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7F3B-48AF-B124-115CFDC12653}"/>
              </c:ext>
            </c:extLst>
          </c:dPt>
          <c:dPt>
            <c:idx val="1"/>
            <c:bubble3D val="0"/>
            <c:spPr>
              <a:solidFill>
                <a:srgbClr val="D0EBC2"/>
              </a:solidFill>
              <a:ln w="19050">
                <a:solidFill>
                  <a:schemeClr val="bg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F3B-48AF-B124-115CFDC12653}"/>
              </c:ext>
            </c:extLst>
          </c:dPt>
          <c:dLbls>
            <c:dLbl>
              <c:idx val="1"/>
              <c:layout>
                <c:manualLayout>
                  <c:x val="0.12539972533839683"/>
                  <c:y val="-0.11411033436050105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F3B-48AF-B124-115CFDC12653}"/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100" b="1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Sheet1!$T$19:$T$20</c:f>
              <c:strCache>
                <c:ptCount val="2"/>
                <c:pt idx="0">
                  <c:v>Extreme</c:v>
                </c:pt>
                <c:pt idx="1">
                  <c:v>Not sensitive</c:v>
                </c:pt>
              </c:strCache>
            </c:strRef>
          </c:cat>
          <c:val>
            <c:numRef>
              <c:f>Sheet1!$U$19:$U$20</c:f>
              <c:numCache>
                <c:formatCode>General</c:formatCode>
                <c:ptCount val="2"/>
                <c:pt idx="0">
                  <c:v>14032464.518506</c:v>
                </c:pt>
                <c:pt idx="1">
                  <c:v>8218706.0620480003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F3B-48AF-B124-115CFDC126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2926100559498907"/>
          <c:y val="0.76543362863001341"/>
          <c:w val="0.7275446859946445"/>
          <c:h val="0.12045603700948561"/>
        </c:manualLayout>
      </c:layout>
      <c:overlay val="0"/>
      <c:spPr>
        <a:solidFill>
          <a:schemeClr val="bg1"/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2204466348965877"/>
          <c:y val="4.6819844480765566E-2"/>
          <c:w val="0.64367625202558232"/>
          <c:h val="0.87973154742372128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dPt>
            <c:idx val="0"/>
            <c:bubble3D val="0"/>
            <c:spPr>
              <a:solidFill>
                <a:srgbClr val="FFFF0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ACE0-4B9D-8767-45A694C28CEC}"/>
              </c:ext>
            </c:extLst>
          </c:dPt>
          <c:dPt>
            <c:idx val="1"/>
            <c:bubble3D val="0"/>
            <c:spPr>
              <a:solidFill>
                <a:schemeClr val="tx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ACE0-4B9D-8767-45A694C28CEC}"/>
              </c:ext>
            </c:extLst>
          </c:dPt>
          <c:dLbls>
            <c:dLbl>
              <c:idx val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baseline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ACE0-4B9D-8767-45A694C28CEC}"/>
                </c:ext>
              </c:extLst>
            </c:dLbl>
            <c:dLbl>
              <c:idx val="1"/>
              <c:layout>
                <c:manualLayout>
                  <c:x val="-0.19483943964483996"/>
                  <c:y val="-7.3230541486648135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0" i="0" u="none" strike="noStrike" kern="1200" baseline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CE0-4B9D-8767-45A694C28CE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Served </c:v>
                </c:pt>
                <c:pt idx="1">
                  <c:v>UnServed 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94</c:v>
                </c:pt>
                <c:pt idx="1">
                  <c:v>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CE0-4B9D-8767-45A694C28C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68696374671916005"/>
          <c:y val="5.8531250000000007E-2"/>
          <c:w val="0.26565583989501312"/>
          <c:h val="0.39848375984251966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AA49-4632-A521-8BA32DCB78AC}"/>
              </c:ext>
            </c:extLst>
          </c:dPt>
          <c:dPt>
            <c:idx val="1"/>
            <c:bubble3D val="0"/>
            <c:spPr>
              <a:solidFill>
                <a:schemeClr val="tx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F0BE-446E-B234-8EE4718101E5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Served</c:v>
                </c:pt>
                <c:pt idx="1">
                  <c:v>Unserved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86</c:v>
                </c:pt>
                <c:pt idx="1">
                  <c:v>14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0BE-446E-B234-8EE4718101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69635793963254589"/>
          <c:y val="0"/>
          <c:w val="0.27603428477690295"/>
          <c:h val="0.41405142716535437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855F-4BDC-B32B-BE9DC0338496}"/>
              </c:ext>
            </c:extLst>
          </c:dPt>
          <c:dPt>
            <c:idx val="1"/>
            <c:bubble3D val="0"/>
            <c:spPr>
              <a:solidFill>
                <a:schemeClr val="tx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855F-4BDC-B32B-BE9DC0338496}"/>
              </c:ext>
            </c:extLst>
          </c:dPt>
          <c:dLbls>
            <c:dLbl>
              <c:idx val="0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55F-4BDC-B32B-BE9DC033849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Served</c:v>
                </c:pt>
                <c:pt idx="1">
                  <c:v>Unserved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89</c:v>
                </c:pt>
                <c:pt idx="1">
                  <c:v>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55F-4BDC-B32B-BE9DC0338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5616278387823465"/>
          <c:y val="3.5988776035895828E-2"/>
          <c:w val="0.6931514753216107"/>
          <c:h val="0.91098927194422685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206D-477C-AD42-AC42C9FB271E}"/>
              </c:ext>
            </c:extLst>
          </c:dPt>
          <c:dPt>
            <c:idx val="1"/>
            <c:bubble3D val="0"/>
            <c:spPr>
              <a:solidFill>
                <a:schemeClr val="tx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206D-477C-AD42-AC42C9FB271E}"/>
              </c:ext>
            </c:extLst>
          </c:dPt>
          <c:dLbls>
            <c:dLbl>
              <c:idx val="0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06D-477C-AD42-AC42C9FB271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Served</c:v>
                </c:pt>
                <c:pt idx="1">
                  <c:v>Unserved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94</c:v>
                </c:pt>
                <c:pt idx="1">
                  <c:v>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06D-477C-AD42-AC42C9FB27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8175269789787737"/>
          <c:y val="2.2628963587398146E-2"/>
          <c:w val="0.56118333915289298"/>
          <c:h val="0.84177515554534665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CC67-4BDC-86B2-6413B0F63EF3}"/>
              </c:ext>
            </c:extLst>
          </c:dPt>
          <c:dPt>
            <c:idx val="1"/>
            <c:bubble3D val="0"/>
            <c:spPr>
              <a:solidFill>
                <a:schemeClr val="tx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CC67-4BDC-86B2-6413B0F63EF3}"/>
              </c:ext>
            </c:extLst>
          </c:dPt>
          <c:dLbls>
            <c:dLbl>
              <c:idx val="0"/>
              <c:layout>
                <c:manualLayout>
                  <c:x val="-2.215037207392713E-2"/>
                  <c:y val="-1.2182566031432411E-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C67-4BDC-86B2-6413B0F63EF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1st Qtr</c:v>
                </c:pt>
                <c:pt idx="1">
                  <c:v>2nd Qtr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83</c:v>
                </c:pt>
                <c:pt idx="1">
                  <c:v>17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C67-4BDC-86B2-6413B0F63E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0367460306979898"/>
          <c:y val="6.9487545173231913E-2"/>
          <c:w val="0.53674823158626817"/>
          <c:h val="0.80512234737940236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lumMod val="75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19E0-4C67-8B22-D2B06A990B7D}"/>
              </c:ext>
            </c:extLst>
          </c:dPt>
          <c:dPt>
            <c:idx val="1"/>
            <c:bubble3D val="0"/>
            <c:spPr>
              <a:solidFill>
                <a:schemeClr val="tx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19E0-4C67-8B22-D2B06A990B7D}"/>
              </c:ext>
            </c:extLst>
          </c:dPt>
          <c:dLbls>
            <c:dLbl>
              <c:idx val="0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9E0-4C67-8B22-D2B06A990B7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Served </c:v>
                </c:pt>
                <c:pt idx="1">
                  <c:v>Unserved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50</c:v>
                </c:pt>
                <c:pt idx="1">
                  <c:v>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9E0-4C67-8B22-D2B06A990B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98DB-438E-873D-7B2EBE420267}"/>
              </c:ext>
            </c:extLst>
          </c:dPt>
          <c:dPt>
            <c:idx val="1"/>
            <c:bubble3D val="0"/>
            <c:spPr>
              <a:solidFill>
                <a:srgbClr val="769F1B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98DB-438E-873D-7B2EBE420267}"/>
              </c:ext>
            </c:extLst>
          </c:dPt>
          <c:dPt>
            <c:idx val="2"/>
            <c:bubble3D val="0"/>
            <c:spPr>
              <a:solidFill>
                <a:srgbClr val="B4D79E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98DB-438E-873D-7B2EBE420267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98DB-438E-873D-7B2EBE420267}"/>
              </c:ext>
            </c:extLst>
          </c:dPt>
          <c:dLbls>
            <c:dLbl>
              <c:idx val="0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8DB-438E-873D-7B2EBE420267}"/>
                </c:ext>
              </c:extLst>
            </c:dLbl>
            <c:dLbl>
              <c:idx val="3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8DB-438E-873D-7B2EBE420267}"/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Sheet1!$L$18:$L$21</c:f>
              <c:strCache>
                <c:ptCount val="4"/>
                <c:pt idx="0">
                  <c:v>High</c:v>
                </c:pt>
                <c:pt idx="1">
                  <c:v>Medium</c:v>
                </c:pt>
                <c:pt idx="2">
                  <c:v>Low</c:v>
                </c:pt>
                <c:pt idx="3">
                  <c:v>Forest</c:v>
                </c:pt>
              </c:strCache>
            </c:strRef>
          </c:cat>
          <c:val>
            <c:numRef>
              <c:f>Sheet1!$M$18:$M$21</c:f>
              <c:numCache>
                <c:formatCode>General</c:formatCode>
                <c:ptCount val="4"/>
                <c:pt idx="0">
                  <c:v>0</c:v>
                </c:pt>
                <c:pt idx="1">
                  <c:v>11320295.070874</c:v>
                </c:pt>
                <c:pt idx="2">
                  <c:v>11342576.217226001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98DB-438E-873D-7B2EBE42026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legendEntry>
        <c:idx val="0"/>
        <c:delete val="1"/>
      </c:legendEntry>
      <c:legendEntry>
        <c:idx val="3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Sheet1!$AE$82</c:f>
              <c:strCache>
                <c:ptCount val="1"/>
                <c:pt idx="0">
                  <c:v>Agricultural Areas Percentage</c:v>
                </c:pt>
              </c:strCache>
            </c:strRef>
          </c:tx>
          <c:spPr>
            <a:solidFill>
              <a:schemeClr val="accent6"/>
            </a:solidFill>
            <a:ln>
              <a:solidFill>
                <a:schemeClr val="accent6"/>
              </a:solidFill>
            </a:ln>
            <a:effectLst/>
          </c:spPr>
          <c:invertIfNegative val="0"/>
          <c:trendline>
            <c:spPr>
              <a:ln w="5080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0"/>
            <c:dispEq val="0"/>
          </c:trendline>
          <c:cat>
            <c:numRef>
              <c:f>Sheet1!$AD$83:$AD$86</c:f>
              <c:numCache>
                <c:formatCode>General</c:formatCode>
                <c:ptCount val="4"/>
                <c:pt idx="0">
                  <c:v>1945</c:v>
                </c:pt>
                <c:pt idx="1">
                  <c:v>1976</c:v>
                </c:pt>
                <c:pt idx="2">
                  <c:v>1993</c:v>
                </c:pt>
                <c:pt idx="3">
                  <c:v>2000</c:v>
                </c:pt>
              </c:numCache>
            </c:numRef>
          </c:cat>
          <c:val>
            <c:numRef>
              <c:f>Sheet1!$AE$83:$AE$86</c:f>
              <c:numCache>
                <c:formatCode>0%</c:formatCode>
                <c:ptCount val="4"/>
                <c:pt idx="0">
                  <c:v>0.7</c:v>
                </c:pt>
                <c:pt idx="1">
                  <c:v>0.54</c:v>
                </c:pt>
                <c:pt idx="2">
                  <c:v>0.27</c:v>
                </c:pt>
                <c:pt idx="3">
                  <c:v>0.08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CEB-48D5-9594-4028D2CAA4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87165176"/>
        <c:axId val="287165568"/>
      </c:barChart>
      <c:catAx>
        <c:axId val="2871651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7165568"/>
        <c:crosses val="autoZero"/>
        <c:auto val="1"/>
        <c:lblAlgn val="ctr"/>
        <c:lblOffset val="100"/>
        <c:noMultiLvlLbl val="0"/>
      </c:catAx>
      <c:valAx>
        <c:axId val="2871655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716517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Percentage</c:v>
                </c:pt>
              </c:strCache>
            </c:strRef>
          </c:tx>
          <c:spPr>
            <a:solidFill>
              <a:schemeClr val="bg1"/>
            </a:solidFill>
          </c:spPr>
          <c:dPt>
            <c:idx val="0"/>
            <c:bubble3D val="0"/>
            <c:spPr>
              <a:solidFill>
                <a:schemeClr val="bg1"/>
              </a:solidFill>
              <a:ln w="19050">
                <a:solidFill>
                  <a:schemeClr val="tx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D191-44BD-A3A9-251AEE2BEBA6}"/>
              </c:ext>
            </c:extLst>
          </c:dPt>
          <c:dPt>
            <c:idx val="1"/>
            <c:bubble3D val="0"/>
            <c:spPr>
              <a:solidFill>
                <a:schemeClr val="bg2">
                  <a:lumMod val="90000"/>
                </a:schemeClr>
              </a:solidFill>
              <a:ln w="19050">
                <a:solidFill>
                  <a:schemeClr val="tx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D191-44BD-A3A9-251AEE2BEBA6}"/>
              </c:ext>
            </c:extLst>
          </c:dPt>
          <c:dPt>
            <c:idx val="2"/>
            <c:bubble3D val="0"/>
            <c:spPr>
              <a:solidFill>
                <a:schemeClr val="bg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FA46-4F77-BEBB-092E44695A0B}"/>
              </c:ext>
            </c:extLst>
          </c:dPt>
          <c:dPt>
            <c:idx val="3"/>
            <c:bubble3D val="0"/>
            <c:spPr>
              <a:solidFill>
                <a:schemeClr val="bg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FA46-4F77-BEBB-092E44695A0B}"/>
              </c:ext>
            </c:extLst>
          </c:dPt>
          <c:cat>
            <c:strRef>
              <c:f>Sheet1!$A$2:$A$5</c:f>
              <c:strCache>
                <c:ptCount val="2"/>
                <c:pt idx="0">
                  <c:v>Roads</c:v>
                </c:pt>
                <c:pt idx="1">
                  <c:v>other uses</c:v>
                </c:pt>
              </c:strCache>
            </c:strRef>
          </c:cat>
          <c:val>
            <c:numRef>
              <c:f>Sheet1!$B$2:$B$5</c:f>
              <c:numCache>
                <c:formatCode>0%</c:formatCode>
                <c:ptCount val="4"/>
                <c:pt idx="0">
                  <c:v>0.18</c:v>
                </c:pt>
                <c:pt idx="1">
                  <c:v>0.82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191-44BD-A3A9-251AEE2BEB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1"/>
            <c:invertIfNegative val="0"/>
            <c:bubble3D val="0"/>
            <c:spPr>
              <a:solidFill>
                <a:srgbClr val="00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2331-4CF4-89C9-8DFA0414A0E8}"/>
              </c:ext>
            </c:extLst>
          </c:dPt>
          <c:dPt>
            <c:idx val="2"/>
            <c:invertIfNegative val="0"/>
            <c:bubble3D val="0"/>
            <c:spPr>
              <a:solidFill>
                <a:srgbClr val="A5A5A5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2331-4CF4-89C9-8DFA0414A0E8}"/>
              </c:ext>
            </c:extLst>
          </c:dPt>
          <c:cat>
            <c:strRef>
              <c:f>Sheet1!$AD$45:$AD$47</c:f>
              <c:strCache>
                <c:ptCount val="3"/>
                <c:pt idx="0">
                  <c:v>Administrative Boundaires</c:v>
                </c:pt>
                <c:pt idx="1">
                  <c:v>Master</c:v>
                </c:pt>
                <c:pt idx="2">
                  <c:v>Built up </c:v>
                </c:pt>
              </c:strCache>
            </c:strRef>
          </c:cat>
          <c:val>
            <c:numRef>
              <c:f>Sheet1!$AE$45:$AE$47</c:f>
              <c:numCache>
                <c:formatCode>General</c:formatCode>
                <c:ptCount val="3"/>
                <c:pt idx="0">
                  <c:v>22662871.2881</c:v>
                </c:pt>
                <c:pt idx="1">
                  <c:v>4115211.0154570001</c:v>
                </c:pt>
                <c:pt idx="2">
                  <c:v>3552702.1105610002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2331-4CF4-89C9-8DFA0414A0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286003568"/>
        <c:axId val="286006312"/>
      </c:barChart>
      <c:catAx>
        <c:axId val="2860035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6006312"/>
        <c:crosses val="autoZero"/>
        <c:auto val="1"/>
        <c:lblAlgn val="ctr"/>
        <c:lblOffset val="100"/>
        <c:noMultiLvlLbl val="0"/>
      </c:catAx>
      <c:valAx>
        <c:axId val="2860063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600356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bg1"/>
              </a:solidFill>
              <a:ln w="19050">
                <a:solidFill>
                  <a:schemeClr val="tx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DEA1-4916-90E8-CB9D95A49F7D}"/>
              </c:ext>
            </c:extLst>
          </c:dPt>
          <c:dPt>
            <c:idx val="1"/>
            <c:bubble3D val="0"/>
            <c:spPr>
              <a:solidFill>
                <a:schemeClr val="tx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DEA1-4916-90E8-CB9D95A49F7D}"/>
              </c:ext>
            </c:extLst>
          </c:dPt>
          <c:dLbls>
            <c:spPr>
              <a:solidFill>
                <a:prstClr val="white"/>
              </a:solidFill>
              <a:ln>
                <a:solidFill>
                  <a:prstClr val="black">
                    <a:lumMod val="65000"/>
                    <a:lumOff val="35000"/>
                  </a:prstClr>
                </a:solidFill>
              </a:ln>
              <a:effectLst/>
            </c:sp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</c15:spPr>
              </c:ext>
            </c:extLst>
          </c:dLbls>
          <c:cat>
            <c:strRef>
              <c:f>Sheet1!$W$37:$W$38</c:f>
              <c:strCache>
                <c:ptCount val="2"/>
                <c:pt idx="0">
                  <c:v>Master</c:v>
                </c:pt>
                <c:pt idx="1">
                  <c:v>Built-up</c:v>
                </c:pt>
              </c:strCache>
            </c:strRef>
          </c:cat>
          <c:val>
            <c:numRef>
              <c:f>Sheet1!$X$37:$X$38</c:f>
              <c:numCache>
                <c:formatCode>General</c:formatCode>
                <c:ptCount val="2"/>
                <c:pt idx="0">
                  <c:v>4115211.0154570001</c:v>
                </c:pt>
                <c:pt idx="1">
                  <c:v>293864.36972100002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DEA1-4916-90E8-CB9D95A49F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9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5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6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7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8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9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0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4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6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7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4DDEAC-C063-4613-9752-7653BADA7D6E}" type="datetimeFigureOut">
              <a:rPr lang="en-US" smtClean="0"/>
              <a:t>5/13/2018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20B857-D5C6-4155-90FD-B4FF74AB5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957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urban development to restore the health and vitality of the land .</a:t>
            </a:r>
          </a:p>
          <a:p>
            <a:pPr rt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Rehabilitate and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maximise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ecological health and potential of land as a consequence of the development of human settlement.</a:t>
            </a:r>
          </a:p>
          <a:p>
            <a:pPr rt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•Clean-up contaminated land</a:t>
            </a:r>
          </a:p>
          <a:p>
            <a:pPr rt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•Heal degraded rural areas</a:t>
            </a:r>
          </a:p>
          <a:p>
            <a:pPr rt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•Re-establish native vegetation</a:t>
            </a:r>
          </a:p>
          <a:p>
            <a:pPr rt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•Encourage farming practices which sustain ecological health</a:t>
            </a:r>
          </a:p>
          <a:p>
            <a:pPr rt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•Introduce green corridors of native vegetation in rural and urban area</a:t>
            </a:r>
          </a:p>
          <a:p>
            <a:pPr rt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‘It is only possible to make healthy places for humans by maintaining the health of non-human habitats.’ (Hough 1995)</a:t>
            </a:r>
          </a:p>
          <a:p>
            <a:r>
              <a:rPr lang="en-US" dirty="0"/>
              <a:t>.</a:t>
            </a:r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9F9710-FC46-449A-BC6C-889ADC83CFF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9097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20B857-D5C6-4155-90FD-B4FF74AB57B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1798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urban development to restore the health and vitality of the land .</a:t>
            </a:r>
          </a:p>
          <a:p>
            <a:pPr rt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Rehabilitate and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maximise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ecological health and potential of land as a consequence of the development of human settlement.</a:t>
            </a:r>
          </a:p>
          <a:p>
            <a:pPr rt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•Clean-up contaminated land</a:t>
            </a:r>
          </a:p>
          <a:p>
            <a:pPr rt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•Heal degraded rural areas</a:t>
            </a:r>
          </a:p>
          <a:p>
            <a:pPr rt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•Re-establish native vegetation</a:t>
            </a:r>
          </a:p>
          <a:p>
            <a:pPr rt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•Encourage farming practices which sustain ecological health</a:t>
            </a:r>
          </a:p>
          <a:p>
            <a:pPr rt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•Introduce green corridors of native vegetation in rural and urban area</a:t>
            </a:r>
          </a:p>
          <a:p>
            <a:pPr rt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‘It is only possible to make healthy places for humans by maintaining the health of non-human habitats.’ (Hough 1995)</a:t>
            </a:r>
          </a:p>
          <a:p>
            <a:r>
              <a:rPr lang="en-US" dirty="0"/>
              <a:t>.</a:t>
            </a:r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9F9710-FC46-449A-BC6C-889ADC83CFF0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6700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DB7EA-2E83-4043-87C9-1E3AED5BE6E9}" type="datetimeFigureOut">
              <a:rPr lang="en-US" smtClean="0"/>
              <a:t>5/13/2018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D5BE3-0A94-457E-A002-7F8D0E3A0A21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214848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DB7EA-2E83-4043-87C9-1E3AED5BE6E9}" type="datetimeFigureOut">
              <a:rPr lang="en-US" smtClean="0"/>
              <a:t>5/13/2018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D5BE3-0A94-457E-A002-7F8D0E3A0A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560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DB7EA-2E83-4043-87C9-1E3AED5BE6E9}" type="datetimeFigureOut">
              <a:rPr lang="en-US" smtClean="0"/>
              <a:t>5/13/2018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D5BE3-0A94-457E-A002-7F8D0E3A0A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238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DB7EA-2E83-4043-87C9-1E3AED5BE6E9}" type="datetimeFigureOut">
              <a:rPr lang="en-US" smtClean="0"/>
              <a:t>5/13/2018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D5BE3-0A94-457E-A002-7F8D0E3A0A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191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DB7EA-2E83-4043-87C9-1E3AED5BE6E9}" type="datetimeFigureOut">
              <a:rPr lang="en-US" smtClean="0"/>
              <a:t>5/13/2018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D5BE3-0A94-457E-A002-7F8D0E3A0A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13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DB7EA-2E83-4043-87C9-1E3AED5BE6E9}" type="datetimeFigureOut">
              <a:rPr lang="en-US" smtClean="0"/>
              <a:t>5/13/2018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D5BE3-0A94-457E-A002-7F8D0E3A0A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155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DB7EA-2E83-4043-87C9-1E3AED5BE6E9}" type="datetimeFigureOut">
              <a:rPr lang="en-US" smtClean="0"/>
              <a:t>5/13/2018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D5BE3-0A94-457E-A002-7F8D0E3A0A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344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DB7EA-2E83-4043-87C9-1E3AED5BE6E9}" type="datetimeFigureOut">
              <a:rPr lang="en-US" smtClean="0"/>
              <a:t>5/13/2018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D5BE3-0A94-457E-A002-7F8D0E3A0A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596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DB7EA-2E83-4043-87C9-1E3AED5BE6E9}" type="datetimeFigureOut">
              <a:rPr lang="en-US" smtClean="0"/>
              <a:t>5/13/2018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D5BE3-0A94-457E-A002-7F8D0E3A0A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866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DB7EA-2E83-4043-87C9-1E3AED5BE6E9}" type="datetimeFigureOut">
              <a:rPr lang="en-US" smtClean="0"/>
              <a:t>5/13/2018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D5BE3-0A94-457E-A002-7F8D0E3A0A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549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DB7EA-2E83-4043-87C9-1E3AED5BE6E9}" type="datetimeFigureOut">
              <a:rPr lang="en-US" smtClean="0"/>
              <a:t>5/13/2018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D5BE3-0A94-457E-A002-7F8D0E3A0A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479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DB7EA-2E83-4043-87C9-1E3AED5BE6E9}" type="datetimeFigureOut">
              <a:rPr lang="en-US" smtClean="0"/>
              <a:t>5/13/2018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ED5BE3-0A94-457E-A002-7F8D0E3A0A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222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12.emf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7.em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emf"/><Relationship Id="rId5" Type="http://schemas.openxmlformats.org/officeDocument/2006/relationships/image" Target="../media/image25.emf"/><Relationship Id="rId4" Type="http://schemas.openxmlformats.org/officeDocument/2006/relationships/image" Target="../media/image2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openxmlformats.org/officeDocument/2006/relationships/image" Target="../media/image29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openxmlformats.org/officeDocument/2006/relationships/image" Target="../media/image32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emf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emf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emf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emf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7.emf"/><Relationship Id="rId4" Type="http://schemas.openxmlformats.org/officeDocument/2006/relationships/image" Target="../media/image44.emf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7" Type="http://schemas.openxmlformats.org/officeDocument/2006/relationships/image" Target="../media/image7.emf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emf"/><Relationship Id="rId5" Type="http://schemas.openxmlformats.org/officeDocument/2006/relationships/chart" Target="../charts/chart3.xml"/><Relationship Id="rId4" Type="http://schemas.openxmlformats.org/officeDocument/2006/relationships/chart" Target="../charts/char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openxmlformats.org/officeDocument/2006/relationships/image" Target="../media/image5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emf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56.emf"/><Relationship Id="rId4" Type="http://schemas.openxmlformats.org/officeDocument/2006/relationships/image" Target="../media/image5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emf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60.emf"/><Relationship Id="rId4" Type="http://schemas.openxmlformats.org/officeDocument/2006/relationships/image" Target="../media/image5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emf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64.emf"/><Relationship Id="rId4" Type="http://schemas.openxmlformats.org/officeDocument/2006/relationships/image" Target="../media/image6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emf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3" Type="http://schemas.openxmlformats.org/officeDocument/2006/relationships/image" Target="../media/image68.png"/><Relationship Id="rId7" Type="http://schemas.openxmlformats.org/officeDocument/2006/relationships/image" Target="../media/image69.emf"/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1.xml"/><Relationship Id="rId6" Type="http://schemas.openxmlformats.org/officeDocument/2006/relationships/chart" Target="../charts/chart9.xml"/><Relationship Id="rId5" Type="http://schemas.openxmlformats.org/officeDocument/2006/relationships/chart" Target="../charts/chart8.xml"/><Relationship Id="rId4" Type="http://schemas.openxmlformats.org/officeDocument/2006/relationships/chart" Target="../charts/char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emf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Relationship Id="rId6" Type="http://schemas.openxmlformats.org/officeDocument/2006/relationships/chart" Target="../charts/chart11.xml"/><Relationship Id="rId5" Type="http://schemas.openxmlformats.org/officeDocument/2006/relationships/image" Target="../media/image72.emf"/><Relationship Id="rId4" Type="http://schemas.openxmlformats.org/officeDocument/2006/relationships/chart" Target="../charts/chart10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7" Type="http://schemas.openxmlformats.org/officeDocument/2006/relationships/image" Target="../media/image77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.png"/><Relationship Id="rId5" Type="http://schemas.openxmlformats.org/officeDocument/2006/relationships/image" Target="../media/image7.emf"/><Relationship Id="rId4" Type="http://schemas.openxmlformats.org/officeDocument/2006/relationships/chart" Target="../charts/chart1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3.xml"/><Relationship Id="rId7" Type="http://schemas.openxmlformats.org/officeDocument/2006/relationships/image" Target="../media/image80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79.png"/><Relationship Id="rId4" Type="http://schemas.openxmlformats.org/officeDocument/2006/relationships/image" Target="../media/image52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4.xml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2.emf"/><Relationship Id="rId5" Type="http://schemas.openxmlformats.org/officeDocument/2006/relationships/image" Target="../media/image7.emf"/><Relationship Id="rId4" Type="http://schemas.openxmlformats.org/officeDocument/2006/relationships/chart" Target="../charts/chart1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emf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6.png"/><Relationship Id="rId4" Type="http://schemas.openxmlformats.org/officeDocument/2006/relationships/image" Target="../media/image7.emf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emf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emf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emf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emf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emf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6.xml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9.emf"/><Relationship Id="rId4" Type="http://schemas.openxmlformats.org/officeDocument/2006/relationships/chart" Target="../charts/chart1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1.emf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7" Type="http://schemas.openxmlformats.org/officeDocument/2006/relationships/image" Target="../media/image26.emf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5.emf"/><Relationship Id="rId5" Type="http://schemas.openxmlformats.org/officeDocument/2006/relationships/image" Target="../media/image104.emf"/><Relationship Id="rId4" Type="http://schemas.openxmlformats.org/officeDocument/2006/relationships/image" Target="../media/image103.emf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7.emf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0.emf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emf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emf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18.xml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9.png"/><Relationship Id="rId3" Type="http://schemas.microsoft.com/office/2007/relationships/hdphoto" Target="../media/hdphoto4.wdp"/><Relationship Id="rId7" Type="http://schemas.microsoft.com/office/2007/relationships/hdphoto" Target="../media/hdphoto6.wdp"/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8.png"/><Relationship Id="rId5" Type="http://schemas.microsoft.com/office/2007/relationships/hdphoto" Target="../media/hdphoto5.wdp"/><Relationship Id="rId4" Type="http://schemas.openxmlformats.org/officeDocument/2006/relationships/image" Target="../media/image117.png"/><Relationship Id="rId9" Type="http://schemas.microsoft.com/office/2007/relationships/hdphoto" Target="../media/hdphoto7.wdp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G"/><Relationship Id="rId2" Type="http://schemas.openxmlformats.org/officeDocument/2006/relationships/image" Target="../media/image120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3.JPG"/><Relationship Id="rId4" Type="http://schemas.openxmlformats.org/officeDocument/2006/relationships/image" Target="../media/image122.JP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G"/><Relationship Id="rId2" Type="http://schemas.openxmlformats.org/officeDocument/2006/relationships/image" Target="../media/image12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7.JPG"/><Relationship Id="rId4" Type="http://schemas.openxmlformats.org/officeDocument/2006/relationships/image" Target="../media/image126.JPG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JP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9.xml"/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0.emf"/><Relationship Id="rId4" Type="http://schemas.openxmlformats.org/officeDocument/2006/relationships/image" Target="../media/image7.emf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emf"/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emf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emf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jp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3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6.emf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8.emf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emf"/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2.emf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4.emf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emf"/><Relationship Id="rId2" Type="http://schemas.openxmlformats.org/officeDocument/2006/relationships/image" Target="../media/image145.pn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emf"/><Relationship Id="rId2" Type="http://schemas.openxmlformats.org/officeDocument/2006/relationships/image" Target="../media/image147.png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49.JPG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50.JPG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51.JPG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emf"/><Relationship Id="rId2" Type="http://schemas.openxmlformats.org/officeDocument/2006/relationships/image" Target="../media/image15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emf"/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6.emf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emf"/><Relationship Id="rId2" Type="http://schemas.openxmlformats.org/officeDocument/2006/relationships/image" Target="../media/image15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openxmlformats.org/officeDocument/2006/relationships/chart" Target="../charts/chart20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emf"/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openxmlformats.org/officeDocument/2006/relationships/chart" Target="../charts/chart21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emf"/><Relationship Id="rId2" Type="http://schemas.openxmlformats.org/officeDocument/2006/relationships/image" Target="../media/image16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openxmlformats.org/officeDocument/2006/relationships/chart" Target="../charts/chart22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emf"/><Relationship Id="rId2" Type="http://schemas.openxmlformats.org/officeDocument/2006/relationships/image" Target="../media/image16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openxmlformats.org/officeDocument/2006/relationships/chart" Target="../charts/chart23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6.emf"/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openxmlformats.org/officeDocument/2006/relationships/chart" Target="../charts/chart24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emf"/><Relationship Id="rId2" Type="http://schemas.openxmlformats.org/officeDocument/2006/relationships/image" Target="../media/image16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openxmlformats.org/officeDocument/2006/relationships/chart" Target="../charts/chart25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emf"/><Relationship Id="rId2" Type="http://schemas.openxmlformats.org/officeDocument/2006/relationships/image" Target="../media/image16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openxmlformats.org/officeDocument/2006/relationships/chart" Target="../charts/chart26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2.emf"/><Relationship Id="rId2" Type="http://schemas.openxmlformats.org/officeDocument/2006/relationships/image" Target="../media/image171.png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3.jp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7.xml"/><Relationship Id="rId2" Type="http://schemas.openxmlformats.org/officeDocument/2006/relationships/image" Target="../media/image17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5.emf"/><Relationship Id="rId4" Type="http://schemas.openxmlformats.org/officeDocument/2006/relationships/image" Target="../media/image7.emf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7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7.emf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emf"/><Relationship Id="rId2" Type="http://schemas.openxmlformats.org/officeDocument/2006/relationships/image" Target="../media/image17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emf"/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emf"/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emf"/><Relationship Id="rId2" Type="http://schemas.openxmlformats.org/officeDocument/2006/relationships/image" Target="../media/image18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emf"/><Relationship Id="rId2" Type="http://schemas.openxmlformats.org/officeDocument/2006/relationships/image" Target="../media/image18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emf"/><Relationship Id="rId2" Type="http://schemas.openxmlformats.org/officeDocument/2006/relationships/image" Target="../media/image18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8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6.emf"/></Relationships>
</file>

<file path=ppt/slides/_rels/slide10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8.emf"/><Relationship Id="rId2" Type="http://schemas.openxmlformats.org/officeDocument/2006/relationships/image" Target="../media/image18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emf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8.xml"/><Relationship Id="rId2" Type="http://schemas.openxmlformats.org/officeDocument/2006/relationships/image" Target="../media/image18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9.xml"/><Relationship Id="rId2" Type="http://schemas.openxmlformats.org/officeDocument/2006/relationships/image" Target="../media/image19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191.emf"/><Relationship Id="rId4" Type="http://schemas.openxmlformats.org/officeDocument/2006/relationships/chart" Target="../charts/chart30.xml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1.xml"/><Relationship Id="rId2" Type="http://schemas.openxmlformats.org/officeDocument/2006/relationships/image" Target="../media/image19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3.png"/><Relationship Id="rId4" Type="http://schemas.openxmlformats.org/officeDocument/2006/relationships/image" Target="../media/image7.emf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9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5.emf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7.emf"/><Relationship Id="rId2" Type="http://schemas.openxmlformats.org/officeDocument/2006/relationships/image" Target="../media/image19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emf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G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8.png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9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2.emf"/><Relationship Id="rId5" Type="http://schemas.openxmlformats.org/officeDocument/2006/relationships/image" Target="../media/image201.emf"/><Relationship Id="rId4" Type="http://schemas.openxmlformats.org/officeDocument/2006/relationships/image" Target="../media/image200.emf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20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4.emf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20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6.emf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20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8.emf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0.emf"/><Relationship Id="rId2" Type="http://schemas.openxmlformats.org/officeDocument/2006/relationships/image" Target="../media/image20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emf"/></Relationships>
</file>

<file path=ppt/slides/_rels/slide1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2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2.emf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2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4.emf"/></Relationships>
</file>

<file path=ppt/slides/_rels/slide1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0.emf"/><Relationship Id="rId3" Type="http://schemas.openxmlformats.org/officeDocument/2006/relationships/image" Target="../media/image7.emf"/><Relationship Id="rId7" Type="http://schemas.openxmlformats.org/officeDocument/2006/relationships/image" Target="../media/image219.emf"/><Relationship Id="rId2" Type="http://schemas.openxmlformats.org/officeDocument/2006/relationships/image" Target="../media/image2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8.emf"/><Relationship Id="rId11" Type="http://schemas.openxmlformats.org/officeDocument/2006/relationships/image" Target="../media/image223.emf"/><Relationship Id="rId5" Type="http://schemas.openxmlformats.org/officeDocument/2006/relationships/image" Target="../media/image217.emf"/><Relationship Id="rId10" Type="http://schemas.openxmlformats.org/officeDocument/2006/relationships/image" Target="../media/image222.emf"/><Relationship Id="rId4" Type="http://schemas.openxmlformats.org/officeDocument/2006/relationships/image" Target="../media/image216.emf"/><Relationship Id="rId9" Type="http://schemas.openxmlformats.org/officeDocument/2006/relationships/image" Target="../media/image221.emf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5.emf"/><Relationship Id="rId2" Type="http://schemas.openxmlformats.org/officeDocument/2006/relationships/image" Target="../media/image224.png"/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2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3.emf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emf"/><Relationship Id="rId2" Type="http://schemas.openxmlformats.org/officeDocument/2006/relationships/image" Target="../media/image2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0.png"/><Relationship Id="rId2" Type="http://schemas.openxmlformats.org/officeDocument/2006/relationships/image" Target="../media/image229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232.emf"/><Relationship Id="rId4" Type="http://schemas.openxmlformats.org/officeDocument/2006/relationships/image" Target="../media/image231.png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0.emf"/><Relationship Id="rId2" Type="http://schemas.openxmlformats.org/officeDocument/2006/relationships/image" Target="../media/image23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5.emf"/><Relationship Id="rId2" Type="http://schemas.openxmlformats.org/officeDocument/2006/relationships/image" Target="../media/image23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7.jpg"/><Relationship Id="rId2" Type="http://schemas.openxmlformats.org/officeDocument/2006/relationships/image" Target="../media/image23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831D040-12DB-4247-9FA0-1C0E6234E4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C3E3B3-113A-45A8-81B6-53E20E709F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8863" y="-254001"/>
            <a:ext cx="6318827" cy="1536701"/>
          </a:xfrm>
        </p:spPr>
        <p:txBody>
          <a:bodyPr>
            <a:normAutofit/>
          </a:bodyPr>
          <a:lstStyle/>
          <a:p>
            <a:pPr algn="ctr"/>
            <a:r>
              <a:rPr lang="en-US" sz="4000" b="1" i="1" dirty="0">
                <a:solidFill>
                  <a:schemeClr val="accent6">
                    <a:lumMod val="75000"/>
                  </a:schemeClr>
                </a:solidFill>
              </a:rPr>
              <a:t>Urban Environmental Planning</a:t>
            </a:r>
            <a:br>
              <a:rPr lang="en-US" sz="4000" b="1" i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US" sz="4000" b="1" i="1" dirty="0">
                <a:solidFill>
                  <a:schemeClr val="accent6">
                    <a:lumMod val="75000"/>
                  </a:schemeClr>
                </a:solidFill>
              </a:rPr>
              <a:t>“Eco-City”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8465B2-0EDD-4EF0-A731-0E94407DA71A}"/>
              </a:ext>
            </a:extLst>
          </p:cNvPr>
          <p:cNvSpPr txBox="1"/>
          <p:nvPr/>
        </p:nvSpPr>
        <p:spPr>
          <a:xfrm>
            <a:off x="0" y="4980563"/>
            <a:ext cx="3278909" cy="1877437"/>
          </a:xfrm>
          <a:prstGeom prst="rect">
            <a:avLst/>
          </a:prstGeom>
          <a:solidFill>
            <a:schemeClr val="tx1">
              <a:alpha val="3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By: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000" dirty="0">
                <a:solidFill>
                  <a:schemeClr val="bg1"/>
                </a:solidFill>
              </a:rPr>
              <a:t>Mutaz Sama’neh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Under Supervision of:</a:t>
            </a:r>
          </a:p>
          <a:p>
            <a:pPr algn="ctr"/>
            <a:r>
              <a:rPr lang="en-US" sz="2000" dirty="0">
                <a:solidFill>
                  <a:schemeClr val="bg1"/>
                </a:solidFill>
              </a:rPr>
              <a:t>Dr. Zahraa Zawawi</a:t>
            </a:r>
          </a:p>
          <a:p>
            <a:pPr algn="ctr"/>
            <a:r>
              <a:rPr lang="en-US" sz="2000" dirty="0">
                <a:solidFill>
                  <a:schemeClr val="bg1"/>
                </a:solidFill>
              </a:rPr>
              <a:t>Dr. Ali Abd Al-Hameed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8195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827BD-C72C-41D2-9E4E-49298E714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457" y="250031"/>
            <a:ext cx="7886700" cy="1325563"/>
          </a:xfrm>
        </p:spPr>
        <p:txBody>
          <a:bodyPr/>
          <a:lstStyle/>
          <a:p>
            <a:r>
              <a:rPr lang="en-US" b="1" dirty="0"/>
              <a:t>What is an Eco-City?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985D4-EA79-48E0-A389-5C341073F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337502"/>
          </a:xfrm>
        </p:spPr>
        <p:txBody>
          <a:bodyPr/>
          <a:lstStyle/>
          <a:p>
            <a:r>
              <a:rPr lang="en-US" dirty="0"/>
              <a:t>Ecological cities enable their residents to live a </a:t>
            </a:r>
            <a:r>
              <a:rPr lang="en-US" b="1" dirty="0">
                <a:solidFill>
                  <a:srgbClr val="FF0000"/>
                </a:solidFill>
              </a:rPr>
              <a:t>good quality of life </a:t>
            </a:r>
            <a:r>
              <a:rPr lang="en-US" dirty="0"/>
              <a:t>&amp; environment while </a:t>
            </a:r>
            <a:r>
              <a:rPr lang="en-US" b="1" dirty="0">
                <a:solidFill>
                  <a:srgbClr val="FF0000"/>
                </a:solidFill>
              </a:rPr>
              <a:t>using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b="1" dirty="0">
                <a:solidFill>
                  <a:srgbClr val="FF0000"/>
                </a:solidFill>
              </a:rPr>
              <a:t>minimal natural resources</a:t>
            </a:r>
            <a:r>
              <a:rPr lang="en-US" dirty="0"/>
              <a:t>; </a:t>
            </a:r>
            <a:r>
              <a:rPr lang="en-US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and to </a:t>
            </a:r>
            <a:r>
              <a:rPr lang="en-US" b="1" dirty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incorporate the environment into the city.</a:t>
            </a:r>
          </a:p>
          <a:p>
            <a:endParaRPr lang="en-US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r>
              <a:rPr lang="en-US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To ensure applying the Eco-city Principles, specific criteria should be available in Micro &amp; Macro level.</a:t>
            </a:r>
          </a:p>
          <a:p>
            <a:endParaRPr lang="en-US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1985D24-A9FC-48F9-A49E-FC65CE03866C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2B23D7-F574-4365-A78A-9F30610408A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BFCF4"/>
              </a:clrFrom>
              <a:clrTo>
                <a:srgbClr val="FBFCF4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14" b="13682"/>
          <a:stretch/>
        </p:blipFill>
        <p:spPr>
          <a:xfrm>
            <a:off x="0" y="5699125"/>
            <a:ext cx="9144000" cy="116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869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D19A2-5DA9-40D5-B82F-E96A5E715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2734"/>
            <a:ext cx="5384800" cy="1256145"/>
          </a:xfrm>
        </p:spPr>
        <p:txBody>
          <a:bodyPr>
            <a:normAutofit/>
          </a:bodyPr>
          <a:lstStyle/>
          <a:p>
            <a:r>
              <a:rPr lang="en-US" b="1" dirty="0"/>
              <a:t>Criteria on Macro-Level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E9EFF-F52B-4053-A696-70B5659D3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3810" y="1600317"/>
            <a:ext cx="6653405" cy="4020239"/>
          </a:xfrm>
        </p:spPr>
        <p:txBody>
          <a:bodyPr>
            <a:normAutofit/>
          </a:bodyPr>
          <a:lstStyle/>
          <a:p>
            <a:r>
              <a:rPr lang="en-US" dirty="0"/>
              <a:t>Availability of Natural Resources.</a:t>
            </a:r>
          </a:p>
          <a:p>
            <a:endParaRPr lang="en-US" dirty="0"/>
          </a:p>
          <a:p>
            <a:r>
              <a:rPr lang="en-US" dirty="0"/>
              <a:t>Proximity of Biodiversity.</a:t>
            </a:r>
          </a:p>
          <a:p>
            <a:endParaRPr lang="en-US" dirty="0"/>
          </a:p>
          <a:p>
            <a:r>
              <a:rPr lang="en-US" dirty="0"/>
              <a:t>Available of  Agricultural Lands.</a:t>
            </a:r>
          </a:p>
          <a:p>
            <a:endParaRPr lang="en-US" dirty="0"/>
          </a:p>
          <a:p>
            <a:r>
              <a:rPr lang="en-US" dirty="0"/>
              <a:t>Level of protection (Land Sensitivity).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D0B9ADD-C0EC-492A-BA8F-D04FE6593E25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77A266-F573-455E-873C-2D3D082BEC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BFCF4"/>
              </a:clrFrom>
              <a:clrTo>
                <a:srgbClr val="FBFCF4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14" b="13682"/>
          <a:stretch/>
        </p:blipFill>
        <p:spPr>
          <a:xfrm>
            <a:off x="0" y="5699124"/>
            <a:ext cx="9144000" cy="116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2611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E93D154-FF15-4D60-9654-7D35870DC0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1678021"/>
              </p:ext>
            </p:extLst>
          </p:nvPr>
        </p:nvGraphicFramePr>
        <p:xfrm>
          <a:off x="1" y="1150139"/>
          <a:ext cx="9144000" cy="500200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572000">
                  <a:extLst>
                    <a:ext uri="{9D8B030D-6E8A-4147-A177-3AD203B41FA5}">
                      <a16:colId xmlns:a16="http://schemas.microsoft.com/office/drawing/2014/main" val="265409726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3486003944"/>
                    </a:ext>
                  </a:extLst>
                </a:gridCol>
              </a:tblGrid>
              <a:tr h="490558">
                <a:tc>
                  <a:txBody>
                    <a:bodyPr/>
                    <a:lstStyle/>
                    <a:p>
                      <a:pPr algn="ctr"/>
                      <a:r>
                        <a:rPr lang="en-US" sz="2600" dirty="0"/>
                        <a:t>Component</a:t>
                      </a:r>
                      <a:endParaRPr lang="en-US" sz="1900" dirty="0"/>
                    </a:p>
                  </a:txBody>
                  <a:tcPr marL="98172" marR="98172" marT="49086" marB="49086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600" dirty="0"/>
                        <a:t>Criteria</a:t>
                      </a:r>
                    </a:p>
                  </a:txBody>
                  <a:tcPr marL="98172" marR="98172" marT="49086" marB="49086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696923"/>
                  </a:ext>
                </a:extLst>
              </a:tr>
              <a:tr h="1203992">
                <a:tc>
                  <a:txBody>
                    <a:bodyPr/>
                    <a:lstStyle/>
                    <a:p>
                      <a:pPr algn="ctr"/>
                      <a:endParaRPr lang="en-US" sz="1900" b="1" dirty="0"/>
                    </a:p>
                    <a:p>
                      <a:pPr algn="ctr"/>
                      <a:r>
                        <a:rPr lang="en-US" sz="1900" b="1" dirty="0"/>
                        <a:t>Form</a:t>
                      </a:r>
                    </a:p>
                  </a:txBody>
                  <a:tcPr marL="98172" marR="98172" marT="49086" marB="4908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900" dirty="0"/>
                        <a:t>Applicability the Concept of Compact City (Density)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900" dirty="0"/>
                        <a:t>Availability of open spaces</a:t>
                      </a:r>
                      <a:endParaRPr lang="en-US" sz="1900" b="1" dirty="0"/>
                    </a:p>
                  </a:txBody>
                  <a:tcPr marL="98172" marR="98172" marT="49086" marB="49086">
                    <a:solidFill>
                      <a:srgbClr val="769F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1743480"/>
                  </a:ext>
                </a:extLst>
              </a:tr>
              <a:tr h="156519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900" b="1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900" b="1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900" b="1" dirty="0"/>
                        <a:t>Natural Elements</a:t>
                      </a:r>
                    </a:p>
                    <a:p>
                      <a:pPr algn="ctr"/>
                      <a:endParaRPr lang="en-US" sz="1900" b="1" dirty="0"/>
                    </a:p>
                  </a:txBody>
                  <a:tcPr marL="98172" marR="98172" marT="49086" marB="49086"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US" sz="1900" dirty="0"/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900" dirty="0"/>
                        <a:t>Availability of Natural Elements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900" dirty="0"/>
                        <a:t>Accessibility to biodiversity for recreation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900" dirty="0"/>
                        <a:t>High sensitivity of pollution</a:t>
                      </a:r>
                      <a:endParaRPr lang="en-US" sz="1900" b="1" dirty="0"/>
                    </a:p>
                  </a:txBody>
                  <a:tcPr marL="98172" marR="98172" marT="49086" marB="49086"/>
                </a:tc>
                <a:extLst>
                  <a:ext uri="{0D108BD9-81ED-4DB2-BD59-A6C34878D82A}">
                    <a16:rowId xmlns:a16="http://schemas.microsoft.com/office/drawing/2014/main" val="962727169"/>
                  </a:ext>
                </a:extLst>
              </a:tr>
              <a:tr h="869206">
                <a:tc>
                  <a:txBody>
                    <a:bodyPr/>
                    <a:lstStyle/>
                    <a:p>
                      <a:pPr algn="ctr"/>
                      <a:endParaRPr lang="en-US" sz="1900" b="1" dirty="0"/>
                    </a:p>
                    <a:p>
                      <a:pPr algn="ctr"/>
                      <a:r>
                        <a:rPr lang="en-US" sz="1900" b="1" dirty="0"/>
                        <a:t>Economy</a:t>
                      </a:r>
                    </a:p>
                  </a:txBody>
                  <a:tcPr marL="98172" marR="98172" marT="49086" marB="4908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900" dirty="0"/>
                        <a:t>Availability of agricultural lands</a:t>
                      </a:r>
                    </a:p>
                    <a:p>
                      <a:pPr marL="285750" marR="0" indent="-2857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900" dirty="0"/>
                        <a:t>Existing potential for Agro-industry</a:t>
                      </a:r>
                      <a:endParaRPr lang="en-US" sz="1900" b="1" dirty="0"/>
                    </a:p>
                  </a:txBody>
                  <a:tcPr marL="98172" marR="98172" marT="49086" marB="49086">
                    <a:solidFill>
                      <a:srgbClr val="769F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1338702"/>
                  </a:ext>
                </a:extLst>
              </a:tr>
              <a:tr h="869206">
                <a:tc>
                  <a:txBody>
                    <a:bodyPr/>
                    <a:lstStyle/>
                    <a:p>
                      <a:pPr algn="ctr"/>
                      <a:endParaRPr lang="en-US" sz="1900" b="1" dirty="0"/>
                    </a:p>
                    <a:p>
                      <a:pPr algn="ctr"/>
                      <a:r>
                        <a:rPr lang="en-US" sz="1900" b="1" dirty="0"/>
                        <a:t>Transportation</a:t>
                      </a:r>
                    </a:p>
                  </a:txBody>
                  <a:tcPr marL="98172" marR="98172" marT="49086" marB="49086"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900" dirty="0"/>
                        <a:t>Acceptable slope of streets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900" dirty="0"/>
                        <a:t>Applicability of walkability</a:t>
                      </a:r>
                      <a:endParaRPr lang="en-US" sz="1900" b="1" dirty="0"/>
                    </a:p>
                  </a:txBody>
                  <a:tcPr marL="98172" marR="98172" marT="49086" marB="49086"/>
                </a:tc>
                <a:extLst>
                  <a:ext uri="{0D108BD9-81ED-4DB2-BD59-A6C34878D82A}">
                    <a16:rowId xmlns:a16="http://schemas.microsoft.com/office/drawing/2014/main" val="3510805947"/>
                  </a:ext>
                </a:extLst>
              </a:tr>
            </a:tbl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A77D19A2-5DA9-40D5-B82F-E96A5E7157E8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7886700" cy="125614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/>
              <a:t>Criteria on Micro-Level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FE0C13F-70B9-455B-A1EB-7791E8978CC8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4FFD4B9-D350-415F-9118-79C9135FB9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BFCF4"/>
              </a:clrFrom>
              <a:clrTo>
                <a:srgbClr val="FBFCF4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14" b="13682"/>
          <a:stretch/>
        </p:blipFill>
        <p:spPr>
          <a:xfrm>
            <a:off x="0" y="5708650"/>
            <a:ext cx="9144000" cy="116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8307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EDA78-58E4-4F84-A469-CA9C45464C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6"/>
            <a:ext cx="8210550" cy="3724274"/>
          </a:xfrm>
        </p:spPr>
        <p:txBody>
          <a:bodyPr/>
          <a:lstStyle/>
          <a:p>
            <a:r>
              <a:rPr lang="en-US" dirty="0"/>
              <a:t>In order to reach the concept of the “Eco-City”, </a:t>
            </a:r>
            <a:r>
              <a:rPr lang="en-US" b="1" dirty="0">
                <a:solidFill>
                  <a:srgbClr val="FF0000"/>
                </a:solidFill>
              </a:rPr>
              <a:t>T</a:t>
            </a:r>
            <a:r>
              <a:rPr lang="en-US" dirty="0"/>
              <a:t>en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b="1" dirty="0">
                <a:solidFill>
                  <a:srgbClr val="FF0000"/>
                </a:solidFill>
              </a:rPr>
              <a:t>P</a:t>
            </a:r>
            <a:r>
              <a:rPr lang="en-US" dirty="0"/>
              <a:t>rinciples should be achieved and applied.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r>
              <a:rPr lang="en-US" dirty="0"/>
              <a:t>Applying these </a:t>
            </a:r>
            <a:r>
              <a:rPr lang="en-US" b="1" dirty="0">
                <a:solidFill>
                  <a:srgbClr val="FF0000"/>
                </a:solidFill>
              </a:rPr>
              <a:t>P</a:t>
            </a:r>
            <a:r>
              <a:rPr lang="en-US" dirty="0"/>
              <a:t>rinciples can ensure a safe move towards the “</a:t>
            </a:r>
            <a:r>
              <a:rPr lang="en-US" b="1" dirty="0">
                <a:solidFill>
                  <a:srgbClr val="FF0000"/>
                </a:solidFill>
              </a:rPr>
              <a:t>Eco-city</a:t>
            </a:r>
            <a:r>
              <a:rPr lang="en-US" dirty="0"/>
              <a:t>”.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B0827BD-C72C-41D2-9E4E-49298E714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7886700" cy="1325563"/>
          </a:xfrm>
        </p:spPr>
        <p:txBody>
          <a:bodyPr/>
          <a:lstStyle/>
          <a:p>
            <a:r>
              <a:rPr lang="en-US" b="1" dirty="0">
                <a:solidFill>
                  <a:srgbClr val="C00000"/>
                </a:solidFill>
              </a:rPr>
              <a:t>P</a:t>
            </a:r>
            <a:r>
              <a:rPr lang="en-US" b="1" dirty="0"/>
              <a:t>rinciples of “Eco-City”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D3B3F6A-F89D-41A3-AAEE-9ABA8A1766AA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861F02C-E192-45CE-AC08-FF9C9A030DD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BFCF4"/>
              </a:clrFrom>
              <a:clrTo>
                <a:srgbClr val="FBFCF4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14" b="13682"/>
          <a:stretch/>
        </p:blipFill>
        <p:spPr>
          <a:xfrm>
            <a:off x="0" y="5699125"/>
            <a:ext cx="9144000" cy="116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5275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0" y="0"/>
            <a:ext cx="7886700" cy="1325563"/>
          </a:xfrm>
        </p:spPr>
        <p:txBody>
          <a:bodyPr/>
          <a:lstStyle/>
          <a:p>
            <a:r>
              <a:rPr lang="en-US" b="1" dirty="0">
                <a:solidFill>
                  <a:srgbClr val="C00000"/>
                </a:solidFill>
              </a:rPr>
              <a:t>T</a:t>
            </a:r>
            <a:r>
              <a:rPr lang="en-US" b="1" dirty="0"/>
              <a:t>en </a:t>
            </a:r>
            <a:r>
              <a:rPr lang="en-US" b="1" dirty="0">
                <a:solidFill>
                  <a:srgbClr val="C00000"/>
                </a:solidFill>
              </a:rPr>
              <a:t>P</a:t>
            </a:r>
            <a:r>
              <a:rPr lang="en-US" b="1" dirty="0"/>
              <a:t>rinciples of the Eco-City</a:t>
            </a:r>
          </a:p>
        </p:txBody>
      </p:sp>
      <p:sp>
        <p:nvSpPr>
          <p:cNvPr id="3" name="عنصر نائب للمحتوى 2"/>
          <p:cNvSpPr>
            <a:spLocks noGrp="1"/>
          </p:cNvSpPr>
          <p:nvPr>
            <p:ph idx="1"/>
          </p:nvPr>
        </p:nvSpPr>
        <p:spPr>
          <a:xfrm>
            <a:off x="650421" y="1151392"/>
            <a:ext cx="8229600" cy="4922520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 </a:t>
            </a:r>
            <a:r>
              <a:rPr lang="en-US" b="1" dirty="0">
                <a:solidFill>
                  <a:srgbClr val="C00000"/>
                </a:solidFill>
              </a:rPr>
              <a:t>R</a:t>
            </a:r>
            <a:r>
              <a:rPr lang="en-US" dirty="0"/>
              <a:t>estore Degraded Land.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 </a:t>
            </a:r>
            <a:r>
              <a:rPr lang="en-US" b="1" dirty="0">
                <a:solidFill>
                  <a:srgbClr val="C00000"/>
                </a:solidFill>
              </a:rPr>
              <a:t>F</a:t>
            </a:r>
            <a:r>
              <a:rPr lang="en-US" dirty="0"/>
              <a:t>it the Bioregion.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 </a:t>
            </a:r>
            <a:r>
              <a:rPr lang="en-US" b="1" dirty="0">
                <a:solidFill>
                  <a:srgbClr val="C00000"/>
                </a:solidFill>
              </a:rPr>
              <a:t>B</a:t>
            </a:r>
            <a:r>
              <a:rPr lang="en-US" dirty="0"/>
              <a:t>alance Development.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 </a:t>
            </a:r>
            <a:r>
              <a:rPr lang="en-US" b="1" dirty="0">
                <a:solidFill>
                  <a:srgbClr val="C00000"/>
                </a:solidFill>
              </a:rPr>
              <a:t>C</a:t>
            </a:r>
            <a:r>
              <a:rPr lang="en-US" dirty="0"/>
              <a:t>reate Compact Cities.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 </a:t>
            </a:r>
            <a:r>
              <a:rPr lang="en-US" b="1" dirty="0">
                <a:solidFill>
                  <a:srgbClr val="C00000"/>
                </a:solidFill>
              </a:rPr>
              <a:t>O</a:t>
            </a:r>
            <a:r>
              <a:rPr lang="en-US" dirty="0"/>
              <a:t>ptimize Energy Performance.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 </a:t>
            </a:r>
            <a:r>
              <a:rPr lang="en-US" b="1" dirty="0">
                <a:solidFill>
                  <a:srgbClr val="C00000"/>
                </a:solidFill>
              </a:rPr>
              <a:t>C</a:t>
            </a:r>
            <a:r>
              <a:rPr lang="en-US" dirty="0"/>
              <a:t>ontribute to the Economy.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 </a:t>
            </a:r>
            <a:r>
              <a:rPr lang="en-US" b="1" dirty="0">
                <a:solidFill>
                  <a:srgbClr val="C00000"/>
                </a:solidFill>
              </a:rPr>
              <a:t>P</a:t>
            </a:r>
            <a:r>
              <a:rPr lang="en-US" dirty="0"/>
              <a:t>rovide Health and Security.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 </a:t>
            </a:r>
            <a:r>
              <a:rPr lang="en-US" b="1" dirty="0">
                <a:solidFill>
                  <a:srgbClr val="C00000"/>
                </a:solidFill>
              </a:rPr>
              <a:t>E</a:t>
            </a:r>
            <a:r>
              <a:rPr lang="en-US" dirty="0"/>
              <a:t>ncourage Community.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 </a:t>
            </a:r>
            <a:r>
              <a:rPr lang="en-US" b="1" dirty="0">
                <a:solidFill>
                  <a:srgbClr val="C00000"/>
                </a:solidFill>
              </a:rPr>
              <a:t>P</a:t>
            </a:r>
            <a:r>
              <a:rPr lang="en-US" dirty="0"/>
              <a:t>romote Social Justice and Equity.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 </a:t>
            </a:r>
            <a:r>
              <a:rPr lang="en-US" b="1" dirty="0">
                <a:solidFill>
                  <a:srgbClr val="C00000"/>
                </a:solidFill>
              </a:rPr>
              <a:t>E</a:t>
            </a:r>
            <a:r>
              <a:rPr lang="en-US" dirty="0"/>
              <a:t>nrich History and Culture.</a:t>
            </a:r>
          </a:p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D0B9ADD-C0EC-492A-BA8F-D04FE6593E25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3BE9C5F-3302-4614-B34C-221E7034670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BFCF4"/>
              </a:clrFrom>
              <a:clrTo>
                <a:srgbClr val="FBFCF4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14" b="13682"/>
          <a:stretch/>
        </p:blipFill>
        <p:spPr>
          <a:xfrm>
            <a:off x="0" y="5708650"/>
            <a:ext cx="9144000" cy="116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469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648D3-BD11-44D5-8561-2442F2952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03" y="-58902"/>
            <a:ext cx="2236091" cy="659971"/>
          </a:xfrm>
        </p:spPr>
        <p:txBody>
          <a:bodyPr>
            <a:noAutofit/>
          </a:bodyPr>
          <a:lstStyle/>
          <a:p>
            <a:pPr algn="ctr"/>
            <a:r>
              <a:rPr lang="en-US" sz="2800" b="1" dirty="0"/>
              <a:t>Methodology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A7DEA7A-3F38-4E27-A674-B320397D387B}"/>
              </a:ext>
            </a:extLst>
          </p:cNvPr>
          <p:cNvGrpSpPr/>
          <p:nvPr/>
        </p:nvGrpSpPr>
        <p:grpSpPr>
          <a:xfrm>
            <a:off x="58615" y="185279"/>
            <a:ext cx="8067401" cy="2882154"/>
            <a:chOff x="0" y="677648"/>
            <a:chExt cx="8067401" cy="2882154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8821BB99-4CED-423D-A1F3-6F378068420B}"/>
                </a:ext>
              </a:extLst>
            </p:cNvPr>
            <p:cNvSpPr txBox="1"/>
            <p:nvPr/>
          </p:nvSpPr>
          <p:spPr>
            <a:xfrm>
              <a:off x="0" y="2079312"/>
              <a:ext cx="907263" cy="52322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/>
                <a:t>Site Selection</a:t>
              </a:r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955E4A1-86E8-4476-8116-D45CC914BD78}"/>
                </a:ext>
              </a:extLst>
            </p:cNvPr>
            <p:cNvCxnSpPr>
              <a:cxnSpLocks/>
              <a:stCxn id="5" idx="3"/>
            </p:cNvCxnSpPr>
            <p:nvPr/>
          </p:nvCxnSpPr>
          <p:spPr>
            <a:xfrm flipV="1">
              <a:off x="907263" y="2332760"/>
              <a:ext cx="347686" cy="2759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33FA1A27-41B9-4252-995F-86772DCFD529}"/>
                </a:ext>
              </a:extLst>
            </p:cNvPr>
            <p:cNvSpPr txBox="1"/>
            <p:nvPr/>
          </p:nvSpPr>
          <p:spPr>
            <a:xfrm>
              <a:off x="1678368" y="989272"/>
              <a:ext cx="1099157" cy="300082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Macro-Scale</a:t>
              </a:r>
            </a:p>
          </p:txBody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8A0BC2-4C10-495D-9CE3-E122D9278963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2991320" y="887079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6E465C9-522F-4B8A-BC77-B6A1B0409FFB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4513895" y="956347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AC900E5B-D14B-494B-B21B-C2498DC91D45}"/>
                </a:ext>
              </a:extLst>
            </p:cNvPr>
            <p:cNvSpPr txBox="1"/>
            <p:nvPr/>
          </p:nvSpPr>
          <p:spPr>
            <a:xfrm>
              <a:off x="4735759" y="677648"/>
              <a:ext cx="1435052" cy="92333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Examine the  Ecological potential in the three regions</a:t>
              </a:r>
            </a:p>
          </p:txBody>
        </p:sp>
        <p:cxnSp>
          <p:nvCxnSpPr>
            <p:cNvPr id="9" name="رابط مستقيم 8"/>
            <p:cNvCxnSpPr>
              <a:cxnSpLocks/>
            </p:cNvCxnSpPr>
            <p:nvPr/>
          </p:nvCxnSpPr>
          <p:spPr>
            <a:xfrm>
              <a:off x="7234979" y="1600978"/>
              <a:ext cx="0" cy="625415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14">
              <a:extLst>
                <a:ext uri="{FF2B5EF4-FFF2-40B4-BE49-F238E27FC236}">
                  <a16:creationId xmlns:a16="http://schemas.microsoft.com/office/drawing/2014/main" id="{8F77E7AE-1A6B-4C6D-84E3-3AD9997C4D72}"/>
                </a:ext>
              </a:extLst>
            </p:cNvPr>
            <p:cNvCxnSpPr>
              <a:cxnSpLocks/>
            </p:cNvCxnSpPr>
            <p:nvPr/>
          </p:nvCxnSpPr>
          <p:spPr>
            <a:xfrm>
              <a:off x="2236093" y="2226393"/>
              <a:ext cx="4998886" cy="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مربع نص 26"/>
            <p:cNvSpPr txBox="1"/>
            <p:nvPr/>
          </p:nvSpPr>
          <p:spPr>
            <a:xfrm>
              <a:off x="6684371" y="2839412"/>
              <a:ext cx="1383030" cy="715581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Select the city with the highest potential</a:t>
              </a:r>
            </a:p>
          </p:txBody>
        </p: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C4B162B-B513-4135-90AB-BD4C3E9D26AC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254949" y="1128439"/>
              <a:ext cx="1" cy="1189142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8E03900-D519-4E4B-B306-DF9632AFE0D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250777" y="2325788"/>
              <a:ext cx="0" cy="775324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F3B400C-B62D-42C3-AB07-E1D413A4F982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1464573" y="2884343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1E041E0-D2E5-4E23-B7C9-C5339D5DCA57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1472718" y="912593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CFBC686B-11D8-42B0-9F74-8C53DF1E25C2}"/>
                </a:ext>
              </a:extLst>
            </p:cNvPr>
            <p:cNvSpPr txBox="1"/>
            <p:nvPr/>
          </p:nvSpPr>
          <p:spPr>
            <a:xfrm>
              <a:off x="3205115" y="754625"/>
              <a:ext cx="1099157" cy="92333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Set-up The Criteria on the Macro-Scale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18DF2539-A262-4D08-8646-A091F095B4F5}"/>
                </a:ext>
              </a:extLst>
            </p:cNvPr>
            <p:cNvSpPr txBox="1"/>
            <p:nvPr/>
          </p:nvSpPr>
          <p:spPr>
            <a:xfrm>
              <a:off x="1686514" y="2959637"/>
              <a:ext cx="1099157" cy="300082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Micro-Scale</a:t>
              </a:r>
            </a:p>
          </p:txBody>
        </p: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6FEC7248-6F90-4A82-A281-30545D3F8448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6392674" y="876245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4FA6F162-D8D4-4A0B-A73E-E3C79FB7C785}"/>
                </a:ext>
              </a:extLst>
            </p:cNvPr>
            <p:cNvSpPr txBox="1"/>
            <p:nvPr/>
          </p:nvSpPr>
          <p:spPr>
            <a:xfrm>
              <a:off x="6595165" y="685236"/>
              <a:ext cx="1099157" cy="92333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Select the region With the Highest Potential</a:t>
              </a:r>
            </a:p>
          </p:txBody>
        </p:sp>
        <p:cxnSp>
          <p:nvCxnSpPr>
            <p:cNvPr id="40" name="رابط مستقيم 8">
              <a:extLst>
                <a:ext uri="{FF2B5EF4-FFF2-40B4-BE49-F238E27FC236}">
                  <a16:creationId xmlns:a16="http://schemas.microsoft.com/office/drawing/2014/main" id="{19F715D7-D8B2-4BB4-B4EF-88DD19EC493B}"/>
                </a:ext>
              </a:extLst>
            </p:cNvPr>
            <p:cNvCxnSpPr>
              <a:cxnSpLocks/>
              <a:endCxn id="30" idx="0"/>
            </p:cNvCxnSpPr>
            <p:nvPr/>
          </p:nvCxnSpPr>
          <p:spPr>
            <a:xfrm>
              <a:off x="2236093" y="2226393"/>
              <a:ext cx="0" cy="733244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17B174E2-E201-4D71-88A7-7C2BC67D7E1C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3007611" y="2878766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5547867F-02FB-4CCB-97D7-A694DB6FDCF8}"/>
                </a:ext>
              </a:extLst>
            </p:cNvPr>
            <p:cNvSpPr txBox="1"/>
            <p:nvPr/>
          </p:nvSpPr>
          <p:spPr>
            <a:xfrm>
              <a:off x="3213809" y="2844221"/>
              <a:ext cx="1506280" cy="715581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Set-up The Criteria on the Micro-Scale</a:t>
              </a:r>
            </a:p>
          </p:txBody>
        </p: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CCEA49CD-6619-4B48-8C60-919E507E38DB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4949554" y="2881301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4FEC2F83-3513-408F-92B3-F36CCB97145A}"/>
                </a:ext>
              </a:extLst>
            </p:cNvPr>
            <p:cNvSpPr txBox="1"/>
            <p:nvPr/>
          </p:nvSpPr>
          <p:spPr>
            <a:xfrm>
              <a:off x="5163350" y="2720862"/>
              <a:ext cx="1099157" cy="715581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Examine the potential in the Cities</a:t>
              </a:r>
            </a:p>
          </p:txBody>
        </p: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F57FC8BD-00A9-41A0-AE85-9F2C48B3C506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6464623" y="2950884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Rectangle 51">
            <a:extLst>
              <a:ext uri="{FF2B5EF4-FFF2-40B4-BE49-F238E27FC236}">
                <a16:creationId xmlns:a16="http://schemas.microsoft.com/office/drawing/2014/main" id="{01A87430-589D-4B09-AB8C-F67F15FAF56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b="1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43A7B2-7805-428B-A669-D94F41E4812E}"/>
              </a:ext>
            </a:extLst>
          </p:cNvPr>
          <p:cNvSpPr/>
          <p:nvPr/>
        </p:nvSpPr>
        <p:spPr>
          <a:xfrm>
            <a:off x="30956" y="0"/>
            <a:ext cx="9054429" cy="3143507"/>
          </a:xfrm>
          <a:prstGeom prst="rect">
            <a:avLst/>
          </a:prstGeom>
          <a:noFill/>
          <a:ln w="41275">
            <a:solidFill>
              <a:srgbClr val="C0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E17CFE1-9C8C-4633-908F-D9F1FF9159F9}"/>
              </a:ext>
            </a:extLst>
          </p:cNvPr>
          <p:cNvCxnSpPr>
            <a:cxnSpLocks/>
          </p:cNvCxnSpPr>
          <p:nvPr/>
        </p:nvCxnSpPr>
        <p:spPr>
          <a:xfrm flipH="1">
            <a:off x="402628" y="3822572"/>
            <a:ext cx="4180113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C86A1450-F41F-4F6D-A9AE-27B21C7D364C}"/>
              </a:ext>
            </a:extLst>
          </p:cNvPr>
          <p:cNvCxnSpPr>
            <a:cxnSpLocks/>
          </p:cNvCxnSpPr>
          <p:nvPr/>
        </p:nvCxnSpPr>
        <p:spPr>
          <a:xfrm>
            <a:off x="4575403" y="3151816"/>
            <a:ext cx="0" cy="214923"/>
          </a:xfrm>
          <a:prstGeom prst="straightConnector1">
            <a:avLst/>
          </a:prstGeom>
          <a:ln w="25400"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>
            <a:extLst>
              <a:ext uri="{FF2B5EF4-FFF2-40B4-BE49-F238E27FC236}">
                <a16:creationId xmlns:a16="http://schemas.microsoft.com/office/drawing/2014/main" id="{D44C8C73-F81E-41A9-9961-6C99D40B53B1}"/>
              </a:ext>
            </a:extLst>
          </p:cNvPr>
          <p:cNvSpPr txBox="1"/>
          <p:nvPr/>
        </p:nvSpPr>
        <p:spPr>
          <a:xfrm>
            <a:off x="3938974" y="3357055"/>
            <a:ext cx="1285368" cy="338554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Site Analysis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D7F6584-1958-47C5-82BC-584029820773}"/>
              </a:ext>
            </a:extLst>
          </p:cNvPr>
          <p:cNvCxnSpPr>
            <a:cxnSpLocks/>
            <a:stCxn id="45" idx="2"/>
          </p:cNvCxnSpPr>
          <p:nvPr/>
        </p:nvCxnSpPr>
        <p:spPr>
          <a:xfrm>
            <a:off x="4581658" y="3695609"/>
            <a:ext cx="0" cy="12571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14">
            <a:extLst>
              <a:ext uri="{FF2B5EF4-FFF2-40B4-BE49-F238E27FC236}">
                <a16:creationId xmlns:a16="http://schemas.microsoft.com/office/drawing/2014/main" id="{CD066CD4-8D79-496A-9757-206F6FD397B5}"/>
              </a:ext>
            </a:extLst>
          </p:cNvPr>
          <p:cNvCxnSpPr>
            <a:cxnSpLocks/>
          </p:cNvCxnSpPr>
          <p:nvPr/>
        </p:nvCxnSpPr>
        <p:spPr>
          <a:xfrm>
            <a:off x="4582741" y="3822572"/>
            <a:ext cx="3938004" cy="0"/>
          </a:xfrm>
          <a:prstGeom prst="line">
            <a:avLst/>
          </a:prstGeom>
          <a:ln w="63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F6671B8C-9079-4274-B755-1DF0E5077C85}"/>
              </a:ext>
            </a:extLst>
          </p:cNvPr>
          <p:cNvCxnSpPr>
            <a:cxnSpLocks/>
          </p:cNvCxnSpPr>
          <p:nvPr/>
        </p:nvCxnSpPr>
        <p:spPr>
          <a:xfrm>
            <a:off x="8520745" y="3822572"/>
            <a:ext cx="0" cy="211755"/>
          </a:xfrm>
          <a:prstGeom prst="line">
            <a:avLst/>
          </a:prstGeom>
          <a:ln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599028EE-4B71-40BE-BA11-0D351D0E68E4}"/>
              </a:ext>
            </a:extLst>
          </p:cNvPr>
          <p:cNvCxnSpPr>
            <a:cxnSpLocks/>
          </p:cNvCxnSpPr>
          <p:nvPr/>
        </p:nvCxnSpPr>
        <p:spPr>
          <a:xfrm>
            <a:off x="6907881" y="3814428"/>
            <a:ext cx="0" cy="219899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9F91C767-ACEF-4419-9C50-FE5F3EE1F64A}"/>
              </a:ext>
            </a:extLst>
          </p:cNvPr>
          <p:cNvCxnSpPr>
            <a:cxnSpLocks/>
          </p:cNvCxnSpPr>
          <p:nvPr/>
        </p:nvCxnSpPr>
        <p:spPr>
          <a:xfrm>
            <a:off x="2297303" y="3814428"/>
            <a:ext cx="0" cy="219899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3C77E9E8-A6BA-47D2-AD9F-259C3750847C}"/>
              </a:ext>
            </a:extLst>
          </p:cNvPr>
          <p:cNvCxnSpPr>
            <a:cxnSpLocks/>
          </p:cNvCxnSpPr>
          <p:nvPr/>
        </p:nvCxnSpPr>
        <p:spPr>
          <a:xfrm>
            <a:off x="402628" y="3821319"/>
            <a:ext cx="0" cy="179894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id="{3CBF49DA-8252-4E88-A301-FD3E224B2893}"/>
              </a:ext>
            </a:extLst>
          </p:cNvPr>
          <p:cNvSpPr txBox="1"/>
          <p:nvPr/>
        </p:nvSpPr>
        <p:spPr>
          <a:xfrm>
            <a:off x="65492" y="4001213"/>
            <a:ext cx="682158" cy="300082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Form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188171CB-133F-4C10-844C-6BE2BBCF8344}"/>
              </a:ext>
            </a:extLst>
          </p:cNvPr>
          <p:cNvSpPr txBox="1"/>
          <p:nvPr/>
        </p:nvSpPr>
        <p:spPr>
          <a:xfrm>
            <a:off x="1885548" y="4029895"/>
            <a:ext cx="836492" cy="300082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Economy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F0E6EE05-6786-4CD7-974E-3D103A60941B}"/>
              </a:ext>
            </a:extLst>
          </p:cNvPr>
          <p:cNvSpPr txBox="1"/>
          <p:nvPr/>
        </p:nvSpPr>
        <p:spPr>
          <a:xfrm>
            <a:off x="7779370" y="4037619"/>
            <a:ext cx="1356901" cy="507831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Natural Elements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DF84A93-9F3E-4101-A2B0-37DA7D6A9612}"/>
              </a:ext>
            </a:extLst>
          </p:cNvPr>
          <p:cNvSpPr txBox="1"/>
          <p:nvPr/>
        </p:nvSpPr>
        <p:spPr>
          <a:xfrm>
            <a:off x="6229429" y="4042471"/>
            <a:ext cx="1356903" cy="300082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Transportation</a:t>
            </a:r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26F64F60-82CD-4983-BE36-0861EC906CD3}"/>
              </a:ext>
            </a:extLst>
          </p:cNvPr>
          <p:cNvCxnSpPr>
            <a:cxnSpLocks/>
            <a:stCxn id="64" idx="2"/>
            <a:endCxn id="83" idx="6"/>
          </p:cNvCxnSpPr>
          <p:nvPr/>
        </p:nvCxnSpPr>
        <p:spPr>
          <a:xfrm flipH="1">
            <a:off x="5204480" y="4545450"/>
            <a:ext cx="3253341" cy="348815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6826AEAE-7BD4-4038-B64F-85EA017B97E7}"/>
              </a:ext>
            </a:extLst>
          </p:cNvPr>
          <p:cNvCxnSpPr>
            <a:cxnSpLocks/>
            <a:endCxn id="83" idx="7"/>
          </p:cNvCxnSpPr>
          <p:nvPr/>
        </p:nvCxnSpPr>
        <p:spPr>
          <a:xfrm flipH="1">
            <a:off x="5024081" y="4345845"/>
            <a:ext cx="1205348" cy="370639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03D02FEE-7D3A-4D45-8359-4B3AE84B970E}"/>
              </a:ext>
            </a:extLst>
          </p:cNvPr>
          <p:cNvCxnSpPr>
            <a:cxnSpLocks/>
            <a:endCxn id="83" idx="1"/>
          </p:cNvCxnSpPr>
          <p:nvPr/>
        </p:nvCxnSpPr>
        <p:spPr>
          <a:xfrm>
            <a:off x="2722040" y="4333692"/>
            <a:ext cx="1430996" cy="382792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3B884C2E-F1A4-4215-BA02-67CAB061A218}"/>
              </a:ext>
            </a:extLst>
          </p:cNvPr>
          <p:cNvCxnSpPr>
            <a:cxnSpLocks/>
            <a:endCxn id="83" idx="2"/>
          </p:cNvCxnSpPr>
          <p:nvPr/>
        </p:nvCxnSpPr>
        <p:spPr>
          <a:xfrm>
            <a:off x="747650" y="4316909"/>
            <a:ext cx="3224987" cy="577356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Oval 82">
            <a:extLst>
              <a:ext uri="{FF2B5EF4-FFF2-40B4-BE49-F238E27FC236}">
                <a16:creationId xmlns:a16="http://schemas.microsoft.com/office/drawing/2014/main" id="{1DC402B4-8845-43B7-B1A6-5960315692C4}"/>
              </a:ext>
            </a:extLst>
          </p:cNvPr>
          <p:cNvSpPr/>
          <p:nvPr/>
        </p:nvSpPr>
        <p:spPr>
          <a:xfrm>
            <a:off x="3972637" y="4642845"/>
            <a:ext cx="1231843" cy="502840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SWOT</a:t>
            </a:r>
          </a:p>
        </p:txBody>
      </p:sp>
      <p:cxnSp>
        <p:nvCxnSpPr>
          <p:cNvPr id="91" name="Straight Arrow Connector 90">
            <a:extLst>
              <a:ext uri="{FF2B5EF4-FFF2-40B4-BE49-F238E27FC236}">
                <a16:creationId xmlns:a16="http://schemas.microsoft.com/office/drawing/2014/main" id="{432AF6D3-3D52-4E9F-B9C5-AB8EB7D28AC0}"/>
              </a:ext>
            </a:extLst>
          </p:cNvPr>
          <p:cNvCxnSpPr>
            <a:cxnSpLocks/>
          </p:cNvCxnSpPr>
          <p:nvPr/>
        </p:nvCxnSpPr>
        <p:spPr>
          <a:xfrm>
            <a:off x="4585662" y="5154840"/>
            <a:ext cx="0" cy="214923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Box 91">
            <a:extLst>
              <a:ext uri="{FF2B5EF4-FFF2-40B4-BE49-F238E27FC236}">
                <a16:creationId xmlns:a16="http://schemas.microsoft.com/office/drawing/2014/main" id="{E29ECAF4-22F3-40BD-9D28-6C8464E0BDE1}"/>
              </a:ext>
            </a:extLst>
          </p:cNvPr>
          <p:cNvSpPr txBox="1"/>
          <p:nvPr/>
        </p:nvSpPr>
        <p:spPr>
          <a:xfrm>
            <a:off x="3539057" y="5362333"/>
            <a:ext cx="2097589" cy="338554"/>
          </a:xfrm>
          <a:prstGeom prst="rect">
            <a:avLst/>
          </a:prstGeom>
          <a:noFill/>
          <a:ln w="0">
            <a:solidFill>
              <a:srgbClr val="6C8047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Concept Development</a:t>
            </a:r>
          </a:p>
        </p:txBody>
      </p:sp>
      <p:cxnSp>
        <p:nvCxnSpPr>
          <p:cNvPr id="117" name="Straight Arrow Connector 116">
            <a:extLst>
              <a:ext uri="{FF2B5EF4-FFF2-40B4-BE49-F238E27FC236}">
                <a16:creationId xmlns:a16="http://schemas.microsoft.com/office/drawing/2014/main" id="{22E823AD-9494-4BDD-833D-58B752D1420D}"/>
              </a:ext>
            </a:extLst>
          </p:cNvPr>
          <p:cNvCxnSpPr>
            <a:cxnSpLocks/>
          </p:cNvCxnSpPr>
          <p:nvPr/>
        </p:nvCxnSpPr>
        <p:spPr>
          <a:xfrm>
            <a:off x="4581658" y="5700887"/>
            <a:ext cx="0" cy="214923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TextBox 117">
            <a:extLst>
              <a:ext uri="{FF2B5EF4-FFF2-40B4-BE49-F238E27FC236}">
                <a16:creationId xmlns:a16="http://schemas.microsoft.com/office/drawing/2014/main" id="{F1DBFCA9-A7E5-46FC-AFA2-290DDE2EB6F4}"/>
              </a:ext>
            </a:extLst>
          </p:cNvPr>
          <p:cNvSpPr txBox="1"/>
          <p:nvPr/>
        </p:nvSpPr>
        <p:spPr>
          <a:xfrm>
            <a:off x="3539437" y="5915810"/>
            <a:ext cx="2097589" cy="584775"/>
          </a:xfrm>
          <a:prstGeom prst="rect">
            <a:avLst/>
          </a:prstGeom>
          <a:noFill/>
          <a:ln w="0">
            <a:solidFill>
              <a:srgbClr val="6C8047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Interventions &amp; Implementation</a:t>
            </a:r>
          </a:p>
        </p:txBody>
      </p:sp>
      <p:sp>
        <p:nvSpPr>
          <p:cNvPr id="77" name="AutoShape 2" descr="ÙØªÙØ¬Ø© Ø¨Ø­Ø« Ø§ÙØµÙØ± Ø¹Ù âªblur pngâ¬â">
            <a:extLst>
              <a:ext uri="{FF2B5EF4-FFF2-40B4-BE49-F238E27FC236}">
                <a16:creationId xmlns:a16="http://schemas.microsoft.com/office/drawing/2014/main" id="{C4230669-066B-44DC-B997-1A73CA34875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4" name="Picture 83">
            <a:extLst>
              <a:ext uri="{FF2B5EF4-FFF2-40B4-BE49-F238E27FC236}">
                <a16:creationId xmlns:a16="http://schemas.microsoft.com/office/drawing/2014/main" id="{89D914D5-DC98-4E5A-84A7-7C50A36CC5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96383"/>
            <a:ext cx="9410697" cy="4935785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effectLst>
            <a:outerShdw dist="50800" dir="5400000" algn="ctr" rotWithShape="0">
              <a:srgbClr val="000000">
                <a:alpha val="69000"/>
              </a:srgbClr>
            </a:outerShdw>
            <a:softEdge rad="76200"/>
          </a:effectLst>
        </p:spPr>
      </p:pic>
    </p:spTree>
    <p:extLst>
      <p:ext uri="{BB962C8B-B14F-4D97-AF65-F5344CB8AC3E}">
        <p14:creationId xmlns:p14="http://schemas.microsoft.com/office/powerpoint/2010/main" val="601466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07EE2908-9488-4A59-9D49-7661D0E330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4636" y="0"/>
            <a:ext cx="5299364" cy="6858000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672E83BA-1888-4A1E-BAF0-778E6783CE30}"/>
              </a:ext>
            </a:extLst>
          </p:cNvPr>
          <p:cNvGrpSpPr/>
          <p:nvPr/>
        </p:nvGrpSpPr>
        <p:grpSpPr>
          <a:xfrm>
            <a:off x="-18838" y="-5979"/>
            <a:ext cx="9162839" cy="6863979"/>
            <a:chOff x="-25116" y="-1150972"/>
            <a:chExt cx="12217116" cy="9151972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47FE2C5-88B7-441B-91A8-396EB5D2EC70}"/>
                </a:ext>
              </a:extLst>
            </p:cNvPr>
            <p:cNvSpPr txBox="1"/>
            <p:nvPr/>
          </p:nvSpPr>
          <p:spPr>
            <a:xfrm>
              <a:off x="302885" y="-1067907"/>
              <a:ext cx="299769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 dirty="0"/>
                <a:t>WestBank Governates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CBE5401E-C391-4333-BECA-55DD99B6E666}"/>
                </a:ext>
              </a:extLst>
            </p:cNvPr>
            <p:cNvSpPr/>
            <p:nvPr/>
          </p:nvSpPr>
          <p:spPr>
            <a:xfrm>
              <a:off x="-25116" y="-1150972"/>
              <a:ext cx="12217116" cy="9151972"/>
            </a:xfrm>
            <a:prstGeom prst="rect">
              <a:avLst/>
            </a:prstGeom>
            <a:noFill/>
            <a:ln w="31750">
              <a:solidFill>
                <a:srgbClr val="0D0D0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5B20F30E-9655-414D-9FC9-EC2745F96D65}"/>
              </a:ext>
            </a:extLst>
          </p:cNvPr>
          <p:cNvSpPr txBox="1"/>
          <p:nvPr/>
        </p:nvSpPr>
        <p:spPr>
          <a:xfrm>
            <a:off x="3844635" y="6488668"/>
            <a:ext cx="1133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1:500000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505D512-254A-444D-947D-1439AA619B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450305"/>
            <a:ext cx="3728285" cy="1407695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6BC7CD8-64B0-40DC-854D-0A26FEC122E1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15101" y="1780614"/>
            <a:ext cx="872396" cy="139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4322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8560A9B-5259-45D2-BE19-3B38AAE0F0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78" y="2311758"/>
            <a:ext cx="2587708" cy="4521368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7A437B4-3D03-44E7-880E-1AE2A8C71BEB}"/>
              </a:ext>
            </a:extLst>
          </p:cNvPr>
          <p:cNvSpPr/>
          <p:nvPr/>
        </p:nvSpPr>
        <p:spPr>
          <a:xfrm>
            <a:off x="0" y="2763"/>
            <a:ext cx="9144000" cy="6830361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1F6723E-C1F9-41C4-8235-DF418A22CC0F}"/>
              </a:ext>
            </a:extLst>
          </p:cNvPr>
          <p:cNvSpPr txBox="1"/>
          <p:nvPr/>
        </p:nvSpPr>
        <p:spPr>
          <a:xfrm>
            <a:off x="941152" y="24875"/>
            <a:ext cx="2075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Topography</a:t>
            </a:r>
          </a:p>
          <a:p>
            <a:pPr algn="ctr"/>
            <a:r>
              <a:rPr lang="en-US" sz="2400" b="1" dirty="0"/>
              <a:t>“WestBank”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72C1E5C-FE5C-45CC-ACF1-6E685F0B46B4}"/>
              </a:ext>
            </a:extLst>
          </p:cNvPr>
          <p:cNvSpPr txBox="1"/>
          <p:nvPr/>
        </p:nvSpPr>
        <p:spPr>
          <a:xfrm>
            <a:off x="4532622" y="6463793"/>
            <a:ext cx="1133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1:500000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77B80E2-194C-4AAD-96B8-C0E9747E18E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13961" r="85804">
                        <a14:backgroundMark x1="25804" y1="31394" x2="25804" y2="31394"/>
                        <a14:backgroundMark x1="26275" y1="32485" x2="28941" y2="40061"/>
                        <a14:backgroundMark x1="30824" y1="51394" x2="31059" y2="53576"/>
                        <a14:backgroundMark x1="35137" y1="59697" x2="45961" y2="60061"/>
                        <a14:backgroundMark x1="46667" y1="60424" x2="46196" y2="63394"/>
                        <a14:backgroundMark x1="45725" y1="62303" x2="35843" y2="66545"/>
                        <a14:backgroundMark x1="36157" y1="66364" x2="33725" y2="69515"/>
                        <a14:backgroundMark x1="33725" y1="63939" x2="27216" y2="70667"/>
                        <a14:backgroundMark x1="38039" y1="63030" x2="28235" y2="64182"/>
                        <a14:backgroundMark x1="34902" y1="60242" x2="26745" y2="63939"/>
                        <a14:backgroundMark x1="28706" y1="67879" x2="22902" y2="76182"/>
                        <a14:backgroundMark x1="24392" y1="75273" x2="21961" y2="85273"/>
                        <a14:backgroundMark x1="21961" y1="85273" x2="20078" y2="87515"/>
                        <a14:backgroundMark x1="31529" y1="22121" x2="28706" y2="25455"/>
                        <a14:backgroundMark x1="28471" y1="25455" x2="26980" y2="26727"/>
                        <a14:backgroundMark x1="30118" y1="20242" x2="29882" y2="20788"/>
                        <a14:backgroundMark x1="75922" y1="63939" x2="68471" y2="74364"/>
                        <a14:backgroundMark x1="78588" y1="37273" x2="77333" y2="41212"/>
                        <a14:backgroundMark x1="79059" y1="47879" x2="77569" y2="51576"/>
                        <a14:backgroundMark x1="79059" y1="33576" x2="78275" y2="36000"/>
                        <a14:backgroundMark x1="68000" y1="8242" x2="72078" y2="10061"/>
                        <a14:backgroundMark x1="68000" y1="8970" x2="67059" y2="54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4445"/>
          <a:stretch/>
        </p:blipFill>
        <p:spPr>
          <a:xfrm>
            <a:off x="4611378" y="24874"/>
            <a:ext cx="4532622" cy="685606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5C5247C-CD9E-45A8-86DA-CD1EF7352326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5229897" y="81172"/>
            <a:ext cx="872396" cy="139337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07B47C0-9CAC-42C8-8A31-AD061BF848CE}"/>
              </a:ext>
            </a:extLst>
          </p:cNvPr>
          <p:cNvSpPr/>
          <p:nvPr/>
        </p:nvSpPr>
        <p:spPr>
          <a:xfrm>
            <a:off x="54618" y="3263479"/>
            <a:ext cx="607219" cy="2936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5712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B3B7EB4-2F46-4454-B235-AA3CE5921E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8936" y="5033"/>
            <a:ext cx="5299364" cy="685800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95662C51-3626-471B-90CE-07480A82CCA3}"/>
              </a:ext>
            </a:extLst>
          </p:cNvPr>
          <p:cNvGrpSpPr/>
          <p:nvPr/>
        </p:nvGrpSpPr>
        <p:grpSpPr>
          <a:xfrm>
            <a:off x="11430" y="0"/>
            <a:ext cx="9144000" cy="6858000"/>
            <a:chOff x="1" y="-1143000"/>
            <a:chExt cx="12191999" cy="9144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8648CBC-BF7C-4FB8-95A2-1B5BC2AD99DC}"/>
                </a:ext>
              </a:extLst>
            </p:cNvPr>
            <p:cNvSpPr/>
            <p:nvPr/>
          </p:nvSpPr>
          <p:spPr>
            <a:xfrm>
              <a:off x="1" y="-1143000"/>
              <a:ext cx="12191999" cy="9144000"/>
            </a:xfrm>
            <a:prstGeom prst="rect">
              <a:avLst/>
            </a:prstGeom>
            <a:noFill/>
            <a:ln w="31750">
              <a:solidFill>
                <a:srgbClr val="0D0D0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 dirty="0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BA1E5FB2-A278-455C-B7E4-7A156CAA2C0B}"/>
                </a:ext>
              </a:extLst>
            </p:cNvPr>
            <p:cNvSpPr txBox="1"/>
            <p:nvPr/>
          </p:nvSpPr>
          <p:spPr>
            <a:xfrm>
              <a:off x="733996" y="-1060937"/>
              <a:ext cx="3552474" cy="1477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 dirty="0"/>
                <a:t>Agricultural Land Value</a:t>
              </a:r>
            </a:p>
            <a:p>
              <a:pPr algn="ctr"/>
              <a:r>
                <a:rPr lang="en-US" b="1" dirty="0"/>
                <a:t>“West Bank”</a:t>
              </a:r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F6607A4E-B474-447B-9A4E-131D02AB0D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35" y="1975663"/>
            <a:ext cx="3811147" cy="234178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86A1A92-E5B4-4D5C-800D-E8C2709A5998}"/>
              </a:ext>
            </a:extLst>
          </p:cNvPr>
          <p:cNvSpPr txBox="1"/>
          <p:nvPr/>
        </p:nvSpPr>
        <p:spPr>
          <a:xfrm>
            <a:off x="3871481" y="6511388"/>
            <a:ext cx="1133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1:500000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A919603-EEFC-4EAE-9D79-060B1F5361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35" y="4590492"/>
            <a:ext cx="2955656" cy="2267508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41EE9EFF-F52B-4053-A696-70B5659D3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5" y="1174576"/>
            <a:ext cx="3883841" cy="57222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000" dirty="0"/>
              <a:t>Available of  Agricultural Lands.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D2A8E28-1B1A-4770-A283-E299DADE8E76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711034" y="5033"/>
            <a:ext cx="872396" cy="139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2263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4637" y="0"/>
            <a:ext cx="5299363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D2CBFD9-BEBE-4EA7-A9CC-526E515A064E}"/>
              </a:ext>
            </a:extLst>
          </p:cNvPr>
          <p:cNvSpPr txBox="1"/>
          <p:nvPr/>
        </p:nvSpPr>
        <p:spPr>
          <a:xfrm>
            <a:off x="419101" y="0"/>
            <a:ext cx="22985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Soil Type</a:t>
            </a:r>
          </a:p>
          <a:p>
            <a:pPr algn="ctr"/>
            <a:r>
              <a:rPr lang="en-US" sz="2000" b="1" dirty="0"/>
              <a:t>“West Bank”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1EE9EFF-F52B-4053-A696-70B5659D3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85254" y="2365322"/>
            <a:ext cx="3603898" cy="672122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2400" dirty="0"/>
              <a:t>Availability of Natural Resources.</a:t>
            </a: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98" y="4056447"/>
            <a:ext cx="3167053" cy="280155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433D363-9F2D-4E91-9099-14B26425BD48}"/>
              </a:ext>
            </a:extLst>
          </p:cNvPr>
          <p:cNvSpPr/>
          <p:nvPr/>
        </p:nvSpPr>
        <p:spPr>
          <a:xfrm>
            <a:off x="1" y="-6281"/>
            <a:ext cx="9144000" cy="6862281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CDAAEC4-A8CA-4746-810F-BC97E5A47768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711034" y="5033"/>
            <a:ext cx="872396" cy="139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9376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3DA6B4D-5EBE-4C76-B354-A4A2E079CB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4636" y="22720"/>
            <a:ext cx="5299364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D2CBFD9-BEBE-4EA7-A9CC-526E515A064E}"/>
              </a:ext>
            </a:extLst>
          </p:cNvPr>
          <p:cNvSpPr txBox="1"/>
          <p:nvPr/>
        </p:nvSpPr>
        <p:spPr>
          <a:xfrm>
            <a:off x="419101" y="0"/>
            <a:ext cx="22985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Sensitive Areas</a:t>
            </a:r>
          </a:p>
          <a:p>
            <a:pPr algn="ctr"/>
            <a:r>
              <a:rPr lang="en-US" sz="2000" b="1" dirty="0"/>
              <a:t>“West Bank”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F798BDC-AE6E-4680-A52E-33BD2F98F1F7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8232491-718D-42B9-9677-C73FD87785FF}"/>
              </a:ext>
            </a:extLst>
          </p:cNvPr>
          <p:cNvSpPr txBox="1"/>
          <p:nvPr/>
        </p:nvSpPr>
        <p:spPr>
          <a:xfrm>
            <a:off x="3844636" y="6500028"/>
            <a:ext cx="1133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1:500000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95F031-A940-4570-8E3B-B539A94F2D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88" y="3659059"/>
            <a:ext cx="2961466" cy="3198942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1EE9EFF-F52B-4053-A696-70B5659D3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41" y="1310529"/>
            <a:ext cx="3597541" cy="83099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400" dirty="0"/>
              <a:t>Level of protection (Land Sensitivity).</a:t>
            </a:r>
            <a:endParaRPr lang="en-US" sz="3600" dirty="0"/>
          </a:p>
          <a:p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B4AEEA4-D02A-4EA7-91AE-D6302804E6E1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132179" y="2035626"/>
            <a:ext cx="872396" cy="139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370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3833346-DECA-4E2E-9B6C-76988834D4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997" y="-1363"/>
            <a:ext cx="5299364" cy="6858000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4D3DE555-9A2D-4AE0-8AD1-B7ADAFDCEEDC}"/>
              </a:ext>
            </a:extLst>
          </p:cNvPr>
          <p:cNvGrpSpPr/>
          <p:nvPr/>
        </p:nvGrpSpPr>
        <p:grpSpPr>
          <a:xfrm>
            <a:off x="1" y="-19278"/>
            <a:ext cx="9144000" cy="6875278"/>
            <a:chOff x="2" y="-1168703"/>
            <a:chExt cx="12191999" cy="9167036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0433D363-9F2D-4E91-9099-14B26425BD48}"/>
                </a:ext>
              </a:extLst>
            </p:cNvPr>
            <p:cNvSpPr/>
            <p:nvPr/>
          </p:nvSpPr>
          <p:spPr>
            <a:xfrm>
              <a:off x="2" y="-1151374"/>
              <a:ext cx="12191999" cy="9149707"/>
            </a:xfrm>
            <a:prstGeom prst="rect">
              <a:avLst/>
            </a:prstGeom>
            <a:noFill/>
            <a:ln w="31750">
              <a:solidFill>
                <a:srgbClr val="0D0D0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7A2FCDE6-34B9-44CD-8DEF-549ED97EB118}"/>
                </a:ext>
              </a:extLst>
            </p:cNvPr>
            <p:cNvSpPr txBox="1"/>
            <p:nvPr/>
          </p:nvSpPr>
          <p:spPr>
            <a:xfrm>
              <a:off x="907129" y="-1168703"/>
              <a:ext cx="3117330" cy="10259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 dirty="0"/>
                <a:t>Rainfall Average</a:t>
              </a:r>
            </a:p>
            <a:p>
              <a:pPr algn="ctr"/>
              <a:r>
                <a:rPr lang="en-US" sz="2000" b="1" dirty="0"/>
                <a:t>“West Bank”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404F50F1-8B42-4746-B05C-FC9F33752B36}"/>
              </a:ext>
            </a:extLst>
          </p:cNvPr>
          <p:cNvSpPr txBox="1"/>
          <p:nvPr/>
        </p:nvSpPr>
        <p:spPr>
          <a:xfrm>
            <a:off x="3871481" y="6511388"/>
            <a:ext cx="1133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1:500000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11929C2-E028-49DF-A691-B93D1C37FF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92" y="1682652"/>
            <a:ext cx="2412197" cy="5173348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1EE9EFF-F52B-4053-A696-70B5659D3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95249" y="871648"/>
            <a:ext cx="4046497" cy="58068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1800" dirty="0"/>
              <a:t>Availability of Natural Resources.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E74D2A9-707A-4A0A-8AD0-DEFDB291F9EC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759197" y="58963"/>
            <a:ext cx="872396" cy="139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787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E5C981C-23FF-43AF-B87D-C132C860BA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7544" y="11723"/>
            <a:ext cx="5299364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5820F3A-296A-494A-B974-5FBEADBCB98F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19652C-641F-48CF-BD97-D713F393AB1E}"/>
              </a:ext>
            </a:extLst>
          </p:cNvPr>
          <p:cNvSpPr txBox="1"/>
          <p:nvPr/>
        </p:nvSpPr>
        <p:spPr>
          <a:xfrm>
            <a:off x="138160" y="113121"/>
            <a:ext cx="32949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Groundwater Inventory </a:t>
            </a:r>
            <a:r>
              <a:rPr lang="en-US" sz="2000" b="1" dirty="0"/>
              <a:t>in WestBank Basins</a:t>
            </a:r>
            <a:endParaRPr lang="en-US" sz="2400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7558CAA-86F8-41E5-8406-889139A986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" y="4643094"/>
            <a:ext cx="2374194" cy="219111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7B50C5D-E0BE-409F-A88D-71BA67E4FF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" y="2041410"/>
            <a:ext cx="3805595" cy="254924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01D19E2-4D6B-470D-A7A1-444E68AB8CFD}"/>
              </a:ext>
            </a:extLst>
          </p:cNvPr>
          <p:cNvSpPr txBox="1"/>
          <p:nvPr/>
        </p:nvSpPr>
        <p:spPr>
          <a:xfrm>
            <a:off x="3871481" y="6511388"/>
            <a:ext cx="1133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1:500000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41EE9EFF-F52B-4053-A696-70B5659D3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160" y="1330849"/>
            <a:ext cx="3603898" cy="43445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000" dirty="0"/>
              <a:t>Availability of Natural Resources.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EF3DC22-2C59-4D5F-8CEB-FFFC796065F0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759197" y="58963"/>
            <a:ext cx="872396" cy="139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8453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564DE57-5803-470A-B02A-3A87967295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6623" y="0"/>
            <a:ext cx="5299364" cy="685800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9480C58B-01D3-48C2-9C82-78F1F166545D}"/>
              </a:ext>
            </a:extLst>
          </p:cNvPr>
          <p:cNvGrpSpPr/>
          <p:nvPr/>
        </p:nvGrpSpPr>
        <p:grpSpPr>
          <a:xfrm>
            <a:off x="0" y="0"/>
            <a:ext cx="9143999" cy="6857999"/>
            <a:chOff x="748146" y="-1143000"/>
            <a:chExt cx="12191999" cy="9144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DFBD7A7-F772-4C06-B842-1EAA1E5DD827}"/>
                </a:ext>
              </a:extLst>
            </p:cNvPr>
            <p:cNvSpPr/>
            <p:nvPr/>
          </p:nvSpPr>
          <p:spPr>
            <a:xfrm>
              <a:off x="748146" y="-1143000"/>
              <a:ext cx="12191999" cy="9144000"/>
            </a:xfrm>
            <a:prstGeom prst="rect">
              <a:avLst/>
            </a:prstGeom>
            <a:noFill/>
            <a:ln w="31750">
              <a:solidFill>
                <a:srgbClr val="0D0D0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9B2CCBA6-1FD2-44CF-B2A0-1E61FE37D0AA}"/>
                </a:ext>
              </a:extLst>
            </p:cNvPr>
            <p:cNvSpPr txBox="1"/>
            <p:nvPr/>
          </p:nvSpPr>
          <p:spPr>
            <a:xfrm>
              <a:off x="1001161" y="-1143000"/>
              <a:ext cx="4156689" cy="10259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 dirty="0"/>
                <a:t>Wells Use</a:t>
              </a:r>
            </a:p>
            <a:p>
              <a:pPr algn="ctr"/>
              <a:r>
                <a:rPr lang="en-US" sz="2000" b="1" dirty="0"/>
                <a:t>“West Bank”</a:t>
              </a:r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93DB17E0-347D-4BB4-988C-55BF5ABE10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055" y="715087"/>
            <a:ext cx="3611471" cy="217357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57C9F35-6CA1-4CAD-B49C-B86E3D6E5F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85" y="2840399"/>
            <a:ext cx="3791338" cy="224112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6B0A1A2-9C09-4351-8154-CF6026782D92}"/>
              </a:ext>
            </a:extLst>
          </p:cNvPr>
          <p:cNvSpPr txBox="1"/>
          <p:nvPr/>
        </p:nvSpPr>
        <p:spPr>
          <a:xfrm>
            <a:off x="3871481" y="6511388"/>
            <a:ext cx="1133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1:500000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CF1812F-5217-4E68-A0DA-CCBDF2DF2BF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34919"/>
          <a:stretch/>
        </p:blipFill>
        <p:spPr>
          <a:xfrm>
            <a:off x="123055" y="5150283"/>
            <a:ext cx="1895394" cy="1707717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F611647-7EE8-4AA0-BE16-9DE4002D764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597" r="20370"/>
          <a:stretch/>
        </p:blipFill>
        <p:spPr>
          <a:xfrm>
            <a:off x="2011376" y="5832547"/>
            <a:ext cx="1675022" cy="1025453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F611647-7EE8-4AA0-BE16-9DE4002D764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597" r="20370" b="25164"/>
          <a:stretch/>
        </p:blipFill>
        <p:spPr>
          <a:xfrm>
            <a:off x="2603443" y="7297602"/>
            <a:ext cx="1675022" cy="296568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3240CAC-8F60-4FCE-B76B-D703D6D48538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759197" y="58963"/>
            <a:ext cx="872396" cy="139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15690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147ECCD-1483-4BE3-A4BD-8F9C4AE780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106" y="1272705"/>
            <a:ext cx="4026569" cy="238790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6A94522-F0D1-4646-B4B2-9F892B92367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162"/>
          <a:stretch/>
        </p:blipFill>
        <p:spPr>
          <a:xfrm>
            <a:off x="4529459" y="15605"/>
            <a:ext cx="4601841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C1A2078-C597-46E5-A183-7E6C3768B65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DD047C4-3C1A-4D09-A6E0-7222B50041AA}"/>
              </a:ext>
            </a:extLst>
          </p:cNvPr>
          <p:cNvSpPr txBox="1"/>
          <p:nvPr/>
        </p:nvSpPr>
        <p:spPr>
          <a:xfrm>
            <a:off x="266374" y="0"/>
            <a:ext cx="33004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Wells &amp; Springs Production</a:t>
            </a:r>
          </a:p>
          <a:p>
            <a:pPr algn="ctr"/>
            <a:r>
              <a:rPr lang="en-US" sz="2000" b="1" dirty="0"/>
              <a:t>“West Bank”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32AC05-B600-4B8C-8B1D-4E170361CE89}"/>
              </a:ext>
            </a:extLst>
          </p:cNvPr>
          <p:cNvSpPr txBox="1"/>
          <p:nvPr/>
        </p:nvSpPr>
        <p:spPr>
          <a:xfrm>
            <a:off x="4494904" y="6504273"/>
            <a:ext cx="1133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1:500000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1EE9EFF-F52B-4053-A696-70B5659D3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490" y="876802"/>
            <a:ext cx="3840480" cy="45581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1800" dirty="0"/>
              <a:t>Availability of Natural Resources.</a:t>
            </a: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938FAAD-C0B2-446C-A4A4-3AC729E2BFE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2386" b="27965"/>
          <a:stretch/>
        </p:blipFill>
        <p:spPr>
          <a:xfrm>
            <a:off x="1689100" y="3685397"/>
            <a:ext cx="2882901" cy="153690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938FAAD-C0B2-446C-A4A4-3AC729E2BFE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0746"/>
          <a:stretch/>
        </p:blipFill>
        <p:spPr>
          <a:xfrm>
            <a:off x="42724" y="5218585"/>
            <a:ext cx="3005276" cy="1580789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938FAAD-C0B2-446C-A4A4-3AC729E2BFE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9186" r="46822" b="58527"/>
          <a:stretch/>
        </p:blipFill>
        <p:spPr>
          <a:xfrm>
            <a:off x="42724" y="3788265"/>
            <a:ext cx="1646376" cy="124063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8D25427-16E4-431D-930D-B1D57DD411C3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472463" y="71294"/>
            <a:ext cx="766508" cy="1224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5957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FBC6868-E86E-41C5-AB45-6D7BC392C3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4635" y="24629"/>
            <a:ext cx="5299364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5A068B1-C84B-4139-A65B-4B362702C346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07C70E-5F65-4C39-A3BD-5EAED3822AA1}"/>
              </a:ext>
            </a:extLst>
          </p:cNvPr>
          <p:cNvSpPr txBox="1"/>
          <p:nvPr/>
        </p:nvSpPr>
        <p:spPr>
          <a:xfrm>
            <a:off x="-64623" y="24629"/>
            <a:ext cx="380338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Infringement on Natural Reserve &amp; Biodiversity</a:t>
            </a:r>
          </a:p>
          <a:p>
            <a:pPr algn="ctr"/>
            <a:r>
              <a:rPr lang="en-US" sz="2000" b="1" dirty="0"/>
              <a:t>“West Bank”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25A9681-2783-4DDC-A16C-8E755B817D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94" y="2236119"/>
            <a:ext cx="3803387" cy="238576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F5D6C15-E40D-4737-A420-7AE79D5E8D56}"/>
              </a:ext>
            </a:extLst>
          </p:cNvPr>
          <p:cNvSpPr txBox="1"/>
          <p:nvPr/>
        </p:nvSpPr>
        <p:spPr>
          <a:xfrm>
            <a:off x="3871481" y="6511388"/>
            <a:ext cx="1133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1:500000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7DD1CA-193E-4583-9794-5EA094E6C2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48" y="4842608"/>
            <a:ext cx="3797495" cy="200346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1EE9EFF-F52B-4053-A696-70B5659D3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991" y="1331087"/>
            <a:ext cx="3253392" cy="38341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000" dirty="0"/>
              <a:t>Proximity to Biodiversity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256BCA9-7B7A-4F5A-B3A4-E408AF03AF44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759197" y="58963"/>
            <a:ext cx="872396" cy="139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3311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B356AE7F-8F38-49E0-81D4-9189459B2E23}"/>
              </a:ext>
            </a:extLst>
          </p:cNvPr>
          <p:cNvGrpSpPr/>
          <p:nvPr/>
        </p:nvGrpSpPr>
        <p:grpSpPr>
          <a:xfrm>
            <a:off x="0" y="-13452"/>
            <a:ext cx="9143999" cy="6894172"/>
            <a:chOff x="-60961" y="-1160936"/>
            <a:chExt cx="12192000" cy="9192228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2F95D132-4781-4731-9A41-F90C007EFF6D}"/>
                </a:ext>
              </a:extLst>
            </p:cNvPr>
            <p:cNvSpPr/>
            <p:nvPr/>
          </p:nvSpPr>
          <p:spPr>
            <a:xfrm>
              <a:off x="-60961" y="-1143001"/>
              <a:ext cx="12192000" cy="9174293"/>
            </a:xfrm>
            <a:prstGeom prst="rect">
              <a:avLst/>
            </a:prstGeom>
            <a:noFill/>
            <a:ln w="31750">
              <a:solidFill>
                <a:srgbClr val="0D0D0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E5149A2C-7B6C-4472-81FC-769B2C1879B1}"/>
                </a:ext>
              </a:extLst>
            </p:cNvPr>
            <p:cNvSpPr txBox="1"/>
            <p:nvPr/>
          </p:nvSpPr>
          <p:spPr>
            <a:xfrm>
              <a:off x="142239" y="-1160936"/>
              <a:ext cx="4093956" cy="10259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 dirty="0"/>
                <a:t>Average Temperature</a:t>
              </a:r>
            </a:p>
            <a:p>
              <a:pPr algn="ctr"/>
              <a:r>
                <a:rPr lang="en-US" sz="2000" b="1" dirty="0"/>
                <a:t>“WestBank”</a:t>
              </a:r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81DF9911-E412-4362-91A6-44F049EE4A65}"/>
              </a:ext>
            </a:extLst>
          </p:cNvPr>
          <p:cNvSpPr txBox="1"/>
          <p:nvPr/>
        </p:nvSpPr>
        <p:spPr>
          <a:xfrm>
            <a:off x="3871481" y="6511388"/>
            <a:ext cx="1133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1:500000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9977BB-AB1B-4C36-AB21-56F37B28CE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9067" y="0"/>
            <a:ext cx="5299364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491178F-D477-4845-8624-B774BC1C77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29" y="3480991"/>
            <a:ext cx="3186838" cy="336140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41EE9EFF-F52B-4053-A696-70B5659D3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91947" y="1781701"/>
            <a:ext cx="3840480" cy="612023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US" dirty="0"/>
              <a:t>Availability of Natural Resources.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E025FD6-D197-48AF-895A-86F9E42ED906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759197" y="58963"/>
            <a:ext cx="872396" cy="139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0257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0F7F8F-EE46-430C-8776-C0FDFBF084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629" y="11360"/>
            <a:ext cx="5299364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E030CBC-FC91-4C5A-833F-FF1801930CA8}"/>
              </a:ext>
            </a:extLst>
          </p:cNvPr>
          <p:cNvSpPr/>
          <p:nvPr/>
        </p:nvSpPr>
        <p:spPr>
          <a:xfrm>
            <a:off x="-10959" y="3596"/>
            <a:ext cx="9154959" cy="6854404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39FC44-AE6A-428F-8E18-7561DD78C4BF}"/>
              </a:ext>
            </a:extLst>
          </p:cNvPr>
          <p:cNvSpPr txBox="1"/>
          <p:nvPr/>
        </p:nvSpPr>
        <p:spPr>
          <a:xfrm>
            <a:off x="507262" y="23802"/>
            <a:ext cx="28261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Water Evaporation </a:t>
            </a:r>
          </a:p>
          <a:p>
            <a:pPr algn="ctr"/>
            <a:r>
              <a:rPr lang="en-US" sz="2400" b="1" dirty="0"/>
              <a:t>“West Bank”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743FFBA-26CB-45E0-B487-97551DEE45B3}"/>
              </a:ext>
            </a:extLst>
          </p:cNvPr>
          <p:cNvSpPr txBox="1"/>
          <p:nvPr/>
        </p:nvSpPr>
        <p:spPr>
          <a:xfrm>
            <a:off x="3871481" y="6511388"/>
            <a:ext cx="1133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1:500000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3CB82AA-67AA-480C-9E0E-6895B57E3C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9" y="3318608"/>
            <a:ext cx="3651666" cy="35155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EE9EFF-F52B-4053-A696-70B5659D3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370" y="2197824"/>
            <a:ext cx="3333313" cy="38858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1800" dirty="0"/>
              <a:t>Availability of Natural Resources.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8B273C5-4302-45CE-AD2B-14A429C8506D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759197" y="58963"/>
            <a:ext cx="872396" cy="139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1215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B03D0BF-BEB5-4B98-92A1-8B71F30DDBA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83"/>
          <a:stretch/>
        </p:blipFill>
        <p:spPr>
          <a:xfrm>
            <a:off x="4714875" y="22720"/>
            <a:ext cx="4468256" cy="6858000"/>
          </a:xfrm>
          <a:prstGeom prst="rect">
            <a:avLst/>
          </a:prstGeom>
          <a:solidFill>
            <a:schemeClr val="bg1"/>
          </a:solidFill>
          <a:ln w="25400">
            <a:solidFill>
              <a:schemeClr val="tx1"/>
            </a:solidFill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0D84A14-6B56-4A17-AB5F-00B628DA8907}"/>
              </a:ext>
            </a:extLst>
          </p:cNvPr>
          <p:cNvSpPr/>
          <p:nvPr/>
        </p:nvSpPr>
        <p:spPr>
          <a:xfrm>
            <a:off x="15068" y="0"/>
            <a:ext cx="9128931" cy="688072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CB86FD-E855-4613-9457-B2BF232FD98D}"/>
              </a:ext>
            </a:extLst>
          </p:cNvPr>
          <p:cNvSpPr txBox="1"/>
          <p:nvPr/>
        </p:nvSpPr>
        <p:spPr>
          <a:xfrm>
            <a:off x="760266" y="85356"/>
            <a:ext cx="207520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Seismic Factor</a:t>
            </a:r>
          </a:p>
          <a:p>
            <a:pPr algn="ctr"/>
            <a:r>
              <a:rPr lang="en-US" sz="2000" b="1" dirty="0"/>
              <a:t>“WestBank”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27F132-5866-496F-B1E6-3F09DAD8ED32}"/>
              </a:ext>
            </a:extLst>
          </p:cNvPr>
          <p:cNvSpPr txBox="1"/>
          <p:nvPr/>
        </p:nvSpPr>
        <p:spPr>
          <a:xfrm>
            <a:off x="4631593" y="6488668"/>
            <a:ext cx="1133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1:500000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295E3A-3026-4643-8795-5E84B4A479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56" y="3816727"/>
            <a:ext cx="3462144" cy="304127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1EE9EFF-F52B-4053-A696-70B5659D3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269" y="1980002"/>
            <a:ext cx="2743200" cy="38653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000" b="1" dirty="0"/>
              <a:t>Level of Protection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1761542-C323-499C-844F-BCCCD1E4B078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759197" y="58963"/>
            <a:ext cx="872396" cy="139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2687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B23FBBD3-EA84-4802-AABD-9C048CE54F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8352" y="0"/>
            <a:ext cx="5299364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2A9DE92-B850-4C92-9D76-751935E4B4A2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099828" y="1060767"/>
            <a:ext cx="872396" cy="139337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21E369-5B5A-4BCB-B37D-FE65F7BFFD0C}"/>
              </a:ext>
            </a:extLst>
          </p:cNvPr>
          <p:cNvSpPr txBox="1"/>
          <p:nvPr/>
        </p:nvSpPr>
        <p:spPr>
          <a:xfrm>
            <a:off x="-23716" y="-40107"/>
            <a:ext cx="281159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Land Evaluation</a:t>
            </a:r>
          </a:p>
          <a:p>
            <a:pPr algn="ctr"/>
            <a:r>
              <a:rPr lang="en-US" sz="2000" b="1" dirty="0"/>
              <a:t>“Northern Region ”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9795C9E-D62C-4A8A-ABAA-5C59F1787BF1}"/>
              </a:ext>
            </a:extLst>
          </p:cNvPr>
          <p:cNvSpPr/>
          <p:nvPr/>
        </p:nvSpPr>
        <p:spPr>
          <a:xfrm>
            <a:off x="0" y="-17682"/>
            <a:ext cx="9144000" cy="6875682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F4DC40-12F5-4468-B7BE-36AE2B4AC621}"/>
              </a:ext>
            </a:extLst>
          </p:cNvPr>
          <p:cNvSpPr txBox="1"/>
          <p:nvPr/>
        </p:nvSpPr>
        <p:spPr>
          <a:xfrm>
            <a:off x="3808820" y="6511093"/>
            <a:ext cx="1133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1:500000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A786AE1-6005-45B9-8A18-5E00A4241DFB}"/>
              </a:ext>
            </a:extLst>
          </p:cNvPr>
          <p:cNvSpPr txBox="1"/>
          <p:nvPr/>
        </p:nvSpPr>
        <p:spPr>
          <a:xfrm>
            <a:off x="24478" y="2587612"/>
            <a:ext cx="281159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The Highest Ecological Potential is in the Northern Region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F610BFB1-AE80-4265-8AF8-6891CDA13C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36" y="4419600"/>
            <a:ext cx="2846714" cy="2425641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A8D343C-BC88-43C6-8437-E4CCB841B87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6494" y="0"/>
            <a:ext cx="5299364" cy="6858000"/>
          </a:xfrm>
          <a:prstGeom prst="rect">
            <a:avLst/>
          </a:prstGeom>
        </p:spPr>
      </p:pic>
      <p:sp>
        <p:nvSpPr>
          <p:cNvPr id="5" name="Freeform: Shape 4">
            <a:extLst>
              <a:ext uri="{FF2B5EF4-FFF2-40B4-BE49-F238E27FC236}">
                <a16:creationId xmlns:a16="http://schemas.microsoft.com/office/drawing/2014/main" id="{B5D1B22A-36E5-4E72-9498-829D915AF238}"/>
              </a:ext>
            </a:extLst>
          </p:cNvPr>
          <p:cNvSpPr/>
          <p:nvPr/>
        </p:nvSpPr>
        <p:spPr>
          <a:xfrm>
            <a:off x="4820540" y="2069736"/>
            <a:ext cx="3371272" cy="4719782"/>
          </a:xfrm>
          <a:custGeom>
            <a:avLst/>
            <a:gdLst>
              <a:gd name="connsiteX0" fmla="*/ 591127 w 3371272"/>
              <a:gd name="connsiteY0" fmla="*/ 729673 h 4719782"/>
              <a:gd name="connsiteX1" fmla="*/ 803563 w 3371272"/>
              <a:gd name="connsiteY1" fmla="*/ 831273 h 4719782"/>
              <a:gd name="connsiteX2" fmla="*/ 997527 w 3371272"/>
              <a:gd name="connsiteY2" fmla="*/ 822037 h 4719782"/>
              <a:gd name="connsiteX3" fmla="*/ 1080654 w 3371272"/>
              <a:gd name="connsiteY3" fmla="*/ 757382 h 4719782"/>
              <a:gd name="connsiteX4" fmla="*/ 1357745 w 3371272"/>
              <a:gd name="connsiteY4" fmla="*/ 729673 h 4719782"/>
              <a:gd name="connsiteX5" fmla="*/ 1524000 w 3371272"/>
              <a:gd name="connsiteY5" fmla="*/ 794327 h 4719782"/>
              <a:gd name="connsiteX6" fmla="*/ 1801091 w 3371272"/>
              <a:gd name="connsiteY6" fmla="*/ 785091 h 4719782"/>
              <a:gd name="connsiteX7" fmla="*/ 2096654 w 3371272"/>
              <a:gd name="connsiteY7" fmla="*/ 858982 h 4719782"/>
              <a:gd name="connsiteX8" fmla="*/ 2401454 w 3371272"/>
              <a:gd name="connsiteY8" fmla="*/ 858982 h 4719782"/>
              <a:gd name="connsiteX9" fmla="*/ 2623127 w 3371272"/>
              <a:gd name="connsiteY9" fmla="*/ 905164 h 4719782"/>
              <a:gd name="connsiteX10" fmla="*/ 2632363 w 3371272"/>
              <a:gd name="connsiteY10" fmla="*/ 794327 h 4719782"/>
              <a:gd name="connsiteX11" fmla="*/ 2530763 w 3371272"/>
              <a:gd name="connsiteY11" fmla="*/ 748146 h 4719782"/>
              <a:gd name="connsiteX12" fmla="*/ 2503054 w 3371272"/>
              <a:gd name="connsiteY12" fmla="*/ 748146 h 4719782"/>
              <a:gd name="connsiteX13" fmla="*/ 2401454 w 3371272"/>
              <a:gd name="connsiteY13" fmla="*/ 628073 h 4719782"/>
              <a:gd name="connsiteX14" fmla="*/ 2401454 w 3371272"/>
              <a:gd name="connsiteY14" fmla="*/ 544946 h 4719782"/>
              <a:gd name="connsiteX15" fmla="*/ 2521527 w 3371272"/>
              <a:gd name="connsiteY15" fmla="*/ 517237 h 4719782"/>
              <a:gd name="connsiteX16" fmla="*/ 2604654 w 3371272"/>
              <a:gd name="connsiteY16" fmla="*/ 480291 h 4719782"/>
              <a:gd name="connsiteX17" fmla="*/ 2595418 w 3371272"/>
              <a:gd name="connsiteY17" fmla="*/ 443346 h 4719782"/>
              <a:gd name="connsiteX18" fmla="*/ 2549236 w 3371272"/>
              <a:gd name="connsiteY18" fmla="*/ 378691 h 4719782"/>
              <a:gd name="connsiteX19" fmla="*/ 2558472 w 3371272"/>
              <a:gd name="connsiteY19" fmla="*/ 184727 h 4719782"/>
              <a:gd name="connsiteX20" fmla="*/ 2650836 w 3371272"/>
              <a:gd name="connsiteY20" fmla="*/ 138546 h 4719782"/>
              <a:gd name="connsiteX21" fmla="*/ 2761672 w 3371272"/>
              <a:gd name="connsiteY21" fmla="*/ 120073 h 4719782"/>
              <a:gd name="connsiteX22" fmla="*/ 2890982 w 3371272"/>
              <a:gd name="connsiteY22" fmla="*/ 36946 h 4719782"/>
              <a:gd name="connsiteX23" fmla="*/ 2955636 w 3371272"/>
              <a:gd name="connsiteY23" fmla="*/ 46182 h 4719782"/>
              <a:gd name="connsiteX24" fmla="*/ 3048000 w 3371272"/>
              <a:gd name="connsiteY24" fmla="*/ 83127 h 4719782"/>
              <a:gd name="connsiteX25" fmla="*/ 3232727 w 3371272"/>
              <a:gd name="connsiteY25" fmla="*/ 0 h 4719782"/>
              <a:gd name="connsiteX26" fmla="*/ 3205018 w 3371272"/>
              <a:gd name="connsiteY26" fmla="*/ 378691 h 4719782"/>
              <a:gd name="connsiteX27" fmla="*/ 3149600 w 3371272"/>
              <a:gd name="connsiteY27" fmla="*/ 655782 h 4719782"/>
              <a:gd name="connsiteX28" fmla="*/ 3158836 w 3371272"/>
              <a:gd name="connsiteY28" fmla="*/ 1265382 h 4719782"/>
              <a:gd name="connsiteX29" fmla="*/ 3140363 w 3371272"/>
              <a:gd name="connsiteY29" fmla="*/ 1505527 h 4719782"/>
              <a:gd name="connsiteX30" fmla="*/ 3168072 w 3371272"/>
              <a:gd name="connsiteY30" fmla="*/ 1847273 h 4719782"/>
              <a:gd name="connsiteX31" fmla="*/ 3205018 w 3371272"/>
              <a:gd name="connsiteY31" fmla="*/ 2087418 h 4719782"/>
              <a:gd name="connsiteX32" fmla="*/ 3223491 w 3371272"/>
              <a:gd name="connsiteY32" fmla="*/ 2364509 h 4719782"/>
              <a:gd name="connsiteX33" fmla="*/ 2992582 w 3371272"/>
              <a:gd name="connsiteY33" fmla="*/ 2346037 h 4719782"/>
              <a:gd name="connsiteX34" fmla="*/ 2844800 w 3371272"/>
              <a:gd name="connsiteY34" fmla="*/ 2632364 h 4719782"/>
              <a:gd name="connsiteX35" fmla="*/ 2743200 w 3371272"/>
              <a:gd name="connsiteY35" fmla="*/ 2697018 h 4719782"/>
              <a:gd name="connsiteX36" fmla="*/ 2817091 w 3371272"/>
              <a:gd name="connsiteY36" fmla="*/ 2706255 h 4719782"/>
              <a:gd name="connsiteX37" fmla="*/ 2992582 w 3371272"/>
              <a:gd name="connsiteY37" fmla="*/ 2419927 h 4719782"/>
              <a:gd name="connsiteX38" fmla="*/ 3158836 w 3371272"/>
              <a:gd name="connsiteY38" fmla="*/ 2392218 h 4719782"/>
              <a:gd name="connsiteX39" fmla="*/ 3325091 w 3371272"/>
              <a:gd name="connsiteY39" fmla="*/ 2401455 h 4719782"/>
              <a:gd name="connsiteX40" fmla="*/ 3371272 w 3371272"/>
              <a:gd name="connsiteY40" fmla="*/ 2466109 h 4719782"/>
              <a:gd name="connsiteX41" fmla="*/ 3278909 w 3371272"/>
              <a:gd name="connsiteY41" fmla="*/ 3149600 h 4719782"/>
              <a:gd name="connsiteX42" fmla="*/ 3205018 w 3371272"/>
              <a:gd name="connsiteY42" fmla="*/ 3426691 h 4719782"/>
              <a:gd name="connsiteX43" fmla="*/ 3223491 w 3371272"/>
              <a:gd name="connsiteY43" fmla="*/ 3786909 h 4719782"/>
              <a:gd name="connsiteX44" fmla="*/ 3306618 w 3371272"/>
              <a:gd name="connsiteY44" fmla="*/ 3943927 h 4719782"/>
              <a:gd name="connsiteX45" fmla="*/ 3269672 w 3371272"/>
              <a:gd name="connsiteY45" fmla="*/ 4017818 h 4719782"/>
              <a:gd name="connsiteX46" fmla="*/ 3297382 w 3371272"/>
              <a:gd name="connsiteY46" fmla="*/ 4064000 h 4719782"/>
              <a:gd name="connsiteX47" fmla="*/ 3251200 w 3371272"/>
              <a:gd name="connsiteY47" fmla="*/ 4294909 h 4719782"/>
              <a:gd name="connsiteX48" fmla="*/ 3214254 w 3371272"/>
              <a:gd name="connsiteY48" fmla="*/ 4368800 h 4719782"/>
              <a:gd name="connsiteX49" fmla="*/ 3205018 w 3371272"/>
              <a:gd name="connsiteY49" fmla="*/ 4451927 h 4719782"/>
              <a:gd name="connsiteX50" fmla="*/ 3205018 w 3371272"/>
              <a:gd name="connsiteY50" fmla="*/ 4525818 h 4719782"/>
              <a:gd name="connsiteX51" fmla="*/ 3195782 w 3371272"/>
              <a:gd name="connsiteY51" fmla="*/ 4682837 h 4719782"/>
              <a:gd name="connsiteX52" fmla="*/ 3205018 w 3371272"/>
              <a:gd name="connsiteY52" fmla="*/ 4710546 h 4719782"/>
              <a:gd name="connsiteX53" fmla="*/ 2558472 w 3371272"/>
              <a:gd name="connsiteY53" fmla="*/ 4719782 h 4719782"/>
              <a:gd name="connsiteX54" fmla="*/ 2493818 w 3371272"/>
              <a:gd name="connsiteY54" fmla="*/ 4442691 h 4719782"/>
              <a:gd name="connsiteX55" fmla="*/ 2410691 w 3371272"/>
              <a:gd name="connsiteY55" fmla="*/ 4304146 h 4719782"/>
              <a:gd name="connsiteX56" fmla="*/ 2475345 w 3371272"/>
              <a:gd name="connsiteY56" fmla="*/ 3916218 h 4719782"/>
              <a:gd name="connsiteX57" fmla="*/ 1681018 w 3371272"/>
              <a:gd name="connsiteY57" fmla="*/ 4470400 h 4719782"/>
              <a:gd name="connsiteX58" fmla="*/ 1182254 w 3371272"/>
              <a:gd name="connsiteY58" fmla="*/ 4655127 h 4719782"/>
              <a:gd name="connsiteX59" fmla="*/ 692727 w 3371272"/>
              <a:gd name="connsiteY59" fmla="*/ 4627418 h 4719782"/>
              <a:gd name="connsiteX60" fmla="*/ 221672 w 3371272"/>
              <a:gd name="connsiteY60" fmla="*/ 4719782 h 4719782"/>
              <a:gd name="connsiteX61" fmla="*/ 0 w 3371272"/>
              <a:gd name="connsiteY61" fmla="*/ 4433455 h 4719782"/>
              <a:gd name="connsiteX62" fmla="*/ 166254 w 3371272"/>
              <a:gd name="connsiteY62" fmla="*/ 4119418 h 4719782"/>
              <a:gd name="connsiteX63" fmla="*/ 323272 w 3371272"/>
              <a:gd name="connsiteY63" fmla="*/ 3796146 h 4719782"/>
              <a:gd name="connsiteX64" fmla="*/ 314036 w 3371272"/>
              <a:gd name="connsiteY64" fmla="*/ 3519055 h 4719782"/>
              <a:gd name="connsiteX65" fmla="*/ 341745 w 3371272"/>
              <a:gd name="connsiteY65" fmla="*/ 3315855 h 4719782"/>
              <a:gd name="connsiteX66" fmla="*/ 563418 w 3371272"/>
              <a:gd name="connsiteY66" fmla="*/ 3048000 h 4719782"/>
              <a:gd name="connsiteX67" fmla="*/ 923636 w 3371272"/>
              <a:gd name="connsiteY67" fmla="*/ 2798618 h 4719782"/>
              <a:gd name="connsiteX68" fmla="*/ 1089891 w 3371272"/>
              <a:gd name="connsiteY68" fmla="*/ 2650837 h 4719782"/>
              <a:gd name="connsiteX69" fmla="*/ 1219200 w 3371272"/>
              <a:gd name="connsiteY69" fmla="*/ 2558473 h 4719782"/>
              <a:gd name="connsiteX70" fmla="*/ 1348509 w 3371272"/>
              <a:gd name="connsiteY70" fmla="*/ 2512291 h 4719782"/>
              <a:gd name="connsiteX71" fmla="*/ 1293091 w 3371272"/>
              <a:gd name="connsiteY71" fmla="*/ 2382982 h 4719782"/>
              <a:gd name="connsiteX72" fmla="*/ 1440872 w 3371272"/>
              <a:gd name="connsiteY72" fmla="*/ 2142837 h 4719782"/>
              <a:gd name="connsiteX73" fmla="*/ 877454 w 3371272"/>
              <a:gd name="connsiteY73" fmla="*/ 1921164 h 4719782"/>
              <a:gd name="connsiteX74" fmla="*/ 683491 w 3371272"/>
              <a:gd name="connsiteY74" fmla="*/ 2078182 h 4719782"/>
              <a:gd name="connsiteX75" fmla="*/ 471054 w 3371272"/>
              <a:gd name="connsiteY75" fmla="*/ 2068946 h 4719782"/>
              <a:gd name="connsiteX76" fmla="*/ 387927 w 3371272"/>
              <a:gd name="connsiteY76" fmla="*/ 1838037 h 4719782"/>
              <a:gd name="connsiteX77" fmla="*/ 729672 w 3371272"/>
              <a:gd name="connsiteY77" fmla="*/ 1736437 h 4719782"/>
              <a:gd name="connsiteX78" fmla="*/ 738909 w 3371272"/>
              <a:gd name="connsiteY78" fmla="*/ 1533237 h 4719782"/>
              <a:gd name="connsiteX79" fmla="*/ 581891 w 3371272"/>
              <a:gd name="connsiteY79" fmla="*/ 1403927 h 4719782"/>
              <a:gd name="connsiteX80" fmla="*/ 517236 w 3371272"/>
              <a:gd name="connsiteY80" fmla="*/ 1293091 h 4719782"/>
              <a:gd name="connsiteX81" fmla="*/ 563418 w 3371272"/>
              <a:gd name="connsiteY81" fmla="*/ 1145309 h 4719782"/>
              <a:gd name="connsiteX82" fmla="*/ 581891 w 3371272"/>
              <a:gd name="connsiteY82" fmla="*/ 868218 h 4719782"/>
              <a:gd name="connsiteX83" fmla="*/ 591127 w 3371272"/>
              <a:gd name="connsiteY83" fmla="*/ 729673 h 4719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3371272" h="4719782">
                <a:moveTo>
                  <a:pt x="591127" y="729673"/>
                </a:moveTo>
                <a:lnTo>
                  <a:pt x="803563" y="831273"/>
                </a:lnTo>
                <a:lnTo>
                  <a:pt x="997527" y="822037"/>
                </a:lnTo>
                <a:lnTo>
                  <a:pt x="1080654" y="757382"/>
                </a:lnTo>
                <a:lnTo>
                  <a:pt x="1357745" y="729673"/>
                </a:lnTo>
                <a:lnTo>
                  <a:pt x="1524000" y="794327"/>
                </a:lnTo>
                <a:lnTo>
                  <a:pt x="1801091" y="785091"/>
                </a:lnTo>
                <a:lnTo>
                  <a:pt x="2096654" y="858982"/>
                </a:lnTo>
                <a:lnTo>
                  <a:pt x="2401454" y="858982"/>
                </a:lnTo>
                <a:lnTo>
                  <a:pt x="2623127" y="905164"/>
                </a:lnTo>
                <a:lnTo>
                  <a:pt x="2632363" y="794327"/>
                </a:lnTo>
                <a:lnTo>
                  <a:pt x="2530763" y="748146"/>
                </a:lnTo>
                <a:lnTo>
                  <a:pt x="2503054" y="748146"/>
                </a:lnTo>
                <a:lnTo>
                  <a:pt x="2401454" y="628073"/>
                </a:lnTo>
                <a:lnTo>
                  <a:pt x="2401454" y="544946"/>
                </a:lnTo>
                <a:lnTo>
                  <a:pt x="2521527" y="517237"/>
                </a:lnTo>
                <a:lnTo>
                  <a:pt x="2604654" y="480291"/>
                </a:lnTo>
                <a:lnTo>
                  <a:pt x="2595418" y="443346"/>
                </a:lnTo>
                <a:lnTo>
                  <a:pt x="2549236" y="378691"/>
                </a:lnTo>
                <a:lnTo>
                  <a:pt x="2558472" y="184727"/>
                </a:lnTo>
                <a:lnTo>
                  <a:pt x="2650836" y="138546"/>
                </a:lnTo>
                <a:lnTo>
                  <a:pt x="2761672" y="120073"/>
                </a:lnTo>
                <a:lnTo>
                  <a:pt x="2890982" y="36946"/>
                </a:lnTo>
                <a:lnTo>
                  <a:pt x="2955636" y="46182"/>
                </a:lnTo>
                <a:lnTo>
                  <a:pt x="3048000" y="83127"/>
                </a:lnTo>
                <a:lnTo>
                  <a:pt x="3232727" y="0"/>
                </a:lnTo>
                <a:lnTo>
                  <a:pt x="3205018" y="378691"/>
                </a:lnTo>
                <a:lnTo>
                  <a:pt x="3149600" y="655782"/>
                </a:lnTo>
                <a:lnTo>
                  <a:pt x="3158836" y="1265382"/>
                </a:lnTo>
                <a:lnTo>
                  <a:pt x="3140363" y="1505527"/>
                </a:lnTo>
                <a:lnTo>
                  <a:pt x="3168072" y="1847273"/>
                </a:lnTo>
                <a:lnTo>
                  <a:pt x="3205018" y="2087418"/>
                </a:lnTo>
                <a:lnTo>
                  <a:pt x="3223491" y="2364509"/>
                </a:lnTo>
                <a:lnTo>
                  <a:pt x="2992582" y="2346037"/>
                </a:lnTo>
                <a:lnTo>
                  <a:pt x="2844800" y="2632364"/>
                </a:lnTo>
                <a:lnTo>
                  <a:pt x="2743200" y="2697018"/>
                </a:lnTo>
                <a:lnTo>
                  <a:pt x="2817091" y="2706255"/>
                </a:lnTo>
                <a:lnTo>
                  <a:pt x="2992582" y="2419927"/>
                </a:lnTo>
                <a:lnTo>
                  <a:pt x="3158836" y="2392218"/>
                </a:lnTo>
                <a:lnTo>
                  <a:pt x="3325091" y="2401455"/>
                </a:lnTo>
                <a:lnTo>
                  <a:pt x="3371272" y="2466109"/>
                </a:lnTo>
                <a:lnTo>
                  <a:pt x="3278909" y="3149600"/>
                </a:lnTo>
                <a:lnTo>
                  <a:pt x="3205018" y="3426691"/>
                </a:lnTo>
                <a:lnTo>
                  <a:pt x="3223491" y="3786909"/>
                </a:lnTo>
                <a:lnTo>
                  <a:pt x="3306618" y="3943927"/>
                </a:lnTo>
                <a:lnTo>
                  <a:pt x="3269672" y="4017818"/>
                </a:lnTo>
                <a:lnTo>
                  <a:pt x="3297382" y="4064000"/>
                </a:lnTo>
                <a:lnTo>
                  <a:pt x="3251200" y="4294909"/>
                </a:lnTo>
                <a:lnTo>
                  <a:pt x="3214254" y="4368800"/>
                </a:lnTo>
                <a:lnTo>
                  <a:pt x="3205018" y="4451927"/>
                </a:lnTo>
                <a:lnTo>
                  <a:pt x="3205018" y="4525818"/>
                </a:lnTo>
                <a:lnTo>
                  <a:pt x="3195782" y="4682837"/>
                </a:lnTo>
                <a:lnTo>
                  <a:pt x="3205018" y="4710546"/>
                </a:lnTo>
                <a:lnTo>
                  <a:pt x="2558472" y="4719782"/>
                </a:lnTo>
                <a:lnTo>
                  <a:pt x="2493818" y="4442691"/>
                </a:lnTo>
                <a:lnTo>
                  <a:pt x="2410691" y="4304146"/>
                </a:lnTo>
                <a:lnTo>
                  <a:pt x="2475345" y="3916218"/>
                </a:lnTo>
                <a:lnTo>
                  <a:pt x="1681018" y="4470400"/>
                </a:lnTo>
                <a:lnTo>
                  <a:pt x="1182254" y="4655127"/>
                </a:lnTo>
                <a:lnTo>
                  <a:pt x="692727" y="4627418"/>
                </a:lnTo>
                <a:lnTo>
                  <a:pt x="221672" y="4719782"/>
                </a:lnTo>
                <a:lnTo>
                  <a:pt x="0" y="4433455"/>
                </a:lnTo>
                <a:lnTo>
                  <a:pt x="166254" y="4119418"/>
                </a:lnTo>
                <a:lnTo>
                  <a:pt x="323272" y="3796146"/>
                </a:lnTo>
                <a:lnTo>
                  <a:pt x="314036" y="3519055"/>
                </a:lnTo>
                <a:lnTo>
                  <a:pt x="341745" y="3315855"/>
                </a:lnTo>
                <a:lnTo>
                  <a:pt x="563418" y="3048000"/>
                </a:lnTo>
                <a:lnTo>
                  <a:pt x="923636" y="2798618"/>
                </a:lnTo>
                <a:lnTo>
                  <a:pt x="1089891" y="2650837"/>
                </a:lnTo>
                <a:lnTo>
                  <a:pt x="1219200" y="2558473"/>
                </a:lnTo>
                <a:lnTo>
                  <a:pt x="1348509" y="2512291"/>
                </a:lnTo>
                <a:lnTo>
                  <a:pt x="1293091" y="2382982"/>
                </a:lnTo>
                <a:lnTo>
                  <a:pt x="1440872" y="2142837"/>
                </a:lnTo>
                <a:lnTo>
                  <a:pt x="877454" y="1921164"/>
                </a:lnTo>
                <a:lnTo>
                  <a:pt x="683491" y="2078182"/>
                </a:lnTo>
                <a:lnTo>
                  <a:pt x="471054" y="2068946"/>
                </a:lnTo>
                <a:lnTo>
                  <a:pt x="387927" y="1838037"/>
                </a:lnTo>
                <a:lnTo>
                  <a:pt x="729672" y="1736437"/>
                </a:lnTo>
                <a:lnTo>
                  <a:pt x="738909" y="1533237"/>
                </a:lnTo>
                <a:lnTo>
                  <a:pt x="581891" y="1403927"/>
                </a:lnTo>
                <a:lnTo>
                  <a:pt x="517236" y="1293091"/>
                </a:lnTo>
                <a:lnTo>
                  <a:pt x="563418" y="1145309"/>
                </a:lnTo>
                <a:lnTo>
                  <a:pt x="581891" y="868218"/>
                </a:lnTo>
                <a:lnTo>
                  <a:pt x="591127" y="729673"/>
                </a:lnTo>
                <a:close/>
              </a:path>
            </a:pathLst>
          </a:custGeom>
          <a:solidFill>
            <a:schemeClr val="bg1">
              <a:lumMod val="50000"/>
              <a:alpha val="5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BC00C1D-C4DB-43B2-9A30-2DD094480ED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6077" y="115789"/>
            <a:ext cx="6258287" cy="6626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729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E48BBF3-4494-49F3-BF62-E1B389C92B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9235" y="1036"/>
            <a:ext cx="6477000" cy="6858000"/>
          </a:xfrm>
          <a:prstGeom prst="rect">
            <a:avLst/>
          </a:prstGeom>
        </p:spPr>
      </p:pic>
      <p:sp>
        <p:nvSpPr>
          <p:cNvPr id="2" name="Freeform: Shape 1">
            <a:extLst>
              <a:ext uri="{FF2B5EF4-FFF2-40B4-BE49-F238E27FC236}">
                <a16:creationId xmlns:a16="http://schemas.microsoft.com/office/drawing/2014/main" id="{083839B6-89FC-4B18-9109-C96A7846E2B3}"/>
              </a:ext>
            </a:extLst>
          </p:cNvPr>
          <p:cNvSpPr/>
          <p:nvPr/>
        </p:nvSpPr>
        <p:spPr>
          <a:xfrm>
            <a:off x="2804984" y="4732638"/>
            <a:ext cx="6351373" cy="2088292"/>
          </a:xfrm>
          <a:custGeom>
            <a:avLst/>
            <a:gdLst>
              <a:gd name="connsiteX0" fmla="*/ 345989 w 6351373"/>
              <a:gd name="connsiteY0" fmla="*/ 1519881 h 2088292"/>
              <a:gd name="connsiteX1" fmla="*/ 444843 w 6351373"/>
              <a:gd name="connsiteY1" fmla="*/ 1507524 h 2088292"/>
              <a:gd name="connsiteX2" fmla="*/ 531340 w 6351373"/>
              <a:gd name="connsiteY2" fmla="*/ 1655805 h 2088292"/>
              <a:gd name="connsiteX3" fmla="*/ 630194 w 6351373"/>
              <a:gd name="connsiteY3" fmla="*/ 1643448 h 2088292"/>
              <a:gd name="connsiteX4" fmla="*/ 815546 w 6351373"/>
              <a:gd name="connsiteY4" fmla="*/ 1692876 h 2088292"/>
              <a:gd name="connsiteX5" fmla="*/ 951470 w 6351373"/>
              <a:gd name="connsiteY5" fmla="*/ 1717589 h 2088292"/>
              <a:gd name="connsiteX6" fmla="*/ 1062681 w 6351373"/>
              <a:gd name="connsiteY6" fmla="*/ 1742303 h 2088292"/>
              <a:gd name="connsiteX7" fmla="*/ 1161535 w 6351373"/>
              <a:gd name="connsiteY7" fmla="*/ 1742303 h 2088292"/>
              <a:gd name="connsiteX8" fmla="*/ 1210962 w 6351373"/>
              <a:gd name="connsiteY8" fmla="*/ 1655805 h 2088292"/>
              <a:gd name="connsiteX9" fmla="*/ 1371600 w 6351373"/>
              <a:gd name="connsiteY9" fmla="*/ 1606378 h 2088292"/>
              <a:gd name="connsiteX10" fmla="*/ 1445740 w 6351373"/>
              <a:gd name="connsiteY10" fmla="*/ 1606378 h 2088292"/>
              <a:gd name="connsiteX11" fmla="*/ 1495167 w 6351373"/>
              <a:gd name="connsiteY11" fmla="*/ 1556951 h 2088292"/>
              <a:gd name="connsiteX12" fmla="*/ 1668162 w 6351373"/>
              <a:gd name="connsiteY12" fmla="*/ 1495167 h 2088292"/>
              <a:gd name="connsiteX13" fmla="*/ 1804086 w 6351373"/>
              <a:gd name="connsiteY13" fmla="*/ 1569308 h 2088292"/>
              <a:gd name="connsiteX14" fmla="*/ 1902940 w 6351373"/>
              <a:gd name="connsiteY14" fmla="*/ 1594021 h 2088292"/>
              <a:gd name="connsiteX15" fmla="*/ 2051221 w 6351373"/>
              <a:gd name="connsiteY15" fmla="*/ 1532238 h 2088292"/>
              <a:gd name="connsiteX16" fmla="*/ 2137719 w 6351373"/>
              <a:gd name="connsiteY16" fmla="*/ 1569308 h 2088292"/>
              <a:gd name="connsiteX17" fmla="*/ 2211859 w 6351373"/>
              <a:gd name="connsiteY17" fmla="*/ 1631092 h 2088292"/>
              <a:gd name="connsiteX18" fmla="*/ 2360140 w 6351373"/>
              <a:gd name="connsiteY18" fmla="*/ 1643448 h 2088292"/>
              <a:gd name="connsiteX19" fmla="*/ 2434281 w 6351373"/>
              <a:gd name="connsiteY19" fmla="*/ 1581665 h 2088292"/>
              <a:gd name="connsiteX20" fmla="*/ 2533135 w 6351373"/>
              <a:gd name="connsiteY20" fmla="*/ 1606378 h 2088292"/>
              <a:gd name="connsiteX21" fmla="*/ 2607275 w 6351373"/>
              <a:gd name="connsiteY21" fmla="*/ 1581665 h 2088292"/>
              <a:gd name="connsiteX22" fmla="*/ 2644346 w 6351373"/>
              <a:gd name="connsiteY22" fmla="*/ 1544594 h 2088292"/>
              <a:gd name="connsiteX23" fmla="*/ 2755557 w 6351373"/>
              <a:gd name="connsiteY23" fmla="*/ 1594021 h 2088292"/>
              <a:gd name="connsiteX24" fmla="*/ 2792627 w 6351373"/>
              <a:gd name="connsiteY24" fmla="*/ 1668162 h 2088292"/>
              <a:gd name="connsiteX25" fmla="*/ 2977978 w 6351373"/>
              <a:gd name="connsiteY25" fmla="*/ 1668162 h 2088292"/>
              <a:gd name="connsiteX26" fmla="*/ 3163330 w 6351373"/>
              <a:gd name="connsiteY26" fmla="*/ 1631092 h 2088292"/>
              <a:gd name="connsiteX27" fmla="*/ 3299254 w 6351373"/>
              <a:gd name="connsiteY27" fmla="*/ 1742303 h 2088292"/>
              <a:gd name="connsiteX28" fmla="*/ 3410465 w 6351373"/>
              <a:gd name="connsiteY28" fmla="*/ 1779373 h 2088292"/>
              <a:gd name="connsiteX29" fmla="*/ 3447535 w 6351373"/>
              <a:gd name="connsiteY29" fmla="*/ 1692876 h 2088292"/>
              <a:gd name="connsiteX30" fmla="*/ 3731740 w 6351373"/>
              <a:gd name="connsiteY30" fmla="*/ 1791730 h 2088292"/>
              <a:gd name="connsiteX31" fmla="*/ 3842951 w 6351373"/>
              <a:gd name="connsiteY31" fmla="*/ 1865870 h 2088292"/>
              <a:gd name="connsiteX32" fmla="*/ 4028302 w 6351373"/>
              <a:gd name="connsiteY32" fmla="*/ 1853513 h 2088292"/>
              <a:gd name="connsiteX33" fmla="*/ 4139513 w 6351373"/>
              <a:gd name="connsiteY33" fmla="*/ 1804086 h 2088292"/>
              <a:gd name="connsiteX34" fmla="*/ 4250724 w 6351373"/>
              <a:gd name="connsiteY34" fmla="*/ 1853513 h 2088292"/>
              <a:gd name="connsiteX35" fmla="*/ 4374292 w 6351373"/>
              <a:gd name="connsiteY35" fmla="*/ 1878227 h 2088292"/>
              <a:gd name="connsiteX36" fmla="*/ 4534930 w 6351373"/>
              <a:gd name="connsiteY36" fmla="*/ 1902940 h 2088292"/>
              <a:gd name="connsiteX37" fmla="*/ 4806778 w 6351373"/>
              <a:gd name="connsiteY37" fmla="*/ 1927654 h 2088292"/>
              <a:gd name="connsiteX38" fmla="*/ 4769708 w 6351373"/>
              <a:gd name="connsiteY38" fmla="*/ 1742303 h 2088292"/>
              <a:gd name="connsiteX39" fmla="*/ 4559643 w 6351373"/>
              <a:gd name="connsiteY39" fmla="*/ 1618735 h 2088292"/>
              <a:gd name="connsiteX40" fmla="*/ 4460789 w 6351373"/>
              <a:gd name="connsiteY40" fmla="*/ 1556951 h 2088292"/>
              <a:gd name="connsiteX41" fmla="*/ 4386648 w 6351373"/>
              <a:gd name="connsiteY41" fmla="*/ 1458097 h 2088292"/>
              <a:gd name="connsiteX42" fmla="*/ 4287794 w 6351373"/>
              <a:gd name="connsiteY42" fmla="*/ 1371600 h 2088292"/>
              <a:gd name="connsiteX43" fmla="*/ 4300151 w 6351373"/>
              <a:gd name="connsiteY43" fmla="*/ 1285103 h 2088292"/>
              <a:gd name="connsiteX44" fmla="*/ 4300151 w 6351373"/>
              <a:gd name="connsiteY44" fmla="*/ 1223319 h 2088292"/>
              <a:gd name="connsiteX45" fmla="*/ 4399005 w 6351373"/>
              <a:gd name="connsiteY45" fmla="*/ 1136821 h 2088292"/>
              <a:gd name="connsiteX46" fmla="*/ 4510216 w 6351373"/>
              <a:gd name="connsiteY46" fmla="*/ 1112108 h 2088292"/>
              <a:gd name="connsiteX47" fmla="*/ 4646140 w 6351373"/>
              <a:gd name="connsiteY47" fmla="*/ 1087394 h 2088292"/>
              <a:gd name="connsiteX48" fmla="*/ 4744994 w 6351373"/>
              <a:gd name="connsiteY48" fmla="*/ 976184 h 2088292"/>
              <a:gd name="connsiteX49" fmla="*/ 4621427 w 6351373"/>
              <a:gd name="connsiteY49" fmla="*/ 914400 h 2088292"/>
              <a:gd name="connsiteX50" fmla="*/ 4584357 w 6351373"/>
              <a:gd name="connsiteY50" fmla="*/ 704335 h 2088292"/>
              <a:gd name="connsiteX51" fmla="*/ 4646140 w 6351373"/>
              <a:gd name="connsiteY51" fmla="*/ 630194 h 2088292"/>
              <a:gd name="connsiteX52" fmla="*/ 4646140 w 6351373"/>
              <a:gd name="connsiteY52" fmla="*/ 432486 h 2088292"/>
              <a:gd name="connsiteX53" fmla="*/ 4782065 w 6351373"/>
              <a:gd name="connsiteY53" fmla="*/ 321276 h 2088292"/>
              <a:gd name="connsiteX54" fmla="*/ 4893275 w 6351373"/>
              <a:gd name="connsiteY54" fmla="*/ 259492 h 2088292"/>
              <a:gd name="connsiteX55" fmla="*/ 5004486 w 6351373"/>
              <a:gd name="connsiteY55" fmla="*/ 308919 h 2088292"/>
              <a:gd name="connsiteX56" fmla="*/ 5165124 w 6351373"/>
              <a:gd name="connsiteY56" fmla="*/ 210065 h 2088292"/>
              <a:gd name="connsiteX57" fmla="*/ 5313405 w 6351373"/>
              <a:gd name="connsiteY57" fmla="*/ 86497 h 2088292"/>
              <a:gd name="connsiteX58" fmla="*/ 5313405 w 6351373"/>
              <a:gd name="connsiteY58" fmla="*/ 86497 h 2088292"/>
              <a:gd name="connsiteX59" fmla="*/ 5511113 w 6351373"/>
              <a:gd name="connsiteY59" fmla="*/ 160638 h 2088292"/>
              <a:gd name="connsiteX60" fmla="*/ 5609967 w 6351373"/>
              <a:gd name="connsiteY60" fmla="*/ 172994 h 2088292"/>
              <a:gd name="connsiteX61" fmla="*/ 5758248 w 6351373"/>
              <a:gd name="connsiteY61" fmla="*/ 148281 h 2088292"/>
              <a:gd name="connsiteX62" fmla="*/ 5931243 w 6351373"/>
              <a:gd name="connsiteY62" fmla="*/ 61784 h 2088292"/>
              <a:gd name="connsiteX63" fmla="*/ 6178378 w 6351373"/>
              <a:gd name="connsiteY63" fmla="*/ 0 h 2088292"/>
              <a:gd name="connsiteX64" fmla="*/ 6091881 w 6351373"/>
              <a:gd name="connsiteY64" fmla="*/ 222421 h 2088292"/>
              <a:gd name="connsiteX65" fmla="*/ 6067167 w 6351373"/>
              <a:gd name="connsiteY65" fmla="*/ 543697 h 2088292"/>
              <a:gd name="connsiteX66" fmla="*/ 6190735 w 6351373"/>
              <a:gd name="connsiteY66" fmla="*/ 61784 h 2088292"/>
              <a:gd name="connsiteX67" fmla="*/ 6339016 w 6351373"/>
              <a:gd name="connsiteY67" fmla="*/ 61784 h 2088292"/>
              <a:gd name="connsiteX68" fmla="*/ 6351373 w 6351373"/>
              <a:gd name="connsiteY68" fmla="*/ 2051221 h 2088292"/>
              <a:gd name="connsiteX69" fmla="*/ 0 w 6351373"/>
              <a:gd name="connsiteY69" fmla="*/ 2088292 h 2088292"/>
              <a:gd name="connsiteX70" fmla="*/ 0 w 6351373"/>
              <a:gd name="connsiteY70" fmla="*/ 1519881 h 2088292"/>
              <a:gd name="connsiteX71" fmla="*/ 345989 w 6351373"/>
              <a:gd name="connsiteY71" fmla="*/ 1519881 h 2088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6351373" h="2088292">
                <a:moveTo>
                  <a:pt x="345989" y="1519881"/>
                </a:moveTo>
                <a:lnTo>
                  <a:pt x="444843" y="1507524"/>
                </a:lnTo>
                <a:lnTo>
                  <a:pt x="531340" y="1655805"/>
                </a:lnTo>
                <a:lnTo>
                  <a:pt x="630194" y="1643448"/>
                </a:lnTo>
                <a:lnTo>
                  <a:pt x="815546" y="1692876"/>
                </a:lnTo>
                <a:lnTo>
                  <a:pt x="951470" y="1717589"/>
                </a:lnTo>
                <a:lnTo>
                  <a:pt x="1062681" y="1742303"/>
                </a:lnTo>
                <a:lnTo>
                  <a:pt x="1161535" y="1742303"/>
                </a:lnTo>
                <a:lnTo>
                  <a:pt x="1210962" y="1655805"/>
                </a:lnTo>
                <a:lnTo>
                  <a:pt x="1371600" y="1606378"/>
                </a:lnTo>
                <a:lnTo>
                  <a:pt x="1445740" y="1606378"/>
                </a:lnTo>
                <a:lnTo>
                  <a:pt x="1495167" y="1556951"/>
                </a:lnTo>
                <a:lnTo>
                  <a:pt x="1668162" y="1495167"/>
                </a:lnTo>
                <a:lnTo>
                  <a:pt x="1804086" y="1569308"/>
                </a:lnTo>
                <a:lnTo>
                  <a:pt x="1902940" y="1594021"/>
                </a:lnTo>
                <a:lnTo>
                  <a:pt x="2051221" y="1532238"/>
                </a:lnTo>
                <a:lnTo>
                  <a:pt x="2137719" y="1569308"/>
                </a:lnTo>
                <a:lnTo>
                  <a:pt x="2211859" y="1631092"/>
                </a:lnTo>
                <a:lnTo>
                  <a:pt x="2360140" y="1643448"/>
                </a:lnTo>
                <a:lnTo>
                  <a:pt x="2434281" y="1581665"/>
                </a:lnTo>
                <a:lnTo>
                  <a:pt x="2533135" y="1606378"/>
                </a:lnTo>
                <a:lnTo>
                  <a:pt x="2607275" y="1581665"/>
                </a:lnTo>
                <a:lnTo>
                  <a:pt x="2644346" y="1544594"/>
                </a:lnTo>
                <a:lnTo>
                  <a:pt x="2755557" y="1594021"/>
                </a:lnTo>
                <a:lnTo>
                  <a:pt x="2792627" y="1668162"/>
                </a:lnTo>
                <a:lnTo>
                  <a:pt x="2977978" y="1668162"/>
                </a:lnTo>
                <a:lnTo>
                  <a:pt x="3163330" y="1631092"/>
                </a:lnTo>
                <a:lnTo>
                  <a:pt x="3299254" y="1742303"/>
                </a:lnTo>
                <a:lnTo>
                  <a:pt x="3410465" y="1779373"/>
                </a:lnTo>
                <a:lnTo>
                  <a:pt x="3447535" y="1692876"/>
                </a:lnTo>
                <a:lnTo>
                  <a:pt x="3731740" y="1791730"/>
                </a:lnTo>
                <a:lnTo>
                  <a:pt x="3842951" y="1865870"/>
                </a:lnTo>
                <a:lnTo>
                  <a:pt x="4028302" y="1853513"/>
                </a:lnTo>
                <a:lnTo>
                  <a:pt x="4139513" y="1804086"/>
                </a:lnTo>
                <a:lnTo>
                  <a:pt x="4250724" y="1853513"/>
                </a:lnTo>
                <a:lnTo>
                  <a:pt x="4374292" y="1878227"/>
                </a:lnTo>
                <a:lnTo>
                  <a:pt x="4534930" y="1902940"/>
                </a:lnTo>
                <a:lnTo>
                  <a:pt x="4806778" y="1927654"/>
                </a:lnTo>
                <a:lnTo>
                  <a:pt x="4769708" y="1742303"/>
                </a:lnTo>
                <a:lnTo>
                  <a:pt x="4559643" y="1618735"/>
                </a:lnTo>
                <a:lnTo>
                  <a:pt x="4460789" y="1556951"/>
                </a:lnTo>
                <a:lnTo>
                  <a:pt x="4386648" y="1458097"/>
                </a:lnTo>
                <a:lnTo>
                  <a:pt x="4287794" y="1371600"/>
                </a:lnTo>
                <a:lnTo>
                  <a:pt x="4300151" y="1285103"/>
                </a:lnTo>
                <a:lnTo>
                  <a:pt x="4300151" y="1223319"/>
                </a:lnTo>
                <a:lnTo>
                  <a:pt x="4399005" y="1136821"/>
                </a:lnTo>
                <a:lnTo>
                  <a:pt x="4510216" y="1112108"/>
                </a:lnTo>
                <a:lnTo>
                  <a:pt x="4646140" y="1087394"/>
                </a:lnTo>
                <a:lnTo>
                  <a:pt x="4744994" y="976184"/>
                </a:lnTo>
                <a:lnTo>
                  <a:pt x="4621427" y="914400"/>
                </a:lnTo>
                <a:lnTo>
                  <a:pt x="4584357" y="704335"/>
                </a:lnTo>
                <a:lnTo>
                  <a:pt x="4646140" y="630194"/>
                </a:lnTo>
                <a:lnTo>
                  <a:pt x="4646140" y="432486"/>
                </a:lnTo>
                <a:lnTo>
                  <a:pt x="4782065" y="321276"/>
                </a:lnTo>
                <a:lnTo>
                  <a:pt x="4893275" y="259492"/>
                </a:lnTo>
                <a:lnTo>
                  <a:pt x="5004486" y="308919"/>
                </a:lnTo>
                <a:lnTo>
                  <a:pt x="5165124" y="210065"/>
                </a:lnTo>
                <a:lnTo>
                  <a:pt x="5313405" y="86497"/>
                </a:lnTo>
                <a:lnTo>
                  <a:pt x="5313405" y="86497"/>
                </a:lnTo>
                <a:lnTo>
                  <a:pt x="5511113" y="160638"/>
                </a:lnTo>
                <a:lnTo>
                  <a:pt x="5609967" y="172994"/>
                </a:lnTo>
                <a:lnTo>
                  <a:pt x="5758248" y="148281"/>
                </a:lnTo>
                <a:lnTo>
                  <a:pt x="5931243" y="61784"/>
                </a:lnTo>
                <a:lnTo>
                  <a:pt x="6178378" y="0"/>
                </a:lnTo>
                <a:lnTo>
                  <a:pt x="6091881" y="222421"/>
                </a:lnTo>
                <a:lnTo>
                  <a:pt x="6067167" y="543697"/>
                </a:lnTo>
                <a:lnTo>
                  <a:pt x="6190735" y="61784"/>
                </a:lnTo>
                <a:lnTo>
                  <a:pt x="6339016" y="61784"/>
                </a:lnTo>
                <a:lnTo>
                  <a:pt x="6351373" y="2051221"/>
                </a:lnTo>
                <a:lnTo>
                  <a:pt x="0" y="2088292"/>
                </a:lnTo>
                <a:lnTo>
                  <a:pt x="0" y="1519881"/>
                </a:lnTo>
                <a:lnTo>
                  <a:pt x="345989" y="1519881"/>
                </a:lnTo>
                <a:close/>
              </a:path>
            </a:pathLst>
          </a:custGeom>
          <a:solidFill>
            <a:schemeClr val="bg1">
              <a:lumMod val="5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9C93B42-A370-438D-9058-722337DF2B5B}"/>
              </a:ext>
            </a:extLst>
          </p:cNvPr>
          <p:cNvSpPr/>
          <p:nvPr/>
        </p:nvSpPr>
        <p:spPr>
          <a:xfrm>
            <a:off x="0" y="-17682"/>
            <a:ext cx="9144000" cy="6875682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B6C2588-5F95-46C8-B2A5-E85F15AC716F}"/>
              </a:ext>
            </a:extLst>
          </p:cNvPr>
          <p:cNvSpPr txBox="1"/>
          <p:nvPr/>
        </p:nvSpPr>
        <p:spPr>
          <a:xfrm>
            <a:off x="-63168" y="12759"/>
            <a:ext cx="265070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Land Evaluation</a:t>
            </a:r>
          </a:p>
          <a:p>
            <a:pPr algn="ctr"/>
            <a:r>
              <a:rPr lang="en-US" sz="2000" b="1" dirty="0"/>
              <a:t>“Northern Region”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D9180E9-EB2D-4E1D-B80B-4C43688AB4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2364"/>
          <a:stretch/>
        </p:blipFill>
        <p:spPr>
          <a:xfrm>
            <a:off x="49636" y="5283199"/>
            <a:ext cx="2710393" cy="1562041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3706FE9-ADC9-4635-8B37-0ACE24598818}"/>
              </a:ext>
            </a:extLst>
          </p:cNvPr>
          <p:cNvSpPr/>
          <p:nvPr/>
        </p:nvSpPr>
        <p:spPr>
          <a:xfrm>
            <a:off x="2801833" y="6456198"/>
            <a:ext cx="1147562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dirty="0"/>
              <a:t>1:250,000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EB3159-410D-4755-AB81-0F37268AE7CC}"/>
              </a:ext>
            </a:extLst>
          </p:cNvPr>
          <p:cNvSpPr txBox="1"/>
          <p:nvPr/>
        </p:nvSpPr>
        <p:spPr>
          <a:xfrm>
            <a:off x="0" y="2668458"/>
            <a:ext cx="26774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The Highest Potential is in Jenin, Tubas &amp; Selfit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BAF7499-413F-4728-A4E5-2E91EFDD16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69836"/>
          <a:stretch/>
        </p:blipFill>
        <p:spPr>
          <a:xfrm>
            <a:off x="40215" y="4228876"/>
            <a:ext cx="2710393" cy="69664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18F22C2-E39A-44E9-BD54-810DD214BD7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2518" b="37158"/>
          <a:stretch/>
        </p:blipFill>
        <p:spPr>
          <a:xfrm>
            <a:off x="49635" y="4925519"/>
            <a:ext cx="2332449" cy="29569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F47E410-1D7F-4174-8DD9-FE9E32C986DD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02517" y="967087"/>
            <a:ext cx="872396" cy="139337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42B84E3-ABE3-4EFD-919C-D4F1B11EF65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308" y="255403"/>
            <a:ext cx="647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450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648D3-BD11-44D5-8561-2442F2952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03" y="-58902"/>
            <a:ext cx="2236091" cy="659971"/>
          </a:xfrm>
        </p:spPr>
        <p:txBody>
          <a:bodyPr>
            <a:noAutofit/>
          </a:bodyPr>
          <a:lstStyle/>
          <a:p>
            <a:pPr algn="ctr"/>
            <a:r>
              <a:rPr lang="en-US" sz="2800" b="1" dirty="0"/>
              <a:t>Methodology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A7DEA7A-3F38-4E27-A674-B320397D387B}"/>
              </a:ext>
            </a:extLst>
          </p:cNvPr>
          <p:cNvGrpSpPr/>
          <p:nvPr/>
        </p:nvGrpSpPr>
        <p:grpSpPr>
          <a:xfrm>
            <a:off x="58615" y="185279"/>
            <a:ext cx="8067401" cy="2824098"/>
            <a:chOff x="0" y="677648"/>
            <a:chExt cx="8067401" cy="2824098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8821BB99-4CED-423D-A1F3-6F378068420B}"/>
                </a:ext>
              </a:extLst>
            </p:cNvPr>
            <p:cNvSpPr txBox="1"/>
            <p:nvPr/>
          </p:nvSpPr>
          <p:spPr>
            <a:xfrm>
              <a:off x="0" y="2079312"/>
              <a:ext cx="907263" cy="52322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/>
                <a:t>Site Selection</a:t>
              </a:r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955E4A1-86E8-4476-8116-D45CC914BD78}"/>
                </a:ext>
              </a:extLst>
            </p:cNvPr>
            <p:cNvCxnSpPr>
              <a:cxnSpLocks/>
              <a:stCxn id="5" idx="3"/>
            </p:cNvCxnSpPr>
            <p:nvPr/>
          </p:nvCxnSpPr>
          <p:spPr>
            <a:xfrm flipV="1">
              <a:off x="907263" y="2332760"/>
              <a:ext cx="347686" cy="2759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33FA1A27-41B9-4252-995F-86772DCFD529}"/>
                </a:ext>
              </a:extLst>
            </p:cNvPr>
            <p:cNvSpPr txBox="1"/>
            <p:nvPr/>
          </p:nvSpPr>
          <p:spPr>
            <a:xfrm>
              <a:off x="1678368" y="989272"/>
              <a:ext cx="1099157" cy="300082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Macro-Scale</a:t>
              </a:r>
            </a:p>
          </p:txBody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8A0BC2-4C10-495D-9CE3-E122D9278963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2991320" y="887079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6E465C9-522F-4B8A-BC77-B6A1B0409FFB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4513895" y="956347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AC900E5B-D14B-494B-B21B-C2498DC91D45}"/>
                </a:ext>
              </a:extLst>
            </p:cNvPr>
            <p:cNvSpPr txBox="1"/>
            <p:nvPr/>
          </p:nvSpPr>
          <p:spPr>
            <a:xfrm>
              <a:off x="4735759" y="677648"/>
              <a:ext cx="1435052" cy="92333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Examine the  Ecological potential in the three regions</a:t>
              </a:r>
            </a:p>
          </p:txBody>
        </p:sp>
        <p:cxnSp>
          <p:nvCxnSpPr>
            <p:cNvPr id="9" name="رابط مستقيم 8"/>
            <p:cNvCxnSpPr>
              <a:cxnSpLocks/>
            </p:cNvCxnSpPr>
            <p:nvPr/>
          </p:nvCxnSpPr>
          <p:spPr>
            <a:xfrm>
              <a:off x="7234979" y="1600978"/>
              <a:ext cx="0" cy="625415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14">
              <a:extLst>
                <a:ext uri="{FF2B5EF4-FFF2-40B4-BE49-F238E27FC236}">
                  <a16:creationId xmlns:a16="http://schemas.microsoft.com/office/drawing/2014/main" id="{8F77E7AE-1A6B-4C6D-84E3-3AD9997C4D72}"/>
                </a:ext>
              </a:extLst>
            </p:cNvPr>
            <p:cNvCxnSpPr>
              <a:cxnSpLocks/>
            </p:cNvCxnSpPr>
            <p:nvPr/>
          </p:nvCxnSpPr>
          <p:spPr>
            <a:xfrm>
              <a:off x="2236093" y="2226393"/>
              <a:ext cx="4998886" cy="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مربع نص 26"/>
            <p:cNvSpPr txBox="1"/>
            <p:nvPr/>
          </p:nvSpPr>
          <p:spPr>
            <a:xfrm>
              <a:off x="6684371" y="2766842"/>
              <a:ext cx="1383030" cy="715581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Select the city with the highest potential</a:t>
              </a:r>
            </a:p>
          </p:txBody>
        </p: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C4B162B-B513-4135-90AB-BD4C3E9D26AC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248599" y="1141139"/>
              <a:ext cx="1" cy="1189142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8E03900-D519-4E4B-B306-DF9632AFE0D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250777" y="2325788"/>
              <a:ext cx="0" cy="775324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F3B400C-B62D-42C3-AB07-E1D413A4F982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1464573" y="2884343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1E041E0-D2E5-4E23-B7C9-C5339D5DCA57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1472718" y="912593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CFBC686B-11D8-42B0-9F74-8C53DF1E25C2}"/>
                </a:ext>
              </a:extLst>
            </p:cNvPr>
            <p:cNvSpPr txBox="1"/>
            <p:nvPr/>
          </p:nvSpPr>
          <p:spPr>
            <a:xfrm>
              <a:off x="3205115" y="754625"/>
              <a:ext cx="1099157" cy="92333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Set-up The Criteria on the Macro-Scale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18DF2539-A262-4D08-8646-A091F095B4F5}"/>
                </a:ext>
              </a:extLst>
            </p:cNvPr>
            <p:cNvSpPr txBox="1"/>
            <p:nvPr/>
          </p:nvSpPr>
          <p:spPr>
            <a:xfrm>
              <a:off x="1686514" y="2959637"/>
              <a:ext cx="1099157" cy="300082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Micro-Scale</a:t>
              </a:r>
            </a:p>
          </p:txBody>
        </p: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6FEC7248-6F90-4A82-A281-30545D3F8448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6392674" y="876245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4FA6F162-D8D4-4A0B-A73E-E3C79FB7C785}"/>
                </a:ext>
              </a:extLst>
            </p:cNvPr>
            <p:cNvSpPr txBox="1"/>
            <p:nvPr/>
          </p:nvSpPr>
          <p:spPr>
            <a:xfrm>
              <a:off x="6595165" y="685236"/>
              <a:ext cx="1099157" cy="92333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Select the region With the Highest Potential</a:t>
              </a:r>
            </a:p>
          </p:txBody>
        </p:sp>
        <p:cxnSp>
          <p:nvCxnSpPr>
            <p:cNvPr id="40" name="رابط مستقيم 8">
              <a:extLst>
                <a:ext uri="{FF2B5EF4-FFF2-40B4-BE49-F238E27FC236}">
                  <a16:creationId xmlns:a16="http://schemas.microsoft.com/office/drawing/2014/main" id="{19F715D7-D8B2-4BB4-B4EF-88DD19EC493B}"/>
                </a:ext>
              </a:extLst>
            </p:cNvPr>
            <p:cNvCxnSpPr>
              <a:cxnSpLocks/>
              <a:endCxn id="30" idx="0"/>
            </p:cNvCxnSpPr>
            <p:nvPr/>
          </p:nvCxnSpPr>
          <p:spPr>
            <a:xfrm>
              <a:off x="2236093" y="2226393"/>
              <a:ext cx="0" cy="733244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17B174E2-E201-4D71-88A7-7C2BC67D7E1C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3007611" y="2878766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5547867F-02FB-4CCB-97D7-A694DB6FDCF8}"/>
                </a:ext>
              </a:extLst>
            </p:cNvPr>
            <p:cNvSpPr txBox="1"/>
            <p:nvPr/>
          </p:nvSpPr>
          <p:spPr>
            <a:xfrm>
              <a:off x="3213809" y="2786165"/>
              <a:ext cx="1506280" cy="715581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Set-up The Criteria on the Micro-Scale</a:t>
              </a:r>
            </a:p>
          </p:txBody>
        </p: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CCEA49CD-6619-4B48-8C60-919E507E38DB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4949554" y="2881301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4FEC2F83-3513-408F-92B3-F36CCB97145A}"/>
                </a:ext>
              </a:extLst>
            </p:cNvPr>
            <p:cNvSpPr txBox="1"/>
            <p:nvPr/>
          </p:nvSpPr>
          <p:spPr>
            <a:xfrm>
              <a:off x="5163350" y="2720860"/>
              <a:ext cx="1099157" cy="715581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Examine the potential in the Cities</a:t>
              </a:r>
            </a:p>
          </p:txBody>
        </p: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F57FC8BD-00A9-41A0-AE85-9F2C48B3C506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6464623" y="2892828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Rectangle 51">
            <a:extLst>
              <a:ext uri="{FF2B5EF4-FFF2-40B4-BE49-F238E27FC236}">
                <a16:creationId xmlns:a16="http://schemas.microsoft.com/office/drawing/2014/main" id="{01A87430-589D-4B09-AB8C-F67F15FAF56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b="1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43A7B2-7805-428B-A669-D94F41E4812E}"/>
              </a:ext>
            </a:extLst>
          </p:cNvPr>
          <p:cNvSpPr/>
          <p:nvPr/>
        </p:nvSpPr>
        <p:spPr>
          <a:xfrm>
            <a:off x="30956" y="82063"/>
            <a:ext cx="9054429" cy="3061444"/>
          </a:xfrm>
          <a:prstGeom prst="rect">
            <a:avLst/>
          </a:prstGeom>
          <a:noFill/>
          <a:ln w="41275">
            <a:solidFill>
              <a:srgbClr val="C0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E17CFE1-9C8C-4633-908F-D9F1FF9159F9}"/>
              </a:ext>
            </a:extLst>
          </p:cNvPr>
          <p:cNvCxnSpPr>
            <a:cxnSpLocks/>
          </p:cNvCxnSpPr>
          <p:nvPr/>
        </p:nvCxnSpPr>
        <p:spPr>
          <a:xfrm flipH="1">
            <a:off x="402628" y="3822572"/>
            <a:ext cx="4180113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C86A1450-F41F-4F6D-A9AE-27B21C7D364C}"/>
              </a:ext>
            </a:extLst>
          </p:cNvPr>
          <p:cNvCxnSpPr>
            <a:cxnSpLocks/>
          </p:cNvCxnSpPr>
          <p:nvPr/>
        </p:nvCxnSpPr>
        <p:spPr>
          <a:xfrm>
            <a:off x="4575403" y="3151816"/>
            <a:ext cx="0" cy="214923"/>
          </a:xfrm>
          <a:prstGeom prst="straightConnector1">
            <a:avLst/>
          </a:prstGeom>
          <a:ln w="25400"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>
            <a:extLst>
              <a:ext uri="{FF2B5EF4-FFF2-40B4-BE49-F238E27FC236}">
                <a16:creationId xmlns:a16="http://schemas.microsoft.com/office/drawing/2014/main" id="{D44C8C73-F81E-41A9-9961-6C99D40B53B1}"/>
              </a:ext>
            </a:extLst>
          </p:cNvPr>
          <p:cNvSpPr txBox="1"/>
          <p:nvPr/>
        </p:nvSpPr>
        <p:spPr>
          <a:xfrm>
            <a:off x="3938974" y="3357055"/>
            <a:ext cx="1285368" cy="338554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Site Analysis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D7F6584-1958-47C5-82BC-584029820773}"/>
              </a:ext>
            </a:extLst>
          </p:cNvPr>
          <p:cNvCxnSpPr>
            <a:cxnSpLocks/>
            <a:stCxn id="45" idx="2"/>
          </p:cNvCxnSpPr>
          <p:nvPr/>
        </p:nvCxnSpPr>
        <p:spPr>
          <a:xfrm>
            <a:off x="4581658" y="3695609"/>
            <a:ext cx="0" cy="12571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14">
            <a:extLst>
              <a:ext uri="{FF2B5EF4-FFF2-40B4-BE49-F238E27FC236}">
                <a16:creationId xmlns:a16="http://schemas.microsoft.com/office/drawing/2014/main" id="{CD066CD4-8D79-496A-9757-206F6FD397B5}"/>
              </a:ext>
            </a:extLst>
          </p:cNvPr>
          <p:cNvCxnSpPr>
            <a:cxnSpLocks/>
          </p:cNvCxnSpPr>
          <p:nvPr/>
        </p:nvCxnSpPr>
        <p:spPr>
          <a:xfrm>
            <a:off x="4582741" y="3822572"/>
            <a:ext cx="3929072" cy="0"/>
          </a:xfrm>
          <a:prstGeom prst="line">
            <a:avLst/>
          </a:prstGeom>
          <a:ln w="63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F6671B8C-9079-4274-B755-1DF0E5077C85}"/>
              </a:ext>
            </a:extLst>
          </p:cNvPr>
          <p:cNvCxnSpPr>
            <a:cxnSpLocks/>
          </p:cNvCxnSpPr>
          <p:nvPr/>
        </p:nvCxnSpPr>
        <p:spPr>
          <a:xfrm>
            <a:off x="8520745" y="3822572"/>
            <a:ext cx="0" cy="211755"/>
          </a:xfrm>
          <a:prstGeom prst="line">
            <a:avLst/>
          </a:prstGeom>
          <a:ln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599028EE-4B71-40BE-BA11-0D351D0E68E4}"/>
              </a:ext>
            </a:extLst>
          </p:cNvPr>
          <p:cNvCxnSpPr>
            <a:cxnSpLocks/>
          </p:cNvCxnSpPr>
          <p:nvPr/>
        </p:nvCxnSpPr>
        <p:spPr>
          <a:xfrm>
            <a:off x="6907881" y="3814428"/>
            <a:ext cx="0" cy="219899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9F91C767-ACEF-4419-9C50-FE5F3EE1F64A}"/>
              </a:ext>
            </a:extLst>
          </p:cNvPr>
          <p:cNvCxnSpPr>
            <a:cxnSpLocks/>
          </p:cNvCxnSpPr>
          <p:nvPr/>
        </p:nvCxnSpPr>
        <p:spPr>
          <a:xfrm>
            <a:off x="2297303" y="3814428"/>
            <a:ext cx="0" cy="219899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3C77E9E8-A6BA-47D2-AD9F-259C3750847C}"/>
              </a:ext>
            </a:extLst>
          </p:cNvPr>
          <p:cNvCxnSpPr>
            <a:cxnSpLocks/>
          </p:cNvCxnSpPr>
          <p:nvPr/>
        </p:nvCxnSpPr>
        <p:spPr>
          <a:xfrm>
            <a:off x="402628" y="3821319"/>
            <a:ext cx="0" cy="179894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id="{3CBF49DA-8252-4E88-A301-FD3E224B2893}"/>
              </a:ext>
            </a:extLst>
          </p:cNvPr>
          <p:cNvSpPr txBox="1"/>
          <p:nvPr/>
        </p:nvSpPr>
        <p:spPr>
          <a:xfrm>
            <a:off x="65492" y="4001213"/>
            <a:ext cx="682158" cy="300082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Form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188171CB-133F-4C10-844C-6BE2BBCF8344}"/>
              </a:ext>
            </a:extLst>
          </p:cNvPr>
          <p:cNvSpPr txBox="1"/>
          <p:nvPr/>
        </p:nvSpPr>
        <p:spPr>
          <a:xfrm>
            <a:off x="1885548" y="4029895"/>
            <a:ext cx="836492" cy="300082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Economy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F0E6EE05-6786-4CD7-974E-3D103A60941B}"/>
              </a:ext>
            </a:extLst>
          </p:cNvPr>
          <p:cNvSpPr txBox="1"/>
          <p:nvPr/>
        </p:nvSpPr>
        <p:spPr>
          <a:xfrm>
            <a:off x="8008072" y="4037619"/>
            <a:ext cx="1025345" cy="507831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Natural Elements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DF84A93-9F3E-4101-A2B0-37DA7D6A9612}"/>
              </a:ext>
            </a:extLst>
          </p:cNvPr>
          <p:cNvSpPr txBox="1"/>
          <p:nvPr/>
        </p:nvSpPr>
        <p:spPr>
          <a:xfrm>
            <a:off x="6229429" y="4042471"/>
            <a:ext cx="1356903" cy="300082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Transportation</a:t>
            </a:r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26F64F60-82CD-4983-BE36-0861EC906CD3}"/>
              </a:ext>
            </a:extLst>
          </p:cNvPr>
          <p:cNvCxnSpPr>
            <a:cxnSpLocks/>
            <a:endCxn id="83" idx="6"/>
          </p:cNvCxnSpPr>
          <p:nvPr/>
        </p:nvCxnSpPr>
        <p:spPr>
          <a:xfrm flipH="1">
            <a:off x="5204480" y="4545450"/>
            <a:ext cx="2803592" cy="348815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6826AEAE-7BD4-4038-B64F-85EA017B97E7}"/>
              </a:ext>
            </a:extLst>
          </p:cNvPr>
          <p:cNvCxnSpPr>
            <a:cxnSpLocks/>
            <a:endCxn id="83" idx="7"/>
          </p:cNvCxnSpPr>
          <p:nvPr/>
        </p:nvCxnSpPr>
        <p:spPr>
          <a:xfrm flipH="1">
            <a:off x="5024081" y="4345845"/>
            <a:ext cx="1205348" cy="370639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03D02FEE-7D3A-4D45-8359-4B3AE84B970E}"/>
              </a:ext>
            </a:extLst>
          </p:cNvPr>
          <p:cNvCxnSpPr>
            <a:cxnSpLocks/>
            <a:endCxn id="83" idx="1"/>
          </p:cNvCxnSpPr>
          <p:nvPr/>
        </p:nvCxnSpPr>
        <p:spPr>
          <a:xfrm>
            <a:off x="2722040" y="4333692"/>
            <a:ext cx="1430996" cy="382792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3B884C2E-F1A4-4215-BA02-67CAB061A218}"/>
              </a:ext>
            </a:extLst>
          </p:cNvPr>
          <p:cNvCxnSpPr>
            <a:cxnSpLocks/>
            <a:endCxn id="83" idx="2"/>
          </p:cNvCxnSpPr>
          <p:nvPr/>
        </p:nvCxnSpPr>
        <p:spPr>
          <a:xfrm>
            <a:off x="747650" y="4316909"/>
            <a:ext cx="3224987" cy="577356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Oval 82">
            <a:extLst>
              <a:ext uri="{FF2B5EF4-FFF2-40B4-BE49-F238E27FC236}">
                <a16:creationId xmlns:a16="http://schemas.microsoft.com/office/drawing/2014/main" id="{1DC402B4-8845-43B7-B1A6-5960315692C4}"/>
              </a:ext>
            </a:extLst>
          </p:cNvPr>
          <p:cNvSpPr/>
          <p:nvPr/>
        </p:nvSpPr>
        <p:spPr>
          <a:xfrm>
            <a:off x="3972637" y="4642845"/>
            <a:ext cx="1231843" cy="502840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SWOT</a:t>
            </a:r>
          </a:p>
        </p:txBody>
      </p:sp>
      <p:cxnSp>
        <p:nvCxnSpPr>
          <p:cNvPr id="91" name="Straight Arrow Connector 90">
            <a:extLst>
              <a:ext uri="{FF2B5EF4-FFF2-40B4-BE49-F238E27FC236}">
                <a16:creationId xmlns:a16="http://schemas.microsoft.com/office/drawing/2014/main" id="{432AF6D3-3D52-4E9F-B9C5-AB8EB7D28AC0}"/>
              </a:ext>
            </a:extLst>
          </p:cNvPr>
          <p:cNvCxnSpPr>
            <a:cxnSpLocks/>
          </p:cNvCxnSpPr>
          <p:nvPr/>
        </p:nvCxnSpPr>
        <p:spPr>
          <a:xfrm>
            <a:off x="4585662" y="5154840"/>
            <a:ext cx="0" cy="214923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Box 91">
            <a:extLst>
              <a:ext uri="{FF2B5EF4-FFF2-40B4-BE49-F238E27FC236}">
                <a16:creationId xmlns:a16="http://schemas.microsoft.com/office/drawing/2014/main" id="{E29ECAF4-22F3-40BD-9D28-6C8464E0BDE1}"/>
              </a:ext>
            </a:extLst>
          </p:cNvPr>
          <p:cNvSpPr txBox="1"/>
          <p:nvPr/>
        </p:nvSpPr>
        <p:spPr>
          <a:xfrm>
            <a:off x="3539057" y="5362333"/>
            <a:ext cx="2097589" cy="338554"/>
          </a:xfrm>
          <a:prstGeom prst="rect">
            <a:avLst/>
          </a:prstGeom>
          <a:noFill/>
          <a:ln w="0">
            <a:solidFill>
              <a:srgbClr val="6C8047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Concept Development</a:t>
            </a:r>
          </a:p>
        </p:txBody>
      </p:sp>
      <p:cxnSp>
        <p:nvCxnSpPr>
          <p:cNvPr id="117" name="Straight Arrow Connector 116">
            <a:extLst>
              <a:ext uri="{FF2B5EF4-FFF2-40B4-BE49-F238E27FC236}">
                <a16:creationId xmlns:a16="http://schemas.microsoft.com/office/drawing/2014/main" id="{22E823AD-9494-4BDD-833D-58B752D1420D}"/>
              </a:ext>
            </a:extLst>
          </p:cNvPr>
          <p:cNvCxnSpPr>
            <a:cxnSpLocks/>
          </p:cNvCxnSpPr>
          <p:nvPr/>
        </p:nvCxnSpPr>
        <p:spPr>
          <a:xfrm>
            <a:off x="4581658" y="5700887"/>
            <a:ext cx="0" cy="214923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TextBox 117">
            <a:extLst>
              <a:ext uri="{FF2B5EF4-FFF2-40B4-BE49-F238E27FC236}">
                <a16:creationId xmlns:a16="http://schemas.microsoft.com/office/drawing/2014/main" id="{F1DBFCA9-A7E5-46FC-AFA2-290DDE2EB6F4}"/>
              </a:ext>
            </a:extLst>
          </p:cNvPr>
          <p:cNvSpPr txBox="1"/>
          <p:nvPr/>
        </p:nvSpPr>
        <p:spPr>
          <a:xfrm>
            <a:off x="3539437" y="5915810"/>
            <a:ext cx="2097589" cy="584775"/>
          </a:xfrm>
          <a:prstGeom prst="rect">
            <a:avLst/>
          </a:prstGeom>
          <a:noFill/>
          <a:ln w="0">
            <a:solidFill>
              <a:srgbClr val="6C8047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Interventions &amp; Implementation</a:t>
            </a:r>
          </a:p>
        </p:txBody>
      </p:sp>
      <p:sp>
        <p:nvSpPr>
          <p:cNvPr id="77" name="AutoShape 2" descr="ÙØªÙØ¬Ø© Ø¨Ø­Ø« Ø§ÙØµÙØ± Ø¹Ù âªblur pngâ¬â">
            <a:extLst>
              <a:ext uri="{FF2B5EF4-FFF2-40B4-BE49-F238E27FC236}">
                <a16:creationId xmlns:a16="http://schemas.microsoft.com/office/drawing/2014/main" id="{C4230669-066B-44DC-B997-1A73CA34875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4" name="Picture 83">
            <a:extLst>
              <a:ext uri="{FF2B5EF4-FFF2-40B4-BE49-F238E27FC236}">
                <a16:creationId xmlns:a16="http://schemas.microsoft.com/office/drawing/2014/main" id="{89D914D5-DC98-4E5A-84A7-7C50A36CC5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2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7118" y="-326104"/>
            <a:ext cx="9410697" cy="2057724"/>
          </a:xfrm>
          <a:prstGeom prst="rect">
            <a:avLst/>
          </a:prstGeom>
          <a:effectLst>
            <a:outerShdw dist="50800" dir="5400000" algn="ctr" rotWithShape="0">
              <a:srgbClr val="000000">
                <a:alpha val="69000"/>
              </a:srgbClr>
            </a:outerShdw>
            <a:softEdge rad="76200"/>
          </a:effectLst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0F71DB8B-AEDA-41A6-B221-71CBAA6CF4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ghtScreen gridSize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066" y="2882512"/>
            <a:ext cx="9410697" cy="4392391"/>
          </a:xfrm>
          <a:prstGeom prst="rect">
            <a:avLst/>
          </a:prstGeom>
          <a:effectLst>
            <a:outerShdw dist="50800" dir="5400000" algn="ctr" rotWithShape="0">
              <a:srgbClr val="000000">
                <a:alpha val="69000"/>
              </a:srgbClr>
            </a:outerShdw>
            <a:softEdge rad="76200"/>
          </a:effectLst>
        </p:spPr>
      </p:pic>
    </p:spTree>
    <p:extLst>
      <p:ext uri="{BB962C8B-B14F-4D97-AF65-F5344CB8AC3E}">
        <p14:creationId xmlns:p14="http://schemas.microsoft.com/office/powerpoint/2010/main" val="450815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1F80D15-04EF-4BB3-900A-C6E41E38128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BFCF4"/>
              </a:clrFrom>
              <a:clrTo>
                <a:srgbClr val="FBFCF4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14" b="13682"/>
          <a:stretch/>
        </p:blipFill>
        <p:spPr>
          <a:xfrm>
            <a:off x="0" y="5689600"/>
            <a:ext cx="9144000" cy="1168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7FD74D-642C-478D-803D-98F86CF41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7886700" cy="1325563"/>
          </a:xfrm>
        </p:spPr>
        <p:txBody>
          <a:bodyPr/>
          <a:lstStyle/>
          <a:p>
            <a:r>
              <a:rPr lang="en-US" b="1" dirty="0"/>
              <a:t>Criteria on Micro-Level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E93D154-FF15-4D60-9654-7D35870DC0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4349460"/>
              </p:ext>
            </p:extLst>
          </p:nvPr>
        </p:nvGraphicFramePr>
        <p:xfrm>
          <a:off x="75087" y="1104902"/>
          <a:ext cx="9028008" cy="5308596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514004">
                  <a:extLst>
                    <a:ext uri="{9D8B030D-6E8A-4147-A177-3AD203B41FA5}">
                      <a16:colId xmlns:a16="http://schemas.microsoft.com/office/drawing/2014/main" val="265409726"/>
                    </a:ext>
                  </a:extLst>
                </a:gridCol>
                <a:gridCol w="4514004">
                  <a:extLst>
                    <a:ext uri="{9D8B030D-6E8A-4147-A177-3AD203B41FA5}">
                      <a16:colId xmlns:a16="http://schemas.microsoft.com/office/drawing/2014/main" val="3486003944"/>
                    </a:ext>
                  </a:extLst>
                </a:gridCol>
              </a:tblGrid>
              <a:tr h="858180">
                <a:tc>
                  <a:txBody>
                    <a:bodyPr/>
                    <a:lstStyle/>
                    <a:p>
                      <a:pPr algn="ctr"/>
                      <a:r>
                        <a:rPr lang="en-US" sz="2500" dirty="0"/>
                        <a:t>Component</a:t>
                      </a:r>
                      <a:endParaRPr lang="en-US" sz="1800" dirty="0"/>
                    </a:p>
                  </a:txBody>
                  <a:tcPr marL="96927" marR="96927" marT="48463" marB="48463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500" dirty="0"/>
                        <a:t>Criteria</a:t>
                      </a:r>
                    </a:p>
                  </a:txBody>
                  <a:tcPr marL="96927" marR="96927" marT="48463" marB="48463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696923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  <a:p>
                      <a:pPr algn="ctr"/>
                      <a:r>
                        <a:rPr lang="en-US" sz="2000" b="1" dirty="0"/>
                        <a:t>Form</a:t>
                      </a:r>
                    </a:p>
                  </a:txBody>
                  <a:tcPr marL="96927" marR="96927" marT="48463" marB="48463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Applicability the Concept of Compact City (Density)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Availability of open spaces</a:t>
                      </a:r>
                      <a:endParaRPr lang="en-US" sz="1800" b="1" dirty="0"/>
                    </a:p>
                  </a:txBody>
                  <a:tcPr marL="96927" marR="96927" marT="48463" marB="48463">
                    <a:solidFill>
                      <a:srgbClr val="769F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1743480"/>
                  </a:ext>
                </a:extLst>
              </a:tr>
              <a:tr h="154533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000" b="1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000" b="1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/>
                        <a:t>Natural Elements</a:t>
                      </a:r>
                    </a:p>
                    <a:p>
                      <a:pPr algn="ctr"/>
                      <a:endParaRPr lang="en-US" sz="2000" b="1" dirty="0"/>
                    </a:p>
                  </a:txBody>
                  <a:tcPr marL="96927" marR="96927" marT="48463" marB="48463"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Availability of Natural Elements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Accessibility to biodiversity for recreation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High sensitivity of pollution</a:t>
                      </a:r>
                      <a:endParaRPr lang="en-US" sz="1800" b="1" dirty="0"/>
                    </a:p>
                  </a:txBody>
                  <a:tcPr marL="96927" marR="96927" marT="48463" marB="48463"/>
                </a:tc>
                <a:extLst>
                  <a:ext uri="{0D108BD9-81ED-4DB2-BD59-A6C34878D82A}">
                    <a16:rowId xmlns:a16="http://schemas.microsoft.com/office/drawing/2014/main" val="962727169"/>
                  </a:ext>
                </a:extLst>
              </a:tr>
              <a:tr h="858180"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  <a:p>
                      <a:pPr algn="ctr"/>
                      <a:r>
                        <a:rPr lang="en-US" sz="2000" b="1" dirty="0"/>
                        <a:t>Economy</a:t>
                      </a:r>
                    </a:p>
                  </a:txBody>
                  <a:tcPr marL="96927" marR="96927" marT="48463" marB="48463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Availability of agricultural lands</a:t>
                      </a:r>
                    </a:p>
                    <a:p>
                      <a:pPr marL="285750" marR="0" indent="-2857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dirty="0"/>
                        <a:t>Existing potential for Agro-industry</a:t>
                      </a:r>
                      <a:endParaRPr lang="en-US" sz="1800" b="1" dirty="0"/>
                    </a:p>
                  </a:txBody>
                  <a:tcPr marL="96927" marR="96927" marT="48463" marB="48463">
                    <a:solidFill>
                      <a:srgbClr val="769F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1338702"/>
                  </a:ext>
                </a:extLst>
              </a:tr>
              <a:tr h="858180"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  <a:p>
                      <a:pPr algn="ctr"/>
                      <a:r>
                        <a:rPr lang="en-US" sz="2000" b="1" dirty="0"/>
                        <a:t>Transportation</a:t>
                      </a:r>
                    </a:p>
                  </a:txBody>
                  <a:tcPr marL="96927" marR="96927" marT="48463" marB="48463"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Acceptable slope of streets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Applicability of walkability</a:t>
                      </a:r>
                      <a:endParaRPr lang="en-US" sz="1800" b="1" dirty="0"/>
                    </a:p>
                  </a:txBody>
                  <a:tcPr marL="96927" marR="96927" marT="48463" marB="48463"/>
                </a:tc>
                <a:extLst>
                  <a:ext uri="{0D108BD9-81ED-4DB2-BD59-A6C34878D82A}">
                    <a16:rowId xmlns:a16="http://schemas.microsoft.com/office/drawing/2014/main" val="35108059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79408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A82F3D3B-7E45-4A48-BC82-F496D1EF8F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7895" y="30480"/>
            <a:ext cx="6136105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AA897D8-EF78-44E6-9A2C-0890A5604378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688DBD-9B9F-4874-ACBA-CCF32ED42FCD}"/>
              </a:ext>
            </a:extLst>
          </p:cNvPr>
          <p:cNvSpPr txBox="1"/>
          <p:nvPr/>
        </p:nvSpPr>
        <p:spPr>
          <a:xfrm>
            <a:off x="342657" y="-64741"/>
            <a:ext cx="22433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Urban Form</a:t>
            </a:r>
          </a:p>
          <a:p>
            <a:pPr algn="ctr"/>
            <a:r>
              <a:rPr lang="en-US" sz="2000" b="1" dirty="0"/>
              <a:t>“Built-up Area”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-173276" y="569580"/>
            <a:ext cx="3149668" cy="2257919"/>
            <a:chOff x="68376" y="569580"/>
            <a:chExt cx="2908016" cy="2257919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2B8B712-EB50-40F9-BBFC-047011C6A9D7}"/>
                </a:ext>
              </a:extLst>
            </p:cNvPr>
            <p:cNvGrpSpPr/>
            <p:nvPr/>
          </p:nvGrpSpPr>
          <p:grpSpPr>
            <a:xfrm>
              <a:off x="68376" y="569580"/>
              <a:ext cx="2908016" cy="2257919"/>
              <a:chOff x="1264056" y="263641"/>
              <a:chExt cx="3877355" cy="3010559"/>
            </a:xfrm>
            <a:solidFill>
              <a:schemeClr val="bg1"/>
            </a:solidFill>
          </p:grpSpPr>
          <p:graphicFrame>
            <p:nvGraphicFramePr>
              <p:cNvPr id="6" name="Chart 5">
                <a:extLst>
                  <a:ext uri="{FF2B5EF4-FFF2-40B4-BE49-F238E27FC236}">
                    <a16:creationId xmlns:a16="http://schemas.microsoft.com/office/drawing/2014/main" id="{BB85CF9C-DDA0-4AD6-A229-9DBE58C8235E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664582045"/>
                  </p:ext>
                </p:extLst>
              </p:nvPr>
            </p:nvGraphicFramePr>
            <p:xfrm>
              <a:off x="1264056" y="263641"/>
              <a:ext cx="3877355" cy="3010559"/>
            </p:xfrm>
            <a:graphic>
              <a:graphicData uri="http://schemas.openxmlformats.org/drawingml/2006/chart">
                <c:chart xmlns:c="http://schemas.openxmlformats.org/drawingml/2006/chart" xmlns:r="http://schemas.openxmlformats.org/officeDocument/2006/relationships" r:id="rId3"/>
              </a:graphicData>
            </a:graphic>
          </p:graphicFrame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E6AB6C4C-E054-4E4F-8379-7D72DBE92655}"/>
                  </a:ext>
                </a:extLst>
              </p:cNvPr>
              <p:cNvSpPr/>
              <p:nvPr/>
            </p:nvSpPr>
            <p:spPr>
              <a:xfrm>
                <a:off x="3476757" y="1774912"/>
                <a:ext cx="722125" cy="45140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1600" b="1" dirty="0"/>
                  <a:t>44%</a:t>
                </a:r>
              </a:p>
            </p:txBody>
          </p:sp>
        </p:grp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35CA15EB-503F-474B-AD96-AAF6AEFDD344}"/>
                </a:ext>
              </a:extLst>
            </p:cNvPr>
            <p:cNvSpPr txBox="1"/>
            <p:nvPr/>
          </p:nvSpPr>
          <p:spPr>
            <a:xfrm>
              <a:off x="1140453" y="614594"/>
              <a:ext cx="770021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rgbClr val="FF0000"/>
                  </a:solidFill>
                </a:rPr>
                <a:t>Jenin</a:t>
              </a:r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-199376" y="2827499"/>
            <a:ext cx="3224118" cy="2620987"/>
            <a:chOff x="-202304" y="3030389"/>
            <a:chExt cx="3224118" cy="2149303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871BA5AA-8FAC-469D-BBE7-BF60685A8E2B}"/>
                </a:ext>
              </a:extLst>
            </p:cNvPr>
            <p:cNvGrpSpPr/>
            <p:nvPr/>
          </p:nvGrpSpPr>
          <p:grpSpPr>
            <a:xfrm>
              <a:off x="-202304" y="3030389"/>
              <a:ext cx="3224118" cy="2149303"/>
              <a:chOff x="111899" y="3513470"/>
              <a:chExt cx="4813417" cy="2898973"/>
            </a:xfrm>
            <a:solidFill>
              <a:schemeClr val="bg1"/>
            </a:solidFill>
          </p:grpSpPr>
          <p:graphicFrame>
            <p:nvGraphicFramePr>
              <p:cNvPr id="8" name="Chart 7">
                <a:extLst>
                  <a:ext uri="{FF2B5EF4-FFF2-40B4-BE49-F238E27FC236}">
                    <a16:creationId xmlns:a16="http://schemas.microsoft.com/office/drawing/2014/main" id="{123F7476-3E68-427A-A12E-62263F7D03F4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1666253895"/>
                  </p:ext>
                </p:extLst>
              </p:nvPr>
            </p:nvGraphicFramePr>
            <p:xfrm>
              <a:off x="111899" y="3513470"/>
              <a:ext cx="4813417" cy="2898973"/>
            </p:xfrm>
            <a:graphic>
              <a:graphicData uri="http://schemas.openxmlformats.org/drawingml/2006/chart">
                <c:chart xmlns:c="http://schemas.openxmlformats.org/drawingml/2006/chart" xmlns:r="http://schemas.openxmlformats.org/officeDocument/2006/relationships" r:id="rId4"/>
              </a:graphicData>
            </a:graphic>
          </p:graphicFrame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B7989D8-99E7-49F5-AA5A-75513957764E}"/>
                  </a:ext>
                </a:extLst>
              </p:cNvPr>
              <p:cNvSpPr txBox="1"/>
              <p:nvPr/>
            </p:nvSpPr>
            <p:spPr>
              <a:xfrm>
                <a:off x="2841904" y="4581352"/>
                <a:ext cx="1107693" cy="4566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00" b="1" dirty="0"/>
                  <a:t>34.5%</a:t>
                </a:r>
              </a:p>
            </p:txBody>
          </p:sp>
        </p:grp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CC5914B4-60D3-4823-AE92-99E57A17CAE0}"/>
                </a:ext>
              </a:extLst>
            </p:cNvPr>
            <p:cNvSpPr txBox="1"/>
            <p:nvPr/>
          </p:nvSpPr>
          <p:spPr>
            <a:xfrm>
              <a:off x="1227261" y="3128228"/>
              <a:ext cx="770021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rgbClr val="FF0000"/>
                  </a:solidFill>
                </a:rPr>
                <a:t>Tubas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-173276" y="4835821"/>
            <a:ext cx="3198018" cy="2057400"/>
            <a:chOff x="-173276" y="4835821"/>
            <a:chExt cx="3275216" cy="2057400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1FF3D8-B905-4EFE-A4DD-83449ABA657C}"/>
                </a:ext>
              </a:extLst>
            </p:cNvPr>
            <p:cNvGrpSpPr/>
            <p:nvPr/>
          </p:nvGrpSpPr>
          <p:grpSpPr>
            <a:xfrm>
              <a:off x="-173276" y="4835821"/>
              <a:ext cx="3275216" cy="2057400"/>
              <a:chOff x="4589728" y="679862"/>
              <a:chExt cx="3749776" cy="2743200"/>
            </a:xfrm>
            <a:solidFill>
              <a:schemeClr val="bg1"/>
            </a:solidFill>
          </p:grpSpPr>
          <p:graphicFrame>
            <p:nvGraphicFramePr>
              <p:cNvPr id="10" name="Chart 9">
                <a:extLst>
                  <a:ext uri="{FF2B5EF4-FFF2-40B4-BE49-F238E27FC236}">
                    <a16:creationId xmlns:a16="http://schemas.microsoft.com/office/drawing/2014/main" id="{5D3C6129-03EA-41AE-BBD5-EB10DDE4CDB4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3451636432"/>
                  </p:ext>
                </p:extLst>
              </p:nvPr>
            </p:nvGraphicFramePr>
            <p:xfrm>
              <a:off x="4589728" y="679862"/>
              <a:ext cx="3749776" cy="2743200"/>
            </p:xfrm>
            <a:graphic>
              <a:graphicData uri="http://schemas.openxmlformats.org/drawingml/2006/chart">
                <c:chart xmlns:c="http://schemas.openxmlformats.org/drawingml/2006/chart" xmlns:r="http://schemas.openxmlformats.org/officeDocument/2006/relationships" r:id="rId5"/>
              </a:graphicData>
            </a:graphic>
          </p:graphicFrame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0EA771E5-1D17-4536-BCB3-7499021BB527}"/>
                  </a:ext>
                </a:extLst>
              </p:cNvPr>
              <p:cNvSpPr txBox="1"/>
              <p:nvPr/>
            </p:nvSpPr>
            <p:spPr>
              <a:xfrm>
                <a:off x="6511876" y="1916534"/>
                <a:ext cx="1062647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b="1" dirty="0"/>
                  <a:t>86%</a:t>
                </a:r>
              </a:p>
            </p:txBody>
          </p:sp>
        </p:grp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C1D1F05A-FEEF-41EC-BB0E-86B4AB4E2E5B}"/>
                </a:ext>
              </a:extLst>
            </p:cNvPr>
            <p:cNvSpPr txBox="1"/>
            <p:nvPr/>
          </p:nvSpPr>
          <p:spPr>
            <a:xfrm>
              <a:off x="1140314" y="4952070"/>
              <a:ext cx="770021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rgbClr val="FF0000"/>
                  </a:solidFill>
                </a:rPr>
                <a:t>Selfit</a:t>
              </a:r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88226DD7-7D0F-4329-96CB-A1E172927E06}"/>
              </a:ext>
            </a:extLst>
          </p:cNvPr>
          <p:cNvSpPr/>
          <p:nvPr/>
        </p:nvSpPr>
        <p:spPr>
          <a:xfrm>
            <a:off x="3072912" y="6478303"/>
            <a:ext cx="1147562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dirty="0"/>
              <a:t>1:250,000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E70A5FB3-35DB-447D-846B-BF819351FF9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7934" y="5696429"/>
            <a:ext cx="1843462" cy="1149848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7DDC385-42C3-4DAD-B234-6A261F0CE438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149665" y="102573"/>
            <a:ext cx="872396" cy="139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490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28E5EB5-9954-440F-9E91-E248B6D3DBF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321"/>
          <a:stretch/>
        </p:blipFill>
        <p:spPr>
          <a:xfrm>
            <a:off x="3759457" y="12308"/>
            <a:ext cx="5384543" cy="684569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F82C27E-6ED0-4021-8135-67823538E4A0}"/>
              </a:ext>
            </a:extLst>
          </p:cNvPr>
          <p:cNvSpPr/>
          <p:nvPr/>
        </p:nvSpPr>
        <p:spPr>
          <a:xfrm>
            <a:off x="6176121" y="7300526"/>
            <a:ext cx="1374094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50" dirty="0"/>
              <a:t>1594108.756455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725B9226-BBE4-48E5-8D1F-4ECA200EE1B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79396164"/>
              </p:ext>
            </p:extLst>
          </p:nvPr>
        </p:nvGraphicFramePr>
        <p:xfrm>
          <a:off x="-655691" y="2277941"/>
          <a:ext cx="4293881" cy="316781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A82AFD89-552A-4F18-B20B-6FFAAE875A0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90B9A41-DEE2-486D-AD76-CA6014E41055}"/>
              </a:ext>
            </a:extLst>
          </p:cNvPr>
          <p:cNvSpPr/>
          <p:nvPr/>
        </p:nvSpPr>
        <p:spPr>
          <a:xfrm>
            <a:off x="837679" y="5500208"/>
            <a:ext cx="1340169" cy="526720"/>
          </a:xfrm>
          <a:prstGeom prst="rect">
            <a:avLst/>
          </a:prstGeom>
          <a:solidFill>
            <a:srgbClr val="FFFFFF"/>
          </a:solidFill>
          <a:ln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Open Space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7962071-5444-40EE-82C7-FBA9DF148695}"/>
              </a:ext>
            </a:extLst>
          </p:cNvPr>
          <p:cNvSpPr/>
          <p:nvPr/>
        </p:nvSpPr>
        <p:spPr>
          <a:xfrm>
            <a:off x="786879" y="6206094"/>
            <a:ext cx="1441770" cy="500991"/>
          </a:xfrm>
          <a:prstGeom prst="rect">
            <a:avLst/>
          </a:prstGeom>
          <a:solidFill>
            <a:srgbClr val="0D0D0D"/>
          </a:solidFill>
          <a:ln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Built-up</a:t>
            </a:r>
          </a:p>
        </p:txBody>
      </p:sp>
      <p:sp>
        <p:nvSpPr>
          <p:cNvPr id="13" name="TextBox 7">
            <a:extLst>
              <a:ext uri="{FF2B5EF4-FFF2-40B4-BE49-F238E27FC236}">
                <a16:creationId xmlns:a16="http://schemas.microsoft.com/office/drawing/2014/main" id="{96887921-7F85-4E87-A7DD-FD10F503793D}"/>
              </a:ext>
            </a:extLst>
          </p:cNvPr>
          <p:cNvSpPr txBox="1"/>
          <p:nvPr/>
        </p:nvSpPr>
        <p:spPr>
          <a:xfrm>
            <a:off x="-203717" y="34700"/>
            <a:ext cx="372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Urban Form</a:t>
            </a:r>
          </a:p>
          <a:p>
            <a:pPr algn="ctr"/>
            <a:r>
              <a:rPr lang="en-US" sz="2400" b="1" dirty="0"/>
              <a:t>” Figure Ground Plan”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D52AFCB-679B-4351-B5C3-FDBF4E1BDFF1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071565" y="1044863"/>
            <a:ext cx="872396" cy="139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6567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AC17380-6026-49A4-87D8-720933CB23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10"/>
          <a:stretch/>
        </p:blipFill>
        <p:spPr>
          <a:xfrm>
            <a:off x="2797374" y="34700"/>
            <a:ext cx="6317597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CC3351A-3C0E-496A-A7F1-4C2FFCE76BCA}"/>
              </a:ext>
            </a:extLst>
          </p:cNvPr>
          <p:cNvSpPr/>
          <p:nvPr/>
        </p:nvSpPr>
        <p:spPr>
          <a:xfrm>
            <a:off x="5606342" y="7162800"/>
            <a:ext cx="1285929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50" dirty="0"/>
              <a:t>417408.406672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B5EE02ED-77C1-483C-ADA8-159718B19DE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70509180"/>
              </p:ext>
            </p:extLst>
          </p:nvPr>
        </p:nvGraphicFramePr>
        <p:xfrm>
          <a:off x="-693724" y="2432419"/>
          <a:ext cx="3962185" cy="302019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96887921-7F85-4E87-A7DD-FD10F503793D}"/>
              </a:ext>
            </a:extLst>
          </p:cNvPr>
          <p:cNvSpPr txBox="1"/>
          <p:nvPr/>
        </p:nvSpPr>
        <p:spPr>
          <a:xfrm>
            <a:off x="-59760" y="18081"/>
            <a:ext cx="26942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Urban Form</a:t>
            </a:r>
          </a:p>
          <a:p>
            <a:pPr algn="ctr"/>
            <a:r>
              <a:rPr lang="en-US" sz="2000" b="1" dirty="0"/>
              <a:t>” Figure Ground Plan”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C165D94-5000-455D-B9F0-D0C6188B7D89}"/>
              </a:ext>
            </a:extLst>
          </p:cNvPr>
          <p:cNvSpPr/>
          <p:nvPr/>
        </p:nvSpPr>
        <p:spPr>
          <a:xfrm>
            <a:off x="0" y="0"/>
            <a:ext cx="9143999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90B9A41-DEE2-486D-AD76-CA6014E41055}"/>
              </a:ext>
            </a:extLst>
          </p:cNvPr>
          <p:cNvSpPr/>
          <p:nvPr/>
        </p:nvSpPr>
        <p:spPr>
          <a:xfrm>
            <a:off x="458533" y="5604229"/>
            <a:ext cx="1340169" cy="526720"/>
          </a:xfrm>
          <a:prstGeom prst="rect">
            <a:avLst/>
          </a:prstGeom>
          <a:solidFill>
            <a:srgbClr val="FFFFFF"/>
          </a:solidFill>
          <a:ln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Open Space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7962071-5444-40EE-82C7-FBA9DF148695}"/>
              </a:ext>
            </a:extLst>
          </p:cNvPr>
          <p:cNvSpPr/>
          <p:nvPr/>
        </p:nvSpPr>
        <p:spPr>
          <a:xfrm>
            <a:off x="407733" y="6310115"/>
            <a:ext cx="1441770" cy="500991"/>
          </a:xfrm>
          <a:prstGeom prst="rect">
            <a:avLst/>
          </a:prstGeom>
          <a:solidFill>
            <a:srgbClr val="0D0D0D"/>
          </a:solidFill>
          <a:ln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Built-up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BB86B6B-B675-4777-B42D-CF0B0CC05DC6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51169" y="942263"/>
            <a:ext cx="872396" cy="139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2936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ABF1266-8E4B-4EC5-B336-B99E7E2445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2" t="6799" b="-104"/>
          <a:stretch/>
        </p:blipFill>
        <p:spPr>
          <a:xfrm>
            <a:off x="2627086" y="14514"/>
            <a:ext cx="6516915" cy="68434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28D034B-5D84-48C3-930B-D89A7DA59ED5}"/>
              </a:ext>
            </a:extLst>
          </p:cNvPr>
          <p:cNvSpPr/>
          <p:nvPr/>
        </p:nvSpPr>
        <p:spPr>
          <a:xfrm>
            <a:off x="5067499" y="7657691"/>
            <a:ext cx="1285929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50" dirty="0"/>
              <a:t>293864.369721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E9BA8012-43EC-480B-A19F-ECE5797AEAE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80002021"/>
              </p:ext>
            </p:extLst>
          </p:nvPr>
        </p:nvGraphicFramePr>
        <p:xfrm>
          <a:off x="-779319" y="2421449"/>
          <a:ext cx="4018803" cy="307315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4" name="Rectangle 13">
            <a:extLst>
              <a:ext uri="{FF2B5EF4-FFF2-40B4-BE49-F238E27FC236}">
                <a16:creationId xmlns:a16="http://schemas.microsoft.com/office/drawing/2014/main" id="{1A0D894B-54E6-479F-9328-E9689DDD666F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38C1A66-3EF4-4DB7-B24D-34DB1B29539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626" t="37420" r="5492" b="15960"/>
          <a:stretch/>
        </p:blipFill>
        <p:spPr>
          <a:xfrm>
            <a:off x="4357500" y="8027470"/>
            <a:ext cx="2959768" cy="1399890"/>
          </a:xfrm>
          <a:prstGeom prst="rect">
            <a:avLst/>
          </a:prstGeom>
        </p:spPr>
      </p:pic>
      <p:sp>
        <p:nvSpPr>
          <p:cNvPr id="16" name="TextBox 7">
            <a:extLst>
              <a:ext uri="{FF2B5EF4-FFF2-40B4-BE49-F238E27FC236}">
                <a16:creationId xmlns:a16="http://schemas.microsoft.com/office/drawing/2014/main" id="{96887921-7F85-4E87-A7DD-FD10F503793D}"/>
              </a:ext>
            </a:extLst>
          </p:cNvPr>
          <p:cNvSpPr txBox="1"/>
          <p:nvPr/>
        </p:nvSpPr>
        <p:spPr>
          <a:xfrm>
            <a:off x="-386073" y="43676"/>
            <a:ext cx="3139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Urban Form</a:t>
            </a:r>
          </a:p>
          <a:p>
            <a:pPr algn="ctr"/>
            <a:r>
              <a:rPr lang="en-US" sz="2000" b="1" dirty="0"/>
              <a:t>” Figure Ground Plan”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90B9A41-DEE2-486D-AD76-CA6014E41055}"/>
              </a:ext>
            </a:extLst>
          </p:cNvPr>
          <p:cNvSpPr/>
          <p:nvPr/>
        </p:nvSpPr>
        <p:spPr>
          <a:xfrm>
            <a:off x="462653" y="5579718"/>
            <a:ext cx="1340169" cy="526720"/>
          </a:xfrm>
          <a:prstGeom prst="rect">
            <a:avLst/>
          </a:prstGeom>
          <a:solidFill>
            <a:srgbClr val="FFFFFF"/>
          </a:solidFill>
          <a:ln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Open Space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7962071-5444-40EE-82C7-FBA9DF148695}"/>
              </a:ext>
            </a:extLst>
          </p:cNvPr>
          <p:cNvSpPr/>
          <p:nvPr/>
        </p:nvSpPr>
        <p:spPr>
          <a:xfrm>
            <a:off x="411853" y="6285604"/>
            <a:ext cx="1441770" cy="500991"/>
          </a:xfrm>
          <a:prstGeom prst="rect">
            <a:avLst/>
          </a:prstGeom>
          <a:solidFill>
            <a:srgbClr val="0D0D0D"/>
          </a:solidFill>
          <a:ln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Built-up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902A405-D32B-4312-B592-B93B5CA575C9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51169" y="942263"/>
            <a:ext cx="872396" cy="139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2626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4A9CFD5-E2C5-4CF4-8FF8-B1E253F7BF8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97115"/>
            <a:ext cx="4528866" cy="586088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9848BF2-76DC-4EE4-9654-0953CBB4A3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6041" y="5171295"/>
            <a:ext cx="1450386" cy="1686705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7710735-AD1F-46E7-8D1A-2A481EAE81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5134" y="872438"/>
            <a:ext cx="4528866" cy="599965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6BA1675-9786-4612-BC7C-284768316A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31741" y="5094515"/>
            <a:ext cx="912259" cy="1763486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2702D2C-8BFB-4777-9895-8BC77223B2B6}"/>
              </a:ext>
            </a:extLst>
          </p:cNvPr>
          <p:cNvSpPr txBox="1"/>
          <p:nvPr/>
        </p:nvSpPr>
        <p:spPr>
          <a:xfrm>
            <a:off x="3191883" y="37003"/>
            <a:ext cx="30347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Natural Elements</a:t>
            </a:r>
          </a:p>
          <a:p>
            <a:pPr algn="ctr"/>
            <a:r>
              <a:rPr lang="en-US" sz="2000" b="1" dirty="0"/>
              <a:t>“Topography &amp; Slope”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6D38A98-83A7-4423-AC51-DC2117A0230B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CEA8C67-5771-4803-A785-8F108CD309D7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050229" y="872437"/>
            <a:ext cx="872396" cy="139337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42529521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D30519A-FD14-4902-B65F-8CA3B39A79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" t="3458" r="20930"/>
          <a:stretch/>
        </p:blipFill>
        <p:spPr>
          <a:xfrm>
            <a:off x="1" y="975360"/>
            <a:ext cx="4597399" cy="58254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29BA889-0CEA-400D-B0AC-F6FC5FDCDC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6210" y="4978401"/>
            <a:ext cx="1555790" cy="1809282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5B3616D-836A-430F-A09E-31823E97A9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6895" y="960120"/>
            <a:ext cx="4432868" cy="587248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3DFE36A-2A7D-42DA-837C-D3BBAE776D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47189" y="4288493"/>
            <a:ext cx="882574" cy="2582207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E13B362-D85D-48A0-B5E9-8512B3BF76E3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702D2C-8BFB-4777-9895-8BC77223B2B6}"/>
              </a:ext>
            </a:extLst>
          </p:cNvPr>
          <p:cNvSpPr txBox="1"/>
          <p:nvPr/>
        </p:nvSpPr>
        <p:spPr>
          <a:xfrm>
            <a:off x="3191883" y="37003"/>
            <a:ext cx="30347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Natural Elements</a:t>
            </a:r>
          </a:p>
          <a:p>
            <a:pPr algn="ctr"/>
            <a:r>
              <a:rPr lang="en-US" sz="2000" b="1" dirty="0"/>
              <a:t>“Topography &amp; Slope”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321A76D-6A48-4104-8BA3-EB86F7FA6637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156289" y="947420"/>
            <a:ext cx="872396" cy="139337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41226914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4B0D1A-2081-485E-9AD9-39784240BCC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79" r="12049"/>
          <a:stretch/>
        </p:blipFill>
        <p:spPr>
          <a:xfrm>
            <a:off x="-1" y="735255"/>
            <a:ext cx="4008227" cy="60754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BFDF505-5FF9-420E-9DD6-98F7A64747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4994077"/>
            <a:ext cx="1602774" cy="1863923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46EAECC-14BA-4040-A65C-63445C7E173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4"/>
          <a:stretch/>
        </p:blipFill>
        <p:spPr>
          <a:xfrm>
            <a:off x="4398090" y="746759"/>
            <a:ext cx="4745910" cy="60639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E81F41D-4A25-4824-ACC9-F080C6E5F4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090" y="4706908"/>
            <a:ext cx="1088310" cy="2103809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5642100-582E-4AA3-9364-CB98F40854B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702D2C-8BFB-4777-9895-8BC77223B2B6}"/>
              </a:ext>
            </a:extLst>
          </p:cNvPr>
          <p:cNvSpPr txBox="1"/>
          <p:nvPr/>
        </p:nvSpPr>
        <p:spPr>
          <a:xfrm>
            <a:off x="2880716" y="0"/>
            <a:ext cx="30347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Natural Elements</a:t>
            </a:r>
          </a:p>
          <a:p>
            <a:pPr algn="ctr"/>
            <a:r>
              <a:rPr lang="en-US" sz="2000" b="1" dirty="0"/>
              <a:t>“Topography &amp; Slope”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56BE9C8-9626-4E77-AD32-43A28C5BB01C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766960" y="699475"/>
            <a:ext cx="872396" cy="139337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14177341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CDD7B726-B16D-402B-B591-470DB2969E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5378" y="0"/>
            <a:ext cx="6136105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4448B80-3D5F-44FA-80C7-1DE682E9BC0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630B6B-83FC-4F2E-9384-2FC165ADB44A}"/>
              </a:ext>
            </a:extLst>
          </p:cNvPr>
          <p:cNvSpPr txBox="1"/>
          <p:nvPr/>
        </p:nvSpPr>
        <p:spPr>
          <a:xfrm>
            <a:off x="293364" y="0"/>
            <a:ext cx="24353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Natural Elements</a:t>
            </a:r>
            <a:endParaRPr lang="en-US" sz="2000" b="1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24C83A3-7682-40F5-A549-04F9097B9A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03" y="3677192"/>
            <a:ext cx="2973158" cy="3180457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395208" y="461665"/>
            <a:ext cx="22316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/>
              <a:t>“Wells, Springs, Biodiversity, Natural Reserves”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5C67A13-373A-4771-A70D-946E9B2A5ABD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066491" y="1628063"/>
            <a:ext cx="872396" cy="139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4136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bk object 16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A468300-0D7A-458C-8816-3B35065D8F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6442" y="26064"/>
            <a:ext cx="6136105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A7024B7-6A9B-440E-B810-BC18F0738DE8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F90340-3E73-40CB-AB3E-BB430B9D2950}"/>
              </a:ext>
            </a:extLst>
          </p:cNvPr>
          <p:cNvSpPr txBox="1"/>
          <p:nvPr/>
        </p:nvSpPr>
        <p:spPr>
          <a:xfrm>
            <a:off x="222105" y="-38263"/>
            <a:ext cx="19935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Economy</a:t>
            </a:r>
          </a:p>
          <a:p>
            <a:pPr algn="ctr"/>
            <a:r>
              <a:rPr lang="en-US" b="1" dirty="0"/>
              <a:t>“Agricultural Land Value”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-761860" y="3117544"/>
            <a:ext cx="3202321" cy="2059372"/>
            <a:chOff x="-676703" y="3571917"/>
            <a:chExt cx="2892372" cy="1860048"/>
          </a:xfrm>
        </p:grpSpPr>
        <p:graphicFrame>
          <p:nvGraphicFramePr>
            <p:cNvPr id="7" name="Chart 6">
              <a:extLst>
                <a:ext uri="{FF2B5EF4-FFF2-40B4-BE49-F238E27FC236}">
                  <a16:creationId xmlns:a16="http://schemas.microsoft.com/office/drawing/2014/main" id="{18598D46-B18E-442D-8A7C-4545D34660D9}"/>
                </a:ext>
              </a:extLst>
            </p:cNvPr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877319399"/>
                </p:ext>
              </p:extLst>
            </p:nvPr>
          </p:nvGraphicFramePr>
          <p:xfrm>
            <a:off x="-676703" y="3616066"/>
            <a:ext cx="2892372" cy="1815899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4"/>
            </a:graphicData>
          </a:graphic>
        </p:graphicFrame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F4E6A942-623A-4FBA-A438-6F91BFA33824}"/>
                </a:ext>
              </a:extLst>
            </p:cNvPr>
            <p:cNvSpPr txBox="1"/>
            <p:nvPr/>
          </p:nvSpPr>
          <p:spPr>
            <a:xfrm>
              <a:off x="427134" y="3571917"/>
              <a:ext cx="62064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dirty="0"/>
                <a:t>Selfit</a:t>
              </a:r>
              <a:endParaRPr lang="en-US" dirty="0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-676703" y="914547"/>
            <a:ext cx="3448970" cy="1959709"/>
            <a:chOff x="-703212" y="977506"/>
            <a:chExt cx="3448970" cy="1959709"/>
          </a:xfrm>
        </p:grpSpPr>
        <p:graphicFrame>
          <p:nvGraphicFramePr>
            <p:cNvPr id="4" name="Chart 3">
              <a:extLst>
                <a:ext uri="{FF2B5EF4-FFF2-40B4-BE49-F238E27FC236}">
                  <a16:creationId xmlns:a16="http://schemas.microsoft.com/office/drawing/2014/main" id="{7E7DB102-1033-4D2D-B2AD-76F608AE63EC}"/>
                </a:ext>
              </a:extLst>
            </p:cNvPr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521469315"/>
                </p:ext>
              </p:extLst>
            </p:nvPr>
          </p:nvGraphicFramePr>
          <p:xfrm>
            <a:off x="-703212" y="977506"/>
            <a:ext cx="3448970" cy="1959709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5"/>
            </a:graphicData>
          </a:graphic>
        </p:graphicFrame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D2FBD5D-8BD3-490A-9D3C-E2634E1ED50F}"/>
                </a:ext>
              </a:extLst>
            </p:cNvPr>
            <p:cNvSpPr txBox="1"/>
            <p:nvPr/>
          </p:nvSpPr>
          <p:spPr>
            <a:xfrm>
              <a:off x="1292802" y="1040707"/>
              <a:ext cx="639085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dirty="0"/>
                <a:t>Jenin</a:t>
              </a:r>
              <a:endParaRPr lang="en-US" dirty="0"/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666291" y="2373475"/>
            <a:ext cx="3291284" cy="1989940"/>
            <a:chOff x="493945" y="2777685"/>
            <a:chExt cx="3187214" cy="1927018"/>
          </a:xfrm>
        </p:grpSpPr>
        <p:graphicFrame>
          <p:nvGraphicFramePr>
            <p:cNvPr id="6" name="Chart 5">
              <a:extLst>
                <a:ext uri="{FF2B5EF4-FFF2-40B4-BE49-F238E27FC236}">
                  <a16:creationId xmlns:a16="http://schemas.microsoft.com/office/drawing/2014/main" id="{D48EB4F4-6C3F-429C-95C2-6951A6369137}"/>
                </a:ext>
              </a:extLst>
            </p:cNvPr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583361841"/>
                </p:ext>
              </p:extLst>
            </p:nvPr>
          </p:nvGraphicFramePr>
          <p:xfrm>
            <a:off x="493945" y="2777685"/>
            <a:ext cx="3187214" cy="1927018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6"/>
            </a:graphicData>
          </a:graphic>
        </p:graphicFrame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37E9A07-D771-4582-ADD9-9960BA494479}"/>
                </a:ext>
              </a:extLst>
            </p:cNvPr>
            <p:cNvSpPr txBox="1"/>
            <p:nvPr/>
          </p:nvSpPr>
          <p:spPr>
            <a:xfrm>
              <a:off x="1047778" y="2975478"/>
              <a:ext cx="69741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dirty="0"/>
                <a:t>Tubas</a:t>
              </a:r>
              <a:endParaRPr lang="en-US" dirty="0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DFDD285F-C71B-4A25-B05E-E7B8E9ADFF7B}"/>
              </a:ext>
            </a:extLst>
          </p:cNvPr>
          <p:cNvSpPr/>
          <p:nvPr/>
        </p:nvSpPr>
        <p:spPr>
          <a:xfrm>
            <a:off x="2995699" y="6475028"/>
            <a:ext cx="1147562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dirty="0"/>
              <a:t>1:250,000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F813E094-16E2-40BC-A5BA-411728990FE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77" y="4907146"/>
            <a:ext cx="2226314" cy="1937214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805D51E-A880-41D2-A9D3-3791A328D50E}"/>
              </a:ext>
            </a:extLst>
          </p:cNvPr>
          <p:cNvPicPr>
            <a:picLocks noChangeAspect="1"/>
          </p:cNvPicPr>
          <p:nvPr/>
        </p:nvPicPr>
        <p:blipFill>
          <a:blip r:embed="rId8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935024" y="166600"/>
            <a:ext cx="872396" cy="139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155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72263EF-BD95-4CAB-B3B0-BB608321BF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7420" y="0"/>
            <a:ext cx="58293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D3F13D2-27CD-4CFD-BAD8-E3757FFBAC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2339" y="93953"/>
            <a:ext cx="756818" cy="1167666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49A2246-1017-4781-8218-A6AF27A67CF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99559F-A827-474D-BFF2-0CC221668F6C}"/>
              </a:ext>
            </a:extLst>
          </p:cNvPr>
          <p:cNvSpPr txBox="1"/>
          <p:nvPr/>
        </p:nvSpPr>
        <p:spPr>
          <a:xfrm>
            <a:off x="659247" y="47767"/>
            <a:ext cx="19935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Natural Elements</a:t>
            </a:r>
          </a:p>
          <a:p>
            <a:pPr algn="ctr"/>
            <a:r>
              <a:rPr lang="en-US" b="1" dirty="0"/>
              <a:t>“Sensitive Areas”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-549539" y="764817"/>
            <a:ext cx="3749679" cy="2204981"/>
            <a:chOff x="-549539" y="764817"/>
            <a:chExt cx="3749679" cy="2204981"/>
          </a:xfrm>
        </p:grpSpPr>
        <p:graphicFrame>
          <p:nvGraphicFramePr>
            <p:cNvPr id="7" name="Chart 6">
              <a:extLst>
                <a:ext uri="{FF2B5EF4-FFF2-40B4-BE49-F238E27FC236}">
                  <a16:creationId xmlns:a16="http://schemas.microsoft.com/office/drawing/2014/main" id="{8C5BB0A3-C42D-4D9E-95DF-E982CA1812FF}"/>
                </a:ext>
              </a:extLst>
            </p:cNvPr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082349540"/>
                </p:ext>
              </p:extLst>
            </p:nvPr>
          </p:nvGraphicFramePr>
          <p:xfrm>
            <a:off x="-549539" y="764817"/>
            <a:ext cx="3749679" cy="2204981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4"/>
            </a:graphicData>
          </a:graphic>
        </p:graphicFrame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A9F56E2E-1EAA-4639-98D7-E6AE75CAE886}"/>
                </a:ext>
              </a:extLst>
            </p:cNvPr>
            <p:cNvSpPr txBox="1"/>
            <p:nvPr/>
          </p:nvSpPr>
          <p:spPr>
            <a:xfrm>
              <a:off x="689801" y="764817"/>
              <a:ext cx="132347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Jenin</a:t>
              </a: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8D41C20F-ED26-4CD2-9126-87F6521E83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15" y="4579877"/>
            <a:ext cx="1787953" cy="2238202"/>
          </a:xfrm>
          <a:prstGeom prst="rect">
            <a:avLst/>
          </a:prstGeom>
          <a:solidFill>
            <a:schemeClr val="bg1"/>
          </a:solidFill>
        </p:spPr>
      </p:pic>
      <p:grpSp>
        <p:nvGrpSpPr>
          <p:cNvPr id="6" name="Group 5"/>
          <p:cNvGrpSpPr/>
          <p:nvPr/>
        </p:nvGrpSpPr>
        <p:grpSpPr>
          <a:xfrm>
            <a:off x="-161776" y="2549573"/>
            <a:ext cx="4004087" cy="2401282"/>
            <a:chOff x="-452712" y="2726876"/>
            <a:chExt cx="4004087" cy="2401282"/>
          </a:xfrm>
        </p:grpSpPr>
        <p:graphicFrame>
          <p:nvGraphicFramePr>
            <p:cNvPr id="8" name="Chart 7">
              <a:extLst>
                <a:ext uri="{FF2B5EF4-FFF2-40B4-BE49-F238E27FC236}">
                  <a16:creationId xmlns:a16="http://schemas.microsoft.com/office/drawing/2014/main" id="{5F39DD38-8628-4C5C-BCA7-7430B07305F0}"/>
                </a:ext>
              </a:extLst>
            </p:cNvPr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2111695309"/>
                </p:ext>
              </p:extLst>
            </p:nvPr>
          </p:nvGraphicFramePr>
          <p:xfrm>
            <a:off x="-452712" y="2729022"/>
            <a:ext cx="4004087" cy="2399136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6"/>
            </a:graphicData>
          </a:graphic>
        </p:graphicFrame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1BDF4DB-2EF0-4D50-B9AA-2FEB45F7AFC2}"/>
                </a:ext>
              </a:extLst>
            </p:cNvPr>
            <p:cNvSpPr txBox="1"/>
            <p:nvPr/>
          </p:nvSpPr>
          <p:spPr>
            <a:xfrm>
              <a:off x="887594" y="2726876"/>
              <a:ext cx="132347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Selfit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07481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552626A-FC03-4292-890D-498BB4C545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6042775"/>
              </p:ext>
            </p:extLst>
          </p:nvPr>
        </p:nvGraphicFramePr>
        <p:xfrm>
          <a:off x="35169" y="265839"/>
          <a:ext cx="9084169" cy="6199586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262964">
                  <a:extLst>
                    <a:ext uri="{9D8B030D-6E8A-4147-A177-3AD203B41FA5}">
                      <a16:colId xmlns:a16="http://schemas.microsoft.com/office/drawing/2014/main" val="104139415"/>
                    </a:ext>
                  </a:extLst>
                </a:gridCol>
                <a:gridCol w="1123400">
                  <a:extLst>
                    <a:ext uri="{9D8B030D-6E8A-4147-A177-3AD203B41FA5}">
                      <a16:colId xmlns:a16="http://schemas.microsoft.com/office/drawing/2014/main" val="208900020"/>
                    </a:ext>
                  </a:extLst>
                </a:gridCol>
                <a:gridCol w="1139561">
                  <a:extLst>
                    <a:ext uri="{9D8B030D-6E8A-4147-A177-3AD203B41FA5}">
                      <a16:colId xmlns:a16="http://schemas.microsoft.com/office/drawing/2014/main" val="1358052259"/>
                    </a:ext>
                  </a:extLst>
                </a:gridCol>
                <a:gridCol w="1139561">
                  <a:extLst>
                    <a:ext uri="{9D8B030D-6E8A-4147-A177-3AD203B41FA5}">
                      <a16:colId xmlns:a16="http://schemas.microsoft.com/office/drawing/2014/main" val="1955467948"/>
                    </a:ext>
                  </a:extLst>
                </a:gridCol>
                <a:gridCol w="1139561">
                  <a:extLst>
                    <a:ext uri="{9D8B030D-6E8A-4147-A177-3AD203B41FA5}">
                      <a16:colId xmlns:a16="http://schemas.microsoft.com/office/drawing/2014/main" val="45676798"/>
                    </a:ext>
                  </a:extLst>
                </a:gridCol>
                <a:gridCol w="1139561">
                  <a:extLst>
                    <a:ext uri="{9D8B030D-6E8A-4147-A177-3AD203B41FA5}">
                      <a16:colId xmlns:a16="http://schemas.microsoft.com/office/drawing/2014/main" val="2149394034"/>
                    </a:ext>
                  </a:extLst>
                </a:gridCol>
                <a:gridCol w="1139561">
                  <a:extLst>
                    <a:ext uri="{9D8B030D-6E8A-4147-A177-3AD203B41FA5}">
                      <a16:colId xmlns:a16="http://schemas.microsoft.com/office/drawing/2014/main" val="3704722503"/>
                    </a:ext>
                  </a:extLst>
                </a:gridCol>
              </a:tblGrid>
              <a:tr h="475466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Criteria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Weight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Mark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Weight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Mark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Weight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Mark</a:t>
                      </a:r>
                    </a:p>
                  </a:txBody>
                  <a:tcPr marL="77472" marR="77472" marT="38736" marB="38736"/>
                </a:tc>
                <a:extLst>
                  <a:ext uri="{0D108BD9-81ED-4DB2-BD59-A6C34878D82A}">
                    <a16:rowId xmlns:a16="http://schemas.microsoft.com/office/drawing/2014/main" val="3952252174"/>
                  </a:ext>
                </a:extLst>
              </a:tr>
              <a:tr h="475466">
                <a:tc>
                  <a:txBody>
                    <a:bodyPr/>
                    <a:lstStyle/>
                    <a:p>
                      <a:pPr algn="ctr"/>
                      <a:endParaRPr lang="en-US" sz="2400" dirty="0"/>
                    </a:p>
                  </a:txBody>
                  <a:tcPr marL="77472" marR="77472" marT="38736" marB="38736"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3200" dirty="0"/>
                        <a:t>Jenin</a:t>
                      </a:r>
                    </a:p>
                  </a:txBody>
                  <a:tcPr marL="98608" marR="98608" marT="49304" marB="49304"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3200" dirty="0"/>
                        <a:t>Tubas</a:t>
                      </a:r>
                    </a:p>
                  </a:txBody>
                  <a:tcPr marL="98608" marR="98608" marT="49304" marB="49304"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3200" dirty="0"/>
                        <a:t>Selfit</a:t>
                      </a:r>
                    </a:p>
                  </a:txBody>
                  <a:tcPr marL="98608" marR="98608" marT="49304" marB="49304"/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9448264"/>
                  </a:ext>
                </a:extLst>
              </a:tr>
              <a:tr h="475466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Agricultural lands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1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4</a:t>
                      </a:r>
                      <a:endParaRPr lang="en-US" sz="2400" b="1" dirty="0"/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1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2</a:t>
                      </a:r>
                      <a:endParaRPr lang="en-US" sz="2400" b="1" dirty="0"/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1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3</a:t>
                      </a:r>
                      <a:endParaRPr lang="en-US" sz="2400" b="1" dirty="0"/>
                    </a:p>
                  </a:txBody>
                  <a:tcPr marL="77472" marR="77472" marT="38736" marB="38736"/>
                </a:tc>
                <a:extLst>
                  <a:ext uri="{0D108BD9-81ED-4DB2-BD59-A6C34878D82A}">
                    <a16:rowId xmlns:a16="http://schemas.microsoft.com/office/drawing/2014/main" val="1724097769"/>
                  </a:ext>
                </a:extLst>
              </a:tr>
              <a:tr h="435165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Sensitive areas (Soil sealing)</a:t>
                      </a:r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1</a:t>
                      </a:r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2</a:t>
                      </a:r>
                      <a:endParaRPr lang="en-US" sz="2400" b="1" dirty="0"/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1</a:t>
                      </a:r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3</a:t>
                      </a:r>
                      <a:endParaRPr lang="en-US" sz="2400" b="1" dirty="0"/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1</a:t>
                      </a:r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4</a:t>
                      </a:r>
                      <a:endParaRPr lang="en-US" sz="2400" b="1" dirty="0"/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5217894"/>
                  </a:ext>
                </a:extLst>
              </a:tr>
              <a:tr h="475466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Low Density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3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3</a:t>
                      </a:r>
                      <a:endParaRPr lang="en-US" sz="2400" b="1" dirty="0"/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3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4</a:t>
                      </a:r>
                      <a:endParaRPr lang="en-US" sz="2400" b="1" dirty="0"/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3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2</a:t>
                      </a:r>
                      <a:endParaRPr lang="en-US" sz="2400" b="1" dirty="0"/>
                    </a:p>
                  </a:txBody>
                  <a:tcPr marL="77472" marR="77472" marT="38736" marB="38736"/>
                </a:tc>
                <a:extLst>
                  <a:ext uri="{0D108BD9-81ED-4DB2-BD59-A6C34878D82A}">
                    <a16:rowId xmlns:a16="http://schemas.microsoft.com/office/drawing/2014/main" val="3316462305"/>
                  </a:ext>
                </a:extLst>
              </a:tr>
              <a:tr h="475466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Open Spaces</a:t>
                      </a:r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2</a:t>
                      </a:r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2</a:t>
                      </a:r>
                      <a:endParaRPr lang="en-US" sz="2400" b="1" dirty="0"/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2</a:t>
                      </a:r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3</a:t>
                      </a:r>
                      <a:endParaRPr lang="en-US" sz="2400" b="1" dirty="0"/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2</a:t>
                      </a:r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5</a:t>
                      </a:r>
                      <a:endParaRPr lang="en-US" sz="2400" b="1" dirty="0"/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6456641"/>
                  </a:ext>
                </a:extLst>
              </a:tr>
              <a:tr h="475466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Natural Resources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1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4</a:t>
                      </a:r>
                      <a:endParaRPr lang="en-US" sz="2400" b="1" dirty="0"/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1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2</a:t>
                      </a:r>
                      <a:endParaRPr lang="en-US" sz="2400" b="1" dirty="0"/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1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2</a:t>
                      </a:r>
                      <a:endParaRPr lang="en-US" sz="2400" b="1" dirty="0"/>
                    </a:p>
                  </a:txBody>
                  <a:tcPr marL="77472" marR="77472" marT="38736" marB="38736"/>
                </a:tc>
                <a:extLst>
                  <a:ext uri="{0D108BD9-81ED-4DB2-BD59-A6C34878D82A}">
                    <a16:rowId xmlns:a16="http://schemas.microsoft.com/office/drawing/2014/main" val="2167292219"/>
                  </a:ext>
                </a:extLst>
              </a:tr>
              <a:tr h="475466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Biodiversity</a:t>
                      </a:r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1</a:t>
                      </a:r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1</a:t>
                      </a:r>
                      <a:endParaRPr lang="en-US" sz="2400" b="1" dirty="0"/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1</a:t>
                      </a:r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2</a:t>
                      </a:r>
                      <a:endParaRPr lang="en-US" sz="2400" b="1" dirty="0"/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1</a:t>
                      </a:r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3</a:t>
                      </a:r>
                      <a:endParaRPr lang="en-US" sz="2400" b="1" dirty="0"/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6720421"/>
                  </a:ext>
                </a:extLst>
              </a:tr>
              <a:tr h="47546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/>
                        <a:t>Topography &amp; Slope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2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4</a:t>
                      </a:r>
                      <a:endParaRPr lang="en-US" sz="2400" b="1" dirty="0"/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2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2</a:t>
                      </a:r>
                      <a:endParaRPr lang="en-US" sz="2400" b="1" dirty="0"/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2</a:t>
                      </a:r>
                    </a:p>
                  </a:txBody>
                  <a:tcPr marL="77472" marR="77472" marT="38736" marB="3873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3</a:t>
                      </a:r>
                      <a:endParaRPr lang="en-US" sz="2400" b="1" dirty="0"/>
                    </a:p>
                  </a:txBody>
                  <a:tcPr marL="77472" marR="77472" marT="38736" marB="38736"/>
                </a:tc>
                <a:extLst>
                  <a:ext uri="{0D108BD9-81ED-4DB2-BD59-A6C34878D82A}">
                    <a16:rowId xmlns:a16="http://schemas.microsoft.com/office/drawing/2014/main" val="2159201828"/>
                  </a:ext>
                </a:extLst>
              </a:tr>
              <a:tr h="47546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/>
                        <a:t>Total</a:t>
                      </a:r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dirty="0"/>
                    </a:p>
                  </a:txBody>
                  <a:tcPr marL="77472" marR="77472" marT="38736" marB="38736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20</a:t>
                      </a:r>
                      <a:endParaRPr lang="en-US" sz="2400" b="1" dirty="0"/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dirty="0"/>
                    </a:p>
                  </a:txBody>
                  <a:tcPr marL="77472" marR="77472" marT="38736" marB="38736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18</a:t>
                      </a:r>
                      <a:endParaRPr lang="en-US" sz="2400" b="1" dirty="0"/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dirty="0"/>
                    </a:p>
                  </a:txBody>
                  <a:tcPr marL="77472" marR="77472" marT="38736" marB="38736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23</a:t>
                      </a:r>
                      <a:endParaRPr lang="en-US" sz="2400" b="1" dirty="0"/>
                    </a:p>
                  </a:txBody>
                  <a:tcPr marL="77472" marR="77472" marT="38736" marB="38736">
                    <a:solidFill>
                      <a:srgbClr val="769F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714859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7FDF02F8-7615-4208-965E-58217ED679BA}"/>
              </a:ext>
            </a:extLst>
          </p:cNvPr>
          <p:cNvSpPr/>
          <p:nvPr/>
        </p:nvSpPr>
        <p:spPr>
          <a:xfrm>
            <a:off x="-24662" y="0"/>
            <a:ext cx="9144000" cy="6858000"/>
          </a:xfrm>
          <a:prstGeom prst="rect">
            <a:avLst/>
          </a:prstGeom>
          <a:solidFill>
            <a:schemeClr val="bg1">
              <a:lumMod val="65000"/>
              <a:alpha val="72000"/>
            </a:schemeClr>
          </a:solidFill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786AE1-6005-45B9-8A18-5E00A4241DFB}"/>
              </a:ext>
            </a:extLst>
          </p:cNvPr>
          <p:cNvSpPr txBox="1"/>
          <p:nvPr/>
        </p:nvSpPr>
        <p:spPr>
          <a:xfrm>
            <a:off x="298658" y="2442367"/>
            <a:ext cx="8546683" cy="1446550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dirty="0"/>
              <a:t>The Highest Ecological Potential is in </a:t>
            </a:r>
          </a:p>
          <a:p>
            <a:pPr algn="ctr"/>
            <a:r>
              <a:rPr lang="en-US" sz="4400" dirty="0"/>
              <a:t>“</a:t>
            </a:r>
            <a:r>
              <a:rPr lang="en-US" sz="4400" dirty="0">
                <a:solidFill>
                  <a:schemeClr val="bg1"/>
                </a:solidFill>
              </a:rPr>
              <a:t>Selfit City</a:t>
            </a:r>
            <a:r>
              <a:rPr lang="en-US" sz="44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0953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648D3-BD11-44D5-8561-2442F2952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03" y="-58902"/>
            <a:ext cx="2236091" cy="659971"/>
          </a:xfrm>
        </p:spPr>
        <p:txBody>
          <a:bodyPr>
            <a:noAutofit/>
          </a:bodyPr>
          <a:lstStyle/>
          <a:p>
            <a:pPr algn="ctr"/>
            <a:r>
              <a:rPr lang="en-US" sz="2800" b="1" dirty="0"/>
              <a:t>Methodology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A7DEA7A-3F38-4E27-A674-B320397D387B}"/>
              </a:ext>
            </a:extLst>
          </p:cNvPr>
          <p:cNvGrpSpPr/>
          <p:nvPr/>
        </p:nvGrpSpPr>
        <p:grpSpPr>
          <a:xfrm>
            <a:off x="58615" y="185279"/>
            <a:ext cx="8067401" cy="2882154"/>
            <a:chOff x="0" y="677648"/>
            <a:chExt cx="8067401" cy="2882154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8821BB99-4CED-423D-A1F3-6F378068420B}"/>
                </a:ext>
              </a:extLst>
            </p:cNvPr>
            <p:cNvSpPr txBox="1"/>
            <p:nvPr/>
          </p:nvSpPr>
          <p:spPr>
            <a:xfrm>
              <a:off x="0" y="2079312"/>
              <a:ext cx="907263" cy="52322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/>
                <a:t>Site Selection</a:t>
              </a:r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955E4A1-86E8-4476-8116-D45CC914BD78}"/>
                </a:ext>
              </a:extLst>
            </p:cNvPr>
            <p:cNvCxnSpPr>
              <a:cxnSpLocks/>
              <a:stCxn id="5" idx="3"/>
            </p:cNvCxnSpPr>
            <p:nvPr/>
          </p:nvCxnSpPr>
          <p:spPr>
            <a:xfrm flipV="1">
              <a:off x="907263" y="2332760"/>
              <a:ext cx="347686" cy="2759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33FA1A27-41B9-4252-995F-86772DCFD529}"/>
                </a:ext>
              </a:extLst>
            </p:cNvPr>
            <p:cNvSpPr txBox="1"/>
            <p:nvPr/>
          </p:nvSpPr>
          <p:spPr>
            <a:xfrm>
              <a:off x="1678368" y="989272"/>
              <a:ext cx="1099157" cy="300082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Macro-Scale</a:t>
              </a:r>
            </a:p>
          </p:txBody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8A0BC2-4C10-495D-9CE3-E122D9278963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2991320" y="887079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6E465C9-522F-4B8A-BC77-B6A1B0409FFB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4513895" y="956347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AC900E5B-D14B-494B-B21B-C2498DC91D45}"/>
                </a:ext>
              </a:extLst>
            </p:cNvPr>
            <p:cNvSpPr txBox="1"/>
            <p:nvPr/>
          </p:nvSpPr>
          <p:spPr>
            <a:xfrm>
              <a:off x="4735759" y="677648"/>
              <a:ext cx="1435052" cy="92333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Examine the  Ecological potential in the three regions</a:t>
              </a:r>
            </a:p>
          </p:txBody>
        </p:sp>
        <p:cxnSp>
          <p:nvCxnSpPr>
            <p:cNvPr id="9" name="رابط مستقيم 8"/>
            <p:cNvCxnSpPr>
              <a:cxnSpLocks/>
            </p:cNvCxnSpPr>
            <p:nvPr/>
          </p:nvCxnSpPr>
          <p:spPr>
            <a:xfrm>
              <a:off x="7234979" y="1600978"/>
              <a:ext cx="0" cy="625415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14">
              <a:extLst>
                <a:ext uri="{FF2B5EF4-FFF2-40B4-BE49-F238E27FC236}">
                  <a16:creationId xmlns:a16="http://schemas.microsoft.com/office/drawing/2014/main" id="{8F77E7AE-1A6B-4C6D-84E3-3AD9997C4D72}"/>
                </a:ext>
              </a:extLst>
            </p:cNvPr>
            <p:cNvCxnSpPr>
              <a:cxnSpLocks/>
            </p:cNvCxnSpPr>
            <p:nvPr/>
          </p:nvCxnSpPr>
          <p:spPr>
            <a:xfrm>
              <a:off x="2236093" y="2226393"/>
              <a:ext cx="4998886" cy="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مربع نص 26"/>
            <p:cNvSpPr txBox="1"/>
            <p:nvPr/>
          </p:nvSpPr>
          <p:spPr>
            <a:xfrm>
              <a:off x="6684371" y="2839412"/>
              <a:ext cx="1383030" cy="715581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Select the city with the highest potential</a:t>
              </a:r>
            </a:p>
          </p:txBody>
        </p: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C4B162B-B513-4135-90AB-BD4C3E9D26AC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254949" y="1128439"/>
              <a:ext cx="1" cy="1189142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8E03900-D519-4E4B-B306-DF9632AFE0D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250777" y="2325788"/>
              <a:ext cx="0" cy="775324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F3B400C-B62D-42C3-AB07-E1D413A4F982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1464573" y="2884343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1E041E0-D2E5-4E23-B7C9-C5339D5DCA57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1472718" y="912593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CFBC686B-11D8-42B0-9F74-8C53DF1E25C2}"/>
                </a:ext>
              </a:extLst>
            </p:cNvPr>
            <p:cNvSpPr txBox="1"/>
            <p:nvPr/>
          </p:nvSpPr>
          <p:spPr>
            <a:xfrm>
              <a:off x="3205115" y="754625"/>
              <a:ext cx="1099157" cy="92333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Set-up The Criteria on the Macro-Scale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18DF2539-A262-4D08-8646-A091F095B4F5}"/>
                </a:ext>
              </a:extLst>
            </p:cNvPr>
            <p:cNvSpPr txBox="1"/>
            <p:nvPr/>
          </p:nvSpPr>
          <p:spPr>
            <a:xfrm>
              <a:off x="1686514" y="2959637"/>
              <a:ext cx="1099157" cy="300082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Micro-Scale</a:t>
              </a:r>
            </a:p>
          </p:txBody>
        </p: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6FEC7248-6F90-4A82-A281-30545D3F8448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6392674" y="876245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4FA6F162-D8D4-4A0B-A73E-E3C79FB7C785}"/>
                </a:ext>
              </a:extLst>
            </p:cNvPr>
            <p:cNvSpPr txBox="1"/>
            <p:nvPr/>
          </p:nvSpPr>
          <p:spPr>
            <a:xfrm>
              <a:off x="6595165" y="685236"/>
              <a:ext cx="1099157" cy="92333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Select the region With the Highest Potential</a:t>
              </a:r>
            </a:p>
          </p:txBody>
        </p:sp>
        <p:cxnSp>
          <p:nvCxnSpPr>
            <p:cNvPr id="40" name="رابط مستقيم 8">
              <a:extLst>
                <a:ext uri="{FF2B5EF4-FFF2-40B4-BE49-F238E27FC236}">
                  <a16:creationId xmlns:a16="http://schemas.microsoft.com/office/drawing/2014/main" id="{19F715D7-D8B2-4BB4-B4EF-88DD19EC493B}"/>
                </a:ext>
              </a:extLst>
            </p:cNvPr>
            <p:cNvCxnSpPr>
              <a:cxnSpLocks/>
              <a:endCxn id="30" idx="0"/>
            </p:cNvCxnSpPr>
            <p:nvPr/>
          </p:nvCxnSpPr>
          <p:spPr>
            <a:xfrm>
              <a:off x="2236093" y="2226393"/>
              <a:ext cx="0" cy="733244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17B174E2-E201-4D71-88A7-7C2BC67D7E1C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3007611" y="2878766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5547867F-02FB-4CCB-97D7-A694DB6FDCF8}"/>
                </a:ext>
              </a:extLst>
            </p:cNvPr>
            <p:cNvSpPr txBox="1"/>
            <p:nvPr/>
          </p:nvSpPr>
          <p:spPr>
            <a:xfrm>
              <a:off x="3213809" y="2844221"/>
              <a:ext cx="1506280" cy="715581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Set-up The Criteria on the Micro-Scale</a:t>
              </a:r>
            </a:p>
          </p:txBody>
        </p: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CCEA49CD-6619-4B48-8C60-919E507E38DB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4949554" y="2881301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4FEC2F83-3513-408F-92B3-F36CCB97145A}"/>
                </a:ext>
              </a:extLst>
            </p:cNvPr>
            <p:cNvSpPr txBox="1"/>
            <p:nvPr/>
          </p:nvSpPr>
          <p:spPr>
            <a:xfrm>
              <a:off x="5163350" y="2619262"/>
              <a:ext cx="1099157" cy="715581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Examine the potential in the Cities</a:t>
              </a:r>
            </a:p>
          </p:txBody>
        </p: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F57FC8BD-00A9-41A0-AE85-9F2C48B3C506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6464623" y="2950884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Rectangle 51">
            <a:extLst>
              <a:ext uri="{FF2B5EF4-FFF2-40B4-BE49-F238E27FC236}">
                <a16:creationId xmlns:a16="http://schemas.microsoft.com/office/drawing/2014/main" id="{01A87430-589D-4B09-AB8C-F67F15FAF56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b="1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43A7B2-7805-428B-A669-D94F41E4812E}"/>
              </a:ext>
            </a:extLst>
          </p:cNvPr>
          <p:cNvSpPr/>
          <p:nvPr/>
        </p:nvSpPr>
        <p:spPr>
          <a:xfrm>
            <a:off x="30956" y="82063"/>
            <a:ext cx="9054429" cy="3061444"/>
          </a:xfrm>
          <a:prstGeom prst="rect">
            <a:avLst/>
          </a:prstGeom>
          <a:noFill/>
          <a:ln w="41275">
            <a:solidFill>
              <a:srgbClr val="C0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E17CFE1-9C8C-4633-908F-D9F1FF9159F9}"/>
              </a:ext>
            </a:extLst>
          </p:cNvPr>
          <p:cNvCxnSpPr>
            <a:cxnSpLocks/>
          </p:cNvCxnSpPr>
          <p:nvPr/>
        </p:nvCxnSpPr>
        <p:spPr>
          <a:xfrm flipH="1">
            <a:off x="402628" y="3822572"/>
            <a:ext cx="4180113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C86A1450-F41F-4F6D-A9AE-27B21C7D364C}"/>
              </a:ext>
            </a:extLst>
          </p:cNvPr>
          <p:cNvCxnSpPr>
            <a:cxnSpLocks/>
          </p:cNvCxnSpPr>
          <p:nvPr/>
        </p:nvCxnSpPr>
        <p:spPr>
          <a:xfrm>
            <a:off x="4575403" y="3151816"/>
            <a:ext cx="0" cy="214923"/>
          </a:xfrm>
          <a:prstGeom prst="straightConnector1">
            <a:avLst/>
          </a:prstGeom>
          <a:ln w="25400"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>
            <a:extLst>
              <a:ext uri="{FF2B5EF4-FFF2-40B4-BE49-F238E27FC236}">
                <a16:creationId xmlns:a16="http://schemas.microsoft.com/office/drawing/2014/main" id="{D44C8C73-F81E-41A9-9961-6C99D40B53B1}"/>
              </a:ext>
            </a:extLst>
          </p:cNvPr>
          <p:cNvSpPr txBox="1"/>
          <p:nvPr/>
        </p:nvSpPr>
        <p:spPr>
          <a:xfrm>
            <a:off x="3938974" y="3357055"/>
            <a:ext cx="1285368" cy="338554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Site Analysis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D7F6584-1958-47C5-82BC-584029820773}"/>
              </a:ext>
            </a:extLst>
          </p:cNvPr>
          <p:cNvCxnSpPr>
            <a:cxnSpLocks/>
            <a:stCxn id="45" idx="2"/>
          </p:cNvCxnSpPr>
          <p:nvPr/>
        </p:nvCxnSpPr>
        <p:spPr>
          <a:xfrm>
            <a:off x="4581658" y="3695609"/>
            <a:ext cx="0" cy="12571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14">
            <a:extLst>
              <a:ext uri="{FF2B5EF4-FFF2-40B4-BE49-F238E27FC236}">
                <a16:creationId xmlns:a16="http://schemas.microsoft.com/office/drawing/2014/main" id="{CD066CD4-8D79-496A-9757-206F6FD397B5}"/>
              </a:ext>
            </a:extLst>
          </p:cNvPr>
          <p:cNvCxnSpPr>
            <a:cxnSpLocks/>
          </p:cNvCxnSpPr>
          <p:nvPr/>
        </p:nvCxnSpPr>
        <p:spPr>
          <a:xfrm>
            <a:off x="4582741" y="3822572"/>
            <a:ext cx="3929072" cy="0"/>
          </a:xfrm>
          <a:prstGeom prst="line">
            <a:avLst/>
          </a:prstGeom>
          <a:ln w="63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F6671B8C-9079-4274-B755-1DF0E5077C85}"/>
              </a:ext>
            </a:extLst>
          </p:cNvPr>
          <p:cNvCxnSpPr>
            <a:cxnSpLocks/>
          </p:cNvCxnSpPr>
          <p:nvPr/>
        </p:nvCxnSpPr>
        <p:spPr>
          <a:xfrm>
            <a:off x="8520745" y="3822572"/>
            <a:ext cx="0" cy="211755"/>
          </a:xfrm>
          <a:prstGeom prst="line">
            <a:avLst/>
          </a:prstGeom>
          <a:ln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599028EE-4B71-40BE-BA11-0D351D0E68E4}"/>
              </a:ext>
            </a:extLst>
          </p:cNvPr>
          <p:cNvCxnSpPr>
            <a:cxnSpLocks/>
          </p:cNvCxnSpPr>
          <p:nvPr/>
        </p:nvCxnSpPr>
        <p:spPr>
          <a:xfrm>
            <a:off x="6907881" y="3814428"/>
            <a:ext cx="0" cy="219899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9F91C767-ACEF-4419-9C50-FE5F3EE1F64A}"/>
              </a:ext>
            </a:extLst>
          </p:cNvPr>
          <p:cNvCxnSpPr>
            <a:cxnSpLocks/>
          </p:cNvCxnSpPr>
          <p:nvPr/>
        </p:nvCxnSpPr>
        <p:spPr>
          <a:xfrm>
            <a:off x="2297303" y="3814428"/>
            <a:ext cx="0" cy="219899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3C77E9E8-A6BA-47D2-AD9F-259C3750847C}"/>
              </a:ext>
            </a:extLst>
          </p:cNvPr>
          <p:cNvCxnSpPr>
            <a:cxnSpLocks/>
          </p:cNvCxnSpPr>
          <p:nvPr/>
        </p:nvCxnSpPr>
        <p:spPr>
          <a:xfrm>
            <a:off x="402628" y="3821319"/>
            <a:ext cx="0" cy="179894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id="{3CBF49DA-8252-4E88-A301-FD3E224B2893}"/>
              </a:ext>
            </a:extLst>
          </p:cNvPr>
          <p:cNvSpPr txBox="1"/>
          <p:nvPr/>
        </p:nvSpPr>
        <p:spPr>
          <a:xfrm>
            <a:off x="65492" y="4001213"/>
            <a:ext cx="682158" cy="300082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Form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188171CB-133F-4C10-844C-6BE2BBCF8344}"/>
              </a:ext>
            </a:extLst>
          </p:cNvPr>
          <p:cNvSpPr txBox="1"/>
          <p:nvPr/>
        </p:nvSpPr>
        <p:spPr>
          <a:xfrm>
            <a:off x="1885548" y="4029895"/>
            <a:ext cx="836492" cy="300082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Economy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F0E6EE05-6786-4CD7-974E-3D103A60941B}"/>
              </a:ext>
            </a:extLst>
          </p:cNvPr>
          <p:cNvSpPr txBox="1"/>
          <p:nvPr/>
        </p:nvSpPr>
        <p:spPr>
          <a:xfrm>
            <a:off x="8002377" y="4037619"/>
            <a:ext cx="1018872" cy="507831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Natural Elements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DF84A93-9F3E-4101-A2B0-37DA7D6A9612}"/>
              </a:ext>
            </a:extLst>
          </p:cNvPr>
          <p:cNvSpPr txBox="1"/>
          <p:nvPr/>
        </p:nvSpPr>
        <p:spPr>
          <a:xfrm>
            <a:off x="6229429" y="4042471"/>
            <a:ext cx="1356903" cy="300082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Transportation</a:t>
            </a:r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26F64F60-82CD-4983-BE36-0861EC906CD3}"/>
              </a:ext>
            </a:extLst>
          </p:cNvPr>
          <p:cNvCxnSpPr>
            <a:cxnSpLocks/>
            <a:endCxn id="83" idx="6"/>
          </p:cNvCxnSpPr>
          <p:nvPr/>
        </p:nvCxnSpPr>
        <p:spPr>
          <a:xfrm flipH="1">
            <a:off x="5204480" y="4548742"/>
            <a:ext cx="2797897" cy="345523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6826AEAE-7BD4-4038-B64F-85EA017B97E7}"/>
              </a:ext>
            </a:extLst>
          </p:cNvPr>
          <p:cNvCxnSpPr>
            <a:cxnSpLocks/>
            <a:endCxn id="83" idx="7"/>
          </p:cNvCxnSpPr>
          <p:nvPr/>
        </p:nvCxnSpPr>
        <p:spPr>
          <a:xfrm flipH="1">
            <a:off x="5024081" y="4345845"/>
            <a:ext cx="1205348" cy="370639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03D02FEE-7D3A-4D45-8359-4B3AE84B970E}"/>
              </a:ext>
            </a:extLst>
          </p:cNvPr>
          <p:cNvCxnSpPr>
            <a:cxnSpLocks/>
            <a:endCxn id="83" idx="1"/>
          </p:cNvCxnSpPr>
          <p:nvPr/>
        </p:nvCxnSpPr>
        <p:spPr>
          <a:xfrm>
            <a:off x="2722040" y="4333692"/>
            <a:ext cx="1430996" cy="382792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3B884C2E-F1A4-4215-BA02-67CAB061A218}"/>
              </a:ext>
            </a:extLst>
          </p:cNvPr>
          <p:cNvCxnSpPr>
            <a:cxnSpLocks/>
            <a:endCxn id="83" idx="2"/>
          </p:cNvCxnSpPr>
          <p:nvPr/>
        </p:nvCxnSpPr>
        <p:spPr>
          <a:xfrm>
            <a:off x="747650" y="4316909"/>
            <a:ext cx="3224987" cy="577356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Oval 82">
            <a:extLst>
              <a:ext uri="{FF2B5EF4-FFF2-40B4-BE49-F238E27FC236}">
                <a16:creationId xmlns:a16="http://schemas.microsoft.com/office/drawing/2014/main" id="{1DC402B4-8845-43B7-B1A6-5960315692C4}"/>
              </a:ext>
            </a:extLst>
          </p:cNvPr>
          <p:cNvSpPr/>
          <p:nvPr/>
        </p:nvSpPr>
        <p:spPr>
          <a:xfrm>
            <a:off x="3972637" y="4642845"/>
            <a:ext cx="1231843" cy="502840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SWOT</a:t>
            </a:r>
          </a:p>
        </p:txBody>
      </p:sp>
      <p:cxnSp>
        <p:nvCxnSpPr>
          <p:cNvPr id="91" name="Straight Arrow Connector 90">
            <a:extLst>
              <a:ext uri="{FF2B5EF4-FFF2-40B4-BE49-F238E27FC236}">
                <a16:creationId xmlns:a16="http://schemas.microsoft.com/office/drawing/2014/main" id="{432AF6D3-3D52-4E9F-B9C5-AB8EB7D28AC0}"/>
              </a:ext>
            </a:extLst>
          </p:cNvPr>
          <p:cNvCxnSpPr>
            <a:cxnSpLocks/>
          </p:cNvCxnSpPr>
          <p:nvPr/>
        </p:nvCxnSpPr>
        <p:spPr>
          <a:xfrm>
            <a:off x="4585662" y="5154840"/>
            <a:ext cx="0" cy="214923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Box 91">
            <a:extLst>
              <a:ext uri="{FF2B5EF4-FFF2-40B4-BE49-F238E27FC236}">
                <a16:creationId xmlns:a16="http://schemas.microsoft.com/office/drawing/2014/main" id="{E29ECAF4-22F3-40BD-9D28-6C8464E0BDE1}"/>
              </a:ext>
            </a:extLst>
          </p:cNvPr>
          <p:cNvSpPr txBox="1"/>
          <p:nvPr/>
        </p:nvSpPr>
        <p:spPr>
          <a:xfrm>
            <a:off x="3539057" y="5362333"/>
            <a:ext cx="2097589" cy="338554"/>
          </a:xfrm>
          <a:prstGeom prst="rect">
            <a:avLst/>
          </a:prstGeom>
          <a:noFill/>
          <a:ln w="0">
            <a:solidFill>
              <a:srgbClr val="6C8047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Concept Development</a:t>
            </a:r>
          </a:p>
        </p:txBody>
      </p:sp>
      <p:cxnSp>
        <p:nvCxnSpPr>
          <p:cNvPr id="117" name="Straight Arrow Connector 116">
            <a:extLst>
              <a:ext uri="{FF2B5EF4-FFF2-40B4-BE49-F238E27FC236}">
                <a16:creationId xmlns:a16="http://schemas.microsoft.com/office/drawing/2014/main" id="{22E823AD-9494-4BDD-833D-58B752D1420D}"/>
              </a:ext>
            </a:extLst>
          </p:cNvPr>
          <p:cNvCxnSpPr>
            <a:cxnSpLocks/>
          </p:cNvCxnSpPr>
          <p:nvPr/>
        </p:nvCxnSpPr>
        <p:spPr>
          <a:xfrm>
            <a:off x="4581658" y="5700887"/>
            <a:ext cx="0" cy="214923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TextBox 117">
            <a:extLst>
              <a:ext uri="{FF2B5EF4-FFF2-40B4-BE49-F238E27FC236}">
                <a16:creationId xmlns:a16="http://schemas.microsoft.com/office/drawing/2014/main" id="{F1DBFCA9-A7E5-46FC-AFA2-290DDE2EB6F4}"/>
              </a:ext>
            </a:extLst>
          </p:cNvPr>
          <p:cNvSpPr txBox="1"/>
          <p:nvPr/>
        </p:nvSpPr>
        <p:spPr>
          <a:xfrm>
            <a:off x="3539437" y="5915810"/>
            <a:ext cx="2097589" cy="584775"/>
          </a:xfrm>
          <a:prstGeom prst="rect">
            <a:avLst/>
          </a:prstGeom>
          <a:noFill/>
          <a:ln w="0">
            <a:solidFill>
              <a:srgbClr val="6C8047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Interventions &amp; Implementation</a:t>
            </a:r>
          </a:p>
        </p:txBody>
      </p:sp>
      <p:sp>
        <p:nvSpPr>
          <p:cNvPr id="77" name="AutoShape 2" descr="ÙØªÙØ¬Ø© Ø¨Ø­Ø« Ø§ÙØµÙØ± Ø¹Ù âªblur pngâ¬â">
            <a:extLst>
              <a:ext uri="{FF2B5EF4-FFF2-40B4-BE49-F238E27FC236}">
                <a16:creationId xmlns:a16="http://schemas.microsoft.com/office/drawing/2014/main" id="{C4230669-066B-44DC-B997-1A73CA34875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4" name="Picture 83">
            <a:extLst>
              <a:ext uri="{FF2B5EF4-FFF2-40B4-BE49-F238E27FC236}">
                <a16:creationId xmlns:a16="http://schemas.microsoft.com/office/drawing/2014/main" id="{89D914D5-DC98-4E5A-84A7-7C50A36CC5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ghtScreen gridSize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9013" y="4495572"/>
            <a:ext cx="9795434" cy="2929039"/>
          </a:xfrm>
          <a:prstGeom prst="rect">
            <a:avLst/>
          </a:prstGeom>
          <a:effectLst>
            <a:outerShdw dist="50800" dir="5400000" algn="ctr" rotWithShape="0">
              <a:srgbClr val="000000">
                <a:alpha val="69000"/>
              </a:srgbClr>
            </a:outerShdw>
            <a:softEdge rad="76200"/>
          </a:effectLst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0F71DB8B-AEDA-41A6-B221-71CBAA6CF4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ghtScreen gridSize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3380" y="-2437017"/>
            <a:ext cx="9410697" cy="5628976"/>
          </a:xfrm>
          <a:prstGeom prst="rect">
            <a:avLst/>
          </a:prstGeom>
          <a:noFill/>
          <a:effectLst>
            <a:outerShdw dist="50800" dir="5400000" algn="ctr" rotWithShape="0">
              <a:srgbClr val="000000">
                <a:alpha val="69000"/>
              </a:srgbClr>
            </a:outerShdw>
            <a:softEdge rad="76200"/>
          </a:effectLst>
        </p:spPr>
      </p:pic>
    </p:spTree>
    <p:extLst>
      <p:ext uri="{BB962C8B-B14F-4D97-AF65-F5344CB8AC3E}">
        <p14:creationId xmlns:p14="http://schemas.microsoft.com/office/powerpoint/2010/main" val="2433702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60DE4263-3201-4F99-9363-D375994D1825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65E47D-7989-4B4E-9254-0D56E8D03E5C}"/>
              </a:ext>
            </a:extLst>
          </p:cNvPr>
          <p:cNvSpPr/>
          <p:nvPr/>
        </p:nvSpPr>
        <p:spPr>
          <a:xfrm>
            <a:off x="3717755" y="76200"/>
            <a:ext cx="1504950" cy="695325"/>
          </a:xfrm>
          <a:prstGeom prst="rect">
            <a:avLst/>
          </a:prstGeom>
          <a:noFill/>
          <a:ln w="38100">
            <a:solidFill>
              <a:srgbClr val="6C80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Eco-City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21C2969-813F-4738-8901-ADEE202C1735}"/>
              </a:ext>
            </a:extLst>
          </p:cNvPr>
          <p:cNvCxnSpPr>
            <a:cxnSpLocks/>
            <a:stCxn id="4" idx="2"/>
          </p:cNvCxnSpPr>
          <p:nvPr/>
        </p:nvCxnSpPr>
        <p:spPr>
          <a:xfrm>
            <a:off x="4470230" y="771525"/>
            <a:ext cx="0" cy="323850"/>
          </a:xfrm>
          <a:prstGeom prst="line">
            <a:avLst/>
          </a:prstGeom>
          <a:ln w="25400"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AB26203C-CAF6-4F88-B59F-A9424506258A}"/>
              </a:ext>
            </a:extLst>
          </p:cNvPr>
          <p:cNvSpPr/>
          <p:nvPr/>
        </p:nvSpPr>
        <p:spPr>
          <a:xfrm>
            <a:off x="7335716" y="1438274"/>
            <a:ext cx="1780516" cy="695325"/>
          </a:xfrm>
          <a:prstGeom prst="rect">
            <a:avLst/>
          </a:prstGeom>
          <a:noFill/>
          <a:ln w="190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Infrastructure &amp;Transportation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AD5B6F1-2BC9-456F-8830-64F6061D43D2}"/>
              </a:ext>
            </a:extLst>
          </p:cNvPr>
          <p:cNvCxnSpPr>
            <a:cxnSpLocks/>
          </p:cNvCxnSpPr>
          <p:nvPr/>
        </p:nvCxnSpPr>
        <p:spPr>
          <a:xfrm>
            <a:off x="4470230" y="1095375"/>
            <a:ext cx="3858358" cy="0"/>
          </a:xfrm>
          <a:prstGeom prst="line">
            <a:avLst/>
          </a:prstGeom>
          <a:ln w="25400"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0CC3D59-46D1-4E35-B109-CAA3C2AA718B}"/>
              </a:ext>
            </a:extLst>
          </p:cNvPr>
          <p:cNvCxnSpPr>
            <a:cxnSpLocks/>
          </p:cNvCxnSpPr>
          <p:nvPr/>
        </p:nvCxnSpPr>
        <p:spPr>
          <a:xfrm>
            <a:off x="664143" y="1095375"/>
            <a:ext cx="3806087" cy="0"/>
          </a:xfrm>
          <a:prstGeom prst="line">
            <a:avLst/>
          </a:prstGeom>
          <a:ln w="25400"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5E5AEE2-47E2-4DD9-A806-4A35B85209FB}"/>
              </a:ext>
            </a:extLst>
          </p:cNvPr>
          <p:cNvCxnSpPr>
            <a:cxnSpLocks/>
          </p:cNvCxnSpPr>
          <p:nvPr/>
        </p:nvCxnSpPr>
        <p:spPr>
          <a:xfrm>
            <a:off x="664143" y="1095374"/>
            <a:ext cx="0" cy="323850"/>
          </a:xfrm>
          <a:prstGeom prst="line">
            <a:avLst/>
          </a:prstGeom>
          <a:ln w="25400"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42FB25F-C4B9-47EB-8A82-E99C1C4F12FF}"/>
              </a:ext>
            </a:extLst>
          </p:cNvPr>
          <p:cNvCxnSpPr>
            <a:cxnSpLocks/>
          </p:cNvCxnSpPr>
          <p:nvPr/>
        </p:nvCxnSpPr>
        <p:spPr>
          <a:xfrm>
            <a:off x="8328588" y="1095374"/>
            <a:ext cx="0" cy="333376"/>
          </a:xfrm>
          <a:prstGeom prst="line">
            <a:avLst/>
          </a:prstGeom>
          <a:ln w="25400"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C270893-0054-471F-9753-E445D00F3A6A}"/>
              </a:ext>
            </a:extLst>
          </p:cNvPr>
          <p:cNvCxnSpPr>
            <a:cxnSpLocks/>
          </p:cNvCxnSpPr>
          <p:nvPr/>
        </p:nvCxnSpPr>
        <p:spPr>
          <a:xfrm>
            <a:off x="5830766" y="1101724"/>
            <a:ext cx="0" cy="323850"/>
          </a:xfrm>
          <a:prstGeom prst="line">
            <a:avLst/>
          </a:prstGeom>
          <a:ln w="25400"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7423731-58E7-42EC-9799-3B455B3DA71A}"/>
              </a:ext>
            </a:extLst>
          </p:cNvPr>
          <p:cNvCxnSpPr>
            <a:cxnSpLocks/>
          </p:cNvCxnSpPr>
          <p:nvPr/>
        </p:nvCxnSpPr>
        <p:spPr>
          <a:xfrm>
            <a:off x="3060526" y="1095375"/>
            <a:ext cx="0" cy="323850"/>
          </a:xfrm>
          <a:prstGeom prst="line">
            <a:avLst/>
          </a:prstGeom>
          <a:ln w="25400"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119FFC29-80BE-4891-9A82-027D09227757}"/>
              </a:ext>
            </a:extLst>
          </p:cNvPr>
          <p:cNvSpPr/>
          <p:nvPr/>
        </p:nvSpPr>
        <p:spPr>
          <a:xfrm>
            <a:off x="5068766" y="1438274"/>
            <a:ext cx="1504950" cy="695325"/>
          </a:xfrm>
          <a:prstGeom prst="rect">
            <a:avLst/>
          </a:prstGeom>
          <a:noFill/>
          <a:ln w="190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Socio-Economy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F90D97E-6708-4D03-812E-221C01830945}"/>
              </a:ext>
            </a:extLst>
          </p:cNvPr>
          <p:cNvSpPr/>
          <p:nvPr/>
        </p:nvSpPr>
        <p:spPr>
          <a:xfrm>
            <a:off x="1965553" y="1419225"/>
            <a:ext cx="2287801" cy="799885"/>
          </a:xfrm>
          <a:prstGeom prst="rect">
            <a:avLst/>
          </a:prstGeom>
          <a:noFill/>
          <a:ln w="190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Natural Environment &amp; Energy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5B434F5-90D2-432C-AB30-84ECF5D3B7E4}"/>
              </a:ext>
            </a:extLst>
          </p:cNvPr>
          <p:cNvSpPr/>
          <p:nvPr/>
        </p:nvSpPr>
        <p:spPr>
          <a:xfrm>
            <a:off x="28745" y="1419224"/>
            <a:ext cx="1301410" cy="695325"/>
          </a:xfrm>
          <a:prstGeom prst="rect">
            <a:avLst/>
          </a:prstGeom>
          <a:noFill/>
          <a:ln w="190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Urban Form &amp; Structure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7F98A0C3-A481-4E93-BF0A-FF2D8220926E}"/>
              </a:ext>
            </a:extLst>
          </p:cNvPr>
          <p:cNvCxnSpPr>
            <a:cxnSpLocks/>
          </p:cNvCxnSpPr>
          <p:nvPr/>
        </p:nvCxnSpPr>
        <p:spPr>
          <a:xfrm>
            <a:off x="649610" y="2115833"/>
            <a:ext cx="0" cy="2674235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7DE65FA5-6664-4317-A8DE-19CC9C1F8909}"/>
              </a:ext>
            </a:extLst>
          </p:cNvPr>
          <p:cNvSpPr/>
          <p:nvPr/>
        </p:nvSpPr>
        <p:spPr>
          <a:xfrm>
            <a:off x="1025698" y="3628806"/>
            <a:ext cx="1334132" cy="4768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Buildings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A3CF5CAD-D53C-49BD-96F7-E13530B6FCD7}"/>
              </a:ext>
            </a:extLst>
          </p:cNvPr>
          <p:cNvCxnSpPr>
            <a:cxnSpLocks/>
          </p:cNvCxnSpPr>
          <p:nvPr/>
        </p:nvCxnSpPr>
        <p:spPr>
          <a:xfrm flipH="1">
            <a:off x="659537" y="3851943"/>
            <a:ext cx="366161" cy="0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Rectangle 46">
            <a:extLst>
              <a:ext uri="{FF2B5EF4-FFF2-40B4-BE49-F238E27FC236}">
                <a16:creationId xmlns:a16="http://schemas.microsoft.com/office/drawing/2014/main" id="{6F36060A-025D-4807-B967-F2C69006403F}"/>
              </a:ext>
            </a:extLst>
          </p:cNvPr>
          <p:cNvSpPr/>
          <p:nvPr/>
        </p:nvSpPr>
        <p:spPr>
          <a:xfrm>
            <a:off x="1015771" y="4551641"/>
            <a:ext cx="1344059" cy="4768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Green Spaces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42BDAFB-7BB0-4237-9D33-87EB6D1E200B}"/>
              </a:ext>
            </a:extLst>
          </p:cNvPr>
          <p:cNvSpPr/>
          <p:nvPr/>
        </p:nvSpPr>
        <p:spPr>
          <a:xfrm>
            <a:off x="1013974" y="5451907"/>
            <a:ext cx="1344045" cy="4768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Streets</a:t>
            </a:r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7767CE28-60AD-4393-B9DB-261FF49D9765}"/>
              </a:ext>
            </a:extLst>
          </p:cNvPr>
          <p:cNvCxnSpPr>
            <a:cxnSpLocks/>
          </p:cNvCxnSpPr>
          <p:nvPr/>
        </p:nvCxnSpPr>
        <p:spPr>
          <a:xfrm>
            <a:off x="3057392" y="2209799"/>
            <a:ext cx="0" cy="214313"/>
          </a:xfrm>
          <a:prstGeom prst="line">
            <a:avLst/>
          </a:prstGeom>
          <a:ln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Rectangle 66">
            <a:extLst>
              <a:ext uri="{FF2B5EF4-FFF2-40B4-BE49-F238E27FC236}">
                <a16:creationId xmlns:a16="http://schemas.microsoft.com/office/drawing/2014/main" id="{4DCD162E-4227-4555-A49F-72BB68484A2E}"/>
              </a:ext>
            </a:extLst>
          </p:cNvPr>
          <p:cNvSpPr/>
          <p:nvPr/>
        </p:nvSpPr>
        <p:spPr>
          <a:xfrm>
            <a:off x="1501536" y="2638211"/>
            <a:ext cx="911113" cy="282277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Energy</a:t>
            </a:r>
          </a:p>
        </p:txBody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A2E35DDE-A6A3-44BB-B36F-F295B056BE72}"/>
              </a:ext>
            </a:extLst>
          </p:cNvPr>
          <p:cNvCxnSpPr>
            <a:cxnSpLocks/>
          </p:cNvCxnSpPr>
          <p:nvPr/>
        </p:nvCxnSpPr>
        <p:spPr>
          <a:xfrm>
            <a:off x="5830766" y="2133599"/>
            <a:ext cx="0" cy="433484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Rectangle 73">
            <a:extLst>
              <a:ext uri="{FF2B5EF4-FFF2-40B4-BE49-F238E27FC236}">
                <a16:creationId xmlns:a16="http://schemas.microsoft.com/office/drawing/2014/main" id="{316808E7-BD3B-48EE-A61D-0A49F26176CB}"/>
              </a:ext>
            </a:extLst>
          </p:cNvPr>
          <p:cNvSpPr/>
          <p:nvPr/>
        </p:nvSpPr>
        <p:spPr>
          <a:xfrm>
            <a:off x="3619608" y="5663116"/>
            <a:ext cx="1764963" cy="581621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  <a:p>
            <a:pPr algn="ctr"/>
            <a:r>
              <a:rPr lang="en-US" dirty="0">
                <a:solidFill>
                  <a:schemeClr val="tx1"/>
                </a:solidFill>
              </a:rPr>
              <a:t>Accessibility to Services</a:t>
            </a:r>
          </a:p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AED0BC2D-B8BE-4FDE-A42A-08B630B4DEB5}"/>
              </a:ext>
            </a:extLst>
          </p:cNvPr>
          <p:cNvCxnSpPr>
            <a:cxnSpLocks/>
          </p:cNvCxnSpPr>
          <p:nvPr/>
        </p:nvCxnSpPr>
        <p:spPr>
          <a:xfrm>
            <a:off x="4492565" y="5327656"/>
            <a:ext cx="3724221" cy="0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D8E3A785-46A3-4828-AFE6-28C01D023B91}"/>
              </a:ext>
            </a:extLst>
          </p:cNvPr>
          <p:cNvCxnSpPr>
            <a:cxnSpLocks/>
          </p:cNvCxnSpPr>
          <p:nvPr/>
        </p:nvCxnSpPr>
        <p:spPr>
          <a:xfrm>
            <a:off x="4492564" y="5329716"/>
            <a:ext cx="0" cy="305945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03798481-712B-457B-81B7-4390F8CD86E7}"/>
              </a:ext>
            </a:extLst>
          </p:cNvPr>
          <p:cNvCxnSpPr>
            <a:cxnSpLocks/>
            <a:endCxn id="87" idx="0"/>
          </p:cNvCxnSpPr>
          <p:nvPr/>
        </p:nvCxnSpPr>
        <p:spPr>
          <a:xfrm>
            <a:off x="6449820" y="5327656"/>
            <a:ext cx="474" cy="331452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Rectangle 86">
            <a:extLst>
              <a:ext uri="{FF2B5EF4-FFF2-40B4-BE49-F238E27FC236}">
                <a16:creationId xmlns:a16="http://schemas.microsoft.com/office/drawing/2014/main" id="{32E3940B-D163-4ACB-8016-E093FD86EBED}"/>
              </a:ext>
            </a:extLst>
          </p:cNvPr>
          <p:cNvSpPr/>
          <p:nvPr/>
        </p:nvSpPr>
        <p:spPr>
          <a:xfrm>
            <a:off x="5821241" y="5659108"/>
            <a:ext cx="1258105" cy="4768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Walkability</a:t>
            </a: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8A10A903-A007-4A38-AB0C-AA9F32DCFAC4}"/>
              </a:ext>
            </a:extLst>
          </p:cNvPr>
          <p:cNvSpPr/>
          <p:nvPr/>
        </p:nvSpPr>
        <p:spPr>
          <a:xfrm>
            <a:off x="7431811" y="5659107"/>
            <a:ext cx="1580366" cy="585629"/>
          </a:xfrm>
          <a:prstGeom prst="rect">
            <a:avLst/>
          </a:prstGeom>
          <a:noFill/>
          <a:ln>
            <a:solidFill>
              <a:srgbClr val="6C80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Safety of Infrastructure</a:t>
            </a:r>
          </a:p>
        </p:txBody>
      </p: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CC58ED6F-9E8B-425E-BCE2-AE5B05CB82D3}"/>
              </a:ext>
            </a:extLst>
          </p:cNvPr>
          <p:cNvCxnSpPr>
            <a:cxnSpLocks/>
          </p:cNvCxnSpPr>
          <p:nvPr/>
        </p:nvCxnSpPr>
        <p:spPr>
          <a:xfrm>
            <a:off x="5830766" y="2567083"/>
            <a:ext cx="405911" cy="0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Rectangle 107">
            <a:extLst>
              <a:ext uri="{FF2B5EF4-FFF2-40B4-BE49-F238E27FC236}">
                <a16:creationId xmlns:a16="http://schemas.microsoft.com/office/drawing/2014/main" id="{43065A4C-0641-4514-9B85-09946EF4C97C}"/>
              </a:ext>
            </a:extLst>
          </p:cNvPr>
          <p:cNvSpPr/>
          <p:nvPr/>
        </p:nvSpPr>
        <p:spPr>
          <a:xfrm>
            <a:off x="6236677" y="2328862"/>
            <a:ext cx="1232476" cy="4768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Agriculture</a:t>
            </a:r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C22BE01F-624F-4C56-81F6-4956B7AEF45A}"/>
              </a:ext>
            </a:extLst>
          </p:cNvPr>
          <p:cNvCxnSpPr>
            <a:cxnSpLocks/>
          </p:cNvCxnSpPr>
          <p:nvPr/>
        </p:nvCxnSpPr>
        <p:spPr>
          <a:xfrm>
            <a:off x="5830766" y="2567083"/>
            <a:ext cx="0" cy="860185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8AC9F319-18EA-452D-865C-91FC545B1B20}"/>
              </a:ext>
            </a:extLst>
          </p:cNvPr>
          <p:cNvCxnSpPr>
            <a:cxnSpLocks/>
          </p:cNvCxnSpPr>
          <p:nvPr/>
        </p:nvCxnSpPr>
        <p:spPr>
          <a:xfrm>
            <a:off x="5830766" y="3427268"/>
            <a:ext cx="405911" cy="0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Rectangle 53">
            <a:extLst>
              <a:ext uri="{FF2B5EF4-FFF2-40B4-BE49-F238E27FC236}">
                <a16:creationId xmlns:a16="http://schemas.microsoft.com/office/drawing/2014/main" id="{C598175A-85FD-4FD2-8984-0AF1695BDDEF}"/>
              </a:ext>
            </a:extLst>
          </p:cNvPr>
          <p:cNvSpPr/>
          <p:nvPr/>
        </p:nvSpPr>
        <p:spPr>
          <a:xfrm>
            <a:off x="6246375" y="3183424"/>
            <a:ext cx="1232476" cy="4768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Tourism</a:t>
            </a:r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B630A239-9916-488F-A0F5-779496CCBA09}"/>
              </a:ext>
            </a:extLst>
          </p:cNvPr>
          <p:cNvCxnSpPr>
            <a:cxnSpLocks/>
          </p:cNvCxnSpPr>
          <p:nvPr/>
        </p:nvCxnSpPr>
        <p:spPr>
          <a:xfrm>
            <a:off x="5831317" y="3421851"/>
            <a:ext cx="0" cy="860185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0251B3B9-E5C2-4D10-A4FB-88DF963B875F}"/>
              </a:ext>
            </a:extLst>
          </p:cNvPr>
          <p:cNvCxnSpPr>
            <a:cxnSpLocks/>
          </p:cNvCxnSpPr>
          <p:nvPr/>
        </p:nvCxnSpPr>
        <p:spPr>
          <a:xfrm>
            <a:off x="5830766" y="4282036"/>
            <a:ext cx="405911" cy="0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Rectangle 56">
            <a:extLst>
              <a:ext uri="{FF2B5EF4-FFF2-40B4-BE49-F238E27FC236}">
                <a16:creationId xmlns:a16="http://schemas.microsoft.com/office/drawing/2014/main" id="{9161527D-A3F2-408E-A9A6-2E6A7B82E4D3}"/>
              </a:ext>
            </a:extLst>
          </p:cNvPr>
          <p:cNvSpPr/>
          <p:nvPr/>
        </p:nvSpPr>
        <p:spPr>
          <a:xfrm>
            <a:off x="6246375" y="4046661"/>
            <a:ext cx="1232475" cy="4768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Industry</a:t>
            </a:r>
          </a:p>
        </p:txBody>
      </p: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BFC8DE52-A50C-42AC-BAF7-D79D694FABA4}"/>
              </a:ext>
            </a:extLst>
          </p:cNvPr>
          <p:cNvCxnSpPr>
            <a:cxnSpLocks/>
          </p:cNvCxnSpPr>
          <p:nvPr/>
        </p:nvCxnSpPr>
        <p:spPr>
          <a:xfrm>
            <a:off x="8216786" y="2136990"/>
            <a:ext cx="0" cy="3188331"/>
          </a:xfrm>
          <a:prstGeom prst="line">
            <a:avLst/>
          </a:prstGeom>
          <a:ln w="12700"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1B3B14B8-2D1A-4D5C-BDEB-3D00E767C636}"/>
              </a:ext>
            </a:extLst>
          </p:cNvPr>
          <p:cNvCxnSpPr>
            <a:cxnSpLocks/>
          </p:cNvCxnSpPr>
          <p:nvPr/>
        </p:nvCxnSpPr>
        <p:spPr>
          <a:xfrm>
            <a:off x="8210077" y="5325321"/>
            <a:ext cx="1898" cy="333787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3DB74D4E-B9F1-4F69-9E61-18DA712853A3}"/>
              </a:ext>
            </a:extLst>
          </p:cNvPr>
          <p:cNvCxnSpPr>
            <a:cxnSpLocks/>
          </p:cNvCxnSpPr>
          <p:nvPr/>
        </p:nvCxnSpPr>
        <p:spPr>
          <a:xfrm flipH="1">
            <a:off x="649610" y="4790068"/>
            <a:ext cx="366161" cy="0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750D6CFC-F5A8-41F1-B395-52251462FF16}"/>
              </a:ext>
            </a:extLst>
          </p:cNvPr>
          <p:cNvCxnSpPr>
            <a:cxnSpLocks/>
          </p:cNvCxnSpPr>
          <p:nvPr/>
        </p:nvCxnSpPr>
        <p:spPr>
          <a:xfrm>
            <a:off x="649610" y="4790068"/>
            <a:ext cx="0" cy="88756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BE67835D-20D8-433C-83B3-FDDCBB77594D}"/>
              </a:ext>
            </a:extLst>
          </p:cNvPr>
          <p:cNvCxnSpPr>
            <a:cxnSpLocks/>
          </p:cNvCxnSpPr>
          <p:nvPr/>
        </p:nvCxnSpPr>
        <p:spPr>
          <a:xfrm flipH="1">
            <a:off x="649609" y="5690334"/>
            <a:ext cx="366161" cy="0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A63BB3BB-98D8-4640-B86B-BE5B675F92C1}"/>
              </a:ext>
            </a:extLst>
          </p:cNvPr>
          <p:cNvCxnSpPr>
            <a:cxnSpLocks/>
          </p:cNvCxnSpPr>
          <p:nvPr/>
        </p:nvCxnSpPr>
        <p:spPr>
          <a:xfrm>
            <a:off x="649609" y="5690334"/>
            <a:ext cx="0" cy="697766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>
            <a:extLst>
              <a:ext uri="{FF2B5EF4-FFF2-40B4-BE49-F238E27FC236}">
                <a16:creationId xmlns:a16="http://schemas.microsoft.com/office/drawing/2014/main" id="{AF9DD428-4149-498E-9169-1EAE476A958B}"/>
              </a:ext>
            </a:extLst>
          </p:cNvPr>
          <p:cNvCxnSpPr>
            <a:cxnSpLocks/>
          </p:cNvCxnSpPr>
          <p:nvPr/>
        </p:nvCxnSpPr>
        <p:spPr>
          <a:xfrm flipH="1">
            <a:off x="649609" y="6388834"/>
            <a:ext cx="366161" cy="0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" name="Rectangle 98">
            <a:extLst>
              <a:ext uri="{FF2B5EF4-FFF2-40B4-BE49-F238E27FC236}">
                <a16:creationId xmlns:a16="http://schemas.microsoft.com/office/drawing/2014/main" id="{9F971BAF-BE94-4CA5-8B30-8A504E2455CE}"/>
              </a:ext>
            </a:extLst>
          </p:cNvPr>
          <p:cNvSpPr/>
          <p:nvPr/>
        </p:nvSpPr>
        <p:spPr>
          <a:xfrm>
            <a:off x="1013975" y="6144875"/>
            <a:ext cx="1344041" cy="4768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Landuse</a:t>
            </a:r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D3302A95-DB45-44F9-B535-D7B78DBF2642}"/>
              </a:ext>
            </a:extLst>
          </p:cNvPr>
          <p:cNvCxnSpPr>
            <a:cxnSpLocks/>
          </p:cNvCxnSpPr>
          <p:nvPr/>
        </p:nvCxnSpPr>
        <p:spPr>
          <a:xfrm>
            <a:off x="5830766" y="4923361"/>
            <a:ext cx="405911" cy="0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Rectangle 57">
            <a:extLst>
              <a:ext uri="{FF2B5EF4-FFF2-40B4-BE49-F238E27FC236}">
                <a16:creationId xmlns:a16="http://schemas.microsoft.com/office/drawing/2014/main" id="{8FA4C46C-08A2-4D54-BF5E-E00B5D3BF591}"/>
              </a:ext>
            </a:extLst>
          </p:cNvPr>
          <p:cNvSpPr/>
          <p:nvPr/>
        </p:nvSpPr>
        <p:spPr>
          <a:xfrm>
            <a:off x="6234679" y="4704233"/>
            <a:ext cx="1244171" cy="4768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Social Services</a:t>
            </a:r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D3301353-ECD8-42B9-9C92-5269D4FF6E7F}"/>
              </a:ext>
            </a:extLst>
          </p:cNvPr>
          <p:cNvCxnSpPr>
            <a:cxnSpLocks/>
          </p:cNvCxnSpPr>
          <p:nvPr/>
        </p:nvCxnSpPr>
        <p:spPr>
          <a:xfrm>
            <a:off x="1947567" y="2422530"/>
            <a:ext cx="2154648" cy="0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24829ED1-6541-4EC0-9CAE-7874C61B3345}"/>
              </a:ext>
            </a:extLst>
          </p:cNvPr>
          <p:cNvCxnSpPr>
            <a:cxnSpLocks/>
          </p:cNvCxnSpPr>
          <p:nvPr/>
        </p:nvCxnSpPr>
        <p:spPr>
          <a:xfrm>
            <a:off x="1947729" y="2423423"/>
            <a:ext cx="0" cy="214313"/>
          </a:xfrm>
          <a:prstGeom prst="line">
            <a:avLst/>
          </a:prstGeom>
          <a:ln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Rectangle 65">
            <a:extLst>
              <a:ext uri="{FF2B5EF4-FFF2-40B4-BE49-F238E27FC236}">
                <a16:creationId xmlns:a16="http://schemas.microsoft.com/office/drawing/2014/main" id="{0872E25F-F9CD-4172-91B9-AB3AE7058DBB}"/>
              </a:ext>
            </a:extLst>
          </p:cNvPr>
          <p:cNvSpPr/>
          <p:nvPr/>
        </p:nvSpPr>
        <p:spPr>
          <a:xfrm>
            <a:off x="3442778" y="2637373"/>
            <a:ext cx="1278325" cy="481127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Natural Elements</a:t>
            </a:r>
          </a:p>
        </p:txBody>
      </p:sp>
      <p:cxnSp>
        <p:nvCxnSpPr>
          <p:cNvPr id="60" name="Straight Connector 58">
            <a:extLst>
              <a:ext uri="{FF2B5EF4-FFF2-40B4-BE49-F238E27FC236}">
                <a16:creationId xmlns:a16="http://schemas.microsoft.com/office/drawing/2014/main" id="{24829ED1-6541-4EC0-9CAE-7874C61B3345}"/>
              </a:ext>
            </a:extLst>
          </p:cNvPr>
          <p:cNvCxnSpPr>
            <a:cxnSpLocks/>
          </p:cNvCxnSpPr>
          <p:nvPr/>
        </p:nvCxnSpPr>
        <p:spPr>
          <a:xfrm>
            <a:off x="4102215" y="2422530"/>
            <a:ext cx="0" cy="214313"/>
          </a:xfrm>
          <a:prstGeom prst="line">
            <a:avLst/>
          </a:prstGeom>
          <a:ln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8C8F5E76-9C47-470F-BF95-96505AED76C1}"/>
              </a:ext>
            </a:extLst>
          </p:cNvPr>
          <p:cNvCxnSpPr>
            <a:cxnSpLocks/>
          </p:cNvCxnSpPr>
          <p:nvPr/>
        </p:nvCxnSpPr>
        <p:spPr>
          <a:xfrm>
            <a:off x="5830766" y="4254137"/>
            <a:ext cx="0" cy="669224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4303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D0B9ADD-C0EC-492A-BA8F-D04FE6593E25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DA3FB22-80F7-42E3-8872-21669E4A16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2617226"/>
              </p:ext>
            </p:extLst>
          </p:nvPr>
        </p:nvGraphicFramePr>
        <p:xfrm>
          <a:off x="139700" y="38101"/>
          <a:ext cx="8864600" cy="6781036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885723">
                  <a:extLst>
                    <a:ext uri="{9D8B030D-6E8A-4147-A177-3AD203B41FA5}">
                      <a16:colId xmlns:a16="http://schemas.microsoft.com/office/drawing/2014/main" val="3255467074"/>
                    </a:ext>
                  </a:extLst>
                </a:gridCol>
                <a:gridCol w="3978877">
                  <a:extLst>
                    <a:ext uri="{9D8B030D-6E8A-4147-A177-3AD203B41FA5}">
                      <a16:colId xmlns:a16="http://schemas.microsoft.com/office/drawing/2014/main" val="3922635678"/>
                    </a:ext>
                  </a:extLst>
                </a:gridCol>
              </a:tblGrid>
              <a:tr h="423300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Principle</a:t>
                      </a:r>
                    </a:p>
                  </a:txBody>
                  <a:tcPr marL="120110" marR="120110" marT="60055" marB="60055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Component</a:t>
                      </a:r>
                    </a:p>
                  </a:txBody>
                  <a:tcPr marL="120110" marR="120110" marT="60055" marB="60055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1635692"/>
                  </a:ext>
                </a:extLst>
              </a:tr>
              <a:tr h="67265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Restore Degraded Land.</a:t>
                      </a:r>
                    </a:p>
                  </a:txBody>
                  <a:tcPr marL="120110" marR="120110" marT="60055" marB="60055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/>
                        <a:t>Open &amp; Green Spaces</a:t>
                      </a:r>
                    </a:p>
                    <a:p>
                      <a:pPr marL="285750" indent="-285750" algn="ctr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/>
                        <a:t>Landuse</a:t>
                      </a:r>
                    </a:p>
                  </a:txBody>
                  <a:tcPr marL="120110" marR="120110" marT="60055" marB="60055">
                    <a:solidFill>
                      <a:srgbClr val="769F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3645058"/>
                  </a:ext>
                </a:extLst>
              </a:tr>
              <a:tr h="106061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Fit the Bioregion.</a:t>
                      </a:r>
                    </a:p>
                  </a:txBody>
                  <a:tcPr marL="120110" marR="120110" marT="60055" marB="60055"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/>
                        <a:t>Water</a:t>
                      </a:r>
                    </a:p>
                    <a:p>
                      <a:pPr marL="285750" indent="-285750" algn="ctr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/>
                        <a:t>Industry</a:t>
                      </a:r>
                    </a:p>
                    <a:p>
                      <a:pPr marL="285750" indent="-285750" algn="ctr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/>
                        <a:t>Buildings</a:t>
                      </a:r>
                    </a:p>
                    <a:p>
                      <a:pPr marL="285750" indent="-285750" algn="ctr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/>
                        <a:t>Waste Water</a:t>
                      </a:r>
                    </a:p>
                  </a:txBody>
                  <a:tcPr marL="120110" marR="120110" marT="60055" marB="60055"/>
                </a:tc>
                <a:extLst>
                  <a:ext uri="{0D108BD9-81ED-4DB2-BD59-A6C34878D82A}">
                    <a16:rowId xmlns:a16="http://schemas.microsoft.com/office/drawing/2014/main" val="429904653"/>
                  </a:ext>
                </a:extLst>
              </a:tr>
              <a:tr h="37019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Balance Development.</a:t>
                      </a:r>
                    </a:p>
                  </a:txBody>
                  <a:tcPr marL="120110" marR="120110" marT="60055" marB="60055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/>
                        <a:t>Urban Form &amp; structure</a:t>
                      </a:r>
                    </a:p>
                  </a:txBody>
                  <a:tcPr marL="120110" marR="120110" marT="60055" marB="60055">
                    <a:solidFill>
                      <a:srgbClr val="769F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8049542"/>
                  </a:ext>
                </a:extLst>
              </a:tr>
              <a:tr h="58262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Create Compact Cities.</a:t>
                      </a:r>
                    </a:p>
                  </a:txBody>
                  <a:tcPr marL="120110" marR="120110" marT="60055" marB="60055"/>
                </a:tc>
                <a:tc>
                  <a:txBody>
                    <a:bodyPr/>
                    <a:lstStyle/>
                    <a:p>
                      <a:pPr marL="285750" marR="0" lvl="0" indent="-2857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US" sz="1800" dirty="0"/>
                        <a:t>Urban Form &amp; structure</a:t>
                      </a:r>
                    </a:p>
                    <a:p>
                      <a:pPr marL="285750" indent="-285750" algn="ctr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/>
                        <a:t>Transportation</a:t>
                      </a:r>
                    </a:p>
                  </a:txBody>
                  <a:tcPr marL="120110" marR="120110" marT="60055" marB="60055"/>
                </a:tc>
                <a:extLst>
                  <a:ext uri="{0D108BD9-81ED-4DB2-BD59-A6C34878D82A}">
                    <a16:rowId xmlns:a16="http://schemas.microsoft.com/office/drawing/2014/main" val="418890711"/>
                  </a:ext>
                </a:extLst>
              </a:tr>
              <a:tr h="82162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Optimize Energy Performance.</a:t>
                      </a:r>
                    </a:p>
                  </a:txBody>
                  <a:tcPr marL="120110" marR="120110" marT="60055" marB="60055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/>
                        <a:t>Natural Elements</a:t>
                      </a:r>
                    </a:p>
                    <a:p>
                      <a:pPr marL="285750" indent="-285750" algn="ctr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/>
                        <a:t>Buildings</a:t>
                      </a:r>
                    </a:p>
                    <a:p>
                      <a:pPr marL="285750" indent="-285750" algn="ctr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/>
                        <a:t>Transportation</a:t>
                      </a:r>
                    </a:p>
                  </a:txBody>
                  <a:tcPr marL="120110" marR="120110" marT="60055" marB="60055">
                    <a:solidFill>
                      <a:srgbClr val="769F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2642200"/>
                  </a:ext>
                </a:extLst>
              </a:tr>
              <a:tr h="58262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Contribute to the Economy.</a:t>
                      </a:r>
                    </a:p>
                  </a:txBody>
                  <a:tcPr marL="120110" marR="120110" marT="60055" marB="60055"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/>
                        <a:t>Economy</a:t>
                      </a:r>
                    </a:p>
                    <a:p>
                      <a:pPr marL="285750" indent="-285750" algn="ctr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/>
                        <a:t>Landuse</a:t>
                      </a:r>
                    </a:p>
                  </a:txBody>
                  <a:tcPr marL="120110" marR="120110" marT="60055" marB="60055"/>
                </a:tc>
                <a:extLst>
                  <a:ext uri="{0D108BD9-81ED-4DB2-BD59-A6C34878D82A}">
                    <a16:rowId xmlns:a16="http://schemas.microsoft.com/office/drawing/2014/main" val="4162091812"/>
                  </a:ext>
                </a:extLst>
              </a:tr>
              <a:tr h="37019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Provide Health and Security.</a:t>
                      </a:r>
                    </a:p>
                  </a:txBody>
                  <a:tcPr marL="120110" marR="120110" marT="60055" marB="60055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/>
                        <a:t>Services &amp; Infrastructure</a:t>
                      </a:r>
                    </a:p>
                  </a:txBody>
                  <a:tcPr marL="120110" marR="120110" marT="60055" marB="60055">
                    <a:solidFill>
                      <a:srgbClr val="769F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3842451"/>
                  </a:ext>
                </a:extLst>
              </a:tr>
              <a:tr h="37019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Encourage Community.</a:t>
                      </a:r>
                    </a:p>
                  </a:txBody>
                  <a:tcPr marL="120110" marR="120110" marT="60055" marB="60055"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/>
                        <a:t>Social (Community)</a:t>
                      </a:r>
                    </a:p>
                  </a:txBody>
                  <a:tcPr marL="120110" marR="120110" marT="60055" marB="60055"/>
                </a:tc>
                <a:extLst>
                  <a:ext uri="{0D108BD9-81ED-4DB2-BD59-A6C34878D82A}">
                    <a16:rowId xmlns:a16="http://schemas.microsoft.com/office/drawing/2014/main" val="3383655792"/>
                  </a:ext>
                </a:extLst>
              </a:tr>
              <a:tr h="37019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Promote Social Justice and Equity.</a:t>
                      </a:r>
                    </a:p>
                  </a:txBody>
                  <a:tcPr marL="120110" marR="120110" marT="60055" marB="60055"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/>
                        <a:t>Social Aspect (Activities)</a:t>
                      </a:r>
                    </a:p>
                  </a:txBody>
                  <a:tcPr marL="120110" marR="120110" marT="60055" marB="60055">
                    <a:solidFill>
                      <a:srgbClr val="769F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4460351"/>
                  </a:ext>
                </a:extLst>
              </a:tr>
              <a:tr h="37019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Enrich History and Culture.</a:t>
                      </a:r>
                    </a:p>
                  </a:txBody>
                  <a:tcPr marL="120110" marR="120110" marT="60055" marB="60055"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/>
                        <a:t>Socio-Economy</a:t>
                      </a:r>
                    </a:p>
                  </a:txBody>
                  <a:tcPr marL="120110" marR="120110" marT="60055" marB="60055"/>
                </a:tc>
                <a:extLst>
                  <a:ext uri="{0D108BD9-81ED-4DB2-BD59-A6C34878D82A}">
                    <a16:rowId xmlns:a16="http://schemas.microsoft.com/office/drawing/2014/main" val="15413591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252903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52535B3-8ADC-4A9E-B0CC-180630CE74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66C7DA1-BE65-41FC-BDDC-90E993F27059}"/>
              </a:ext>
            </a:extLst>
          </p:cNvPr>
          <p:cNvSpPr/>
          <p:nvPr/>
        </p:nvSpPr>
        <p:spPr>
          <a:xfrm>
            <a:off x="0" y="2514600"/>
            <a:ext cx="9144000" cy="1828800"/>
          </a:xfrm>
          <a:prstGeom prst="rect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dirty="0">
                <a:solidFill>
                  <a:schemeClr val="bg1"/>
                </a:solidFill>
              </a:rPr>
              <a:t>Urban Form &amp; Structure</a:t>
            </a:r>
          </a:p>
        </p:txBody>
      </p:sp>
    </p:spTree>
    <p:extLst>
      <p:ext uri="{BB962C8B-B14F-4D97-AF65-F5344CB8AC3E}">
        <p14:creationId xmlns:p14="http://schemas.microsoft.com/office/powerpoint/2010/main" val="2247107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0AEB3950-3915-48D9-B8D7-AA2AE41AA51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2701"/>
          <a:stretch/>
        </p:blipFill>
        <p:spPr>
          <a:xfrm>
            <a:off x="90871" y="4913808"/>
            <a:ext cx="2534455" cy="113252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1BD47D4-9BDB-4F62-ACE5-DD78E5259A8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48" b="18338"/>
          <a:stretch/>
        </p:blipFill>
        <p:spPr>
          <a:xfrm>
            <a:off x="2678112" y="40763"/>
            <a:ext cx="6477000" cy="46986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DE562E4-C051-4219-B06C-72B50DB9BCCD}"/>
              </a:ext>
            </a:extLst>
          </p:cNvPr>
          <p:cNvSpPr txBox="1"/>
          <p:nvPr/>
        </p:nvSpPr>
        <p:spPr>
          <a:xfrm>
            <a:off x="2903226" y="-1313454"/>
            <a:ext cx="4238742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Population= </a:t>
            </a:r>
            <a:r>
              <a:rPr lang="en-US" sz="1600" b="1" dirty="0"/>
              <a:t>11148</a:t>
            </a:r>
          </a:p>
          <a:p>
            <a:pPr algn="ctr"/>
            <a:r>
              <a:rPr lang="en-US" sz="1600" dirty="0"/>
              <a:t>Area= </a:t>
            </a:r>
            <a:r>
              <a:rPr lang="en-US" sz="1600" b="1" dirty="0"/>
              <a:t>36 KM Square</a:t>
            </a:r>
          </a:p>
          <a:p>
            <a:pPr algn="ctr"/>
            <a:r>
              <a:rPr lang="en-US" sz="1600" dirty="0"/>
              <a:t>Density = </a:t>
            </a:r>
            <a:r>
              <a:rPr lang="en-US" sz="1600" b="1" dirty="0"/>
              <a:t>Population/Area = </a:t>
            </a:r>
          </a:p>
          <a:p>
            <a:pPr algn="ctr"/>
            <a:r>
              <a:rPr lang="en-US" b="1" dirty="0"/>
              <a:t>36</a:t>
            </a:r>
            <a:r>
              <a:rPr lang="en-US" sz="1600" b="1" dirty="0"/>
              <a:t> person/KM Square</a:t>
            </a:r>
          </a:p>
          <a:p>
            <a:pPr algn="ctr"/>
            <a:endParaRPr lang="en-US" sz="16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979BA0-944D-4A40-9ADA-147B113F06E3}"/>
              </a:ext>
            </a:extLst>
          </p:cNvPr>
          <p:cNvSpPr txBox="1"/>
          <p:nvPr/>
        </p:nvSpPr>
        <p:spPr>
          <a:xfrm>
            <a:off x="301453" y="56596"/>
            <a:ext cx="207520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Urban Form</a:t>
            </a:r>
          </a:p>
          <a:p>
            <a:pPr algn="ctr"/>
            <a:r>
              <a:rPr lang="en-US" b="1" dirty="0"/>
              <a:t>“Density”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3DA86D2-A81C-4AC6-8C57-F78BF339415C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E2EE94D5-5A02-4BF7-84B2-4F59984361B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87677374"/>
              </p:ext>
            </p:extLst>
          </p:nvPr>
        </p:nvGraphicFramePr>
        <p:xfrm>
          <a:off x="3652902" y="4495371"/>
          <a:ext cx="5437325" cy="236262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6EC8A83E-C5DB-487F-8381-6FA608DF3262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43899" y="42100"/>
            <a:ext cx="766145" cy="1223671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026" name="Picture 2" descr="ÙØªÙØ¬Ø© Ø¨Ø­Ø« Ø§ÙØµÙØ± Ø¹Ù âªicons for populationâ¬â">
            <a:extLst>
              <a:ext uri="{FF2B5EF4-FFF2-40B4-BE49-F238E27FC236}">
                <a16:creationId xmlns:a16="http://schemas.microsoft.com/office/drawing/2014/main" id="{00C85454-3396-4F24-98B7-762715505E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50" y="1157728"/>
            <a:ext cx="1212830" cy="1212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ÙØªÙØ¬Ø© Ø¨Ø­Ø« Ø§ÙØµÙØ± Ø¹Ù âªicons for areaâ¬â">
            <a:extLst>
              <a:ext uri="{FF2B5EF4-FFF2-40B4-BE49-F238E27FC236}">
                <a16:creationId xmlns:a16="http://schemas.microsoft.com/office/drawing/2014/main" id="{639C5500-E320-4955-AE28-395140CD5A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84" y="2888232"/>
            <a:ext cx="1280108" cy="1280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3960A0F-194C-4DAC-87D1-A7A588227470}"/>
              </a:ext>
            </a:extLst>
          </p:cNvPr>
          <p:cNvSpPr/>
          <p:nvPr/>
        </p:nvSpPr>
        <p:spPr>
          <a:xfrm>
            <a:off x="2712198" y="3484900"/>
            <a:ext cx="566868" cy="124806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43000">
                <a:srgbClr val="FFAA00"/>
              </a:gs>
              <a:gs pos="83000">
                <a:srgbClr val="E69800"/>
              </a:gs>
              <a:gs pos="100000">
                <a:srgbClr val="734C00"/>
              </a:gs>
            </a:gsLst>
            <a:lin ang="5400000" scaled="1"/>
          </a:gra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6B93066D-B36F-4677-85B6-3AF509456205}"/>
              </a:ext>
            </a:extLst>
          </p:cNvPr>
          <p:cNvCxnSpPr>
            <a:cxnSpLocks/>
          </p:cNvCxnSpPr>
          <p:nvPr/>
        </p:nvCxnSpPr>
        <p:spPr>
          <a:xfrm>
            <a:off x="3357824" y="3566074"/>
            <a:ext cx="0" cy="1047312"/>
          </a:xfrm>
          <a:prstGeom prst="straightConnector1">
            <a:avLst/>
          </a:prstGeom>
          <a:ln w="381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FE890C85-BFF9-44FE-AFC7-C9EE62A1F2F2}"/>
              </a:ext>
            </a:extLst>
          </p:cNvPr>
          <p:cNvSpPr/>
          <p:nvPr/>
        </p:nvSpPr>
        <p:spPr>
          <a:xfrm>
            <a:off x="2650345" y="3127339"/>
            <a:ext cx="9060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Density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F947002-5DDF-4714-9BBD-5472543B4011}"/>
              </a:ext>
            </a:extLst>
          </p:cNvPr>
          <p:cNvSpPr/>
          <p:nvPr/>
        </p:nvSpPr>
        <p:spPr>
          <a:xfrm>
            <a:off x="1541480" y="1434611"/>
            <a:ext cx="928332" cy="64633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dirty="0"/>
              <a:t>11148 </a:t>
            </a:r>
          </a:p>
          <a:p>
            <a:pPr algn="ctr"/>
            <a:r>
              <a:rPr lang="en-US" b="1" dirty="0"/>
              <a:t>Persons</a:t>
            </a:r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BDA2777-C5C5-4559-B503-63F661DCEA99}"/>
              </a:ext>
            </a:extLst>
          </p:cNvPr>
          <p:cNvSpPr/>
          <p:nvPr/>
        </p:nvSpPr>
        <p:spPr>
          <a:xfrm>
            <a:off x="1501715" y="3192387"/>
            <a:ext cx="1093074" cy="64633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dirty="0"/>
              <a:t>3918.7 Donum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EED8AAA-C04B-46F5-BBB7-8EEE50BD692C}"/>
              </a:ext>
            </a:extLst>
          </p:cNvPr>
          <p:cNvSpPr/>
          <p:nvPr/>
        </p:nvSpPr>
        <p:spPr>
          <a:xfrm>
            <a:off x="102111" y="6038353"/>
            <a:ext cx="1737893" cy="64633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dirty="0"/>
              <a:t>2.8 Person/Donum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2A9A4E0-FA6D-4FB9-B1CF-96DABE677E1B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65000"/>
              <a:alpha val="72000"/>
            </a:schemeClr>
          </a:solidFill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CE11D50-66E6-4963-B66A-C1FB3F793057}"/>
              </a:ext>
            </a:extLst>
          </p:cNvPr>
          <p:cNvSpPr txBox="1"/>
          <p:nvPr/>
        </p:nvSpPr>
        <p:spPr>
          <a:xfrm>
            <a:off x="431006" y="2416967"/>
            <a:ext cx="8546683" cy="1446550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Balance Development</a:t>
            </a:r>
          </a:p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Create Compact Cities</a:t>
            </a:r>
          </a:p>
        </p:txBody>
      </p:sp>
    </p:spTree>
    <p:extLst>
      <p:ext uri="{BB962C8B-B14F-4D97-AF65-F5344CB8AC3E}">
        <p14:creationId xmlns:p14="http://schemas.microsoft.com/office/powerpoint/2010/main" val="3524911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19" grpId="0" animBg="1"/>
      <p:bldP spid="20" grpId="0" animBg="1"/>
      <p:bldP spid="24" grpId="0" animBg="1"/>
      <p:bldP spid="18" grpId="0" animBg="1"/>
      <p:bldP spid="22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45FA446A-6404-4554-A59E-B5001B5B3A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34" t="16111"/>
          <a:stretch/>
        </p:blipFill>
        <p:spPr>
          <a:xfrm>
            <a:off x="2286000" y="127000"/>
            <a:ext cx="6883400" cy="5753100"/>
          </a:xfrm>
          <a:prstGeom prst="rect">
            <a:avLst/>
          </a:prstGeom>
          <a:ln>
            <a:noFill/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28D034B-5D84-48C3-930B-D89A7DA59ED5}"/>
              </a:ext>
            </a:extLst>
          </p:cNvPr>
          <p:cNvSpPr/>
          <p:nvPr/>
        </p:nvSpPr>
        <p:spPr>
          <a:xfrm>
            <a:off x="5067499" y="7657691"/>
            <a:ext cx="1285929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50" dirty="0"/>
              <a:t>293864.369721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E9BA8012-43EC-480B-A19F-ECE5797AEAE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4856627"/>
              </p:ext>
            </p:extLst>
          </p:nvPr>
        </p:nvGraphicFramePr>
        <p:xfrm>
          <a:off x="-746017" y="1007785"/>
          <a:ext cx="3400475" cy="26003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0A4C1107-2334-430C-B65F-14AB514402B8}"/>
              </a:ext>
            </a:extLst>
          </p:cNvPr>
          <p:cNvSpPr txBox="1"/>
          <p:nvPr/>
        </p:nvSpPr>
        <p:spPr>
          <a:xfrm>
            <a:off x="-368128" y="12159"/>
            <a:ext cx="250371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Urban Form</a:t>
            </a:r>
          </a:p>
          <a:p>
            <a:pPr algn="ctr"/>
            <a:r>
              <a:rPr lang="en-US" b="1" dirty="0"/>
              <a:t>“Figure Ground”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A0D894B-54E6-479F-9328-E9689DDD666F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9CCBE92-CBCB-4C1A-A4E9-353090FB7C9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9323" r="39213" b="15147"/>
          <a:stretch/>
        </p:blipFill>
        <p:spPr>
          <a:xfrm>
            <a:off x="2187707" y="5125917"/>
            <a:ext cx="3653464" cy="138363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38C1A66-3EF4-4DB7-B24D-34DB1B29539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626" t="37420" r="5492" b="15960"/>
          <a:stretch/>
        </p:blipFill>
        <p:spPr>
          <a:xfrm>
            <a:off x="4357500" y="8027470"/>
            <a:ext cx="2959768" cy="139989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10C1972-5927-4D6C-8325-9AC9EBC4AA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6392" y="5083430"/>
            <a:ext cx="2260600" cy="152304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FD7EABF-3AA1-4783-A602-A207BB9C2732}"/>
              </a:ext>
            </a:extLst>
          </p:cNvPr>
          <p:cNvSpPr txBox="1"/>
          <p:nvPr/>
        </p:nvSpPr>
        <p:spPr>
          <a:xfrm>
            <a:off x="2956760" y="6500200"/>
            <a:ext cx="2341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Clustered</a:t>
            </a:r>
            <a:r>
              <a:rPr lang="en-US" dirty="0"/>
              <a:t>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D7C3051-2EC8-43DE-8DBD-80709D7650C1}"/>
              </a:ext>
            </a:extLst>
          </p:cNvPr>
          <p:cNvSpPr txBox="1"/>
          <p:nvPr/>
        </p:nvSpPr>
        <p:spPr>
          <a:xfrm>
            <a:off x="6815160" y="6548260"/>
            <a:ext cx="2341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Dispersed</a:t>
            </a:r>
            <a:r>
              <a:rPr lang="en-US" dirty="0"/>
              <a:t> 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4B3FA3EA-0CD2-4277-A3C6-181E4B48180E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59941" y="42100"/>
            <a:ext cx="766145" cy="1223671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2163F758-425A-47AE-9F4D-D8DF2BD01A2A}"/>
              </a:ext>
            </a:extLst>
          </p:cNvPr>
          <p:cNvSpPr/>
          <p:nvPr/>
        </p:nvSpPr>
        <p:spPr>
          <a:xfrm>
            <a:off x="4905612" y="3161398"/>
            <a:ext cx="1609701" cy="701942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D0CFCA6-4258-4E5F-B0BC-0F1716519D28}"/>
              </a:ext>
            </a:extLst>
          </p:cNvPr>
          <p:cNvSpPr/>
          <p:nvPr/>
        </p:nvSpPr>
        <p:spPr>
          <a:xfrm>
            <a:off x="2187707" y="5102593"/>
            <a:ext cx="3653464" cy="1406956"/>
          </a:xfrm>
          <a:prstGeom prst="rect">
            <a:avLst/>
          </a:prstGeom>
          <a:noFill/>
          <a:ln w="508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FBF8DC9-5D77-4465-8C41-531772EDF9DB}"/>
              </a:ext>
            </a:extLst>
          </p:cNvPr>
          <p:cNvSpPr/>
          <p:nvPr/>
        </p:nvSpPr>
        <p:spPr>
          <a:xfrm>
            <a:off x="5067499" y="1393168"/>
            <a:ext cx="2536588" cy="1198750"/>
          </a:xfrm>
          <a:prstGeom prst="rect">
            <a:avLst/>
          </a:prstGeom>
          <a:noFill/>
          <a:ln w="254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DDCBD0-F350-46CB-8D97-D3F64344533D}"/>
              </a:ext>
            </a:extLst>
          </p:cNvPr>
          <p:cNvSpPr/>
          <p:nvPr/>
        </p:nvSpPr>
        <p:spPr>
          <a:xfrm>
            <a:off x="6837442" y="5091354"/>
            <a:ext cx="2279550" cy="1523046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755B2F9-F434-42AB-A7FA-46D1DA39CF48}"/>
              </a:ext>
            </a:extLst>
          </p:cNvPr>
          <p:cNvSpPr/>
          <p:nvPr/>
        </p:nvSpPr>
        <p:spPr>
          <a:xfrm>
            <a:off x="7765143" y="2715210"/>
            <a:ext cx="632945" cy="826276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214B60F-5774-4B3B-B762-F482622107DD}"/>
              </a:ext>
            </a:extLst>
          </p:cNvPr>
          <p:cNvSpPr/>
          <p:nvPr/>
        </p:nvSpPr>
        <p:spPr>
          <a:xfrm rot="16200000">
            <a:off x="6386946" y="2465514"/>
            <a:ext cx="446189" cy="826276"/>
          </a:xfrm>
          <a:prstGeom prst="rect">
            <a:avLst/>
          </a:prstGeom>
          <a:noFill/>
          <a:ln w="254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F7395D4D-9809-458F-B196-16C48A511DB4}"/>
              </a:ext>
            </a:extLst>
          </p:cNvPr>
          <p:cNvGrpSpPr/>
          <p:nvPr/>
        </p:nvGrpSpPr>
        <p:grpSpPr>
          <a:xfrm>
            <a:off x="75550" y="3835891"/>
            <a:ext cx="1609701" cy="1493866"/>
            <a:chOff x="2282063" y="1664067"/>
            <a:chExt cx="2295945" cy="2130727"/>
          </a:xfrm>
        </p:grpSpPr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62AE8DD9-83BA-4A5A-B141-4A1AE7C9C47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282065" y="1665709"/>
              <a:ext cx="2283928" cy="2129085"/>
            </a:xfrm>
            <a:prstGeom prst="rect">
              <a:avLst/>
            </a:prstGeom>
          </p:spPr>
        </p:pic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2D5C617E-7DB6-4C71-B325-2CD3B3FD85E6}"/>
                </a:ext>
              </a:extLst>
            </p:cNvPr>
            <p:cNvSpPr/>
            <p:nvPr/>
          </p:nvSpPr>
          <p:spPr>
            <a:xfrm rot="5400000">
              <a:off x="2365492" y="1580638"/>
              <a:ext cx="2129087" cy="2295945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4" name="TextBox 33">
            <a:extLst>
              <a:ext uri="{FF2B5EF4-FFF2-40B4-BE49-F238E27FC236}">
                <a16:creationId xmlns:a16="http://schemas.microsoft.com/office/drawing/2014/main" id="{21B70131-7C34-4291-84A6-F1FD5BF25EDE}"/>
              </a:ext>
            </a:extLst>
          </p:cNvPr>
          <p:cNvSpPr txBox="1"/>
          <p:nvPr/>
        </p:nvSpPr>
        <p:spPr>
          <a:xfrm>
            <a:off x="-279051" y="5282986"/>
            <a:ext cx="2341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Large Buildings</a:t>
            </a:r>
            <a:r>
              <a:rPr lang="en-US" dirty="0"/>
              <a:t> 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90B9A41-DEE2-486D-AD76-CA6014E41055}"/>
              </a:ext>
            </a:extLst>
          </p:cNvPr>
          <p:cNvSpPr/>
          <p:nvPr/>
        </p:nvSpPr>
        <p:spPr>
          <a:xfrm>
            <a:off x="49052" y="5690766"/>
            <a:ext cx="1340169" cy="526720"/>
          </a:xfrm>
          <a:prstGeom prst="rect">
            <a:avLst/>
          </a:prstGeom>
          <a:solidFill>
            <a:srgbClr val="FFFFFF"/>
          </a:solidFill>
          <a:ln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Open Space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7962071-5444-40EE-82C7-FBA9DF148695}"/>
              </a:ext>
            </a:extLst>
          </p:cNvPr>
          <p:cNvSpPr/>
          <p:nvPr/>
        </p:nvSpPr>
        <p:spPr>
          <a:xfrm>
            <a:off x="49052" y="6308881"/>
            <a:ext cx="1321063" cy="500991"/>
          </a:xfrm>
          <a:prstGeom prst="rect">
            <a:avLst/>
          </a:prstGeom>
          <a:solidFill>
            <a:srgbClr val="0D0D0D"/>
          </a:solidFill>
          <a:ln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Built-up</a:t>
            </a:r>
          </a:p>
        </p:txBody>
      </p:sp>
    </p:spTree>
    <p:extLst>
      <p:ext uri="{BB962C8B-B14F-4D97-AF65-F5344CB8AC3E}">
        <p14:creationId xmlns:p14="http://schemas.microsoft.com/office/powerpoint/2010/main" val="1775123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P spid="9" grpId="0"/>
      <p:bldP spid="19" grpId="0"/>
      <p:bldP spid="23" grpId="0" animBg="1"/>
      <p:bldP spid="24" grpId="0" animBg="1"/>
      <p:bldP spid="25" grpId="0" animBg="1"/>
      <p:bldP spid="26" grpId="0" animBg="1"/>
      <p:bldP spid="27" grpId="0" animBg="1"/>
      <p:bldP spid="34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6A6A42A-99D2-43F0-B822-70F38FB47B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99" y="90747"/>
            <a:ext cx="9052873" cy="639026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8827FE2-626E-4AE1-82A4-8B68CD55F206}"/>
              </a:ext>
            </a:extLst>
          </p:cNvPr>
          <p:cNvSpPr/>
          <p:nvPr/>
        </p:nvSpPr>
        <p:spPr>
          <a:xfrm>
            <a:off x="3108284" y="7748530"/>
            <a:ext cx="1957587" cy="71558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50" dirty="0"/>
              <a:t>All 22662871.2881</a:t>
            </a:r>
          </a:p>
          <a:p>
            <a:r>
              <a:rPr lang="en-US" sz="1350" dirty="0"/>
              <a:t>Master 4115211.015457</a:t>
            </a:r>
          </a:p>
          <a:p>
            <a:r>
              <a:rPr lang="en-US" sz="1350" dirty="0"/>
              <a:t>Built up 3552702.110561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796E18A6-EF54-41B5-97A6-CB5E6C697037}"/>
              </a:ext>
            </a:extLst>
          </p:cNvPr>
          <p:cNvGraphicFramePr>
            <a:graphicFrameLocks/>
          </p:cNvGraphicFramePr>
          <p:nvPr>
            <p:extLst/>
          </p:nvPr>
        </p:nvGraphicFramePr>
        <p:xfrm>
          <a:off x="5719436" y="7574753"/>
          <a:ext cx="3575292" cy="225176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9AE351A8-F9C9-4766-A71D-9E496BE7A951}"/>
              </a:ext>
            </a:extLst>
          </p:cNvPr>
          <p:cNvSpPr txBox="1"/>
          <p:nvPr/>
        </p:nvSpPr>
        <p:spPr>
          <a:xfrm>
            <a:off x="61499" y="154916"/>
            <a:ext cx="1760767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Urban Form</a:t>
            </a:r>
          </a:p>
          <a:p>
            <a:pPr algn="ctr"/>
            <a:r>
              <a:rPr lang="en-US" b="1" dirty="0"/>
              <a:t>“Built-up Area”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EC053C8-418A-4F6D-A548-34D83AB4A7F7}"/>
              </a:ext>
            </a:extLst>
          </p:cNvPr>
          <p:cNvGrpSpPr/>
          <p:nvPr/>
        </p:nvGrpSpPr>
        <p:grpSpPr>
          <a:xfrm>
            <a:off x="4283242" y="4347411"/>
            <a:ext cx="4811654" cy="2611117"/>
            <a:chOff x="4186990" y="4491789"/>
            <a:chExt cx="4811654" cy="2611117"/>
          </a:xfrm>
        </p:grpSpPr>
        <p:graphicFrame>
          <p:nvGraphicFramePr>
            <p:cNvPr id="9" name="Chart 8">
              <a:extLst>
                <a:ext uri="{FF2B5EF4-FFF2-40B4-BE49-F238E27FC236}">
                  <a16:creationId xmlns:a16="http://schemas.microsoft.com/office/drawing/2014/main" id="{3DE8B12B-5223-4605-A168-0B9B7D0ADF6C}"/>
                </a:ext>
              </a:extLst>
            </p:cNvPr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2962852810"/>
                </p:ext>
              </p:extLst>
            </p:nvPr>
          </p:nvGraphicFramePr>
          <p:xfrm>
            <a:off x="4186990" y="4491789"/>
            <a:ext cx="4811654" cy="2611117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4"/>
            </a:graphicData>
          </a:graphic>
        </p:graphicFrame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D7D09C85-F22B-4051-BFC0-C9BE1DA86B33}"/>
                </a:ext>
              </a:extLst>
            </p:cNvPr>
            <p:cNvSpPr txBox="1"/>
            <p:nvPr/>
          </p:nvSpPr>
          <p:spPr>
            <a:xfrm>
              <a:off x="6673065" y="6157052"/>
              <a:ext cx="189547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/>
                <a:t>86%</a:t>
              </a:r>
            </a:p>
          </p:txBody>
        </p:sp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0CB72FA7-7BAB-444D-B3D1-FBB3F2EF3CCC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466660" y="168097"/>
            <a:ext cx="614258" cy="981082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CBDDF5C-6D7C-4031-8325-4E335618844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07C98EE-FF0F-4D49-A698-8B447D46BDA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357" y="5166689"/>
            <a:ext cx="2450343" cy="1239963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3177118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2E47EB7-DC6A-45B4-AB09-DF664DA3BC4E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grpSp>
        <p:nvGrpSpPr>
          <p:cNvPr id="3" name="Group 2"/>
          <p:cNvGrpSpPr/>
          <p:nvPr/>
        </p:nvGrpSpPr>
        <p:grpSpPr>
          <a:xfrm>
            <a:off x="696743" y="46494"/>
            <a:ext cx="7894537" cy="6782593"/>
            <a:chOff x="696743" y="46494"/>
            <a:chExt cx="7894537" cy="6782593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E4A2DFF0-CEC1-4AE4-8D49-8B9358E275A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9167" b="14444"/>
            <a:stretch/>
          </p:blipFill>
          <p:spPr>
            <a:xfrm>
              <a:off x="696743" y="46494"/>
              <a:ext cx="7894537" cy="6782593"/>
            </a:xfrm>
            <a:prstGeom prst="rect">
              <a:avLst/>
            </a:prstGeom>
          </p:spPr>
        </p:pic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23B01D03-3A5E-482D-8985-3696EC5896CB}"/>
                </a:ext>
              </a:extLst>
            </p:cNvPr>
            <p:cNvSpPr/>
            <p:nvPr/>
          </p:nvSpPr>
          <p:spPr>
            <a:xfrm>
              <a:off x="4176769" y="1482388"/>
              <a:ext cx="3105141" cy="1828800"/>
            </a:xfrm>
            <a:prstGeom prst="rect">
              <a:avLst/>
            </a:prstGeom>
            <a:noFill/>
            <a:ln w="50800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00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50CF245-7D74-4533-9456-52D5C9DB286F}"/>
                </a:ext>
              </a:extLst>
            </p:cNvPr>
            <p:cNvSpPr/>
            <p:nvPr/>
          </p:nvSpPr>
          <p:spPr>
            <a:xfrm>
              <a:off x="1418954" y="878999"/>
              <a:ext cx="2576187" cy="1708289"/>
            </a:xfrm>
            <a:prstGeom prst="rect">
              <a:avLst/>
            </a:prstGeom>
            <a:noFill/>
            <a:ln w="5080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000"/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C406411A-062D-4561-B623-155B15B4CC79}"/>
              </a:ext>
            </a:extLst>
          </p:cNvPr>
          <p:cNvSpPr/>
          <p:nvPr/>
        </p:nvSpPr>
        <p:spPr>
          <a:xfrm>
            <a:off x="791432" y="5610386"/>
            <a:ext cx="1494567" cy="545667"/>
          </a:xfrm>
          <a:prstGeom prst="rect">
            <a:avLst/>
          </a:prstGeom>
          <a:solidFill>
            <a:schemeClr val="bg1"/>
          </a:solidFill>
          <a:ln w="508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</a:rPr>
              <a:t>Semi-Radial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16190F2-8D20-4DE4-BA5F-4D9F9B7EE2C5}"/>
              </a:ext>
            </a:extLst>
          </p:cNvPr>
          <p:cNvSpPr/>
          <p:nvPr/>
        </p:nvSpPr>
        <p:spPr>
          <a:xfrm>
            <a:off x="791434" y="6305479"/>
            <a:ext cx="1494565" cy="483673"/>
          </a:xfrm>
          <a:prstGeom prst="rect">
            <a:avLst/>
          </a:prstGeom>
          <a:solidFill>
            <a:schemeClr val="bg1"/>
          </a:solidFill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Random</a:t>
            </a:r>
            <a:endParaRPr lang="en-US" sz="2000" b="1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6F469F-6A39-4F20-9745-869195BBE829}"/>
              </a:ext>
            </a:extLst>
          </p:cNvPr>
          <p:cNvSpPr txBox="1"/>
          <p:nvPr/>
        </p:nvSpPr>
        <p:spPr>
          <a:xfrm>
            <a:off x="3672461" y="-35401"/>
            <a:ext cx="1943100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Urban Form</a:t>
            </a:r>
          </a:p>
          <a:p>
            <a:pPr algn="ctr"/>
            <a:r>
              <a:rPr lang="en-US" b="1" dirty="0"/>
              <a:t>“Street Pattern”</a:t>
            </a:r>
          </a:p>
        </p:txBody>
      </p:sp>
      <p:sp>
        <p:nvSpPr>
          <p:cNvPr id="15" name="Rectangle 14"/>
          <p:cNvSpPr/>
          <p:nvPr/>
        </p:nvSpPr>
        <p:spPr>
          <a:xfrm>
            <a:off x="5786064" y="555833"/>
            <a:ext cx="2634713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lvl="0" algn="ctr" defTabSz="914400">
              <a:defRPr/>
            </a:pPr>
            <a:r>
              <a:rPr lang="en-US" dirty="0"/>
              <a:t>Create Compact Cities.</a:t>
            </a:r>
          </a:p>
          <a:p>
            <a:pPr lvl="0" algn="ctr" defTabSz="914400">
              <a:defRPr/>
            </a:pPr>
            <a:r>
              <a:rPr lang="en-US" dirty="0"/>
              <a:t>Balance Development.</a:t>
            </a:r>
          </a:p>
        </p:txBody>
      </p:sp>
    </p:spTree>
    <p:extLst>
      <p:ext uri="{BB962C8B-B14F-4D97-AF65-F5344CB8AC3E}">
        <p14:creationId xmlns:p14="http://schemas.microsoft.com/office/powerpoint/2010/main" val="36932588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0D58752-9F50-4E2E-BD4E-85D145438BC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14" t="1872" r="-1"/>
          <a:stretch/>
        </p:blipFill>
        <p:spPr>
          <a:xfrm>
            <a:off x="2298699" y="112294"/>
            <a:ext cx="6782885" cy="672966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ADDED09-BC60-4630-8957-65EA8CF9985C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D799A1-D18E-466F-825C-59074F9654A2}"/>
              </a:ext>
            </a:extLst>
          </p:cNvPr>
          <p:cNvSpPr txBox="1"/>
          <p:nvPr/>
        </p:nvSpPr>
        <p:spPr>
          <a:xfrm>
            <a:off x="-144378" y="112294"/>
            <a:ext cx="230715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Urban Form</a:t>
            </a:r>
          </a:p>
          <a:p>
            <a:pPr algn="ctr"/>
            <a:r>
              <a:rPr lang="en-US" dirty="0"/>
              <a:t>“Internal Landscape”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D4868B0-CBBE-4D6C-BEB5-E0D5AFBAB3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89" y="5899847"/>
            <a:ext cx="2319300" cy="942109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A1FBC4F-0C81-4024-A360-35ECC13403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905" y="2612906"/>
            <a:ext cx="1060587" cy="169394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E72C7C6-F8ED-43C3-B6FC-53BEFE75E93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76"/>
          <a:stretch/>
        </p:blipFill>
        <p:spPr>
          <a:xfrm>
            <a:off x="2336799" y="-16043"/>
            <a:ext cx="67929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794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FACA0D9E-8CA0-44F7-84D5-DB9922066DAC}"/>
              </a:ext>
            </a:extLst>
          </p:cNvPr>
          <p:cNvGrpSpPr/>
          <p:nvPr/>
        </p:nvGrpSpPr>
        <p:grpSpPr>
          <a:xfrm>
            <a:off x="858518" y="575310"/>
            <a:ext cx="8146072" cy="6229350"/>
            <a:chOff x="2210121" y="457446"/>
            <a:chExt cx="7771757" cy="5943108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72DB2485-B3BA-44D5-885E-E419D26F81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10121" y="457446"/>
              <a:ext cx="7771757" cy="5943108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472C191D-52CB-4701-A460-38B8EC986D4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b="65869"/>
            <a:stretch/>
          </p:blipFill>
          <p:spPr>
            <a:xfrm>
              <a:off x="2268280" y="5219550"/>
              <a:ext cx="2086566" cy="1137384"/>
            </a:xfrm>
            <a:prstGeom prst="rect">
              <a:avLst/>
            </a:prstGeom>
            <a:solidFill>
              <a:schemeClr val="bg1"/>
            </a:solidFill>
          </p:spPr>
        </p:pic>
      </p:grpSp>
      <p:sp>
        <p:nvSpPr>
          <p:cNvPr id="9" name="Rectangle 8">
            <a:extLst>
              <a:ext uri="{FF2B5EF4-FFF2-40B4-BE49-F238E27FC236}">
                <a16:creationId xmlns:a16="http://schemas.microsoft.com/office/drawing/2014/main" id="{C32BC47D-C655-482D-BA59-14FD44A24FFF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637D209-8313-4778-BA3B-D2835DD65392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41996" y="514350"/>
            <a:ext cx="662593" cy="101566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1" name="TextBox 1">
            <a:extLst>
              <a:ext uri="{FF2B5EF4-FFF2-40B4-BE49-F238E27FC236}">
                <a16:creationId xmlns:a16="http://schemas.microsoft.com/office/drawing/2014/main" id="{8E71BDD2-95FE-428F-8595-3BF2E01C5982}"/>
              </a:ext>
            </a:extLst>
          </p:cNvPr>
          <p:cNvSpPr txBox="1"/>
          <p:nvPr/>
        </p:nvSpPr>
        <p:spPr>
          <a:xfrm>
            <a:off x="2585288" y="0"/>
            <a:ext cx="42239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Urban Form</a:t>
            </a:r>
          </a:p>
          <a:p>
            <a:pPr algn="ctr"/>
            <a:r>
              <a:rPr lang="en-US" sz="2000" b="1" dirty="0"/>
              <a:t>Urban Expansion Over Years </a:t>
            </a:r>
            <a:r>
              <a:rPr lang="en-US" sz="2000" b="1" dirty="0">
                <a:solidFill>
                  <a:srgbClr val="FF0000"/>
                </a:solidFill>
              </a:rPr>
              <a:t>“1945”</a:t>
            </a:r>
          </a:p>
          <a:p>
            <a:pPr algn="ctr"/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09632798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6E138275-F2AE-4790-99A4-C415161771DD}"/>
              </a:ext>
            </a:extLst>
          </p:cNvPr>
          <p:cNvGrpSpPr/>
          <p:nvPr/>
        </p:nvGrpSpPr>
        <p:grpSpPr>
          <a:xfrm>
            <a:off x="304802" y="553538"/>
            <a:ext cx="8582240" cy="6298603"/>
            <a:chOff x="2210121" y="457446"/>
            <a:chExt cx="7771757" cy="5943108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7F31868D-60B2-4378-852B-48561DBCB9A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10121" y="457446"/>
              <a:ext cx="7771757" cy="5943108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2EC98282-79DD-4FF1-8543-6A58450D80B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b="50056"/>
            <a:stretch/>
          </p:blipFill>
          <p:spPr>
            <a:xfrm>
              <a:off x="2265324" y="4678708"/>
              <a:ext cx="2086566" cy="1664327"/>
            </a:xfrm>
            <a:prstGeom prst="rect">
              <a:avLst/>
            </a:prstGeom>
            <a:solidFill>
              <a:schemeClr val="bg1"/>
            </a:solidFill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04C0BA1-09E5-4FC6-BCC1-BA02CD5046E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prstClr val="black"/>
                <a:schemeClr val="accent3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9220969" y="496417"/>
              <a:ext cx="721682" cy="1152655"/>
            </a:xfrm>
            <a:prstGeom prst="rect">
              <a:avLst/>
            </a:prstGeom>
            <a:solidFill>
              <a:schemeClr val="bg1"/>
            </a:solidFill>
          </p:spPr>
        </p:pic>
      </p:grpSp>
      <p:sp>
        <p:nvSpPr>
          <p:cNvPr id="9" name="Rectangle 8">
            <a:extLst>
              <a:ext uri="{FF2B5EF4-FFF2-40B4-BE49-F238E27FC236}">
                <a16:creationId xmlns:a16="http://schemas.microsoft.com/office/drawing/2014/main" id="{CF021E55-D873-434C-B76B-8D93B73BAAE0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1" name="TextBox 1">
            <a:extLst>
              <a:ext uri="{FF2B5EF4-FFF2-40B4-BE49-F238E27FC236}">
                <a16:creationId xmlns:a16="http://schemas.microsoft.com/office/drawing/2014/main" id="{8E71BDD2-95FE-428F-8595-3BF2E01C5982}"/>
              </a:ext>
            </a:extLst>
          </p:cNvPr>
          <p:cNvSpPr txBox="1"/>
          <p:nvPr/>
        </p:nvSpPr>
        <p:spPr>
          <a:xfrm>
            <a:off x="2585288" y="0"/>
            <a:ext cx="42239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Urban Form</a:t>
            </a:r>
          </a:p>
          <a:p>
            <a:pPr algn="ctr"/>
            <a:r>
              <a:rPr lang="en-US" sz="2000" b="1" dirty="0"/>
              <a:t>Urban Expansion Over Years </a:t>
            </a:r>
            <a:r>
              <a:rPr lang="en-US" sz="2000" b="1" dirty="0">
                <a:solidFill>
                  <a:srgbClr val="FF0000"/>
                </a:solidFill>
              </a:rPr>
              <a:t>“1980”</a:t>
            </a:r>
          </a:p>
          <a:p>
            <a:pPr algn="ctr"/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44373480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8C45BC4-D3E6-47EB-A453-FEE261D758F4}"/>
              </a:ext>
            </a:extLst>
          </p:cNvPr>
          <p:cNvGrpSpPr/>
          <p:nvPr/>
        </p:nvGrpSpPr>
        <p:grpSpPr>
          <a:xfrm>
            <a:off x="377373" y="518160"/>
            <a:ext cx="8639808" cy="6336223"/>
            <a:chOff x="2210121" y="700939"/>
            <a:chExt cx="7771757" cy="5699615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CC83E491-A1D9-481F-937D-C3259EDFEB8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097"/>
            <a:stretch/>
          </p:blipFill>
          <p:spPr>
            <a:xfrm>
              <a:off x="2210121" y="700939"/>
              <a:ext cx="7771757" cy="5699615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A595CD72-97EA-4B3F-A458-6CDA2CCE5DD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b="33314"/>
            <a:stretch/>
          </p:blipFill>
          <p:spPr>
            <a:xfrm>
              <a:off x="2264955" y="4237814"/>
              <a:ext cx="1979186" cy="2107903"/>
            </a:xfrm>
            <a:prstGeom prst="rect">
              <a:avLst/>
            </a:prstGeom>
            <a:solidFill>
              <a:schemeClr val="bg1"/>
            </a:solidFill>
          </p:spPr>
        </p:pic>
      </p:grpSp>
      <p:sp>
        <p:nvSpPr>
          <p:cNvPr id="9" name="Rectangle 8">
            <a:extLst>
              <a:ext uri="{FF2B5EF4-FFF2-40B4-BE49-F238E27FC236}">
                <a16:creationId xmlns:a16="http://schemas.microsoft.com/office/drawing/2014/main" id="{E14747B3-5BA0-47DE-9170-5567802639D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56328F3-CF0A-4900-AB17-E2D61D1831DF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54588" y="514543"/>
            <a:ext cx="662593" cy="101566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2" name="TextBox 1">
            <a:extLst>
              <a:ext uri="{FF2B5EF4-FFF2-40B4-BE49-F238E27FC236}">
                <a16:creationId xmlns:a16="http://schemas.microsoft.com/office/drawing/2014/main" id="{8E71BDD2-95FE-428F-8595-3BF2E01C5982}"/>
              </a:ext>
            </a:extLst>
          </p:cNvPr>
          <p:cNvSpPr txBox="1"/>
          <p:nvPr/>
        </p:nvSpPr>
        <p:spPr>
          <a:xfrm>
            <a:off x="2585288" y="-58056"/>
            <a:ext cx="42239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Urban Form</a:t>
            </a:r>
          </a:p>
          <a:p>
            <a:pPr algn="ctr"/>
            <a:r>
              <a:rPr lang="en-US" sz="2000" b="1" dirty="0"/>
              <a:t>Urban Expansion Over Years </a:t>
            </a:r>
            <a:r>
              <a:rPr lang="en-US" sz="2000" b="1" dirty="0">
                <a:solidFill>
                  <a:srgbClr val="FF0000"/>
                </a:solidFill>
              </a:rPr>
              <a:t>“1997”</a:t>
            </a:r>
          </a:p>
          <a:p>
            <a:pPr algn="ctr"/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28422902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88BCDF7-6C3F-403A-AF8D-84C1565673E6}"/>
              </a:ext>
            </a:extLst>
          </p:cNvPr>
          <p:cNvGrpSpPr/>
          <p:nvPr/>
        </p:nvGrpSpPr>
        <p:grpSpPr>
          <a:xfrm>
            <a:off x="243394" y="563880"/>
            <a:ext cx="8594754" cy="6269836"/>
            <a:chOff x="2210121" y="731090"/>
            <a:chExt cx="7771757" cy="5669464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2E356976-0C19-4CAF-8C06-70DA73AF786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604"/>
            <a:stretch/>
          </p:blipFill>
          <p:spPr>
            <a:xfrm>
              <a:off x="2210121" y="731090"/>
              <a:ext cx="7771757" cy="5669464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0600F36B-04E7-4E5A-8F7B-8B21C3D1460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b="17501"/>
            <a:stretch/>
          </p:blipFill>
          <p:spPr>
            <a:xfrm>
              <a:off x="2265243" y="3997112"/>
              <a:ext cx="1782303" cy="2348320"/>
            </a:xfrm>
            <a:prstGeom prst="rect">
              <a:avLst/>
            </a:prstGeom>
            <a:solidFill>
              <a:schemeClr val="bg1"/>
            </a:solidFill>
          </p:spPr>
        </p:pic>
      </p:grpSp>
      <p:sp>
        <p:nvSpPr>
          <p:cNvPr id="8" name="Rectangle 7">
            <a:extLst>
              <a:ext uri="{FF2B5EF4-FFF2-40B4-BE49-F238E27FC236}">
                <a16:creationId xmlns:a16="http://schemas.microsoft.com/office/drawing/2014/main" id="{5F715F32-9448-4E79-BA11-A0B6495C7B77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DB6F0E-EFFD-4A41-B4C0-9B6EE5E8BB69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174182" y="575153"/>
            <a:ext cx="620424" cy="951025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TextBox 1">
            <a:extLst>
              <a:ext uri="{FF2B5EF4-FFF2-40B4-BE49-F238E27FC236}">
                <a16:creationId xmlns:a16="http://schemas.microsoft.com/office/drawing/2014/main" id="{8E71BDD2-95FE-428F-8595-3BF2E01C5982}"/>
              </a:ext>
            </a:extLst>
          </p:cNvPr>
          <p:cNvSpPr txBox="1"/>
          <p:nvPr/>
        </p:nvSpPr>
        <p:spPr>
          <a:xfrm>
            <a:off x="2534272" y="0"/>
            <a:ext cx="42239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Urban Form</a:t>
            </a:r>
          </a:p>
          <a:p>
            <a:pPr algn="ctr"/>
            <a:r>
              <a:rPr lang="en-US" sz="2000" b="1" dirty="0"/>
              <a:t>Urban Expansion Over Years </a:t>
            </a:r>
            <a:r>
              <a:rPr lang="en-US" sz="2000" b="1" dirty="0">
                <a:solidFill>
                  <a:srgbClr val="FF0000"/>
                </a:solidFill>
              </a:rPr>
              <a:t>“2007”</a:t>
            </a:r>
          </a:p>
          <a:p>
            <a:pPr algn="ctr"/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68557726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602F899-4B6B-4660-B087-D83E185542F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37"/>
          <a:stretch/>
        </p:blipFill>
        <p:spPr>
          <a:xfrm>
            <a:off x="259045" y="563880"/>
            <a:ext cx="8584679" cy="62669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660F2CF-737A-409F-8A5F-FBC5E3A0A5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206" y="4102358"/>
            <a:ext cx="1686892" cy="2694092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91B7FBF-6777-4224-885C-049FA168B4E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9A87BF8-116F-4F11-AD43-BF6969EEC4D8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083129" y="577946"/>
            <a:ext cx="707565" cy="1084599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1" name="TextBox 1">
            <a:extLst>
              <a:ext uri="{FF2B5EF4-FFF2-40B4-BE49-F238E27FC236}">
                <a16:creationId xmlns:a16="http://schemas.microsoft.com/office/drawing/2014/main" id="{8E71BDD2-95FE-428F-8595-3BF2E01C5982}"/>
              </a:ext>
            </a:extLst>
          </p:cNvPr>
          <p:cNvSpPr txBox="1"/>
          <p:nvPr/>
        </p:nvSpPr>
        <p:spPr>
          <a:xfrm>
            <a:off x="2534272" y="0"/>
            <a:ext cx="42239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Urban Form</a:t>
            </a:r>
          </a:p>
          <a:p>
            <a:pPr algn="ctr"/>
            <a:r>
              <a:rPr lang="en-US" sz="2000" b="1" dirty="0"/>
              <a:t>Urban Expansion Over Years </a:t>
            </a:r>
            <a:r>
              <a:rPr lang="en-US" sz="2000" b="1" dirty="0">
                <a:solidFill>
                  <a:srgbClr val="FF0000"/>
                </a:solidFill>
              </a:rPr>
              <a:t>“2016”</a:t>
            </a:r>
          </a:p>
          <a:p>
            <a:pPr algn="ctr"/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49134908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80E83A0-F84B-474C-B8A6-8E7C5E9679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847" y="0"/>
            <a:ext cx="8968154" cy="6858000"/>
          </a:xfrm>
          <a:prstGeom prst="rect">
            <a:avLst/>
          </a:prstGeom>
        </p:spPr>
      </p:pic>
      <p:sp>
        <p:nvSpPr>
          <p:cNvPr id="4" name="TextBox 4">
            <a:extLst>
              <a:ext uri="{FF2B5EF4-FFF2-40B4-BE49-F238E27FC236}">
                <a16:creationId xmlns:a16="http://schemas.microsoft.com/office/drawing/2014/main" id="{B86F469F-6A39-4F20-9745-869195BBE829}"/>
              </a:ext>
            </a:extLst>
          </p:cNvPr>
          <p:cNvSpPr txBox="1"/>
          <p:nvPr/>
        </p:nvSpPr>
        <p:spPr>
          <a:xfrm>
            <a:off x="3099661" y="60960"/>
            <a:ext cx="3549111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Urban Form</a:t>
            </a:r>
          </a:p>
          <a:p>
            <a:pPr algn="ctr"/>
            <a:r>
              <a:rPr lang="en-US" b="1" dirty="0"/>
              <a:t> “Landuse Change Over Years in Master Plan”</a:t>
            </a:r>
          </a:p>
        </p:txBody>
      </p:sp>
    </p:spTree>
    <p:extLst>
      <p:ext uri="{BB962C8B-B14F-4D97-AF65-F5344CB8AC3E}">
        <p14:creationId xmlns:p14="http://schemas.microsoft.com/office/powerpoint/2010/main" val="139476152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 descr="ميساء 1">
            <a:extLst>
              <a:ext uri="{FF2B5EF4-FFF2-40B4-BE49-F238E27FC236}">
                <a16:creationId xmlns:a16="http://schemas.microsoft.com/office/drawing/2014/main" id="{A65ABB69-2E43-4F2C-BE80-C47560DDE1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AF0F8"/>
              </a:clrFrom>
              <a:clrTo>
                <a:srgbClr val="FAF0F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480"/>
            <a:ext cx="9135574" cy="611124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aphicFrame>
        <p:nvGraphicFramePr>
          <p:cNvPr id="6" name="Table 3">
            <a:extLst>
              <a:ext uri="{FF2B5EF4-FFF2-40B4-BE49-F238E27FC236}">
                <a16:creationId xmlns:a16="http://schemas.microsoft.com/office/drawing/2014/main" id="{B8CDDC46-E93B-4C85-93A1-C198C293E1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0669463"/>
              </p:ext>
            </p:extLst>
          </p:nvPr>
        </p:nvGraphicFramePr>
        <p:xfrm>
          <a:off x="3989877" y="4836246"/>
          <a:ext cx="5154123" cy="2021754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718041">
                  <a:extLst>
                    <a:ext uri="{9D8B030D-6E8A-4147-A177-3AD203B41FA5}">
                      <a16:colId xmlns:a16="http://schemas.microsoft.com/office/drawing/2014/main" val="3579422676"/>
                    </a:ext>
                  </a:extLst>
                </a:gridCol>
                <a:gridCol w="1718041">
                  <a:extLst>
                    <a:ext uri="{9D8B030D-6E8A-4147-A177-3AD203B41FA5}">
                      <a16:colId xmlns:a16="http://schemas.microsoft.com/office/drawing/2014/main" val="2132244577"/>
                    </a:ext>
                  </a:extLst>
                </a:gridCol>
                <a:gridCol w="1718041">
                  <a:extLst>
                    <a:ext uri="{9D8B030D-6E8A-4147-A177-3AD203B41FA5}">
                      <a16:colId xmlns:a16="http://schemas.microsoft.com/office/drawing/2014/main" val="3087383413"/>
                    </a:ext>
                  </a:extLst>
                </a:gridCol>
              </a:tblGrid>
              <a:tr h="200375"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Land Uses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Area (in </a:t>
                      </a:r>
                      <a:r>
                        <a:rPr lang="en-US" sz="1400" dirty="0" err="1">
                          <a:solidFill>
                            <a:schemeClr val="tx1"/>
                          </a:solidFill>
                          <a:effectLst/>
                        </a:rPr>
                        <a:t>dunum</a:t>
                      </a: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)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Percentage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4338076"/>
                  </a:ext>
                </a:extLst>
              </a:tr>
              <a:tr h="200375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Old City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40.5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4%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5653756"/>
                  </a:ext>
                </a:extLst>
              </a:tr>
              <a:tr h="200375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Agricultural Area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A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665.7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A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70%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A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9650874"/>
                  </a:ext>
                </a:extLst>
              </a:tr>
              <a:tr h="264117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Residential Area (B)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46.0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5%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7092709"/>
                  </a:ext>
                </a:extLst>
              </a:tr>
              <a:tr h="264117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Residential Area (A)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130.5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14%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3898759"/>
                  </a:ext>
                </a:extLst>
              </a:tr>
              <a:tr h="200375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Schools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31.8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5%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9088758"/>
                  </a:ext>
                </a:extLst>
              </a:tr>
              <a:tr h="200375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Public Buildings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17.3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2734885"/>
                  </a:ext>
                </a:extLst>
              </a:tr>
              <a:tr h="200375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Open Areas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14.9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2%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3425981"/>
                  </a:ext>
                </a:extLst>
              </a:tr>
              <a:tr h="200375"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Total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946.7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100%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8183786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9A54D2F4-BCB1-414B-91FB-52DF2B88716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68135473-4906-4A18-8E28-5A21F87FCDC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62803392"/>
              </p:ext>
            </p:extLst>
          </p:nvPr>
        </p:nvGraphicFramePr>
        <p:xfrm>
          <a:off x="-1328965" y="8018962"/>
          <a:ext cx="8998857" cy="325591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TextBox 4">
            <a:extLst>
              <a:ext uri="{FF2B5EF4-FFF2-40B4-BE49-F238E27FC236}">
                <a16:creationId xmlns:a16="http://schemas.microsoft.com/office/drawing/2014/main" id="{E688698C-0201-4FB5-8F3D-53EA27D406B6}"/>
              </a:ext>
            </a:extLst>
          </p:cNvPr>
          <p:cNvSpPr txBox="1"/>
          <p:nvPr/>
        </p:nvSpPr>
        <p:spPr>
          <a:xfrm>
            <a:off x="109326" y="30480"/>
            <a:ext cx="2003680" cy="123110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Urban Form</a:t>
            </a:r>
          </a:p>
          <a:p>
            <a:pPr algn="ctr"/>
            <a:r>
              <a:rPr lang="en-US" b="1" dirty="0"/>
              <a:t> “Landuse Change Over Years in Master Plan”</a:t>
            </a:r>
          </a:p>
        </p:txBody>
      </p:sp>
    </p:spTree>
    <p:extLst>
      <p:ext uri="{BB962C8B-B14F-4D97-AF65-F5344CB8AC3E}">
        <p14:creationId xmlns:p14="http://schemas.microsoft.com/office/powerpoint/2010/main" val="72034562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1E3E260-1D99-4E2A-9C0F-087E6DDC1E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295" y="-16043"/>
            <a:ext cx="8951495" cy="6845261"/>
          </a:xfrm>
          <a:prstGeom prst="rect">
            <a:avLst/>
          </a:prstGeom>
        </p:spPr>
      </p:pic>
      <p:sp>
        <p:nvSpPr>
          <p:cNvPr id="6" name="TextBox 4">
            <a:extLst>
              <a:ext uri="{FF2B5EF4-FFF2-40B4-BE49-F238E27FC236}">
                <a16:creationId xmlns:a16="http://schemas.microsoft.com/office/drawing/2014/main" id="{5ABAAF30-2BE5-4E4D-9A2A-14BF3695E4F3}"/>
              </a:ext>
            </a:extLst>
          </p:cNvPr>
          <p:cNvSpPr txBox="1"/>
          <p:nvPr/>
        </p:nvSpPr>
        <p:spPr>
          <a:xfrm>
            <a:off x="3586202" y="28782"/>
            <a:ext cx="3234728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Urban Form</a:t>
            </a:r>
          </a:p>
          <a:p>
            <a:pPr algn="ctr"/>
            <a:r>
              <a:rPr lang="en-US" b="1" dirty="0"/>
              <a:t> “Landuse Change Over Years in Master Plan”</a:t>
            </a:r>
          </a:p>
        </p:txBody>
      </p:sp>
    </p:spTree>
    <p:extLst>
      <p:ext uri="{BB962C8B-B14F-4D97-AF65-F5344CB8AC3E}">
        <p14:creationId xmlns:p14="http://schemas.microsoft.com/office/powerpoint/2010/main" val="419172416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1" descr="ميساء%202">
            <a:extLst>
              <a:ext uri="{FF2B5EF4-FFF2-40B4-BE49-F238E27FC236}">
                <a16:creationId xmlns:a16="http://schemas.microsoft.com/office/drawing/2014/main" id="{2F22D044-7E14-417F-A34A-F22F0149FC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EF6FF"/>
              </a:clrFrom>
              <a:clrTo>
                <a:srgbClr val="FEF6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" y="129762"/>
            <a:ext cx="9137954" cy="6091968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CBEB51C-9F82-409A-8A17-2E1A4A2F35F0}"/>
              </a:ext>
            </a:extLst>
          </p:cNvPr>
          <p:cNvSpPr/>
          <p:nvPr/>
        </p:nvSpPr>
        <p:spPr>
          <a:xfrm>
            <a:off x="4572000" y="-277000"/>
            <a:ext cx="1374094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50" dirty="0"/>
              <a:t>36162476.20369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AE89A57-3DFC-4FDC-A677-091E5B596CB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graphicFrame>
        <p:nvGraphicFramePr>
          <p:cNvPr id="7" name="Table 4">
            <a:extLst>
              <a:ext uri="{FF2B5EF4-FFF2-40B4-BE49-F238E27FC236}">
                <a16:creationId xmlns:a16="http://schemas.microsoft.com/office/drawing/2014/main" id="{BAF7AF66-A450-4CB2-8F15-BF1844984A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9464025"/>
              </p:ext>
            </p:extLst>
          </p:nvPr>
        </p:nvGraphicFramePr>
        <p:xfrm>
          <a:off x="5726700" y="5354320"/>
          <a:ext cx="3411255" cy="146304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137085">
                  <a:extLst>
                    <a:ext uri="{9D8B030D-6E8A-4147-A177-3AD203B41FA5}">
                      <a16:colId xmlns:a16="http://schemas.microsoft.com/office/drawing/2014/main" val="2958666067"/>
                    </a:ext>
                  </a:extLst>
                </a:gridCol>
                <a:gridCol w="1137085">
                  <a:extLst>
                    <a:ext uri="{9D8B030D-6E8A-4147-A177-3AD203B41FA5}">
                      <a16:colId xmlns:a16="http://schemas.microsoft.com/office/drawing/2014/main" val="494245636"/>
                    </a:ext>
                  </a:extLst>
                </a:gridCol>
                <a:gridCol w="1137085">
                  <a:extLst>
                    <a:ext uri="{9D8B030D-6E8A-4147-A177-3AD203B41FA5}">
                      <a16:colId xmlns:a16="http://schemas.microsoft.com/office/drawing/2014/main" val="2873686052"/>
                    </a:ext>
                  </a:extLst>
                </a:gridCol>
              </a:tblGrid>
              <a:tr h="15386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Public Buildings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113.5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4%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0721925"/>
                  </a:ext>
                </a:extLst>
              </a:tr>
              <a:tr h="15386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Transportation Center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chemeClr val="tx1"/>
                          </a:solidFill>
                          <a:effectLst/>
                        </a:rPr>
                        <a:t>0.5</a:t>
                      </a:r>
                      <a:endParaRPr lang="en-US" sz="120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1200" b="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9065299"/>
                  </a:ext>
                </a:extLst>
              </a:tr>
              <a:tr h="15386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Open Public Spaces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chemeClr val="tx1"/>
                          </a:solidFill>
                          <a:effectLst/>
                        </a:rPr>
                        <a:t>52.5</a:t>
                      </a:r>
                      <a:endParaRPr lang="en-US" sz="120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2%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5469296"/>
                  </a:ext>
                </a:extLst>
              </a:tr>
              <a:tr h="15386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Cemeteries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30.0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1%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9750816"/>
                  </a:ext>
                </a:extLst>
              </a:tr>
              <a:tr h="15386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Roads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341.5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11%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7935845"/>
                  </a:ext>
                </a:extLst>
              </a:tr>
              <a:tr h="15386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Total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3211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100%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8954903"/>
                  </a:ext>
                </a:extLst>
              </a:tr>
            </a:tbl>
          </a:graphicData>
        </a:graphic>
      </p:graphicFrame>
      <p:graphicFrame>
        <p:nvGraphicFramePr>
          <p:cNvPr id="8" name="Table 4">
            <a:extLst>
              <a:ext uri="{FF2B5EF4-FFF2-40B4-BE49-F238E27FC236}">
                <a16:creationId xmlns:a16="http://schemas.microsoft.com/office/drawing/2014/main" id="{BAF7AF66-A450-4CB2-8F15-BF1844984A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2675314"/>
              </p:ext>
            </p:extLst>
          </p:nvPr>
        </p:nvGraphicFramePr>
        <p:xfrm>
          <a:off x="1957287" y="5130927"/>
          <a:ext cx="3747507" cy="182880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249169">
                  <a:extLst>
                    <a:ext uri="{9D8B030D-6E8A-4147-A177-3AD203B41FA5}">
                      <a16:colId xmlns:a16="http://schemas.microsoft.com/office/drawing/2014/main" val="2958666067"/>
                    </a:ext>
                  </a:extLst>
                </a:gridCol>
                <a:gridCol w="1249169">
                  <a:extLst>
                    <a:ext uri="{9D8B030D-6E8A-4147-A177-3AD203B41FA5}">
                      <a16:colId xmlns:a16="http://schemas.microsoft.com/office/drawing/2014/main" val="494245636"/>
                    </a:ext>
                  </a:extLst>
                </a:gridCol>
                <a:gridCol w="1249169">
                  <a:extLst>
                    <a:ext uri="{9D8B030D-6E8A-4147-A177-3AD203B41FA5}">
                      <a16:colId xmlns:a16="http://schemas.microsoft.com/office/drawing/2014/main" val="388821310"/>
                    </a:ext>
                  </a:extLst>
                </a:gridCol>
              </a:tblGrid>
              <a:tr h="15592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i="1" dirty="0">
                          <a:solidFill>
                            <a:schemeClr val="tx1"/>
                          </a:solidFill>
                          <a:effectLst/>
                        </a:rPr>
                        <a:t>Land Uses</a:t>
                      </a:r>
                      <a:endParaRPr lang="en-US" sz="1200" b="1" i="1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i="1" dirty="0">
                          <a:solidFill>
                            <a:schemeClr val="tx1"/>
                          </a:solidFill>
                          <a:effectLst/>
                        </a:rPr>
                        <a:t>Area (in </a:t>
                      </a:r>
                      <a:r>
                        <a:rPr lang="en-US" sz="1200" b="1" i="1" dirty="0" err="1">
                          <a:solidFill>
                            <a:schemeClr val="tx1"/>
                          </a:solidFill>
                          <a:effectLst/>
                        </a:rPr>
                        <a:t>dunum</a:t>
                      </a:r>
                      <a:r>
                        <a:rPr lang="en-US" sz="1200" b="1" i="1" dirty="0">
                          <a:solidFill>
                            <a:schemeClr val="tx1"/>
                          </a:solidFill>
                          <a:effectLst/>
                        </a:rPr>
                        <a:t>)</a:t>
                      </a:r>
                      <a:endParaRPr lang="en-US" sz="1200" b="1" i="1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i="1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Percentage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4980122"/>
                  </a:ext>
                </a:extLst>
              </a:tr>
              <a:tr h="15592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Agricultural Areas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A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1601.5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A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54%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A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3860943"/>
                  </a:ext>
                </a:extLst>
              </a:tr>
              <a:tr h="31184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chemeClr val="tx1"/>
                          </a:solidFill>
                          <a:effectLst/>
                        </a:rPr>
                        <a:t>Residential Area (A)</a:t>
                      </a:r>
                      <a:endParaRPr lang="en-US" sz="120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chemeClr val="tx1"/>
                          </a:solidFill>
                          <a:effectLst/>
                        </a:rPr>
                        <a:t>382.5</a:t>
                      </a:r>
                      <a:endParaRPr lang="en-US" sz="120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13%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5591259"/>
                  </a:ext>
                </a:extLst>
              </a:tr>
              <a:tr h="31184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Residential Area (B)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257.5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9%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230489"/>
                  </a:ext>
                </a:extLst>
              </a:tr>
              <a:tr h="31184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Conservation Area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50.0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2%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603440"/>
                  </a:ext>
                </a:extLst>
              </a:tr>
              <a:tr h="15592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Commercial Areas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85.0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3%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1375830"/>
                  </a:ext>
                </a:extLst>
              </a:tr>
              <a:tr h="15592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chemeClr val="tx1"/>
                          </a:solidFill>
                          <a:effectLst/>
                        </a:rPr>
                        <a:t>Manufacturing</a:t>
                      </a:r>
                      <a:endParaRPr lang="en-US" sz="120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</a:rPr>
                        <a:t>59.5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2%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3205165"/>
                  </a:ext>
                </a:extLst>
              </a:tr>
            </a:tbl>
          </a:graphicData>
        </a:graphic>
      </p:graphicFrame>
      <p:sp>
        <p:nvSpPr>
          <p:cNvPr id="10" name="TextBox 4">
            <a:extLst>
              <a:ext uri="{FF2B5EF4-FFF2-40B4-BE49-F238E27FC236}">
                <a16:creationId xmlns:a16="http://schemas.microsoft.com/office/drawing/2014/main" id="{2A8FCE09-37DE-4A55-B907-E95562C2A2EC}"/>
              </a:ext>
            </a:extLst>
          </p:cNvPr>
          <p:cNvSpPr txBox="1"/>
          <p:nvPr/>
        </p:nvSpPr>
        <p:spPr>
          <a:xfrm>
            <a:off x="0" y="23082"/>
            <a:ext cx="3234728" cy="67710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Urban Form</a:t>
            </a:r>
          </a:p>
          <a:p>
            <a:pPr algn="ctr"/>
            <a:r>
              <a:rPr lang="en-US" b="1" dirty="0"/>
              <a:t> “Landuse Change Over Years”</a:t>
            </a:r>
          </a:p>
        </p:txBody>
      </p:sp>
    </p:spTree>
    <p:extLst>
      <p:ext uri="{BB962C8B-B14F-4D97-AF65-F5344CB8AC3E}">
        <p14:creationId xmlns:p14="http://schemas.microsoft.com/office/powerpoint/2010/main" val="240590894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3" name="Picture 1" descr="ميساء%203">
            <a:extLst>
              <a:ext uri="{FF2B5EF4-FFF2-40B4-BE49-F238E27FC236}">
                <a16:creationId xmlns:a16="http://schemas.microsoft.com/office/drawing/2014/main" id="{E98E0340-4106-49BC-BFD8-F7BB2E9284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7ECF0"/>
              </a:clrFrom>
              <a:clrTo>
                <a:srgbClr val="F7ECF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1" y="0"/>
            <a:ext cx="9124269" cy="552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D525132-D7E5-4163-BB60-84E1E20F55E5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graphicFrame>
        <p:nvGraphicFramePr>
          <p:cNvPr id="6" name="Table 3">
            <a:extLst>
              <a:ext uri="{FF2B5EF4-FFF2-40B4-BE49-F238E27FC236}">
                <a16:creationId xmlns:a16="http://schemas.microsoft.com/office/drawing/2014/main" id="{B391DA4F-2173-4C4B-9291-F550AE2807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0089159"/>
              </p:ext>
            </p:extLst>
          </p:nvPr>
        </p:nvGraphicFramePr>
        <p:xfrm>
          <a:off x="5906083" y="5293881"/>
          <a:ext cx="3201870" cy="1564119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911349">
                  <a:extLst>
                    <a:ext uri="{9D8B030D-6E8A-4147-A177-3AD203B41FA5}">
                      <a16:colId xmlns:a16="http://schemas.microsoft.com/office/drawing/2014/main" val="1384493626"/>
                    </a:ext>
                  </a:extLst>
                </a:gridCol>
                <a:gridCol w="749300">
                  <a:extLst>
                    <a:ext uri="{9D8B030D-6E8A-4147-A177-3AD203B41FA5}">
                      <a16:colId xmlns:a16="http://schemas.microsoft.com/office/drawing/2014/main" val="2522289501"/>
                    </a:ext>
                  </a:extLst>
                </a:gridCol>
                <a:gridCol w="541221">
                  <a:extLst>
                    <a:ext uri="{9D8B030D-6E8A-4147-A177-3AD203B41FA5}">
                      <a16:colId xmlns:a16="http://schemas.microsoft.com/office/drawing/2014/main" val="2171670321"/>
                    </a:ext>
                  </a:extLst>
                </a:gridCol>
              </a:tblGrid>
              <a:tr h="171974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Treatment Area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39.0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1%</a:t>
                      </a: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4096915"/>
                  </a:ext>
                </a:extLst>
              </a:tr>
              <a:tr h="212910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Open Public Spaces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34.0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1%</a:t>
                      </a: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7710216"/>
                  </a:ext>
                </a:extLst>
              </a:tr>
              <a:tr h="171974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Cemeteries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19.0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1%</a:t>
                      </a: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2024395"/>
                  </a:ext>
                </a:extLst>
              </a:tr>
              <a:tr h="171974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Roads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554.0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17%</a:t>
                      </a: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268662"/>
                  </a:ext>
                </a:extLst>
              </a:tr>
              <a:tr h="343948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Agricultural Area Prohibited from Building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8A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44.0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8A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1%</a:t>
                      </a: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8A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8803003"/>
                  </a:ext>
                </a:extLst>
              </a:tr>
              <a:tr h="319365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Cultivated Agricultural Area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290.0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9%</a:t>
                      </a: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9607990"/>
                  </a:ext>
                </a:extLst>
              </a:tr>
              <a:tr h="171974"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Total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3324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100%</a:t>
                      </a: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70094"/>
                  </a:ext>
                </a:extLst>
              </a:tr>
            </a:tbl>
          </a:graphicData>
        </a:graphic>
      </p:graphicFrame>
      <p:graphicFrame>
        <p:nvGraphicFramePr>
          <p:cNvPr id="7" name="Table 3">
            <a:extLst>
              <a:ext uri="{FF2B5EF4-FFF2-40B4-BE49-F238E27FC236}">
                <a16:creationId xmlns:a16="http://schemas.microsoft.com/office/drawing/2014/main" id="{B391DA4F-2173-4C4B-9291-F550AE2807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4709109"/>
              </p:ext>
            </p:extLst>
          </p:nvPr>
        </p:nvGraphicFramePr>
        <p:xfrm>
          <a:off x="2059399" y="5150036"/>
          <a:ext cx="3797301" cy="167640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265767">
                  <a:extLst>
                    <a:ext uri="{9D8B030D-6E8A-4147-A177-3AD203B41FA5}">
                      <a16:colId xmlns:a16="http://schemas.microsoft.com/office/drawing/2014/main" val="1384493626"/>
                    </a:ext>
                  </a:extLst>
                </a:gridCol>
                <a:gridCol w="1265767">
                  <a:extLst>
                    <a:ext uri="{9D8B030D-6E8A-4147-A177-3AD203B41FA5}">
                      <a16:colId xmlns:a16="http://schemas.microsoft.com/office/drawing/2014/main" val="2522289501"/>
                    </a:ext>
                  </a:extLst>
                </a:gridCol>
                <a:gridCol w="1265767">
                  <a:extLst>
                    <a:ext uri="{9D8B030D-6E8A-4147-A177-3AD203B41FA5}">
                      <a16:colId xmlns:a16="http://schemas.microsoft.com/office/drawing/2014/main" val="2870701617"/>
                    </a:ext>
                  </a:extLst>
                </a:gridCol>
              </a:tblGrid>
              <a:tr h="162118"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i="1" dirty="0">
                          <a:solidFill>
                            <a:schemeClr val="tx1"/>
                          </a:solidFill>
                          <a:effectLst/>
                        </a:rPr>
                        <a:t>Land Uses</a:t>
                      </a:r>
                      <a:endParaRPr lang="en-US" sz="1100" i="1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i="1" dirty="0">
                          <a:solidFill>
                            <a:schemeClr val="tx1"/>
                          </a:solidFill>
                          <a:effectLst/>
                        </a:rPr>
                        <a:t>Area (in dunum)</a:t>
                      </a:r>
                      <a:endParaRPr lang="en-US" sz="1100" i="1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i="1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Percentage</a:t>
                      </a: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3238081"/>
                  </a:ext>
                </a:extLst>
              </a:tr>
              <a:tr h="163202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Old City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75.0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2%</a:t>
                      </a: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3152052"/>
                  </a:ext>
                </a:extLst>
              </a:tr>
              <a:tr h="162118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Residential Area (A)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963.0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29%</a:t>
                      </a: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284885"/>
                  </a:ext>
                </a:extLst>
              </a:tr>
              <a:tr h="162118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Residential Area (B)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340.0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10%</a:t>
                      </a: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8504321"/>
                  </a:ext>
                </a:extLst>
              </a:tr>
              <a:tr h="162118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Residential Area (C)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15.0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0.1%</a:t>
                      </a: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7739689"/>
                  </a:ext>
                </a:extLst>
              </a:tr>
              <a:tr h="317606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Agricultural Residence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8A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579.0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8A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17%</a:t>
                      </a: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8A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474607"/>
                  </a:ext>
                </a:extLst>
              </a:tr>
              <a:tr h="162118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chemeClr val="tx1"/>
                          </a:solidFill>
                          <a:effectLst/>
                        </a:rPr>
                        <a:t>Commercial Areas</a:t>
                      </a:r>
                      <a:endParaRPr lang="en-US" sz="110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106.0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3%</a:t>
                      </a: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869928"/>
                  </a:ext>
                </a:extLst>
              </a:tr>
              <a:tr h="162118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Manufacturing 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150.0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5%</a:t>
                      </a: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0119572"/>
                  </a:ext>
                </a:extLst>
              </a:tr>
              <a:tr h="162118">
                <a:tc>
                  <a:txBody>
                    <a:bodyPr/>
                    <a:lstStyle/>
                    <a:p>
                      <a:pPr algn="l" rtl="0"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Public Buildings</a:t>
                      </a:r>
                      <a:endParaRPr lang="en-US" sz="11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b="0" dirty="0">
                          <a:solidFill>
                            <a:schemeClr val="tx1"/>
                          </a:solidFill>
                          <a:effectLst/>
                        </a:rPr>
                        <a:t>116.0</a:t>
                      </a:r>
                      <a:endParaRPr lang="en-US" sz="1100" b="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spcAft>
                          <a:spcPts val="0"/>
                        </a:spcAft>
                      </a:pPr>
                      <a:r>
                        <a:rPr lang="en-US" sz="1100" b="0" dirty="0">
                          <a:solidFill>
                            <a:schemeClr val="tx1"/>
                          </a:solidFill>
                          <a:effectLst/>
                          <a:latin typeface="Times New Roman PS"/>
                          <a:ea typeface="Times New Roman" panose="02020603050405020304" pitchFamily="18" charset="0"/>
                          <a:cs typeface="Times New Roman PS"/>
                        </a:rPr>
                        <a:t>3%</a:t>
                      </a:r>
                    </a:p>
                  </a:txBody>
                  <a:tcPr marL="52691" marR="5269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9681743"/>
                  </a:ext>
                </a:extLst>
              </a:tr>
            </a:tbl>
          </a:graphicData>
        </a:graphic>
      </p:graphicFrame>
      <p:sp>
        <p:nvSpPr>
          <p:cNvPr id="9" name="TextBox 4">
            <a:extLst>
              <a:ext uri="{FF2B5EF4-FFF2-40B4-BE49-F238E27FC236}">
                <a16:creationId xmlns:a16="http://schemas.microsoft.com/office/drawing/2014/main" id="{F3DF350E-CA70-4D7B-9E23-4A47CE696086}"/>
              </a:ext>
            </a:extLst>
          </p:cNvPr>
          <p:cNvSpPr txBox="1"/>
          <p:nvPr/>
        </p:nvSpPr>
        <p:spPr>
          <a:xfrm>
            <a:off x="19730" y="37071"/>
            <a:ext cx="1648432" cy="150810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Urban Form</a:t>
            </a:r>
          </a:p>
          <a:p>
            <a:pPr algn="ctr"/>
            <a:r>
              <a:rPr lang="en-US" b="1" dirty="0"/>
              <a:t> “Landuse Change Over Years in Master Plan”</a:t>
            </a:r>
          </a:p>
        </p:txBody>
      </p:sp>
    </p:spTree>
    <p:extLst>
      <p:ext uri="{BB962C8B-B14F-4D97-AF65-F5344CB8AC3E}">
        <p14:creationId xmlns:p14="http://schemas.microsoft.com/office/powerpoint/2010/main" val="103342124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7996D5A-DDB1-497F-83BD-B5C5A397488B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863446" y="7044769"/>
          <a:ext cx="4288156" cy="2127471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{073A0DAA-6AF3-43AB-8588-CEC1D06C72B9}</a:tableStyleId>
              </a:tblPr>
              <a:tblGrid>
                <a:gridCol w="2144078">
                  <a:extLst>
                    <a:ext uri="{9D8B030D-6E8A-4147-A177-3AD203B41FA5}">
                      <a16:colId xmlns:a16="http://schemas.microsoft.com/office/drawing/2014/main" val="3513707367"/>
                    </a:ext>
                  </a:extLst>
                </a:gridCol>
                <a:gridCol w="2144078">
                  <a:extLst>
                    <a:ext uri="{9D8B030D-6E8A-4147-A177-3AD203B41FA5}">
                      <a16:colId xmlns:a16="http://schemas.microsoft.com/office/drawing/2014/main" val="1502427229"/>
                    </a:ext>
                  </a:extLst>
                </a:gridCol>
              </a:tblGrid>
              <a:tr h="344391"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900" dirty="0">
                          <a:solidFill>
                            <a:schemeClr val="tx1"/>
                          </a:solidFill>
                          <a:effectLst/>
                        </a:rPr>
                        <a:t>Area (in dunum)</a:t>
                      </a:r>
                      <a:endParaRPr lang="en-US" sz="9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900">
                          <a:solidFill>
                            <a:schemeClr val="tx1"/>
                          </a:solidFill>
                          <a:effectLst/>
                        </a:rPr>
                        <a:t>Land Uses</a:t>
                      </a:r>
                      <a:endParaRPr lang="en-US" sz="90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6893489"/>
                  </a:ext>
                </a:extLst>
              </a:tr>
              <a:tr h="137160"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900" dirty="0">
                          <a:solidFill>
                            <a:schemeClr val="tx1"/>
                          </a:solidFill>
                          <a:effectLst/>
                        </a:rPr>
                        <a:t>61.5</a:t>
                      </a:r>
                      <a:endParaRPr lang="en-US" sz="9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>
                        <a:spcAft>
                          <a:spcPts val="0"/>
                        </a:spcAft>
                      </a:pPr>
                      <a:r>
                        <a:rPr lang="en-US" sz="900">
                          <a:solidFill>
                            <a:schemeClr val="tx1"/>
                          </a:solidFill>
                          <a:effectLst/>
                        </a:rPr>
                        <a:t>Old City</a:t>
                      </a:r>
                      <a:endParaRPr lang="en-US" sz="90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39343322"/>
                  </a:ext>
                </a:extLst>
              </a:tr>
              <a:tr h="137160"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900" dirty="0">
                          <a:solidFill>
                            <a:schemeClr val="tx1"/>
                          </a:solidFill>
                          <a:effectLst/>
                        </a:rPr>
                        <a:t>1610.6</a:t>
                      </a:r>
                      <a:endParaRPr lang="en-US" sz="9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>
                        <a:spcAft>
                          <a:spcPts val="0"/>
                        </a:spcAft>
                      </a:pPr>
                      <a:r>
                        <a:rPr lang="en-US" sz="900">
                          <a:solidFill>
                            <a:schemeClr val="tx1"/>
                          </a:solidFill>
                          <a:effectLst/>
                        </a:rPr>
                        <a:t>Residential Area (A)</a:t>
                      </a:r>
                      <a:endParaRPr lang="en-US" sz="90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443904"/>
                  </a:ext>
                </a:extLst>
              </a:tr>
              <a:tr h="137160"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900" dirty="0">
                          <a:solidFill>
                            <a:schemeClr val="tx1"/>
                          </a:solidFill>
                          <a:effectLst/>
                        </a:rPr>
                        <a:t>765.6</a:t>
                      </a:r>
                      <a:endParaRPr lang="en-US" sz="9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>
                        <a:spcAft>
                          <a:spcPts val="0"/>
                        </a:spcAft>
                      </a:pPr>
                      <a:r>
                        <a:rPr lang="en-US" sz="900">
                          <a:solidFill>
                            <a:schemeClr val="tx1"/>
                          </a:solidFill>
                          <a:effectLst/>
                        </a:rPr>
                        <a:t>Residential Area (B)</a:t>
                      </a:r>
                      <a:endParaRPr lang="en-US" sz="90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152809"/>
                  </a:ext>
                </a:extLst>
              </a:tr>
              <a:tr h="137160"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900" dirty="0">
                          <a:solidFill>
                            <a:schemeClr val="tx1"/>
                          </a:solidFill>
                          <a:effectLst/>
                        </a:rPr>
                        <a:t>112.4</a:t>
                      </a:r>
                      <a:endParaRPr lang="en-US" sz="9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>
                        <a:spcAft>
                          <a:spcPts val="0"/>
                        </a:spcAft>
                      </a:pPr>
                      <a:r>
                        <a:rPr lang="en-US" sz="900" dirty="0">
                          <a:solidFill>
                            <a:schemeClr val="tx1"/>
                          </a:solidFill>
                          <a:effectLst/>
                        </a:rPr>
                        <a:t>Residential Area (C)</a:t>
                      </a:r>
                      <a:endParaRPr lang="en-US" sz="9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4832572"/>
                  </a:ext>
                </a:extLst>
              </a:tr>
              <a:tr h="137160"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900">
                          <a:solidFill>
                            <a:schemeClr val="tx1"/>
                          </a:solidFill>
                          <a:effectLst/>
                        </a:rPr>
                        <a:t>134.6</a:t>
                      </a:r>
                      <a:endParaRPr lang="en-US" sz="90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>
                        <a:spcAft>
                          <a:spcPts val="0"/>
                        </a:spcAft>
                      </a:pPr>
                      <a:r>
                        <a:rPr lang="en-US" sz="900" dirty="0">
                          <a:solidFill>
                            <a:schemeClr val="tx1"/>
                          </a:solidFill>
                          <a:effectLst/>
                        </a:rPr>
                        <a:t>Agricultural Residence</a:t>
                      </a:r>
                      <a:endParaRPr lang="en-US" sz="9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5819952"/>
                  </a:ext>
                </a:extLst>
              </a:tr>
              <a:tr h="137160"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900">
                          <a:solidFill>
                            <a:schemeClr val="tx1"/>
                          </a:solidFill>
                          <a:effectLst/>
                        </a:rPr>
                        <a:t>60.4</a:t>
                      </a:r>
                      <a:endParaRPr lang="en-US" sz="90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>
                        <a:spcAft>
                          <a:spcPts val="0"/>
                        </a:spcAft>
                      </a:pPr>
                      <a:r>
                        <a:rPr lang="en-US" sz="900" dirty="0">
                          <a:solidFill>
                            <a:schemeClr val="tx1"/>
                          </a:solidFill>
                          <a:effectLst/>
                        </a:rPr>
                        <a:t>Tourism Residence</a:t>
                      </a:r>
                      <a:endParaRPr lang="en-US" sz="9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1509992"/>
                  </a:ext>
                </a:extLst>
              </a:tr>
              <a:tr h="137160"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900" dirty="0">
                          <a:solidFill>
                            <a:schemeClr val="tx1"/>
                          </a:solidFill>
                          <a:effectLst/>
                        </a:rPr>
                        <a:t>127.5</a:t>
                      </a:r>
                      <a:endParaRPr lang="en-US" sz="9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>
                        <a:spcAft>
                          <a:spcPts val="0"/>
                        </a:spcAft>
                      </a:pPr>
                      <a:r>
                        <a:rPr lang="en-US" sz="900" dirty="0">
                          <a:solidFill>
                            <a:schemeClr val="tx1"/>
                          </a:solidFill>
                          <a:effectLst/>
                        </a:rPr>
                        <a:t>Commercial Areas</a:t>
                      </a:r>
                      <a:endParaRPr lang="en-US" sz="9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1115166"/>
                  </a:ext>
                </a:extLst>
              </a:tr>
              <a:tr h="137160"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900">
                          <a:solidFill>
                            <a:schemeClr val="tx1"/>
                          </a:solidFill>
                          <a:effectLst/>
                        </a:rPr>
                        <a:t>208.4</a:t>
                      </a:r>
                      <a:endParaRPr lang="en-US" sz="90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>
                        <a:spcAft>
                          <a:spcPts val="0"/>
                        </a:spcAft>
                      </a:pPr>
                      <a:r>
                        <a:rPr lang="en-US" sz="900" dirty="0">
                          <a:solidFill>
                            <a:schemeClr val="tx1"/>
                          </a:solidFill>
                          <a:effectLst/>
                        </a:rPr>
                        <a:t>Manufacturing </a:t>
                      </a:r>
                      <a:endParaRPr lang="en-US" sz="9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3098139"/>
                  </a:ext>
                </a:extLst>
              </a:tr>
              <a:tr h="137160"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900">
                          <a:solidFill>
                            <a:schemeClr val="tx1"/>
                          </a:solidFill>
                          <a:effectLst/>
                        </a:rPr>
                        <a:t>50.1</a:t>
                      </a:r>
                      <a:endParaRPr lang="en-US" sz="90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>
                        <a:spcAft>
                          <a:spcPts val="0"/>
                        </a:spcAft>
                      </a:pPr>
                      <a:r>
                        <a:rPr lang="en-US" sz="900" dirty="0">
                          <a:solidFill>
                            <a:schemeClr val="tx1"/>
                          </a:solidFill>
                          <a:effectLst/>
                        </a:rPr>
                        <a:t>Public Buildings</a:t>
                      </a:r>
                      <a:endParaRPr lang="en-US" sz="9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6500717"/>
                  </a:ext>
                </a:extLst>
              </a:tr>
              <a:tr h="137160"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900">
                          <a:solidFill>
                            <a:schemeClr val="tx1"/>
                          </a:solidFill>
                          <a:effectLst/>
                        </a:rPr>
                        <a:t>30.9</a:t>
                      </a:r>
                      <a:endParaRPr lang="en-US" sz="90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>
                        <a:spcAft>
                          <a:spcPts val="0"/>
                        </a:spcAft>
                      </a:pPr>
                      <a:r>
                        <a:rPr lang="en-US" sz="900" dirty="0">
                          <a:solidFill>
                            <a:schemeClr val="tx1"/>
                          </a:solidFill>
                          <a:effectLst/>
                        </a:rPr>
                        <a:t>Open Public Spaces</a:t>
                      </a:r>
                      <a:endParaRPr lang="en-US" sz="9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9273788"/>
                  </a:ext>
                </a:extLst>
              </a:tr>
              <a:tr h="137160"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900">
                          <a:solidFill>
                            <a:schemeClr val="tx1"/>
                          </a:solidFill>
                          <a:effectLst/>
                        </a:rPr>
                        <a:t>5.3</a:t>
                      </a:r>
                      <a:endParaRPr lang="en-US" sz="90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>
                        <a:spcAft>
                          <a:spcPts val="0"/>
                        </a:spcAft>
                      </a:pPr>
                      <a:r>
                        <a:rPr lang="en-US" sz="900" dirty="0">
                          <a:solidFill>
                            <a:schemeClr val="tx1"/>
                          </a:solidFill>
                          <a:effectLst/>
                        </a:rPr>
                        <a:t>Cemeteries</a:t>
                      </a:r>
                      <a:endParaRPr lang="en-US" sz="9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1017610"/>
                  </a:ext>
                </a:extLst>
              </a:tr>
              <a:tr h="137160"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900">
                          <a:solidFill>
                            <a:schemeClr val="tx1"/>
                          </a:solidFill>
                          <a:effectLst/>
                        </a:rPr>
                        <a:t>751.4</a:t>
                      </a:r>
                      <a:endParaRPr lang="en-US" sz="90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 rtl="1">
                        <a:spcAft>
                          <a:spcPts val="0"/>
                        </a:spcAft>
                      </a:pPr>
                      <a:r>
                        <a:rPr lang="en-US" sz="900" dirty="0">
                          <a:solidFill>
                            <a:schemeClr val="tx1"/>
                          </a:solidFill>
                          <a:effectLst/>
                        </a:rPr>
                        <a:t>Roads</a:t>
                      </a:r>
                      <a:endParaRPr lang="en-US" sz="9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116246"/>
                  </a:ext>
                </a:extLst>
              </a:tr>
              <a:tr h="137160"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900" dirty="0">
                          <a:solidFill>
                            <a:schemeClr val="tx1"/>
                          </a:solidFill>
                          <a:effectLst/>
                        </a:rPr>
                        <a:t>3918.7</a:t>
                      </a:r>
                      <a:endParaRPr lang="en-US" sz="9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1">
                        <a:spcAft>
                          <a:spcPts val="0"/>
                        </a:spcAft>
                      </a:pPr>
                      <a:r>
                        <a:rPr lang="en-US" sz="900" dirty="0">
                          <a:solidFill>
                            <a:schemeClr val="tx1"/>
                          </a:solidFill>
                          <a:effectLst/>
                        </a:rPr>
                        <a:t>Total</a:t>
                      </a:r>
                      <a:endParaRPr lang="en-US" sz="900" dirty="0">
                        <a:solidFill>
                          <a:schemeClr val="tx1"/>
                        </a:solidFill>
                        <a:effectLst/>
                        <a:latin typeface="Times New Roman PS"/>
                        <a:ea typeface="Times New Roman" panose="02020603050405020304" pitchFamily="18" charset="0"/>
                        <a:cs typeface="Times New Roman PS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6266412"/>
                  </a:ext>
                </a:extLst>
              </a:tr>
            </a:tbl>
          </a:graphicData>
        </a:graphic>
      </p:graphicFrame>
      <p:grpSp>
        <p:nvGrpSpPr>
          <p:cNvPr id="2" name="Group 1">
            <a:extLst>
              <a:ext uri="{FF2B5EF4-FFF2-40B4-BE49-F238E27FC236}">
                <a16:creationId xmlns:a16="http://schemas.microsoft.com/office/drawing/2014/main" id="{8CF72304-54E2-47CA-B296-1832CD9C570B}"/>
              </a:ext>
            </a:extLst>
          </p:cNvPr>
          <p:cNvGrpSpPr/>
          <p:nvPr/>
        </p:nvGrpSpPr>
        <p:grpSpPr>
          <a:xfrm>
            <a:off x="279694" y="609601"/>
            <a:ext cx="8844416" cy="6248400"/>
            <a:chOff x="2938348" y="1494502"/>
            <a:chExt cx="5718764" cy="4040190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32B84721-0DE5-4015-B15C-8313133A4D4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614"/>
            <a:stretch/>
          </p:blipFill>
          <p:spPr>
            <a:xfrm>
              <a:off x="2938348" y="1494502"/>
              <a:ext cx="5718764" cy="4040190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D1F1A2F1-121F-4E75-93D7-8B99776D7E0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duotone>
                <a:prstClr val="black"/>
                <a:schemeClr val="accent3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2958057" y="1506415"/>
              <a:ext cx="456384" cy="728928"/>
            </a:xfrm>
            <a:prstGeom prst="rect">
              <a:avLst/>
            </a:prstGeom>
            <a:solidFill>
              <a:schemeClr val="bg1"/>
            </a:solidFill>
          </p:spPr>
        </p:pic>
      </p:grpSp>
      <p:sp>
        <p:nvSpPr>
          <p:cNvPr id="8" name="Rectangle 7">
            <a:extLst>
              <a:ext uri="{FF2B5EF4-FFF2-40B4-BE49-F238E27FC236}">
                <a16:creationId xmlns:a16="http://schemas.microsoft.com/office/drawing/2014/main" id="{3F762C74-A751-48F6-8DE4-3D5C67F7DEDC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74F27B9-2750-42E3-86D2-AF82ABF894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4015265"/>
              </p:ext>
            </p:extLst>
          </p:nvPr>
        </p:nvGraphicFramePr>
        <p:xfrm>
          <a:off x="4909310" y="5025202"/>
          <a:ext cx="2044394" cy="178925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22197">
                  <a:extLst>
                    <a:ext uri="{9D8B030D-6E8A-4147-A177-3AD203B41FA5}">
                      <a16:colId xmlns:a16="http://schemas.microsoft.com/office/drawing/2014/main" val="1962294693"/>
                    </a:ext>
                  </a:extLst>
                </a:gridCol>
                <a:gridCol w="1022197">
                  <a:extLst>
                    <a:ext uri="{9D8B030D-6E8A-4147-A177-3AD203B41FA5}">
                      <a16:colId xmlns:a16="http://schemas.microsoft.com/office/drawing/2014/main" val="3532182492"/>
                    </a:ext>
                  </a:extLst>
                </a:gridCol>
              </a:tblGrid>
              <a:tr h="13497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050" b="1" i="1" u="none" strike="noStrike" dirty="0">
                          <a:effectLst/>
                        </a:rPr>
                        <a:t>Uses</a:t>
                      </a:r>
                      <a:endParaRPr lang="en-US" sz="1050" b="1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050" b="1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Percentage</a:t>
                      </a: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711823"/>
                  </a:ext>
                </a:extLst>
              </a:tr>
              <a:tr h="134974">
                <a:tc>
                  <a:txBody>
                    <a:bodyPr/>
                    <a:lstStyle/>
                    <a:p>
                      <a:pPr algn="l" fontAlgn="b"/>
                      <a:r>
                        <a:rPr lang="en-US" sz="1050" u="none" strike="noStrike" dirty="0">
                          <a:effectLst/>
                        </a:rPr>
                        <a:t>Approved Road</a:t>
                      </a:r>
                      <a:endParaRPr lang="en-US" sz="105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0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18%</a:t>
                      </a: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1676519"/>
                  </a:ext>
                </a:extLst>
              </a:tr>
              <a:tr h="266446">
                <a:tc>
                  <a:txBody>
                    <a:bodyPr/>
                    <a:lstStyle/>
                    <a:p>
                      <a:pPr algn="l" fontAlgn="b"/>
                      <a:r>
                        <a:rPr lang="en-US" sz="1050" u="none" strike="noStrike" dirty="0">
                          <a:effectLst/>
                        </a:rPr>
                        <a:t>Commercial "Local"</a:t>
                      </a:r>
                      <a:endParaRPr lang="en-US" sz="105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b"/>
                      <a:r>
                        <a:rPr lang="en-US" sz="10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3%</a:t>
                      </a:r>
                    </a:p>
                  </a:txBody>
                  <a:tcPr marL="4767" marR="4767" marT="476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5868396"/>
                  </a:ext>
                </a:extLst>
              </a:tr>
              <a:tr h="266446">
                <a:tc>
                  <a:txBody>
                    <a:bodyPr/>
                    <a:lstStyle/>
                    <a:p>
                      <a:pPr algn="l" fontAlgn="b"/>
                      <a:r>
                        <a:rPr lang="en-US" sz="1050" u="none" strike="noStrike" dirty="0">
                          <a:effectLst/>
                        </a:rPr>
                        <a:t>Commercial "Longitudinal"</a:t>
                      </a:r>
                      <a:endParaRPr lang="en-US" sz="105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en-US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82" marR="5682" marT="5682" marB="0" anchor="b"/>
                </a:tc>
                <a:extLst>
                  <a:ext uri="{0D108BD9-81ED-4DB2-BD59-A6C34878D82A}">
                    <a16:rowId xmlns:a16="http://schemas.microsoft.com/office/drawing/2014/main" val="3446422476"/>
                  </a:ext>
                </a:extLst>
              </a:tr>
              <a:tr h="266446">
                <a:tc>
                  <a:txBody>
                    <a:bodyPr/>
                    <a:lstStyle/>
                    <a:p>
                      <a:pPr algn="l" fontAlgn="b"/>
                      <a:r>
                        <a:rPr lang="en-US" sz="1050" u="none" strike="noStrike" dirty="0">
                          <a:effectLst/>
                        </a:rPr>
                        <a:t>Commercial "Main centers"</a:t>
                      </a:r>
                      <a:endParaRPr lang="en-US" sz="105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en-US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82" marR="5682" marT="5682" marB="0" anchor="b"/>
                </a:tc>
                <a:extLst>
                  <a:ext uri="{0D108BD9-81ED-4DB2-BD59-A6C34878D82A}">
                    <a16:rowId xmlns:a16="http://schemas.microsoft.com/office/drawing/2014/main" val="2893983476"/>
                  </a:ext>
                </a:extLst>
              </a:tr>
              <a:tr h="134974">
                <a:tc>
                  <a:txBody>
                    <a:bodyPr/>
                    <a:lstStyle/>
                    <a:p>
                      <a:pPr algn="l" fontAlgn="b"/>
                      <a:r>
                        <a:rPr lang="en-US" sz="1050" u="none" strike="noStrike" dirty="0">
                          <a:effectLst/>
                        </a:rPr>
                        <a:t>Industrial Zone</a:t>
                      </a:r>
                      <a:endParaRPr lang="en-US" sz="105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ar-SA" sz="10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  <a:r>
                        <a:rPr lang="en-US" sz="10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%</a:t>
                      </a: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467613"/>
                  </a:ext>
                </a:extLst>
              </a:tr>
              <a:tr h="266446">
                <a:tc>
                  <a:txBody>
                    <a:bodyPr/>
                    <a:lstStyle/>
                    <a:p>
                      <a:pPr algn="l" fontAlgn="b"/>
                      <a:r>
                        <a:rPr lang="en-US" sz="1050" u="none" strike="noStrike" dirty="0">
                          <a:effectLst/>
                        </a:rPr>
                        <a:t>Public Buildings and Facilities</a:t>
                      </a:r>
                      <a:endParaRPr lang="en-US" sz="105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0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1%</a:t>
                      </a: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6959502"/>
                  </a:ext>
                </a:extLst>
              </a:tr>
            </a:tbl>
          </a:graphicData>
        </a:graphic>
      </p:graphicFrame>
      <p:graphicFrame>
        <p:nvGraphicFramePr>
          <p:cNvPr id="10" name="Table 6">
            <a:extLst>
              <a:ext uri="{FF2B5EF4-FFF2-40B4-BE49-F238E27FC236}">
                <a16:creationId xmlns:a16="http://schemas.microsoft.com/office/drawing/2014/main" id="{574F27B9-2750-42E3-86D2-AF82ABF894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1121630"/>
              </p:ext>
            </p:extLst>
          </p:nvPr>
        </p:nvGraphicFramePr>
        <p:xfrm>
          <a:off x="6958381" y="5373327"/>
          <a:ext cx="2165730" cy="142661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865">
                  <a:extLst>
                    <a:ext uri="{9D8B030D-6E8A-4147-A177-3AD203B41FA5}">
                      <a16:colId xmlns:a16="http://schemas.microsoft.com/office/drawing/2014/main" val="1962294693"/>
                    </a:ext>
                  </a:extLst>
                </a:gridCol>
                <a:gridCol w="1082865">
                  <a:extLst>
                    <a:ext uri="{9D8B030D-6E8A-4147-A177-3AD203B41FA5}">
                      <a16:colId xmlns:a16="http://schemas.microsoft.com/office/drawing/2014/main" val="3532182492"/>
                    </a:ext>
                  </a:extLst>
                </a:gridCol>
              </a:tblGrid>
              <a:tr h="159896"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 dirty="0">
                          <a:effectLst/>
                        </a:rPr>
                        <a:t>Residence "A"</a:t>
                      </a:r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42%</a:t>
                      </a: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8744136"/>
                  </a:ext>
                </a:extLst>
              </a:tr>
              <a:tr h="315643"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 dirty="0">
                          <a:effectLst/>
                        </a:rPr>
                        <a:t>Residence "Agriculture"</a:t>
                      </a:r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8A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4%</a:t>
                      </a: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8A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3485536"/>
                  </a:ext>
                </a:extLst>
              </a:tr>
              <a:tr h="159896"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 dirty="0">
                          <a:effectLst/>
                        </a:rPr>
                        <a:t>Residence "B"</a:t>
                      </a:r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20%</a:t>
                      </a: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4574577"/>
                  </a:ext>
                </a:extLst>
              </a:tr>
              <a:tr h="159896"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>
                          <a:effectLst/>
                        </a:rPr>
                        <a:t>Residence "C"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1%</a:t>
                      </a: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6100999"/>
                  </a:ext>
                </a:extLst>
              </a:tr>
              <a:tr h="315643"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>
                          <a:effectLst/>
                        </a:rPr>
                        <a:t>Residence "Down Town"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2%</a:t>
                      </a: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3643877"/>
                  </a:ext>
                </a:extLst>
              </a:tr>
              <a:tr h="315643">
                <a:tc>
                  <a:txBody>
                    <a:bodyPr/>
                    <a:lstStyle/>
                    <a:p>
                      <a:pPr algn="l" fontAlgn="b"/>
                      <a:r>
                        <a:rPr lang="en-US" sz="1000" u="none" strike="noStrike" dirty="0">
                          <a:effectLst/>
                        </a:rPr>
                        <a:t>Tourist Agriculture Zone</a:t>
                      </a:r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8A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4%</a:t>
                      </a:r>
                    </a:p>
                  </a:txBody>
                  <a:tcPr marL="4148" marR="4148" marT="414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8A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4308030"/>
                  </a:ext>
                </a:extLst>
              </a:tr>
            </a:tbl>
          </a:graphicData>
        </a:graphic>
      </p:graphicFrame>
      <p:graphicFrame>
        <p:nvGraphicFramePr>
          <p:cNvPr id="13" name="Chart 12">
            <a:extLst>
              <a:ext uri="{FF2B5EF4-FFF2-40B4-BE49-F238E27FC236}">
                <a16:creationId xmlns:a16="http://schemas.microsoft.com/office/drawing/2014/main" id="{4A76358D-79F9-4105-9D6A-F8455682370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4450176"/>
              </p:ext>
            </p:extLst>
          </p:nvPr>
        </p:nvGraphicFramePr>
        <p:xfrm>
          <a:off x="310175" y="4813879"/>
          <a:ext cx="3708253" cy="201533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667131C0-CF35-4D00-9CFE-0B7B072510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08692" y="633046"/>
            <a:ext cx="1649447" cy="4430215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2" name="TextBox 4">
            <a:extLst>
              <a:ext uri="{FF2B5EF4-FFF2-40B4-BE49-F238E27FC236}">
                <a16:creationId xmlns:a16="http://schemas.microsoft.com/office/drawing/2014/main" id="{0DAB08FA-BF9D-40DD-A21B-27CB50F3BE38}"/>
              </a:ext>
            </a:extLst>
          </p:cNvPr>
          <p:cNvSpPr txBox="1"/>
          <p:nvPr/>
        </p:nvSpPr>
        <p:spPr>
          <a:xfrm>
            <a:off x="3586202" y="28782"/>
            <a:ext cx="3234728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Urban Form</a:t>
            </a:r>
          </a:p>
          <a:p>
            <a:pPr algn="ctr"/>
            <a:r>
              <a:rPr lang="en-US" b="1" dirty="0"/>
              <a:t> “Landuse Change Over Years in Master Plan”</a:t>
            </a:r>
          </a:p>
        </p:txBody>
      </p:sp>
    </p:spTree>
    <p:extLst>
      <p:ext uri="{BB962C8B-B14F-4D97-AF65-F5344CB8AC3E}">
        <p14:creationId xmlns:p14="http://schemas.microsoft.com/office/powerpoint/2010/main" val="265211905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7C4A73C-57B7-4918-AB9A-1DCDDCF772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621" y="0"/>
            <a:ext cx="9009380" cy="6889526"/>
          </a:xfrm>
          <a:prstGeom prst="rect">
            <a:avLst/>
          </a:prstGeom>
        </p:spPr>
      </p:pic>
      <p:sp>
        <p:nvSpPr>
          <p:cNvPr id="10" name="TextBox 4">
            <a:extLst>
              <a:ext uri="{FF2B5EF4-FFF2-40B4-BE49-F238E27FC236}">
                <a16:creationId xmlns:a16="http://schemas.microsoft.com/office/drawing/2014/main" id="{87949E17-F17F-40B0-A79B-A13882C8BD9A}"/>
              </a:ext>
            </a:extLst>
          </p:cNvPr>
          <p:cNvSpPr txBox="1"/>
          <p:nvPr/>
        </p:nvSpPr>
        <p:spPr>
          <a:xfrm>
            <a:off x="3635102" y="60960"/>
            <a:ext cx="2727598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Master Plan Boundaries Over Years</a:t>
            </a:r>
          </a:p>
        </p:txBody>
      </p:sp>
      <p:pic>
        <p:nvPicPr>
          <p:cNvPr id="15" name="Picture 7">
            <a:extLst>
              <a:ext uri="{FF2B5EF4-FFF2-40B4-BE49-F238E27FC236}">
                <a16:creationId xmlns:a16="http://schemas.microsoft.com/office/drawing/2014/main" id="{70195CDC-3660-4A70-9783-0328F611BE8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276732" y="60960"/>
            <a:ext cx="812858" cy="1298283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0EB64BD-F7EB-4000-9CA6-1330BD9F95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371" y="5422232"/>
            <a:ext cx="3459731" cy="1435768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263173080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5253805"/>
            <a:ext cx="9144000" cy="160419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C3DF8B-691F-4D7D-8BC5-1EE6874B0D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384" y="48128"/>
            <a:ext cx="9054160" cy="532597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FDC11FF-F61F-4A9B-B7A5-28A116BD6878}"/>
              </a:ext>
            </a:extLst>
          </p:cNvPr>
          <p:cNvSpPr txBox="1"/>
          <p:nvPr/>
        </p:nvSpPr>
        <p:spPr>
          <a:xfrm>
            <a:off x="165561" y="128339"/>
            <a:ext cx="2366623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Urban Form</a:t>
            </a:r>
          </a:p>
          <a:p>
            <a:pPr algn="ctr"/>
            <a:r>
              <a:rPr lang="en-US" sz="2400" b="1" dirty="0"/>
              <a:t>“Landscape”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E7A6CBA-79F4-469C-8011-EBB3161B4E9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433410" y="137323"/>
            <a:ext cx="669416" cy="1069178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5096050-274B-4BBC-842A-62EE99D0DECD}"/>
              </a:ext>
            </a:extLst>
          </p:cNvPr>
          <p:cNvSpPr txBox="1"/>
          <p:nvPr/>
        </p:nvSpPr>
        <p:spPr>
          <a:xfrm>
            <a:off x="186428" y="4899192"/>
            <a:ext cx="950564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1:50000</a:t>
            </a:r>
            <a:endParaRPr lang="en-US" sz="135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D000E2-0FF5-403A-A69F-F3162C90DA6F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D8082C4-E595-4663-A080-FEF529B9348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6053"/>
          <a:stretch/>
        </p:blipFill>
        <p:spPr>
          <a:xfrm>
            <a:off x="6602032" y="5374105"/>
            <a:ext cx="2521392" cy="134657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CA08B37-E199-4543-A6FB-A08E6CA5351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477" b="60452"/>
          <a:stretch/>
        </p:blipFill>
        <p:spPr>
          <a:xfrm>
            <a:off x="82039" y="5238506"/>
            <a:ext cx="2125826" cy="157136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2421796-204B-427E-AEA4-B10F2C70763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3867" r="38433" b="26654"/>
          <a:stretch/>
        </p:blipFill>
        <p:spPr>
          <a:xfrm>
            <a:off x="2392546" y="5579388"/>
            <a:ext cx="1296051" cy="13079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DD85BF5-9942-4F27-914D-DEA4AE2ADC5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71232"/>
          <a:stretch/>
        </p:blipFill>
        <p:spPr>
          <a:xfrm>
            <a:off x="4115135" y="5358894"/>
            <a:ext cx="2105127" cy="133058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F611647-7EE8-4AA0-BE16-9DE4002D764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64597" r="20370" b="25164"/>
          <a:stretch/>
        </p:blipFill>
        <p:spPr>
          <a:xfrm>
            <a:off x="2423033" y="5331294"/>
            <a:ext cx="1652887" cy="292649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49951506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D667721-B427-48A3-A066-E15BB3361C8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9" r="944"/>
          <a:stretch/>
        </p:blipFill>
        <p:spPr>
          <a:xfrm>
            <a:off x="1" y="13938"/>
            <a:ext cx="9119288" cy="654343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D06194E-C767-4DB7-8B7F-1E4F10703B26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8D394D6-A083-4D33-931D-096B14793A2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251812" y="49923"/>
            <a:ext cx="831091" cy="132740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DC0F996-4352-4EB7-B6DB-16CD6DD0C95F}"/>
              </a:ext>
            </a:extLst>
          </p:cNvPr>
          <p:cNvSpPr txBox="1"/>
          <p:nvPr/>
        </p:nvSpPr>
        <p:spPr>
          <a:xfrm>
            <a:off x="4009064" y="49923"/>
            <a:ext cx="1421055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Landcover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C3E9EC0-CBCA-43D3-A17E-45DBE393E0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11" y="4078516"/>
            <a:ext cx="2197789" cy="2765546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965D79B-DC76-4BBE-A020-8E5F4C1B7E5B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65000"/>
              <a:alpha val="72000"/>
            </a:schemeClr>
          </a:solidFill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4D7CDD7-E353-4904-B185-80C0258BC6CE}"/>
              </a:ext>
            </a:extLst>
          </p:cNvPr>
          <p:cNvSpPr txBox="1"/>
          <p:nvPr/>
        </p:nvSpPr>
        <p:spPr>
          <a:xfrm>
            <a:off x="431006" y="2416967"/>
            <a:ext cx="8546683" cy="1446550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Fit The Bioregion</a:t>
            </a:r>
          </a:p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Contribute to The Economy</a:t>
            </a:r>
          </a:p>
        </p:txBody>
      </p:sp>
    </p:spTree>
    <p:extLst>
      <p:ext uri="{BB962C8B-B14F-4D97-AF65-F5344CB8AC3E}">
        <p14:creationId xmlns:p14="http://schemas.microsoft.com/office/powerpoint/2010/main" val="2408601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4D6493A-0848-4211-89BF-036EB8B644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9028D2-3BDA-4E76-8BBC-C3B999D65301}"/>
              </a:ext>
            </a:extLst>
          </p:cNvPr>
          <p:cNvSpPr/>
          <p:nvPr/>
        </p:nvSpPr>
        <p:spPr>
          <a:xfrm>
            <a:off x="0" y="2514599"/>
            <a:ext cx="9144000" cy="1854201"/>
          </a:xfrm>
          <a:prstGeom prst="rect">
            <a:avLst/>
          </a:prstGeom>
          <a:solidFill>
            <a:schemeClr val="bg1">
              <a:alpha val="4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dirty="0">
                <a:solidFill>
                  <a:schemeClr val="tx1"/>
                </a:solidFill>
              </a:rPr>
              <a:t>Natural Elements &amp; Energy</a:t>
            </a:r>
          </a:p>
        </p:txBody>
      </p:sp>
    </p:spTree>
    <p:extLst>
      <p:ext uri="{BB962C8B-B14F-4D97-AF65-F5344CB8AC3E}">
        <p14:creationId xmlns:p14="http://schemas.microsoft.com/office/powerpoint/2010/main" val="3020650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B279292-61B6-4B8E-8901-D6418B61FFD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1" b="1"/>
          <a:stretch/>
        </p:blipFill>
        <p:spPr>
          <a:xfrm>
            <a:off x="51412" y="216795"/>
            <a:ext cx="9011357" cy="626421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E857218-AA7B-4B63-AD23-69BE55D90A6B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8BFF884-64B7-4C1F-815A-E45CD7EBA8DA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426860" y="233303"/>
            <a:ext cx="635909" cy="101566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TextBox 8">
            <a:extLst>
              <a:ext uri="{FF2B5EF4-FFF2-40B4-BE49-F238E27FC236}">
                <a16:creationId xmlns:a16="http://schemas.microsoft.com/office/drawing/2014/main" id="{0E80DD8A-3516-4A20-A547-B9AA494C1D62}"/>
              </a:ext>
            </a:extLst>
          </p:cNvPr>
          <p:cNvSpPr txBox="1"/>
          <p:nvPr/>
        </p:nvSpPr>
        <p:spPr>
          <a:xfrm>
            <a:off x="3403261" y="216795"/>
            <a:ext cx="2596486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Natural Elements</a:t>
            </a:r>
          </a:p>
          <a:p>
            <a:pPr algn="ctr"/>
            <a:r>
              <a:rPr lang="en-US" b="1" dirty="0"/>
              <a:t>“Accessibility to Biodiversity”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541880-7271-472E-A2A9-66B2D8AF3C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231" y="4774347"/>
            <a:ext cx="3211575" cy="170666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56E276-18E3-4320-9534-12D173627796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65000"/>
              <a:alpha val="72000"/>
            </a:schemeClr>
          </a:solidFill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4D72D1-1191-4816-BB73-EFD854AFDFA8}"/>
              </a:ext>
            </a:extLst>
          </p:cNvPr>
          <p:cNvSpPr txBox="1"/>
          <p:nvPr/>
        </p:nvSpPr>
        <p:spPr>
          <a:xfrm>
            <a:off x="431006" y="2416967"/>
            <a:ext cx="8546683" cy="769441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Fit The Bioregion</a:t>
            </a:r>
          </a:p>
        </p:txBody>
      </p:sp>
    </p:spTree>
    <p:extLst>
      <p:ext uri="{BB962C8B-B14F-4D97-AF65-F5344CB8AC3E}">
        <p14:creationId xmlns:p14="http://schemas.microsoft.com/office/powerpoint/2010/main" val="733420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8DBA925-1054-4651-8718-BE676D03E8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083" y="18750"/>
            <a:ext cx="8918917" cy="682034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51BEE46-B0D3-4D60-9619-FB5A310DBD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083" y="4848226"/>
            <a:ext cx="1992340" cy="1990872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2AA60F4-AB34-464F-9668-83D2F93A901B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4F6349-896D-4C67-AB99-2D765839FA67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05800" y="18751"/>
            <a:ext cx="838200" cy="1338758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TextBox 8">
            <a:extLst>
              <a:ext uri="{FF2B5EF4-FFF2-40B4-BE49-F238E27FC236}">
                <a16:creationId xmlns:a16="http://schemas.microsoft.com/office/drawing/2014/main" id="{0E80DD8A-3516-4A20-A547-B9AA494C1D62}"/>
              </a:ext>
            </a:extLst>
          </p:cNvPr>
          <p:cNvSpPr txBox="1"/>
          <p:nvPr/>
        </p:nvSpPr>
        <p:spPr>
          <a:xfrm>
            <a:off x="3329940" y="-152"/>
            <a:ext cx="248412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Energy</a:t>
            </a:r>
          </a:p>
          <a:p>
            <a:pPr algn="ctr"/>
            <a:r>
              <a:rPr lang="en-US" sz="2000" b="1" dirty="0"/>
              <a:t>“Solar Radiation”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E4BE39A-0DBA-45FE-8D83-431C7672791B}"/>
              </a:ext>
            </a:extLst>
          </p:cNvPr>
          <p:cNvSpPr/>
          <p:nvPr/>
        </p:nvSpPr>
        <p:spPr>
          <a:xfrm>
            <a:off x="0" y="18750"/>
            <a:ext cx="9144000" cy="6858000"/>
          </a:xfrm>
          <a:prstGeom prst="rect">
            <a:avLst/>
          </a:prstGeom>
          <a:solidFill>
            <a:schemeClr val="bg1">
              <a:lumMod val="65000"/>
              <a:alpha val="72000"/>
            </a:schemeClr>
          </a:solidFill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C66A02-B66A-4246-843E-8589B92B5F00}"/>
              </a:ext>
            </a:extLst>
          </p:cNvPr>
          <p:cNvSpPr txBox="1"/>
          <p:nvPr/>
        </p:nvSpPr>
        <p:spPr>
          <a:xfrm>
            <a:off x="431006" y="2416967"/>
            <a:ext cx="8546683" cy="769441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Optimize Energy Performance</a:t>
            </a:r>
          </a:p>
        </p:txBody>
      </p:sp>
    </p:spTree>
    <p:extLst>
      <p:ext uri="{BB962C8B-B14F-4D97-AF65-F5344CB8AC3E}">
        <p14:creationId xmlns:p14="http://schemas.microsoft.com/office/powerpoint/2010/main" val="453595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9003B65-9474-4F3B-82D2-8A9063BB7D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625" y="-43658"/>
            <a:ext cx="8769014" cy="67057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29CC6E5-E546-4443-AC4D-2A158DE634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625" y="4894389"/>
            <a:ext cx="1878556" cy="1767669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2F456F0-FC3F-4C86-8C53-29DD4C06377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C76ACB8-42AE-4AB2-965F-31D17B045EE6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51246" y="0"/>
            <a:ext cx="755393" cy="120650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1" name="TextBox 8">
            <a:extLst>
              <a:ext uri="{FF2B5EF4-FFF2-40B4-BE49-F238E27FC236}">
                <a16:creationId xmlns:a16="http://schemas.microsoft.com/office/drawing/2014/main" id="{0E80DD8A-3516-4A20-A547-B9AA494C1D62}"/>
              </a:ext>
            </a:extLst>
          </p:cNvPr>
          <p:cNvSpPr txBox="1"/>
          <p:nvPr/>
        </p:nvSpPr>
        <p:spPr>
          <a:xfrm>
            <a:off x="3329940" y="-152"/>
            <a:ext cx="248412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/>
              <a:t>Energy</a:t>
            </a:r>
          </a:p>
          <a:p>
            <a:pPr algn="ctr"/>
            <a:r>
              <a:rPr lang="en-US" sz="2000" b="1"/>
              <a:t>“Solar Radiation”</a:t>
            </a:r>
            <a:endParaRPr lang="en-US" sz="2000" b="1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F5AD42C-C94E-463F-8148-29619928468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65000"/>
              <a:alpha val="72000"/>
            </a:schemeClr>
          </a:solidFill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FB05CC-C299-4FA2-B521-C1B20301B255}"/>
              </a:ext>
            </a:extLst>
          </p:cNvPr>
          <p:cNvSpPr txBox="1"/>
          <p:nvPr/>
        </p:nvSpPr>
        <p:spPr>
          <a:xfrm>
            <a:off x="431006" y="2416967"/>
            <a:ext cx="8546683" cy="769441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Optimize Energy Performance</a:t>
            </a:r>
          </a:p>
        </p:txBody>
      </p:sp>
    </p:spTree>
    <p:extLst>
      <p:ext uri="{BB962C8B-B14F-4D97-AF65-F5344CB8AC3E}">
        <p14:creationId xmlns:p14="http://schemas.microsoft.com/office/powerpoint/2010/main" val="1731357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61FFCFB-B68D-4944-9FF4-727363CEDA4B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9DF52E8-26DA-4CC4-B0D2-A5816E79D462}"/>
              </a:ext>
            </a:extLst>
          </p:cNvPr>
          <p:cNvSpPr txBox="1"/>
          <p:nvPr/>
        </p:nvSpPr>
        <p:spPr>
          <a:xfrm>
            <a:off x="3594170" y="-27708"/>
            <a:ext cx="1955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Number of Floors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FA21994-2227-482D-B778-69D0F0A34A2E}"/>
              </a:ext>
            </a:extLst>
          </p:cNvPr>
          <p:cNvGrpSpPr/>
          <p:nvPr/>
        </p:nvGrpSpPr>
        <p:grpSpPr>
          <a:xfrm>
            <a:off x="804718" y="341624"/>
            <a:ext cx="8130984" cy="6475184"/>
            <a:chOff x="665018" y="433987"/>
            <a:chExt cx="7983204" cy="6357498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61B77F18-8D59-4CFB-9FCA-504EE160D62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360" t="22761" r="16975" b="21834"/>
            <a:stretch/>
          </p:blipFill>
          <p:spPr>
            <a:xfrm>
              <a:off x="665018" y="433987"/>
              <a:ext cx="7983204" cy="6357498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47959FB0-653D-46F3-B388-F35A99DF304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duotone>
                <a:prstClr val="black"/>
                <a:schemeClr val="accent3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8099221" y="433987"/>
              <a:ext cx="549001" cy="876854"/>
            </a:xfrm>
            <a:prstGeom prst="rect">
              <a:avLst/>
            </a:prstGeom>
            <a:solidFill>
              <a:schemeClr val="bg1"/>
            </a:solidFill>
          </p:spPr>
        </p:pic>
        <p:sp>
          <p:nvSpPr>
            <p:cNvPr id="2" name="Rectangle 1"/>
            <p:cNvSpPr/>
            <p:nvPr/>
          </p:nvSpPr>
          <p:spPr>
            <a:xfrm>
              <a:off x="665018" y="5830591"/>
              <a:ext cx="1363850" cy="480447"/>
            </a:xfrm>
            <a:prstGeom prst="rect">
              <a:avLst/>
            </a:prstGeom>
            <a:solidFill>
              <a:srgbClr val="008A00"/>
            </a:solidFill>
            <a:ln>
              <a:solidFill>
                <a:srgbClr val="769F1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/>
                <a:t>1-2 Floors</a:t>
              </a: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65018" y="6311038"/>
              <a:ext cx="1363850" cy="480447"/>
            </a:xfrm>
            <a:prstGeom prst="rect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/>
                <a:t>3-4 Floors</a:t>
              </a:r>
            </a:p>
          </p:txBody>
        </p:sp>
      </p:grpSp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A8FB5CDB-2A70-477E-B59B-036E2564A3F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0424328"/>
              </p:ext>
            </p:extLst>
          </p:nvPr>
        </p:nvGraphicFramePr>
        <p:xfrm>
          <a:off x="926620" y="3777915"/>
          <a:ext cx="3168316" cy="231858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323862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AsOne/>
      </p:bldGraphic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8">
            <a:extLst>
              <a:ext uri="{FF2B5EF4-FFF2-40B4-BE49-F238E27FC236}">
                <a16:creationId xmlns:a16="http://schemas.microsoft.com/office/drawing/2014/main" id="{0EB505FF-D371-454A-AD2C-CA0C2E731328}"/>
              </a:ext>
            </a:extLst>
          </p:cNvPr>
          <p:cNvSpPr txBox="1"/>
          <p:nvPr/>
        </p:nvSpPr>
        <p:spPr>
          <a:xfrm>
            <a:off x="0" y="0"/>
            <a:ext cx="1387468" cy="1200329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Summer Early at 9:30 AM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750AFA74-155E-4200-9D6F-15C459BAA1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0050" y="0"/>
            <a:ext cx="7713252" cy="6858000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4D654B2A-50D2-405F-86DA-D700BE1CD5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0738" y="0"/>
            <a:ext cx="7723262" cy="6858000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C0D9B033-26FC-4109-B179-9B149E121DF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6780" y="0"/>
            <a:ext cx="7727212" cy="685800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0FDD793B-2AB1-4BB6-85F7-96842DED809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5383" y="0"/>
            <a:ext cx="773723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293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E0CB9C0-834F-4017-8D73-5EA18C8DE4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507" y="8306"/>
            <a:ext cx="7639493" cy="6858000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E46FD776-DE73-476A-8C2D-2C97D4A03D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8686" y="-8306"/>
            <a:ext cx="7695314" cy="6858000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617B0236-5EF5-4EC3-978F-11440DD562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4762" y="-8306"/>
            <a:ext cx="7729238" cy="685800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3B744E66-9F91-4452-8DB6-EB2F72CF5D3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4762" y="-8306"/>
            <a:ext cx="7753217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AD9E70D-6D46-4FCC-9334-CAEF9CAB94F4}"/>
              </a:ext>
            </a:extLst>
          </p:cNvPr>
          <p:cNvSpPr txBox="1"/>
          <p:nvPr/>
        </p:nvSpPr>
        <p:spPr>
          <a:xfrm>
            <a:off x="0" y="0"/>
            <a:ext cx="1387468" cy="1200329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Summer Late at 3:30 PM</a:t>
            </a:r>
          </a:p>
        </p:txBody>
      </p:sp>
    </p:spTree>
    <p:extLst>
      <p:ext uri="{BB962C8B-B14F-4D97-AF65-F5344CB8AC3E}">
        <p14:creationId xmlns:p14="http://schemas.microsoft.com/office/powerpoint/2010/main" val="1747301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DCEFEF1-0C15-4AB8-B253-E5D656BF1F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84" y="0"/>
            <a:ext cx="7740316" cy="6858000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E0E72149-0356-4370-8B7B-E93E0C64A5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2723" y="0"/>
            <a:ext cx="7764379" cy="6858000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B758ABBE-EF7C-4FC9-B693-26D57AFBF1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582" y="0"/>
            <a:ext cx="7697266" cy="685800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1FD62DF0-58B5-4192-AF00-15D2F9AC799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6734" y="0"/>
            <a:ext cx="7726305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7C1DDBA-278A-47B6-A92D-46E0FEE9E238}"/>
              </a:ext>
            </a:extLst>
          </p:cNvPr>
          <p:cNvSpPr txBox="1"/>
          <p:nvPr/>
        </p:nvSpPr>
        <p:spPr>
          <a:xfrm>
            <a:off x="-2822" y="0"/>
            <a:ext cx="1353404" cy="1200329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Winter Early at 9:30 AM</a:t>
            </a:r>
          </a:p>
        </p:txBody>
      </p:sp>
    </p:spTree>
    <p:extLst>
      <p:ext uri="{BB962C8B-B14F-4D97-AF65-F5344CB8AC3E}">
        <p14:creationId xmlns:p14="http://schemas.microsoft.com/office/powerpoint/2010/main" val="418813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>
            <a:extLst>
              <a:ext uri="{FF2B5EF4-FFF2-40B4-BE49-F238E27FC236}">
                <a16:creationId xmlns:a16="http://schemas.microsoft.com/office/drawing/2014/main" id="{208CDD42-3241-40A3-A50A-87E33520C9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6788" y="0"/>
            <a:ext cx="7727212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B36840-5C96-4BA2-A5DF-63942AC5ADAB}"/>
              </a:ext>
            </a:extLst>
          </p:cNvPr>
          <p:cNvSpPr txBox="1"/>
          <p:nvPr/>
        </p:nvSpPr>
        <p:spPr>
          <a:xfrm>
            <a:off x="-2822" y="0"/>
            <a:ext cx="1387468" cy="1200329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Winter Early at 3:30 PM</a:t>
            </a:r>
          </a:p>
        </p:txBody>
      </p:sp>
    </p:spTree>
    <p:extLst>
      <p:ext uri="{BB962C8B-B14F-4D97-AF65-F5344CB8AC3E}">
        <p14:creationId xmlns:p14="http://schemas.microsoft.com/office/powerpoint/2010/main" val="1288723177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F464A84-E73C-4957-AAB6-0C90BAA1D1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26" y="-2"/>
            <a:ext cx="8999623" cy="63526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2AADD3-7502-4F4D-BD7F-A3692430089C}"/>
              </a:ext>
            </a:extLst>
          </p:cNvPr>
          <p:cNvSpPr txBox="1"/>
          <p:nvPr/>
        </p:nvSpPr>
        <p:spPr>
          <a:xfrm>
            <a:off x="2289958" y="7370123"/>
            <a:ext cx="3001489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 dirty="0"/>
              <a:t>Selfit:</a:t>
            </a:r>
          </a:p>
          <a:p>
            <a:r>
              <a:rPr lang="en-US" sz="1350" dirty="0"/>
              <a:t>Extreme: 14032464.518506</a:t>
            </a:r>
          </a:p>
          <a:p>
            <a:r>
              <a:rPr lang="en-US" sz="1350" dirty="0"/>
              <a:t>Not sensitive: 8218706.062048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E81DCF87-CFFE-40AF-B171-902B324B63F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24314092"/>
              </p:ext>
            </p:extLst>
          </p:nvPr>
        </p:nvGraphicFramePr>
        <p:xfrm>
          <a:off x="5909769" y="4148917"/>
          <a:ext cx="3645941" cy="26710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Rectangle 10">
            <a:extLst>
              <a:ext uri="{FF2B5EF4-FFF2-40B4-BE49-F238E27FC236}">
                <a16:creationId xmlns:a16="http://schemas.microsoft.com/office/drawing/2014/main" id="{F2596D35-FB8F-4BD1-BF2B-5D2FEF5330C8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9" name="TextBox 7">
            <a:extLst>
              <a:ext uri="{FF2B5EF4-FFF2-40B4-BE49-F238E27FC236}">
                <a16:creationId xmlns:a16="http://schemas.microsoft.com/office/drawing/2014/main" id="{5F3983C6-13B9-488E-842C-1DA1C307C083}"/>
              </a:ext>
            </a:extLst>
          </p:cNvPr>
          <p:cNvSpPr txBox="1"/>
          <p:nvPr/>
        </p:nvSpPr>
        <p:spPr>
          <a:xfrm>
            <a:off x="105834" y="112291"/>
            <a:ext cx="2865965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Natural Environment</a:t>
            </a:r>
          </a:p>
          <a:p>
            <a:pPr algn="ctr"/>
            <a:r>
              <a:rPr lang="en-US" b="1" dirty="0"/>
              <a:t>“Land Sensitivity to Pollution”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6F831D6-CE19-4982-9FA6-5DCA19486741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405729" y="108466"/>
            <a:ext cx="616393" cy="984492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95E3A16-F1B7-4CC3-8DEB-EF44F601E22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93" y="4148917"/>
            <a:ext cx="2198706" cy="215563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6BE5D59-82F8-498E-A1BC-828FE699D805}"/>
              </a:ext>
            </a:extLst>
          </p:cNvPr>
          <p:cNvSpPr/>
          <p:nvPr/>
        </p:nvSpPr>
        <p:spPr>
          <a:xfrm>
            <a:off x="0" y="-2"/>
            <a:ext cx="9144000" cy="6858000"/>
          </a:xfrm>
          <a:prstGeom prst="rect">
            <a:avLst/>
          </a:prstGeom>
          <a:solidFill>
            <a:schemeClr val="bg1">
              <a:lumMod val="65000"/>
              <a:alpha val="72000"/>
            </a:schemeClr>
          </a:solidFill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DFA6175-C6B5-40D0-B6F5-6D569D490FC8}"/>
              </a:ext>
            </a:extLst>
          </p:cNvPr>
          <p:cNvSpPr txBox="1"/>
          <p:nvPr/>
        </p:nvSpPr>
        <p:spPr>
          <a:xfrm>
            <a:off x="431006" y="2416967"/>
            <a:ext cx="8546683" cy="769441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Provide Health &amp; Security</a:t>
            </a:r>
          </a:p>
        </p:txBody>
      </p:sp>
    </p:spTree>
    <p:extLst>
      <p:ext uri="{BB962C8B-B14F-4D97-AF65-F5344CB8AC3E}">
        <p14:creationId xmlns:p14="http://schemas.microsoft.com/office/powerpoint/2010/main" val="2431044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P spid="13" grpId="0" animBg="1"/>
      <p:bldP spid="14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0D7A3E-F071-4C2B-81A8-B0441D5CE1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04" y="112231"/>
            <a:ext cx="9057238" cy="639334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7A8CCBB-B1CD-4C0C-BE10-5BBED1DC77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9" y="5013961"/>
            <a:ext cx="1841417" cy="167640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867FBB-FDEB-4F0B-AE53-53E091666F3D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199339" y="231635"/>
            <a:ext cx="872396" cy="139337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75DDF32-63DF-4C50-9051-9DF2953C64B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TextBox 7">
            <a:extLst>
              <a:ext uri="{FF2B5EF4-FFF2-40B4-BE49-F238E27FC236}">
                <a16:creationId xmlns:a16="http://schemas.microsoft.com/office/drawing/2014/main" id="{B6AF4696-0CF0-43BF-80B7-5E6D988171A0}"/>
              </a:ext>
            </a:extLst>
          </p:cNvPr>
          <p:cNvSpPr txBox="1"/>
          <p:nvPr/>
        </p:nvSpPr>
        <p:spPr>
          <a:xfrm>
            <a:off x="48204" y="91112"/>
            <a:ext cx="2503714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Availability  Natural Elements </a:t>
            </a:r>
          </a:p>
        </p:txBody>
      </p:sp>
    </p:spTree>
    <p:extLst>
      <p:ext uri="{BB962C8B-B14F-4D97-AF65-F5344CB8AC3E}">
        <p14:creationId xmlns:p14="http://schemas.microsoft.com/office/powerpoint/2010/main" val="1709747193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A9FC072-E116-430F-9B73-ACC6A901A9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93" y="350714"/>
            <a:ext cx="9082895" cy="64242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0994E8B-529F-47D9-BE4E-05F3A5B9C866}"/>
              </a:ext>
            </a:extLst>
          </p:cNvPr>
          <p:cNvSpPr txBox="1"/>
          <p:nvPr/>
        </p:nvSpPr>
        <p:spPr>
          <a:xfrm>
            <a:off x="2871033" y="0"/>
            <a:ext cx="3401933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Energy &amp; Material Flows</a:t>
            </a:r>
          </a:p>
          <a:p>
            <a:pPr algn="ctr"/>
            <a:r>
              <a:rPr lang="en-US" b="1" dirty="0"/>
              <a:t>“Wastewater”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BCB1A90-0136-4225-AEAC-D19DCD92D29E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65000"/>
              <a:alpha val="72000"/>
            </a:schemeClr>
          </a:solidFill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6A7B47-FB99-40AF-9622-6891EA382C03}"/>
              </a:ext>
            </a:extLst>
          </p:cNvPr>
          <p:cNvSpPr txBox="1"/>
          <p:nvPr/>
        </p:nvSpPr>
        <p:spPr>
          <a:xfrm>
            <a:off x="431006" y="2416967"/>
            <a:ext cx="8546683" cy="769441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Provide Health &amp; Security</a:t>
            </a:r>
          </a:p>
        </p:txBody>
      </p:sp>
    </p:spTree>
    <p:extLst>
      <p:ext uri="{BB962C8B-B14F-4D97-AF65-F5344CB8AC3E}">
        <p14:creationId xmlns:p14="http://schemas.microsoft.com/office/powerpoint/2010/main" val="2892513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646EAECC-14BA-4040-A65C-63445C7E17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357" b="19477"/>
          <a:stretch/>
        </p:blipFill>
        <p:spPr>
          <a:xfrm>
            <a:off x="228600" y="43897"/>
            <a:ext cx="8846867" cy="669987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E81F41D-4A25-4824-ACC9-F080C6E5F4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3945032"/>
            <a:ext cx="1447800" cy="2798739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1FC317E-5AC2-4107-8B46-9F311BC6C7B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89308D-CA0D-4F4E-B453-A621C139E706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67945" y="835681"/>
            <a:ext cx="707522" cy="1130042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2" name="TextBox 8">
            <a:extLst>
              <a:ext uri="{FF2B5EF4-FFF2-40B4-BE49-F238E27FC236}">
                <a16:creationId xmlns:a16="http://schemas.microsoft.com/office/drawing/2014/main" id="{0E80DD8A-3516-4A20-A547-B9AA494C1D62}"/>
              </a:ext>
            </a:extLst>
          </p:cNvPr>
          <p:cNvSpPr txBox="1"/>
          <p:nvPr/>
        </p:nvSpPr>
        <p:spPr>
          <a:xfrm>
            <a:off x="3260699" y="0"/>
            <a:ext cx="2782667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Natural Elements</a:t>
            </a:r>
          </a:p>
          <a:p>
            <a:pPr algn="ctr"/>
            <a:r>
              <a:rPr lang="en-US" sz="2000" b="1" dirty="0"/>
              <a:t>“Topography”</a:t>
            </a:r>
          </a:p>
        </p:txBody>
      </p:sp>
    </p:spTree>
    <p:extLst>
      <p:ext uri="{BB962C8B-B14F-4D97-AF65-F5344CB8AC3E}">
        <p14:creationId xmlns:p14="http://schemas.microsoft.com/office/powerpoint/2010/main" val="402584696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EE26DAB-A727-4FD6-8CA6-AC84C04B47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143"/>
            <a:ext cx="9144000" cy="683985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6DF8769-D747-4366-B18F-96B794CB9C7A}"/>
              </a:ext>
            </a:extLst>
          </p:cNvPr>
          <p:cNvSpPr/>
          <p:nvPr/>
        </p:nvSpPr>
        <p:spPr>
          <a:xfrm>
            <a:off x="0" y="2514599"/>
            <a:ext cx="9144000" cy="1854201"/>
          </a:xfrm>
          <a:prstGeom prst="rect">
            <a:avLst/>
          </a:prstGeom>
          <a:solidFill>
            <a:schemeClr val="bg1"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>
                <a:solidFill>
                  <a:schemeClr val="tx1"/>
                </a:solidFill>
              </a:rPr>
              <a:t>Transportation &amp; Infrastructure</a:t>
            </a:r>
          </a:p>
        </p:txBody>
      </p:sp>
    </p:spTree>
    <p:extLst>
      <p:ext uri="{BB962C8B-B14F-4D97-AF65-F5344CB8AC3E}">
        <p14:creationId xmlns:p14="http://schemas.microsoft.com/office/powerpoint/2010/main" val="441164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78AAC6CD-F76A-466C-9161-C27A2B2958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9596" y="0"/>
            <a:ext cx="6477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6925420-9B6D-4A55-8A7E-7CD5A56B5F13}"/>
              </a:ext>
            </a:extLst>
          </p:cNvPr>
          <p:cNvSpPr txBox="1"/>
          <p:nvPr/>
        </p:nvSpPr>
        <p:spPr>
          <a:xfrm>
            <a:off x="111083" y="116173"/>
            <a:ext cx="221053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Transportation</a:t>
            </a:r>
          </a:p>
          <a:p>
            <a:pPr algn="ctr"/>
            <a:r>
              <a:rPr lang="en-US" dirty="0"/>
              <a:t>“Roads Width”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B4D9E2E-6623-4D44-B1B3-A3FEA19795BF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111D418-A802-45BD-8525-811AFCE3283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537592" y="1393516"/>
            <a:ext cx="1021577" cy="163164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C77007E-C483-4578-932B-EB7B3FDFB9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084" y="4831492"/>
            <a:ext cx="2536128" cy="2026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550633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8971F5-E04D-4800-BD3C-36F6E67EF8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603" y="30480"/>
            <a:ext cx="8888437" cy="67970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E1B844C-F691-424C-9B57-C194B5C910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1142" y="86908"/>
            <a:ext cx="872396" cy="139337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F8BA707-8101-4886-91A1-3E6368AB1F76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TextBox 6">
            <a:extLst>
              <a:ext uri="{FF2B5EF4-FFF2-40B4-BE49-F238E27FC236}">
                <a16:creationId xmlns:a16="http://schemas.microsoft.com/office/drawing/2014/main" id="{36925420-9B6D-4A55-8A7E-7CD5A56B5F13}"/>
              </a:ext>
            </a:extLst>
          </p:cNvPr>
          <p:cNvSpPr txBox="1"/>
          <p:nvPr/>
        </p:nvSpPr>
        <p:spPr>
          <a:xfrm>
            <a:off x="3825079" y="86908"/>
            <a:ext cx="2210533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Transportation</a:t>
            </a:r>
          </a:p>
          <a:p>
            <a:pPr algn="ctr"/>
            <a:r>
              <a:rPr lang="en-US" dirty="0"/>
              <a:t>“Roads Classification”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33FCCF-7239-4E48-BB0E-9937AEE483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1674" y="5269322"/>
            <a:ext cx="1884129" cy="1508770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1149477904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FE846BCA-E2D3-4DBC-8F0F-C012C966FC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2517" y="0"/>
            <a:ext cx="7286625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2996B76-068C-4BC8-9AE5-68FDA38E1F93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TextBox 6">
            <a:extLst>
              <a:ext uri="{FF2B5EF4-FFF2-40B4-BE49-F238E27FC236}">
                <a16:creationId xmlns:a16="http://schemas.microsoft.com/office/drawing/2014/main" id="{36925420-9B6D-4A55-8A7E-7CD5A56B5F13}"/>
              </a:ext>
            </a:extLst>
          </p:cNvPr>
          <p:cNvSpPr txBox="1"/>
          <p:nvPr/>
        </p:nvSpPr>
        <p:spPr>
          <a:xfrm>
            <a:off x="-552977" y="0"/>
            <a:ext cx="29984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Transportation</a:t>
            </a:r>
          </a:p>
          <a:p>
            <a:pPr algn="ctr"/>
            <a:r>
              <a:rPr lang="en-US" dirty="0"/>
              <a:t>“Walkability</a:t>
            </a:r>
          </a:p>
          <a:p>
            <a:pPr algn="ctr"/>
            <a:r>
              <a:rPr lang="en-US" b="1" dirty="0"/>
              <a:t>Streets</a:t>
            </a:r>
          </a:p>
          <a:p>
            <a:pPr algn="ctr"/>
            <a:r>
              <a:rPr lang="en-US" b="1" dirty="0"/>
              <a:t>Plantation”</a:t>
            </a:r>
          </a:p>
          <a:p>
            <a:pPr algn="ctr"/>
            <a:endParaRPr lang="en-US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0C11B6F8-0BC2-4CFB-AE5C-954961038D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4838700"/>
            <a:ext cx="3031185" cy="201930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6" name="Picture 7">
            <a:extLst>
              <a:ext uri="{FF2B5EF4-FFF2-40B4-BE49-F238E27FC236}">
                <a16:creationId xmlns:a16="http://schemas.microsoft.com/office/drawing/2014/main" id="{CE1B844C-F691-424C-9B57-C194B5C910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923" y="2035626"/>
            <a:ext cx="872396" cy="139337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09E0C06-E906-4188-8CAD-9C40966A16E5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65000"/>
              <a:alpha val="72000"/>
            </a:schemeClr>
          </a:solidFill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ECC889-347F-41CC-9957-0343A72A40CA}"/>
              </a:ext>
            </a:extLst>
          </p:cNvPr>
          <p:cNvSpPr txBox="1"/>
          <p:nvPr/>
        </p:nvSpPr>
        <p:spPr>
          <a:xfrm>
            <a:off x="431006" y="2416967"/>
            <a:ext cx="8546683" cy="769441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Create Compact Cities</a:t>
            </a:r>
          </a:p>
        </p:txBody>
      </p:sp>
    </p:spTree>
    <p:extLst>
      <p:ext uri="{BB962C8B-B14F-4D97-AF65-F5344CB8AC3E}">
        <p14:creationId xmlns:p14="http://schemas.microsoft.com/office/powerpoint/2010/main" val="2072892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70F5EBD-A1DB-4A81-BF8D-B61BC6F358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5499" y="0"/>
            <a:ext cx="728662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08DFCB0-0F8D-4829-B9CA-910F6D0B2C43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7210C1-8FD8-47E1-AE8E-F4AE27D9CE10}"/>
              </a:ext>
            </a:extLst>
          </p:cNvPr>
          <p:cNvSpPr txBox="1"/>
          <p:nvPr/>
        </p:nvSpPr>
        <p:spPr>
          <a:xfrm>
            <a:off x="-290552" y="32107"/>
            <a:ext cx="261895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Transportation</a:t>
            </a:r>
          </a:p>
          <a:p>
            <a:pPr algn="ctr"/>
            <a:r>
              <a:rPr lang="en-US" dirty="0"/>
              <a:t>“Walkability”</a:t>
            </a:r>
          </a:p>
          <a:p>
            <a:pPr algn="ctr"/>
            <a:r>
              <a:rPr lang="en-US" dirty="0"/>
              <a:t>Sidewalks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0B7DCD3-2E28-4E14-8E8B-6ADBFA0B913A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516447" y="1388794"/>
            <a:ext cx="1004960" cy="1605103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9E87D3E-6C6B-4735-84B8-F51B5FA85A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96" y="5215825"/>
            <a:ext cx="2995224" cy="160510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DFABE24-57AF-4161-938F-A22138A12498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65000"/>
              <a:alpha val="72000"/>
            </a:schemeClr>
          </a:solidFill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1056C26-5BCE-4DCA-BBA0-EABEFDAC605D}"/>
              </a:ext>
            </a:extLst>
          </p:cNvPr>
          <p:cNvSpPr txBox="1"/>
          <p:nvPr/>
        </p:nvSpPr>
        <p:spPr>
          <a:xfrm>
            <a:off x="431006" y="2416967"/>
            <a:ext cx="8546683" cy="769441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Create Compact Cities</a:t>
            </a:r>
          </a:p>
        </p:txBody>
      </p:sp>
    </p:spTree>
    <p:extLst>
      <p:ext uri="{BB962C8B-B14F-4D97-AF65-F5344CB8AC3E}">
        <p14:creationId xmlns:p14="http://schemas.microsoft.com/office/powerpoint/2010/main" val="1072980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7BD9A0D-94FC-4147-A5BA-711348F804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14" y="63156"/>
            <a:ext cx="9068286" cy="640114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4A292C4-DFF5-4AD6-AF78-D8710531B120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F27DC30-C821-40BB-AB78-FF2EE863A8B4}"/>
              </a:ext>
            </a:extLst>
          </p:cNvPr>
          <p:cNvGrpSpPr/>
          <p:nvPr/>
        </p:nvGrpSpPr>
        <p:grpSpPr>
          <a:xfrm>
            <a:off x="108488" y="85371"/>
            <a:ext cx="9035512" cy="1398526"/>
            <a:chOff x="152030" y="-132339"/>
            <a:chExt cx="9035512" cy="1398526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9DA691C2-9BB1-4A40-95C2-9DCF2FB0D47B}"/>
                </a:ext>
              </a:extLst>
            </p:cNvPr>
            <p:cNvSpPr txBox="1"/>
            <p:nvPr/>
          </p:nvSpPr>
          <p:spPr>
            <a:xfrm>
              <a:off x="152030" y="-132339"/>
              <a:ext cx="1699757" cy="70788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/>
                <a:t>Infrastructure</a:t>
              </a:r>
            </a:p>
            <a:p>
              <a:pPr algn="ctr"/>
              <a:r>
                <a:rPr lang="en-US" sz="2000" b="1" dirty="0"/>
                <a:t>“Waste”</a:t>
              </a:r>
            </a:p>
          </p:txBody>
        </p: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95917E1A-0B1D-46BF-84AF-D8B0F78F61B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duotone>
                <a:prstClr val="black"/>
                <a:schemeClr val="accent3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8322718" y="-115094"/>
              <a:ext cx="864824" cy="1381281"/>
            </a:xfrm>
            <a:prstGeom prst="rect">
              <a:avLst/>
            </a:prstGeom>
            <a:solidFill>
              <a:schemeClr val="bg1"/>
            </a:solidFill>
          </p:spPr>
        </p:pic>
      </p:grpSp>
      <p:pic>
        <p:nvPicPr>
          <p:cNvPr id="19" name="Picture 18">
            <a:extLst>
              <a:ext uri="{FF2B5EF4-FFF2-40B4-BE49-F238E27FC236}">
                <a16:creationId xmlns:a16="http://schemas.microsoft.com/office/drawing/2014/main" id="{454755F7-AA0E-4179-8150-9AD2F4C8C8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37830" y="3854330"/>
            <a:ext cx="2145818" cy="254284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FE214A9-D291-4F23-81BD-F6833DC5A7A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65000"/>
              <a:alpha val="72000"/>
            </a:schemeClr>
          </a:solidFill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0D711B-4584-4126-AAAE-B47E7696D0FC}"/>
              </a:ext>
            </a:extLst>
          </p:cNvPr>
          <p:cNvSpPr txBox="1"/>
          <p:nvPr/>
        </p:nvSpPr>
        <p:spPr>
          <a:xfrm>
            <a:off x="431006" y="2416967"/>
            <a:ext cx="8546683" cy="769441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Provide Health &amp; Security</a:t>
            </a:r>
          </a:p>
        </p:txBody>
      </p:sp>
    </p:spTree>
    <p:extLst>
      <p:ext uri="{BB962C8B-B14F-4D97-AF65-F5344CB8AC3E}">
        <p14:creationId xmlns:p14="http://schemas.microsoft.com/office/powerpoint/2010/main" val="2701470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E2DCDC6-B95F-4844-8846-22BD43F4897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0847A99-6A48-4506-B82B-E0B1552F10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75" y="165326"/>
            <a:ext cx="9013504" cy="636247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7DE96B1-807C-4BDA-9FBD-F591A24512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783" y="4417018"/>
            <a:ext cx="2756949" cy="2059982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FC781C04-DC69-4B73-9A64-8567AC624705}"/>
              </a:ext>
            </a:extLst>
          </p:cNvPr>
          <p:cNvSpPr/>
          <p:nvPr/>
        </p:nvSpPr>
        <p:spPr>
          <a:xfrm>
            <a:off x="3392174" y="51026"/>
            <a:ext cx="2551425" cy="98488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US" sz="2000" b="1" dirty="0"/>
              <a:t>Transportation &amp; Infrastructure</a:t>
            </a:r>
            <a:endParaRPr lang="en-US" sz="1600" b="1" dirty="0"/>
          </a:p>
          <a:p>
            <a:pPr algn="ctr"/>
            <a:r>
              <a:rPr lang="en-US" dirty="0"/>
              <a:t>“Electricity”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5514B88-A432-4D52-BFEC-B18D3C44F1B3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65000"/>
              <a:alpha val="72000"/>
            </a:schemeClr>
          </a:solidFill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70167DB-13E4-4B15-A2C1-7A7CDC2E99B9}"/>
              </a:ext>
            </a:extLst>
          </p:cNvPr>
          <p:cNvSpPr txBox="1"/>
          <p:nvPr/>
        </p:nvSpPr>
        <p:spPr>
          <a:xfrm>
            <a:off x="431006" y="2416967"/>
            <a:ext cx="8546683" cy="769441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Optimize Energy Performance</a:t>
            </a:r>
          </a:p>
        </p:txBody>
      </p:sp>
    </p:spTree>
    <p:extLst>
      <p:ext uri="{BB962C8B-B14F-4D97-AF65-F5344CB8AC3E}">
        <p14:creationId xmlns:p14="http://schemas.microsoft.com/office/powerpoint/2010/main" val="1860237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658" y="399738"/>
            <a:ext cx="9149205" cy="645826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E2DCDC6-B95F-4844-8846-22BD43F4897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C781C04-DC69-4B73-9A64-8567AC624705}"/>
              </a:ext>
            </a:extLst>
          </p:cNvPr>
          <p:cNvSpPr/>
          <p:nvPr/>
        </p:nvSpPr>
        <p:spPr>
          <a:xfrm>
            <a:off x="3392174" y="51026"/>
            <a:ext cx="2551425" cy="98488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US" sz="2000" b="1" dirty="0"/>
              <a:t>Transportation &amp; Infrastructure</a:t>
            </a:r>
            <a:endParaRPr lang="en-US" sz="1600" b="1" dirty="0"/>
          </a:p>
          <a:p>
            <a:pPr algn="ctr"/>
            <a:r>
              <a:rPr lang="en-US" dirty="0"/>
              <a:t>“Water Network”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b="43402"/>
          <a:stretch/>
        </p:blipFill>
        <p:spPr>
          <a:xfrm>
            <a:off x="17453" y="5203637"/>
            <a:ext cx="1765300" cy="1627511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t="54633"/>
          <a:stretch/>
        </p:blipFill>
        <p:spPr>
          <a:xfrm>
            <a:off x="1759559" y="5484765"/>
            <a:ext cx="1840070" cy="1359809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7BDB32B-821D-4350-B6C5-50A28D4DA980}"/>
              </a:ext>
            </a:extLst>
          </p:cNvPr>
          <p:cNvSpPr/>
          <p:nvPr/>
        </p:nvSpPr>
        <p:spPr>
          <a:xfrm>
            <a:off x="0" y="13426"/>
            <a:ext cx="9144000" cy="6858000"/>
          </a:xfrm>
          <a:prstGeom prst="rect">
            <a:avLst/>
          </a:prstGeom>
          <a:solidFill>
            <a:schemeClr val="bg1">
              <a:lumMod val="65000"/>
              <a:alpha val="72000"/>
            </a:schemeClr>
          </a:solidFill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98FDEB-C77B-412C-845A-F4D81B8197EF}"/>
              </a:ext>
            </a:extLst>
          </p:cNvPr>
          <p:cNvSpPr txBox="1"/>
          <p:nvPr/>
        </p:nvSpPr>
        <p:spPr>
          <a:xfrm>
            <a:off x="431006" y="2416967"/>
            <a:ext cx="8546683" cy="769441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Provide Health &amp; Security</a:t>
            </a:r>
          </a:p>
        </p:txBody>
      </p:sp>
    </p:spTree>
    <p:extLst>
      <p:ext uri="{BB962C8B-B14F-4D97-AF65-F5344CB8AC3E}">
        <p14:creationId xmlns:p14="http://schemas.microsoft.com/office/powerpoint/2010/main" val="3690905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0B26D84B-21B2-4B76-A387-B492243652F5}"/>
              </a:ext>
            </a:extLst>
          </p:cNvPr>
          <p:cNvGrpSpPr/>
          <p:nvPr/>
        </p:nvGrpSpPr>
        <p:grpSpPr>
          <a:xfrm>
            <a:off x="79512" y="333830"/>
            <a:ext cx="8956622" cy="6168570"/>
            <a:chOff x="2248446" y="-3462"/>
            <a:chExt cx="9877701" cy="6802932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19A40B1A-34AD-4A69-AF76-9F5317E6589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8446" y="0"/>
              <a:ext cx="9877701" cy="6799470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6E426B24-C50C-4534-872C-0DCB815177E6}"/>
                </a:ext>
              </a:extLst>
            </p:cNvPr>
            <p:cNvSpPr txBox="1"/>
            <p:nvPr/>
          </p:nvSpPr>
          <p:spPr>
            <a:xfrm>
              <a:off x="6126995" y="-3462"/>
              <a:ext cx="2099733" cy="492443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/>
                <a:t>Integration</a:t>
              </a:r>
              <a:endParaRPr lang="en-US" sz="1350" b="1" dirty="0"/>
            </a:p>
          </p:txBody>
        </p: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A993A18C-0A12-46C2-AF07-22963FD0367E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B204D9-9595-437D-9C5D-3B244DEF32E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43572" y="333830"/>
            <a:ext cx="673638" cy="1075922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68E1284-F352-4429-A4AC-BB983A186E94}"/>
              </a:ext>
            </a:extLst>
          </p:cNvPr>
          <p:cNvSpPr txBox="1"/>
          <p:nvPr/>
        </p:nvSpPr>
        <p:spPr>
          <a:xfrm>
            <a:off x="6305771" y="4907194"/>
            <a:ext cx="280987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Streets with high Integration give an indication about their potential for Commercial uses for example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FC3A959-BCF9-4393-BC03-576E034617FD}"/>
              </a:ext>
            </a:extLst>
          </p:cNvPr>
          <p:cNvSpPr/>
          <p:nvPr/>
        </p:nvSpPr>
        <p:spPr>
          <a:xfrm>
            <a:off x="247650" y="4907194"/>
            <a:ext cx="781050" cy="1477328"/>
          </a:xfrm>
          <a:prstGeom prst="rect">
            <a:avLst/>
          </a:prstGeom>
          <a:gradFill>
            <a:gsLst>
              <a:gs pos="0">
                <a:srgbClr val="0070C0"/>
              </a:gs>
              <a:gs pos="70000">
                <a:schemeClr val="accent2"/>
              </a:gs>
              <a:gs pos="38000">
                <a:srgbClr val="FFFF00"/>
              </a:gs>
              <a:gs pos="100000">
                <a:srgbClr val="C00000"/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C056440-8E73-4464-B123-CE291F88A302}"/>
              </a:ext>
            </a:extLst>
          </p:cNvPr>
          <p:cNvCxnSpPr>
            <a:cxnSpLocks/>
          </p:cNvCxnSpPr>
          <p:nvPr/>
        </p:nvCxnSpPr>
        <p:spPr>
          <a:xfrm>
            <a:off x="1169377" y="4907194"/>
            <a:ext cx="0" cy="1477328"/>
          </a:xfrm>
          <a:prstGeom prst="straightConnector1">
            <a:avLst/>
          </a:prstGeom>
          <a:ln w="476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58CD32BF-E009-492C-A8C0-7FE1E81B042E}"/>
              </a:ext>
            </a:extLst>
          </p:cNvPr>
          <p:cNvSpPr txBox="1"/>
          <p:nvPr/>
        </p:nvSpPr>
        <p:spPr>
          <a:xfrm rot="5400000">
            <a:off x="773129" y="5478265"/>
            <a:ext cx="1443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Integration</a:t>
            </a:r>
          </a:p>
        </p:txBody>
      </p:sp>
    </p:spTree>
    <p:extLst>
      <p:ext uri="{BB962C8B-B14F-4D97-AF65-F5344CB8AC3E}">
        <p14:creationId xmlns:p14="http://schemas.microsoft.com/office/powerpoint/2010/main" val="1321474120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E3717B0-218F-4B60-89FB-1C949F805B7E}"/>
              </a:ext>
            </a:extLst>
          </p:cNvPr>
          <p:cNvGrpSpPr/>
          <p:nvPr/>
        </p:nvGrpSpPr>
        <p:grpSpPr>
          <a:xfrm>
            <a:off x="290286" y="333829"/>
            <a:ext cx="8779695" cy="6375731"/>
            <a:chOff x="1423637" y="857250"/>
            <a:chExt cx="6925569" cy="5029282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AFD7BD63-2271-4222-B8D9-02C1C1AB3CE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23637" y="857250"/>
              <a:ext cx="6925569" cy="5029282"/>
            </a:xfrm>
            <a:prstGeom prst="rect">
              <a:avLst/>
            </a:prstGeom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B687FBC6-C8C9-4A2B-A14C-634A6513D8AD}"/>
                </a:ext>
              </a:extLst>
            </p:cNvPr>
            <p:cNvSpPr txBox="1"/>
            <p:nvPr/>
          </p:nvSpPr>
          <p:spPr>
            <a:xfrm>
              <a:off x="3931285" y="857250"/>
              <a:ext cx="1562819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/>
                <a:t>Connectivity</a:t>
              </a:r>
              <a:endParaRPr lang="en-US" sz="1350" b="1" dirty="0"/>
            </a:p>
          </p:txBody>
        </p: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8F9CD236-B856-41A0-8226-FA21C242D48A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44785B-8642-4506-B204-C0EFFCF17A9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96375" y="333829"/>
            <a:ext cx="673606" cy="1075871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116966E-A711-452D-BCFF-C735F6262A2D}"/>
              </a:ext>
            </a:extLst>
          </p:cNvPr>
          <p:cNvSpPr/>
          <p:nvPr/>
        </p:nvSpPr>
        <p:spPr>
          <a:xfrm>
            <a:off x="329710" y="4414826"/>
            <a:ext cx="781050" cy="1477328"/>
          </a:xfrm>
          <a:prstGeom prst="rect">
            <a:avLst/>
          </a:prstGeom>
          <a:gradFill>
            <a:gsLst>
              <a:gs pos="0">
                <a:srgbClr val="0070C0"/>
              </a:gs>
              <a:gs pos="70000">
                <a:schemeClr val="accent2"/>
              </a:gs>
              <a:gs pos="38000">
                <a:srgbClr val="FFFF00"/>
              </a:gs>
              <a:gs pos="100000">
                <a:srgbClr val="C00000"/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82308FF-04F3-41C9-8861-224E25D1EDBF}"/>
              </a:ext>
            </a:extLst>
          </p:cNvPr>
          <p:cNvCxnSpPr>
            <a:cxnSpLocks/>
          </p:cNvCxnSpPr>
          <p:nvPr/>
        </p:nvCxnSpPr>
        <p:spPr>
          <a:xfrm>
            <a:off x="1216268" y="4414826"/>
            <a:ext cx="0" cy="1477328"/>
          </a:xfrm>
          <a:prstGeom prst="straightConnector1">
            <a:avLst/>
          </a:prstGeom>
          <a:ln w="476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80B4159F-C700-4886-985B-F06D3A76E85E}"/>
              </a:ext>
            </a:extLst>
          </p:cNvPr>
          <p:cNvSpPr txBox="1"/>
          <p:nvPr/>
        </p:nvSpPr>
        <p:spPr>
          <a:xfrm rot="5400000">
            <a:off x="773128" y="4985897"/>
            <a:ext cx="1443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Connectivity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3AC7247-1A80-4B20-9587-93AB1650DD3E}"/>
              </a:ext>
            </a:extLst>
          </p:cNvPr>
          <p:cNvSpPr txBox="1"/>
          <p:nvPr/>
        </p:nvSpPr>
        <p:spPr>
          <a:xfrm>
            <a:off x="1310054" y="5786230"/>
            <a:ext cx="80332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Connectivity gives an indicator to what extent  the street are connected with high relation between them which eases the movement. High values of Connectivity = Good Accessibility</a:t>
            </a:r>
          </a:p>
        </p:txBody>
      </p:sp>
    </p:spTree>
    <p:extLst>
      <p:ext uri="{BB962C8B-B14F-4D97-AF65-F5344CB8AC3E}">
        <p14:creationId xmlns:p14="http://schemas.microsoft.com/office/powerpoint/2010/main" val="665568376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9AD56F1-71D4-4A4F-A444-971E8E83E843}"/>
              </a:ext>
            </a:extLst>
          </p:cNvPr>
          <p:cNvGrpSpPr/>
          <p:nvPr/>
        </p:nvGrpSpPr>
        <p:grpSpPr>
          <a:xfrm>
            <a:off x="90224" y="551543"/>
            <a:ext cx="8968509" cy="5820228"/>
            <a:chOff x="2045777" y="1047812"/>
            <a:chExt cx="8753507" cy="5680701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D99FECC8-4DA1-443C-B048-8AE1F85838F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229"/>
            <a:stretch/>
          </p:blipFill>
          <p:spPr>
            <a:xfrm>
              <a:off x="2045777" y="1047812"/>
              <a:ext cx="8753507" cy="5680701"/>
            </a:xfrm>
            <a:prstGeom prst="rect">
              <a:avLst/>
            </a:prstGeom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B593D3D1-4E23-4F26-AB81-40906391E046}"/>
                </a:ext>
              </a:extLst>
            </p:cNvPr>
            <p:cNvSpPr txBox="1"/>
            <p:nvPr/>
          </p:nvSpPr>
          <p:spPr>
            <a:xfrm>
              <a:off x="5452669" y="1047812"/>
              <a:ext cx="1286663" cy="40790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/>
                <a:t>Choice</a:t>
              </a:r>
            </a:p>
          </p:txBody>
        </p: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4A32A7FE-1902-4A1C-B9DA-1F70D3EF0107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209926E-EB4B-4503-B231-800E510C1BEE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33597" y="551543"/>
            <a:ext cx="720179" cy="1150257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FE6D6A9-6939-431B-A7AB-FC95D2912597}"/>
              </a:ext>
            </a:extLst>
          </p:cNvPr>
          <p:cNvSpPr/>
          <p:nvPr/>
        </p:nvSpPr>
        <p:spPr>
          <a:xfrm>
            <a:off x="224204" y="4848579"/>
            <a:ext cx="781050" cy="1477328"/>
          </a:xfrm>
          <a:prstGeom prst="rect">
            <a:avLst/>
          </a:prstGeom>
          <a:gradFill>
            <a:gsLst>
              <a:gs pos="0">
                <a:srgbClr val="0070C0"/>
              </a:gs>
              <a:gs pos="70000">
                <a:schemeClr val="accent2"/>
              </a:gs>
              <a:gs pos="38000">
                <a:srgbClr val="FFFF00"/>
              </a:gs>
              <a:gs pos="100000">
                <a:srgbClr val="C00000"/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E4B3236-A4E5-40BF-92A0-2859492474A5}"/>
              </a:ext>
            </a:extLst>
          </p:cNvPr>
          <p:cNvCxnSpPr>
            <a:cxnSpLocks/>
          </p:cNvCxnSpPr>
          <p:nvPr/>
        </p:nvCxnSpPr>
        <p:spPr>
          <a:xfrm>
            <a:off x="1169377" y="4907194"/>
            <a:ext cx="0" cy="1477328"/>
          </a:xfrm>
          <a:prstGeom prst="straightConnector1">
            <a:avLst/>
          </a:prstGeom>
          <a:ln w="476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2258554-98AF-4506-A694-63178E043B1F}"/>
              </a:ext>
            </a:extLst>
          </p:cNvPr>
          <p:cNvSpPr txBox="1"/>
          <p:nvPr/>
        </p:nvSpPr>
        <p:spPr>
          <a:xfrm rot="5400000">
            <a:off x="773129" y="5478265"/>
            <a:ext cx="1443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Choice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EF90043-52FC-460A-929E-96BBE2294B43}"/>
              </a:ext>
            </a:extLst>
          </p:cNvPr>
          <p:cNvSpPr txBox="1"/>
          <p:nvPr/>
        </p:nvSpPr>
        <p:spPr>
          <a:xfrm>
            <a:off x="1494720" y="5738191"/>
            <a:ext cx="75232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Choice helps us to know which streets are most used to reach with minimum distance. Locate public buildings like hospitals</a:t>
            </a:r>
          </a:p>
        </p:txBody>
      </p:sp>
    </p:spTree>
    <p:extLst>
      <p:ext uri="{BB962C8B-B14F-4D97-AF65-F5344CB8AC3E}">
        <p14:creationId xmlns:p14="http://schemas.microsoft.com/office/powerpoint/2010/main" val="4163401982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133BBBA-1982-4AD5-88AB-27EBC1630F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8425" y="0"/>
            <a:ext cx="6477000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B9897AB-FED6-4713-B09F-133871DA26C0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E1CA72A-3937-47F9-A6AF-04300497225B}"/>
              </a:ext>
            </a:extLst>
          </p:cNvPr>
          <p:cNvSpPr txBox="1"/>
          <p:nvPr/>
        </p:nvSpPr>
        <p:spPr>
          <a:xfrm>
            <a:off x="-243363" y="57146"/>
            <a:ext cx="31251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Transportation &amp; Infrastructure</a:t>
            </a:r>
          </a:p>
          <a:p>
            <a:pPr algn="ctr"/>
            <a:r>
              <a:rPr lang="en-US" dirty="0"/>
              <a:t>“Walkability”</a:t>
            </a:r>
          </a:p>
          <a:p>
            <a:pPr algn="ctr"/>
            <a:r>
              <a:rPr lang="en-US" dirty="0"/>
              <a:t>Slope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F2C1CD2-FB61-4135-AEAB-BDD1933BA7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74" y="3856146"/>
            <a:ext cx="2581275" cy="3001855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F2BBB6A-7710-4811-BCC6-AB42E883A298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80809" y="1502497"/>
            <a:ext cx="1004960" cy="160510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9D642A0-BABF-44DE-B074-D3CE21478FDA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65000"/>
              <a:alpha val="72000"/>
            </a:schemeClr>
          </a:solidFill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A193C17-1876-4976-8F3A-AF4458C36566}"/>
              </a:ext>
            </a:extLst>
          </p:cNvPr>
          <p:cNvSpPr txBox="1"/>
          <p:nvPr/>
        </p:nvSpPr>
        <p:spPr>
          <a:xfrm>
            <a:off x="431006" y="2416967"/>
            <a:ext cx="8546683" cy="1446550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Balance Development</a:t>
            </a:r>
          </a:p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Create Compact Cities</a:t>
            </a:r>
          </a:p>
        </p:txBody>
      </p:sp>
    </p:spTree>
    <p:extLst>
      <p:ext uri="{BB962C8B-B14F-4D97-AF65-F5344CB8AC3E}">
        <p14:creationId xmlns:p14="http://schemas.microsoft.com/office/powerpoint/2010/main" val="360319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4E50DF3-D64D-4EB6-92CA-697067EBEF6F}"/>
              </a:ext>
            </a:extLst>
          </p:cNvPr>
          <p:cNvGrpSpPr/>
          <p:nvPr/>
        </p:nvGrpSpPr>
        <p:grpSpPr>
          <a:xfrm>
            <a:off x="137160" y="426721"/>
            <a:ext cx="8961120" cy="6431280"/>
            <a:chOff x="4062672" y="822865"/>
            <a:chExt cx="7771757" cy="5577689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266A6266-9541-4FFF-B7EB-385FE048867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149"/>
            <a:stretch/>
          </p:blipFill>
          <p:spPr>
            <a:xfrm>
              <a:off x="4062672" y="822865"/>
              <a:ext cx="7771757" cy="5577689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8D44DCDD-D410-4DA8-AF18-DE2791CC540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062672" y="4831363"/>
              <a:ext cx="2818575" cy="1569191"/>
            </a:xfrm>
            <a:prstGeom prst="rect">
              <a:avLst/>
            </a:prstGeom>
            <a:solidFill>
              <a:schemeClr val="bg1"/>
            </a:solidFill>
          </p:spPr>
        </p:pic>
      </p:grpSp>
      <p:sp>
        <p:nvSpPr>
          <p:cNvPr id="9" name="Rectangle 8">
            <a:extLst>
              <a:ext uri="{FF2B5EF4-FFF2-40B4-BE49-F238E27FC236}">
                <a16:creationId xmlns:a16="http://schemas.microsoft.com/office/drawing/2014/main" id="{C7A9F825-B057-40B8-BE6B-197FBED6B93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ABEC53E3-0CF0-4DDC-8501-F529D05F390C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143516" y="426720"/>
            <a:ext cx="954764" cy="152493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TextBox 8">
            <a:extLst>
              <a:ext uri="{FF2B5EF4-FFF2-40B4-BE49-F238E27FC236}">
                <a16:creationId xmlns:a16="http://schemas.microsoft.com/office/drawing/2014/main" id="{3DD23F1E-A119-4AFB-837C-C57B65B7E9B5}"/>
              </a:ext>
            </a:extLst>
          </p:cNvPr>
          <p:cNvSpPr txBox="1"/>
          <p:nvPr/>
        </p:nvSpPr>
        <p:spPr>
          <a:xfrm>
            <a:off x="3004349" y="0"/>
            <a:ext cx="3528543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Transportation &amp; Infrastructure</a:t>
            </a:r>
          </a:p>
          <a:p>
            <a:pPr algn="ctr"/>
            <a:r>
              <a:rPr lang="en-US" b="1" dirty="0"/>
              <a:t>“Problems in Infrastructure”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430F972-4E3B-4C0F-89B4-23894A8128CB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65000"/>
              <a:alpha val="72000"/>
            </a:schemeClr>
          </a:solidFill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9218B59-3D9A-4AB5-BCE4-E1F8E1A76AFA}"/>
              </a:ext>
            </a:extLst>
          </p:cNvPr>
          <p:cNvSpPr txBox="1"/>
          <p:nvPr/>
        </p:nvSpPr>
        <p:spPr>
          <a:xfrm>
            <a:off x="431006" y="2416967"/>
            <a:ext cx="8546683" cy="769441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Provide Health &amp; Security</a:t>
            </a:r>
          </a:p>
        </p:txBody>
      </p:sp>
    </p:spTree>
    <p:extLst>
      <p:ext uri="{BB962C8B-B14F-4D97-AF65-F5344CB8AC3E}">
        <p14:creationId xmlns:p14="http://schemas.microsoft.com/office/powerpoint/2010/main" val="913675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B07AE76C-5E51-4273-ADCF-992F7873EC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497" y="-12357"/>
            <a:ext cx="7286625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2F6BD8F-E05D-4476-BF90-B2221E0D823C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0146D1-94D9-42A9-B6D4-2A96FB839190}"/>
              </a:ext>
            </a:extLst>
          </p:cNvPr>
          <p:cNvSpPr txBox="1"/>
          <p:nvPr/>
        </p:nvSpPr>
        <p:spPr>
          <a:xfrm>
            <a:off x="-102385" y="692"/>
            <a:ext cx="21050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Transportation &amp; Infrastructure</a:t>
            </a:r>
          </a:p>
          <a:p>
            <a:pPr algn="ctr"/>
            <a:r>
              <a:rPr lang="en-US" dirty="0"/>
              <a:t>“Accessibility to Services”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D850DAE-AC77-439D-ACEF-37FE288D912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83404" y="1314881"/>
            <a:ext cx="1004960" cy="1605103"/>
          </a:xfrm>
          <a:prstGeom prst="rect">
            <a:avLst/>
          </a:prstGeom>
          <a:noFill/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A0D670A-026B-4FB4-B9FF-8CF277F485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58" y="2856378"/>
            <a:ext cx="2107008" cy="4008528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1ED3E89-2DEF-42CF-8CA5-ACA9A71A81E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65000"/>
              <a:alpha val="72000"/>
            </a:schemeClr>
          </a:solidFill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A3DD745-B482-4BCF-82C8-6D73752A96DA}"/>
              </a:ext>
            </a:extLst>
          </p:cNvPr>
          <p:cNvSpPr txBox="1"/>
          <p:nvPr/>
        </p:nvSpPr>
        <p:spPr>
          <a:xfrm>
            <a:off x="431006" y="2416967"/>
            <a:ext cx="8546683" cy="2123658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Balance Development</a:t>
            </a:r>
          </a:p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Create Compact Cities</a:t>
            </a:r>
          </a:p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Promote Social Justice and Equity</a:t>
            </a:r>
          </a:p>
        </p:txBody>
      </p:sp>
    </p:spTree>
    <p:extLst>
      <p:ext uri="{BB962C8B-B14F-4D97-AF65-F5344CB8AC3E}">
        <p14:creationId xmlns:p14="http://schemas.microsoft.com/office/powerpoint/2010/main" val="4236296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A459D70-319F-4A25-97B3-EC135C9162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79" y="237981"/>
            <a:ext cx="9041221" cy="638203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03EB77E-141A-469A-8578-8B3B4E36D877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A692498-4D57-43BD-AA51-4DACFA6A8A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136" y="4880918"/>
            <a:ext cx="2377022" cy="1610897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55D6B88-3D38-42CE-A485-8D22118F5DCB}"/>
              </a:ext>
            </a:extLst>
          </p:cNvPr>
          <p:cNvSpPr txBox="1"/>
          <p:nvPr/>
        </p:nvSpPr>
        <p:spPr>
          <a:xfrm>
            <a:off x="3715852" y="237981"/>
            <a:ext cx="2105025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The Scope of the Elementary Schools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56331DE-7807-4C47-BA54-DD380995D887}"/>
              </a:ext>
            </a:extLst>
          </p:cNvPr>
          <p:cNvSpPr txBox="1"/>
          <p:nvPr/>
        </p:nvSpPr>
        <p:spPr>
          <a:xfrm>
            <a:off x="4065373" y="-531341"/>
            <a:ext cx="1037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94</a:t>
            </a:r>
          </a:p>
        </p:txBody>
      </p:sp>
      <p:graphicFrame>
        <p:nvGraphicFramePr>
          <p:cNvPr id="14" name="Chart 13">
            <a:extLst>
              <a:ext uri="{FF2B5EF4-FFF2-40B4-BE49-F238E27FC236}">
                <a16:creationId xmlns:a16="http://schemas.microsoft.com/office/drawing/2014/main" id="{0AA99F4E-0D7D-44D5-AC4F-773D5E0371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12402723"/>
              </p:ext>
            </p:extLst>
          </p:nvPr>
        </p:nvGraphicFramePr>
        <p:xfrm>
          <a:off x="6277232" y="184882"/>
          <a:ext cx="2607275" cy="19076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5AF6F0CA-2DCB-41B9-BBB2-4AFD59AE6066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22903" y="5219700"/>
            <a:ext cx="802242" cy="1281326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985775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4" grpId="0">
        <p:bldAsOne/>
      </p:bldGraphic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DD4E504-9530-4353-BFDB-C975D8C609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00" y="18759"/>
            <a:ext cx="9111245" cy="643146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566FEB4-035D-404C-9434-B33E656FFE7B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1D0CFF-F97E-4F55-80BB-A428E836C3C6}"/>
              </a:ext>
            </a:extLst>
          </p:cNvPr>
          <p:cNvSpPr txBox="1"/>
          <p:nvPr/>
        </p:nvSpPr>
        <p:spPr>
          <a:xfrm>
            <a:off x="3901203" y="72251"/>
            <a:ext cx="2105025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The Scope of the Secondary Schools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BBCB30F-0A23-4B64-9B77-97F2FFBFBB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00" y="4503303"/>
            <a:ext cx="2764162" cy="1893425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39CCDE8-2E82-440C-981F-03435F532A5F}"/>
              </a:ext>
            </a:extLst>
          </p:cNvPr>
          <p:cNvSpPr txBox="1"/>
          <p:nvPr/>
        </p:nvSpPr>
        <p:spPr>
          <a:xfrm>
            <a:off x="4065373" y="-531341"/>
            <a:ext cx="1037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86</a:t>
            </a:r>
          </a:p>
        </p:txBody>
      </p:sp>
      <p:graphicFrame>
        <p:nvGraphicFramePr>
          <p:cNvPr id="14" name="Chart 13">
            <a:extLst>
              <a:ext uri="{FF2B5EF4-FFF2-40B4-BE49-F238E27FC236}">
                <a16:creationId xmlns:a16="http://schemas.microsoft.com/office/drawing/2014/main" id="{1D232144-02DC-4F9D-9B89-557ECB932AC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52807668"/>
              </p:ext>
            </p:extLst>
          </p:nvPr>
        </p:nvGraphicFramePr>
        <p:xfrm>
          <a:off x="3061900" y="-162009"/>
          <a:ext cx="609600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15" name="Picture 14">
            <a:extLst>
              <a:ext uri="{FF2B5EF4-FFF2-40B4-BE49-F238E27FC236}">
                <a16:creationId xmlns:a16="http://schemas.microsoft.com/office/drawing/2014/main" id="{64EE5129-D646-43B9-B641-FF195734E9F1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22903" y="5168900"/>
            <a:ext cx="802242" cy="1281326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350299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4" grpId="0">
        <p:bldAsOne/>
      </p:bldGraphic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A27AE84-F4D6-4A36-9E9B-4C6D2ED1FC42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0AD3FD-2EA0-4434-90AF-3D3FC52262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85" y="0"/>
            <a:ext cx="9120316" cy="643787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3D6CDE3-6268-4A7E-909D-D8F4E5A2CF90}"/>
              </a:ext>
            </a:extLst>
          </p:cNvPr>
          <p:cNvSpPr txBox="1"/>
          <p:nvPr/>
        </p:nvSpPr>
        <p:spPr>
          <a:xfrm>
            <a:off x="3901203" y="47537"/>
            <a:ext cx="2105025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The Scope of the Kindergarten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F41259D-9B41-48CE-ACAB-E24683BEBA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85" y="4459579"/>
            <a:ext cx="2422954" cy="1941219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9176B40-8D34-4DD7-A80F-43389FCDD408}"/>
              </a:ext>
            </a:extLst>
          </p:cNvPr>
          <p:cNvSpPr txBox="1"/>
          <p:nvPr/>
        </p:nvSpPr>
        <p:spPr>
          <a:xfrm>
            <a:off x="4065373" y="-531341"/>
            <a:ext cx="1037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89</a:t>
            </a:r>
          </a:p>
        </p:txBody>
      </p:sp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533E323D-91CB-4731-97C7-586546C0F32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3151550"/>
              </p:ext>
            </p:extLst>
          </p:nvPr>
        </p:nvGraphicFramePr>
        <p:xfrm>
          <a:off x="3241589" y="47537"/>
          <a:ext cx="609600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8F483F4B-BC83-4D88-A660-C6EBCD7DFD5B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13685" y="5181600"/>
            <a:ext cx="744403" cy="1188947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868537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AsOne/>
      </p:bldGraphic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3CD8FA4-682F-44C1-948E-B35C6134A0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9" y="-1"/>
            <a:ext cx="9137822" cy="645022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D8D5702-BA7F-4E02-B00C-993210422E7A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19F4FE-08B0-40EA-A754-6E94D356899A}"/>
              </a:ext>
            </a:extLst>
          </p:cNvPr>
          <p:cNvSpPr txBox="1"/>
          <p:nvPr/>
        </p:nvSpPr>
        <p:spPr>
          <a:xfrm>
            <a:off x="3901203" y="47537"/>
            <a:ext cx="2105025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The Scope of the Mosques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82E01EA-1CFA-4244-86E8-10A3E91854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27" y="4596713"/>
            <a:ext cx="2261773" cy="1804085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B0A73BF-4AF1-4E6B-8C6C-6A8E17EDDE51}"/>
              </a:ext>
            </a:extLst>
          </p:cNvPr>
          <p:cNvSpPr txBox="1"/>
          <p:nvPr/>
        </p:nvSpPr>
        <p:spPr>
          <a:xfrm>
            <a:off x="4065373" y="-531341"/>
            <a:ext cx="1037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94</a:t>
            </a:r>
          </a:p>
        </p:txBody>
      </p:sp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367C2F4C-43E9-4B07-BB5D-DC708907531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45946356"/>
              </p:ext>
            </p:extLst>
          </p:nvPr>
        </p:nvGraphicFramePr>
        <p:xfrm>
          <a:off x="6923903" y="47537"/>
          <a:ext cx="2318952" cy="176443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F0F528D7-1F2C-4F14-81B3-CCD117B687D9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55083" y="5219700"/>
            <a:ext cx="739489" cy="1181098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1858948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AsOne/>
      </p:bldGraphic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B15A481-2D51-4BD1-9021-6E070B7157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06" y="18760"/>
            <a:ext cx="9093739" cy="641911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4F7BA13-24B5-4197-B458-513934725AA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297BA7-0519-4155-BAD8-C1BF6F13C20A}"/>
              </a:ext>
            </a:extLst>
          </p:cNvPr>
          <p:cNvSpPr txBox="1"/>
          <p:nvPr/>
        </p:nvSpPr>
        <p:spPr>
          <a:xfrm>
            <a:off x="3901203" y="47537"/>
            <a:ext cx="2105025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The Scope of the Supermarkets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935F253-BCD8-40CE-A6A2-328C873B3B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06" y="4842946"/>
            <a:ext cx="2995999" cy="159492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B6CCCC6-C5EA-4BD9-B65F-D12CB728EB02}"/>
              </a:ext>
            </a:extLst>
          </p:cNvPr>
          <p:cNvSpPr txBox="1"/>
          <p:nvPr/>
        </p:nvSpPr>
        <p:spPr>
          <a:xfrm>
            <a:off x="4065373" y="-531341"/>
            <a:ext cx="1037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99%</a:t>
            </a:r>
          </a:p>
        </p:txBody>
      </p:sp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B5FB297D-B69E-4C6A-AFE3-A61B1AB059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89971572"/>
              </p:ext>
            </p:extLst>
          </p:nvPr>
        </p:nvGraphicFramePr>
        <p:xfrm>
          <a:off x="6866825" y="47537"/>
          <a:ext cx="2660235" cy="17734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7E547CB0-2BD8-4E72-B35E-1E02DA245725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52288" y="5168900"/>
            <a:ext cx="760306" cy="1214347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1838695496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D78F700-00F3-401F-923E-65A366D139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58" y="-1"/>
            <a:ext cx="9125146" cy="644127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5C4E05B-C4E3-409A-ADF9-E6ABB007C368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399986-DAF6-4B92-AF8D-1ED8389E29F8}"/>
              </a:ext>
            </a:extLst>
          </p:cNvPr>
          <p:cNvSpPr txBox="1"/>
          <p:nvPr/>
        </p:nvSpPr>
        <p:spPr>
          <a:xfrm>
            <a:off x="3851775" y="47537"/>
            <a:ext cx="2105025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The Scope of the Pharmacies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188043F-9FB9-43DE-86C9-D9A80619E5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68" y="4426359"/>
            <a:ext cx="2477212" cy="1965491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35D2DF1-60AE-4936-BF69-6EF6984E21FB}"/>
              </a:ext>
            </a:extLst>
          </p:cNvPr>
          <p:cNvSpPr txBox="1"/>
          <p:nvPr/>
        </p:nvSpPr>
        <p:spPr>
          <a:xfrm>
            <a:off x="4065373" y="-531341"/>
            <a:ext cx="1037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83</a:t>
            </a:r>
          </a:p>
        </p:txBody>
      </p:sp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CEE52E3E-FACE-4971-987C-0CF484EB62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5488938"/>
              </p:ext>
            </p:extLst>
          </p:nvPr>
        </p:nvGraphicFramePr>
        <p:xfrm>
          <a:off x="6734431" y="47537"/>
          <a:ext cx="2866769" cy="19111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D06A1277-BA79-41DD-9BE3-68F1F7ED6732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291377" y="5118100"/>
            <a:ext cx="792112" cy="1265147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270937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AsOne/>
      </p:bldGraphic>
    </p:bld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9DFCF9C-F186-4DA4-8D23-806AFA869B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68" y="-4191"/>
            <a:ext cx="9108752" cy="642970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8E5770D-D684-4C1F-BFD3-ECB11D77375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3737"/>
          <a:stretch/>
        </p:blipFill>
        <p:spPr>
          <a:xfrm>
            <a:off x="52443" y="5154306"/>
            <a:ext cx="2572174" cy="1629558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F87AD3B-C490-489B-9FE3-4E7F31A7EB4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388F678-A3B6-4C09-B30E-90FBECB05C06}"/>
              </a:ext>
            </a:extLst>
          </p:cNvPr>
          <p:cNvSpPr txBox="1"/>
          <p:nvPr/>
        </p:nvSpPr>
        <p:spPr>
          <a:xfrm>
            <a:off x="2859084" y="44961"/>
            <a:ext cx="272617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Transportation</a:t>
            </a:r>
          </a:p>
          <a:p>
            <a:pPr algn="ctr"/>
            <a:r>
              <a:rPr lang="en-US" dirty="0"/>
              <a:t>“Accessibility to Services”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00866A-D36D-4B10-8596-555F8FEA63D4}"/>
              </a:ext>
            </a:extLst>
          </p:cNvPr>
          <p:cNvSpPr txBox="1"/>
          <p:nvPr/>
        </p:nvSpPr>
        <p:spPr>
          <a:xfrm>
            <a:off x="4455292" y="-494270"/>
            <a:ext cx="4145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Kinter</a:t>
            </a:r>
            <a:r>
              <a:rPr lang="en-US" dirty="0"/>
              <a:t> = 50%</a:t>
            </a:r>
          </a:p>
        </p:txBody>
      </p:sp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4B379CDD-86D2-4608-9353-A28E0D6067C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98792571"/>
              </p:ext>
            </p:extLst>
          </p:nvPr>
        </p:nvGraphicFramePr>
        <p:xfrm>
          <a:off x="6924454" y="0"/>
          <a:ext cx="2726172" cy="18174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93552FB6-3B96-46A0-8AAD-E30A47F960B4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053129" y="4765444"/>
            <a:ext cx="1004960" cy="1605103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2306693053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1D20EF6-B19D-407D-A072-776AA0B00C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91130" y="0"/>
            <a:ext cx="7954404" cy="689381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07041F7-E35D-4D94-9D24-0B3F7753A902}"/>
              </a:ext>
            </a:extLst>
          </p:cNvPr>
          <p:cNvSpPr/>
          <p:nvPr/>
        </p:nvSpPr>
        <p:spPr>
          <a:xfrm>
            <a:off x="29025" y="0"/>
            <a:ext cx="1323119" cy="461665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pPr algn="ctr"/>
            <a:r>
              <a:rPr lang="en-US" sz="2400" dirty="0"/>
              <a:t>Economy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AF655C0-2936-4FCC-B944-CFA77C6D7A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27" y="2762825"/>
            <a:ext cx="2394860" cy="4095175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F982694-D077-4DE2-8968-38C3E1BA60B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3779602-2374-4708-8812-61A5DDF6C20B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65000"/>
              <a:alpha val="72000"/>
            </a:schemeClr>
          </a:solidFill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6A312B-09AA-409B-AAFC-D49539624BD8}"/>
              </a:ext>
            </a:extLst>
          </p:cNvPr>
          <p:cNvSpPr txBox="1"/>
          <p:nvPr/>
        </p:nvSpPr>
        <p:spPr>
          <a:xfrm>
            <a:off x="431006" y="2416967"/>
            <a:ext cx="8546683" cy="1446550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Contribute The Economy</a:t>
            </a:r>
          </a:p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Enrich History &amp; Culture</a:t>
            </a:r>
          </a:p>
        </p:txBody>
      </p:sp>
    </p:spTree>
    <p:extLst>
      <p:ext uri="{BB962C8B-B14F-4D97-AF65-F5344CB8AC3E}">
        <p14:creationId xmlns:p14="http://schemas.microsoft.com/office/powerpoint/2010/main" val="2717079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8A63F57-AAEA-4927-8BCC-7AA8A62744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FCBFA30-61A2-4CE5-B59E-D64FC8F50CD0}"/>
              </a:ext>
            </a:extLst>
          </p:cNvPr>
          <p:cNvSpPr/>
          <p:nvPr/>
        </p:nvSpPr>
        <p:spPr>
          <a:xfrm>
            <a:off x="0" y="2514599"/>
            <a:ext cx="9144000" cy="1854201"/>
          </a:xfrm>
          <a:prstGeom prst="rect">
            <a:avLst/>
          </a:prstGeom>
          <a:solidFill>
            <a:schemeClr val="bg1">
              <a:alpha val="4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>
                <a:solidFill>
                  <a:schemeClr val="tx1"/>
                </a:solidFill>
              </a:rPr>
              <a:t>Socio-Economy</a:t>
            </a:r>
          </a:p>
        </p:txBody>
      </p:sp>
    </p:spTree>
    <p:extLst>
      <p:ext uri="{BB962C8B-B14F-4D97-AF65-F5344CB8AC3E}">
        <p14:creationId xmlns:p14="http://schemas.microsoft.com/office/powerpoint/2010/main" val="1399529397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85C4F8F-AAFB-4E38-9200-C05CABC0D34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2" r="442"/>
          <a:stretch/>
        </p:blipFill>
        <p:spPr>
          <a:xfrm>
            <a:off x="-2289" y="167989"/>
            <a:ext cx="9094356" cy="63924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9FDC596-94F6-4B7F-B3F5-1F0FAF05BA37}"/>
              </a:ext>
            </a:extLst>
          </p:cNvPr>
          <p:cNvSpPr txBox="1"/>
          <p:nvPr/>
        </p:nvSpPr>
        <p:spPr>
          <a:xfrm>
            <a:off x="4694439" y="7357147"/>
            <a:ext cx="3081647" cy="11310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 dirty="0"/>
              <a:t>Selfit:</a:t>
            </a:r>
          </a:p>
          <a:p>
            <a:r>
              <a:rPr lang="en-US" sz="1350" dirty="0"/>
              <a:t>High: 0</a:t>
            </a:r>
          </a:p>
          <a:p>
            <a:r>
              <a:rPr lang="en-US" sz="1350" dirty="0"/>
              <a:t>Medium: 11320295.070874</a:t>
            </a:r>
          </a:p>
          <a:p>
            <a:r>
              <a:rPr lang="en-US" sz="1350" dirty="0"/>
              <a:t>Low: 11342576.217226</a:t>
            </a:r>
          </a:p>
          <a:p>
            <a:r>
              <a:rPr lang="en-US" sz="1350" dirty="0"/>
              <a:t>Forest: 0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FDEB92CA-FC57-4D70-880C-2E891457F83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46371550"/>
              </p:ext>
            </p:extLst>
          </p:nvPr>
        </p:nvGraphicFramePr>
        <p:xfrm>
          <a:off x="4398561" y="8697479"/>
          <a:ext cx="4251074" cy="27576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F3983C6-13B9-488E-842C-1DA1C307C083}"/>
              </a:ext>
            </a:extLst>
          </p:cNvPr>
          <p:cNvSpPr txBox="1"/>
          <p:nvPr/>
        </p:nvSpPr>
        <p:spPr>
          <a:xfrm>
            <a:off x="3508497" y="15589"/>
            <a:ext cx="2503714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Economy</a:t>
            </a:r>
          </a:p>
          <a:p>
            <a:pPr algn="ctr"/>
            <a:r>
              <a:rPr lang="en-US" b="1" dirty="0"/>
              <a:t>“Agricultural Land Value”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B35DCCD-0E89-404F-8F91-2803EA20134F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435409" y="218789"/>
            <a:ext cx="635910" cy="101566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88F17CF-DFFD-48E7-B73A-B1D3D7EBA5DA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750071E-85E5-4162-9D7A-30A7F6613E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61" y="4187555"/>
            <a:ext cx="2319194" cy="231748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BF6E8BE-C1F5-47F7-9B88-00497A6A72B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65000"/>
              <a:alpha val="72000"/>
            </a:schemeClr>
          </a:solidFill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FEA501-2D9C-4C6F-9D95-DFB708553930}"/>
              </a:ext>
            </a:extLst>
          </p:cNvPr>
          <p:cNvSpPr txBox="1"/>
          <p:nvPr/>
        </p:nvSpPr>
        <p:spPr>
          <a:xfrm>
            <a:off x="431006" y="2416967"/>
            <a:ext cx="8546683" cy="769441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Contribute to the Economy</a:t>
            </a:r>
          </a:p>
        </p:txBody>
      </p:sp>
    </p:spTree>
    <p:extLst>
      <p:ext uri="{BB962C8B-B14F-4D97-AF65-F5344CB8AC3E}">
        <p14:creationId xmlns:p14="http://schemas.microsoft.com/office/powerpoint/2010/main" val="2866471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</p:bld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62425F8F-F224-4C50-8F0B-5AB06D6FB1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63"/>
          <a:stretch/>
        </p:blipFill>
        <p:spPr>
          <a:xfrm>
            <a:off x="3007895" y="0"/>
            <a:ext cx="6136105" cy="6647935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8404EC4-3729-448D-A8CC-DFEC7CB5AC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4090415"/>
              </p:ext>
            </p:extLst>
          </p:nvPr>
        </p:nvGraphicFramePr>
        <p:xfrm>
          <a:off x="225376" y="1675010"/>
          <a:ext cx="2289224" cy="32261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6399">
                  <a:extLst>
                    <a:ext uri="{9D8B030D-6E8A-4147-A177-3AD203B41FA5}">
                      <a16:colId xmlns:a16="http://schemas.microsoft.com/office/drawing/2014/main" val="4091898205"/>
                    </a:ext>
                  </a:extLst>
                </a:gridCol>
                <a:gridCol w="1452825">
                  <a:extLst>
                    <a:ext uri="{9D8B030D-6E8A-4147-A177-3AD203B41FA5}">
                      <a16:colId xmlns:a16="http://schemas.microsoft.com/office/drawing/2014/main" val="3934228478"/>
                    </a:ext>
                  </a:extLst>
                </a:gridCol>
              </a:tblGrid>
              <a:tr h="33374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ID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Area (Meters Square)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6957760"/>
                  </a:ext>
                </a:extLst>
              </a:tr>
              <a:tr h="33374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0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25065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1804903"/>
                  </a:ext>
                </a:extLst>
              </a:tr>
              <a:tr h="33374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1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33392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2556196"/>
                  </a:ext>
                </a:extLst>
              </a:tr>
              <a:tr h="33374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2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101773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0365528"/>
                  </a:ext>
                </a:extLst>
              </a:tr>
              <a:tr h="33374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3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20739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3433542"/>
                  </a:ext>
                </a:extLst>
              </a:tr>
              <a:tr h="33374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4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27946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795605"/>
                  </a:ext>
                </a:extLst>
              </a:tr>
              <a:tr h="33374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5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17977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6416979"/>
                  </a:ext>
                </a:extLst>
              </a:tr>
              <a:tr h="33374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6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209110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3814377"/>
                  </a:ext>
                </a:extLst>
              </a:tr>
              <a:tr h="33374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Total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436002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CF276639-9AAE-4920-BA2A-299A4ECA489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491981" y="-1"/>
            <a:ext cx="652024" cy="1041401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3267234-8893-4FC9-91F6-D04453DCD54B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D7B95D7-3A46-4ED7-ACF7-B8E7736632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7895" y="5672886"/>
            <a:ext cx="2423160" cy="97505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1" name="TextBox 7">
            <a:extLst>
              <a:ext uri="{FF2B5EF4-FFF2-40B4-BE49-F238E27FC236}">
                <a16:creationId xmlns:a16="http://schemas.microsoft.com/office/drawing/2014/main" id="{5F3983C6-13B9-488E-842C-1DA1C307C083}"/>
              </a:ext>
            </a:extLst>
          </p:cNvPr>
          <p:cNvSpPr txBox="1"/>
          <p:nvPr/>
        </p:nvSpPr>
        <p:spPr>
          <a:xfrm>
            <a:off x="4824090" y="0"/>
            <a:ext cx="2503714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Economy</a:t>
            </a:r>
          </a:p>
          <a:p>
            <a:pPr algn="ctr"/>
            <a:r>
              <a:rPr lang="en-US" b="1" dirty="0"/>
              <a:t>“Agricultural Land Loss”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B5BE842-AE64-4E4A-9555-69499DF0F346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65000"/>
              <a:alpha val="72000"/>
            </a:schemeClr>
          </a:solidFill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ED34192-1A81-4B1D-BE99-63CD4FA4485F}"/>
              </a:ext>
            </a:extLst>
          </p:cNvPr>
          <p:cNvSpPr txBox="1"/>
          <p:nvPr/>
        </p:nvSpPr>
        <p:spPr>
          <a:xfrm>
            <a:off x="431006" y="2416967"/>
            <a:ext cx="8546683" cy="1446550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Contribute to the Economy</a:t>
            </a:r>
          </a:p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Restore Degraded Land</a:t>
            </a:r>
          </a:p>
        </p:txBody>
      </p:sp>
    </p:spTree>
    <p:extLst>
      <p:ext uri="{BB962C8B-B14F-4D97-AF65-F5344CB8AC3E}">
        <p14:creationId xmlns:p14="http://schemas.microsoft.com/office/powerpoint/2010/main" val="1650441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3" grpId="0" animBg="1"/>
    </p:bld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le 4">
            <a:extLst>
              <a:ext uri="{FF2B5EF4-FFF2-40B4-BE49-F238E27FC236}">
                <a16:creationId xmlns:a16="http://schemas.microsoft.com/office/drawing/2014/main" id="{F8404EC4-3729-448D-A8CC-DFEC7CB5AC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631226"/>
              </p:ext>
            </p:extLst>
          </p:nvPr>
        </p:nvGraphicFramePr>
        <p:xfrm>
          <a:off x="106680" y="3009900"/>
          <a:ext cx="2013120" cy="134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521">
                  <a:extLst>
                    <a:ext uri="{9D8B030D-6E8A-4147-A177-3AD203B41FA5}">
                      <a16:colId xmlns:a16="http://schemas.microsoft.com/office/drawing/2014/main" val="4091898205"/>
                    </a:ext>
                  </a:extLst>
                </a:gridCol>
                <a:gridCol w="1277599">
                  <a:extLst>
                    <a:ext uri="{9D8B030D-6E8A-4147-A177-3AD203B41FA5}">
                      <a16:colId xmlns:a16="http://schemas.microsoft.com/office/drawing/2014/main" val="3934228478"/>
                    </a:ext>
                  </a:extLst>
                </a:gridCol>
              </a:tblGrid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ID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Area (Meters Square)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6957760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20739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3433542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4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27946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795605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5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17977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6416979"/>
                  </a:ext>
                </a:extLst>
              </a:tr>
            </a:tbl>
          </a:graphicData>
        </a:graphic>
      </p:graphicFrame>
      <p:grpSp>
        <p:nvGrpSpPr>
          <p:cNvPr id="2" name="Group 1">
            <a:extLst>
              <a:ext uri="{FF2B5EF4-FFF2-40B4-BE49-F238E27FC236}">
                <a16:creationId xmlns:a16="http://schemas.microsoft.com/office/drawing/2014/main" id="{72A644B3-DAA5-44DA-9A59-B7131F61CEA5}"/>
              </a:ext>
            </a:extLst>
          </p:cNvPr>
          <p:cNvGrpSpPr/>
          <p:nvPr/>
        </p:nvGrpSpPr>
        <p:grpSpPr>
          <a:xfrm>
            <a:off x="2260585" y="49169"/>
            <a:ext cx="6825357" cy="6808831"/>
            <a:chOff x="3149014" y="49169"/>
            <a:chExt cx="5936928" cy="5922553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D9448220-DDA0-4AE0-89F2-B4CE5489B35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49014" y="49169"/>
              <a:ext cx="5936928" cy="5922553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1F8A31AD-C9F1-4114-A92E-DD6DFF30489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149014" y="5080342"/>
              <a:ext cx="2222537" cy="891380"/>
            </a:xfrm>
            <a:prstGeom prst="rect">
              <a:avLst/>
            </a:prstGeom>
            <a:solidFill>
              <a:schemeClr val="bg1"/>
            </a:solidFill>
          </p:spPr>
        </p:pic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0FA6621C-65BF-49F6-9207-19F16C33C2F2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A2DAC2E-35D1-4F66-AB58-4C32F9565A81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83431" y="0"/>
            <a:ext cx="731539" cy="116840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F7EBF12-B927-46D7-BAD4-06FA77C8FEAF}"/>
              </a:ext>
            </a:extLst>
          </p:cNvPr>
          <p:cNvSpPr txBox="1"/>
          <p:nvPr/>
        </p:nvSpPr>
        <p:spPr>
          <a:xfrm>
            <a:off x="6524366" y="1828797"/>
            <a:ext cx="22242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5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647C215-FA19-4964-9FC3-73C86C2A4D18}"/>
              </a:ext>
            </a:extLst>
          </p:cNvPr>
          <p:cNvSpPr txBox="1"/>
          <p:nvPr/>
        </p:nvSpPr>
        <p:spPr>
          <a:xfrm>
            <a:off x="4953185" y="2427363"/>
            <a:ext cx="22242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3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22CB04D-C7E2-4898-878C-E99C1244F537}"/>
              </a:ext>
            </a:extLst>
          </p:cNvPr>
          <p:cNvSpPr txBox="1"/>
          <p:nvPr/>
        </p:nvSpPr>
        <p:spPr>
          <a:xfrm>
            <a:off x="5858477" y="3760625"/>
            <a:ext cx="22242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4</a:t>
            </a:r>
          </a:p>
        </p:txBody>
      </p:sp>
      <p:sp>
        <p:nvSpPr>
          <p:cNvPr id="16" name="TextBox 7">
            <a:extLst>
              <a:ext uri="{FF2B5EF4-FFF2-40B4-BE49-F238E27FC236}">
                <a16:creationId xmlns:a16="http://schemas.microsoft.com/office/drawing/2014/main" id="{5F3983C6-13B9-488E-842C-1DA1C307C083}"/>
              </a:ext>
            </a:extLst>
          </p:cNvPr>
          <p:cNvSpPr txBox="1"/>
          <p:nvPr/>
        </p:nvSpPr>
        <p:spPr>
          <a:xfrm>
            <a:off x="4824090" y="0"/>
            <a:ext cx="2503714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Economy</a:t>
            </a:r>
          </a:p>
          <a:p>
            <a:pPr algn="ctr"/>
            <a:r>
              <a:rPr lang="en-US" b="1" dirty="0"/>
              <a:t>“Agricultural Land Loss”</a:t>
            </a:r>
          </a:p>
        </p:txBody>
      </p:sp>
    </p:spTree>
    <p:extLst>
      <p:ext uri="{BB962C8B-B14F-4D97-AF65-F5344CB8AC3E}">
        <p14:creationId xmlns:p14="http://schemas.microsoft.com/office/powerpoint/2010/main" val="3580720992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A8012FA-ED96-4B5C-9025-77A906D2435E}"/>
              </a:ext>
            </a:extLst>
          </p:cNvPr>
          <p:cNvGrpSpPr/>
          <p:nvPr/>
        </p:nvGrpSpPr>
        <p:grpSpPr>
          <a:xfrm>
            <a:off x="2269355" y="-1"/>
            <a:ext cx="6874645" cy="6857999"/>
            <a:chOff x="3539964" y="857250"/>
            <a:chExt cx="5155984" cy="5143500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B58E2F07-8879-403C-BEFC-5E9B4A2A480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39964" y="857250"/>
              <a:ext cx="5155984" cy="5143500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9285955F-2251-48C7-B97A-06870848D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539965" y="5226622"/>
              <a:ext cx="1930184" cy="774128"/>
            </a:xfrm>
            <a:prstGeom prst="rect">
              <a:avLst/>
            </a:prstGeom>
            <a:solidFill>
              <a:schemeClr val="bg1"/>
            </a:solidFill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E8D91558-F905-4D87-8C95-15D8E9A66A4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prstClr val="black"/>
                <a:schemeClr val="accent3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8150701" y="857250"/>
              <a:ext cx="545247" cy="870858"/>
            </a:xfrm>
            <a:prstGeom prst="rect">
              <a:avLst/>
            </a:prstGeom>
            <a:solidFill>
              <a:schemeClr val="bg1"/>
            </a:solidFill>
          </p:spPr>
        </p:pic>
      </p:grpSp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F8404EC4-3729-448D-A8CC-DFEC7CB5AC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7092621"/>
              </p:ext>
            </p:extLst>
          </p:nvPr>
        </p:nvGraphicFramePr>
        <p:xfrm>
          <a:off x="143358" y="2480310"/>
          <a:ext cx="2013120" cy="134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521">
                  <a:extLst>
                    <a:ext uri="{9D8B030D-6E8A-4147-A177-3AD203B41FA5}">
                      <a16:colId xmlns:a16="http://schemas.microsoft.com/office/drawing/2014/main" val="4091898205"/>
                    </a:ext>
                  </a:extLst>
                </a:gridCol>
                <a:gridCol w="1277599">
                  <a:extLst>
                    <a:ext uri="{9D8B030D-6E8A-4147-A177-3AD203B41FA5}">
                      <a16:colId xmlns:a16="http://schemas.microsoft.com/office/drawing/2014/main" val="3934228478"/>
                    </a:ext>
                  </a:extLst>
                </a:gridCol>
              </a:tblGrid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ID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Area (Meters Square)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6957760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/>
                        <a:t>3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/>
                        <a:t>20739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3433542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/>
                        <a:t>4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/>
                        <a:t>27946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795605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/>
                        <a:t>5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/>
                        <a:t>17977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6416979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F747FB1A-2CC4-4D0C-B2F0-0FD6C6D1C0E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94B422-6CF0-4AFF-8E92-FF06C284310B}"/>
              </a:ext>
            </a:extLst>
          </p:cNvPr>
          <p:cNvSpPr txBox="1"/>
          <p:nvPr/>
        </p:nvSpPr>
        <p:spPr>
          <a:xfrm>
            <a:off x="6524366" y="1828797"/>
            <a:ext cx="22242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300FEA-9D7E-4F23-AA53-5F9906035A4F}"/>
              </a:ext>
            </a:extLst>
          </p:cNvPr>
          <p:cNvSpPr txBox="1"/>
          <p:nvPr/>
        </p:nvSpPr>
        <p:spPr>
          <a:xfrm>
            <a:off x="4953185" y="2427363"/>
            <a:ext cx="22242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3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81B5BD-23EE-4000-A041-821891991A7E}"/>
              </a:ext>
            </a:extLst>
          </p:cNvPr>
          <p:cNvSpPr txBox="1"/>
          <p:nvPr/>
        </p:nvSpPr>
        <p:spPr>
          <a:xfrm>
            <a:off x="5858477" y="3760625"/>
            <a:ext cx="22242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4</a:t>
            </a:r>
          </a:p>
        </p:txBody>
      </p:sp>
      <p:sp>
        <p:nvSpPr>
          <p:cNvPr id="12" name="TextBox 7">
            <a:extLst>
              <a:ext uri="{FF2B5EF4-FFF2-40B4-BE49-F238E27FC236}">
                <a16:creationId xmlns:a16="http://schemas.microsoft.com/office/drawing/2014/main" id="{5F3983C6-13B9-488E-842C-1DA1C307C083}"/>
              </a:ext>
            </a:extLst>
          </p:cNvPr>
          <p:cNvSpPr txBox="1"/>
          <p:nvPr/>
        </p:nvSpPr>
        <p:spPr>
          <a:xfrm>
            <a:off x="4824090" y="0"/>
            <a:ext cx="2503714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Economy</a:t>
            </a:r>
          </a:p>
          <a:p>
            <a:pPr algn="ctr"/>
            <a:r>
              <a:rPr lang="en-US" b="1" dirty="0"/>
              <a:t>“Agricultural Land Loss”</a:t>
            </a:r>
          </a:p>
        </p:txBody>
      </p:sp>
    </p:spTree>
    <p:extLst>
      <p:ext uri="{BB962C8B-B14F-4D97-AF65-F5344CB8AC3E}">
        <p14:creationId xmlns:p14="http://schemas.microsoft.com/office/powerpoint/2010/main" val="4172788895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CBF3A78-5FD0-48B8-9394-956F04B495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8477" y="0"/>
            <a:ext cx="6806391" cy="678991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F858B35-61DF-4629-AA26-6E3BDC296F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8477" y="5802033"/>
            <a:ext cx="2548026" cy="1021922"/>
          </a:xfrm>
          <a:prstGeom prst="rect">
            <a:avLst/>
          </a:prstGeom>
          <a:solidFill>
            <a:schemeClr val="bg1"/>
          </a:solidFill>
        </p:spPr>
      </p:pic>
      <p:graphicFrame>
        <p:nvGraphicFramePr>
          <p:cNvPr id="9" name="Table 4">
            <a:extLst>
              <a:ext uri="{FF2B5EF4-FFF2-40B4-BE49-F238E27FC236}">
                <a16:creationId xmlns:a16="http://schemas.microsoft.com/office/drawing/2014/main" id="{F8404EC4-3729-448D-A8CC-DFEC7CB5AC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055777"/>
              </p:ext>
            </p:extLst>
          </p:nvPr>
        </p:nvGraphicFramePr>
        <p:xfrm>
          <a:off x="117919" y="3065665"/>
          <a:ext cx="2013120" cy="777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521">
                  <a:extLst>
                    <a:ext uri="{9D8B030D-6E8A-4147-A177-3AD203B41FA5}">
                      <a16:colId xmlns:a16="http://schemas.microsoft.com/office/drawing/2014/main" val="4091898205"/>
                    </a:ext>
                  </a:extLst>
                </a:gridCol>
                <a:gridCol w="1277599">
                  <a:extLst>
                    <a:ext uri="{9D8B030D-6E8A-4147-A177-3AD203B41FA5}">
                      <a16:colId xmlns:a16="http://schemas.microsoft.com/office/drawing/2014/main" val="3934228478"/>
                    </a:ext>
                  </a:extLst>
                </a:gridCol>
              </a:tblGrid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ID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Area (Meters Square)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6957760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101773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0365528"/>
                  </a:ext>
                </a:extLst>
              </a:tr>
            </a:tbl>
          </a:graphicData>
        </a:graphic>
      </p:graphicFrame>
      <p:sp>
        <p:nvSpPr>
          <p:cNvPr id="11" name="Rectangle 10">
            <a:extLst>
              <a:ext uri="{FF2B5EF4-FFF2-40B4-BE49-F238E27FC236}">
                <a16:creationId xmlns:a16="http://schemas.microsoft.com/office/drawing/2014/main" id="{06EB1A97-7ADC-4F74-B376-E778CF0131B0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236E857-70EF-4A39-9ED4-C46CFA6B5F7E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46048" y="0"/>
            <a:ext cx="708820" cy="113211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E866CCD-C8CD-4223-A70E-12787C8216D0}"/>
              </a:ext>
            </a:extLst>
          </p:cNvPr>
          <p:cNvSpPr txBox="1"/>
          <p:nvPr/>
        </p:nvSpPr>
        <p:spPr>
          <a:xfrm>
            <a:off x="4989797" y="2721618"/>
            <a:ext cx="22242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2</a:t>
            </a:r>
          </a:p>
        </p:txBody>
      </p:sp>
      <p:sp>
        <p:nvSpPr>
          <p:cNvPr id="12" name="TextBox 7">
            <a:extLst>
              <a:ext uri="{FF2B5EF4-FFF2-40B4-BE49-F238E27FC236}">
                <a16:creationId xmlns:a16="http://schemas.microsoft.com/office/drawing/2014/main" id="{5F3983C6-13B9-488E-842C-1DA1C307C083}"/>
              </a:ext>
            </a:extLst>
          </p:cNvPr>
          <p:cNvSpPr txBox="1"/>
          <p:nvPr/>
        </p:nvSpPr>
        <p:spPr>
          <a:xfrm>
            <a:off x="4824090" y="0"/>
            <a:ext cx="2503714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Economy</a:t>
            </a:r>
          </a:p>
          <a:p>
            <a:pPr algn="ctr"/>
            <a:r>
              <a:rPr lang="en-US" b="1" dirty="0"/>
              <a:t>“Agricultural Land Loss”</a:t>
            </a:r>
          </a:p>
        </p:txBody>
      </p:sp>
    </p:spTree>
    <p:extLst>
      <p:ext uri="{BB962C8B-B14F-4D97-AF65-F5344CB8AC3E}">
        <p14:creationId xmlns:p14="http://schemas.microsoft.com/office/powerpoint/2010/main" val="2203853546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1FE3D4B-D1B0-4E91-A3D7-A0A53F2E27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4199" y="0"/>
            <a:ext cx="6859801" cy="684319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2418085-7CF4-4C27-AC60-A1AFA6EADD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4199" y="5813250"/>
            <a:ext cx="2568022" cy="1029942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79FDE62-FA6A-4286-9189-3014408AE720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0771BBF-19F5-4879-AFA7-19F6C3F85009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461829" y="14808"/>
            <a:ext cx="682171" cy="1089551"/>
          </a:xfrm>
          <a:prstGeom prst="rect">
            <a:avLst/>
          </a:prstGeom>
          <a:solidFill>
            <a:schemeClr val="bg1"/>
          </a:solidFill>
        </p:spPr>
      </p:pic>
      <p:graphicFrame>
        <p:nvGraphicFramePr>
          <p:cNvPr id="8" name="Table 4">
            <a:extLst>
              <a:ext uri="{FF2B5EF4-FFF2-40B4-BE49-F238E27FC236}">
                <a16:creationId xmlns:a16="http://schemas.microsoft.com/office/drawing/2014/main" id="{D853553F-FF47-483D-B46A-F313FB3BF6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7500038"/>
              </p:ext>
            </p:extLst>
          </p:nvPr>
        </p:nvGraphicFramePr>
        <p:xfrm>
          <a:off x="135540" y="3242128"/>
          <a:ext cx="2013120" cy="777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521">
                  <a:extLst>
                    <a:ext uri="{9D8B030D-6E8A-4147-A177-3AD203B41FA5}">
                      <a16:colId xmlns:a16="http://schemas.microsoft.com/office/drawing/2014/main" val="4091898205"/>
                    </a:ext>
                  </a:extLst>
                </a:gridCol>
                <a:gridCol w="1277599">
                  <a:extLst>
                    <a:ext uri="{9D8B030D-6E8A-4147-A177-3AD203B41FA5}">
                      <a16:colId xmlns:a16="http://schemas.microsoft.com/office/drawing/2014/main" val="3934228478"/>
                    </a:ext>
                  </a:extLst>
                </a:gridCol>
              </a:tblGrid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ID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Area (Meters Square)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6957760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101773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0365528"/>
                  </a:ext>
                </a:extLst>
              </a:tr>
            </a:tbl>
          </a:graphicData>
        </a:graphic>
      </p:graphicFrame>
      <p:sp>
        <p:nvSpPr>
          <p:cNvPr id="12" name="TextBox 7">
            <a:extLst>
              <a:ext uri="{FF2B5EF4-FFF2-40B4-BE49-F238E27FC236}">
                <a16:creationId xmlns:a16="http://schemas.microsoft.com/office/drawing/2014/main" id="{5F3983C6-13B9-488E-842C-1DA1C307C083}"/>
              </a:ext>
            </a:extLst>
          </p:cNvPr>
          <p:cNvSpPr txBox="1"/>
          <p:nvPr/>
        </p:nvSpPr>
        <p:spPr>
          <a:xfrm>
            <a:off x="4824090" y="0"/>
            <a:ext cx="2503714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Economy</a:t>
            </a:r>
          </a:p>
          <a:p>
            <a:pPr algn="ctr"/>
            <a:r>
              <a:rPr lang="en-US" b="1" dirty="0"/>
              <a:t>“Agricultural Land Loss”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866CCD-C8CD-4223-A70E-12787C8216D0}"/>
              </a:ext>
            </a:extLst>
          </p:cNvPr>
          <p:cNvSpPr txBox="1"/>
          <p:nvPr/>
        </p:nvSpPr>
        <p:spPr>
          <a:xfrm>
            <a:off x="4989797" y="2737116"/>
            <a:ext cx="22242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174308620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C5967E7-77B4-48C0-B5CE-6C1CAA90D6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9987" y="0"/>
            <a:ext cx="6834013" cy="68174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C2B3C9F-9C8C-43DF-B3FA-73816BC6D0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5632" y="5791396"/>
            <a:ext cx="2558368" cy="1026070"/>
          </a:xfrm>
          <a:prstGeom prst="rect">
            <a:avLst/>
          </a:prstGeom>
          <a:solidFill>
            <a:schemeClr val="bg1"/>
          </a:solidFill>
        </p:spPr>
      </p:pic>
      <p:graphicFrame>
        <p:nvGraphicFramePr>
          <p:cNvPr id="9" name="Table 4">
            <a:extLst>
              <a:ext uri="{FF2B5EF4-FFF2-40B4-BE49-F238E27FC236}">
                <a16:creationId xmlns:a16="http://schemas.microsoft.com/office/drawing/2014/main" id="{F8404EC4-3729-448D-A8CC-DFEC7CB5AC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6030008"/>
              </p:ext>
            </p:extLst>
          </p:nvPr>
        </p:nvGraphicFramePr>
        <p:xfrm>
          <a:off x="148434" y="3288226"/>
          <a:ext cx="2013120" cy="134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521">
                  <a:extLst>
                    <a:ext uri="{9D8B030D-6E8A-4147-A177-3AD203B41FA5}">
                      <a16:colId xmlns:a16="http://schemas.microsoft.com/office/drawing/2014/main" val="4091898205"/>
                    </a:ext>
                  </a:extLst>
                </a:gridCol>
                <a:gridCol w="1277599">
                  <a:extLst>
                    <a:ext uri="{9D8B030D-6E8A-4147-A177-3AD203B41FA5}">
                      <a16:colId xmlns:a16="http://schemas.microsoft.com/office/drawing/2014/main" val="3934228478"/>
                    </a:ext>
                  </a:extLst>
                </a:gridCol>
              </a:tblGrid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ID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Area (Meters Square)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6957760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25065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1804903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33392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2556196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6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209110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3814377"/>
                  </a:ext>
                </a:extLst>
              </a:tr>
            </a:tbl>
          </a:graphicData>
        </a:graphic>
      </p:graphicFrame>
      <p:sp>
        <p:nvSpPr>
          <p:cNvPr id="11" name="Rectangle 10">
            <a:extLst>
              <a:ext uri="{FF2B5EF4-FFF2-40B4-BE49-F238E27FC236}">
                <a16:creationId xmlns:a16="http://schemas.microsoft.com/office/drawing/2014/main" id="{DA1228E7-6A08-4ACA-9E91-DFAEE2ABC8CF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CCF5E4-9EB9-4360-9A08-E3262F866A30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463865" y="0"/>
            <a:ext cx="708820" cy="113211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67AD77E-EA6C-4DEC-B67D-20248637BEA5}"/>
              </a:ext>
            </a:extLst>
          </p:cNvPr>
          <p:cNvSpPr txBox="1"/>
          <p:nvPr/>
        </p:nvSpPr>
        <p:spPr>
          <a:xfrm>
            <a:off x="4062697" y="2918894"/>
            <a:ext cx="22242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6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7D3E916-3273-46B6-A29C-6092A95D7008}"/>
              </a:ext>
            </a:extLst>
          </p:cNvPr>
          <p:cNvSpPr txBox="1"/>
          <p:nvPr/>
        </p:nvSpPr>
        <p:spPr>
          <a:xfrm>
            <a:off x="6980837" y="3390527"/>
            <a:ext cx="22242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5B2E9CA-BC6C-4EF9-99F3-6CDBF1B21040}"/>
              </a:ext>
            </a:extLst>
          </p:cNvPr>
          <p:cNvSpPr txBox="1"/>
          <p:nvPr/>
        </p:nvSpPr>
        <p:spPr>
          <a:xfrm>
            <a:off x="7753605" y="4444680"/>
            <a:ext cx="22242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0</a:t>
            </a:r>
          </a:p>
        </p:txBody>
      </p:sp>
      <p:sp>
        <p:nvSpPr>
          <p:cNvPr id="15" name="TextBox 7">
            <a:extLst>
              <a:ext uri="{FF2B5EF4-FFF2-40B4-BE49-F238E27FC236}">
                <a16:creationId xmlns:a16="http://schemas.microsoft.com/office/drawing/2014/main" id="{5F3983C6-13B9-488E-842C-1DA1C307C083}"/>
              </a:ext>
            </a:extLst>
          </p:cNvPr>
          <p:cNvSpPr txBox="1"/>
          <p:nvPr/>
        </p:nvSpPr>
        <p:spPr>
          <a:xfrm>
            <a:off x="4824090" y="0"/>
            <a:ext cx="2503714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Economy</a:t>
            </a:r>
          </a:p>
          <a:p>
            <a:pPr algn="ctr"/>
            <a:r>
              <a:rPr lang="en-US" b="1" dirty="0"/>
              <a:t>“Agricultural Land Loss”</a:t>
            </a:r>
          </a:p>
        </p:txBody>
      </p:sp>
    </p:spTree>
    <p:extLst>
      <p:ext uri="{BB962C8B-B14F-4D97-AF65-F5344CB8AC3E}">
        <p14:creationId xmlns:p14="http://schemas.microsoft.com/office/powerpoint/2010/main" val="1864641835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F40F7DB-AE2F-4F92-B7F9-3E0532E3EA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8212" y="44450"/>
            <a:ext cx="6563742" cy="65478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A3F7942-DE4B-4A0F-86F5-75D672D134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4765" y="5606808"/>
            <a:ext cx="2457189" cy="985491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458D643-E44A-4528-B43C-317B0458985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31C57A6-D425-44AC-A33C-B2E224C3B682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400253" y="0"/>
            <a:ext cx="772432" cy="1233714"/>
          </a:xfrm>
          <a:prstGeom prst="rect">
            <a:avLst/>
          </a:prstGeom>
          <a:solidFill>
            <a:schemeClr val="bg1"/>
          </a:solidFill>
        </p:spPr>
      </p:pic>
      <p:graphicFrame>
        <p:nvGraphicFramePr>
          <p:cNvPr id="12" name="Table 4">
            <a:extLst>
              <a:ext uri="{FF2B5EF4-FFF2-40B4-BE49-F238E27FC236}">
                <a16:creationId xmlns:a16="http://schemas.microsoft.com/office/drawing/2014/main" id="{F8404EC4-3729-448D-A8CC-DFEC7CB5AC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1642404"/>
              </p:ext>
            </p:extLst>
          </p:nvPr>
        </p:nvGraphicFramePr>
        <p:xfrm>
          <a:off x="148434" y="3288226"/>
          <a:ext cx="2013120" cy="134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521">
                  <a:extLst>
                    <a:ext uri="{9D8B030D-6E8A-4147-A177-3AD203B41FA5}">
                      <a16:colId xmlns:a16="http://schemas.microsoft.com/office/drawing/2014/main" val="4091898205"/>
                    </a:ext>
                  </a:extLst>
                </a:gridCol>
                <a:gridCol w="1277599">
                  <a:extLst>
                    <a:ext uri="{9D8B030D-6E8A-4147-A177-3AD203B41FA5}">
                      <a16:colId xmlns:a16="http://schemas.microsoft.com/office/drawing/2014/main" val="3934228478"/>
                    </a:ext>
                  </a:extLst>
                </a:gridCol>
              </a:tblGrid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ID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Area (Meters Square)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6957760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25065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1804903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33392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2556196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6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209110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3814377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6FD83D75-3733-4E12-93D8-C3C7BCD7FEF4}"/>
              </a:ext>
            </a:extLst>
          </p:cNvPr>
          <p:cNvSpPr txBox="1"/>
          <p:nvPr/>
        </p:nvSpPr>
        <p:spPr>
          <a:xfrm>
            <a:off x="4235705" y="2806380"/>
            <a:ext cx="22242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6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AFC97E5-B8AB-48F7-8EE8-78683440BBA2}"/>
              </a:ext>
            </a:extLst>
          </p:cNvPr>
          <p:cNvSpPr txBox="1"/>
          <p:nvPr/>
        </p:nvSpPr>
        <p:spPr>
          <a:xfrm>
            <a:off x="7782148" y="4308748"/>
            <a:ext cx="22242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6324D02-5E4E-4689-B575-C41BF4772C67}"/>
              </a:ext>
            </a:extLst>
          </p:cNvPr>
          <p:cNvSpPr txBox="1"/>
          <p:nvPr/>
        </p:nvSpPr>
        <p:spPr>
          <a:xfrm>
            <a:off x="6979386" y="3318374"/>
            <a:ext cx="22242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1</a:t>
            </a:r>
          </a:p>
        </p:txBody>
      </p:sp>
      <p:sp>
        <p:nvSpPr>
          <p:cNvPr id="15" name="TextBox 7">
            <a:extLst>
              <a:ext uri="{FF2B5EF4-FFF2-40B4-BE49-F238E27FC236}">
                <a16:creationId xmlns:a16="http://schemas.microsoft.com/office/drawing/2014/main" id="{5F3983C6-13B9-488E-842C-1DA1C307C083}"/>
              </a:ext>
            </a:extLst>
          </p:cNvPr>
          <p:cNvSpPr txBox="1"/>
          <p:nvPr/>
        </p:nvSpPr>
        <p:spPr>
          <a:xfrm>
            <a:off x="4824090" y="0"/>
            <a:ext cx="2503714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Economy</a:t>
            </a:r>
          </a:p>
          <a:p>
            <a:pPr algn="ctr"/>
            <a:r>
              <a:rPr lang="en-US" b="1" dirty="0"/>
              <a:t>“Agricultural Land Loss”</a:t>
            </a:r>
          </a:p>
        </p:txBody>
      </p:sp>
    </p:spTree>
    <p:extLst>
      <p:ext uri="{BB962C8B-B14F-4D97-AF65-F5344CB8AC3E}">
        <p14:creationId xmlns:p14="http://schemas.microsoft.com/office/powerpoint/2010/main" val="2862701102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E84F29B2-0280-43AB-A477-B2E62CF68C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941" y="20917"/>
            <a:ext cx="8927595" cy="682698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097FA29-4474-4ED4-AE02-DB931403A3A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10327" y="64461"/>
            <a:ext cx="732073" cy="116925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ACFD5AD-79DB-4CC7-83B5-A6839137C4D9}"/>
              </a:ext>
            </a:extLst>
          </p:cNvPr>
          <p:cNvSpPr/>
          <p:nvPr/>
        </p:nvSpPr>
        <p:spPr>
          <a:xfrm>
            <a:off x="8055429" y="6422279"/>
            <a:ext cx="957943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US" dirty="0"/>
              <a:t>1:6500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6AC1E97-8AA4-4CD6-AC5B-E95555EAB42D}"/>
              </a:ext>
            </a:extLst>
          </p:cNvPr>
          <p:cNvSpPr/>
          <p:nvPr/>
        </p:nvSpPr>
        <p:spPr>
          <a:xfrm>
            <a:off x="154941" y="61657"/>
            <a:ext cx="1750031" cy="738664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pPr algn="ctr"/>
            <a:r>
              <a:rPr lang="en-US" sz="2400" dirty="0"/>
              <a:t>Economy</a:t>
            </a:r>
            <a:endParaRPr lang="en-US" dirty="0"/>
          </a:p>
          <a:p>
            <a:r>
              <a:rPr lang="en-US" dirty="0"/>
              <a:t>“Industrial Area”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26F2500-366B-425C-9326-8FA3D2E9B3E7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218C6CF-7591-46CC-9AF9-86AAD9EB3A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65" y="4223657"/>
            <a:ext cx="2553053" cy="256795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994B203-4D09-40E8-A29D-1E63102F4AF7}"/>
              </a:ext>
            </a:extLst>
          </p:cNvPr>
          <p:cNvSpPr/>
          <p:nvPr/>
        </p:nvSpPr>
        <p:spPr>
          <a:xfrm>
            <a:off x="0" y="-10099"/>
            <a:ext cx="9144000" cy="6858000"/>
          </a:xfrm>
          <a:prstGeom prst="rect">
            <a:avLst/>
          </a:prstGeom>
          <a:solidFill>
            <a:schemeClr val="bg1">
              <a:lumMod val="65000"/>
              <a:alpha val="72000"/>
            </a:schemeClr>
          </a:solidFill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D72FD0-F155-4A04-B1F7-57C57E0190AB}"/>
              </a:ext>
            </a:extLst>
          </p:cNvPr>
          <p:cNvSpPr txBox="1"/>
          <p:nvPr/>
        </p:nvSpPr>
        <p:spPr>
          <a:xfrm>
            <a:off x="431006" y="2416967"/>
            <a:ext cx="8546683" cy="1446550"/>
          </a:xfrm>
          <a:prstGeom prst="rect">
            <a:avLst/>
          </a:prstGeom>
          <a:noFill/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Contribute to The Economy</a:t>
            </a:r>
          </a:p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US" sz="4400" dirty="0"/>
              <a:t>Provide Health &amp; Security</a:t>
            </a:r>
          </a:p>
        </p:txBody>
      </p:sp>
    </p:spTree>
    <p:extLst>
      <p:ext uri="{BB962C8B-B14F-4D97-AF65-F5344CB8AC3E}">
        <p14:creationId xmlns:p14="http://schemas.microsoft.com/office/powerpoint/2010/main" val="732088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</p:bld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648D3-BD11-44D5-8561-2442F2952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03" y="-58902"/>
            <a:ext cx="2236091" cy="659971"/>
          </a:xfrm>
        </p:spPr>
        <p:txBody>
          <a:bodyPr>
            <a:noAutofit/>
          </a:bodyPr>
          <a:lstStyle/>
          <a:p>
            <a:pPr algn="ctr"/>
            <a:r>
              <a:rPr lang="en-US" sz="2800" b="1" dirty="0"/>
              <a:t>Methodology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A7DEA7A-3F38-4E27-A674-B320397D387B}"/>
              </a:ext>
            </a:extLst>
          </p:cNvPr>
          <p:cNvGrpSpPr/>
          <p:nvPr/>
        </p:nvGrpSpPr>
        <p:grpSpPr>
          <a:xfrm>
            <a:off x="58615" y="185279"/>
            <a:ext cx="8067401" cy="2882154"/>
            <a:chOff x="0" y="677648"/>
            <a:chExt cx="8067401" cy="2882154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8821BB99-4CED-423D-A1F3-6F378068420B}"/>
                </a:ext>
              </a:extLst>
            </p:cNvPr>
            <p:cNvSpPr txBox="1"/>
            <p:nvPr/>
          </p:nvSpPr>
          <p:spPr>
            <a:xfrm>
              <a:off x="0" y="2079312"/>
              <a:ext cx="907263" cy="52322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/>
                <a:t>Site Selection</a:t>
              </a:r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955E4A1-86E8-4476-8116-D45CC914BD78}"/>
                </a:ext>
              </a:extLst>
            </p:cNvPr>
            <p:cNvCxnSpPr>
              <a:cxnSpLocks/>
              <a:stCxn id="5" idx="3"/>
            </p:cNvCxnSpPr>
            <p:nvPr/>
          </p:nvCxnSpPr>
          <p:spPr>
            <a:xfrm flipV="1">
              <a:off x="907263" y="2332760"/>
              <a:ext cx="347686" cy="2759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33FA1A27-41B9-4252-995F-86772DCFD529}"/>
                </a:ext>
              </a:extLst>
            </p:cNvPr>
            <p:cNvSpPr txBox="1"/>
            <p:nvPr/>
          </p:nvSpPr>
          <p:spPr>
            <a:xfrm>
              <a:off x="1678368" y="989272"/>
              <a:ext cx="1099157" cy="300082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Macro-Scale</a:t>
              </a:r>
            </a:p>
          </p:txBody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8A0BC2-4C10-495D-9CE3-E122D9278963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2991320" y="887079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6E465C9-522F-4B8A-BC77-B6A1B0409FFB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4513895" y="956347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AC900E5B-D14B-494B-B21B-C2498DC91D45}"/>
                </a:ext>
              </a:extLst>
            </p:cNvPr>
            <p:cNvSpPr txBox="1"/>
            <p:nvPr/>
          </p:nvSpPr>
          <p:spPr>
            <a:xfrm>
              <a:off x="4735759" y="677648"/>
              <a:ext cx="1435052" cy="92333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Examine the  Ecological potential in the three regions</a:t>
              </a:r>
            </a:p>
          </p:txBody>
        </p:sp>
        <p:cxnSp>
          <p:nvCxnSpPr>
            <p:cNvPr id="9" name="رابط مستقيم 8"/>
            <p:cNvCxnSpPr>
              <a:cxnSpLocks/>
            </p:cNvCxnSpPr>
            <p:nvPr/>
          </p:nvCxnSpPr>
          <p:spPr>
            <a:xfrm>
              <a:off x="7234979" y="1600978"/>
              <a:ext cx="0" cy="625415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14">
              <a:extLst>
                <a:ext uri="{FF2B5EF4-FFF2-40B4-BE49-F238E27FC236}">
                  <a16:creationId xmlns:a16="http://schemas.microsoft.com/office/drawing/2014/main" id="{8F77E7AE-1A6B-4C6D-84E3-3AD9997C4D72}"/>
                </a:ext>
              </a:extLst>
            </p:cNvPr>
            <p:cNvCxnSpPr>
              <a:cxnSpLocks/>
            </p:cNvCxnSpPr>
            <p:nvPr/>
          </p:nvCxnSpPr>
          <p:spPr>
            <a:xfrm>
              <a:off x="2236093" y="2226393"/>
              <a:ext cx="4998886" cy="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مربع نص 26"/>
            <p:cNvSpPr txBox="1"/>
            <p:nvPr/>
          </p:nvSpPr>
          <p:spPr>
            <a:xfrm>
              <a:off x="6684371" y="2839412"/>
              <a:ext cx="1383030" cy="715581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Select the city with the highest potential</a:t>
              </a:r>
            </a:p>
          </p:txBody>
        </p: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C4B162B-B513-4135-90AB-BD4C3E9D26AC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254949" y="1128439"/>
              <a:ext cx="1" cy="1189142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8E03900-D519-4E4B-B306-DF9632AFE0D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250777" y="2325788"/>
              <a:ext cx="0" cy="775324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F3B400C-B62D-42C3-AB07-E1D413A4F982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1464573" y="2884343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1E041E0-D2E5-4E23-B7C9-C5339D5DCA57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1472718" y="912593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CFBC686B-11D8-42B0-9F74-8C53DF1E25C2}"/>
                </a:ext>
              </a:extLst>
            </p:cNvPr>
            <p:cNvSpPr txBox="1"/>
            <p:nvPr/>
          </p:nvSpPr>
          <p:spPr>
            <a:xfrm>
              <a:off x="3205115" y="754625"/>
              <a:ext cx="1099157" cy="92333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Set-up The Criteria on the Macro-Scale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18DF2539-A262-4D08-8646-A091F095B4F5}"/>
                </a:ext>
              </a:extLst>
            </p:cNvPr>
            <p:cNvSpPr txBox="1"/>
            <p:nvPr/>
          </p:nvSpPr>
          <p:spPr>
            <a:xfrm>
              <a:off x="1686514" y="2959637"/>
              <a:ext cx="1099157" cy="300082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Micro-Scale</a:t>
              </a:r>
            </a:p>
          </p:txBody>
        </p: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6FEC7248-6F90-4A82-A281-30545D3F8448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6392674" y="876245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4FA6F162-D8D4-4A0B-A73E-E3C79FB7C785}"/>
                </a:ext>
              </a:extLst>
            </p:cNvPr>
            <p:cNvSpPr txBox="1"/>
            <p:nvPr/>
          </p:nvSpPr>
          <p:spPr>
            <a:xfrm>
              <a:off x="6595165" y="685236"/>
              <a:ext cx="1099157" cy="92333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Select the region With the Highest Potential</a:t>
              </a:r>
            </a:p>
          </p:txBody>
        </p:sp>
        <p:cxnSp>
          <p:nvCxnSpPr>
            <p:cNvPr id="40" name="رابط مستقيم 8">
              <a:extLst>
                <a:ext uri="{FF2B5EF4-FFF2-40B4-BE49-F238E27FC236}">
                  <a16:creationId xmlns:a16="http://schemas.microsoft.com/office/drawing/2014/main" id="{19F715D7-D8B2-4BB4-B4EF-88DD19EC493B}"/>
                </a:ext>
              </a:extLst>
            </p:cNvPr>
            <p:cNvCxnSpPr>
              <a:cxnSpLocks/>
              <a:endCxn id="30" idx="0"/>
            </p:cNvCxnSpPr>
            <p:nvPr/>
          </p:nvCxnSpPr>
          <p:spPr>
            <a:xfrm>
              <a:off x="2236093" y="2226393"/>
              <a:ext cx="0" cy="733244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17B174E2-E201-4D71-88A7-7C2BC67D7E1C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3007611" y="2878766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5547867F-02FB-4CCB-97D7-A694DB6FDCF8}"/>
                </a:ext>
              </a:extLst>
            </p:cNvPr>
            <p:cNvSpPr txBox="1"/>
            <p:nvPr/>
          </p:nvSpPr>
          <p:spPr>
            <a:xfrm>
              <a:off x="3213809" y="2844221"/>
              <a:ext cx="1506280" cy="715581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Set-up The Criteria on the Micro-Scale</a:t>
              </a:r>
            </a:p>
          </p:txBody>
        </p: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CCEA49CD-6619-4B48-8C60-919E507E38DB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4949554" y="2881301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4FEC2F83-3513-408F-92B3-F36CCB97145A}"/>
                </a:ext>
              </a:extLst>
            </p:cNvPr>
            <p:cNvSpPr txBox="1"/>
            <p:nvPr/>
          </p:nvSpPr>
          <p:spPr>
            <a:xfrm>
              <a:off x="5163350" y="2619262"/>
              <a:ext cx="1099157" cy="715581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Examine the potential in the Cities</a:t>
              </a:r>
            </a:p>
          </p:txBody>
        </p: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F57FC8BD-00A9-41A0-AE85-9F2C48B3C506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6464623" y="2950884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Rectangle 51">
            <a:extLst>
              <a:ext uri="{FF2B5EF4-FFF2-40B4-BE49-F238E27FC236}">
                <a16:creationId xmlns:a16="http://schemas.microsoft.com/office/drawing/2014/main" id="{01A87430-589D-4B09-AB8C-F67F15FAF56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b="1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43A7B2-7805-428B-A669-D94F41E4812E}"/>
              </a:ext>
            </a:extLst>
          </p:cNvPr>
          <p:cNvSpPr/>
          <p:nvPr/>
        </p:nvSpPr>
        <p:spPr>
          <a:xfrm>
            <a:off x="30956" y="82063"/>
            <a:ext cx="9054429" cy="3061444"/>
          </a:xfrm>
          <a:prstGeom prst="rect">
            <a:avLst/>
          </a:prstGeom>
          <a:noFill/>
          <a:ln w="41275">
            <a:solidFill>
              <a:srgbClr val="C0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E17CFE1-9C8C-4633-908F-D9F1FF9159F9}"/>
              </a:ext>
            </a:extLst>
          </p:cNvPr>
          <p:cNvCxnSpPr>
            <a:cxnSpLocks/>
          </p:cNvCxnSpPr>
          <p:nvPr/>
        </p:nvCxnSpPr>
        <p:spPr>
          <a:xfrm flipH="1">
            <a:off x="402628" y="3822572"/>
            <a:ext cx="4180113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C86A1450-F41F-4F6D-A9AE-27B21C7D364C}"/>
              </a:ext>
            </a:extLst>
          </p:cNvPr>
          <p:cNvCxnSpPr>
            <a:cxnSpLocks/>
          </p:cNvCxnSpPr>
          <p:nvPr/>
        </p:nvCxnSpPr>
        <p:spPr>
          <a:xfrm>
            <a:off x="4575403" y="3151816"/>
            <a:ext cx="0" cy="214923"/>
          </a:xfrm>
          <a:prstGeom prst="straightConnector1">
            <a:avLst/>
          </a:prstGeom>
          <a:ln w="25400"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>
            <a:extLst>
              <a:ext uri="{FF2B5EF4-FFF2-40B4-BE49-F238E27FC236}">
                <a16:creationId xmlns:a16="http://schemas.microsoft.com/office/drawing/2014/main" id="{D44C8C73-F81E-41A9-9961-6C99D40B53B1}"/>
              </a:ext>
            </a:extLst>
          </p:cNvPr>
          <p:cNvSpPr txBox="1"/>
          <p:nvPr/>
        </p:nvSpPr>
        <p:spPr>
          <a:xfrm>
            <a:off x="3938974" y="3357055"/>
            <a:ext cx="1285368" cy="338554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Site Analysis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D7F6584-1958-47C5-82BC-584029820773}"/>
              </a:ext>
            </a:extLst>
          </p:cNvPr>
          <p:cNvCxnSpPr>
            <a:cxnSpLocks/>
            <a:stCxn id="45" idx="2"/>
          </p:cNvCxnSpPr>
          <p:nvPr/>
        </p:nvCxnSpPr>
        <p:spPr>
          <a:xfrm>
            <a:off x="4581658" y="3695609"/>
            <a:ext cx="0" cy="12571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14">
            <a:extLst>
              <a:ext uri="{FF2B5EF4-FFF2-40B4-BE49-F238E27FC236}">
                <a16:creationId xmlns:a16="http://schemas.microsoft.com/office/drawing/2014/main" id="{CD066CD4-8D79-496A-9757-206F6FD397B5}"/>
              </a:ext>
            </a:extLst>
          </p:cNvPr>
          <p:cNvCxnSpPr>
            <a:cxnSpLocks/>
          </p:cNvCxnSpPr>
          <p:nvPr/>
        </p:nvCxnSpPr>
        <p:spPr>
          <a:xfrm>
            <a:off x="4582741" y="3822572"/>
            <a:ext cx="3929072" cy="0"/>
          </a:xfrm>
          <a:prstGeom prst="line">
            <a:avLst/>
          </a:prstGeom>
          <a:ln w="63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F6671B8C-9079-4274-B755-1DF0E5077C85}"/>
              </a:ext>
            </a:extLst>
          </p:cNvPr>
          <p:cNvCxnSpPr>
            <a:cxnSpLocks/>
          </p:cNvCxnSpPr>
          <p:nvPr/>
        </p:nvCxnSpPr>
        <p:spPr>
          <a:xfrm>
            <a:off x="8520745" y="3822572"/>
            <a:ext cx="0" cy="211755"/>
          </a:xfrm>
          <a:prstGeom prst="line">
            <a:avLst/>
          </a:prstGeom>
          <a:ln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599028EE-4B71-40BE-BA11-0D351D0E68E4}"/>
              </a:ext>
            </a:extLst>
          </p:cNvPr>
          <p:cNvCxnSpPr>
            <a:cxnSpLocks/>
          </p:cNvCxnSpPr>
          <p:nvPr/>
        </p:nvCxnSpPr>
        <p:spPr>
          <a:xfrm>
            <a:off x="6907881" y="3814428"/>
            <a:ext cx="0" cy="219899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0D35B9A2-84E6-4F79-BE88-57FF0058801E}"/>
              </a:ext>
            </a:extLst>
          </p:cNvPr>
          <p:cNvCxnSpPr>
            <a:cxnSpLocks/>
          </p:cNvCxnSpPr>
          <p:nvPr/>
        </p:nvCxnSpPr>
        <p:spPr>
          <a:xfrm flipH="1">
            <a:off x="4581658" y="3822572"/>
            <a:ext cx="1083" cy="207323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9F91C767-ACEF-4419-9C50-FE5F3EE1F64A}"/>
              </a:ext>
            </a:extLst>
          </p:cNvPr>
          <p:cNvCxnSpPr>
            <a:cxnSpLocks/>
          </p:cNvCxnSpPr>
          <p:nvPr/>
        </p:nvCxnSpPr>
        <p:spPr>
          <a:xfrm>
            <a:off x="2297303" y="3814428"/>
            <a:ext cx="0" cy="219899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3C77E9E8-A6BA-47D2-AD9F-259C3750847C}"/>
              </a:ext>
            </a:extLst>
          </p:cNvPr>
          <p:cNvCxnSpPr>
            <a:cxnSpLocks/>
          </p:cNvCxnSpPr>
          <p:nvPr/>
        </p:nvCxnSpPr>
        <p:spPr>
          <a:xfrm>
            <a:off x="402628" y="3821319"/>
            <a:ext cx="0" cy="179894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id="{3CBF49DA-8252-4E88-A301-FD3E224B2893}"/>
              </a:ext>
            </a:extLst>
          </p:cNvPr>
          <p:cNvSpPr txBox="1"/>
          <p:nvPr/>
        </p:nvSpPr>
        <p:spPr>
          <a:xfrm>
            <a:off x="65492" y="4001213"/>
            <a:ext cx="682158" cy="300082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Form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188171CB-133F-4C10-844C-6BE2BBCF8344}"/>
              </a:ext>
            </a:extLst>
          </p:cNvPr>
          <p:cNvSpPr txBox="1"/>
          <p:nvPr/>
        </p:nvSpPr>
        <p:spPr>
          <a:xfrm>
            <a:off x="1885548" y="4029895"/>
            <a:ext cx="836492" cy="300082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Economy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F0E6EE05-6786-4CD7-974E-3D103A60941B}"/>
              </a:ext>
            </a:extLst>
          </p:cNvPr>
          <p:cNvSpPr txBox="1"/>
          <p:nvPr/>
        </p:nvSpPr>
        <p:spPr>
          <a:xfrm>
            <a:off x="7909801" y="4035527"/>
            <a:ext cx="1202099" cy="507831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Natural Elements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DF84A93-9F3E-4101-A2B0-37DA7D6A9612}"/>
              </a:ext>
            </a:extLst>
          </p:cNvPr>
          <p:cNvSpPr txBox="1"/>
          <p:nvPr/>
        </p:nvSpPr>
        <p:spPr>
          <a:xfrm>
            <a:off x="6229429" y="4042471"/>
            <a:ext cx="1356903" cy="300082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Transportation</a:t>
            </a:r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26F64F60-82CD-4983-BE36-0861EC906CD3}"/>
              </a:ext>
            </a:extLst>
          </p:cNvPr>
          <p:cNvCxnSpPr>
            <a:cxnSpLocks/>
            <a:endCxn id="83" idx="6"/>
          </p:cNvCxnSpPr>
          <p:nvPr/>
        </p:nvCxnSpPr>
        <p:spPr>
          <a:xfrm flipH="1">
            <a:off x="5204480" y="4557476"/>
            <a:ext cx="2705321" cy="336789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6826AEAE-7BD4-4038-B64F-85EA017B97E7}"/>
              </a:ext>
            </a:extLst>
          </p:cNvPr>
          <p:cNvCxnSpPr>
            <a:cxnSpLocks/>
            <a:endCxn id="83" idx="7"/>
          </p:cNvCxnSpPr>
          <p:nvPr/>
        </p:nvCxnSpPr>
        <p:spPr>
          <a:xfrm flipH="1">
            <a:off x="5024081" y="4345845"/>
            <a:ext cx="1205348" cy="370639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03D02FEE-7D3A-4D45-8359-4B3AE84B970E}"/>
              </a:ext>
            </a:extLst>
          </p:cNvPr>
          <p:cNvCxnSpPr>
            <a:cxnSpLocks/>
            <a:endCxn id="83" idx="1"/>
          </p:cNvCxnSpPr>
          <p:nvPr/>
        </p:nvCxnSpPr>
        <p:spPr>
          <a:xfrm>
            <a:off x="2722040" y="4333692"/>
            <a:ext cx="1430996" cy="382792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3B884C2E-F1A4-4215-BA02-67CAB061A218}"/>
              </a:ext>
            </a:extLst>
          </p:cNvPr>
          <p:cNvCxnSpPr>
            <a:cxnSpLocks/>
            <a:endCxn id="83" idx="2"/>
          </p:cNvCxnSpPr>
          <p:nvPr/>
        </p:nvCxnSpPr>
        <p:spPr>
          <a:xfrm>
            <a:off x="747650" y="4316909"/>
            <a:ext cx="3224987" cy="577356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Oval 82">
            <a:extLst>
              <a:ext uri="{FF2B5EF4-FFF2-40B4-BE49-F238E27FC236}">
                <a16:creationId xmlns:a16="http://schemas.microsoft.com/office/drawing/2014/main" id="{1DC402B4-8845-43B7-B1A6-5960315692C4}"/>
              </a:ext>
            </a:extLst>
          </p:cNvPr>
          <p:cNvSpPr/>
          <p:nvPr/>
        </p:nvSpPr>
        <p:spPr>
          <a:xfrm>
            <a:off x="3972637" y="4642845"/>
            <a:ext cx="1231843" cy="502840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SWOT</a:t>
            </a:r>
          </a:p>
        </p:txBody>
      </p:sp>
      <p:cxnSp>
        <p:nvCxnSpPr>
          <p:cNvPr id="91" name="Straight Arrow Connector 90">
            <a:extLst>
              <a:ext uri="{FF2B5EF4-FFF2-40B4-BE49-F238E27FC236}">
                <a16:creationId xmlns:a16="http://schemas.microsoft.com/office/drawing/2014/main" id="{432AF6D3-3D52-4E9F-B9C5-AB8EB7D28AC0}"/>
              </a:ext>
            </a:extLst>
          </p:cNvPr>
          <p:cNvCxnSpPr>
            <a:cxnSpLocks/>
          </p:cNvCxnSpPr>
          <p:nvPr/>
        </p:nvCxnSpPr>
        <p:spPr>
          <a:xfrm>
            <a:off x="4585662" y="5154840"/>
            <a:ext cx="0" cy="214923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Box 91">
            <a:extLst>
              <a:ext uri="{FF2B5EF4-FFF2-40B4-BE49-F238E27FC236}">
                <a16:creationId xmlns:a16="http://schemas.microsoft.com/office/drawing/2014/main" id="{E29ECAF4-22F3-40BD-9D28-6C8464E0BDE1}"/>
              </a:ext>
            </a:extLst>
          </p:cNvPr>
          <p:cNvSpPr txBox="1"/>
          <p:nvPr/>
        </p:nvSpPr>
        <p:spPr>
          <a:xfrm>
            <a:off x="3539057" y="5362333"/>
            <a:ext cx="2097589" cy="338554"/>
          </a:xfrm>
          <a:prstGeom prst="rect">
            <a:avLst/>
          </a:prstGeom>
          <a:noFill/>
          <a:ln w="0">
            <a:solidFill>
              <a:srgbClr val="6C8047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Concept Development</a:t>
            </a:r>
          </a:p>
        </p:txBody>
      </p:sp>
      <p:cxnSp>
        <p:nvCxnSpPr>
          <p:cNvPr id="117" name="Straight Arrow Connector 116">
            <a:extLst>
              <a:ext uri="{FF2B5EF4-FFF2-40B4-BE49-F238E27FC236}">
                <a16:creationId xmlns:a16="http://schemas.microsoft.com/office/drawing/2014/main" id="{22E823AD-9494-4BDD-833D-58B752D1420D}"/>
              </a:ext>
            </a:extLst>
          </p:cNvPr>
          <p:cNvCxnSpPr>
            <a:cxnSpLocks/>
          </p:cNvCxnSpPr>
          <p:nvPr/>
        </p:nvCxnSpPr>
        <p:spPr>
          <a:xfrm>
            <a:off x="4581658" y="5700887"/>
            <a:ext cx="0" cy="214923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TextBox 117">
            <a:extLst>
              <a:ext uri="{FF2B5EF4-FFF2-40B4-BE49-F238E27FC236}">
                <a16:creationId xmlns:a16="http://schemas.microsoft.com/office/drawing/2014/main" id="{F1DBFCA9-A7E5-46FC-AFA2-290DDE2EB6F4}"/>
              </a:ext>
            </a:extLst>
          </p:cNvPr>
          <p:cNvSpPr txBox="1"/>
          <p:nvPr/>
        </p:nvSpPr>
        <p:spPr>
          <a:xfrm>
            <a:off x="3539437" y="5915810"/>
            <a:ext cx="2097589" cy="584775"/>
          </a:xfrm>
          <a:prstGeom prst="rect">
            <a:avLst/>
          </a:prstGeom>
          <a:noFill/>
          <a:ln w="0">
            <a:solidFill>
              <a:srgbClr val="6C8047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Interventions &amp; Implementation</a:t>
            </a:r>
          </a:p>
        </p:txBody>
      </p:sp>
      <p:sp>
        <p:nvSpPr>
          <p:cNvPr id="77" name="AutoShape 2" descr="ÙØªÙØ¬Ø© Ø¨Ø­Ø« Ø§ÙØµÙØ± Ø¹Ù âªblur pngâ¬â">
            <a:extLst>
              <a:ext uri="{FF2B5EF4-FFF2-40B4-BE49-F238E27FC236}">
                <a16:creationId xmlns:a16="http://schemas.microsoft.com/office/drawing/2014/main" id="{C4230669-066B-44DC-B997-1A73CA34875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4" name="Picture 83">
            <a:extLst>
              <a:ext uri="{FF2B5EF4-FFF2-40B4-BE49-F238E27FC236}">
                <a16:creationId xmlns:a16="http://schemas.microsoft.com/office/drawing/2014/main" id="{89D914D5-DC98-4E5A-84A7-7C50A36CC5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ghtScreen gridSize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39547" y="5226855"/>
            <a:ext cx="9795434" cy="2929039"/>
          </a:xfrm>
          <a:prstGeom prst="rect">
            <a:avLst/>
          </a:prstGeom>
          <a:effectLst>
            <a:outerShdw dist="50800" dir="5400000" algn="ctr" rotWithShape="0">
              <a:srgbClr val="000000">
                <a:alpha val="69000"/>
              </a:srgbClr>
            </a:outerShdw>
            <a:softEdge rad="76200"/>
          </a:effectLst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0F71DB8B-AEDA-41A6-B221-71CBAA6CF4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ghtScreen gridSize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7118" y="-357919"/>
            <a:ext cx="9410697" cy="4392391"/>
          </a:xfrm>
          <a:prstGeom prst="rect">
            <a:avLst/>
          </a:prstGeom>
          <a:noFill/>
          <a:effectLst>
            <a:outerShdw dist="50800" dir="5400000" algn="ctr" rotWithShape="0">
              <a:srgbClr val="000000">
                <a:alpha val="69000"/>
              </a:srgbClr>
            </a:outerShdw>
            <a:softEdge rad="76200"/>
          </a:effectLst>
        </p:spPr>
      </p:pic>
    </p:spTree>
    <p:extLst>
      <p:ext uri="{BB962C8B-B14F-4D97-AF65-F5344CB8AC3E}">
        <p14:creationId xmlns:p14="http://schemas.microsoft.com/office/powerpoint/2010/main" val="2663602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9FEA7DC-9546-49AD-BAEA-9732711756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477000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8F38450-8063-442C-87D9-0074A89766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89" y="4111860"/>
            <a:ext cx="2612411" cy="27461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F2B825A-64DD-42FF-9070-49F794A65A1B}"/>
              </a:ext>
            </a:extLst>
          </p:cNvPr>
          <p:cNvSpPr txBox="1"/>
          <p:nvPr/>
        </p:nvSpPr>
        <p:spPr>
          <a:xfrm>
            <a:off x="296896" y="2505670"/>
            <a:ext cx="16295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*Why Doesn’t Selfit Maintain its form?</a:t>
            </a:r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E7F978B3-C209-412E-B3B3-87B021A02B27}"/>
              </a:ext>
            </a:extLst>
          </p:cNvPr>
          <p:cNvSpPr/>
          <p:nvPr/>
        </p:nvSpPr>
        <p:spPr>
          <a:xfrm>
            <a:off x="839645" y="3533173"/>
            <a:ext cx="544010" cy="59899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7C2617-B598-4E37-B616-D70C09B4EBC1}"/>
              </a:ext>
            </a:extLst>
          </p:cNvPr>
          <p:cNvSpPr txBox="1"/>
          <p:nvPr/>
        </p:nvSpPr>
        <p:spPr>
          <a:xfrm>
            <a:off x="325027" y="22154"/>
            <a:ext cx="19716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Form</a:t>
            </a:r>
          </a:p>
          <a:p>
            <a:pPr algn="ctr"/>
            <a:r>
              <a:rPr lang="en-US" b="1" dirty="0"/>
              <a:t>Weaknesses &amp; Threats </a:t>
            </a: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C3F48652-3E78-42D9-8E20-8A5D8D1383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452" y="945484"/>
            <a:ext cx="872396" cy="139337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B94C35F-26EB-4080-BEEE-CD8F074F29E5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2190668690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D3BC3B5D-E112-477F-8A22-7EC89B03E7A3}"/>
              </a:ext>
            </a:extLst>
          </p:cNvPr>
          <p:cNvGrpSpPr/>
          <p:nvPr/>
        </p:nvGrpSpPr>
        <p:grpSpPr>
          <a:xfrm>
            <a:off x="2390775" y="0"/>
            <a:ext cx="6477000" cy="6858000"/>
            <a:chOff x="2390775" y="0"/>
            <a:chExt cx="6477000" cy="6858000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AD9182AB-90D1-462D-BBD0-3C78766EDBD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90775" y="0"/>
              <a:ext cx="6477000" cy="6858000"/>
            </a:xfrm>
            <a:prstGeom prst="rect">
              <a:avLst/>
            </a:prstGeom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2E2CAB0A-43B3-4E35-B761-D42AA522C426}"/>
                </a:ext>
              </a:extLst>
            </p:cNvPr>
            <p:cNvSpPr/>
            <p:nvPr/>
          </p:nvSpPr>
          <p:spPr>
            <a:xfrm>
              <a:off x="2466975" y="891251"/>
              <a:ext cx="2762250" cy="2916820"/>
            </a:xfrm>
            <a:prstGeom prst="rect">
              <a:avLst/>
            </a:prstGeom>
            <a:noFill/>
            <a:ln w="50800" cmpd="sng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B08FA8EA-7663-4F56-933C-F9AA84DA86C9}"/>
              </a:ext>
            </a:extLst>
          </p:cNvPr>
          <p:cNvSpPr txBox="1"/>
          <p:nvPr/>
        </p:nvSpPr>
        <p:spPr>
          <a:xfrm>
            <a:off x="276225" y="3207906"/>
            <a:ext cx="1795643" cy="1200329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No Clear Street Pattern with unreadable form of Blocks</a:t>
            </a:r>
          </a:p>
        </p:txBody>
      </p:sp>
      <p:graphicFrame>
        <p:nvGraphicFramePr>
          <p:cNvPr id="13" name="Chart 12">
            <a:extLst>
              <a:ext uri="{FF2B5EF4-FFF2-40B4-BE49-F238E27FC236}">
                <a16:creationId xmlns:a16="http://schemas.microsoft.com/office/drawing/2014/main" id="{DB9155C2-C689-41C1-A545-6B10E6B05859}"/>
              </a:ext>
            </a:extLst>
          </p:cNvPr>
          <p:cNvGraphicFramePr>
            <a:graphicFrameLocks/>
          </p:cNvGraphicFramePr>
          <p:nvPr>
            <p:extLst/>
          </p:nvPr>
        </p:nvGraphicFramePr>
        <p:xfrm>
          <a:off x="139847" y="4606725"/>
          <a:ext cx="3934442" cy="22512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715F8179-F039-474E-A22E-85204D079D94}"/>
              </a:ext>
            </a:extLst>
          </p:cNvPr>
          <p:cNvSpPr txBox="1"/>
          <p:nvPr/>
        </p:nvSpPr>
        <p:spPr>
          <a:xfrm>
            <a:off x="276225" y="222451"/>
            <a:ext cx="19716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Form</a:t>
            </a:r>
          </a:p>
          <a:p>
            <a:pPr algn="ctr"/>
            <a:r>
              <a:rPr lang="en-US" b="1" dirty="0"/>
              <a:t>Weaknesses &amp; Threats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3F48652-3E78-42D9-8E20-8A5D8D1383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848" y="1145781"/>
            <a:ext cx="872396" cy="1393374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1CE9086-187B-4F9B-BEEF-5FB0E2FB4F4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207015221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14B4619F-34B5-4F35-8261-84BA912B39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477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AC01654-423E-4E1B-BB21-EC96F5E26B78}"/>
              </a:ext>
            </a:extLst>
          </p:cNvPr>
          <p:cNvSpPr txBox="1"/>
          <p:nvPr/>
        </p:nvSpPr>
        <p:spPr>
          <a:xfrm>
            <a:off x="169279" y="82653"/>
            <a:ext cx="23380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Form</a:t>
            </a:r>
          </a:p>
          <a:p>
            <a:pPr algn="ctr"/>
            <a:r>
              <a:rPr lang="en-US" dirty="0"/>
              <a:t>Strength &amp; Opportunities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9F81F3-2510-43CB-9BF0-9CF06D3F2D1C}"/>
              </a:ext>
            </a:extLst>
          </p:cNvPr>
          <p:cNvSpPr/>
          <p:nvPr/>
        </p:nvSpPr>
        <p:spPr>
          <a:xfrm rot="16633353">
            <a:off x="6109313" y="1688173"/>
            <a:ext cx="1484513" cy="2561308"/>
          </a:xfrm>
          <a:prstGeom prst="rect">
            <a:avLst/>
          </a:prstGeom>
          <a:noFill/>
          <a:ln w="508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A76281C-79A9-41F4-B01A-B3FCC4CE309D}"/>
              </a:ext>
            </a:extLst>
          </p:cNvPr>
          <p:cNvSpPr/>
          <p:nvPr/>
        </p:nvSpPr>
        <p:spPr>
          <a:xfrm>
            <a:off x="295094" y="4831340"/>
            <a:ext cx="2086457" cy="591320"/>
          </a:xfrm>
          <a:prstGeom prst="rect">
            <a:avLst/>
          </a:prstGeom>
          <a:solidFill>
            <a:schemeClr val="bg1"/>
          </a:solidFill>
          <a:ln w="254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Clear Street Pattern and Blocks</a:t>
            </a:r>
          </a:p>
        </p:txBody>
      </p:sp>
      <p:graphicFrame>
        <p:nvGraphicFramePr>
          <p:cNvPr id="18" name="Chart 17">
            <a:extLst>
              <a:ext uri="{FF2B5EF4-FFF2-40B4-BE49-F238E27FC236}">
                <a16:creationId xmlns:a16="http://schemas.microsoft.com/office/drawing/2014/main" id="{CB7E69DA-0BB3-40B6-8BAC-16D4DEF9B792}"/>
              </a:ext>
            </a:extLst>
          </p:cNvPr>
          <p:cNvGraphicFramePr/>
          <p:nvPr>
            <p:extLst/>
          </p:nvPr>
        </p:nvGraphicFramePr>
        <p:xfrm>
          <a:off x="0" y="2304750"/>
          <a:ext cx="2764240" cy="17947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pSp>
        <p:nvGrpSpPr>
          <p:cNvPr id="19" name="Group 18">
            <a:extLst>
              <a:ext uri="{FF2B5EF4-FFF2-40B4-BE49-F238E27FC236}">
                <a16:creationId xmlns:a16="http://schemas.microsoft.com/office/drawing/2014/main" id="{C8A0260F-6840-4568-9348-86C28F548229}"/>
              </a:ext>
            </a:extLst>
          </p:cNvPr>
          <p:cNvGrpSpPr/>
          <p:nvPr/>
        </p:nvGrpSpPr>
        <p:grpSpPr>
          <a:xfrm>
            <a:off x="5445047" y="64476"/>
            <a:ext cx="3603109" cy="1764782"/>
            <a:chOff x="5248275" y="64476"/>
            <a:chExt cx="3603109" cy="1764782"/>
          </a:xfrm>
        </p:grpSpPr>
        <p:graphicFrame>
          <p:nvGraphicFramePr>
            <p:cNvPr id="20" name="Chart 19">
              <a:extLst>
                <a:ext uri="{FF2B5EF4-FFF2-40B4-BE49-F238E27FC236}">
                  <a16:creationId xmlns:a16="http://schemas.microsoft.com/office/drawing/2014/main" id="{D8956F74-5E83-4927-B3E8-2CBC1A710096}"/>
                </a:ext>
              </a:extLst>
            </p:cNvPr>
            <p:cNvGraphicFramePr>
              <a:graphicFrameLocks/>
            </p:cNvGraphicFramePr>
            <p:nvPr>
              <p:extLst/>
            </p:nvPr>
          </p:nvGraphicFramePr>
          <p:xfrm>
            <a:off x="5248275" y="64476"/>
            <a:ext cx="3603109" cy="1764782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4"/>
            </a:graphicData>
          </a:graphic>
        </p:graphicFrame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05EFAEF0-6EBB-4507-838A-ACCA987A8BC7}"/>
                </a:ext>
              </a:extLst>
            </p:cNvPr>
            <p:cNvSpPr txBox="1"/>
            <p:nvPr/>
          </p:nvSpPr>
          <p:spPr>
            <a:xfrm>
              <a:off x="7482501" y="691606"/>
              <a:ext cx="586203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/>
                <a:t>86%</a:t>
              </a:r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D8545106-0E03-46AA-9C21-72CFD258201D}"/>
              </a:ext>
            </a:extLst>
          </p:cNvPr>
          <p:cNvSpPr/>
          <p:nvPr/>
        </p:nvSpPr>
        <p:spPr>
          <a:xfrm>
            <a:off x="-70170" y="4026275"/>
            <a:ext cx="265735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/>
              <a:t>Density = Population/Area </a:t>
            </a:r>
            <a:r>
              <a:rPr lang="en-US" b="1" dirty="0"/>
              <a:t>= 36 Person/km Square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C7129615-8FFB-4C51-A42F-60D209E128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256" y="5740128"/>
            <a:ext cx="2475928" cy="985262"/>
          </a:xfrm>
          <a:prstGeom prst="rect">
            <a:avLst/>
          </a:prstGeom>
        </p:spPr>
      </p:pic>
      <p:pic>
        <p:nvPicPr>
          <p:cNvPr id="12" name="Picture 8">
            <a:extLst>
              <a:ext uri="{FF2B5EF4-FFF2-40B4-BE49-F238E27FC236}">
                <a16:creationId xmlns:a16="http://schemas.microsoft.com/office/drawing/2014/main" id="{C3F48652-3E78-42D9-8E20-8A5D8D1383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5773" y="1005983"/>
            <a:ext cx="872396" cy="139337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334CE6A-7F23-4DE9-A3E8-AA005899358C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2984627472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2188562-8C5C-4A19-B5FC-AFB9C98BD5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9535" y="0"/>
            <a:ext cx="6569476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CC3CD4-C0B9-4C0F-99F3-92E2B99959A5}"/>
              </a:ext>
            </a:extLst>
          </p:cNvPr>
          <p:cNvSpPr txBox="1"/>
          <p:nvPr/>
        </p:nvSpPr>
        <p:spPr>
          <a:xfrm>
            <a:off x="129792" y="2726896"/>
            <a:ext cx="19213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Open Spaces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DB035C35-B692-4B59-9A7B-8F725A9DFB7A}"/>
              </a:ext>
            </a:extLst>
          </p:cNvPr>
          <p:cNvGraphicFramePr>
            <a:graphicFrameLocks/>
          </p:cNvGraphicFramePr>
          <p:nvPr>
            <p:extLst/>
          </p:nvPr>
        </p:nvGraphicFramePr>
        <p:xfrm>
          <a:off x="-628045" y="3761772"/>
          <a:ext cx="3554064" cy="309622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F3DAC150-B982-44A1-8F96-BC699F08AF3E}"/>
              </a:ext>
            </a:extLst>
          </p:cNvPr>
          <p:cNvSpPr txBox="1"/>
          <p:nvPr/>
        </p:nvSpPr>
        <p:spPr>
          <a:xfrm>
            <a:off x="-78553" y="163676"/>
            <a:ext cx="23380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Form</a:t>
            </a:r>
          </a:p>
          <a:p>
            <a:pPr algn="ctr"/>
            <a:r>
              <a:rPr lang="en-US" dirty="0"/>
              <a:t>Strength &amp; Opportunities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3F48652-3E78-42D9-8E20-8A5D8D1383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293" y="1087006"/>
            <a:ext cx="872396" cy="1393374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EC020FE-CEB8-4308-BC12-1D11F7FDDA8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E1EB73-B799-48B2-AC50-9B51925B38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2011" y="18865"/>
            <a:ext cx="647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836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F602C85E-628C-4357-9548-9F1BCD0EA1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8444" y="0"/>
            <a:ext cx="6136105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273AA23-A914-4044-B5A9-8A8BCB4B2BCB}"/>
              </a:ext>
            </a:extLst>
          </p:cNvPr>
          <p:cNvSpPr txBox="1"/>
          <p:nvPr/>
        </p:nvSpPr>
        <p:spPr>
          <a:xfrm>
            <a:off x="-94555" y="174415"/>
            <a:ext cx="297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Socio-Economic</a:t>
            </a:r>
          </a:p>
          <a:p>
            <a:pPr algn="ctr"/>
            <a:r>
              <a:rPr lang="en-US" sz="2400" b="1" dirty="0"/>
              <a:t>Weaknesses &amp; Threats </a:t>
            </a: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C3F48652-3E78-42D9-8E20-8A5D8D1383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964" y="1463644"/>
            <a:ext cx="872396" cy="139337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C3D01AE-9F36-42FB-92FB-53730F0CD693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9CED1B5-658D-48CD-9678-724F961F37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65" y="4114800"/>
            <a:ext cx="2900127" cy="2755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975324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9C67C4E-DBC4-4667-86C9-6ABF1EE6A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25" y="-1"/>
            <a:ext cx="8982075" cy="686864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3CF0F9B-B4B2-4B47-9A01-B6FC4F85FF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2228" y="3943350"/>
            <a:ext cx="2291772" cy="291465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E77F9D4-CAA0-4935-BE4B-445636C3CA61}"/>
              </a:ext>
            </a:extLst>
          </p:cNvPr>
          <p:cNvSpPr txBox="1"/>
          <p:nvPr/>
        </p:nvSpPr>
        <p:spPr>
          <a:xfrm>
            <a:off x="314325" y="257175"/>
            <a:ext cx="828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W&amp;T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92DBD3-F76B-4720-A185-617B4BA187F3}"/>
              </a:ext>
            </a:extLst>
          </p:cNvPr>
          <p:cNvSpPr txBox="1"/>
          <p:nvPr/>
        </p:nvSpPr>
        <p:spPr>
          <a:xfrm>
            <a:off x="200025" y="38100"/>
            <a:ext cx="1983398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Economic</a:t>
            </a:r>
          </a:p>
          <a:p>
            <a:pPr algn="ctr"/>
            <a:r>
              <a:rPr lang="en-US" dirty="0"/>
              <a:t>Weaknesses &amp; Threats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246F75B-956C-4A3D-9FB5-750AA7B10266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C3F48652-3E78-42D9-8E20-8A5D8D1383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25884" y="30480"/>
            <a:ext cx="872396" cy="139337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355151423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97A77BA7-585D-4B48-ADBC-24B8948DAC54}"/>
              </a:ext>
            </a:extLst>
          </p:cNvPr>
          <p:cNvGrpSpPr/>
          <p:nvPr/>
        </p:nvGrpSpPr>
        <p:grpSpPr>
          <a:xfrm>
            <a:off x="93689" y="90762"/>
            <a:ext cx="8956622" cy="6168570"/>
            <a:chOff x="2248446" y="-3462"/>
            <a:chExt cx="9877701" cy="6802932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491B89DD-9818-476A-9B32-9F463A3B7CD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8446" y="0"/>
              <a:ext cx="9877701" cy="6799470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A1417C84-4F46-4F1F-A1EB-6A0BA4464C7C}"/>
                </a:ext>
              </a:extLst>
            </p:cNvPr>
            <p:cNvSpPr txBox="1"/>
            <p:nvPr/>
          </p:nvSpPr>
          <p:spPr>
            <a:xfrm>
              <a:off x="6126995" y="-3462"/>
              <a:ext cx="2099733" cy="492443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/>
                <a:t>Integration</a:t>
              </a:r>
              <a:endParaRPr lang="en-US" sz="1350" b="1" dirty="0"/>
            </a:p>
          </p:txBody>
        </p: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6B15AA09-108A-4E26-B824-036699822F7A}"/>
              </a:ext>
            </a:extLst>
          </p:cNvPr>
          <p:cNvSpPr/>
          <p:nvPr/>
        </p:nvSpPr>
        <p:spPr>
          <a:xfrm>
            <a:off x="3845397" y="1666755"/>
            <a:ext cx="2152891" cy="1319514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43028A-2B89-46BD-98EE-09AAA40350B9}"/>
              </a:ext>
            </a:extLst>
          </p:cNvPr>
          <p:cNvSpPr txBox="1"/>
          <p:nvPr/>
        </p:nvSpPr>
        <p:spPr>
          <a:xfrm>
            <a:off x="370390" y="4548851"/>
            <a:ext cx="22107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There’s no  Commercial uses in this area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80EB9BB-1FD9-4E19-806A-E2DA44520C8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389133047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12ED220-5557-4061-B180-0E15239EB0FA}"/>
              </a:ext>
            </a:extLst>
          </p:cNvPr>
          <p:cNvGrpSpPr/>
          <p:nvPr/>
        </p:nvGrpSpPr>
        <p:grpSpPr>
          <a:xfrm>
            <a:off x="211016" y="42200"/>
            <a:ext cx="8335148" cy="6689188"/>
            <a:chOff x="1097280" y="829994"/>
            <a:chExt cx="7448883" cy="602800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2844335-74A8-4F0F-94C1-A1FE91097D6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6283" t="12102"/>
            <a:stretch/>
          </p:blipFill>
          <p:spPr>
            <a:xfrm>
              <a:off x="1097280" y="829994"/>
              <a:ext cx="7448883" cy="6028006"/>
            </a:xfrm>
            <a:prstGeom prst="rect">
              <a:avLst/>
            </a:prstGeom>
          </p:spPr>
        </p:pic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4521675E-37AA-439F-805E-EC8F6225D45F}"/>
                </a:ext>
              </a:extLst>
            </p:cNvPr>
            <p:cNvSpPr/>
            <p:nvPr/>
          </p:nvSpPr>
          <p:spPr>
            <a:xfrm>
              <a:off x="5240215" y="3130062"/>
              <a:ext cx="468923" cy="298938"/>
            </a:xfrm>
            <a:prstGeom prst="rect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Rectangle 4">
            <a:extLst>
              <a:ext uri="{FF2B5EF4-FFF2-40B4-BE49-F238E27FC236}">
                <a16:creationId xmlns:a16="http://schemas.microsoft.com/office/drawing/2014/main" id="{79B90E96-85C8-45AF-A300-59CED4568686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10C8D6-D409-48AA-97BC-755F3E85F3E5}"/>
              </a:ext>
            </a:extLst>
          </p:cNvPr>
          <p:cNvSpPr txBox="1"/>
          <p:nvPr/>
        </p:nvSpPr>
        <p:spPr>
          <a:xfrm>
            <a:off x="3549316" y="6196263"/>
            <a:ext cx="31643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http://www.mahmiyat.ps/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C7F3A4-654D-4E78-A2EC-AF37B251DF7F}"/>
              </a:ext>
            </a:extLst>
          </p:cNvPr>
          <p:cNvSpPr txBox="1"/>
          <p:nvPr/>
        </p:nvSpPr>
        <p:spPr>
          <a:xfrm>
            <a:off x="139700" y="1453535"/>
            <a:ext cx="879328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No Ecological Paths &amp; Eco-Tourism in Selfit</a:t>
            </a:r>
          </a:p>
        </p:txBody>
      </p:sp>
    </p:spTree>
    <p:extLst>
      <p:ext uri="{BB962C8B-B14F-4D97-AF65-F5344CB8AC3E}">
        <p14:creationId xmlns:p14="http://schemas.microsoft.com/office/powerpoint/2010/main" val="3493417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>
            <a:extLst>
              <a:ext uri="{FF2B5EF4-FFF2-40B4-BE49-F238E27FC236}">
                <a16:creationId xmlns:a16="http://schemas.microsoft.com/office/drawing/2014/main" id="{5B549435-B497-465B-A194-2F71E3998C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92" b="5463"/>
          <a:stretch/>
        </p:blipFill>
        <p:spPr>
          <a:xfrm>
            <a:off x="-325" y="22152"/>
            <a:ext cx="9144325" cy="55605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AFFA004-68AD-495C-BCEC-683B54B2BE23}"/>
              </a:ext>
            </a:extLst>
          </p:cNvPr>
          <p:cNvSpPr txBox="1"/>
          <p:nvPr/>
        </p:nvSpPr>
        <p:spPr>
          <a:xfrm>
            <a:off x="4219985" y="-25510"/>
            <a:ext cx="3260558" cy="67710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Economic</a:t>
            </a:r>
            <a:endParaRPr lang="en-US" sz="2400" b="1" dirty="0"/>
          </a:p>
          <a:p>
            <a:pPr algn="ctr"/>
            <a:r>
              <a:rPr lang="en-US" b="1" dirty="0"/>
              <a:t>Strengths &amp; Opportunities </a:t>
            </a:r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C3F48652-3E78-42D9-8E20-8A5D8D1383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9987" y="22152"/>
            <a:ext cx="788197" cy="1258893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3F20FC7A-E132-4094-88DD-11F1BAACAD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3784"/>
          <a:stretch/>
        </p:blipFill>
        <p:spPr>
          <a:xfrm>
            <a:off x="5632632" y="7409675"/>
            <a:ext cx="1973616" cy="220664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52C6AAA-4802-4914-89D6-27F228FA4787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F43FF5DC-4A24-4E8A-B2A8-37564B2E09C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57550"/>
          <a:stretch/>
        </p:blipFill>
        <p:spPr>
          <a:xfrm>
            <a:off x="1891029" y="7409675"/>
            <a:ext cx="2553137" cy="2155562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09955BC0-F461-4ED0-9A85-58525328AEE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-1" t="23844" r="49919" b="13424"/>
          <a:stretch/>
        </p:blipFill>
        <p:spPr>
          <a:xfrm>
            <a:off x="36087" y="5713672"/>
            <a:ext cx="9071826" cy="445809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1C264B87-303E-49DB-BC34-283BD4528C9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0413" t="23968" b="17726"/>
          <a:stretch/>
        </p:blipFill>
        <p:spPr>
          <a:xfrm>
            <a:off x="36087" y="6304738"/>
            <a:ext cx="9071826" cy="360447"/>
          </a:xfrm>
          <a:prstGeom prst="rect">
            <a:avLst/>
          </a:prstGeom>
        </p:spPr>
      </p:pic>
      <p:sp>
        <p:nvSpPr>
          <p:cNvPr id="41" name="Oval 40">
            <a:extLst>
              <a:ext uri="{FF2B5EF4-FFF2-40B4-BE49-F238E27FC236}">
                <a16:creationId xmlns:a16="http://schemas.microsoft.com/office/drawing/2014/main" id="{3B79C877-CED2-4DB0-865E-B64B96B9AF03}"/>
              </a:ext>
            </a:extLst>
          </p:cNvPr>
          <p:cNvSpPr/>
          <p:nvPr/>
        </p:nvSpPr>
        <p:spPr>
          <a:xfrm>
            <a:off x="5922754" y="6482675"/>
            <a:ext cx="182880" cy="1752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190007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51772A4F-58A6-45E2-AA06-8B1C41CFC2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116" y="25191"/>
            <a:ext cx="8298812" cy="6834316"/>
          </a:xfrm>
          <a:prstGeom prst="rect">
            <a:avLst/>
          </a:prstGeom>
        </p:spPr>
      </p:pic>
      <p:pic>
        <p:nvPicPr>
          <p:cNvPr id="5" name="Picture 8">
            <a:extLst>
              <a:ext uri="{FF2B5EF4-FFF2-40B4-BE49-F238E27FC236}">
                <a16:creationId xmlns:a16="http://schemas.microsoft.com/office/drawing/2014/main" id="{C3F48652-3E78-42D9-8E20-8A5D8D1383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4266" y="25191"/>
            <a:ext cx="669733" cy="106968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AB8B7CF-12D4-4004-9AAF-63FED8FE0C7B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8DB2FEC-2895-40EE-979D-54D1F67C9EBE}"/>
              </a:ext>
            </a:extLst>
          </p:cNvPr>
          <p:cNvSpPr txBox="1"/>
          <p:nvPr/>
        </p:nvSpPr>
        <p:spPr>
          <a:xfrm>
            <a:off x="48128" y="25191"/>
            <a:ext cx="2667000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Natural Elements</a:t>
            </a:r>
          </a:p>
          <a:p>
            <a:pPr algn="ctr"/>
            <a:r>
              <a:rPr lang="en-US" b="1" dirty="0"/>
              <a:t>Weaknesses &amp; Threats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E8A6432-715D-4619-9AEA-3533F499E5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72" y="4427621"/>
            <a:ext cx="3818256" cy="2405188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2185424984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FEEDA38-AEA9-4655-8C75-0949862038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4300" y="0"/>
            <a:ext cx="6477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F8C7C42-561C-4CF3-A707-CB594B2EF4E1}"/>
              </a:ext>
            </a:extLst>
          </p:cNvPr>
          <p:cNvSpPr txBox="1"/>
          <p:nvPr/>
        </p:nvSpPr>
        <p:spPr>
          <a:xfrm>
            <a:off x="314324" y="57552"/>
            <a:ext cx="19716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Natural Elements</a:t>
            </a:r>
          </a:p>
          <a:p>
            <a:pPr algn="ctr"/>
            <a:r>
              <a:rPr lang="en-US" b="1" dirty="0"/>
              <a:t>Strengths &amp; Opportunities </a:t>
            </a: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C3F48652-3E78-42D9-8E20-8A5D8D1383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964" y="1213136"/>
            <a:ext cx="872396" cy="139337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91EFB83-81EE-4CAC-A66F-43E7629F851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D77A21-507D-46E2-B9E9-5528C7811B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01" y="3994348"/>
            <a:ext cx="2641599" cy="2879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509671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13AEBBC-D319-41E2-AA1D-E50926CC36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21" y="34651"/>
            <a:ext cx="9120979" cy="643833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76514DD-5DB2-42C0-AC69-D1867C5D28A4}"/>
              </a:ext>
            </a:extLst>
          </p:cNvPr>
          <p:cNvSpPr txBox="1"/>
          <p:nvPr/>
        </p:nvSpPr>
        <p:spPr>
          <a:xfrm>
            <a:off x="23003" y="50908"/>
            <a:ext cx="2962275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Transportation &amp; Infrastructure</a:t>
            </a:r>
          </a:p>
          <a:p>
            <a:pPr algn="ctr"/>
            <a:r>
              <a:rPr lang="en-US" b="1" dirty="0"/>
              <a:t>“Weaknesses &amp; Threats” </a:t>
            </a: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C3F48652-3E78-42D9-8E20-8A5D8D1383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0960" y="34651"/>
            <a:ext cx="693941" cy="1108349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3B47121-EB13-4608-BC84-87D65A9E297F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67545D-320A-447E-A137-269FBBFB19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3800" y="3515275"/>
            <a:ext cx="2862673" cy="330807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2885294375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543AF7F-153B-4310-81D3-EF43ED0D31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4770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F17AC5D-45AB-4C28-B3D1-A27C778F66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43605"/>
            <a:ext cx="2977168" cy="52143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54E4F43-6596-4886-BDD2-8FE16E05FAA3}"/>
              </a:ext>
            </a:extLst>
          </p:cNvPr>
          <p:cNvSpPr txBox="1"/>
          <p:nvPr/>
        </p:nvSpPr>
        <p:spPr>
          <a:xfrm>
            <a:off x="45720" y="0"/>
            <a:ext cx="26212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Transportation &amp; Infrastructure</a:t>
            </a:r>
          </a:p>
          <a:p>
            <a:pPr algn="ctr"/>
            <a:r>
              <a:rPr lang="en-US" b="1" dirty="0"/>
              <a:t>Strengths &amp; Opportunities </a:t>
            </a: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C3F48652-3E78-42D9-8E20-8A5D8D1383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25884" y="30480"/>
            <a:ext cx="872396" cy="139337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CD85CB3-C1C9-42D0-8CC8-B40CC452DC3F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3963278824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648D3-BD11-44D5-8561-2442F2952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03" y="-58902"/>
            <a:ext cx="2236091" cy="659971"/>
          </a:xfrm>
        </p:spPr>
        <p:txBody>
          <a:bodyPr>
            <a:noAutofit/>
          </a:bodyPr>
          <a:lstStyle/>
          <a:p>
            <a:pPr algn="ctr"/>
            <a:r>
              <a:rPr lang="en-US" sz="2800" b="1" dirty="0"/>
              <a:t>Methodology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A7DEA7A-3F38-4E27-A674-B320397D387B}"/>
              </a:ext>
            </a:extLst>
          </p:cNvPr>
          <p:cNvGrpSpPr/>
          <p:nvPr/>
        </p:nvGrpSpPr>
        <p:grpSpPr>
          <a:xfrm>
            <a:off x="58615" y="185279"/>
            <a:ext cx="8067401" cy="2882154"/>
            <a:chOff x="0" y="677648"/>
            <a:chExt cx="8067401" cy="2882154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8821BB99-4CED-423D-A1F3-6F378068420B}"/>
                </a:ext>
              </a:extLst>
            </p:cNvPr>
            <p:cNvSpPr txBox="1"/>
            <p:nvPr/>
          </p:nvSpPr>
          <p:spPr>
            <a:xfrm>
              <a:off x="0" y="2079312"/>
              <a:ext cx="907263" cy="52322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/>
                <a:t>Site Selection</a:t>
              </a:r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955E4A1-86E8-4476-8116-D45CC914BD78}"/>
                </a:ext>
              </a:extLst>
            </p:cNvPr>
            <p:cNvCxnSpPr>
              <a:cxnSpLocks/>
              <a:stCxn id="5" idx="3"/>
            </p:cNvCxnSpPr>
            <p:nvPr/>
          </p:nvCxnSpPr>
          <p:spPr>
            <a:xfrm flipV="1">
              <a:off x="907263" y="2332760"/>
              <a:ext cx="347686" cy="2759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33FA1A27-41B9-4252-995F-86772DCFD529}"/>
                </a:ext>
              </a:extLst>
            </p:cNvPr>
            <p:cNvSpPr txBox="1"/>
            <p:nvPr/>
          </p:nvSpPr>
          <p:spPr>
            <a:xfrm>
              <a:off x="1678368" y="989272"/>
              <a:ext cx="1099157" cy="300082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Macro-Scale</a:t>
              </a:r>
            </a:p>
          </p:txBody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8A0BC2-4C10-495D-9CE3-E122D9278963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2991320" y="887079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6E465C9-522F-4B8A-BC77-B6A1B0409FFB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4513895" y="956347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AC900E5B-D14B-494B-B21B-C2498DC91D45}"/>
                </a:ext>
              </a:extLst>
            </p:cNvPr>
            <p:cNvSpPr txBox="1"/>
            <p:nvPr/>
          </p:nvSpPr>
          <p:spPr>
            <a:xfrm>
              <a:off x="4735759" y="677648"/>
              <a:ext cx="1435052" cy="92333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Examine the  Ecological potential in the three regions</a:t>
              </a:r>
            </a:p>
          </p:txBody>
        </p:sp>
        <p:cxnSp>
          <p:nvCxnSpPr>
            <p:cNvPr id="9" name="رابط مستقيم 8"/>
            <p:cNvCxnSpPr>
              <a:cxnSpLocks/>
            </p:cNvCxnSpPr>
            <p:nvPr/>
          </p:nvCxnSpPr>
          <p:spPr>
            <a:xfrm>
              <a:off x="7234979" y="1600978"/>
              <a:ext cx="0" cy="625415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14">
              <a:extLst>
                <a:ext uri="{FF2B5EF4-FFF2-40B4-BE49-F238E27FC236}">
                  <a16:creationId xmlns:a16="http://schemas.microsoft.com/office/drawing/2014/main" id="{8F77E7AE-1A6B-4C6D-84E3-3AD9997C4D72}"/>
                </a:ext>
              </a:extLst>
            </p:cNvPr>
            <p:cNvCxnSpPr>
              <a:cxnSpLocks/>
            </p:cNvCxnSpPr>
            <p:nvPr/>
          </p:nvCxnSpPr>
          <p:spPr>
            <a:xfrm>
              <a:off x="2236093" y="2226393"/>
              <a:ext cx="4998886" cy="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مربع نص 26"/>
            <p:cNvSpPr txBox="1"/>
            <p:nvPr/>
          </p:nvSpPr>
          <p:spPr>
            <a:xfrm>
              <a:off x="6684371" y="2839412"/>
              <a:ext cx="1383030" cy="715581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Select the city with the highest potential</a:t>
              </a:r>
            </a:p>
          </p:txBody>
        </p: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C4B162B-B513-4135-90AB-BD4C3E9D26AC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254949" y="1128439"/>
              <a:ext cx="1" cy="1189142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8E03900-D519-4E4B-B306-DF9632AFE0D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250777" y="2325788"/>
              <a:ext cx="0" cy="775324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F3B400C-B62D-42C3-AB07-E1D413A4F982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1464573" y="2884343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1E041E0-D2E5-4E23-B7C9-C5339D5DCA57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1472718" y="912593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CFBC686B-11D8-42B0-9F74-8C53DF1E25C2}"/>
                </a:ext>
              </a:extLst>
            </p:cNvPr>
            <p:cNvSpPr txBox="1"/>
            <p:nvPr/>
          </p:nvSpPr>
          <p:spPr>
            <a:xfrm>
              <a:off x="3205115" y="754625"/>
              <a:ext cx="1099157" cy="92333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Set-up The Criteria on the Macro-Scale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18DF2539-A262-4D08-8646-A091F095B4F5}"/>
                </a:ext>
              </a:extLst>
            </p:cNvPr>
            <p:cNvSpPr txBox="1"/>
            <p:nvPr/>
          </p:nvSpPr>
          <p:spPr>
            <a:xfrm>
              <a:off x="1686514" y="2959637"/>
              <a:ext cx="1099157" cy="300082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Micro-Scale</a:t>
              </a:r>
            </a:p>
          </p:txBody>
        </p: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6FEC7248-6F90-4A82-A281-30545D3F8448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6392674" y="876245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4FA6F162-D8D4-4A0B-A73E-E3C79FB7C785}"/>
                </a:ext>
              </a:extLst>
            </p:cNvPr>
            <p:cNvSpPr txBox="1"/>
            <p:nvPr/>
          </p:nvSpPr>
          <p:spPr>
            <a:xfrm>
              <a:off x="6595165" y="685236"/>
              <a:ext cx="1099157" cy="92333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Select the region With the Highest Potential</a:t>
              </a:r>
            </a:p>
          </p:txBody>
        </p:sp>
        <p:cxnSp>
          <p:nvCxnSpPr>
            <p:cNvPr id="40" name="رابط مستقيم 8">
              <a:extLst>
                <a:ext uri="{FF2B5EF4-FFF2-40B4-BE49-F238E27FC236}">
                  <a16:creationId xmlns:a16="http://schemas.microsoft.com/office/drawing/2014/main" id="{19F715D7-D8B2-4BB4-B4EF-88DD19EC493B}"/>
                </a:ext>
              </a:extLst>
            </p:cNvPr>
            <p:cNvCxnSpPr>
              <a:cxnSpLocks/>
              <a:endCxn id="30" idx="0"/>
            </p:cNvCxnSpPr>
            <p:nvPr/>
          </p:nvCxnSpPr>
          <p:spPr>
            <a:xfrm>
              <a:off x="2236093" y="2226393"/>
              <a:ext cx="0" cy="733244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17B174E2-E201-4D71-88A7-7C2BC67D7E1C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3007611" y="2878766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5547867F-02FB-4CCB-97D7-A694DB6FDCF8}"/>
                </a:ext>
              </a:extLst>
            </p:cNvPr>
            <p:cNvSpPr txBox="1"/>
            <p:nvPr/>
          </p:nvSpPr>
          <p:spPr>
            <a:xfrm>
              <a:off x="3213809" y="2844221"/>
              <a:ext cx="1506280" cy="715581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Set-up The Criteria on the Micro-Scale</a:t>
              </a:r>
            </a:p>
          </p:txBody>
        </p: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CCEA49CD-6619-4B48-8C60-919E507E38DB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4949554" y="2881301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4FEC2F83-3513-408F-92B3-F36CCB97145A}"/>
                </a:ext>
              </a:extLst>
            </p:cNvPr>
            <p:cNvSpPr txBox="1"/>
            <p:nvPr/>
          </p:nvSpPr>
          <p:spPr>
            <a:xfrm>
              <a:off x="5163350" y="2619262"/>
              <a:ext cx="1099157" cy="715581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Examine the potential in the Cities</a:t>
              </a:r>
            </a:p>
          </p:txBody>
        </p: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F57FC8BD-00A9-41A0-AE85-9F2C48B3C506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6464623" y="2950884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Rectangle 51">
            <a:extLst>
              <a:ext uri="{FF2B5EF4-FFF2-40B4-BE49-F238E27FC236}">
                <a16:creationId xmlns:a16="http://schemas.microsoft.com/office/drawing/2014/main" id="{01A87430-589D-4B09-AB8C-F67F15FAF56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b="1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43A7B2-7805-428B-A669-D94F41E4812E}"/>
              </a:ext>
            </a:extLst>
          </p:cNvPr>
          <p:cNvSpPr/>
          <p:nvPr/>
        </p:nvSpPr>
        <p:spPr>
          <a:xfrm>
            <a:off x="30956" y="82063"/>
            <a:ext cx="9054429" cy="3061444"/>
          </a:xfrm>
          <a:prstGeom prst="rect">
            <a:avLst/>
          </a:prstGeom>
          <a:noFill/>
          <a:ln w="41275">
            <a:solidFill>
              <a:srgbClr val="C0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E17CFE1-9C8C-4633-908F-D9F1FF9159F9}"/>
              </a:ext>
            </a:extLst>
          </p:cNvPr>
          <p:cNvCxnSpPr>
            <a:cxnSpLocks/>
          </p:cNvCxnSpPr>
          <p:nvPr/>
        </p:nvCxnSpPr>
        <p:spPr>
          <a:xfrm flipH="1">
            <a:off x="402628" y="3822572"/>
            <a:ext cx="4180113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C86A1450-F41F-4F6D-A9AE-27B21C7D364C}"/>
              </a:ext>
            </a:extLst>
          </p:cNvPr>
          <p:cNvCxnSpPr>
            <a:cxnSpLocks/>
          </p:cNvCxnSpPr>
          <p:nvPr/>
        </p:nvCxnSpPr>
        <p:spPr>
          <a:xfrm>
            <a:off x="4575403" y="3151816"/>
            <a:ext cx="0" cy="214923"/>
          </a:xfrm>
          <a:prstGeom prst="straightConnector1">
            <a:avLst/>
          </a:prstGeom>
          <a:ln w="25400"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>
            <a:extLst>
              <a:ext uri="{FF2B5EF4-FFF2-40B4-BE49-F238E27FC236}">
                <a16:creationId xmlns:a16="http://schemas.microsoft.com/office/drawing/2014/main" id="{D44C8C73-F81E-41A9-9961-6C99D40B53B1}"/>
              </a:ext>
            </a:extLst>
          </p:cNvPr>
          <p:cNvSpPr txBox="1"/>
          <p:nvPr/>
        </p:nvSpPr>
        <p:spPr>
          <a:xfrm>
            <a:off x="3938974" y="3357055"/>
            <a:ext cx="1285368" cy="338554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Site Analysis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D7F6584-1958-47C5-82BC-584029820773}"/>
              </a:ext>
            </a:extLst>
          </p:cNvPr>
          <p:cNvCxnSpPr>
            <a:cxnSpLocks/>
            <a:stCxn id="45" idx="2"/>
          </p:cNvCxnSpPr>
          <p:nvPr/>
        </p:nvCxnSpPr>
        <p:spPr>
          <a:xfrm>
            <a:off x="4581658" y="3695609"/>
            <a:ext cx="0" cy="12571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14">
            <a:extLst>
              <a:ext uri="{FF2B5EF4-FFF2-40B4-BE49-F238E27FC236}">
                <a16:creationId xmlns:a16="http://schemas.microsoft.com/office/drawing/2014/main" id="{CD066CD4-8D79-496A-9757-206F6FD397B5}"/>
              </a:ext>
            </a:extLst>
          </p:cNvPr>
          <p:cNvCxnSpPr>
            <a:cxnSpLocks/>
          </p:cNvCxnSpPr>
          <p:nvPr/>
        </p:nvCxnSpPr>
        <p:spPr>
          <a:xfrm>
            <a:off x="4582741" y="3822572"/>
            <a:ext cx="3929072" cy="0"/>
          </a:xfrm>
          <a:prstGeom prst="line">
            <a:avLst/>
          </a:prstGeom>
          <a:ln w="63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F6671B8C-9079-4274-B755-1DF0E5077C85}"/>
              </a:ext>
            </a:extLst>
          </p:cNvPr>
          <p:cNvCxnSpPr>
            <a:cxnSpLocks/>
          </p:cNvCxnSpPr>
          <p:nvPr/>
        </p:nvCxnSpPr>
        <p:spPr>
          <a:xfrm>
            <a:off x="8520745" y="3822572"/>
            <a:ext cx="0" cy="211755"/>
          </a:xfrm>
          <a:prstGeom prst="line">
            <a:avLst/>
          </a:prstGeom>
          <a:ln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599028EE-4B71-40BE-BA11-0D351D0E68E4}"/>
              </a:ext>
            </a:extLst>
          </p:cNvPr>
          <p:cNvCxnSpPr>
            <a:cxnSpLocks/>
          </p:cNvCxnSpPr>
          <p:nvPr/>
        </p:nvCxnSpPr>
        <p:spPr>
          <a:xfrm>
            <a:off x="6907881" y="3814428"/>
            <a:ext cx="0" cy="219899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9F91C767-ACEF-4419-9C50-FE5F3EE1F64A}"/>
              </a:ext>
            </a:extLst>
          </p:cNvPr>
          <p:cNvCxnSpPr>
            <a:cxnSpLocks/>
          </p:cNvCxnSpPr>
          <p:nvPr/>
        </p:nvCxnSpPr>
        <p:spPr>
          <a:xfrm>
            <a:off x="2297303" y="3814428"/>
            <a:ext cx="0" cy="219899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3C77E9E8-A6BA-47D2-AD9F-259C3750847C}"/>
              </a:ext>
            </a:extLst>
          </p:cNvPr>
          <p:cNvCxnSpPr>
            <a:cxnSpLocks/>
          </p:cNvCxnSpPr>
          <p:nvPr/>
        </p:nvCxnSpPr>
        <p:spPr>
          <a:xfrm>
            <a:off x="402628" y="3821319"/>
            <a:ext cx="0" cy="179894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id="{3CBF49DA-8252-4E88-A301-FD3E224B2893}"/>
              </a:ext>
            </a:extLst>
          </p:cNvPr>
          <p:cNvSpPr txBox="1"/>
          <p:nvPr/>
        </p:nvSpPr>
        <p:spPr>
          <a:xfrm>
            <a:off x="65492" y="4001213"/>
            <a:ext cx="682158" cy="300082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Form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188171CB-133F-4C10-844C-6BE2BBCF8344}"/>
              </a:ext>
            </a:extLst>
          </p:cNvPr>
          <p:cNvSpPr txBox="1"/>
          <p:nvPr/>
        </p:nvSpPr>
        <p:spPr>
          <a:xfrm>
            <a:off x="1885548" y="4029895"/>
            <a:ext cx="836492" cy="300082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Economy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F0E6EE05-6786-4CD7-974E-3D103A60941B}"/>
              </a:ext>
            </a:extLst>
          </p:cNvPr>
          <p:cNvSpPr txBox="1"/>
          <p:nvPr/>
        </p:nvSpPr>
        <p:spPr>
          <a:xfrm>
            <a:off x="7950401" y="4034327"/>
            <a:ext cx="1122824" cy="507831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Natural Elements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DF84A93-9F3E-4101-A2B0-37DA7D6A9612}"/>
              </a:ext>
            </a:extLst>
          </p:cNvPr>
          <p:cNvSpPr txBox="1"/>
          <p:nvPr/>
        </p:nvSpPr>
        <p:spPr>
          <a:xfrm>
            <a:off x="6229429" y="4042471"/>
            <a:ext cx="1356903" cy="300082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Transportation</a:t>
            </a:r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26F64F60-82CD-4983-BE36-0861EC906CD3}"/>
              </a:ext>
            </a:extLst>
          </p:cNvPr>
          <p:cNvCxnSpPr>
            <a:cxnSpLocks/>
            <a:endCxn id="83" idx="6"/>
          </p:cNvCxnSpPr>
          <p:nvPr/>
        </p:nvCxnSpPr>
        <p:spPr>
          <a:xfrm flipH="1">
            <a:off x="5204480" y="4550046"/>
            <a:ext cx="2740794" cy="344219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6826AEAE-7BD4-4038-B64F-85EA017B97E7}"/>
              </a:ext>
            </a:extLst>
          </p:cNvPr>
          <p:cNvCxnSpPr>
            <a:cxnSpLocks/>
            <a:endCxn id="83" idx="7"/>
          </p:cNvCxnSpPr>
          <p:nvPr/>
        </p:nvCxnSpPr>
        <p:spPr>
          <a:xfrm flipH="1">
            <a:off x="5024081" y="4345845"/>
            <a:ext cx="1205348" cy="370639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03D02FEE-7D3A-4D45-8359-4B3AE84B970E}"/>
              </a:ext>
            </a:extLst>
          </p:cNvPr>
          <p:cNvCxnSpPr>
            <a:cxnSpLocks/>
            <a:endCxn id="83" idx="1"/>
          </p:cNvCxnSpPr>
          <p:nvPr/>
        </p:nvCxnSpPr>
        <p:spPr>
          <a:xfrm>
            <a:off x="2722040" y="4333692"/>
            <a:ext cx="1430996" cy="382792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3B884C2E-F1A4-4215-BA02-67CAB061A218}"/>
              </a:ext>
            </a:extLst>
          </p:cNvPr>
          <p:cNvCxnSpPr>
            <a:cxnSpLocks/>
            <a:endCxn id="83" idx="2"/>
          </p:cNvCxnSpPr>
          <p:nvPr/>
        </p:nvCxnSpPr>
        <p:spPr>
          <a:xfrm>
            <a:off x="747650" y="4316909"/>
            <a:ext cx="3224987" cy="577356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Oval 82">
            <a:extLst>
              <a:ext uri="{FF2B5EF4-FFF2-40B4-BE49-F238E27FC236}">
                <a16:creationId xmlns:a16="http://schemas.microsoft.com/office/drawing/2014/main" id="{1DC402B4-8845-43B7-B1A6-5960315692C4}"/>
              </a:ext>
            </a:extLst>
          </p:cNvPr>
          <p:cNvSpPr/>
          <p:nvPr/>
        </p:nvSpPr>
        <p:spPr>
          <a:xfrm>
            <a:off x="3972637" y="4642845"/>
            <a:ext cx="1231843" cy="502840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SWOT</a:t>
            </a:r>
          </a:p>
        </p:txBody>
      </p:sp>
      <p:cxnSp>
        <p:nvCxnSpPr>
          <p:cNvPr id="91" name="Straight Arrow Connector 90">
            <a:extLst>
              <a:ext uri="{FF2B5EF4-FFF2-40B4-BE49-F238E27FC236}">
                <a16:creationId xmlns:a16="http://schemas.microsoft.com/office/drawing/2014/main" id="{432AF6D3-3D52-4E9F-B9C5-AB8EB7D28AC0}"/>
              </a:ext>
            </a:extLst>
          </p:cNvPr>
          <p:cNvCxnSpPr>
            <a:cxnSpLocks/>
          </p:cNvCxnSpPr>
          <p:nvPr/>
        </p:nvCxnSpPr>
        <p:spPr>
          <a:xfrm>
            <a:off x="4585662" y="5154840"/>
            <a:ext cx="0" cy="214923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Box 91">
            <a:extLst>
              <a:ext uri="{FF2B5EF4-FFF2-40B4-BE49-F238E27FC236}">
                <a16:creationId xmlns:a16="http://schemas.microsoft.com/office/drawing/2014/main" id="{E29ECAF4-22F3-40BD-9D28-6C8464E0BDE1}"/>
              </a:ext>
            </a:extLst>
          </p:cNvPr>
          <p:cNvSpPr txBox="1"/>
          <p:nvPr/>
        </p:nvSpPr>
        <p:spPr>
          <a:xfrm>
            <a:off x="3539057" y="5362333"/>
            <a:ext cx="2097589" cy="338554"/>
          </a:xfrm>
          <a:prstGeom prst="rect">
            <a:avLst/>
          </a:prstGeom>
          <a:noFill/>
          <a:ln w="0">
            <a:solidFill>
              <a:srgbClr val="6C8047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Concept Development</a:t>
            </a:r>
          </a:p>
        </p:txBody>
      </p:sp>
      <p:cxnSp>
        <p:nvCxnSpPr>
          <p:cNvPr id="117" name="Straight Arrow Connector 116">
            <a:extLst>
              <a:ext uri="{FF2B5EF4-FFF2-40B4-BE49-F238E27FC236}">
                <a16:creationId xmlns:a16="http://schemas.microsoft.com/office/drawing/2014/main" id="{22E823AD-9494-4BDD-833D-58B752D1420D}"/>
              </a:ext>
            </a:extLst>
          </p:cNvPr>
          <p:cNvCxnSpPr>
            <a:cxnSpLocks/>
          </p:cNvCxnSpPr>
          <p:nvPr/>
        </p:nvCxnSpPr>
        <p:spPr>
          <a:xfrm>
            <a:off x="4581658" y="5700887"/>
            <a:ext cx="0" cy="214923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TextBox 117">
            <a:extLst>
              <a:ext uri="{FF2B5EF4-FFF2-40B4-BE49-F238E27FC236}">
                <a16:creationId xmlns:a16="http://schemas.microsoft.com/office/drawing/2014/main" id="{F1DBFCA9-A7E5-46FC-AFA2-290DDE2EB6F4}"/>
              </a:ext>
            </a:extLst>
          </p:cNvPr>
          <p:cNvSpPr txBox="1"/>
          <p:nvPr/>
        </p:nvSpPr>
        <p:spPr>
          <a:xfrm>
            <a:off x="3539437" y="5915810"/>
            <a:ext cx="2097589" cy="584775"/>
          </a:xfrm>
          <a:prstGeom prst="rect">
            <a:avLst/>
          </a:prstGeom>
          <a:noFill/>
          <a:ln w="0">
            <a:solidFill>
              <a:srgbClr val="6C8047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Interventions &amp; Implementation</a:t>
            </a:r>
          </a:p>
        </p:txBody>
      </p:sp>
      <p:sp>
        <p:nvSpPr>
          <p:cNvPr id="77" name="AutoShape 2" descr="ÙØªÙØ¬Ø© Ø¨Ø­Ø« Ø§ÙØµÙØ± Ø¹Ù âªblur pngâ¬â">
            <a:extLst>
              <a:ext uri="{FF2B5EF4-FFF2-40B4-BE49-F238E27FC236}">
                <a16:creationId xmlns:a16="http://schemas.microsoft.com/office/drawing/2014/main" id="{C4230669-066B-44DC-B997-1A73CA34875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4" name="Picture 83">
            <a:extLst>
              <a:ext uri="{FF2B5EF4-FFF2-40B4-BE49-F238E27FC236}">
                <a16:creationId xmlns:a16="http://schemas.microsoft.com/office/drawing/2014/main" id="{89D914D5-DC98-4E5A-84A7-7C50A36CC5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ghtScreen gridSize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78117" y="5700887"/>
            <a:ext cx="9795434" cy="2929039"/>
          </a:xfrm>
          <a:prstGeom prst="rect">
            <a:avLst/>
          </a:prstGeom>
          <a:effectLst>
            <a:outerShdw dist="50800" dir="5400000" algn="ctr" rotWithShape="0">
              <a:srgbClr val="000000">
                <a:alpha val="69000"/>
              </a:srgbClr>
            </a:outerShdw>
            <a:softEdge rad="76200"/>
          </a:effectLst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0F71DB8B-AEDA-41A6-B221-71CBAA6CF4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ghtScreen gridSize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3349" y="-415426"/>
            <a:ext cx="9410697" cy="5628976"/>
          </a:xfrm>
          <a:prstGeom prst="rect">
            <a:avLst/>
          </a:prstGeom>
          <a:noFill/>
          <a:effectLst>
            <a:outerShdw dist="50800" dir="5400000" algn="ctr" rotWithShape="0">
              <a:srgbClr val="000000">
                <a:alpha val="69000"/>
              </a:srgbClr>
            </a:outerShdw>
            <a:softEdge rad="76200"/>
          </a:effectLst>
        </p:spPr>
      </p:pic>
    </p:spTree>
    <p:extLst>
      <p:ext uri="{BB962C8B-B14F-4D97-AF65-F5344CB8AC3E}">
        <p14:creationId xmlns:p14="http://schemas.microsoft.com/office/powerpoint/2010/main" val="1225706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B777B6D-BA54-457E-A841-AA57945AF4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5137082"/>
              </p:ext>
            </p:extLst>
          </p:nvPr>
        </p:nvGraphicFramePr>
        <p:xfrm>
          <a:off x="0" y="-9524"/>
          <a:ext cx="9143999" cy="768096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447800">
                  <a:extLst>
                    <a:ext uri="{9D8B030D-6E8A-4147-A177-3AD203B41FA5}">
                      <a16:colId xmlns:a16="http://schemas.microsoft.com/office/drawing/2014/main" val="553691113"/>
                    </a:ext>
                  </a:extLst>
                </a:gridCol>
                <a:gridCol w="3962400">
                  <a:extLst>
                    <a:ext uri="{9D8B030D-6E8A-4147-A177-3AD203B41FA5}">
                      <a16:colId xmlns:a16="http://schemas.microsoft.com/office/drawing/2014/main" val="3227384849"/>
                    </a:ext>
                  </a:extLst>
                </a:gridCol>
                <a:gridCol w="3733799">
                  <a:extLst>
                    <a:ext uri="{9D8B030D-6E8A-4147-A177-3AD203B41FA5}">
                      <a16:colId xmlns:a16="http://schemas.microsoft.com/office/drawing/2014/main" val="3531300423"/>
                    </a:ext>
                  </a:extLst>
                </a:gridCol>
              </a:tblGrid>
              <a:tr h="647792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Eco-City Components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+</a:t>
                      </a:r>
                      <a:r>
                        <a:rPr lang="en-US" dirty="0" err="1"/>
                        <a:t>ve</a:t>
                      </a:r>
                      <a:endParaRPr lang="en-US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-</a:t>
                      </a:r>
                      <a:r>
                        <a:rPr lang="en-US" dirty="0" err="1"/>
                        <a:t>ve</a:t>
                      </a:r>
                      <a:endParaRPr lang="en-US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2494444"/>
                  </a:ext>
                </a:extLst>
              </a:tr>
              <a:tr h="832875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Form</a:t>
                      </a:r>
                    </a:p>
                  </a:txBody>
                  <a:tcPr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Availability of Open Spaces</a:t>
                      </a:r>
                    </a:p>
                  </a:txBody>
                  <a:tcPr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Lack of Green Spaces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Absence of Agricultural Landuses in the master</a:t>
                      </a:r>
                      <a:r>
                        <a:rPr lang="en-US" sz="1600" baseline="0" dirty="0"/>
                        <a:t> plan</a:t>
                      </a:r>
                      <a:endParaRPr lang="en-US" sz="1600" dirty="0"/>
                    </a:p>
                  </a:txBody>
                  <a:tcPr>
                    <a:solidFill>
                      <a:srgbClr val="769F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586145"/>
                  </a:ext>
                </a:extLst>
              </a:tr>
              <a:tr h="3300653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Availability of Agricultural Lands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Existence commercial Landuses in master plan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Existence of  Biodiversity 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u="none" strike="noStrike" kern="1200" baseline="0" dirty="0"/>
                        <a:t>Existence of the old city in Selfit</a:t>
                      </a:r>
                      <a:endParaRPr lang="en-US" sz="1600" dirty="0"/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Establishment of Zaytoona University Project</a:t>
                      </a:r>
                    </a:p>
                    <a:p>
                      <a:pPr marL="285750" marR="0" indent="-28575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dirty="0"/>
                        <a:t>Opportunity of wor</a:t>
                      </a:r>
                      <a:r>
                        <a:rPr lang="en-US" sz="1600" baseline="0" dirty="0"/>
                        <a:t>k and  employment in the industrial area</a:t>
                      </a:r>
                    </a:p>
                    <a:p>
                      <a:pPr marL="285750" marR="0" indent="-28575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dirty="0"/>
                        <a:t>The</a:t>
                      </a:r>
                      <a:r>
                        <a:rPr lang="en-US" sz="1600" baseline="0" dirty="0"/>
                        <a:t> majority of the factories are classified as light industry</a:t>
                      </a:r>
                    </a:p>
                    <a:p>
                      <a:pPr marL="285750" marR="0" indent="-28575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Unexploited Agricultural Lands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Loss in Agricultural lands</a:t>
                      </a:r>
                    </a:p>
                    <a:p>
                      <a:pPr marL="285750" marR="0" lvl="0" indent="-28575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dirty="0"/>
                        <a:t>Absence of Environmental Tourism</a:t>
                      </a:r>
                    </a:p>
                    <a:p>
                      <a:pPr marL="285750" marR="0" lvl="0" indent="-28575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dirty="0"/>
                        <a:t>Absence of accessibility to Biodiversity</a:t>
                      </a:r>
                    </a:p>
                    <a:p>
                      <a:pPr marL="285750" marR="0" lvl="0" indent="-28575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dirty="0"/>
                        <a:t>Absence of “Agro-Industry”</a:t>
                      </a:r>
                    </a:p>
                    <a:p>
                      <a:pPr marL="285750" marR="0" lvl="0" indent="-28575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dirty="0"/>
                        <a:t>Absence of Commercial landuses</a:t>
                      </a:r>
                      <a:r>
                        <a:rPr lang="en-US" sz="1600" baseline="0" dirty="0"/>
                        <a:t> in the master plan in some areas with high integration “Based on Space Syntax”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Absence of Sewage System in the industrial area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The existing industrial area contains a lot of residential building</a:t>
                      </a:r>
                    </a:p>
                    <a:p>
                      <a:pPr marL="285750" marR="0" lvl="0" indent="-28575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3977022"/>
                  </a:ext>
                </a:extLst>
              </a:tr>
              <a:tr h="1819987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Natural Elements</a:t>
                      </a:r>
                    </a:p>
                  </a:txBody>
                  <a:tcPr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Availability of sunrises</a:t>
                      </a:r>
                      <a:r>
                        <a:rPr lang="en-US" sz="1600" baseline="0" dirty="0"/>
                        <a:t> to all houses</a:t>
                      </a:r>
                      <a:endParaRPr lang="en-US" sz="1600" dirty="0"/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Existence of Biodiversity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Availability of Medium Value Agricultural lands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Suitability of the Soil “Clay soil” for Agricultural uses </a:t>
                      </a:r>
                    </a:p>
                  </a:txBody>
                  <a:tcPr>
                    <a:solidFill>
                      <a:srgbClr val="769F1B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Horizontal Urban Expansion</a:t>
                      </a:r>
                      <a:endParaRPr lang="ar-SA" sz="1600" dirty="0"/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Pollution in biodiversity due</a:t>
                      </a:r>
                      <a:r>
                        <a:rPr lang="en-US" sz="1600" baseline="0" dirty="0"/>
                        <a:t> to</a:t>
                      </a:r>
                      <a:r>
                        <a:rPr lang="en-US" sz="1600" dirty="0"/>
                        <a:t> Wastewater resulted</a:t>
                      </a:r>
                      <a:r>
                        <a:rPr lang="en-US" sz="1600" baseline="0" dirty="0"/>
                        <a:t> from Settlements</a:t>
                      </a:r>
                      <a:endParaRPr lang="en-US" sz="1600" dirty="0"/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Absence Sewage System for some areas</a:t>
                      </a:r>
                    </a:p>
                    <a:p>
                      <a:pPr algn="ctr"/>
                      <a:endParaRPr lang="en-US" sz="1600" dirty="0"/>
                    </a:p>
                    <a:p>
                      <a:pPr algn="ctr"/>
                      <a:r>
                        <a:rPr lang="en-US" sz="1600" dirty="0"/>
                        <a:t> </a:t>
                      </a:r>
                    </a:p>
                  </a:txBody>
                  <a:tcPr>
                    <a:solidFill>
                      <a:srgbClr val="769F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5766968"/>
                  </a:ext>
                </a:extLst>
              </a:tr>
              <a:tr h="1079653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Transportation &amp; Infrastructure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Good Traffic flow in</a:t>
                      </a:r>
                      <a:r>
                        <a:rPr lang="en-US" sz="1600" baseline="0" dirty="0"/>
                        <a:t> the city</a:t>
                      </a:r>
                      <a:endParaRPr lang="en-US" sz="1600" dirty="0"/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Acceptable Slope for walkability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Lack of street furniture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Unpaved roads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Absence</a:t>
                      </a:r>
                      <a:r>
                        <a:rPr lang="en-US" sz="1600" baseline="0" dirty="0"/>
                        <a:t> of Public transportation and Terminals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9766492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C67D61A9-0BC7-43DE-8BB2-EAC82FCEF589}"/>
              </a:ext>
            </a:extLst>
          </p:cNvPr>
          <p:cNvSpPr/>
          <p:nvPr/>
        </p:nvSpPr>
        <p:spPr>
          <a:xfrm>
            <a:off x="0" y="0"/>
            <a:ext cx="9144000" cy="7671436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968196842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A358FF2-53BB-4616-B4B8-3504E61575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1890" y="0"/>
            <a:ext cx="6477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0148A1B-D755-4BED-82C8-8F6C61CF926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AF01B9-D36D-4227-AAC3-5B9A5EC58112}"/>
              </a:ext>
            </a:extLst>
          </p:cNvPr>
          <p:cNvSpPr txBox="1"/>
          <p:nvPr/>
        </p:nvSpPr>
        <p:spPr>
          <a:xfrm>
            <a:off x="157528" y="82062"/>
            <a:ext cx="23996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Negatives “-</a:t>
            </a:r>
            <a:r>
              <a:rPr lang="en-US" sz="2400" b="1" dirty="0" err="1"/>
              <a:t>ve</a:t>
            </a:r>
            <a:r>
              <a:rPr lang="en-US" sz="2400" b="1" dirty="0"/>
              <a:t>”</a:t>
            </a: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F13D1164-985B-4D11-8234-306C0C3E5E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244" y="625789"/>
            <a:ext cx="759398" cy="1212896"/>
          </a:xfrm>
          <a:prstGeom prst="rect">
            <a:avLst/>
          </a:prstGeom>
          <a:noFill/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6902174-2B2F-4BA9-BC6E-352BDAC193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16" y="2322095"/>
            <a:ext cx="2745856" cy="4535905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933722278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" y="5426996"/>
            <a:ext cx="9139964" cy="143100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1EE6B7-CCAA-4900-B2B5-EE0DF4121B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35" y="41155"/>
            <a:ext cx="9085965" cy="534468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5049A1E-6F7D-485F-8C44-9DBD96F31555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1" name="Picture 8">
            <a:extLst>
              <a:ext uri="{FF2B5EF4-FFF2-40B4-BE49-F238E27FC236}">
                <a16:creationId xmlns:a16="http://schemas.microsoft.com/office/drawing/2014/main" id="{09F2CC9B-DCA0-4CF1-9348-BB75323751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7568" y="87085"/>
            <a:ext cx="872396" cy="139337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00A484AE-4615-4F41-9D0F-3DBB7476D143}"/>
              </a:ext>
            </a:extLst>
          </p:cNvPr>
          <p:cNvSpPr txBox="1"/>
          <p:nvPr/>
        </p:nvSpPr>
        <p:spPr>
          <a:xfrm>
            <a:off x="3487125" y="87085"/>
            <a:ext cx="207498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Positives “+</a:t>
            </a:r>
            <a:r>
              <a:rPr lang="en-US" dirty="0" err="1"/>
              <a:t>ve</a:t>
            </a:r>
            <a:r>
              <a:rPr lang="en-US" dirty="0"/>
              <a:t>”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4D187B-58F3-48E8-8429-E5750E49F01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0000" r="28177" b="45965"/>
          <a:stretch/>
        </p:blipFill>
        <p:spPr>
          <a:xfrm>
            <a:off x="2194018" y="5454381"/>
            <a:ext cx="2060163" cy="128083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BB9B5CE-26F3-48AD-A1CF-148A85521EE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603" t="78534" r="7272"/>
          <a:stretch/>
        </p:blipFill>
        <p:spPr>
          <a:xfrm>
            <a:off x="4200547" y="5489798"/>
            <a:ext cx="2206308" cy="102165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4301FD7-0A32-45E8-A757-2F6A0E4B03B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032" r="16509" b="69399"/>
          <a:stretch/>
        </p:blipFill>
        <p:spPr>
          <a:xfrm>
            <a:off x="24976" y="5385841"/>
            <a:ext cx="2161061" cy="122956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16E249B-5D5C-4AEF-9594-835BE98E5B6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3333" b="21466"/>
          <a:stretch/>
        </p:blipFill>
        <p:spPr>
          <a:xfrm>
            <a:off x="6280723" y="5478565"/>
            <a:ext cx="2845906" cy="1332407"/>
          </a:xfrm>
          <a:prstGeom prst="rect">
            <a:avLst/>
          </a:prstGeom>
        </p:spPr>
      </p:pic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68B2A04-2777-4D51-9318-2C371F8A20EC}"/>
              </a:ext>
            </a:extLst>
          </p:cNvPr>
          <p:cNvSpPr/>
          <p:nvPr/>
        </p:nvSpPr>
        <p:spPr>
          <a:xfrm>
            <a:off x="4608095" y="2466474"/>
            <a:ext cx="1973179" cy="541421"/>
          </a:xfrm>
          <a:custGeom>
            <a:avLst/>
            <a:gdLst>
              <a:gd name="connsiteX0" fmla="*/ 1973179 w 1973179"/>
              <a:gd name="connsiteY0" fmla="*/ 541421 h 541421"/>
              <a:gd name="connsiteX1" fmla="*/ 1961147 w 1973179"/>
              <a:gd name="connsiteY1" fmla="*/ 252663 h 541421"/>
              <a:gd name="connsiteX2" fmla="*/ 1780673 w 1973179"/>
              <a:gd name="connsiteY2" fmla="*/ 120315 h 541421"/>
              <a:gd name="connsiteX3" fmla="*/ 1335505 w 1973179"/>
              <a:gd name="connsiteY3" fmla="*/ 84221 h 541421"/>
              <a:gd name="connsiteX4" fmla="*/ 962526 w 1973179"/>
              <a:gd name="connsiteY4" fmla="*/ 84221 h 541421"/>
              <a:gd name="connsiteX5" fmla="*/ 661737 w 1973179"/>
              <a:gd name="connsiteY5" fmla="*/ 132347 h 541421"/>
              <a:gd name="connsiteX6" fmla="*/ 336884 w 1973179"/>
              <a:gd name="connsiteY6" fmla="*/ 36094 h 541421"/>
              <a:gd name="connsiteX7" fmla="*/ 0 w 1973179"/>
              <a:gd name="connsiteY7" fmla="*/ 0 h 5414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73179" h="541421">
                <a:moveTo>
                  <a:pt x="1973179" y="541421"/>
                </a:moveTo>
                <a:lnTo>
                  <a:pt x="1961147" y="252663"/>
                </a:lnTo>
                <a:lnTo>
                  <a:pt x="1780673" y="120315"/>
                </a:lnTo>
                <a:lnTo>
                  <a:pt x="1335505" y="84221"/>
                </a:lnTo>
                <a:lnTo>
                  <a:pt x="962526" y="84221"/>
                </a:lnTo>
                <a:lnTo>
                  <a:pt x="661737" y="132347"/>
                </a:lnTo>
                <a:lnTo>
                  <a:pt x="336884" y="36094"/>
                </a:lnTo>
                <a:lnTo>
                  <a:pt x="0" y="0"/>
                </a:lnTo>
              </a:path>
            </a:pathLst>
          </a:custGeom>
          <a:noFill/>
          <a:ln w="412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337778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01D1D46-D9F1-4D1F-8B02-D1D66E8AE8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2283983"/>
              </p:ext>
            </p:extLst>
          </p:nvPr>
        </p:nvGraphicFramePr>
        <p:xfrm>
          <a:off x="0" y="21689"/>
          <a:ext cx="9144000" cy="60616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0">
                  <a:extLst>
                    <a:ext uri="{9D8B030D-6E8A-4147-A177-3AD203B41FA5}">
                      <a16:colId xmlns:a16="http://schemas.microsoft.com/office/drawing/2014/main" val="4060817567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3456690574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399684645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4130054786"/>
                    </a:ext>
                  </a:extLst>
                </a:gridCol>
              </a:tblGrid>
              <a:tr h="418658">
                <a:tc rowSpan="2">
                  <a:txBody>
                    <a:bodyPr/>
                    <a:lstStyle/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Principle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Condition*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4437721"/>
                  </a:ext>
                </a:extLst>
              </a:tr>
              <a:tr h="41865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Good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Fair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6145713"/>
                  </a:ext>
                </a:extLst>
              </a:tr>
              <a:tr h="522429"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Restore Degraded Land.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039015"/>
                  </a:ext>
                </a:extLst>
              </a:tr>
              <a:tr h="522429"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Fit the Bioregion.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0107308"/>
                  </a:ext>
                </a:extLst>
              </a:tr>
              <a:tr h="522429"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Balance Development.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8310607"/>
                  </a:ext>
                </a:extLst>
              </a:tr>
              <a:tr h="522429"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Create Compact Cities.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6040418"/>
                  </a:ext>
                </a:extLst>
              </a:tr>
              <a:tr h="522429"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Optimize Energy Performance.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87285157"/>
                  </a:ext>
                </a:extLst>
              </a:tr>
              <a:tr h="522429"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Contribute to the Economy.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3664348"/>
                  </a:ext>
                </a:extLst>
              </a:tr>
              <a:tr h="522429"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Provide Health and Security.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739314"/>
                  </a:ext>
                </a:extLst>
              </a:tr>
              <a:tr h="522429"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Encourage Community.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46925491"/>
                  </a:ext>
                </a:extLst>
              </a:tr>
              <a:tr h="522429"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Promote Social Justice and Equity.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2474008"/>
                  </a:ext>
                </a:extLst>
              </a:tr>
              <a:tr h="522429"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Enrich History and Culture.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8704963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A465EDB7-FA68-4EC9-AD40-A6590D28EAA3}"/>
              </a:ext>
            </a:extLst>
          </p:cNvPr>
          <p:cNvSpPr txBox="1"/>
          <p:nvPr/>
        </p:nvSpPr>
        <p:spPr>
          <a:xfrm>
            <a:off x="1041400" y="6104984"/>
            <a:ext cx="67865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*What is the current condition for this principle in the city?</a:t>
            </a:r>
          </a:p>
          <a:p>
            <a:pPr algn="ctr"/>
            <a:r>
              <a:rPr lang="en-US" sz="2000" dirty="0"/>
              <a:t>To what extent is this principle achieved in the city?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B9CAB19-F452-4D95-AB1D-53A98625667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2320936754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60DE4263-3201-4F99-9363-D375994D1825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65E47D-7989-4B4E-9254-0D56E8D03E5C}"/>
              </a:ext>
            </a:extLst>
          </p:cNvPr>
          <p:cNvSpPr/>
          <p:nvPr/>
        </p:nvSpPr>
        <p:spPr>
          <a:xfrm>
            <a:off x="3717755" y="76200"/>
            <a:ext cx="1504950" cy="695325"/>
          </a:xfrm>
          <a:prstGeom prst="rect">
            <a:avLst/>
          </a:prstGeom>
          <a:noFill/>
          <a:ln w="38100">
            <a:solidFill>
              <a:srgbClr val="6C80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Eco-City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21C2969-813F-4738-8901-ADEE202C1735}"/>
              </a:ext>
            </a:extLst>
          </p:cNvPr>
          <p:cNvCxnSpPr>
            <a:cxnSpLocks/>
            <a:stCxn id="4" idx="2"/>
          </p:cNvCxnSpPr>
          <p:nvPr/>
        </p:nvCxnSpPr>
        <p:spPr>
          <a:xfrm>
            <a:off x="4470230" y="771525"/>
            <a:ext cx="0" cy="323850"/>
          </a:xfrm>
          <a:prstGeom prst="line">
            <a:avLst/>
          </a:prstGeom>
          <a:ln w="25400"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AB26203C-CAF6-4F88-B59F-A9424506258A}"/>
              </a:ext>
            </a:extLst>
          </p:cNvPr>
          <p:cNvSpPr/>
          <p:nvPr/>
        </p:nvSpPr>
        <p:spPr>
          <a:xfrm>
            <a:off x="7335716" y="1438274"/>
            <a:ext cx="1780516" cy="695325"/>
          </a:xfrm>
          <a:prstGeom prst="rect">
            <a:avLst/>
          </a:prstGeom>
          <a:noFill/>
          <a:ln w="190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Infrastructure &amp;Transportation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AD5B6F1-2BC9-456F-8830-64F6061D43D2}"/>
              </a:ext>
            </a:extLst>
          </p:cNvPr>
          <p:cNvCxnSpPr>
            <a:cxnSpLocks/>
          </p:cNvCxnSpPr>
          <p:nvPr/>
        </p:nvCxnSpPr>
        <p:spPr>
          <a:xfrm>
            <a:off x="4470230" y="1095375"/>
            <a:ext cx="3858358" cy="0"/>
          </a:xfrm>
          <a:prstGeom prst="line">
            <a:avLst/>
          </a:prstGeom>
          <a:ln w="25400"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0CC3D59-46D1-4E35-B109-CAA3C2AA718B}"/>
              </a:ext>
            </a:extLst>
          </p:cNvPr>
          <p:cNvCxnSpPr>
            <a:cxnSpLocks/>
          </p:cNvCxnSpPr>
          <p:nvPr/>
        </p:nvCxnSpPr>
        <p:spPr>
          <a:xfrm>
            <a:off x="664143" y="1095375"/>
            <a:ext cx="3806087" cy="0"/>
          </a:xfrm>
          <a:prstGeom prst="line">
            <a:avLst/>
          </a:prstGeom>
          <a:ln w="25400"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5E5AEE2-47E2-4DD9-A806-4A35B85209FB}"/>
              </a:ext>
            </a:extLst>
          </p:cNvPr>
          <p:cNvCxnSpPr>
            <a:cxnSpLocks/>
          </p:cNvCxnSpPr>
          <p:nvPr/>
        </p:nvCxnSpPr>
        <p:spPr>
          <a:xfrm>
            <a:off x="664143" y="1095374"/>
            <a:ext cx="0" cy="323850"/>
          </a:xfrm>
          <a:prstGeom prst="line">
            <a:avLst/>
          </a:prstGeom>
          <a:ln w="25400"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42FB25F-C4B9-47EB-8A82-E99C1C4F12FF}"/>
              </a:ext>
            </a:extLst>
          </p:cNvPr>
          <p:cNvCxnSpPr>
            <a:cxnSpLocks/>
          </p:cNvCxnSpPr>
          <p:nvPr/>
        </p:nvCxnSpPr>
        <p:spPr>
          <a:xfrm>
            <a:off x="8328588" y="1095374"/>
            <a:ext cx="0" cy="333376"/>
          </a:xfrm>
          <a:prstGeom prst="line">
            <a:avLst/>
          </a:prstGeom>
          <a:ln w="25400"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C270893-0054-471F-9753-E445D00F3A6A}"/>
              </a:ext>
            </a:extLst>
          </p:cNvPr>
          <p:cNvCxnSpPr>
            <a:cxnSpLocks/>
          </p:cNvCxnSpPr>
          <p:nvPr/>
        </p:nvCxnSpPr>
        <p:spPr>
          <a:xfrm>
            <a:off x="5830766" y="1101724"/>
            <a:ext cx="0" cy="323850"/>
          </a:xfrm>
          <a:prstGeom prst="line">
            <a:avLst/>
          </a:prstGeom>
          <a:ln w="25400"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7423731-58E7-42EC-9799-3B455B3DA71A}"/>
              </a:ext>
            </a:extLst>
          </p:cNvPr>
          <p:cNvCxnSpPr>
            <a:cxnSpLocks/>
          </p:cNvCxnSpPr>
          <p:nvPr/>
        </p:nvCxnSpPr>
        <p:spPr>
          <a:xfrm>
            <a:off x="3060526" y="1095375"/>
            <a:ext cx="0" cy="323850"/>
          </a:xfrm>
          <a:prstGeom prst="line">
            <a:avLst/>
          </a:prstGeom>
          <a:ln w="25400"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119FFC29-80BE-4891-9A82-027D09227757}"/>
              </a:ext>
            </a:extLst>
          </p:cNvPr>
          <p:cNvSpPr/>
          <p:nvPr/>
        </p:nvSpPr>
        <p:spPr>
          <a:xfrm>
            <a:off x="5068766" y="1438274"/>
            <a:ext cx="1504950" cy="695325"/>
          </a:xfrm>
          <a:prstGeom prst="rect">
            <a:avLst/>
          </a:prstGeom>
          <a:noFill/>
          <a:ln w="190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Socio-Economy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F90D97E-6708-4D03-812E-221C01830945}"/>
              </a:ext>
            </a:extLst>
          </p:cNvPr>
          <p:cNvSpPr/>
          <p:nvPr/>
        </p:nvSpPr>
        <p:spPr>
          <a:xfrm>
            <a:off x="1965553" y="1419225"/>
            <a:ext cx="2287801" cy="799885"/>
          </a:xfrm>
          <a:prstGeom prst="rect">
            <a:avLst/>
          </a:prstGeom>
          <a:noFill/>
          <a:ln w="190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Natural Environment &amp; Energy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5B434F5-90D2-432C-AB30-84ECF5D3B7E4}"/>
              </a:ext>
            </a:extLst>
          </p:cNvPr>
          <p:cNvSpPr/>
          <p:nvPr/>
        </p:nvSpPr>
        <p:spPr>
          <a:xfrm>
            <a:off x="28745" y="1419224"/>
            <a:ext cx="1301410" cy="695325"/>
          </a:xfrm>
          <a:prstGeom prst="rect">
            <a:avLst/>
          </a:prstGeom>
          <a:noFill/>
          <a:ln w="190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Urban Form &amp; Structure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7F98A0C3-A481-4E93-BF0A-FF2D8220926E}"/>
              </a:ext>
            </a:extLst>
          </p:cNvPr>
          <p:cNvCxnSpPr>
            <a:cxnSpLocks/>
          </p:cNvCxnSpPr>
          <p:nvPr/>
        </p:nvCxnSpPr>
        <p:spPr>
          <a:xfrm>
            <a:off x="649610" y="2115833"/>
            <a:ext cx="0" cy="2674235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7DE65FA5-6664-4317-A8DE-19CC9C1F8909}"/>
              </a:ext>
            </a:extLst>
          </p:cNvPr>
          <p:cNvSpPr/>
          <p:nvPr/>
        </p:nvSpPr>
        <p:spPr>
          <a:xfrm>
            <a:off x="1025698" y="3628806"/>
            <a:ext cx="1334132" cy="4768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Buildings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A3CF5CAD-D53C-49BD-96F7-E13530B6FCD7}"/>
              </a:ext>
            </a:extLst>
          </p:cNvPr>
          <p:cNvCxnSpPr>
            <a:cxnSpLocks/>
          </p:cNvCxnSpPr>
          <p:nvPr/>
        </p:nvCxnSpPr>
        <p:spPr>
          <a:xfrm flipH="1">
            <a:off x="659537" y="3851943"/>
            <a:ext cx="366161" cy="0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Rectangle 46">
            <a:extLst>
              <a:ext uri="{FF2B5EF4-FFF2-40B4-BE49-F238E27FC236}">
                <a16:creationId xmlns:a16="http://schemas.microsoft.com/office/drawing/2014/main" id="{6F36060A-025D-4807-B967-F2C69006403F}"/>
              </a:ext>
            </a:extLst>
          </p:cNvPr>
          <p:cNvSpPr/>
          <p:nvPr/>
        </p:nvSpPr>
        <p:spPr>
          <a:xfrm>
            <a:off x="1015771" y="4551641"/>
            <a:ext cx="1344059" cy="4768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Green Spaces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42BDAFB-7BB0-4237-9D33-87EB6D1E200B}"/>
              </a:ext>
            </a:extLst>
          </p:cNvPr>
          <p:cNvSpPr/>
          <p:nvPr/>
        </p:nvSpPr>
        <p:spPr>
          <a:xfrm>
            <a:off x="1013974" y="5451907"/>
            <a:ext cx="1344045" cy="4768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Streets</a:t>
            </a:r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7767CE28-60AD-4393-B9DB-261FF49D9765}"/>
              </a:ext>
            </a:extLst>
          </p:cNvPr>
          <p:cNvCxnSpPr>
            <a:cxnSpLocks/>
          </p:cNvCxnSpPr>
          <p:nvPr/>
        </p:nvCxnSpPr>
        <p:spPr>
          <a:xfrm>
            <a:off x="3057392" y="2209799"/>
            <a:ext cx="0" cy="214313"/>
          </a:xfrm>
          <a:prstGeom prst="line">
            <a:avLst/>
          </a:prstGeom>
          <a:ln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Rectangle 66">
            <a:extLst>
              <a:ext uri="{FF2B5EF4-FFF2-40B4-BE49-F238E27FC236}">
                <a16:creationId xmlns:a16="http://schemas.microsoft.com/office/drawing/2014/main" id="{4DCD162E-4227-4555-A49F-72BB68484A2E}"/>
              </a:ext>
            </a:extLst>
          </p:cNvPr>
          <p:cNvSpPr/>
          <p:nvPr/>
        </p:nvSpPr>
        <p:spPr>
          <a:xfrm>
            <a:off x="1501536" y="2638211"/>
            <a:ext cx="911113" cy="282277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Energy</a:t>
            </a:r>
          </a:p>
        </p:txBody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A2E35DDE-A6A3-44BB-B36F-F295B056BE72}"/>
              </a:ext>
            </a:extLst>
          </p:cNvPr>
          <p:cNvCxnSpPr>
            <a:cxnSpLocks/>
          </p:cNvCxnSpPr>
          <p:nvPr/>
        </p:nvCxnSpPr>
        <p:spPr>
          <a:xfrm>
            <a:off x="5830766" y="2133599"/>
            <a:ext cx="0" cy="433484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Rectangle 73">
            <a:extLst>
              <a:ext uri="{FF2B5EF4-FFF2-40B4-BE49-F238E27FC236}">
                <a16:creationId xmlns:a16="http://schemas.microsoft.com/office/drawing/2014/main" id="{316808E7-BD3B-48EE-A61D-0A49F26176CB}"/>
              </a:ext>
            </a:extLst>
          </p:cNvPr>
          <p:cNvSpPr/>
          <p:nvPr/>
        </p:nvSpPr>
        <p:spPr>
          <a:xfrm>
            <a:off x="3619608" y="5663116"/>
            <a:ext cx="1764963" cy="581621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  <a:p>
            <a:pPr algn="ctr"/>
            <a:r>
              <a:rPr lang="en-US" dirty="0">
                <a:solidFill>
                  <a:schemeClr val="tx1"/>
                </a:solidFill>
              </a:rPr>
              <a:t>Accessibility to Services</a:t>
            </a:r>
          </a:p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AED0BC2D-B8BE-4FDE-A42A-08B630B4DEB5}"/>
              </a:ext>
            </a:extLst>
          </p:cNvPr>
          <p:cNvCxnSpPr>
            <a:cxnSpLocks/>
          </p:cNvCxnSpPr>
          <p:nvPr/>
        </p:nvCxnSpPr>
        <p:spPr>
          <a:xfrm>
            <a:off x="4492565" y="5327656"/>
            <a:ext cx="3724221" cy="0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D8E3A785-46A3-4828-AFE6-28C01D023B91}"/>
              </a:ext>
            </a:extLst>
          </p:cNvPr>
          <p:cNvCxnSpPr>
            <a:cxnSpLocks/>
          </p:cNvCxnSpPr>
          <p:nvPr/>
        </p:nvCxnSpPr>
        <p:spPr>
          <a:xfrm>
            <a:off x="4492564" y="5329716"/>
            <a:ext cx="0" cy="305945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03798481-712B-457B-81B7-4390F8CD86E7}"/>
              </a:ext>
            </a:extLst>
          </p:cNvPr>
          <p:cNvCxnSpPr>
            <a:cxnSpLocks/>
            <a:endCxn id="87" idx="0"/>
          </p:cNvCxnSpPr>
          <p:nvPr/>
        </p:nvCxnSpPr>
        <p:spPr>
          <a:xfrm>
            <a:off x="6449820" y="5327656"/>
            <a:ext cx="474" cy="331452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Rectangle 86">
            <a:extLst>
              <a:ext uri="{FF2B5EF4-FFF2-40B4-BE49-F238E27FC236}">
                <a16:creationId xmlns:a16="http://schemas.microsoft.com/office/drawing/2014/main" id="{32E3940B-D163-4ACB-8016-E093FD86EBED}"/>
              </a:ext>
            </a:extLst>
          </p:cNvPr>
          <p:cNvSpPr/>
          <p:nvPr/>
        </p:nvSpPr>
        <p:spPr>
          <a:xfrm>
            <a:off x="5821241" y="5659108"/>
            <a:ext cx="1258105" cy="4768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Walkability</a:t>
            </a: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8A10A903-A007-4A38-AB0C-AA9F32DCFAC4}"/>
              </a:ext>
            </a:extLst>
          </p:cNvPr>
          <p:cNvSpPr/>
          <p:nvPr/>
        </p:nvSpPr>
        <p:spPr>
          <a:xfrm>
            <a:off x="7431811" y="5659107"/>
            <a:ext cx="1580366" cy="585629"/>
          </a:xfrm>
          <a:prstGeom prst="rect">
            <a:avLst/>
          </a:prstGeom>
          <a:noFill/>
          <a:ln>
            <a:solidFill>
              <a:srgbClr val="6C80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Safety of Infrastructure</a:t>
            </a:r>
          </a:p>
        </p:txBody>
      </p: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CC58ED6F-9E8B-425E-BCE2-AE5B05CB82D3}"/>
              </a:ext>
            </a:extLst>
          </p:cNvPr>
          <p:cNvCxnSpPr>
            <a:cxnSpLocks/>
          </p:cNvCxnSpPr>
          <p:nvPr/>
        </p:nvCxnSpPr>
        <p:spPr>
          <a:xfrm>
            <a:off x="5830766" y="2567083"/>
            <a:ext cx="405911" cy="0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Rectangle 107">
            <a:extLst>
              <a:ext uri="{FF2B5EF4-FFF2-40B4-BE49-F238E27FC236}">
                <a16:creationId xmlns:a16="http://schemas.microsoft.com/office/drawing/2014/main" id="{43065A4C-0641-4514-9B85-09946EF4C97C}"/>
              </a:ext>
            </a:extLst>
          </p:cNvPr>
          <p:cNvSpPr/>
          <p:nvPr/>
        </p:nvSpPr>
        <p:spPr>
          <a:xfrm>
            <a:off x="6236677" y="2328862"/>
            <a:ext cx="1232476" cy="4768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Agriculture</a:t>
            </a:r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C22BE01F-624F-4C56-81F6-4956B7AEF45A}"/>
              </a:ext>
            </a:extLst>
          </p:cNvPr>
          <p:cNvCxnSpPr>
            <a:cxnSpLocks/>
          </p:cNvCxnSpPr>
          <p:nvPr/>
        </p:nvCxnSpPr>
        <p:spPr>
          <a:xfrm>
            <a:off x="5830766" y="2567083"/>
            <a:ext cx="0" cy="860185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8AC9F319-18EA-452D-865C-91FC545B1B20}"/>
              </a:ext>
            </a:extLst>
          </p:cNvPr>
          <p:cNvCxnSpPr>
            <a:cxnSpLocks/>
          </p:cNvCxnSpPr>
          <p:nvPr/>
        </p:nvCxnSpPr>
        <p:spPr>
          <a:xfrm>
            <a:off x="5830766" y="3427268"/>
            <a:ext cx="405911" cy="0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Rectangle 53">
            <a:extLst>
              <a:ext uri="{FF2B5EF4-FFF2-40B4-BE49-F238E27FC236}">
                <a16:creationId xmlns:a16="http://schemas.microsoft.com/office/drawing/2014/main" id="{C598175A-85FD-4FD2-8984-0AF1695BDDEF}"/>
              </a:ext>
            </a:extLst>
          </p:cNvPr>
          <p:cNvSpPr/>
          <p:nvPr/>
        </p:nvSpPr>
        <p:spPr>
          <a:xfrm>
            <a:off x="6246375" y="3183424"/>
            <a:ext cx="1232476" cy="4768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Tourism</a:t>
            </a:r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B630A239-9916-488F-A0F5-779496CCBA09}"/>
              </a:ext>
            </a:extLst>
          </p:cNvPr>
          <p:cNvCxnSpPr>
            <a:cxnSpLocks/>
          </p:cNvCxnSpPr>
          <p:nvPr/>
        </p:nvCxnSpPr>
        <p:spPr>
          <a:xfrm>
            <a:off x="5831317" y="3421851"/>
            <a:ext cx="0" cy="860185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0251B3B9-E5C2-4D10-A4FB-88DF963B875F}"/>
              </a:ext>
            </a:extLst>
          </p:cNvPr>
          <p:cNvCxnSpPr>
            <a:cxnSpLocks/>
          </p:cNvCxnSpPr>
          <p:nvPr/>
        </p:nvCxnSpPr>
        <p:spPr>
          <a:xfrm>
            <a:off x="5830766" y="4282036"/>
            <a:ext cx="405911" cy="0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Rectangle 56">
            <a:extLst>
              <a:ext uri="{FF2B5EF4-FFF2-40B4-BE49-F238E27FC236}">
                <a16:creationId xmlns:a16="http://schemas.microsoft.com/office/drawing/2014/main" id="{9161527D-A3F2-408E-A9A6-2E6A7B82E4D3}"/>
              </a:ext>
            </a:extLst>
          </p:cNvPr>
          <p:cNvSpPr/>
          <p:nvPr/>
        </p:nvSpPr>
        <p:spPr>
          <a:xfrm>
            <a:off x="6246375" y="4046661"/>
            <a:ext cx="1232475" cy="4768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Industry</a:t>
            </a:r>
          </a:p>
        </p:txBody>
      </p: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BFC8DE52-A50C-42AC-BAF7-D79D694FABA4}"/>
              </a:ext>
            </a:extLst>
          </p:cNvPr>
          <p:cNvCxnSpPr>
            <a:cxnSpLocks/>
          </p:cNvCxnSpPr>
          <p:nvPr/>
        </p:nvCxnSpPr>
        <p:spPr>
          <a:xfrm>
            <a:off x="8216786" y="2136990"/>
            <a:ext cx="0" cy="3188331"/>
          </a:xfrm>
          <a:prstGeom prst="line">
            <a:avLst/>
          </a:prstGeom>
          <a:ln w="12700"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1B3B14B8-2D1A-4D5C-BDEB-3D00E767C636}"/>
              </a:ext>
            </a:extLst>
          </p:cNvPr>
          <p:cNvCxnSpPr>
            <a:cxnSpLocks/>
          </p:cNvCxnSpPr>
          <p:nvPr/>
        </p:nvCxnSpPr>
        <p:spPr>
          <a:xfrm>
            <a:off x="8210077" y="5325321"/>
            <a:ext cx="1898" cy="333787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3DB74D4E-B9F1-4F69-9E61-18DA712853A3}"/>
              </a:ext>
            </a:extLst>
          </p:cNvPr>
          <p:cNvCxnSpPr>
            <a:cxnSpLocks/>
          </p:cNvCxnSpPr>
          <p:nvPr/>
        </p:nvCxnSpPr>
        <p:spPr>
          <a:xfrm flipH="1">
            <a:off x="649610" y="4790068"/>
            <a:ext cx="366161" cy="0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750D6CFC-F5A8-41F1-B395-52251462FF16}"/>
              </a:ext>
            </a:extLst>
          </p:cNvPr>
          <p:cNvCxnSpPr>
            <a:cxnSpLocks/>
          </p:cNvCxnSpPr>
          <p:nvPr/>
        </p:nvCxnSpPr>
        <p:spPr>
          <a:xfrm>
            <a:off x="649610" y="4790068"/>
            <a:ext cx="0" cy="88756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BE67835D-20D8-433C-83B3-FDDCBB77594D}"/>
              </a:ext>
            </a:extLst>
          </p:cNvPr>
          <p:cNvCxnSpPr>
            <a:cxnSpLocks/>
          </p:cNvCxnSpPr>
          <p:nvPr/>
        </p:nvCxnSpPr>
        <p:spPr>
          <a:xfrm flipH="1">
            <a:off x="649609" y="5690334"/>
            <a:ext cx="366161" cy="0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A63BB3BB-98D8-4640-B86B-BE5B675F92C1}"/>
              </a:ext>
            </a:extLst>
          </p:cNvPr>
          <p:cNvCxnSpPr>
            <a:cxnSpLocks/>
          </p:cNvCxnSpPr>
          <p:nvPr/>
        </p:nvCxnSpPr>
        <p:spPr>
          <a:xfrm>
            <a:off x="649609" y="5690334"/>
            <a:ext cx="0" cy="697766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>
            <a:extLst>
              <a:ext uri="{FF2B5EF4-FFF2-40B4-BE49-F238E27FC236}">
                <a16:creationId xmlns:a16="http://schemas.microsoft.com/office/drawing/2014/main" id="{AF9DD428-4149-498E-9169-1EAE476A958B}"/>
              </a:ext>
            </a:extLst>
          </p:cNvPr>
          <p:cNvCxnSpPr>
            <a:cxnSpLocks/>
          </p:cNvCxnSpPr>
          <p:nvPr/>
        </p:nvCxnSpPr>
        <p:spPr>
          <a:xfrm flipH="1">
            <a:off x="649609" y="6388834"/>
            <a:ext cx="366161" cy="0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" name="Rectangle 98">
            <a:extLst>
              <a:ext uri="{FF2B5EF4-FFF2-40B4-BE49-F238E27FC236}">
                <a16:creationId xmlns:a16="http://schemas.microsoft.com/office/drawing/2014/main" id="{9F971BAF-BE94-4CA5-8B30-8A504E2455CE}"/>
              </a:ext>
            </a:extLst>
          </p:cNvPr>
          <p:cNvSpPr/>
          <p:nvPr/>
        </p:nvSpPr>
        <p:spPr>
          <a:xfrm>
            <a:off x="1013975" y="6144875"/>
            <a:ext cx="1344041" cy="4768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Landuse</a:t>
            </a:r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D3302A95-DB45-44F9-B535-D7B78DBF2642}"/>
              </a:ext>
            </a:extLst>
          </p:cNvPr>
          <p:cNvCxnSpPr>
            <a:cxnSpLocks/>
          </p:cNvCxnSpPr>
          <p:nvPr/>
        </p:nvCxnSpPr>
        <p:spPr>
          <a:xfrm>
            <a:off x="5821414" y="5012361"/>
            <a:ext cx="405911" cy="0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Rectangle 57">
            <a:extLst>
              <a:ext uri="{FF2B5EF4-FFF2-40B4-BE49-F238E27FC236}">
                <a16:creationId xmlns:a16="http://schemas.microsoft.com/office/drawing/2014/main" id="{8FA4C46C-08A2-4D54-BF5E-E00B5D3BF591}"/>
              </a:ext>
            </a:extLst>
          </p:cNvPr>
          <p:cNvSpPr/>
          <p:nvPr/>
        </p:nvSpPr>
        <p:spPr>
          <a:xfrm>
            <a:off x="6219525" y="4768388"/>
            <a:ext cx="1334132" cy="4768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Social Services</a:t>
            </a:r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D3301353-ECD8-42B9-9C92-5269D4FF6E7F}"/>
              </a:ext>
            </a:extLst>
          </p:cNvPr>
          <p:cNvCxnSpPr>
            <a:cxnSpLocks/>
          </p:cNvCxnSpPr>
          <p:nvPr/>
        </p:nvCxnSpPr>
        <p:spPr>
          <a:xfrm>
            <a:off x="1947567" y="2422530"/>
            <a:ext cx="2154648" cy="0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24829ED1-6541-4EC0-9CAE-7874C61B3345}"/>
              </a:ext>
            </a:extLst>
          </p:cNvPr>
          <p:cNvCxnSpPr>
            <a:cxnSpLocks/>
          </p:cNvCxnSpPr>
          <p:nvPr/>
        </p:nvCxnSpPr>
        <p:spPr>
          <a:xfrm>
            <a:off x="1947729" y="2423423"/>
            <a:ext cx="0" cy="214313"/>
          </a:xfrm>
          <a:prstGeom prst="line">
            <a:avLst/>
          </a:prstGeom>
          <a:ln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Rectangle 65">
            <a:extLst>
              <a:ext uri="{FF2B5EF4-FFF2-40B4-BE49-F238E27FC236}">
                <a16:creationId xmlns:a16="http://schemas.microsoft.com/office/drawing/2014/main" id="{0872E25F-F9CD-4172-91B9-AB3AE7058DBB}"/>
              </a:ext>
            </a:extLst>
          </p:cNvPr>
          <p:cNvSpPr/>
          <p:nvPr/>
        </p:nvSpPr>
        <p:spPr>
          <a:xfrm>
            <a:off x="3442778" y="2637373"/>
            <a:ext cx="1278325" cy="481127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Natural Element</a:t>
            </a:r>
          </a:p>
        </p:txBody>
      </p:sp>
      <p:cxnSp>
        <p:nvCxnSpPr>
          <p:cNvPr id="60" name="Straight Connector 58">
            <a:extLst>
              <a:ext uri="{FF2B5EF4-FFF2-40B4-BE49-F238E27FC236}">
                <a16:creationId xmlns:a16="http://schemas.microsoft.com/office/drawing/2014/main" id="{24829ED1-6541-4EC0-9CAE-7874C61B3345}"/>
              </a:ext>
            </a:extLst>
          </p:cNvPr>
          <p:cNvCxnSpPr>
            <a:cxnSpLocks/>
          </p:cNvCxnSpPr>
          <p:nvPr/>
        </p:nvCxnSpPr>
        <p:spPr>
          <a:xfrm>
            <a:off x="4102215" y="2422530"/>
            <a:ext cx="0" cy="214313"/>
          </a:xfrm>
          <a:prstGeom prst="line">
            <a:avLst/>
          </a:prstGeom>
          <a:ln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793E7C27-70D1-46CD-9D1B-C50EAE631191}"/>
              </a:ext>
            </a:extLst>
          </p:cNvPr>
          <p:cNvCxnSpPr>
            <a:cxnSpLocks/>
          </p:cNvCxnSpPr>
          <p:nvPr/>
        </p:nvCxnSpPr>
        <p:spPr>
          <a:xfrm>
            <a:off x="5830766" y="4282036"/>
            <a:ext cx="0" cy="729493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2666539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648D3-BD11-44D5-8561-2442F2952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03" y="-58902"/>
            <a:ext cx="2236091" cy="659971"/>
          </a:xfrm>
        </p:spPr>
        <p:txBody>
          <a:bodyPr>
            <a:noAutofit/>
          </a:bodyPr>
          <a:lstStyle/>
          <a:p>
            <a:pPr algn="ctr"/>
            <a:r>
              <a:rPr lang="en-US" sz="2800" b="1" dirty="0"/>
              <a:t>Methodology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A7DEA7A-3F38-4E27-A674-B320397D387B}"/>
              </a:ext>
            </a:extLst>
          </p:cNvPr>
          <p:cNvGrpSpPr/>
          <p:nvPr/>
        </p:nvGrpSpPr>
        <p:grpSpPr>
          <a:xfrm>
            <a:off x="58615" y="185279"/>
            <a:ext cx="8067401" cy="2882154"/>
            <a:chOff x="0" y="677648"/>
            <a:chExt cx="8067401" cy="2882154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8821BB99-4CED-423D-A1F3-6F378068420B}"/>
                </a:ext>
              </a:extLst>
            </p:cNvPr>
            <p:cNvSpPr txBox="1"/>
            <p:nvPr/>
          </p:nvSpPr>
          <p:spPr>
            <a:xfrm>
              <a:off x="0" y="2079312"/>
              <a:ext cx="907263" cy="52322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/>
                <a:t>Site Selection</a:t>
              </a:r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955E4A1-86E8-4476-8116-D45CC914BD78}"/>
                </a:ext>
              </a:extLst>
            </p:cNvPr>
            <p:cNvCxnSpPr>
              <a:cxnSpLocks/>
              <a:stCxn id="5" idx="3"/>
            </p:cNvCxnSpPr>
            <p:nvPr/>
          </p:nvCxnSpPr>
          <p:spPr>
            <a:xfrm flipV="1">
              <a:off x="907263" y="2332760"/>
              <a:ext cx="347686" cy="2759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33FA1A27-41B9-4252-995F-86772DCFD529}"/>
                </a:ext>
              </a:extLst>
            </p:cNvPr>
            <p:cNvSpPr txBox="1"/>
            <p:nvPr/>
          </p:nvSpPr>
          <p:spPr>
            <a:xfrm>
              <a:off x="1678368" y="989272"/>
              <a:ext cx="1099157" cy="300082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Macro-Scale</a:t>
              </a:r>
            </a:p>
          </p:txBody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8A0BC2-4C10-495D-9CE3-E122D9278963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2991320" y="887079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6E465C9-522F-4B8A-BC77-B6A1B0409FFB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4513895" y="956347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AC900E5B-D14B-494B-B21B-C2498DC91D45}"/>
                </a:ext>
              </a:extLst>
            </p:cNvPr>
            <p:cNvSpPr txBox="1"/>
            <p:nvPr/>
          </p:nvSpPr>
          <p:spPr>
            <a:xfrm>
              <a:off x="4735759" y="677648"/>
              <a:ext cx="1435052" cy="92333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Examine the  Ecological potential in the three regions</a:t>
              </a:r>
            </a:p>
          </p:txBody>
        </p:sp>
        <p:cxnSp>
          <p:nvCxnSpPr>
            <p:cNvPr id="9" name="رابط مستقيم 8"/>
            <p:cNvCxnSpPr>
              <a:cxnSpLocks/>
            </p:cNvCxnSpPr>
            <p:nvPr/>
          </p:nvCxnSpPr>
          <p:spPr>
            <a:xfrm>
              <a:off x="7234979" y="1600978"/>
              <a:ext cx="0" cy="625415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14">
              <a:extLst>
                <a:ext uri="{FF2B5EF4-FFF2-40B4-BE49-F238E27FC236}">
                  <a16:creationId xmlns:a16="http://schemas.microsoft.com/office/drawing/2014/main" id="{8F77E7AE-1A6B-4C6D-84E3-3AD9997C4D72}"/>
                </a:ext>
              </a:extLst>
            </p:cNvPr>
            <p:cNvCxnSpPr>
              <a:cxnSpLocks/>
            </p:cNvCxnSpPr>
            <p:nvPr/>
          </p:nvCxnSpPr>
          <p:spPr>
            <a:xfrm>
              <a:off x="2236093" y="2226393"/>
              <a:ext cx="4998886" cy="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مربع نص 26"/>
            <p:cNvSpPr txBox="1"/>
            <p:nvPr/>
          </p:nvSpPr>
          <p:spPr>
            <a:xfrm>
              <a:off x="6684371" y="2839412"/>
              <a:ext cx="1383030" cy="715581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Select the city with the highest potential</a:t>
              </a:r>
            </a:p>
          </p:txBody>
        </p: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C4B162B-B513-4135-90AB-BD4C3E9D26AC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254949" y="1128439"/>
              <a:ext cx="1" cy="1189142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8E03900-D519-4E4B-B306-DF9632AFE0D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250777" y="2325788"/>
              <a:ext cx="0" cy="775324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F3B400C-B62D-42C3-AB07-E1D413A4F982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1464573" y="2884343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1E041E0-D2E5-4E23-B7C9-C5339D5DCA57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1472718" y="912593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CFBC686B-11D8-42B0-9F74-8C53DF1E25C2}"/>
                </a:ext>
              </a:extLst>
            </p:cNvPr>
            <p:cNvSpPr txBox="1"/>
            <p:nvPr/>
          </p:nvSpPr>
          <p:spPr>
            <a:xfrm>
              <a:off x="3205115" y="754625"/>
              <a:ext cx="1099157" cy="92333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Set-up The Criteria on the Macro-Scale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18DF2539-A262-4D08-8646-A091F095B4F5}"/>
                </a:ext>
              </a:extLst>
            </p:cNvPr>
            <p:cNvSpPr txBox="1"/>
            <p:nvPr/>
          </p:nvSpPr>
          <p:spPr>
            <a:xfrm>
              <a:off x="1686514" y="2959637"/>
              <a:ext cx="1099157" cy="300082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Micro-Scale</a:t>
              </a:r>
            </a:p>
          </p:txBody>
        </p: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6FEC7248-6F90-4A82-A281-30545D3F8448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6392674" y="876245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4FA6F162-D8D4-4A0B-A73E-E3C79FB7C785}"/>
                </a:ext>
              </a:extLst>
            </p:cNvPr>
            <p:cNvSpPr txBox="1"/>
            <p:nvPr/>
          </p:nvSpPr>
          <p:spPr>
            <a:xfrm>
              <a:off x="6595165" y="685236"/>
              <a:ext cx="1099157" cy="923330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Select the region With the Highest Potential</a:t>
              </a:r>
            </a:p>
          </p:txBody>
        </p:sp>
        <p:cxnSp>
          <p:nvCxnSpPr>
            <p:cNvPr id="40" name="رابط مستقيم 8">
              <a:extLst>
                <a:ext uri="{FF2B5EF4-FFF2-40B4-BE49-F238E27FC236}">
                  <a16:creationId xmlns:a16="http://schemas.microsoft.com/office/drawing/2014/main" id="{19F715D7-D8B2-4BB4-B4EF-88DD19EC493B}"/>
                </a:ext>
              </a:extLst>
            </p:cNvPr>
            <p:cNvCxnSpPr>
              <a:cxnSpLocks/>
              <a:endCxn id="30" idx="0"/>
            </p:cNvCxnSpPr>
            <p:nvPr/>
          </p:nvCxnSpPr>
          <p:spPr>
            <a:xfrm>
              <a:off x="2236093" y="2226393"/>
              <a:ext cx="0" cy="733244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17B174E2-E201-4D71-88A7-7C2BC67D7E1C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3007611" y="2878766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5547867F-02FB-4CCB-97D7-A694DB6FDCF8}"/>
                </a:ext>
              </a:extLst>
            </p:cNvPr>
            <p:cNvSpPr txBox="1"/>
            <p:nvPr/>
          </p:nvSpPr>
          <p:spPr>
            <a:xfrm>
              <a:off x="3213809" y="2844221"/>
              <a:ext cx="1506280" cy="715581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Set-up The Criteria on the Micro-Scale</a:t>
              </a:r>
            </a:p>
          </p:txBody>
        </p: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CCEA49CD-6619-4B48-8C60-919E507E38DB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4949554" y="2881301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4FEC2F83-3513-408F-92B3-F36CCB97145A}"/>
                </a:ext>
              </a:extLst>
            </p:cNvPr>
            <p:cNvSpPr txBox="1"/>
            <p:nvPr/>
          </p:nvSpPr>
          <p:spPr>
            <a:xfrm>
              <a:off x="5163350" y="2619262"/>
              <a:ext cx="1099157" cy="715581"/>
            </a:xfrm>
            <a:prstGeom prst="rect">
              <a:avLst/>
            </a:prstGeom>
            <a:noFill/>
            <a:ln w="0"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50" b="1" dirty="0"/>
                <a:t>Examine the potential in the Cities</a:t>
              </a:r>
            </a:p>
          </p:txBody>
        </p: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F57FC8BD-00A9-41A0-AE85-9F2C48B3C506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6464623" y="2950884"/>
              <a:ext cx="1" cy="427590"/>
            </a:xfrm>
            <a:prstGeom prst="line">
              <a:avLst/>
            </a:prstGeom>
            <a:ln w="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Rectangle 51">
            <a:extLst>
              <a:ext uri="{FF2B5EF4-FFF2-40B4-BE49-F238E27FC236}">
                <a16:creationId xmlns:a16="http://schemas.microsoft.com/office/drawing/2014/main" id="{01A87430-589D-4B09-AB8C-F67F15FAF56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b="1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43A7B2-7805-428B-A669-D94F41E4812E}"/>
              </a:ext>
            </a:extLst>
          </p:cNvPr>
          <p:cNvSpPr/>
          <p:nvPr/>
        </p:nvSpPr>
        <p:spPr>
          <a:xfrm>
            <a:off x="30956" y="82063"/>
            <a:ext cx="9054429" cy="3061444"/>
          </a:xfrm>
          <a:prstGeom prst="rect">
            <a:avLst/>
          </a:prstGeom>
          <a:noFill/>
          <a:ln w="41275">
            <a:solidFill>
              <a:srgbClr val="C0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E17CFE1-9C8C-4633-908F-D9F1FF9159F9}"/>
              </a:ext>
            </a:extLst>
          </p:cNvPr>
          <p:cNvCxnSpPr>
            <a:cxnSpLocks/>
          </p:cNvCxnSpPr>
          <p:nvPr/>
        </p:nvCxnSpPr>
        <p:spPr>
          <a:xfrm flipH="1">
            <a:off x="402628" y="3822572"/>
            <a:ext cx="4180113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C86A1450-F41F-4F6D-A9AE-27B21C7D364C}"/>
              </a:ext>
            </a:extLst>
          </p:cNvPr>
          <p:cNvCxnSpPr>
            <a:cxnSpLocks/>
          </p:cNvCxnSpPr>
          <p:nvPr/>
        </p:nvCxnSpPr>
        <p:spPr>
          <a:xfrm>
            <a:off x="4575403" y="3151816"/>
            <a:ext cx="0" cy="214923"/>
          </a:xfrm>
          <a:prstGeom prst="straightConnector1">
            <a:avLst/>
          </a:prstGeom>
          <a:ln w="25400"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>
            <a:extLst>
              <a:ext uri="{FF2B5EF4-FFF2-40B4-BE49-F238E27FC236}">
                <a16:creationId xmlns:a16="http://schemas.microsoft.com/office/drawing/2014/main" id="{D44C8C73-F81E-41A9-9961-6C99D40B53B1}"/>
              </a:ext>
            </a:extLst>
          </p:cNvPr>
          <p:cNvSpPr txBox="1"/>
          <p:nvPr/>
        </p:nvSpPr>
        <p:spPr>
          <a:xfrm>
            <a:off x="3938974" y="3357055"/>
            <a:ext cx="1285368" cy="338554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Site Analysis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D7F6584-1958-47C5-82BC-584029820773}"/>
              </a:ext>
            </a:extLst>
          </p:cNvPr>
          <p:cNvCxnSpPr>
            <a:cxnSpLocks/>
            <a:stCxn id="45" idx="2"/>
          </p:cNvCxnSpPr>
          <p:nvPr/>
        </p:nvCxnSpPr>
        <p:spPr>
          <a:xfrm>
            <a:off x="4581658" y="3695609"/>
            <a:ext cx="0" cy="12571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14">
            <a:extLst>
              <a:ext uri="{FF2B5EF4-FFF2-40B4-BE49-F238E27FC236}">
                <a16:creationId xmlns:a16="http://schemas.microsoft.com/office/drawing/2014/main" id="{CD066CD4-8D79-496A-9757-206F6FD397B5}"/>
              </a:ext>
            </a:extLst>
          </p:cNvPr>
          <p:cNvCxnSpPr>
            <a:cxnSpLocks/>
          </p:cNvCxnSpPr>
          <p:nvPr/>
        </p:nvCxnSpPr>
        <p:spPr>
          <a:xfrm>
            <a:off x="4582741" y="3822572"/>
            <a:ext cx="3929072" cy="0"/>
          </a:xfrm>
          <a:prstGeom prst="line">
            <a:avLst/>
          </a:prstGeom>
          <a:ln w="63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F6671B8C-9079-4274-B755-1DF0E5077C85}"/>
              </a:ext>
            </a:extLst>
          </p:cNvPr>
          <p:cNvCxnSpPr>
            <a:cxnSpLocks/>
          </p:cNvCxnSpPr>
          <p:nvPr/>
        </p:nvCxnSpPr>
        <p:spPr>
          <a:xfrm>
            <a:off x="8520745" y="3822572"/>
            <a:ext cx="0" cy="211755"/>
          </a:xfrm>
          <a:prstGeom prst="line">
            <a:avLst/>
          </a:prstGeom>
          <a:ln>
            <a:solidFill>
              <a:srgbClr val="6C80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599028EE-4B71-40BE-BA11-0D351D0E68E4}"/>
              </a:ext>
            </a:extLst>
          </p:cNvPr>
          <p:cNvCxnSpPr>
            <a:cxnSpLocks/>
          </p:cNvCxnSpPr>
          <p:nvPr/>
        </p:nvCxnSpPr>
        <p:spPr>
          <a:xfrm>
            <a:off x="6907881" y="3814428"/>
            <a:ext cx="0" cy="219899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9F91C767-ACEF-4419-9C50-FE5F3EE1F64A}"/>
              </a:ext>
            </a:extLst>
          </p:cNvPr>
          <p:cNvCxnSpPr>
            <a:cxnSpLocks/>
          </p:cNvCxnSpPr>
          <p:nvPr/>
        </p:nvCxnSpPr>
        <p:spPr>
          <a:xfrm>
            <a:off x="2297303" y="3814428"/>
            <a:ext cx="0" cy="219899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3C77E9E8-A6BA-47D2-AD9F-259C3750847C}"/>
              </a:ext>
            </a:extLst>
          </p:cNvPr>
          <p:cNvCxnSpPr>
            <a:cxnSpLocks/>
          </p:cNvCxnSpPr>
          <p:nvPr/>
        </p:nvCxnSpPr>
        <p:spPr>
          <a:xfrm>
            <a:off x="402628" y="3821319"/>
            <a:ext cx="0" cy="179894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id="{3CBF49DA-8252-4E88-A301-FD3E224B2893}"/>
              </a:ext>
            </a:extLst>
          </p:cNvPr>
          <p:cNvSpPr txBox="1"/>
          <p:nvPr/>
        </p:nvSpPr>
        <p:spPr>
          <a:xfrm>
            <a:off x="65492" y="4001213"/>
            <a:ext cx="682158" cy="300082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Form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188171CB-133F-4C10-844C-6BE2BBCF8344}"/>
              </a:ext>
            </a:extLst>
          </p:cNvPr>
          <p:cNvSpPr txBox="1"/>
          <p:nvPr/>
        </p:nvSpPr>
        <p:spPr>
          <a:xfrm>
            <a:off x="1885548" y="4029895"/>
            <a:ext cx="836492" cy="300082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Economy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F0E6EE05-6786-4CD7-974E-3D103A60941B}"/>
              </a:ext>
            </a:extLst>
          </p:cNvPr>
          <p:cNvSpPr txBox="1"/>
          <p:nvPr/>
        </p:nvSpPr>
        <p:spPr>
          <a:xfrm>
            <a:off x="8024973" y="3997372"/>
            <a:ext cx="991544" cy="507831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Natural Elements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DF84A93-9F3E-4101-A2B0-37DA7D6A9612}"/>
              </a:ext>
            </a:extLst>
          </p:cNvPr>
          <p:cNvSpPr txBox="1"/>
          <p:nvPr/>
        </p:nvSpPr>
        <p:spPr>
          <a:xfrm>
            <a:off x="6229429" y="4042471"/>
            <a:ext cx="1356903" cy="300082"/>
          </a:xfrm>
          <a:prstGeom prst="rect">
            <a:avLst/>
          </a:prstGeom>
          <a:noFill/>
          <a:ln w="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/>
              <a:t>Transportation</a:t>
            </a:r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26F64F60-82CD-4983-BE36-0861EC906CD3}"/>
              </a:ext>
            </a:extLst>
          </p:cNvPr>
          <p:cNvCxnSpPr>
            <a:cxnSpLocks/>
            <a:endCxn id="83" idx="6"/>
          </p:cNvCxnSpPr>
          <p:nvPr/>
        </p:nvCxnSpPr>
        <p:spPr>
          <a:xfrm flipH="1">
            <a:off x="5204480" y="4490227"/>
            <a:ext cx="2820493" cy="404038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6826AEAE-7BD4-4038-B64F-85EA017B97E7}"/>
              </a:ext>
            </a:extLst>
          </p:cNvPr>
          <p:cNvCxnSpPr>
            <a:cxnSpLocks/>
            <a:endCxn id="83" idx="7"/>
          </p:cNvCxnSpPr>
          <p:nvPr/>
        </p:nvCxnSpPr>
        <p:spPr>
          <a:xfrm flipH="1">
            <a:off x="5024081" y="4345845"/>
            <a:ext cx="1205348" cy="370639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03D02FEE-7D3A-4D45-8359-4B3AE84B970E}"/>
              </a:ext>
            </a:extLst>
          </p:cNvPr>
          <p:cNvCxnSpPr>
            <a:cxnSpLocks/>
            <a:endCxn id="83" idx="1"/>
          </p:cNvCxnSpPr>
          <p:nvPr/>
        </p:nvCxnSpPr>
        <p:spPr>
          <a:xfrm>
            <a:off x="2722040" y="4333692"/>
            <a:ext cx="1430996" cy="382792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3B884C2E-F1A4-4215-BA02-67CAB061A218}"/>
              </a:ext>
            </a:extLst>
          </p:cNvPr>
          <p:cNvCxnSpPr>
            <a:cxnSpLocks/>
            <a:endCxn id="83" idx="2"/>
          </p:cNvCxnSpPr>
          <p:nvPr/>
        </p:nvCxnSpPr>
        <p:spPr>
          <a:xfrm>
            <a:off x="747650" y="4316909"/>
            <a:ext cx="3224987" cy="577356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Oval 82">
            <a:extLst>
              <a:ext uri="{FF2B5EF4-FFF2-40B4-BE49-F238E27FC236}">
                <a16:creationId xmlns:a16="http://schemas.microsoft.com/office/drawing/2014/main" id="{1DC402B4-8845-43B7-B1A6-5960315692C4}"/>
              </a:ext>
            </a:extLst>
          </p:cNvPr>
          <p:cNvSpPr/>
          <p:nvPr/>
        </p:nvSpPr>
        <p:spPr>
          <a:xfrm>
            <a:off x="3972637" y="4642845"/>
            <a:ext cx="1231843" cy="502840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SWOT</a:t>
            </a:r>
          </a:p>
        </p:txBody>
      </p:sp>
      <p:cxnSp>
        <p:nvCxnSpPr>
          <p:cNvPr id="91" name="Straight Arrow Connector 90">
            <a:extLst>
              <a:ext uri="{FF2B5EF4-FFF2-40B4-BE49-F238E27FC236}">
                <a16:creationId xmlns:a16="http://schemas.microsoft.com/office/drawing/2014/main" id="{432AF6D3-3D52-4E9F-B9C5-AB8EB7D28AC0}"/>
              </a:ext>
            </a:extLst>
          </p:cNvPr>
          <p:cNvCxnSpPr>
            <a:cxnSpLocks/>
          </p:cNvCxnSpPr>
          <p:nvPr/>
        </p:nvCxnSpPr>
        <p:spPr>
          <a:xfrm>
            <a:off x="4585662" y="5154840"/>
            <a:ext cx="0" cy="214923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Box 91">
            <a:extLst>
              <a:ext uri="{FF2B5EF4-FFF2-40B4-BE49-F238E27FC236}">
                <a16:creationId xmlns:a16="http://schemas.microsoft.com/office/drawing/2014/main" id="{E29ECAF4-22F3-40BD-9D28-6C8464E0BDE1}"/>
              </a:ext>
            </a:extLst>
          </p:cNvPr>
          <p:cNvSpPr txBox="1"/>
          <p:nvPr/>
        </p:nvSpPr>
        <p:spPr>
          <a:xfrm>
            <a:off x="3539057" y="5362333"/>
            <a:ext cx="2097589" cy="338554"/>
          </a:xfrm>
          <a:prstGeom prst="rect">
            <a:avLst/>
          </a:prstGeom>
          <a:noFill/>
          <a:ln w="0">
            <a:solidFill>
              <a:srgbClr val="6C8047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Concept Development</a:t>
            </a:r>
          </a:p>
        </p:txBody>
      </p:sp>
      <p:cxnSp>
        <p:nvCxnSpPr>
          <p:cNvPr id="117" name="Straight Arrow Connector 116">
            <a:extLst>
              <a:ext uri="{FF2B5EF4-FFF2-40B4-BE49-F238E27FC236}">
                <a16:creationId xmlns:a16="http://schemas.microsoft.com/office/drawing/2014/main" id="{22E823AD-9494-4BDD-833D-58B752D1420D}"/>
              </a:ext>
            </a:extLst>
          </p:cNvPr>
          <p:cNvCxnSpPr>
            <a:cxnSpLocks/>
          </p:cNvCxnSpPr>
          <p:nvPr/>
        </p:nvCxnSpPr>
        <p:spPr>
          <a:xfrm>
            <a:off x="4581658" y="5700887"/>
            <a:ext cx="0" cy="214923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TextBox 117">
            <a:extLst>
              <a:ext uri="{FF2B5EF4-FFF2-40B4-BE49-F238E27FC236}">
                <a16:creationId xmlns:a16="http://schemas.microsoft.com/office/drawing/2014/main" id="{F1DBFCA9-A7E5-46FC-AFA2-290DDE2EB6F4}"/>
              </a:ext>
            </a:extLst>
          </p:cNvPr>
          <p:cNvSpPr txBox="1"/>
          <p:nvPr/>
        </p:nvSpPr>
        <p:spPr>
          <a:xfrm>
            <a:off x="3539437" y="5915810"/>
            <a:ext cx="2097589" cy="584775"/>
          </a:xfrm>
          <a:prstGeom prst="rect">
            <a:avLst/>
          </a:prstGeom>
          <a:noFill/>
          <a:ln w="0">
            <a:solidFill>
              <a:srgbClr val="6C8047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Interventions &amp; Implementation</a:t>
            </a:r>
          </a:p>
        </p:txBody>
      </p:sp>
      <p:sp>
        <p:nvSpPr>
          <p:cNvPr id="77" name="AutoShape 2" descr="ÙØªÙØ¬Ø© Ø¨Ø­Ø« Ø§ÙØµÙØ± Ø¹Ù âªblur pngâ¬â">
            <a:extLst>
              <a:ext uri="{FF2B5EF4-FFF2-40B4-BE49-F238E27FC236}">
                <a16:creationId xmlns:a16="http://schemas.microsoft.com/office/drawing/2014/main" id="{C4230669-066B-44DC-B997-1A73CA34875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4" name="Picture 83">
            <a:extLst>
              <a:ext uri="{FF2B5EF4-FFF2-40B4-BE49-F238E27FC236}">
                <a16:creationId xmlns:a16="http://schemas.microsoft.com/office/drawing/2014/main" id="{89D914D5-DC98-4E5A-84A7-7C50A36CC5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ghtScreen gridSize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39547" y="6420970"/>
            <a:ext cx="9795434" cy="2929039"/>
          </a:xfrm>
          <a:prstGeom prst="rect">
            <a:avLst/>
          </a:prstGeom>
          <a:effectLst>
            <a:outerShdw dist="50800" dir="5400000" algn="ctr" rotWithShape="0">
              <a:srgbClr val="000000">
                <a:alpha val="69000"/>
              </a:srgbClr>
            </a:outerShdw>
            <a:softEdge rad="76200"/>
          </a:effectLst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0F71DB8B-AEDA-41A6-B221-71CBAA6CF4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ghtScreen gridSize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7179" y="-332491"/>
            <a:ext cx="9410697" cy="6273729"/>
          </a:xfrm>
          <a:prstGeom prst="rect">
            <a:avLst/>
          </a:prstGeom>
          <a:noFill/>
          <a:effectLst>
            <a:outerShdw dist="50800" dir="5400000" algn="ctr" rotWithShape="0">
              <a:srgbClr val="000000">
                <a:alpha val="69000"/>
              </a:srgbClr>
            </a:outerShdw>
            <a:softEdge rad="76200"/>
          </a:effectLst>
        </p:spPr>
      </p:pic>
    </p:spTree>
    <p:extLst>
      <p:ext uri="{BB962C8B-B14F-4D97-AF65-F5344CB8AC3E}">
        <p14:creationId xmlns:p14="http://schemas.microsoft.com/office/powerpoint/2010/main" val="3102879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C5EC80E-FF5D-49D8-A342-B756A99B85A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3" t="12790" r="250" b="5043"/>
          <a:stretch/>
        </p:blipFill>
        <p:spPr>
          <a:xfrm>
            <a:off x="74278" y="20861"/>
            <a:ext cx="8993818" cy="409822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B8AA0D9B-D47B-45F9-8FD0-9E7BA21F3A9F}"/>
              </a:ext>
            </a:extLst>
          </p:cNvPr>
          <p:cNvSpPr/>
          <p:nvPr/>
        </p:nvSpPr>
        <p:spPr>
          <a:xfrm>
            <a:off x="-45721" y="4381798"/>
            <a:ext cx="9144000" cy="23691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0F7455F-4C81-4D22-B54F-77057BF9BE77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0" name="Picture 8">
            <a:extLst>
              <a:ext uri="{FF2B5EF4-FFF2-40B4-BE49-F238E27FC236}">
                <a16:creationId xmlns:a16="http://schemas.microsoft.com/office/drawing/2014/main" id="{1A517C97-4E1A-48CE-9197-1E07F10D9A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8924" y="30480"/>
            <a:ext cx="611255" cy="97628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4DCC2B3-7FB7-4D68-8D55-707885640E9A}"/>
              </a:ext>
            </a:extLst>
          </p:cNvPr>
          <p:cNvSpPr txBox="1"/>
          <p:nvPr/>
        </p:nvSpPr>
        <p:spPr>
          <a:xfrm>
            <a:off x="3514071" y="14042"/>
            <a:ext cx="192331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Master Plan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E5D3D2D-D2AD-4E1B-88A3-0AAA2E7C0AF1}"/>
              </a:ext>
            </a:extLst>
          </p:cNvPr>
          <p:cNvSpPr txBox="1"/>
          <p:nvPr/>
        </p:nvSpPr>
        <p:spPr>
          <a:xfrm>
            <a:off x="3513610" y="-1333500"/>
            <a:ext cx="35657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Urban form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Energy and material flows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Socio-Economy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Infrastructure &amp; Transportation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32B3457-F7AA-49F7-A467-01DB28672A9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28188"/>
          <a:stretch/>
        </p:blipFill>
        <p:spPr>
          <a:xfrm>
            <a:off x="4513830" y="6989965"/>
            <a:ext cx="2321378" cy="1369652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E6FC2859-A436-45DC-8E01-6801557A03CA}"/>
              </a:ext>
            </a:extLst>
          </p:cNvPr>
          <p:cNvGrpSpPr/>
          <p:nvPr/>
        </p:nvGrpSpPr>
        <p:grpSpPr>
          <a:xfrm>
            <a:off x="46121" y="4159011"/>
            <a:ext cx="1518390" cy="1710698"/>
            <a:chOff x="39765" y="4506416"/>
            <a:chExt cx="1629171" cy="1835509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819EA8F1-1FB3-44A8-8636-48EEB094F13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b="90276"/>
            <a:stretch/>
          </p:blipFill>
          <p:spPr>
            <a:xfrm>
              <a:off x="39765" y="4506416"/>
              <a:ext cx="1557651" cy="174746"/>
            </a:xfrm>
            <a:prstGeom prst="rect">
              <a:avLst/>
            </a:prstGeom>
          </p:spPr>
        </p:pic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13FDB08D-8C5F-44A0-8209-B55A8384B66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16352"/>
            <a:stretch/>
          </p:blipFill>
          <p:spPr>
            <a:xfrm>
              <a:off x="111285" y="4838713"/>
              <a:ext cx="1557651" cy="1503212"/>
            </a:xfrm>
            <a:prstGeom prst="rect">
              <a:avLst/>
            </a:prstGeom>
          </p:spPr>
        </p:pic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A236AD3-4DD4-4AAF-9095-DAC325C51E6F}"/>
              </a:ext>
            </a:extLst>
          </p:cNvPr>
          <p:cNvGrpSpPr/>
          <p:nvPr/>
        </p:nvGrpSpPr>
        <p:grpSpPr>
          <a:xfrm>
            <a:off x="6488687" y="7075704"/>
            <a:ext cx="2658989" cy="1477596"/>
            <a:chOff x="7306037" y="5783572"/>
            <a:chExt cx="2846742" cy="1581929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D3D2C149-A39F-466F-A1B9-EBE6202C1D4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t="65074" r="21781"/>
            <a:stretch/>
          </p:blipFill>
          <p:spPr>
            <a:xfrm>
              <a:off x="7306037" y="6156834"/>
              <a:ext cx="1267802" cy="845212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2E1A2554-0E8C-4F48-8711-9A9535EC465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t="8403" b="34343"/>
            <a:stretch/>
          </p:blipFill>
          <p:spPr>
            <a:xfrm>
              <a:off x="8302130" y="5783572"/>
              <a:ext cx="1850649" cy="1581929"/>
            </a:xfrm>
            <a:prstGeom prst="rect">
              <a:avLst/>
            </a:prstGeom>
          </p:spPr>
        </p:pic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F99099F1-B502-4772-AB55-67EFEA1130AD}"/>
              </a:ext>
            </a:extLst>
          </p:cNvPr>
          <p:cNvGrpSpPr/>
          <p:nvPr/>
        </p:nvGrpSpPr>
        <p:grpSpPr>
          <a:xfrm>
            <a:off x="3311047" y="4142575"/>
            <a:ext cx="2058238" cy="2439125"/>
            <a:chOff x="3330740" y="4226130"/>
            <a:chExt cx="2058238" cy="2439125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30B3AD91-FCE2-4B16-9203-E76649B3BA4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b="8651"/>
            <a:stretch/>
          </p:blipFill>
          <p:spPr>
            <a:xfrm>
              <a:off x="3330740" y="4226130"/>
              <a:ext cx="2058238" cy="2117211"/>
            </a:xfrm>
            <a:prstGeom prst="rect">
              <a:avLst/>
            </a:prstGeom>
          </p:spPr>
        </p:pic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DBA7DC4F-BE30-4C66-98DB-5F286AA51CB7}"/>
                </a:ext>
              </a:extLst>
            </p:cNvPr>
            <p:cNvGrpSpPr/>
            <p:nvPr/>
          </p:nvGrpSpPr>
          <p:grpSpPr>
            <a:xfrm>
              <a:off x="3349191" y="6403645"/>
              <a:ext cx="1343479" cy="261610"/>
              <a:chOff x="3659518" y="6458178"/>
              <a:chExt cx="1343479" cy="261610"/>
            </a:xfrm>
          </p:grpSpPr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529AFAA6-4393-4545-8C29-AEB0E22F18CA}"/>
                  </a:ext>
                </a:extLst>
              </p:cNvPr>
              <p:cNvSpPr/>
              <p:nvPr/>
            </p:nvSpPr>
            <p:spPr>
              <a:xfrm>
                <a:off x="3659518" y="6524303"/>
                <a:ext cx="283374" cy="148120"/>
              </a:xfrm>
              <a:prstGeom prst="rect">
                <a:avLst/>
              </a:prstGeom>
              <a:noFill/>
              <a:ln w="38100">
                <a:solidFill>
                  <a:schemeClr val="tx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92E460A6-19CE-425D-B3E9-8BAFD497EFF5}"/>
                  </a:ext>
                </a:extLst>
              </p:cNvPr>
              <p:cNvSpPr txBox="1"/>
              <p:nvPr/>
            </p:nvSpPr>
            <p:spPr>
              <a:xfrm>
                <a:off x="3951208" y="6458178"/>
                <a:ext cx="1051789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100" dirty="0"/>
                  <a:t>Walkable Area</a:t>
                </a:r>
              </a:p>
            </p:txBody>
          </p:sp>
        </p:grp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72823A88-6B46-4ECD-836D-D470866ABF26}"/>
              </a:ext>
            </a:extLst>
          </p:cNvPr>
          <p:cNvGrpSpPr/>
          <p:nvPr/>
        </p:nvGrpSpPr>
        <p:grpSpPr>
          <a:xfrm>
            <a:off x="6950277" y="4099528"/>
            <a:ext cx="2104938" cy="1523110"/>
            <a:chOff x="7006264" y="4143036"/>
            <a:chExt cx="2104938" cy="1523110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47299D0D-CFEB-41A4-BAC3-CD209A40A25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t="32432"/>
            <a:stretch/>
          </p:blipFill>
          <p:spPr>
            <a:xfrm>
              <a:off x="7229115" y="4462273"/>
              <a:ext cx="1882087" cy="1203873"/>
            </a:xfrm>
            <a:prstGeom prst="rect">
              <a:avLst/>
            </a:prstGeom>
            <a:solidFill>
              <a:schemeClr val="bg1"/>
            </a:solidFill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8E79CBD-F1DC-467A-B049-4349E39A06ED}"/>
                </a:ext>
              </a:extLst>
            </p:cNvPr>
            <p:cNvSpPr txBox="1"/>
            <p:nvPr/>
          </p:nvSpPr>
          <p:spPr>
            <a:xfrm>
              <a:off x="7006264" y="4143036"/>
              <a:ext cx="2058238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/>
                <a:t>Energy &amp; Material Flows</a:t>
              </a:r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C25204C9-80AC-4962-8E90-8FEEA33F24BE}"/>
              </a:ext>
            </a:extLst>
          </p:cNvPr>
          <p:cNvGrpSpPr/>
          <p:nvPr/>
        </p:nvGrpSpPr>
        <p:grpSpPr>
          <a:xfrm>
            <a:off x="5657628" y="4163217"/>
            <a:ext cx="1255734" cy="2617415"/>
            <a:chOff x="5671032" y="4198228"/>
            <a:chExt cx="1255734" cy="2617415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895553C5-9E6E-4CBC-AC1B-E2A2FC4396A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r="53514" b="93676"/>
            <a:stretch/>
          </p:blipFill>
          <p:spPr>
            <a:xfrm>
              <a:off x="5671032" y="4198228"/>
              <a:ext cx="803558" cy="163221"/>
            </a:xfrm>
            <a:prstGeom prst="rect">
              <a:avLst/>
            </a:prstGeom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0DD1810C-3642-4EC8-9E19-C5136799353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/>
            <a:srcRect t="20656"/>
            <a:stretch/>
          </p:blipFill>
          <p:spPr>
            <a:xfrm>
              <a:off x="5711493" y="4341877"/>
              <a:ext cx="1215273" cy="2473766"/>
            </a:xfrm>
            <a:prstGeom prst="rect">
              <a:avLst/>
            </a:prstGeom>
          </p:spPr>
        </p:pic>
      </p:grpSp>
      <p:pic>
        <p:nvPicPr>
          <p:cNvPr id="34" name="Picture 33">
            <a:extLst>
              <a:ext uri="{FF2B5EF4-FFF2-40B4-BE49-F238E27FC236}">
                <a16:creationId xmlns:a16="http://schemas.microsoft.com/office/drawing/2014/main" id="{851AB7FE-A921-49BE-8707-8B0C9DDCDB9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22194" y="6878349"/>
            <a:ext cx="1430156" cy="2115071"/>
          </a:xfrm>
          <a:prstGeom prst="rect">
            <a:avLst/>
          </a:prstGeom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EB50D47F-0FB9-4100-ADF2-E0AB92B37624}"/>
              </a:ext>
            </a:extLst>
          </p:cNvPr>
          <p:cNvGrpSpPr/>
          <p:nvPr/>
        </p:nvGrpSpPr>
        <p:grpSpPr>
          <a:xfrm>
            <a:off x="1564511" y="4142575"/>
            <a:ext cx="1768334" cy="2615205"/>
            <a:chOff x="1617543" y="4142576"/>
            <a:chExt cx="1715301" cy="2536774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3D1F7C59-C44E-492F-BCE9-509F45FE8ED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1617543" y="4142576"/>
              <a:ext cx="1715301" cy="2536774"/>
            </a:xfrm>
            <a:prstGeom prst="rect">
              <a:avLst/>
            </a:prstGeom>
          </p:spPr>
        </p:pic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84910A24-1F89-474C-B2C9-D3C60BFB8DD4}"/>
                </a:ext>
              </a:extLst>
            </p:cNvPr>
            <p:cNvSpPr/>
            <p:nvPr/>
          </p:nvSpPr>
          <p:spPr>
            <a:xfrm>
              <a:off x="1617543" y="4620126"/>
              <a:ext cx="302372" cy="135046"/>
            </a:xfrm>
            <a:prstGeom prst="rect">
              <a:avLst/>
            </a:prstGeom>
            <a:solidFill>
              <a:srgbClr val="5C692F"/>
            </a:solidFill>
            <a:ln>
              <a:solidFill>
                <a:srgbClr val="5C692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97147597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F57D700-4A64-4744-9B5E-66732D5660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"/>
            <a:ext cx="9143999" cy="685799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1A8976B-201B-4503-A0AA-0A2CC18A883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396" r="22411"/>
          <a:stretch/>
        </p:blipFill>
        <p:spPr>
          <a:xfrm>
            <a:off x="1612232" y="5403067"/>
            <a:ext cx="1612232" cy="1454932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3E21FFB-97A3-47CA-99E8-CCDD2D6B8380}"/>
              </a:ext>
            </a:extLst>
          </p:cNvPr>
          <p:cNvSpPr txBox="1"/>
          <p:nvPr/>
        </p:nvSpPr>
        <p:spPr>
          <a:xfrm>
            <a:off x="4229100" y="-9676"/>
            <a:ext cx="219710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Urban Form &amp; Structure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AC844D9-A2D5-4257-8917-07D4B3F1E3FC}"/>
              </a:ext>
            </a:extLst>
          </p:cNvPr>
          <p:cNvGrpSpPr/>
          <p:nvPr/>
        </p:nvGrpSpPr>
        <p:grpSpPr>
          <a:xfrm>
            <a:off x="0" y="4966485"/>
            <a:ext cx="1612232" cy="1891515"/>
            <a:chOff x="0" y="4966485"/>
            <a:chExt cx="1612232" cy="1891515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CAD356D1-E386-4082-A3AB-2BF9252B25C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b="40132"/>
            <a:stretch/>
          </p:blipFill>
          <p:spPr>
            <a:xfrm>
              <a:off x="0" y="4966485"/>
              <a:ext cx="1612232" cy="1891515"/>
            </a:xfrm>
            <a:prstGeom prst="rect">
              <a:avLst/>
            </a:prstGeom>
            <a:solidFill>
              <a:schemeClr val="bg1"/>
            </a:solidFill>
          </p:spPr>
        </p:pic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DF651D61-4F99-403B-B330-79497DA968CD}"/>
                </a:ext>
              </a:extLst>
            </p:cNvPr>
            <p:cNvSpPr/>
            <p:nvPr/>
          </p:nvSpPr>
          <p:spPr>
            <a:xfrm>
              <a:off x="770021" y="6665494"/>
              <a:ext cx="842210" cy="16844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2740263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C0DFFDC-1D0C-4510-B55B-848B176644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05" y="0"/>
            <a:ext cx="9144000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2707EA2-2393-44FD-8E41-9A4ED693622C}"/>
              </a:ext>
            </a:extLst>
          </p:cNvPr>
          <p:cNvSpPr txBox="1"/>
          <p:nvPr/>
        </p:nvSpPr>
        <p:spPr>
          <a:xfrm>
            <a:off x="3498516" y="0"/>
            <a:ext cx="2146967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Socio-Economic</a:t>
            </a: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1E635161-7002-4976-A5FA-AA1E9C5A40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7024" y="30480"/>
            <a:ext cx="611255" cy="976284"/>
          </a:xfrm>
          <a:prstGeom prst="rect">
            <a:avLst/>
          </a:prstGeom>
          <a:solidFill>
            <a:schemeClr val="bg1"/>
          </a:solidFill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20D0A02B-CF70-4D53-B3B6-6E73EA5588DA}"/>
              </a:ext>
            </a:extLst>
          </p:cNvPr>
          <p:cNvGrpSpPr/>
          <p:nvPr/>
        </p:nvGrpSpPr>
        <p:grpSpPr>
          <a:xfrm>
            <a:off x="14705" y="4242795"/>
            <a:ext cx="1768334" cy="2615205"/>
            <a:chOff x="1617543" y="4142576"/>
            <a:chExt cx="1715301" cy="253677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143D9EF3-02E0-4AC3-894E-D3FC67974B3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617543" y="4142576"/>
              <a:ext cx="1715301" cy="2536774"/>
            </a:xfrm>
            <a:prstGeom prst="rect">
              <a:avLst/>
            </a:prstGeom>
            <a:solidFill>
              <a:schemeClr val="bg1"/>
            </a:solidFill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3C1C19E-5D87-407A-AE4A-81AED7354338}"/>
                </a:ext>
              </a:extLst>
            </p:cNvPr>
            <p:cNvSpPr/>
            <p:nvPr/>
          </p:nvSpPr>
          <p:spPr>
            <a:xfrm>
              <a:off x="1617543" y="4620126"/>
              <a:ext cx="302372" cy="135046"/>
            </a:xfrm>
            <a:prstGeom prst="rect">
              <a:avLst/>
            </a:prstGeom>
            <a:solidFill>
              <a:srgbClr val="5C692F"/>
            </a:solidFill>
            <a:ln>
              <a:solidFill>
                <a:srgbClr val="5C692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44389326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1BAFF5C-C199-4C3D-B616-5EEE05ADD33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36DDAC4-C80E-4710-BC16-5F0D49D31B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1121"/>
          <a:stretch/>
        </p:blipFill>
        <p:spPr>
          <a:xfrm>
            <a:off x="0" y="4981074"/>
            <a:ext cx="1603214" cy="1876926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073BC5D-41B6-469F-A966-4DCD746A90E9}"/>
              </a:ext>
            </a:extLst>
          </p:cNvPr>
          <p:cNvSpPr txBox="1"/>
          <p:nvPr/>
        </p:nvSpPr>
        <p:spPr>
          <a:xfrm>
            <a:off x="3873500" y="-9676"/>
            <a:ext cx="21971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Street Function</a:t>
            </a:r>
          </a:p>
        </p:txBody>
      </p:sp>
      <p:pic>
        <p:nvPicPr>
          <p:cNvPr id="16" name="Picture 8">
            <a:extLst>
              <a:ext uri="{FF2B5EF4-FFF2-40B4-BE49-F238E27FC236}">
                <a16:creationId xmlns:a16="http://schemas.microsoft.com/office/drawing/2014/main" id="{3F5A826A-B06B-425E-A051-777C84A89B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87024" y="30480"/>
            <a:ext cx="611255" cy="97628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3539704608"/>
      </p:ext>
    </p:extLst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2FBB5A3F-C77D-49DB-A0EC-0E98FC5CC4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7300" y="5027729"/>
            <a:ext cx="1536700" cy="1830271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113A4C-E5D2-4A59-BEAE-22F61023F8A2}"/>
              </a:ext>
            </a:extLst>
          </p:cNvPr>
          <p:cNvSpPr txBox="1"/>
          <p:nvPr/>
        </p:nvSpPr>
        <p:spPr>
          <a:xfrm>
            <a:off x="3873500" y="3403600"/>
            <a:ext cx="2841625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Transportation &amp; Infrastructure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69BD2D-6A9B-4797-9DC8-439809DD0F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67B7BF6-F89A-458F-9B48-E4BAD2FC35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89" y="0"/>
            <a:ext cx="9143999" cy="685799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51ECEB0-F446-4B70-BA06-2AB609E2DF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89" y="3935635"/>
            <a:ext cx="2231705" cy="289830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5" name="Picture 8">
            <a:extLst>
              <a:ext uri="{FF2B5EF4-FFF2-40B4-BE49-F238E27FC236}">
                <a16:creationId xmlns:a16="http://schemas.microsoft.com/office/drawing/2014/main" id="{A614601D-5091-480B-8BF7-7114EF9217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05856" y="0"/>
            <a:ext cx="611255" cy="97628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636300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28A810E-FF25-434F-9D64-88E6D3A2CA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A96E30-34C9-4523-B699-B9CC7C25B87D}"/>
              </a:ext>
            </a:extLst>
          </p:cNvPr>
          <p:cNvSpPr txBox="1"/>
          <p:nvPr/>
        </p:nvSpPr>
        <p:spPr>
          <a:xfrm>
            <a:off x="3621505" y="0"/>
            <a:ext cx="190099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Energy &amp; Material Flows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159F6B-0AAC-4007-9A57-C47E5DDE0F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" y="4451684"/>
            <a:ext cx="2541874" cy="2406316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2" name="Picture 8">
            <a:extLst>
              <a:ext uri="{FF2B5EF4-FFF2-40B4-BE49-F238E27FC236}">
                <a16:creationId xmlns:a16="http://schemas.microsoft.com/office/drawing/2014/main" id="{C1DD791E-A57A-42EE-84DF-D01980266D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87024" y="30480"/>
            <a:ext cx="611255" cy="97628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2881046853"/>
      </p:ext>
    </p:extLst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F00D6A2-776C-46A1-B730-8F9DC5A76E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81" y="101763"/>
            <a:ext cx="8116830" cy="668444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5A4FC24-A90F-4E2F-A5D2-A58A566238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9231" y="3340194"/>
            <a:ext cx="2154769" cy="355370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73CE331-AF7B-4F8E-B79A-795D69DDAE6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1526BF86-9ADE-4DD1-B61A-5FA42EBBE4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6527" y="101763"/>
            <a:ext cx="935750" cy="1494562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A1D249A-A6B5-4BA4-83FA-50585FCC9EEC}"/>
              </a:ext>
            </a:extLst>
          </p:cNvPr>
          <p:cNvSpPr txBox="1"/>
          <p:nvPr/>
        </p:nvSpPr>
        <p:spPr>
          <a:xfrm>
            <a:off x="3331753" y="26881"/>
            <a:ext cx="2480493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Walkable CBD</a:t>
            </a:r>
          </a:p>
          <a:p>
            <a:pPr algn="ctr"/>
            <a:r>
              <a:rPr lang="en-US" dirty="0"/>
              <a:t>“Development Concept”</a:t>
            </a:r>
          </a:p>
        </p:txBody>
      </p:sp>
    </p:spTree>
    <p:extLst>
      <p:ext uri="{BB962C8B-B14F-4D97-AF65-F5344CB8AC3E}">
        <p14:creationId xmlns:p14="http://schemas.microsoft.com/office/powerpoint/2010/main" val="3565367407"/>
      </p:ext>
    </p:extLst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A0909A7-F5B7-4B2E-ACA7-01921420D3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35"/>
          <a:stretch/>
        </p:blipFill>
        <p:spPr>
          <a:xfrm>
            <a:off x="6160617" y="2663924"/>
            <a:ext cx="2844164" cy="282991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41A61DB-F65F-46D8-A9E2-C34768DF5D0A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31750">
            <a:solidFill>
              <a:srgbClr val="0D0D0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82877A6-5E30-4CB7-AAF0-2689A47108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441" y="2415183"/>
            <a:ext cx="2869135" cy="33274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DA80947-DA7A-4498-92F4-1DA409353730}"/>
              </a:ext>
            </a:extLst>
          </p:cNvPr>
          <p:cNvSpPr txBox="1"/>
          <p:nvPr/>
        </p:nvSpPr>
        <p:spPr>
          <a:xfrm>
            <a:off x="499676" y="5889595"/>
            <a:ext cx="1875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Be Smart </a:t>
            </a:r>
          </a:p>
          <a:p>
            <a:pPr algn="ctr"/>
            <a:r>
              <a:rPr lang="en-US" b="1" dirty="0"/>
              <a:t>Be Ecologist …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4A16CAB-33E7-4F3A-89F9-A8B80514941D}"/>
              </a:ext>
            </a:extLst>
          </p:cNvPr>
          <p:cNvSpPr txBox="1"/>
          <p:nvPr/>
        </p:nvSpPr>
        <p:spPr>
          <a:xfrm>
            <a:off x="3423510" y="2537707"/>
            <a:ext cx="25919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Bookman Old Style" panose="02050604050505020204" pitchFamily="18" charset="0"/>
              </a:rPr>
              <a:t>Any Questions?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F3AD2D0-FBE0-417A-B76B-B70534A31973}"/>
              </a:ext>
            </a:extLst>
          </p:cNvPr>
          <p:cNvSpPr txBox="1"/>
          <p:nvPr/>
        </p:nvSpPr>
        <p:spPr>
          <a:xfrm>
            <a:off x="2113829" y="494962"/>
            <a:ext cx="491634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Bookman Old Style" panose="02050604050505020204" pitchFamily="18" charset="0"/>
              </a:rPr>
              <a:t>Thank you </a:t>
            </a:r>
          </a:p>
          <a:p>
            <a:pPr algn="ctr"/>
            <a:r>
              <a:rPr lang="en-US" sz="2800" dirty="0">
                <a:latin typeface="Bookman Old Style" panose="02050604050505020204" pitchFamily="18" charset="0"/>
              </a:rPr>
              <a:t>For Listening </a:t>
            </a:r>
          </a:p>
          <a:p>
            <a:pPr algn="ctr"/>
            <a:r>
              <a:rPr lang="en-US" sz="2800" b="1" dirty="0">
                <a:latin typeface="Bookman Old Style" panose="02050604050505020204" pitchFamily="18" charset="0"/>
              </a:rPr>
              <a:t>^_^</a:t>
            </a:r>
            <a:r>
              <a:rPr lang="en-US" sz="2800" dirty="0">
                <a:latin typeface="Bookman Old Style" panose="020506040505050202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922225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14926</TotalTime>
  <Words>2705</Words>
  <Application>Microsoft Office PowerPoint</Application>
  <PresentationFormat>On-screen Show (4:3)</PresentationFormat>
  <Paragraphs>985</Paragraphs>
  <Slides>132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132</vt:i4>
      </vt:variant>
    </vt:vector>
  </HeadingPairs>
  <TitlesOfParts>
    <vt:vector size="140" baseType="lpstr">
      <vt:lpstr>Arial</vt:lpstr>
      <vt:lpstr>Bookman Old Style</vt:lpstr>
      <vt:lpstr>Calibri</vt:lpstr>
      <vt:lpstr>Calibri Light</vt:lpstr>
      <vt:lpstr>Times New Roman</vt:lpstr>
      <vt:lpstr>Times New Roman PS</vt:lpstr>
      <vt:lpstr>Wingdings</vt:lpstr>
      <vt:lpstr>Office Theme</vt:lpstr>
      <vt:lpstr>Urban Environmental Planning “Eco-City”</vt:lpstr>
      <vt:lpstr>What is an Eco-City?</vt:lpstr>
      <vt:lpstr>Criteria on Macro-Level</vt:lpstr>
      <vt:lpstr>PowerPoint Presentation</vt:lpstr>
      <vt:lpstr>Principles of “Eco-City”</vt:lpstr>
      <vt:lpstr>Ten Principles of the Eco-City</vt:lpstr>
      <vt:lpstr>Methodology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Methodology</vt:lpstr>
      <vt:lpstr>Criteria on Micro-Level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Methodology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Methodology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Methodology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Methodology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mutaz samaneh</dc:creator>
  <cp:lastModifiedBy>mutaz samaneh</cp:lastModifiedBy>
  <cp:revision>574</cp:revision>
  <dcterms:created xsi:type="dcterms:W3CDTF">2018-01-31T10:21:10Z</dcterms:created>
  <dcterms:modified xsi:type="dcterms:W3CDTF">2018-05-13T00:20:03Z</dcterms:modified>
</cp:coreProperties>
</file>