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8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7" autoAdjust="0"/>
    <p:restoredTop sz="94660"/>
  </p:normalViewPr>
  <p:slideViewPr>
    <p:cSldViewPr snapToGrid="0">
      <p:cViewPr varScale="1">
        <p:scale>
          <a:sx n="74" d="100"/>
          <a:sy n="74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12A46-7638-4B85-A93B-B91CBCE834FB}" type="datetimeFigureOut">
              <a:rPr lang="en-US" smtClean="0"/>
              <a:t>5/14/2014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9CECD-7C8F-4EC4-B067-B49848E7D9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7384487"/>
      </p:ext>
    </p:extLst>
  </p:cSld>
  <p:clrMapOvr>
    <a:masterClrMapping/>
  </p:clrMapOvr>
  <p:transition spd="slow"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12A46-7638-4B85-A93B-B91CBCE834FB}" type="datetimeFigureOut">
              <a:rPr lang="en-US" smtClean="0"/>
              <a:t>5/14/2014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9CECD-7C8F-4EC4-B067-B49848E7D9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6696100"/>
      </p:ext>
    </p:extLst>
  </p:cSld>
  <p:clrMapOvr>
    <a:masterClrMapping/>
  </p:clrMapOvr>
  <p:transition spd="slow"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12A46-7638-4B85-A93B-B91CBCE834FB}" type="datetimeFigureOut">
              <a:rPr lang="en-US" smtClean="0"/>
              <a:t>5/14/2014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9CECD-7C8F-4EC4-B067-B49848E7D932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53427258"/>
      </p:ext>
    </p:extLst>
  </p:cSld>
  <p:clrMapOvr>
    <a:masterClrMapping/>
  </p:clrMapOvr>
  <p:transition spd="slow">
    <p:randomBar dir="vert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12A46-7638-4B85-A93B-B91CBCE834FB}" type="datetimeFigureOut">
              <a:rPr lang="en-US" smtClean="0"/>
              <a:t>5/14/2014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9CECD-7C8F-4EC4-B067-B49848E7D9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98456"/>
      </p:ext>
    </p:extLst>
  </p:cSld>
  <p:clrMapOvr>
    <a:masterClrMapping/>
  </p:clrMapOvr>
  <p:transition spd="slow">
    <p:randomBar dir="vert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12A46-7638-4B85-A93B-B91CBCE834FB}" type="datetimeFigureOut">
              <a:rPr lang="en-US" smtClean="0"/>
              <a:t>5/14/2014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9CECD-7C8F-4EC4-B067-B49848E7D932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46650668"/>
      </p:ext>
    </p:extLst>
  </p:cSld>
  <p:clrMapOvr>
    <a:masterClrMapping/>
  </p:clrMapOvr>
  <p:transition spd="slow">
    <p:randomBar dir="vert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12A46-7638-4B85-A93B-B91CBCE834FB}" type="datetimeFigureOut">
              <a:rPr lang="en-US" smtClean="0"/>
              <a:t>5/14/2014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9CECD-7C8F-4EC4-B067-B49848E7D9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571228"/>
      </p:ext>
    </p:extLst>
  </p:cSld>
  <p:clrMapOvr>
    <a:masterClrMapping/>
  </p:clrMapOvr>
  <p:transition spd="slow">
    <p:randomBar dir="vert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12A46-7638-4B85-A93B-B91CBCE834FB}" type="datetimeFigureOut">
              <a:rPr lang="en-US" smtClean="0"/>
              <a:t>5/14/2014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9CECD-7C8F-4EC4-B067-B49848E7D9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314976"/>
      </p:ext>
    </p:extLst>
  </p:cSld>
  <p:clrMapOvr>
    <a:masterClrMapping/>
  </p:clrMapOvr>
  <p:transition spd="slow">
    <p:randomBar dir="vert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12A46-7638-4B85-A93B-B91CBCE834FB}" type="datetimeFigureOut">
              <a:rPr lang="en-US" smtClean="0"/>
              <a:t>5/14/2014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9CECD-7C8F-4EC4-B067-B49848E7D9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097993"/>
      </p:ext>
    </p:extLst>
  </p:cSld>
  <p:clrMapOvr>
    <a:masterClrMapping/>
  </p:clrMapOvr>
  <p:transition spd="slow"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12A46-7638-4B85-A93B-B91CBCE834FB}" type="datetimeFigureOut">
              <a:rPr lang="en-US" smtClean="0"/>
              <a:t>5/14/2014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9CECD-7C8F-4EC4-B067-B49848E7D9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88825"/>
      </p:ext>
    </p:extLst>
  </p:cSld>
  <p:clrMapOvr>
    <a:masterClrMapping/>
  </p:clrMapOvr>
  <p:transition spd="slow"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12A46-7638-4B85-A93B-B91CBCE834FB}" type="datetimeFigureOut">
              <a:rPr lang="en-US" smtClean="0"/>
              <a:t>5/14/2014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9CECD-7C8F-4EC4-B067-B49848E7D9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8597793"/>
      </p:ext>
    </p:extLst>
  </p:cSld>
  <p:clrMapOvr>
    <a:masterClrMapping/>
  </p:clrMapOvr>
  <p:transition spd="slow"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12A46-7638-4B85-A93B-B91CBCE834FB}" type="datetimeFigureOut">
              <a:rPr lang="en-US" smtClean="0"/>
              <a:t>5/14/2014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9CECD-7C8F-4EC4-B067-B49848E7D9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398174"/>
      </p:ext>
    </p:extLst>
  </p:cSld>
  <p:clrMapOvr>
    <a:masterClrMapping/>
  </p:clrMapOvr>
  <p:transition spd="slow"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12A46-7638-4B85-A93B-B91CBCE834FB}" type="datetimeFigureOut">
              <a:rPr lang="en-US" smtClean="0"/>
              <a:t>5/14/2014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9CECD-7C8F-4EC4-B067-B49848E7D9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070056"/>
      </p:ext>
    </p:extLst>
  </p:cSld>
  <p:clrMapOvr>
    <a:masterClrMapping/>
  </p:clrMapOvr>
  <p:transition spd="slow"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12A46-7638-4B85-A93B-B91CBCE834FB}" type="datetimeFigureOut">
              <a:rPr lang="en-US" smtClean="0"/>
              <a:t>5/14/2014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9CECD-7C8F-4EC4-B067-B49848E7D9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1058533"/>
      </p:ext>
    </p:extLst>
  </p:cSld>
  <p:clrMapOvr>
    <a:masterClrMapping/>
  </p:clrMapOvr>
  <p:transition spd="slow"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12A46-7638-4B85-A93B-B91CBCE834FB}" type="datetimeFigureOut">
              <a:rPr lang="en-US" smtClean="0"/>
              <a:t>5/14/2014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9CECD-7C8F-4EC4-B067-B49848E7D9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311787"/>
      </p:ext>
    </p:extLst>
  </p:cSld>
  <p:clrMapOvr>
    <a:masterClrMapping/>
  </p:clrMapOvr>
  <p:transition spd="slow"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12A46-7638-4B85-A93B-B91CBCE834FB}" type="datetimeFigureOut">
              <a:rPr lang="en-US" smtClean="0"/>
              <a:t>5/14/2014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9CECD-7C8F-4EC4-B067-B49848E7D9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646961"/>
      </p:ext>
    </p:extLst>
  </p:cSld>
  <p:clrMapOvr>
    <a:masterClrMapping/>
  </p:clrMapOvr>
  <p:transition spd="slow"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12A46-7638-4B85-A93B-B91CBCE834FB}" type="datetimeFigureOut">
              <a:rPr lang="en-US" smtClean="0"/>
              <a:t>5/14/2014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9CECD-7C8F-4EC4-B067-B49848E7D9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406704"/>
      </p:ext>
    </p:extLst>
  </p:cSld>
  <p:clrMapOvr>
    <a:masterClrMapping/>
  </p:clrMapOvr>
  <p:transition spd="slow"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012A46-7638-4B85-A93B-B91CBCE834FB}" type="datetimeFigureOut">
              <a:rPr lang="en-US" smtClean="0"/>
              <a:t>5/14/2014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C19CECD-7C8F-4EC4-B067-B49848E7D9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253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ransition spd="slow">
    <p:randomBar dir="vert"/>
  </p:transition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slide" Target="slide23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2.xml"/><Relationship Id="rId4" Type="http://schemas.openxmlformats.org/officeDocument/2006/relationships/slide" Target="slide2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slide" Target="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slide" Target="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slide" Target="slide20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28.xml"/><Relationship Id="rId5" Type="http://schemas.openxmlformats.org/officeDocument/2006/relationships/slide" Target="slide27.xml"/><Relationship Id="rId4" Type="http://schemas.openxmlformats.org/officeDocument/2006/relationships/slide" Target="slide2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slide" Target="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slide" Target="slide2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slide" Target="slide24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slide" Target="slide24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slide" Target="slide2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940159"/>
            <a:ext cx="10515600" cy="1757966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“</a:t>
            </a:r>
            <a:r>
              <a:rPr lang="en-US" b="1" dirty="0" smtClean="0"/>
              <a:t>Design of gas leakage detection system</a:t>
            </a:r>
            <a:r>
              <a:rPr lang="en-US" dirty="0" smtClean="0"/>
              <a:t>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7895" y="3039414"/>
            <a:ext cx="10515600" cy="3818586"/>
          </a:xfrm>
        </p:spPr>
        <p:txBody>
          <a:bodyPr>
            <a:normAutofit/>
          </a:bodyPr>
          <a:lstStyle/>
          <a:p>
            <a:pPr marL="0" marR="45720" lvl="0" indent="0">
              <a:lnSpc>
                <a:spcPct val="100000"/>
              </a:lnSpc>
              <a:spcBef>
                <a:spcPct val="20000"/>
              </a:spcBef>
              <a:buClr>
                <a:srgbClr val="0BD0D9"/>
              </a:buClr>
              <a:buSzPct val="95000"/>
              <a:buNone/>
            </a:pP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Academic Year:       2013\2014</a:t>
            </a:r>
            <a:endParaRPr lang="en-US" i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45720" lvl="0" indent="0">
              <a:lnSpc>
                <a:spcPct val="100000"/>
              </a:lnSpc>
              <a:spcBef>
                <a:spcPct val="20000"/>
              </a:spcBef>
              <a:buClr>
                <a:srgbClr val="0BD0D9"/>
              </a:buClr>
              <a:buSzPct val="95000"/>
              <a:buNone/>
            </a:pP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Group Members       </a:t>
            </a:r>
            <a:r>
              <a:rPr lang="en-US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Jehad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Hamdan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10941142)</a:t>
            </a:r>
          </a:p>
          <a:p>
            <a:pPr marL="0" marR="45720" lvl="0" indent="0">
              <a:lnSpc>
                <a:spcPct val="100000"/>
              </a:lnSpc>
              <a:spcBef>
                <a:spcPct val="20000"/>
              </a:spcBef>
              <a:buClr>
                <a:srgbClr val="0BD0D9"/>
              </a:buClr>
              <a:buSzPct val="95000"/>
              <a:buNone/>
            </a:pP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</a:t>
            </a:r>
            <a:r>
              <a:rPr lang="en-US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Motaz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Hindyh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(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10941100)</a:t>
            </a:r>
            <a:endParaRPr lang="en-US" i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45720" lvl="0" indent="0">
              <a:lnSpc>
                <a:spcPct val="100000"/>
              </a:lnSpc>
              <a:spcBef>
                <a:spcPct val="20000"/>
              </a:spcBef>
              <a:buClr>
                <a:srgbClr val="0BD0D9"/>
              </a:buClr>
              <a:buSzPct val="95000"/>
              <a:buNone/>
            </a:pP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</a:t>
            </a:r>
            <a:r>
              <a:rPr lang="en-US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Owais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Abd-aljawad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(10825689)</a:t>
            </a:r>
          </a:p>
          <a:p>
            <a:pPr marL="0" marR="45720" lvl="0" indent="0">
              <a:lnSpc>
                <a:spcPct val="100000"/>
              </a:lnSpc>
              <a:spcBef>
                <a:spcPct val="20000"/>
              </a:spcBef>
              <a:buClr>
                <a:srgbClr val="0BD0D9"/>
              </a:buClr>
              <a:buSzPct val="95000"/>
              <a:buNone/>
            </a:pPr>
            <a:r>
              <a:rPr lang="en-US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Malik  </a:t>
            </a:r>
            <a:r>
              <a:rPr lang="en-US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Eshtayah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(10901013)</a:t>
            </a:r>
          </a:p>
          <a:p>
            <a:pPr marR="45720" lvl="0">
              <a:lnSpc>
                <a:spcPct val="100000"/>
              </a:lnSpc>
              <a:spcBef>
                <a:spcPct val="20000"/>
              </a:spcBef>
              <a:buClr>
                <a:srgbClr val="0BD0D9"/>
              </a:buClr>
              <a:buSzPct val="95000"/>
            </a:pPr>
            <a:endParaRPr lang="en-US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45720" lvl="0" indent="0">
              <a:lnSpc>
                <a:spcPct val="100000"/>
              </a:lnSpc>
              <a:spcBef>
                <a:spcPct val="20000"/>
              </a:spcBef>
              <a:buClr>
                <a:srgbClr val="0BD0D9"/>
              </a:buClr>
              <a:buSzPct val="95000"/>
              <a:buNone/>
            </a:pP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Department Name: Mechatronics Engineering</a:t>
            </a:r>
          </a:p>
          <a:p>
            <a:pPr marL="0" marR="45720" lvl="0" indent="0">
              <a:lnSpc>
                <a:spcPct val="100000"/>
              </a:lnSpc>
              <a:spcBef>
                <a:spcPct val="20000"/>
              </a:spcBef>
              <a:buClr>
                <a:srgbClr val="0BD0D9"/>
              </a:buClr>
              <a:buSzPct val="95000"/>
              <a:buNone/>
            </a:pP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Supervisor Name  : Dr. Bashir </a:t>
            </a:r>
            <a:r>
              <a:rPr lang="en-US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Nouri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5162" y="315576"/>
            <a:ext cx="2125275" cy="1702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9117793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463641" y="455053"/>
            <a:ext cx="4392909" cy="1320800"/>
          </a:xfrm>
        </p:spPr>
        <p:txBody>
          <a:bodyPr>
            <a:normAutofit/>
          </a:bodyPr>
          <a:lstStyle/>
          <a:p>
            <a:pPr algn="r"/>
            <a:r>
              <a:rPr 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Encoder (HT12E)</a:t>
            </a:r>
            <a:br>
              <a:rPr 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968" y="1387856"/>
            <a:ext cx="8596668" cy="3880773"/>
          </a:xfrm>
        </p:spPr>
        <p:txBody>
          <a:bodyPr/>
          <a:lstStyle/>
          <a:p>
            <a:pPr algn="just"/>
            <a:r>
              <a:rPr lang="en-US" sz="2800" dirty="0" smtClean="0"/>
              <a:t>They </a:t>
            </a:r>
            <a:r>
              <a:rPr lang="en-US" sz="2800" dirty="0"/>
              <a:t>are capable of encoding information, which consists of N address bits and </a:t>
            </a:r>
            <a:r>
              <a:rPr lang="en-US" sz="2800" dirty="0" smtClean="0"/>
              <a:t>N </a:t>
            </a:r>
            <a:r>
              <a:rPr lang="en-US" sz="2800" dirty="0"/>
              <a:t>data bits. Each address/data input can be set to one of the two logic states. </a:t>
            </a:r>
            <a:endParaRPr lang="en-US" sz="2800" dirty="0" smtClean="0"/>
          </a:p>
          <a:p>
            <a:pPr algn="just"/>
            <a:endParaRPr lang="en-US" dirty="0"/>
          </a:p>
          <a:p>
            <a:pPr algn="just"/>
            <a:endParaRPr lang="en-US" dirty="0" smtClean="0"/>
          </a:p>
          <a:p>
            <a:pPr marL="0" indent="0" algn="just">
              <a:buNone/>
            </a:pPr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1931" y="3015942"/>
            <a:ext cx="5310352" cy="371593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71837928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95274" y="175689"/>
            <a:ext cx="5939505" cy="1164107"/>
          </a:xfrm>
        </p:spPr>
        <p:txBody>
          <a:bodyPr>
            <a:normAutofit fontScale="90000"/>
          </a:bodyPr>
          <a:lstStyle/>
          <a:p>
            <a:r>
              <a:rPr 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5. Radio wave transmitter (RT4433.9)</a:t>
            </a:r>
            <a:br>
              <a:rPr 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944577" y="1168412"/>
            <a:ext cx="9144000" cy="1655762"/>
          </a:xfrm>
        </p:spPr>
        <p:txBody>
          <a:bodyPr>
            <a:normAutofit/>
          </a:bodyPr>
          <a:lstStyle/>
          <a:p>
            <a:pPr algn="just"/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 radio transmitter is an electronic device when connected to an antenna, produces an electromagnetic signal.</a:t>
            </a:r>
            <a:endParaRPr lang="en-US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4" name="Content Placeholder 3" descr="C:\Users\BSC\Desktop\5070522c68d23cb56d282338b8882812.jpg"/>
          <p:cNvPicPr>
            <a:picLocks noGrp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847296" y="3027928"/>
            <a:ext cx="3929062" cy="351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1062" y="3027928"/>
            <a:ext cx="4174698" cy="325857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3681080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39651"/>
          </a:xfrm>
        </p:spPr>
        <p:txBody>
          <a:bodyPr>
            <a:normAutofit fontScale="90000"/>
          </a:bodyPr>
          <a:lstStyle/>
          <a:p>
            <a:pPr lvl="0"/>
            <a:r>
              <a:rPr lang="en-US" sz="31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sz="31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Radio wave receiver (RR3433.92)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T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his component use to receiver the signal  from transmitter and send it to decoder.</a:t>
            </a:r>
            <a:b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6144865" y="3724580"/>
            <a:ext cx="4570357" cy="2657361"/>
          </a:xfrm>
          <a:prstGeom prst="rect">
            <a:avLst/>
          </a:prstGeom>
          <a:noFill/>
          <a:ln w="9525">
            <a:solidFill>
              <a:sysClr val="windowText" lastClr="000000"/>
            </a:solidFill>
            <a:miter lim="800000"/>
            <a:headEnd/>
            <a:tailEnd/>
          </a:ln>
        </p:spPr>
      </p:pic>
      <p:pic>
        <p:nvPicPr>
          <p:cNvPr id="6" name="Picture 5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6939" y="3724580"/>
            <a:ext cx="4993867" cy="265736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762375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829" y="352023"/>
            <a:ext cx="4135332" cy="1320800"/>
          </a:xfrm>
        </p:spPr>
        <p:txBody>
          <a:bodyPr>
            <a:normAutofit/>
          </a:bodyPr>
          <a:lstStyle/>
          <a:p>
            <a:pPr algn="r"/>
            <a:r>
              <a:rPr 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 Inverter (74LS04) </a:t>
            </a:r>
            <a:br>
              <a:rPr 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66837" y="2542751"/>
            <a:ext cx="6321973" cy="3002937"/>
          </a:xfrm>
          <a:prstGeom prst="rect">
            <a:avLst/>
          </a:prstGeom>
          <a:noFill/>
          <a:ln w="9525">
            <a:solidFill>
              <a:sysClr val="windowText" lastClr="0000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9363941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3182" y="403538"/>
            <a:ext cx="1855771" cy="1320800"/>
          </a:xfrm>
        </p:spPr>
        <p:txBody>
          <a:bodyPr>
            <a:normAutofit/>
          </a:bodyPr>
          <a:lstStyle/>
          <a:p>
            <a:pPr algn="r"/>
            <a:r>
              <a:rPr 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8. Relay </a:t>
            </a:r>
            <a:br>
              <a:rPr 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4151" y="1271947"/>
            <a:ext cx="8596668" cy="3880773"/>
          </a:xfrm>
        </p:spPr>
        <p:txBody>
          <a:bodyPr/>
          <a:lstStyle/>
          <a:p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relay is an electrically operated </a:t>
            </a: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switch.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4464" y="2899177"/>
            <a:ext cx="4250423" cy="2987483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</p:pic>
    </p:spTree>
    <p:extLst>
      <p:ext uri="{BB962C8B-B14F-4D97-AF65-F5344CB8AC3E}">
        <p14:creationId xmlns:p14="http://schemas.microsoft.com/office/powerpoint/2010/main" val="100714626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="1" dirty="0" smtClean="0"/>
              <a:t>9. Motor.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3876" y="1656966"/>
            <a:ext cx="5219048" cy="3304762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</p:pic>
      <p:sp>
        <p:nvSpPr>
          <p:cNvPr id="5" name="Rectangle 4"/>
          <p:cNvSpPr/>
          <p:nvPr/>
        </p:nvSpPr>
        <p:spPr>
          <a:xfrm>
            <a:off x="5683876" y="4961728"/>
            <a:ext cx="58817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DC Motor for Wiper Blade Windshield 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0293402"/>
              </p:ext>
            </p:extLst>
          </p:nvPr>
        </p:nvGraphicFramePr>
        <p:xfrm>
          <a:off x="709328" y="1684923"/>
          <a:ext cx="4608630" cy="311791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65348"/>
                <a:gridCol w="1843282"/>
              </a:tblGrid>
              <a:tr h="4454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Voltage</a:t>
                      </a:r>
                      <a:endParaRPr lang="en-US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12V</a:t>
                      </a:r>
                      <a:endParaRPr lang="en-US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454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Breaking torque</a:t>
                      </a:r>
                      <a:endParaRPr lang="en-US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70N.m</a:t>
                      </a:r>
                      <a:endParaRPr lang="en-US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454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Working torque</a:t>
                      </a:r>
                      <a:endParaRPr lang="en-US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14N.m</a:t>
                      </a:r>
                      <a:endParaRPr lang="en-US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454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No load speed</a:t>
                      </a:r>
                      <a:endParaRPr lang="en-US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30-45rpm</a:t>
                      </a:r>
                      <a:endParaRPr lang="en-US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454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No load current</a:t>
                      </a:r>
                      <a:endParaRPr lang="en-US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3.5-4.5A</a:t>
                      </a:r>
                      <a:endParaRPr lang="en-US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454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Working speed</a:t>
                      </a:r>
                      <a:endParaRPr lang="en-US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26-38rpm</a:t>
                      </a:r>
                      <a:endParaRPr lang="en-US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454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Working current</a:t>
                      </a:r>
                      <a:endParaRPr lang="en-US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12-16A</a:t>
                      </a:r>
                      <a:endParaRPr lang="en-US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5256081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47729" y="455053"/>
            <a:ext cx="2319410" cy="1320800"/>
          </a:xfrm>
        </p:spPr>
        <p:txBody>
          <a:bodyPr>
            <a:normAutofit/>
          </a:bodyPr>
          <a:lstStyle/>
          <a:p>
            <a:pPr algn="r"/>
            <a:r>
              <a:rPr 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10. Alarm</a:t>
            </a:r>
          </a:p>
        </p:txBody>
      </p:sp>
      <p:pic>
        <p:nvPicPr>
          <p:cNvPr id="4" name="Content Placeholder 3" descr="http://img.directindustry.com/images_di/photo-g/led-beacons-9260-4303237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6169" y="2175773"/>
            <a:ext cx="4574033" cy="3297747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</p:pic>
    </p:spTree>
    <p:extLst>
      <p:ext uri="{BB962C8B-B14F-4D97-AF65-F5344CB8AC3E}">
        <p14:creationId xmlns:p14="http://schemas.microsoft.com/office/powerpoint/2010/main" val="79353036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73488" y="461426"/>
            <a:ext cx="3471930" cy="1325563"/>
          </a:xfrm>
        </p:spPr>
        <p:txBody>
          <a:bodyPr>
            <a:normAutofit/>
          </a:bodyPr>
          <a:lstStyle/>
          <a:p>
            <a:pPr algn="r"/>
            <a:r>
              <a:rPr 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11. Power supply</a:t>
            </a:r>
            <a:br>
              <a:rPr 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Content Placeholder 3" descr="http://img.bhs4.com/c9/0/c9044b1cfde5ceab537d70acbe1d554a77168e72_large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7304" y="1915777"/>
            <a:ext cx="4351338" cy="3432175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</p:pic>
    </p:spTree>
    <p:extLst>
      <p:ext uri="{BB962C8B-B14F-4D97-AF65-F5344CB8AC3E}">
        <p14:creationId xmlns:p14="http://schemas.microsoft.com/office/powerpoint/2010/main" val="408312227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16417"/>
            <a:ext cx="3710328" cy="1320800"/>
          </a:xfrm>
        </p:spPr>
        <p:txBody>
          <a:bodyPr>
            <a:normAutofit/>
          </a:bodyPr>
          <a:lstStyle/>
          <a:p>
            <a:pPr algn="r"/>
            <a:r>
              <a:rPr 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12. Mechanical parts</a:t>
            </a:r>
            <a:br>
              <a:rPr 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554141" y="2002198"/>
            <a:ext cx="3213024" cy="3606085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</p:pic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870988" y="1842896"/>
            <a:ext cx="3003550" cy="371521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7472988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4902" y="163110"/>
            <a:ext cx="5311214" cy="316949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16" y="171385"/>
            <a:ext cx="4407568" cy="3169494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</p:pic>
      <p:pic>
        <p:nvPicPr>
          <p:cNvPr id="6" name="Picture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9650" y="3770820"/>
            <a:ext cx="5470859" cy="2908634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</p:pic>
    </p:spTree>
    <p:extLst>
      <p:ext uri="{BB962C8B-B14F-4D97-AF65-F5344CB8AC3E}">
        <p14:creationId xmlns:p14="http://schemas.microsoft.com/office/powerpoint/2010/main" val="284862721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9698" y="1394477"/>
            <a:ext cx="9055769" cy="4908884"/>
          </a:xfrm>
        </p:spPr>
        <p:txBody>
          <a:bodyPr>
            <a:normAutofit fontScale="90000"/>
          </a:bodyPr>
          <a:lstStyle/>
          <a:p>
            <a:pPr algn="l"/>
            <a:r>
              <a:rPr lang="en-US" sz="3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Introduction.</a:t>
            </a:r>
            <a:br>
              <a:rPr lang="en-US" sz="3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Components.</a:t>
            </a:r>
            <a:br>
              <a:rPr lang="en-US" sz="3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Circuit </a:t>
            </a:r>
            <a:r>
              <a:rPr lang="en-US" sz="3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sz="3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transmitter.</a:t>
            </a:r>
            <a:br>
              <a:rPr lang="en-US" sz="3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Circuit </a:t>
            </a:r>
            <a:r>
              <a:rPr lang="en-US" sz="3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sz="3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receiver.</a:t>
            </a:r>
            <a:br>
              <a:rPr lang="en-US" sz="3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Future Work.</a:t>
            </a:r>
            <a:br>
              <a:rPr lang="en-US" sz="3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Conclusion.  </a:t>
            </a: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9698" y="383062"/>
            <a:ext cx="9115926" cy="1816768"/>
          </a:xfrm>
        </p:spPr>
        <p:txBody>
          <a:bodyPr>
            <a:normAutofit/>
          </a:bodyPr>
          <a:lstStyle/>
          <a:p>
            <a:pPr algn="l"/>
            <a:r>
              <a:rPr lang="en-US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Table of Contacts</a:t>
            </a:r>
            <a:endParaRPr lang="en-US" sz="4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728878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 3: Circuit </a:t>
            </a:r>
            <a:r>
              <a:rPr lang="en-US" sz="4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sz="4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transmitter</a:t>
            </a:r>
            <a:endParaRPr lang="en-US" sz="800" b="1" dirty="0">
              <a:solidFill>
                <a:schemeClr val="bg1"/>
              </a:solidFill>
            </a:endParaRPr>
          </a:p>
        </p:txBody>
      </p:sp>
      <p:pic>
        <p:nvPicPr>
          <p:cNvPr id="4" name="Content Placeholder 3" descr="C:\Users\kurdi.group\Desktop\circuit senderr.jpg">
            <a:hlinkClick r:id="rId2" action="ppaction://hlinksldjump"/>
          </p:cNvPr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421" y="1376858"/>
            <a:ext cx="9673389" cy="5083091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</p:pic>
      <p:sp>
        <p:nvSpPr>
          <p:cNvPr id="5" name="Rectangle 4"/>
          <p:cNvSpPr/>
          <p:nvPr/>
        </p:nvSpPr>
        <p:spPr>
          <a:xfrm>
            <a:off x="2977351" y="3672183"/>
            <a:ext cx="18473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sz="1000" dirty="0"/>
          </a:p>
        </p:txBody>
      </p:sp>
      <p:sp>
        <p:nvSpPr>
          <p:cNvPr id="7" name="Rectangle 6"/>
          <p:cNvSpPr/>
          <p:nvPr/>
        </p:nvSpPr>
        <p:spPr>
          <a:xfrm>
            <a:off x="2545992" y="1745734"/>
            <a:ext cx="247184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sldjump"/>
              </a:rPr>
              <a:t>P</a:t>
            </a:r>
            <a:endParaRPr lang="en-US" sz="800" dirty="0"/>
          </a:p>
        </p:txBody>
      </p:sp>
      <p:sp>
        <p:nvSpPr>
          <p:cNvPr id="8" name="Rectangle 7"/>
          <p:cNvSpPr/>
          <p:nvPr/>
        </p:nvSpPr>
        <p:spPr>
          <a:xfrm>
            <a:off x="6274453" y="3038272"/>
            <a:ext cx="253596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T</a:t>
            </a:r>
            <a:endParaRPr lang="en-US" sz="800" dirty="0"/>
          </a:p>
        </p:txBody>
      </p:sp>
      <p:sp>
        <p:nvSpPr>
          <p:cNvPr id="9" name="Rectangle 8"/>
          <p:cNvSpPr/>
          <p:nvPr/>
        </p:nvSpPr>
        <p:spPr>
          <a:xfrm>
            <a:off x="3136552" y="3733737"/>
            <a:ext cx="258404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 action="ppaction://hlinksldjump"/>
              </a:rPr>
              <a:t>C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87395779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9876" y="480187"/>
            <a:ext cx="10515600" cy="1026641"/>
          </a:xfrm>
        </p:spPr>
        <p:txBody>
          <a:bodyPr>
            <a:norm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Power Supply of transmit</a:t>
            </a:r>
            <a:endParaRPr lang="en-US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Content Placeholder 3">
            <a:hlinkClick r:id="rId2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89876" y="2079268"/>
            <a:ext cx="9201150" cy="2183639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67347574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Comparator Circuit.</a:t>
            </a:r>
          </a:p>
        </p:txBody>
      </p:sp>
      <p:pic>
        <p:nvPicPr>
          <p:cNvPr id="4" name="Content Placeholder 3">
            <a:hlinkClick r:id="rId2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87181" y="1832355"/>
            <a:ext cx="9312442" cy="4707522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18200670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97228"/>
          </a:xfrm>
        </p:spPr>
        <p:txBody>
          <a:bodyPr>
            <a:norm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Transmitter Part </a:t>
            </a:r>
          </a:p>
        </p:txBody>
      </p:sp>
      <p:pic>
        <p:nvPicPr>
          <p:cNvPr id="4" name="Content Placeholder 3">
            <a:hlinkClick r:id="rId2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77334" y="1750096"/>
            <a:ext cx="8470232" cy="4148597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12260380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026017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Part 4: </a:t>
            </a:r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Circuit of </a:t>
            </a: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Receiver. </a:t>
            </a:r>
            <a:endParaRPr lang="en-US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Content Placeholder 3" descr="C:\Users\Motaz Hendyah\Desktop\2014\Graduation Project 2\Copmlete technecal cercuit\CIRCIT RE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13645" y="1751528"/>
            <a:ext cx="7160653" cy="4187466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</p:pic>
      <p:sp>
        <p:nvSpPr>
          <p:cNvPr id="3" name="Rectangle 2"/>
          <p:cNvSpPr/>
          <p:nvPr/>
        </p:nvSpPr>
        <p:spPr>
          <a:xfrm>
            <a:off x="2365687" y="1853416"/>
            <a:ext cx="247184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sldjump"/>
              </a:rPr>
              <a:t>P</a:t>
            </a:r>
            <a:endParaRPr lang="en-US" sz="800" dirty="0"/>
          </a:p>
        </p:txBody>
      </p:sp>
      <p:sp>
        <p:nvSpPr>
          <p:cNvPr id="5" name="Rectangle 4"/>
          <p:cNvSpPr/>
          <p:nvPr/>
        </p:nvSpPr>
        <p:spPr>
          <a:xfrm>
            <a:off x="2906655" y="3265712"/>
            <a:ext cx="258404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sldjump"/>
              </a:rPr>
              <a:t>R</a:t>
            </a:r>
            <a:endParaRPr lang="en-US" sz="800" dirty="0"/>
          </a:p>
        </p:txBody>
      </p:sp>
      <p:sp>
        <p:nvSpPr>
          <p:cNvPr id="6" name="Rectangle 5"/>
          <p:cNvSpPr/>
          <p:nvPr/>
        </p:nvSpPr>
        <p:spPr>
          <a:xfrm>
            <a:off x="3165059" y="5510494"/>
            <a:ext cx="258404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5" action="ppaction://hlinksldjump"/>
              </a:rPr>
              <a:t>D</a:t>
            </a:r>
            <a:endParaRPr lang="en-US" sz="800" dirty="0"/>
          </a:p>
        </p:txBody>
      </p:sp>
      <p:sp>
        <p:nvSpPr>
          <p:cNvPr id="7" name="Rectangle 6"/>
          <p:cNvSpPr/>
          <p:nvPr/>
        </p:nvSpPr>
        <p:spPr>
          <a:xfrm>
            <a:off x="6911984" y="5315286"/>
            <a:ext cx="258404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6" action="ppaction://hlinksldjump"/>
              </a:rPr>
              <a:t>C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292798077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013138"/>
          </a:xfrm>
        </p:spPr>
        <p:txBody>
          <a:bodyPr>
            <a:norm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Power Supply of Receiver </a:t>
            </a:r>
          </a:p>
        </p:txBody>
      </p:sp>
      <p:pic>
        <p:nvPicPr>
          <p:cNvPr id="4" name="Content Placeholder 3">
            <a:hlinkClick r:id="rId2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217053" y="2191874"/>
            <a:ext cx="7517230" cy="3402639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17976083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922986"/>
          </a:xfrm>
        </p:spPr>
        <p:txBody>
          <a:bodyPr/>
          <a:lstStyle/>
          <a:p>
            <a:r>
              <a:rPr 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Receiver </a:t>
            </a:r>
          </a:p>
        </p:txBody>
      </p:sp>
      <p:pic>
        <p:nvPicPr>
          <p:cNvPr id="5" name="Content Placeholder 4">
            <a:hlinkClick r:id="rId2" action="ppaction://hlinksldjump"/>
          </p:cNvPr>
          <p:cNvPicPr>
            <a:picLocks noGrp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690213" y="2121225"/>
            <a:ext cx="8596312" cy="321318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4666249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Decoder</a:t>
            </a:r>
          </a:p>
        </p:txBody>
      </p:sp>
      <p:pic>
        <p:nvPicPr>
          <p:cNvPr id="4" name="Content Placeholder 3">
            <a:hlinkClick r:id="rId2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579866" y="1270000"/>
            <a:ext cx="7423484" cy="5121652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6414345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013138"/>
          </a:xfrm>
        </p:spPr>
        <p:txBody>
          <a:bodyPr>
            <a:norm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Connect motor to relay</a:t>
            </a:r>
          </a:p>
        </p:txBody>
      </p:sp>
      <p:pic>
        <p:nvPicPr>
          <p:cNvPr id="4" name="Content Placeholder 3">
            <a:hlinkClick r:id="rId2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653241" y="2500114"/>
            <a:ext cx="7055017" cy="3354012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86642601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Back EMF (Relay of Protection).</a:t>
            </a:r>
          </a:p>
        </p:txBody>
      </p:sp>
      <p:pic>
        <p:nvPicPr>
          <p:cNvPr id="5" name="Picture 4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54988" y="1930400"/>
            <a:ext cx="7015602" cy="371054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45285197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 1: Introduction.</a:t>
            </a:r>
            <a:endParaRPr lang="en-US" sz="40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Low"/>
            <a:r>
              <a:rPr lang="en-US" sz="3000" dirty="0" smtClean="0">
                <a:solidFill>
                  <a:schemeClr val="tx2">
                    <a:lumMod val="50000"/>
                  </a:schemeClr>
                </a:solidFill>
              </a:rPr>
              <a:t>Gas sources are found every where in our daily life ( houses, hotels, factories, and </a:t>
            </a:r>
            <a:r>
              <a:rPr lang="en-US" sz="3000" dirty="0">
                <a:solidFill>
                  <a:schemeClr val="tx2">
                    <a:lumMod val="50000"/>
                  </a:schemeClr>
                </a:solidFill>
              </a:rPr>
              <a:t>restaurant, </a:t>
            </a:r>
            <a:r>
              <a:rPr lang="en-US" sz="3000" dirty="0">
                <a:solidFill>
                  <a:schemeClr val="tx2">
                    <a:lumMod val="50000"/>
                  </a:schemeClr>
                </a:solidFill>
              </a:rPr>
              <a:t>a</a:t>
            </a:r>
            <a:r>
              <a:rPr lang="en-US" sz="3000" dirty="0" smtClean="0">
                <a:solidFill>
                  <a:schemeClr val="tx2">
                    <a:lumMod val="50000"/>
                  </a:schemeClr>
                </a:solidFill>
              </a:rPr>
              <a:t>nd are used for many applications.</a:t>
            </a:r>
          </a:p>
          <a:p>
            <a:pPr marL="0" indent="0">
              <a:buNone/>
            </a:pPr>
            <a:endParaRPr lang="en-US" sz="3000" dirty="0">
              <a:solidFill>
                <a:schemeClr val="tx2">
                  <a:lumMod val="50000"/>
                </a:schemeClr>
              </a:solidFill>
            </a:endParaRPr>
          </a:p>
          <a:p>
            <a:pPr algn="justLow"/>
            <a:r>
              <a:rPr lang="en-US" sz="3000" dirty="0" smtClean="0">
                <a:solidFill>
                  <a:schemeClr val="tx2">
                    <a:lumMod val="50000"/>
                  </a:schemeClr>
                </a:solidFill>
              </a:rPr>
              <a:t>As </a:t>
            </a:r>
            <a:r>
              <a:rPr lang="en-US" sz="3000" dirty="0">
                <a:solidFill>
                  <a:schemeClr val="tx2">
                    <a:lumMod val="50000"/>
                  </a:schemeClr>
                </a:solidFill>
              </a:rPr>
              <a:t>many </a:t>
            </a:r>
            <a:r>
              <a:rPr lang="en-US" sz="3000" dirty="0" smtClean="0">
                <a:solidFill>
                  <a:schemeClr val="tx2">
                    <a:lumMod val="50000"/>
                  </a:schemeClr>
                </a:solidFill>
              </a:rPr>
              <a:t>aspects </a:t>
            </a:r>
            <a:r>
              <a:rPr lang="en-US" sz="3000" dirty="0" smtClean="0">
                <a:solidFill>
                  <a:schemeClr val="tx2">
                    <a:lumMod val="50000"/>
                  </a:schemeClr>
                </a:solidFill>
              </a:rPr>
              <a:t>of our life depend on the gas sources so that if a gas leakage problem is occurred it will some times cause disasters ( suffocations, fires, explosions, and so death).</a:t>
            </a:r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691203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 5: Conclusion </a:t>
            </a:r>
            <a:endParaRPr lang="en-US" sz="40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014" y="1568048"/>
            <a:ext cx="10515600" cy="4430796"/>
          </a:xfrm>
        </p:spPr>
        <p:txBody>
          <a:bodyPr>
            <a:normAutofit fontScale="92500" lnSpcReduction="10000"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essential aim from the project is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clos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source of gas in the case of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gas leakage,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this aim has been checked by work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test.</a:t>
            </a:r>
          </a:p>
          <a:p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project have many of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benefits,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which will reduce the cases of death that occur due to suffocation, also it reduce the injuries that occur due to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fire.</a:t>
            </a:r>
          </a:p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project is cost effectively, which the cost is not expansive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device has a capability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work to detect many of gases, and this can be achieved by changing the type of the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sensor.</a:t>
            </a:r>
          </a:p>
          <a:p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862120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5515" y="1156037"/>
            <a:ext cx="8596668" cy="4897033"/>
          </a:xfrm>
        </p:spPr>
        <p:txBody>
          <a:bodyPr>
            <a:normAutofit/>
          </a:bodyPr>
          <a:lstStyle/>
          <a:p>
            <a:pPr algn="justLow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device has many of features, and for example it supported by wireless communication, which can be working in large distance (100m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algn="justLow"/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Low"/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Low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Finally, this project is unique in the world, where it is a rare device relating to this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6912522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 6: Future Work. </a:t>
            </a:r>
            <a:endParaRPr lang="en-US" sz="40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make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device that is able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send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warning message to the civil defense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center in the case of hazard.</a:t>
            </a:r>
          </a:p>
          <a:p>
            <a:pPr marL="0" indent="0"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project can be connected to the fire fighting system which is attached in the buildings so in case of fire the fire fighting system can send a signal to  the receiver so the gas piping will be protected.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517485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7030" y="1362099"/>
            <a:ext cx="8596668" cy="471672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800" dirty="0" smtClean="0">
                <a:latin typeface="Imprint MT Shadow" panose="04020605060303030202" pitchFamily="82" charset="0"/>
              </a:rPr>
              <a:t>We hope you were excited </a:t>
            </a:r>
          </a:p>
          <a:p>
            <a:pPr marL="0" indent="0" algn="ctr">
              <a:buNone/>
            </a:pPr>
            <a:endParaRPr lang="en-US" sz="4800" dirty="0">
              <a:latin typeface="Imprint MT Shadow" panose="04020605060303030202" pitchFamily="82" charset="0"/>
            </a:endParaRPr>
          </a:p>
          <a:p>
            <a:pPr marL="0" indent="0" algn="ctr">
              <a:buNone/>
            </a:pPr>
            <a:r>
              <a:rPr lang="en-US" sz="4800" dirty="0" smtClean="0">
                <a:latin typeface="Imprint MT Shadow" panose="04020605060303030202" pitchFamily="82" charset="0"/>
              </a:rPr>
              <a:t>Thank You for Coming </a:t>
            </a:r>
          </a:p>
          <a:p>
            <a:pPr marL="0" indent="0" algn="ctr">
              <a:buNone/>
            </a:pPr>
            <a:r>
              <a:rPr lang="en-US" sz="4800" dirty="0" smtClean="0">
                <a:latin typeface="Imprint MT Shadow" panose="04020605060303030202" pitchFamily="82" charset="0"/>
              </a:rPr>
              <a:t>Thank you for being attended </a:t>
            </a:r>
            <a:endParaRPr lang="en-US" sz="4800" dirty="0">
              <a:latin typeface="Imprint MT Shadow" panose="040206050603030302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635613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0213" y="1156037"/>
            <a:ext cx="8596668" cy="3880773"/>
          </a:xfrm>
        </p:spPr>
        <p:txBody>
          <a:bodyPr/>
          <a:lstStyle/>
          <a:p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 this point the idea of design a device to control the gas leakage and to avoid these problems is established. 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control will be accomplished by detect the gas leakage and then the device will immediately close the gas source by wireless.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648685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 2: Components</a:t>
            </a:r>
            <a:endParaRPr lang="en-US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56" y="1786987"/>
            <a:ext cx="10515600" cy="4743617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Center </a:t>
            </a:r>
            <a:r>
              <a:rPr 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tab transformer </a:t>
            </a:r>
            <a:r>
              <a:rPr lang="en-US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Bridge, and </a:t>
            </a:r>
            <a:r>
              <a:rPr 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Voltage </a:t>
            </a:r>
            <a:r>
              <a:rPr lang="en-US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Regulator.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Input voltage converted from high voltage AC to  low voltage DC. </a:t>
            </a:r>
            <a:endParaRPr lang="en-US" sz="28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 descr="C:\Users\kurdi.group\Desktop\httpi.imgur.com2k8oC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4558" y="2435331"/>
            <a:ext cx="6748529" cy="275485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37070211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8475" y="1349615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Gas Sensor (MQ-6).</a:t>
            </a:r>
          </a:p>
          <a:p>
            <a:pPr marL="0" indent="0">
              <a:buNone/>
            </a:pPr>
            <a:endParaRPr lang="en-US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Properties  </a:t>
            </a:r>
          </a:p>
          <a:p>
            <a:pPr marL="0" indent="0">
              <a:buNone/>
            </a:pPr>
            <a:endParaRPr lang="en-US" sz="28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Catalytic  Sensor.</a:t>
            </a:r>
          </a:p>
          <a:p>
            <a:endParaRPr lang="en-US" sz="28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 high sensitivity of LPG gases.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3357" y="1349615"/>
            <a:ext cx="4435641" cy="28495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21526627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826282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Connection circuits of Sensor.</a:t>
            </a:r>
            <a:b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8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Content Placeholder 3" descr="https://encrypted-tbn1.gstatic.com/images?q=tbn:ANd9GcRedu49cutNlcRIMxOfPaI7G4jQ7nO4MH0qPoKL8HedV9IWxhDnFA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36700" y="2673925"/>
            <a:ext cx="7556445" cy="312335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1607249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2164454" y="-106018"/>
            <a:ext cx="8644766" cy="1571735"/>
          </a:xfrm>
        </p:spPr>
        <p:txBody>
          <a:bodyPr>
            <a:normAutofit/>
          </a:bodyPr>
          <a:lstStyle/>
          <a:p>
            <a:pPr lvl="0"/>
            <a:r>
              <a:rPr lang="en-US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3. Comparator Amplifier (LM339</a:t>
            </a:r>
            <a:r>
              <a:rPr 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530111" y="1097232"/>
            <a:ext cx="9517117" cy="1631730"/>
          </a:xfrm>
        </p:spPr>
        <p:txBody>
          <a:bodyPr>
            <a:normAutofit/>
          </a:bodyPr>
          <a:lstStyle/>
          <a:p>
            <a:pPr algn="l"/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LM339 is a comparator IC with four inbuilt comparators. A comparator is a simple circuit that moves signals between the analog and digital </a:t>
            </a: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worlds.</a:t>
            </a:r>
            <a:endParaRPr lang="en-US" sz="28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111" y="2625527"/>
            <a:ext cx="4507358" cy="400685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9312" y="2596891"/>
            <a:ext cx="4561613" cy="4035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384604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0156" y="-60609"/>
            <a:ext cx="8130919" cy="1758611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Bipolar junction transistor and Potentiometer </a:t>
            </a:r>
            <a:br>
              <a:rPr 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0" y="5562489"/>
            <a:ext cx="9144000" cy="1655762"/>
          </a:xfrm>
        </p:spPr>
        <p:txBody>
          <a:bodyPr/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Transistor is NPN type and work as a switch.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Potentiometer  (0 – 10 K ohm).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dirty="0" smtClean="0"/>
          </a:p>
          <a:p>
            <a:pPr algn="l"/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6805612" y="1724676"/>
            <a:ext cx="3590925" cy="320198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Picture 4" descr="http://sonlineshop.com/image/cache/data/transistors/bc548-500x500.jpe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171" y="1698002"/>
            <a:ext cx="5270728" cy="3202158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</p:pic>
    </p:spTree>
    <p:extLst>
      <p:ext uri="{BB962C8B-B14F-4D97-AF65-F5344CB8AC3E}">
        <p14:creationId xmlns:p14="http://schemas.microsoft.com/office/powerpoint/2010/main" val="146050009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439</TotalTime>
  <Words>678</Words>
  <Application>Microsoft Office PowerPoint</Application>
  <PresentationFormat>Widescreen</PresentationFormat>
  <Paragraphs>120</Paragraphs>
  <Slides>33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41" baseType="lpstr">
      <vt:lpstr>Arial</vt:lpstr>
      <vt:lpstr>Calibri</vt:lpstr>
      <vt:lpstr>Imprint MT Shadow</vt:lpstr>
      <vt:lpstr>Times New Roman</vt:lpstr>
      <vt:lpstr>Trebuchet MS</vt:lpstr>
      <vt:lpstr>Wingdings</vt:lpstr>
      <vt:lpstr>Wingdings 3</vt:lpstr>
      <vt:lpstr>Facet</vt:lpstr>
      <vt:lpstr>  “Design of gas leakage detection system”</vt:lpstr>
      <vt:lpstr>1. Introduction.  2. Components.  3. Circuit of transmitter.  4. Circuit of receiver.  5. Future Work.  6. Conclusion.   </vt:lpstr>
      <vt:lpstr>Part 1: Introduction.</vt:lpstr>
      <vt:lpstr>PowerPoint Presentation</vt:lpstr>
      <vt:lpstr>Part 2: Components</vt:lpstr>
      <vt:lpstr>PowerPoint Presentation</vt:lpstr>
      <vt:lpstr>  Connection circuits of Sensor.    </vt:lpstr>
      <vt:lpstr>  3. Comparator Amplifier (LM339) </vt:lpstr>
      <vt:lpstr>3. Bipolar junction transistor and Potentiometer  </vt:lpstr>
      <vt:lpstr>4. Encoder (HT12E) </vt:lpstr>
      <vt:lpstr> 5. Radio wave transmitter (RT4433.9) </vt:lpstr>
      <vt:lpstr>6. Radio wave receiver (RR3433.92)   This component use to receiver the signal  from transmitter and send it to decoder. </vt:lpstr>
      <vt:lpstr>7. Inverter (74LS04)  </vt:lpstr>
      <vt:lpstr>8. Relay  </vt:lpstr>
      <vt:lpstr>9. Motor. </vt:lpstr>
      <vt:lpstr>10. Alarm</vt:lpstr>
      <vt:lpstr>11. Power supply </vt:lpstr>
      <vt:lpstr>12. Mechanical parts </vt:lpstr>
      <vt:lpstr>PowerPoint Presentation</vt:lpstr>
      <vt:lpstr>Part 3: Circuit of transmitter</vt:lpstr>
      <vt:lpstr>Power Supply of transmit</vt:lpstr>
      <vt:lpstr>Comparator Circuit.</vt:lpstr>
      <vt:lpstr>Transmitter Part </vt:lpstr>
      <vt:lpstr>Part 4: Circuit of Receiver. </vt:lpstr>
      <vt:lpstr>Power Supply of Receiver </vt:lpstr>
      <vt:lpstr>Receiver </vt:lpstr>
      <vt:lpstr>Decoder</vt:lpstr>
      <vt:lpstr>Connect motor to relay</vt:lpstr>
      <vt:lpstr>Back EMF (Relay of Protection).</vt:lpstr>
      <vt:lpstr>Part 5: Conclusion </vt:lpstr>
      <vt:lpstr>PowerPoint Presentation</vt:lpstr>
      <vt:lpstr>Part 6: Future Work. 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Introduction.  2. Components.  3. Circuit of transmitter.  4. Circuit of receiver.  5. Future Work.  6. Conclusion.</dc:title>
  <dc:creator>Motaz Hendyah</dc:creator>
  <cp:lastModifiedBy>jehad hamdan</cp:lastModifiedBy>
  <cp:revision>42</cp:revision>
  <dcterms:created xsi:type="dcterms:W3CDTF">2014-05-13T12:19:35Z</dcterms:created>
  <dcterms:modified xsi:type="dcterms:W3CDTF">2014-05-14T19:41:52Z</dcterms:modified>
</cp:coreProperties>
</file>