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5" Type="http://schemas.openxmlformats.org/officeDocument/2006/relationships/custom-properties" Target="docProps/custom.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6"/>
  </p:notesMasterIdLst>
  <p:sldIdLst>
    <p:sldId id="256" r:id="rId2"/>
    <p:sldId id="257" r:id="rId3"/>
    <p:sldId id="258" r:id="rId4"/>
    <p:sldId id="259" r:id="rId5"/>
    <p:sldId id="270" r:id="rId6"/>
    <p:sldId id="291" r:id="rId7"/>
    <p:sldId id="272" r:id="rId8"/>
    <p:sldId id="261" r:id="rId9"/>
    <p:sldId id="262" r:id="rId10"/>
    <p:sldId id="263" r:id="rId11"/>
    <p:sldId id="264" r:id="rId12"/>
    <p:sldId id="265" r:id="rId13"/>
    <p:sldId id="266" r:id="rId14"/>
    <p:sldId id="267" r:id="rId15"/>
    <p:sldId id="269" r:id="rId16"/>
    <p:sldId id="260" r:id="rId17"/>
    <p:sldId id="282" r:id="rId18"/>
    <p:sldId id="273" r:id="rId19"/>
    <p:sldId id="274" r:id="rId20"/>
    <p:sldId id="292" r:id="rId21"/>
    <p:sldId id="293" r:id="rId22"/>
    <p:sldId id="294" r:id="rId23"/>
    <p:sldId id="295" r:id="rId24"/>
    <p:sldId id="275" r:id="rId25"/>
    <p:sldId id="276" r:id="rId26"/>
    <p:sldId id="296" r:id="rId27"/>
    <p:sldId id="297" r:id="rId28"/>
    <p:sldId id="298" r:id="rId29"/>
    <p:sldId id="302" r:id="rId30"/>
    <p:sldId id="299" r:id="rId31"/>
    <p:sldId id="301" r:id="rId32"/>
    <p:sldId id="277" r:id="rId33"/>
    <p:sldId id="279" r:id="rId34"/>
    <p:sldId id="280"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91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194" y="210"/>
      </p:cViewPr>
      <p:guideLst>
        <p:guide orient="horz" pos="2160"/>
        <p:guide pos="2917"/>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26" Type="http://schemas.openxmlformats.org/officeDocument/2006/relationships/slide" Target="slides/slide25.xml" /><Relationship Id="rId39" Type="http://schemas.openxmlformats.org/officeDocument/2006/relationships/theme" Target="theme/theme1.xml" /><Relationship Id="rId3" Type="http://schemas.openxmlformats.org/officeDocument/2006/relationships/slide" Target="slides/slide2.xml" /><Relationship Id="rId21" Type="http://schemas.openxmlformats.org/officeDocument/2006/relationships/slide" Target="slides/slide20.xml" /><Relationship Id="rId34" Type="http://schemas.openxmlformats.org/officeDocument/2006/relationships/slide" Target="slides/slide33.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slide" Target="slides/slide24.xml" /><Relationship Id="rId33" Type="http://schemas.openxmlformats.org/officeDocument/2006/relationships/slide" Target="slides/slide32.xml" /><Relationship Id="rId38" Type="http://schemas.openxmlformats.org/officeDocument/2006/relationships/viewProps" Target="viewProps.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29" Type="http://schemas.openxmlformats.org/officeDocument/2006/relationships/slide" Target="slides/slide28.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slide" Target="slides/slide23.xml" /><Relationship Id="rId32" Type="http://schemas.openxmlformats.org/officeDocument/2006/relationships/slide" Target="slides/slide31.xml" /><Relationship Id="rId37" Type="http://schemas.openxmlformats.org/officeDocument/2006/relationships/presProps" Target="presProps.xml" /><Relationship Id="rId40" Type="http://schemas.openxmlformats.org/officeDocument/2006/relationships/tableStyles" Target="tableStyles.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slide" Target="slides/slide22.xml" /><Relationship Id="rId28" Type="http://schemas.openxmlformats.org/officeDocument/2006/relationships/slide" Target="slides/slide27.xml" /><Relationship Id="rId36" Type="http://schemas.openxmlformats.org/officeDocument/2006/relationships/notesMaster" Target="notesMasters/notesMaster1.xml" /><Relationship Id="rId10" Type="http://schemas.openxmlformats.org/officeDocument/2006/relationships/slide" Target="slides/slide9.xml" /><Relationship Id="rId19" Type="http://schemas.openxmlformats.org/officeDocument/2006/relationships/slide" Target="slides/slide18.xml" /><Relationship Id="rId31" Type="http://schemas.openxmlformats.org/officeDocument/2006/relationships/slide" Target="slides/slide30.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slide" Target="slides/slide21.xml" /><Relationship Id="rId27" Type="http://schemas.openxmlformats.org/officeDocument/2006/relationships/slide" Target="slides/slide26.xml" /><Relationship Id="rId30" Type="http://schemas.openxmlformats.org/officeDocument/2006/relationships/slide" Target="slides/slide29.xml" /><Relationship Id="rId35" Type="http://schemas.openxmlformats.org/officeDocument/2006/relationships/slide" Target="slides/slide34.xml" /></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3F21EE-DE44-46B0-B386-BCA2F3B427E9}" type="datetimeFigureOut">
              <a:rPr lang="en-US" smtClean="0"/>
              <a:t>6/12/2021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AFC9263-CE36-4C85-8CC2-9ABA66C3101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 /><Relationship Id="rId1" Type="http://schemas.openxmlformats.org/officeDocument/2006/relationships/notesMaster" Target="../notesMasters/notesMaster1.xml" /></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 /><Relationship Id="rId1"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FC9263-CE36-4C85-8CC2-9ABA66C31015}" type="slidenum">
              <a:rPr lang="en-US" smtClean="0"/>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FC9263-CE36-4C85-8CC2-9ABA66C31015}"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a:t>Click to edit Master title style</a:t>
            </a:r>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16" name="Date Placeholder 15"/>
          <p:cNvSpPr>
            <a:spLocks noGrp="1"/>
          </p:cNvSpPr>
          <p:nvPr>
            <p:ph type="dt" sz="half" idx="10"/>
          </p:nvPr>
        </p:nvSpPr>
        <p:spPr/>
        <p:txBody>
          <a:bodyPr/>
          <a:lstStyle/>
          <a:p>
            <a:fld id="{99265532-7A72-46D8-A79C-1C6EC3D99ABE}" type="datetimeFigureOut">
              <a:rPr lang="en-US" smtClean="0"/>
              <a:t>6/12/2021</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A60E3190-1784-4834-AFD7-D69A7CA3B91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99265532-7A72-46D8-A79C-1C6EC3D99ABE}" type="datetimeFigureOut">
              <a:rPr lang="en-US" smtClean="0"/>
              <a:t>6/12/2021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0E3190-1784-4834-AFD7-D69A7CA3B91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99265532-7A72-46D8-A79C-1C6EC3D99ABE}" type="datetimeFigureOut">
              <a:rPr lang="en-US" smtClean="0"/>
              <a:t>6/12/2021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0E3190-1784-4834-AFD7-D69A7CA3B91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a:t>Click to edit Master title style</a:t>
            </a:r>
          </a:p>
        </p:txBody>
      </p:sp>
      <p:sp>
        <p:nvSpPr>
          <p:cNvPr id="27" name="Content Placeholder 26"/>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5" name="Date Placeholder 24"/>
          <p:cNvSpPr>
            <a:spLocks noGrp="1"/>
          </p:cNvSpPr>
          <p:nvPr>
            <p:ph type="dt" sz="half" idx="10"/>
          </p:nvPr>
        </p:nvSpPr>
        <p:spPr/>
        <p:txBody>
          <a:bodyPr/>
          <a:lstStyle/>
          <a:p>
            <a:fld id="{99265532-7A72-46D8-A79C-1C6EC3D99ABE}" type="datetimeFigureOut">
              <a:rPr lang="en-US" smtClean="0"/>
              <a:t>6/12/2021</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A60E3190-1784-4834-AFD7-D69A7CA3B91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19" name="Date Placeholder 18"/>
          <p:cNvSpPr>
            <a:spLocks noGrp="1"/>
          </p:cNvSpPr>
          <p:nvPr>
            <p:ph type="dt" sz="half" idx="10"/>
          </p:nvPr>
        </p:nvSpPr>
        <p:spPr/>
        <p:txBody>
          <a:bodyPr/>
          <a:lstStyle/>
          <a:p>
            <a:fld id="{99265532-7A72-46D8-A79C-1C6EC3D99ABE}" type="datetimeFigureOut">
              <a:rPr lang="en-US" smtClean="0"/>
              <a:t>6/12/2021</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A60E3190-1784-4834-AFD7-D69A7CA3B919}"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a:t>Click to edit Master title style</a:t>
            </a:r>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1" name="Date Placeholder 20"/>
          <p:cNvSpPr>
            <a:spLocks noGrp="1"/>
          </p:cNvSpPr>
          <p:nvPr>
            <p:ph type="dt" sz="half" idx="10"/>
          </p:nvPr>
        </p:nvSpPr>
        <p:spPr/>
        <p:txBody>
          <a:bodyPr/>
          <a:lstStyle/>
          <a:p>
            <a:fld id="{99265532-7A72-46D8-A79C-1C6EC3D99ABE}" type="datetimeFigureOut">
              <a:rPr lang="en-US" smtClean="0"/>
              <a:t>6/12/2021</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A60E3190-1784-4834-AFD7-D69A7CA3B91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a:t>Click to edit Master title style</a:t>
            </a:r>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0"/>
          </p:nvPr>
        </p:nvSpPr>
        <p:spPr/>
        <p:txBody>
          <a:bodyPr/>
          <a:lstStyle/>
          <a:p>
            <a:fld id="{99265532-7A72-46D8-A79C-1C6EC3D99ABE}" type="datetimeFigureOut">
              <a:rPr lang="en-US" smtClean="0"/>
              <a:t>6/12/2021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A60E3190-1784-4834-AFD7-D69A7CA3B919}"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a:t>Click to edit Master title style</a:t>
            </a:r>
          </a:p>
        </p:txBody>
      </p:sp>
      <p:sp>
        <p:nvSpPr>
          <p:cNvPr id="12" name="Date Placeholder 11"/>
          <p:cNvSpPr>
            <a:spLocks noGrp="1"/>
          </p:cNvSpPr>
          <p:nvPr>
            <p:ph type="dt" sz="half" idx="10"/>
          </p:nvPr>
        </p:nvSpPr>
        <p:spPr/>
        <p:txBody>
          <a:bodyPr/>
          <a:lstStyle/>
          <a:p>
            <a:fld id="{99265532-7A72-46D8-A79C-1C6EC3D99ABE}" type="datetimeFigureOut">
              <a:rPr lang="en-US" smtClean="0"/>
              <a:t>6/12/2021</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0E3190-1784-4834-AFD7-D69A7CA3B91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9265532-7A72-46D8-A79C-1C6EC3D99ABE}" type="datetimeFigureOut">
              <a:rPr lang="en-US" smtClean="0"/>
              <a:t>6/12/2021</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0E3190-1784-4834-AFD7-D69A7CA3B91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a:t>Click to edit Master title style</a:t>
            </a:r>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5" name="Date Placeholder 24"/>
          <p:cNvSpPr>
            <a:spLocks noGrp="1"/>
          </p:cNvSpPr>
          <p:nvPr>
            <p:ph type="dt" sz="half" idx="10"/>
          </p:nvPr>
        </p:nvSpPr>
        <p:spPr/>
        <p:txBody>
          <a:bodyPr/>
          <a:lstStyle/>
          <a:p>
            <a:fld id="{99265532-7A72-46D8-A79C-1C6EC3D99ABE}" type="datetimeFigureOut">
              <a:rPr lang="en-US" smtClean="0"/>
              <a:t>6/12/2021</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0E3190-1784-4834-AFD7-D69A7CA3B91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a:t>Click icon to add picture</a:t>
            </a:r>
            <a:endParaRPr kumimoji="0" lang="en-US" dirty="0"/>
          </a:p>
        </p:txBody>
      </p:sp>
      <p:sp>
        <p:nvSpPr>
          <p:cNvPr id="7" name="Date Placeholder 6"/>
          <p:cNvSpPr>
            <a:spLocks noGrp="1"/>
          </p:cNvSpPr>
          <p:nvPr>
            <p:ph type="dt" sz="half" idx="10"/>
          </p:nvPr>
        </p:nvSpPr>
        <p:spPr/>
        <p:txBody>
          <a:bodyPr/>
          <a:lstStyle/>
          <a:p>
            <a:fld id="{99265532-7A72-46D8-A79C-1C6EC3D99ABE}" type="datetimeFigureOut">
              <a:rPr lang="en-US" smtClean="0"/>
              <a:t>6/12/2021</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A60E3190-1784-4834-AFD7-D69A7CA3B919}"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a:t>Click to edit Master title style</a:t>
            </a:r>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image" Target="../media/image3.jpeg"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3"/>
          <a:stretch>
            <a:fillRect/>
          </a:stretch>
        </a:blipFill>
        <a:effectLst/>
      </p:bgPr>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99265532-7A72-46D8-A79C-1C6EC3D99ABE}" type="datetimeFigureOut">
              <a:rPr lang="en-US" smtClean="0"/>
              <a:t>6/12/2021</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A60E3190-1784-4834-AFD7-D69A7CA3B919}"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a:t>Click to edit Master title style</a:t>
            </a:r>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panose="05020102010507070707"/>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panose="05020102010507070707"/>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panose="05020102010507070707"/>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panose="05020102010507070707"/>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panose="05020102010507070707"/>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panose="05020102010507070707"/>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panose="05020102010507070707"/>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panose="05020102010507070707"/>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panose="05020102010507070707"/>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0.xml.rels><?xml version="1.0" encoding="UTF-8" standalone="yes"?>
<Relationships xmlns="http://schemas.openxmlformats.org/package/2006/relationships"><Relationship Id="rId2" Type="http://schemas.openxmlformats.org/officeDocument/2006/relationships/image" Target="../media/image5.png" /><Relationship Id="rId1" Type="http://schemas.openxmlformats.org/officeDocument/2006/relationships/slideLayout" Target="../slideLayouts/slideLayout4.xml" /></Relationships>
</file>

<file path=ppt/slides/_rels/slide11.xml.rels><?xml version="1.0" encoding="UTF-8" standalone="yes"?>
<Relationships xmlns="http://schemas.openxmlformats.org/package/2006/relationships"><Relationship Id="rId2" Type="http://schemas.openxmlformats.org/officeDocument/2006/relationships/image" Target="../media/image6.png" /><Relationship Id="rId1" Type="http://schemas.openxmlformats.org/officeDocument/2006/relationships/slideLayout" Target="../slideLayouts/slideLayout4.xml" /></Relationships>
</file>

<file path=ppt/slides/_rels/slide12.xml.rels><?xml version="1.0" encoding="UTF-8" standalone="yes"?>
<Relationships xmlns="http://schemas.openxmlformats.org/package/2006/relationships"><Relationship Id="rId2" Type="http://schemas.openxmlformats.org/officeDocument/2006/relationships/image" Target="../media/image7.png" /><Relationship Id="rId1" Type="http://schemas.openxmlformats.org/officeDocument/2006/relationships/slideLayout" Target="../slideLayouts/slideLayout4.xml" /></Relationships>
</file>

<file path=ppt/slides/_rels/slide13.xml.rels><?xml version="1.0" encoding="UTF-8" standalone="yes"?>
<Relationships xmlns="http://schemas.openxmlformats.org/package/2006/relationships"><Relationship Id="rId2" Type="http://schemas.openxmlformats.org/officeDocument/2006/relationships/image" Target="../media/image8.jpeg" /><Relationship Id="rId1" Type="http://schemas.openxmlformats.org/officeDocument/2006/relationships/slideLayout" Target="../slideLayouts/slideLayout4.xml" /></Relationships>
</file>

<file path=ppt/slides/_rels/slide14.xml.rels><?xml version="1.0" encoding="UTF-8" standalone="yes"?>
<Relationships xmlns="http://schemas.openxmlformats.org/package/2006/relationships"><Relationship Id="rId2" Type="http://schemas.openxmlformats.org/officeDocument/2006/relationships/image" Target="../media/image9.jpeg" /><Relationship Id="rId1" Type="http://schemas.openxmlformats.org/officeDocument/2006/relationships/slideLayout" Target="../slideLayouts/slideLayout4.xml" /></Relationships>
</file>

<file path=ppt/slides/_rels/slide15.xml.rels><?xml version="1.0" encoding="UTF-8" standalone="yes"?>
<Relationships xmlns="http://schemas.openxmlformats.org/package/2006/relationships"><Relationship Id="rId2" Type="http://schemas.openxmlformats.org/officeDocument/2006/relationships/image" Target="../media/image10.jpeg" /><Relationship Id="rId1" Type="http://schemas.openxmlformats.org/officeDocument/2006/relationships/slideLayout" Target="../slideLayouts/slideLayout4.xml" /></Relationships>
</file>

<file path=ppt/slides/_rels/slide16.xml.rels><?xml version="1.0" encoding="UTF-8" standalone="yes"?>
<Relationships xmlns="http://schemas.openxmlformats.org/package/2006/relationships"><Relationship Id="rId2" Type="http://schemas.openxmlformats.org/officeDocument/2006/relationships/image" Target="../media/image11.png" /><Relationship Id="rId1" Type="http://schemas.openxmlformats.org/officeDocument/2006/relationships/slideLayout" Target="../slideLayouts/slideLayout2.xml" /></Relationships>
</file>

<file path=ppt/slides/_rels/slide17.xml.rels><?xml version="1.0" encoding="UTF-8" standalone="yes"?>
<Relationships xmlns="http://schemas.openxmlformats.org/package/2006/relationships"><Relationship Id="rId2" Type="http://schemas.openxmlformats.org/officeDocument/2006/relationships/image" Target="../media/image12.png" /><Relationship Id="rId1" Type="http://schemas.openxmlformats.org/officeDocument/2006/relationships/slideLayout" Target="../slideLayouts/slideLayout2.xml" /></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0.xml.rels><?xml version="1.0" encoding="UTF-8" standalone="yes"?>
<Relationships xmlns="http://schemas.openxmlformats.org/package/2006/relationships"><Relationship Id="rId3" Type="http://schemas.openxmlformats.org/officeDocument/2006/relationships/image" Target="../media/image14.png" /><Relationship Id="rId2" Type="http://schemas.openxmlformats.org/officeDocument/2006/relationships/image" Target="../media/image13.png" /><Relationship Id="rId1" Type="http://schemas.openxmlformats.org/officeDocument/2006/relationships/slideLayout" Target="../slideLayouts/slideLayout4.xml" /></Relationships>
</file>

<file path=ppt/slides/_rels/slide21.xml.rels><?xml version="1.0" encoding="UTF-8" standalone="yes"?>
<Relationships xmlns="http://schemas.openxmlformats.org/package/2006/relationships"><Relationship Id="rId3" Type="http://schemas.openxmlformats.org/officeDocument/2006/relationships/image" Target="../media/image16.png" /><Relationship Id="rId2" Type="http://schemas.openxmlformats.org/officeDocument/2006/relationships/image" Target="../media/image15.png" /><Relationship Id="rId1" Type="http://schemas.openxmlformats.org/officeDocument/2006/relationships/slideLayout" Target="../slideLayouts/slideLayout4.xml" /></Relationships>
</file>

<file path=ppt/slides/_rels/slide22.xml.rels><?xml version="1.0" encoding="UTF-8" standalone="yes"?>
<Relationships xmlns="http://schemas.openxmlformats.org/package/2006/relationships"><Relationship Id="rId3" Type="http://schemas.openxmlformats.org/officeDocument/2006/relationships/image" Target="../media/image18.png" /><Relationship Id="rId2" Type="http://schemas.openxmlformats.org/officeDocument/2006/relationships/image" Target="../media/image17.jpeg" /><Relationship Id="rId1" Type="http://schemas.openxmlformats.org/officeDocument/2006/relationships/slideLayout" Target="../slideLayouts/slideLayout4.xml" /></Relationships>
</file>

<file path=ppt/slides/_rels/slide23.xml.rels><?xml version="1.0" encoding="UTF-8" standalone="yes"?>
<Relationships xmlns="http://schemas.openxmlformats.org/package/2006/relationships"><Relationship Id="rId3" Type="http://schemas.openxmlformats.org/officeDocument/2006/relationships/image" Target="../media/image20.png" /><Relationship Id="rId2" Type="http://schemas.openxmlformats.org/officeDocument/2006/relationships/image" Target="../media/image19.png" /><Relationship Id="rId1" Type="http://schemas.openxmlformats.org/officeDocument/2006/relationships/slideLayout" Target="../slideLayouts/slideLayout4.xml" /></Relationships>
</file>

<file path=ppt/slides/_rels/slide24.xml.rels><?xml version="1.0" encoding="UTF-8" standalone="yes"?>
<Relationships xmlns="http://schemas.openxmlformats.org/package/2006/relationships"><Relationship Id="rId2" Type="http://schemas.openxmlformats.org/officeDocument/2006/relationships/image" Target="../media/image21.png" /><Relationship Id="rId1" Type="http://schemas.openxmlformats.org/officeDocument/2006/relationships/slideLayout" Target="../slideLayouts/slideLayout4.xml" /></Relationships>
</file>

<file path=ppt/slides/_rels/slide25.xml.rels><?xml version="1.0" encoding="UTF-8" standalone="yes"?>
<Relationships xmlns="http://schemas.openxmlformats.org/package/2006/relationships"><Relationship Id="rId2" Type="http://schemas.openxmlformats.org/officeDocument/2006/relationships/image" Target="../media/image22.png" /><Relationship Id="rId1" Type="http://schemas.openxmlformats.org/officeDocument/2006/relationships/slideLayout" Target="../slideLayouts/slideLayout4.xml" /></Relationships>
</file>

<file path=ppt/slides/_rels/slide26.xml.rels><?xml version="1.0" encoding="UTF-8" standalone="yes"?>
<Relationships xmlns="http://schemas.openxmlformats.org/package/2006/relationships"><Relationship Id="rId2" Type="http://schemas.openxmlformats.org/officeDocument/2006/relationships/image" Target="../media/image23.png" /><Relationship Id="rId1" Type="http://schemas.openxmlformats.org/officeDocument/2006/relationships/slideLayout" Target="../slideLayouts/slideLayout4.xml" /></Relationships>
</file>

<file path=ppt/slides/_rels/slide27.xml.rels><?xml version="1.0" encoding="UTF-8" standalone="yes"?>
<Relationships xmlns="http://schemas.openxmlformats.org/package/2006/relationships"><Relationship Id="rId2" Type="http://schemas.openxmlformats.org/officeDocument/2006/relationships/image" Target="../media/image24.png" /><Relationship Id="rId1" Type="http://schemas.openxmlformats.org/officeDocument/2006/relationships/slideLayout" Target="../slideLayouts/slideLayout4.xml" /></Relationships>
</file>

<file path=ppt/slides/_rels/slide28.xml.rels><?xml version="1.0" encoding="UTF-8" standalone="yes"?>
<Relationships xmlns="http://schemas.openxmlformats.org/package/2006/relationships"><Relationship Id="rId2" Type="http://schemas.openxmlformats.org/officeDocument/2006/relationships/image" Target="../media/image25.png" /><Relationship Id="rId1" Type="http://schemas.openxmlformats.org/officeDocument/2006/relationships/slideLayout" Target="../slideLayouts/slideLayout4.xml" /></Relationships>
</file>

<file path=ppt/slides/_rels/slide29.xml.rels><?xml version="1.0" encoding="UTF-8" standalone="yes"?>
<Relationships xmlns="http://schemas.openxmlformats.org/package/2006/relationships"><Relationship Id="rId3" Type="http://schemas.openxmlformats.org/officeDocument/2006/relationships/image" Target="../media/image27.png" /><Relationship Id="rId2" Type="http://schemas.openxmlformats.org/officeDocument/2006/relationships/image" Target="../media/image26.png" /><Relationship Id="rId1" Type="http://schemas.openxmlformats.org/officeDocument/2006/relationships/slideLayout" Target="../slideLayouts/slideLayout4.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0.xml.rels><?xml version="1.0" encoding="UTF-8" standalone="yes"?>
<Relationships xmlns="http://schemas.openxmlformats.org/package/2006/relationships"><Relationship Id="rId3" Type="http://schemas.openxmlformats.org/officeDocument/2006/relationships/image" Target="../media/image29.jpeg" /><Relationship Id="rId2" Type="http://schemas.openxmlformats.org/officeDocument/2006/relationships/image" Target="../media/image28.jpeg" /><Relationship Id="rId1" Type="http://schemas.openxmlformats.org/officeDocument/2006/relationships/slideLayout" Target="../slideLayouts/slideLayout4.xml" /></Relationships>
</file>

<file path=ppt/slides/_rels/slide31.xml.rels><?xml version="1.0" encoding="UTF-8" standalone="yes"?>
<Relationships xmlns="http://schemas.openxmlformats.org/package/2006/relationships"><Relationship Id="rId3" Type="http://schemas.openxmlformats.org/officeDocument/2006/relationships/image" Target="../media/image31.jpeg" /><Relationship Id="rId2" Type="http://schemas.openxmlformats.org/officeDocument/2006/relationships/image" Target="../media/image30.jpeg" /><Relationship Id="rId1" Type="http://schemas.openxmlformats.org/officeDocument/2006/relationships/slideLayout" Target="../slideLayouts/slideLayout4.xml" /></Relationships>
</file>

<file path=ppt/slides/_rels/slide32.xml.rels><?xml version="1.0" encoding="UTF-8" standalone="yes"?>
<Relationships xmlns="http://schemas.openxmlformats.org/package/2006/relationships"><Relationship Id="rId2" Type="http://schemas.openxmlformats.org/officeDocument/2006/relationships/image" Target="../media/image32.png" /><Relationship Id="rId1" Type="http://schemas.openxmlformats.org/officeDocument/2006/relationships/slideLayout" Target="../slideLayouts/slideLayout4.xml" /></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 /><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3" Type="http://schemas.openxmlformats.org/officeDocument/2006/relationships/image" Target="../media/image4.jpeg" /><Relationship Id="rId2" Type="http://schemas.openxmlformats.org/officeDocument/2006/relationships/notesSlide" Target="../notesSlides/notesSlide2.xml" /><Relationship Id="rId1" Type="http://schemas.openxmlformats.org/officeDocument/2006/relationships/slideLayout" Target="../slideLayouts/slideLayout4.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b="1" dirty="0">
                <a:solidFill>
                  <a:srgbClr val="FFFF00"/>
                </a:solidFill>
              </a:rPr>
              <a:t>Smart Street Lighting</a:t>
            </a:r>
          </a:p>
        </p:txBody>
      </p:sp>
      <p:sp>
        <p:nvSpPr>
          <p:cNvPr id="7" name="Content Placeholder 6"/>
          <p:cNvSpPr>
            <a:spLocks noGrp="1"/>
          </p:cNvSpPr>
          <p:nvPr>
            <p:ph idx="1"/>
          </p:nvPr>
        </p:nvSpPr>
        <p:spPr>
          <a:xfrm>
            <a:off x="304800" y="1676400"/>
            <a:ext cx="8686800" cy="4403725"/>
          </a:xfrm>
        </p:spPr>
        <p:txBody>
          <a:bodyPr/>
          <a:lstStyle/>
          <a:p>
            <a:pPr algn="ctr">
              <a:buNone/>
            </a:pPr>
            <a:r>
              <a:rPr lang="en-US" b="1" dirty="0">
                <a:solidFill>
                  <a:srgbClr val="FFFF00"/>
                </a:solidFill>
              </a:rPr>
              <a:t>Supervisor : Jamal </a:t>
            </a:r>
            <a:r>
              <a:rPr lang="en-US" b="1" dirty="0" err="1">
                <a:solidFill>
                  <a:srgbClr val="FFFF00"/>
                </a:solidFill>
              </a:rPr>
              <a:t>Kharrousheh</a:t>
            </a:r>
            <a:endParaRPr lang="en-US" b="1" dirty="0">
              <a:solidFill>
                <a:srgbClr val="FFFF00"/>
              </a:solidFill>
            </a:endParaRPr>
          </a:p>
          <a:p>
            <a:pPr algn="ctr">
              <a:buNone/>
            </a:pPr>
            <a:endParaRPr lang="en-US" b="1" dirty="0">
              <a:solidFill>
                <a:srgbClr val="FFFF00"/>
              </a:solidFill>
            </a:endParaRPr>
          </a:p>
          <a:p>
            <a:pPr algn="ctr">
              <a:buNone/>
            </a:pPr>
            <a:r>
              <a:rPr lang="en-US" b="1" dirty="0">
                <a:solidFill>
                  <a:srgbClr val="FFFF00"/>
                </a:solidFill>
              </a:rPr>
              <a:t>Prepared by:</a:t>
            </a:r>
          </a:p>
          <a:p>
            <a:pPr algn="ctr">
              <a:buNone/>
            </a:pPr>
            <a:r>
              <a:rPr lang="en-US" b="1" dirty="0">
                <a:solidFill>
                  <a:srgbClr val="FFFF00"/>
                </a:solidFill>
              </a:rPr>
              <a:t>Omar </a:t>
            </a:r>
            <a:r>
              <a:rPr lang="en-US" b="1" dirty="0" err="1">
                <a:solidFill>
                  <a:srgbClr val="FFFF00"/>
                </a:solidFill>
              </a:rPr>
              <a:t>Hakawati</a:t>
            </a:r>
            <a:endParaRPr lang="en-US" b="1" dirty="0">
              <a:solidFill>
                <a:srgbClr val="FFFF00"/>
              </a:solidFill>
            </a:endParaRPr>
          </a:p>
          <a:p>
            <a:pPr algn="ctr">
              <a:buNone/>
            </a:pPr>
            <a:r>
              <a:rPr lang="en-US" b="1" dirty="0" err="1">
                <a:solidFill>
                  <a:srgbClr val="FFFF00"/>
                </a:solidFill>
              </a:rPr>
              <a:t>Qusai</a:t>
            </a:r>
            <a:r>
              <a:rPr lang="en-US" b="1" dirty="0">
                <a:solidFill>
                  <a:srgbClr val="FFFF00"/>
                </a:solidFill>
              </a:rPr>
              <a:t> </a:t>
            </a:r>
            <a:r>
              <a:rPr lang="en-US" b="1" dirty="0" err="1">
                <a:solidFill>
                  <a:srgbClr val="FFFF00"/>
                </a:solidFill>
              </a:rPr>
              <a:t>Nazzal</a:t>
            </a:r>
            <a:endParaRPr lang="en-US" b="1" dirty="0">
              <a:solidFill>
                <a:srgbClr val="FFFF00"/>
              </a:solidFill>
            </a:endParaRPr>
          </a:p>
          <a:p>
            <a:pPr algn="ctr">
              <a:buNone/>
            </a:pPr>
            <a:r>
              <a:rPr lang="en-US" b="1" dirty="0" err="1">
                <a:solidFill>
                  <a:srgbClr val="FFFF00"/>
                </a:solidFill>
              </a:rPr>
              <a:t>Anas</a:t>
            </a:r>
            <a:r>
              <a:rPr lang="en-US" b="1" dirty="0">
                <a:solidFill>
                  <a:srgbClr val="FFFF00"/>
                </a:solidFill>
              </a:rPr>
              <a:t> </a:t>
            </a:r>
            <a:r>
              <a:rPr lang="en-US" b="1" dirty="0" err="1">
                <a:solidFill>
                  <a:srgbClr val="FFFF00"/>
                </a:solidFill>
              </a:rPr>
              <a:t>Hakawati</a:t>
            </a:r>
            <a:endParaRPr lang="en-US" b="1" dirty="0">
              <a:solidFill>
                <a:srgbClr val="FFFF00"/>
              </a:solidFill>
            </a:endParaRPr>
          </a:p>
          <a:p>
            <a:pPr algn="ctr">
              <a:buNone/>
            </a:pPr>
            <a:endParaRPr lang="en-US" b="1" dirty="0">
              <a:solidFill>
                <a:srgbClr val="FFFF00"/>
              </a:solidFill>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bg1">
                    <a:lumMod val="95000"/>
                  </a:schemeClr>
                </a:solidFill>
              </a:rPr>
              <a:t> </a:t>
            </a:r>
            <a:r>
              <a:rPr lang="en-US" b="1" dirty="0">
                <a:solidFill>
                  <a:srgbClr val="FFFF00"/>
                </a:solidFill>
              </a:rPr>
              <a:t>Light Decreasing Resistance (LDR)</a:t>
            </a:r>
          </a:p>
        </p:txBody>
      </p:sp>
      <p:sp>
        <p:nvSpPr>
          <p:cNvPr id="5" name="Content Placeholder 4"/>
          <p:cNvSpPr>
            <a:spLocks noGrp="1"/>
          </p:cNvSpPr>
          <p:nvPr>
            <p:ph sz="half" idx="2"/>
          </p:nvPr>
        </p:nvSpPr>
        <p:spPr/>
        <p:txBody>
          <a:bodyPr>
            <a:normAutofit/>
          </a:bodyPr>
          <a:lstStyle/>
          <a:p>
            <a:r>
              <a:rPr lang="en-US" sz="1600" b="1" dirty="0">
                <a:solidFill>
                  <a:srgbClr val="FFFF00"/>
                </a:solidFill>
              </a:rPr>
              <a:t>A Light Dependent Resistor (LDR) or a photo resistor is a device whose resistivity is a function of the incident.</a:t>
            </a:r>
          </a:p>
          <a:p>
            <a:r>
              <a:rPr lang="en-US" sz="1600" b="1" dirty="0">
                <a:solidFill>
                  <a:srgbClr val="FFFF00"/>
                </a:solidFill>
              </a:rPr>
              <a:t>electromagnetic radiation. Hence, they are light sensitive devices. They are also called as photo conductors, photo conductive cells or simply photocells. They are made up of semiconductor materials having high resistance.</a:t>
            </a:r>
          </a:p>
          <a:p>
            <a:r>
              <a:rPr lang="en-US" sz="1600" b="1" dirty="0">
                <a:solidFill>
                  <a:srgbClr val="FFFF00"/>
                </a:solidFill>
              </a:rPr>
              <a:t>A light dependent resistor works on the principle of photo conductivity. Photo conductivity is an optical phenomenon in which the materials conductivity (Hence resistivity) reduces when light is absorbed by the material.</a:t>
            </a:r>
          </a:p>
          <a:p>
            <a:endParaRPr lang="en-US" sz="1600" b="1" dirty="0">
              <a:solidFill>
                <a:srgbClr val="FFFF00"/>
              </a:solidFill>
            </a:endParaRPr>
          </a:p>
        </p:txBody>
      </p:sp>
      <p:pic>
        <p:nvPicPr>
          <p:cNvPr id="6" name="Content Placeholder 5" descr="C:\Users\Glory\Desktop\مشروع تخرج1\5.png"/>
          <p:cNvPicPr>
            <a:picLocks noGrp="1"/>
          </p:cNvPicPr>
          <p:nvPr>
            <p:ph sz="half" idx="1"/>
          </p:nvPr>
        </p:nvPicPr>
        <p:blipFill>
          <a:blip r:embed="rId2" cstate="print"/>
          <a:srcRect/>
          <a:stretch>
            <a:fillRect/>
          </a:stretch>
        </p:blipFill>
        <p:spPr>
          <a:xfrm>
            <a:off x="423862" y="2528887"/>
            <a:ext cx="3952875" cy="2867025"/>
          </a:xfrm>
          <a:prstGeom prst="rect">
            <a:avLst/>
          </a:prstGeom>
          <a:noFill/>
          <a:ln>
            <a:noFill/>
          </a:ln>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FFFF00"/>
                </a:solidFill>
              </a:rPr>
              <a:t>IR Sensor</a:t>
            </a:r>
          </a:p>
        </p:txBody>
      </p:sp>
      <p:sp>
        <p:nvSpPr>
          <p:cNvPr id="4" name="Content Placeholder 3"/>
          <p:cNvSpPr>
            <a:spLocks noGrp="1"/>
          </p:cNvSpPr>
          <p:nvPr>
            <p:ph sz="half" idx="2"/>
          </p:nvPr>
        </p:nvSpPr>
        <p:spPr/>
        <p:txBody>
          <a:bodyPr>
            <a:normAutofit fontScale="50000"/>
          </a:bodyPr>
          <a:lstStyle/>
          <a:p>
            <a:r>
              <a:rPr lang="en-US" sz="2910" b="1" dirty="0">
                <a:solidFill>
                  <a:srgbClr val="FFFF00"/>
                </a:solidFill>
              </a:rPr>
              <a:t>An infrared sensor is an electronic instrument that is used to sense certain characteristics of its surroundings by either emitting and/or detecting infrared radiation.</a:t>
            </a:r>
          </a:p>
          <a:p>
            <a:r>
              <a:rPr lang="en-US" sz="2910" b="1" dirty="0">
                <a:solidFill>
                  <a:srgbClr val="FFFF00"/>
                </a:solidFill>
              </a:rPr>
              <a:t> It is also capable of measuring heat of an object and detecting motion. Infrared waves are not visible to the human eye. In the electromagnetic</a:t>
            </a:r>
          </a:p>
          <a:p>
            <a:pPr marL="0" indent="0">
              <a:buNone/>
            </a:pPr>
            <a:r>
              <a:rPr lang="en-US" sz="2910" b="1" dirty="0">
                <a:solidFill>
                  <a:srgbClr val="FFFF00"/>
                </a:solidFill>
              </a:rPr>
              <a:t>        spectrum, infrared radiation is the</a:t>
            </a:r>
          </a:p>
          <a:p>
            <a:r>
              <a:rPr lang="en-US" sz="2910" b="1" dirty="0">
                <a:solidFill>
                  <a:srgbClr val="FFFF00"/>
                </a:solidFill>
              </a:rPr>
              <a:t>region having wavelengths longer than visible light wavelengths, but shorter than microwaves. </a:t>
            </a:r>
          </a:p>
          <a:p>
            <a:r>
              <a:rPr lang="en-US" sz="2910" b="1" dirty="0">
                <a:solidFill>
                  <a:srgbClr val="FFFF00"/>
                </a:solidFill>
              </a:rPr>
              <a:t>The infrared region is approximately demarcated from 0.75 to 1000µm. IR (infrared) sensors detect infrared light. The IR light is</a:t>
            </a:r>
          </a:p>
          <a:p>
            <a:r>
              <a:rPr lang="en-US" sz="2910" b="1" dirty="0">
                <a:solidFill>
                  <a:srgbClr val="FFFF00"/>
                </a:solidFill>
              </a:rPr>
              <a:t>transformed into an electric current, and this is detected by a voltage or amperage detector.</a:t>
            </a:r>
          </a:p>
        </p:txBody>
      </p:sp>
      <p:pic>
        <p:nvPicPr>
          <p:cNvPr id="5" name="Content Placeholder 4"/>
          <p:cNvPicPr>
            <a:picLocks noGrp="1" noChangeAspect="1"/>
          </p:cNvPicPr>
          <p:nvPr>
            <p:ph sz="half" idx="1"/>
          </p:nvPr>
        </p:nvPicPr>
        <p:blipFill>
          <a:blip r:embed="rId2"/>
          <a:stretch>
            <a:fillRect/>
          </a:stretch>
        </p:blipFill>
        <p:spPr>
          <a:xfrm>
            <a:off x="304800" y="2503805"/>
            <a:ext cx="4191000" cy="2916555"/>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FFFF00"/>
                </a:solidFill>
              </a:rPr>
              <a:t>Current Sensor</a:t>
            </a:r>
          </a:p>
        </p:txBody>
      </p:sp>
      <p:sp>
        <p:nvSpPr>
          <p:cNvPr id="4" name="Content Placeholder 3"/>
          <p:cNvSpPr>
            <a:spLocks noGrp="1"/>
          </p:cNvSpPr>
          <p:nvPr>
            <p:ph sz="half" idx="2"/>
          </p:nvPr>
        </p:nvSpPr>
        <p:spPr/>
        <p:txBody>
          <a:bodyPr>
            <a:normAutofit/>
          </a:bodyPr>
          <a:lstStyle/>
          <a:p>
            <a:r>
              <a:rPr lang="en-US" sz="1600" b="1" dirty="0">
                <a:solidFill>
                  <a:srgbClr val="FFFF00"/>
                </a:solidFill>
              </a:rPr>
              <a:t>A current sensor is a device that detects electric current (AC or DC) in a wire,</a:t>
            </a:r>
          </a:p>
          <a:p>
            <a:r>
              <a:rPr lang="en-US" sz="1600" b="1" dirty="0">
                <a:solidFill>
                  <a:srgbClr val="FFFF00"/>
                </a:solidFill>
              </a:rPr>
              <a:t>and generates a signal</a:t>
            </a:r>
          </a:p>
          <a:p>
            <a:r>
              <a:rPr lang="en-US" sz="1600" b="1" dirty="0">
                <a:solidFill>
                  <a:srgbClr val="FFFF00"/>
                </a:solidFill>
              </a:rPr>
              <a:t>proportional to it. The generated signal could be analog voltage or current or</a:t>
            </a:r>
          </a:p>
          <a:p>
            <a:r>
              <a:rPr lang="en-US" sz="1600" b="1" dirty="0">
                <a:solidFill>
                  <a:srgbClr val="FFFF00"/>
                </a:solidFill>
              </a:rPr>
              <a:t>even digital output. It can be then</a:t>
            </a:r>
          </a:p>
          <a:p>
            <a:r>
              <a:rPr lang="en-US" sz="1600" b="1" dirty="0">
                <a:solidFill>
                  <a:srgbClr val="FFFF00"/>
                </a:solidFill>
              </a:rPr>
              <a:t>utilized to display the measured current in an ammeter or can be stored for</a:t>
            </a:r>
          </a:p>
          <a:p>
            <a:r>
              <a:rPr lang="en-US" sz="1600" b="1" dirty="0">
                <a:solidFill>
                  <a:srgbClr val="FFFF00"/>
                </a:solidFill>
              </a:rPr>
              <a:t>further analysis in a data acquisition</a:t>
            </a:r>
          </a:p>
          <a:p>
            <a:r>
              <a:rPr lang="en-US" sz="1600" b="1" dirty="0">
                <a:solidFill>
                  <a:srgbClr val="FFFF00"/>
                </a:solidFill>
              </a:rPr>
              <a:t>system or can be utilized for control purpose.</a:t>
            </a:r>
          </a:p>
        </p:txBody>
      </p:sp>
      <p:pic>
        <p:nvPicPr>
          <p:cNvPr id="1026"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304800" y="1866900"/>
            <a:ext cx="4191000" cy="419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FFFF00"/>
                </a:solidFill>
              </a:rPr>
              <a:t>Two Channel Relay</a:t>
            </a:r>
          </a:p>
        </p:txBody>
      </p:sp>
      <p:sp>
        <p:nvSpPr>
          <p:cNvPr id="4" name="Content Placeholder 3"/>
          <p:cNvSpPr>
            <a:spLocks noGrp="1"/>
          </p:cNvSpPr>
          <p:nvPr>
            <p:ph sz="half" idx="2"/>
          </p:nvPr>
        </p:nvSpPr>
        <p:spPr/>
        <p:txBody>
          <a:bodyPr>
            <a:noAutofit/>
          </a:bodyPr>
          <a:lstStyle/>
          <a:p>
            <a:r>
              <a:rPr lang="en-US" sz="1500" b="1" dirty="0">
                <a:solidFill>
                  <a:srgbClr val="FFFF00"/>
                </a:solidFill>
                <a:effectLst/>
              </a:rPr>
              <a:t>  A relay is usually an electromechanical device that is actuated by an electrical current. The current flowing in one circuit causes the opening or closing of another circuit. Relays are like remote control switches and are used in </a:t>
            </a:r>
          </a:p>
          <a:p>
            <a:r>
              <a:rPr lang="en-US" sz="1500" b="1" dirty="0">
                <a:solidFill>
                  <a:srgbClr val="FFFF00"/>
                </a:solidFill>
                <a:effectLst/>
              </a:rPr>
              <a:t>many applications because of their relative simplicity, long life, and proven high reliability.</a:t>
            </a:r>
          </a:p>
          <a:p>
            <a:r>
              <a:rPr lang="en-US" sz="1500" b="1" dirty="0">
                <a:solidFill>
                  <a:srgbClr val="FFFF00"/>
                </a:solidFill>
                <a:effectLst/>
              </a:rPr>
              <a:t>The dual-channel relay module is more or less the same as a single-channel relay module, but with some extra features like optical isolation. The dual-channel relay module can be used to switch mains powered loads from the pins of a microcontroller</a:t>
            </a:r>
          </a:p>
        </p:txBody>
      </p:sp>
      <p:pic>
        <p:nvPicPr>
          <p:cNvPr id="13" name="Picture 1" descr="See the source image"/>
          <p:cNvPicPr>
            <a:picLocks noGrp="1" noChangeAspect="1" noChangeArrowheads="1"/>
          </p:cNvPicPr>
          <p:nvPr>
            <p:ph sz="half" idx="1"/>
          </p:nvPr>
        </p:nvPicPr>
        <p:blipFill>
          <a:blip r:embed="rId2" cstate="print"/>
          <a:srcRect/>
          <a:stretch>
            <a:fillRect/>
          </a:stretch>
        </p:blipFill>
        <p:spPr>
          <a:xfrm>
            <a:off x="1005205" y="2567305"/>
            <a:ext cx="2788920" cy="2788920"/>
          </a:xfrm>
          <a:prstGeom prst="rect">
            <a:avLst/>
          </a:prstGeom>
          <a:noFill/>
          <a:ln w="9525">
            <a:noFill/>
            <a:miter lim="800000"/>
            <a:headEnd/>
            <a:tailEnd/>
          </a:ln>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FFFF00"/>
                </a:solidFill>
              </a:rPr>
              <a:t>Wi-Fi Module</a:t>
            </a:r>
          </a:p>
        </p:txBody>
      </p:sp>
      <p:sp>
        <p:nvSpPr>
          <p:cNvPr id="4" name="Content Placeholder 3"/>
          <p:cNvSpPr>
            <a:spLocks noGrp="1"/>
          </p:cNvSpPr>
          <p:nvPr>
            <p:ph sz="half" idx="2"/>
          </p:nvPr>
        </p:nvSpPr>
        <p:spPr/>
        <p:txBody>
          <a:bodyPr>
            <a:normAutofit lnSpcReduction="10000"/>
          </a:bodyPr>
          <a:lstStyle/>
          <a:p>
            <a:r>
              <a:rPr lang="en-US" sz="1600" b="1">
                <a:solidFill>
                  <a:srgbClr val="FFFF00"/>
                </a:solidFill>
              </a:rPr>
              <a:t> Most people call ESP8266 as a WIFI module, but it is actually a microcontroller. ESP8266 is the name of the microcontroller developed by Espressif Systems which is a company based out of shanghai. This microcontroller has the ability to perform WIFI related activities hence it is widely used as a WI-FI module.</a:t>
            </a:r>
          </a:p>
          <a:p>
            <a:r>
              <a:rPr lang="en-US" sz="1600" b="1">
                <a:solidFill>
                  <a:srgbClr val="FFFF00"/>
                </a:solidFill>
              </a:rPr>
              <a:t> Our project equipments cannot be connected to internet on its own. So, this chip enables these equipments to connect with internet and make them (IoT) devices. Now, you can easily open your doors for (IoT) Projects with the help of this module. This low cost, small size module could do wonders and is really simple and easy to use.</a:t>
            </a:r>
          </a:p>
        </p:txBody>
      </p:sp>
      <p:pic>
        <p:nvPicPr>
          <p:cNvPr id="14" name="Picture 3" descr="IMG_256"/>
          <p:cNvPicPr>
            <a:picLocks noGrp="1" noChangeAspect="1"/>
          </p:cNvPicPr>
          <p:nvPr>
            <p:ph sz="half" idx="1"/>
          </p:nvPr>
        </p:nvPicPr>
        <p:blipFill>
          <a:blip r:embed="rId2" cstate="print"/>
          <a:stretch>
            <a:fillRect/>
          </a:stretch>
        </p:blipFill>
        <p:spPr>
          <a:xfrm>
            <a:off x="304800" y="1866900"/>
            <a:ext cx="4191000" cy="4191000"/>
          </a:xfrm>
          <a:prstGeom prst="rect">
            <a:avLst/>
          </a:prstGeom>
          <a:noFill/>
          <a:ln w="9525">
            <a:noFill/>
          </a:ln>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a:solidFill>
                  <a:srgbClr val="FFFF00"/>
                </a:solidFill>
              </a:rPr>
              <a:t>Regulated 5 volt DC source</a:t>
            </a:r>
          </a:p>
        </p:txBody>
      </p:sp>
      <p:sp>
        <p:nvSpPr>
          <p:cNvPr id="5" name="Content Placeholder 4"/>
          <p:cNvSpPr>
            <a:spLocks noGrp="1"/>
          </p:cNvSpPr>
          <p:nvPr>
            <p:ph sz="half" idx="2"/>
          </p:nvPr>
        </p:nvSpPr>
        <p:spPr/>
        <p:txBody>
          <a:bodyPr>
            <a:normAutofit/>
          </a:bodyPr>
          <a:lstStyle/>
          <a:p>
            <a:r>
              <a:rPr lang="en-US" sz="1600" b="1">
                <a:solidFill>
                  <a:srgbClr val="FFFF00"/>
                </a:solidFill>
              </a:rPr>
              <a:t>This In the electrical design need DC source (5V) to feed the micro-controller,Wifi,Module,IR sensor,Current sensor.</a:t>
            </a:r>
          </a:p>
          <a:p>
            <a:endParaRPr lang="en-US" sz="1600" b="1">
              <a:solidFill>
                <a:schemeClr val="bg1">
                  <a:lumMod val="95000"/>
                </a:schemeClr>
              </a:solidFill>
            </a:endParaRPr>
          </a:p>
          <a:p>
            <a:endParaRPr lang="en-US" sz="1600" b="1">
              <a:solidFill>
                <a:schemeClr val="bg1">
                  <a:lumMod val="95000"/>
                </a:schemeClr>
              </a:solidFill>
            </a:endParaRPr>
          </a:p>
          <a:p>
            <a:endParaRPr lang="en-US" sz="1600" b="1">
              <a:solidFill>
                <a:schemeClr val="bg1">
                  <a:lumMod val="95000"/>
                </a:schemeClr>
              </a:solidFill>
            </a:endParaRPr>
          </a:p>
          <a:p>
            <a:r>
              <a:rPr lang="en-US" sz="1600" b="1">
                <a:solidFill>
                  <a:srgbClr val="FFFF00"/>
                </a:solidFill>
              </a:rPr>
              <a:t>The electronic parts of this unit : </a:t>
            </a:r>
          </a:p>
          <a:p>
            <a:r>
              <a:rPr lang="en-US" sz="1600" b="1">
                <a:solidFill>
                  <a:srgbClr val="FFFF00"/>
                </a:solidFill>
              </a:rPr>
              <a:t>➢ Transformer (230/12 v). </a:t>
            </a:r>
          </a:p>
          <a:p>
            <a:r>
              <a:rPr lang="en-US" sz="1600" b="1">
                <a:solidFill>
                  <a:srgbClr val="FFFF00"/>
                </a:solidFill>
              </a:rPr>
              <a:t>➢ Full bridge rectifier. </a:t>
            </a:r>
          </a:p>
          <a:p>
            <a:r>
              <a:rPr lang="en-US" sz="1600" b="1">
                <a:solidFill>
                  <a:srgbClr val="FFFF00"/>
                </a:solidFill>
              </a:rPr>
              <a:t>➢ LM7805 adjustable voltage regulator</a:t>
            </a:r>
            <a:r>
              <a:rPr lang="en-US" sz="1600" b="1">
                <a:solidFill>
                  <a:schemeClr val="bg1">
                    <a:lumMod val="95000"/>
                  </a:schemeClr>
                </a:solidFill>
              </a:rPr>
              <a:t>.</a:t>
            </a:r>
          </a:p>
        </p:txBody>
      </p:sp>
      <p:pic>
        <p:nvPicPr>
          <p:cNvPr id="15" name="Picture 4" descr="See the source image"/>
          <p:cNvPicPr>
            <a:picLocks noGrp="1" noChangeAspect="1" noChangeArrowheads="1"/>
          </p:cNvPicPr>
          <p:nvPr>
            <p:ph sz="half" idx="1"/>
          </p:nvPr>
        </p:nvPicPr>
        <p:blipFill>
          <a:blip r:embed="rId2" cstate="print"/>
          <a:srcRect/>
          <a:stretch>
            <a:fillRect/>
          </a:stretch>
        </p:blipFill>
        <p:spPr>
          <a:xfrm>
            <a:off x="304800" y="1795145"/>
            <a:ext cx="4191000" cy="4526280"/>
          </a:xfrm>
          <a:prstGeom prst="rect">
            <a:avLst/>
          </a:prstGeom>
          <a:noFill/>
          <a:ln w="9525">
            <a:noFill/>
            <a:miter lim="800000"/>
            <a:headEnd/>
            <a:tailEnd/>
          </a:ln>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FFFF00"/>
                </a:solidFill>
              </a:rPr>
              <a:t>Block Diagram (Flowchart).</a:t>
            </a:r>
          </a:p>
        </p:txBody>
      </p:sp>
      <p:pic>
        <p:nvPicPr>
          <p:cNvPr id="5" name="Content Placeholder 4" descr="block diagram"/>
          <p:cNvPicPr>
            <a:picLocks noGrp="1" noChangeAspect="1"/>
          </p:cNvPicPr>
          <p:nvPr>
            <p:ph idx="1"/>
          </p:nvPr>
        </p:nvPicPr>
        <p:blipFill>
          <a:blip r:embed="rId2"/>
          <a:stretch>
            <a:fillRect/>
          </a:stretch>
        </p:blipFill>
        <p:spPr>
          <a:xfrm>
            <a:off x="1565910" y="1553845"/>
            <a:ext cx="6163310" cy="452628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a:solidFill>
                  <a:srgbClr val="FFFF00"/>
                </a:solidFill>
              </a:rPr>
              <a:t>data transfer</a:t>
            </a:r>
          </a:p>
        </p:txBody>
      </p:sp>
      <p:pic>
        <p:nvPicPr>
          <p:cNvPr id="5" name="Picture 5" descr="التقاط"/>
          <p:cNvPicPr>
            <a:picLocks noGrp="1" noChangeAspect="1"/>
          </p:cNvPicPr>
          <p:nvPr>
            <p:ph idx="1"/>
          </p:nvPr>
        </p:nvPicPr>
        <p:blipFill>
          <a:blip r:embed="rId2"/>
          <a:stretch>
            <a:fillRect/>
          </a:stretch>
        </p:blipFill>
        <p:spPr>
          <a:xfrm>
            <a:off x="304800" y="2484120"/>
            <a:ext cx="8686800" cy="266446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a:solidFill>
                  <a:srgbClr val="FFFF00"/>
                </a:solidFill>
              </a:rPr>
              <a:t>Embedded system</a:t>
            </a:r>
          </a:p>
        </p:txBody>
      </p:sp>
      <p:sp>
        <p:nvSpPr>
          <p:cNvPr id="3" name="Content Placeholder 2"/>
          <p:cNvSpPr>
            <a:spLocks noGrp="1"/>
          </p:cNvSpPr>
          <p:nvPr>
            <p:ph idx="1"/>
          </p:nvPr>
        </p:nvSpPr>
        <p:spPr/>
        <p:txBody>
          <a:bodyPr>
            <a:normAutofit fontScale="50000"/>
          </a:bodyPr>
          <a:lstStyle/>
          <a:p>
            <a:r>
              <a:rPr lang="en-US" b="1">
                <a:solidFill>
                  <a:srgbClr val="FFFF00"/>
                </a:solidFill>
              </a:rPr>
              <a:t>An embedded system is a computer system—a combination of a computer processor, computer memory, and input/output peripheral devices—that has a dedicated function within a larger mechanical or electrical system. It is embedded as part of a complete device often including electrical or electronic hardware and mechanical parts. Because an embedded system typically controls physical operations of the machine that it is embedded within, it often has real-time computing constraints. Embedded systems control many devices in common use today. Ninety-eight percent of all microprocessors manufactured are used in embedded systems.Modern embedded systems are often based on microcontrollers (i.e. microprocessors with integrated memory and peripheral interfaces), but ordinary microprocessors (using external chips for memory and peripheral interface circuits) are also common, especially in more complex systems. In either case, the processor(s) used may be types ranging from general purpose to those specialized in a certain class of computations, or even custom designed for the application at hand. A common standard class of dedicated processors is the digital signal processor (DSP).</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a:solidFill>
                  <a:srgbClr val="FFFF00"/>
                </a:solidFill>
                <a:sym typeface="+mn-ea"/>
              </a:rPr>
              <a:t>Embedded system</a:t>
            </a:r>
          </a:p>
        </p:txBody>
      </p:sp>
      <p:sp>
        <p:nvSpPr>
          <p:cNvPr id="3" name="Content Placeholder 2"/>
          <p:cNvSpPr>
            <a:spLocks noGrp="1"/>
          </p:cNvSpPr>
          <p:nvPr>
            <p:ph idx="1"/>
          </p:nvPr>
        </p:nvSpPr>
        <p:spPr/>
        <p:txBody>
          <a:bodyPr>
            <a:normAutofit/>
          </a:bodyPr>
          <a:lstStyle/>
          <a:p>
            <a:endParaRPr lang="en-US" sz="1600"/>
          </a:p>
          <a:p>
            <a:endParaRPr lang="en-US" sz="1600"/>
          </a:p>
          <a:p>
            <a:endParaRPr lang="en-US" sz="1600"/>
          </a:p>
          <a:p>
            <a:r>
              <a:rPr lang="en-US" sz="1600" b="1">
                <a:solidFill>
                  <a:srgbClr val="FFFF00"/>
                </a:solidFill>
              </a:rPr>
              <a:t>Since the embedded system is dedicated to specific tasks, design engineers can optimize it to reduce the size and cost of the product and increase the reliability and performance. Some embedded systems are mass-produced, benefitin from economies of scale.</a:t>
            </a:r>
          </a:p>
          <a:p>
            <a:r>
              <a:rPr lang="en-US" sz="1600" b="1">
                <a:solidFill>
                  <a:srgbClr val="FFFF00"/>
                </a:solidFill>
              </a:rPr>
              <a:t>Embedded systems range from portable devices such as digital watches and MP3 players, to large stationary installations like traffic light controllers, programmable logic controllers, and large complex systems like hybrid vehicles, medical imaging systems, and avionics. Complexity varies from low, with a single micro controller chip, to very high with multiple units, peripherals and networks mounted inside a large equipment rack.</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FFFF00"/>
                </a:solidFill>
              </a:rPr>
              <a:t>Abstract</a:t>
            </a:r>
          </a:p>
        </p:txBody>
      </p:sp>
      <p:sp>
        <p:nvSpPr>
          <p:cNvPr id="3" name="Content Placeholder 2"/>
          <p:cNvSpPr>
            <a:spLocks noGrp="1"/>
          </p:cNvSpPr>
          <p:nvPr>
            <p:ph idx="1"/>
          </p:nvPr>
        </p:nvSpPr>
        <p:spPr/>
        <p:txBody>
          <a:bodyPr>
            <a:noAutofit/>
          </a:bodyPr>
          <a:lstStyle/>
          <a:p>
            <a:r>
              <a:rPr lang="en-US" sz="1600" b="1" dirty="0">
                <a:solidFill>
                  <a:srgbClr val="FFFF00"/>
                </a:solidFill>
              </a:rPr>
              <a:t>On our region (west Bank) of our whole country (Palestine) we can detect that the lights spend many hours specially after midnight without cars on the out-of-towns roads or a few cars on Intermittent times so this is a big consumption of our energy that we can use it usefully on another needed area.</a:t>
            </a:r>
          </a:p>
          <a:p>
            <a:pPr marL="0" indent="0">
              <a:buNone/>
            </a:pPr>
            <a:r>
              <a:rPr lang="en-US" sz="1600" dirty="0">
                <a:solidFill>
                  <a:srgbClr val="FFFF00"/>
                </a:solidFill>
              </a:rPr>
              <a:t> </a:t>
            </a:r>
          </a:p>
          <a:p>
            <a:r>
              <a:rPr lang="en-US" sz="1600" b="1" dirty="0">
                <a:solidFill>
                  <a:srgbClr val="FFFF00"/>
                </a:solidFill>
              </a:rPr>
              <a:t>Our project for developing a smart street light system is reviewed. In this project, the street light system, in which lights on when needed and light-off when not needed.</a:t>
            </a:r>
          </a:p>
          <a:p>
            <a:r>
              <a:rPr lang="en-US" sz="1600" b="1" dirty="0">
                <a:solidFill>
                  <a:srgbClr val="FFFF00"/>
                </a:solidFill>
              </a:rPr>
              <a:t> </a:t>
            </a:r>
            <a:endParaRPr lang="en-US" sz="1600" dirty="0">
              <a:solidFill>
                <a:srgbClr val="FFFF00"/>
              </a:solidFill>
            </a:endParaRPr>
          </a:p>
          <a:p>
            <a:r>
              <a:rPr lang="en-US" sz="1600" b="1" dirty="0">
                <a:solidFill>
                  <a:srgbClr val="FFFF00"/>
                </a:solidFill>
              </a:rPr>
              <a:t>Smart Lighting is lighting that is connected to each other, or the Internet through networking devices. This enables more efficient lighting management using a Central Management System. The network connectivity inbuilt into smart lighting can also provide Internet access for other smart city uses (e.g. smart parking sensors).</a:t>
            </a:r>
          </a:p>
          <a:p>
            <a:r>
              <a:rPr lang="en-US" sz="1600" b="1" dirty="0">
                <a:solidFill>
                  <a:srgbClr val="FFFF00"/>
                </a:solidFill>
              </a:rPr>
              <a:t> </a:t>
            </a:r>
            <a:endParaRPr lang="en-US" sz="1600" dirty="0">
              <a:solidFill>
                <a:srgbClr val="FFFF00"/>
              </a:solidFill>
            </a:endParaRPr>
          </a:p>
          <a:p>
            <a:r>
              <a:rPr lang="en-US" sz="1600" b="1" dirty="0">
                <a:solidFill>
                  <a:srgbClr val="FFFF00"/>
                </a:solidFill>
              </a:rPr>
              <a:t>Currently, in the whole world, huge electric energy is consumed by the street lamps, which are automatically turn on when it becomes dark and automatically turn off when it becomes bright. This is the huge waste of energy in the whole world and should be changed.</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solidFill>
                  <a:srgbClr val="FFFF00"/>
                </a:solidFill>
              </a:rPr>
              <a:t>5.1 Code for Arduino:</a:t>
            </a:r>
          </a:p>
        </p:txBody>
      </p:sp>
      <p:pic>
        <p:nvPicPr>
          <p:cNvPr id="6" name="Picture 1" descr="C:\Users\user\OneDrive\Desktop\Ard1.png"/>
          <p:cNvPicPr>
            <a:picLocks noGrp="1" noChangeAspect="1" noChangeArrowheads="1"/>
          </p:cNvPicPr>
          <p:nvPr>
            <p:ph sz="half" idx="1"/>
          </p:nvPr>
        </p:nvPicPr>
        <p:blipFill>
          <a:blip r:embed="rId2" cstate="print"/>
          <a:srcRect/>
          <a:stretch>
            <a:fillRect/>
          </a:stretch>
        </p:blipFill>
        <p:spPr>
          <a:xfrm>
            <a:off x="709295" y="2371090"/>
            <a:ext cx="3381375" cy="3181350"/>
          </a:xfrm>
          <a:prstGeom prst="rect">
            <a:avLst/>
          </a:prstGeom>
          <a:noFill/>
          <a:ln w="9525">
            <a:noFill/>
            <a:miter lim="800000"/>
            <a:headEnd/>
            <a:tailEnd/>
          </a:ln>
        </p:spPr>
      </p:pic>
      <p:pic>
        <p:nvPicPr>
          <p:cNvPr id="18" name="Picture 2" descr="C:\Users\user\OneDrive\Desktop\Ard2.png"/>
          <p:cNvPicPr>
            <a:picLocks noGrp="1" noChangeAspect="1" noChangeArrowheads="1"/>
          </p:cNvPicPr>
          <p:nvPr>
            <p:ph sz="half" idx="2"/>
          </p:nvPr>
        </p:nvPicPr>
        <p:blipFill>
          <a:blip r:embed="rId3" cstate="print"/>
          <a:srcRect/>
          <a:stretch>
            <a:fillRect/>
          </a:stretch>
        </p:blipFill>
        <p:spPr>
          <a:xfrm>
            <a:off x="4648200" y="2202180"/>
            <a:ext cx="4343400" cy="351917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a:solidFill>
                  <a:srgbClr val="FFFF00"/>
                </a:solidFill>
                <a:sym typeface="+mn-ea"/>
              </a:rPr>
              <a:t>5.1 Code for Arduino:</a:t>
            </a:r>
            <a:br>
              <a:rPr lang="en-US">
                <a:solidFill>
                  <a:srgbClr val="FFFF00"/>
                </a:solidFill>
              </a:rPr>
            </a:br>
            <a:endParaRPr lang="en-US"/>
          </a:p>
        </p:txBody>
      </p:sp>
      <p:pic>
        <p:nvPicPr>
          <p:cNvPr id="5" name="Picture 3" descr="C:\Users\user\OneDrive\Desktop\Ard3.png"/>
          <p:cNvPicPr>
            <a:picLocks noGrp="1" noChangeAspect="1" noChangeArrowheads="1"/>
          </p:cNvPicPr>
          <p:nvPr>
            <p:ph sz="half" idx="1"/>
          </p:nvPr>
        </p:nvPicPr>
        <p:blipFill>
          <a:blip r:embed="rId2" cstate="print"/>
          <a:srcRect/>
          <a:stretch>
            <a:fillRect/>
          </a:stretch>
        </p:blipFill>
        <p:spPr>
          <a:xfrm>
            <a:off x="304800" y="1880235"/>
            <a:ext cx="4191000" cy="4163695"/>
          </a:xfrm>
          <a:prstGeom prst="rect">
            <a:avLst/>
          </a:prstGeom>
          <a:noFill/>
          <a:ln w="9525">
            <a:noFill/>
            <a:miter lim="800000"/>
            <a:headEnd/>
            <a:tailEnd/>
          </a:ln>
        </p:spPr>
      </p:pic>
      <p:pic>
        <p:nvPicPr>
          <p:cNvPr id="19" name="Picture 4" descr="C:\Users\user\OneDrive\Desktop\Ard4.png"/>
          <p:cNvPicPr>
            <a:picLocks noGrp="1" noChangeAspect="1" noChangeArrowheads="1"/>
          </p:cNvPicPr>
          <p:nvPr>
            <p:ph sz="half" idx="2"/>
          </p:nvPr>
        </p:nvPicPr>
        <p:blipFill>
          <a:blip r:embed="rId3" cstate="print"/>
          <a:srcRect/>
          <a:stretch>
            <a:fillRect/>
          </a:stretch>
        </p:blipFill>
        <p:spPr>
          <a:xfrm>
            <a:off x="4676140" y="2795270"/>
            <a:ext cx="4286250" cy="2333625"/>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solidFill>
                  <a:srgbClr val="FFFF00"/>
                </a:solidFill>
              </a:rPr>
              <a:t>5.2 Code for WiFi Module:</a:t>
            </a:r>
          </a:p>
        </p:txBody>
      </p:sp>
      <p:pic>
        <p:nvPicPr>
          <p:cNvPr id="30" name="Picture 11" descr="C:\Users\user\OneDrive\Desktop\194111353_4652340518127990_554413004372467008_n.jpg"/>
          <p:cNvPicPr>
            <a:picLocks noGrp="1" noChangeAspect="1" noChangeArrowheads="1"/>
          </p:cNvPicPr>
          <p:nvPr>
            <p:ph sz="half" idx="1"/>
          </p:nvPr>
        </p:nvPicPr>
        <p:blipFill>
          <a:blip r:embed="rId2" cstate="print"/>
          <a:srcRect/>
          <a:stretch>
            <a:fillRect/>
          </a:stretch>
        </p:blipFill>
        <p:spPr>
          <a:xfrm>
            <a:off x="304800" y="2790825"/>
            <a:ext cx="4191000" cy="2025650"/>
          </a:xfrm>
          <a:prstGeom prst="rect">
            <a:avLst/>
          </a:prstGeom>
          <a:noFill/>
          <a:ln w="9525">
            <a:noFill/>
            <a:miter lim="800000"/>
            <a:headEnd/>
            <a:tailEnd/>
          </a:ln>
        </p:spPr>
      </p:pic>
      <p:pic>
        <p:nvPicPr>
          <p:cNvPr id="28" name="Picture 7" descr="C:\Users\user\OneDrive\Desktop\Data2.png"/>
          <p:cNvPicPr>
            <a:picLocks noGrp="1" noChangeAspect="1" noChangeArrowheads="1"/>
          </p:cNvPicPr>
          <p:nvPr>
            <p:ph sz="half" idx="2"/>
          </p:nvPr>
        </p:nvPicPr>
        <p:blipFill>
          <a:blip r:embed="rId3" cstate="print"/>
          <a:srcRect/>
          <a:stretch>
            <a:fillRect/>
          </a:stretch>
        </p:blipFill>
        <p:spPr>
          <a:xfrm>
            <a:off x="4648200" y="1647190"/>
            <a:ext cx="4343400" cy="4629785"/>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a:solidFill>
                  <a:srgbClr val="FFFF00"/>
                </a:solidFill>
                <a:sym typeface="+mn-ea"/>
              </a:rPr>
              <a:t>5.2 Code for WiFi Module:</a:t>
            </a:r>
            <a:br>
              <a:rPr lang="en-US">
                <a:solidFill>
                  <a:srgbClr val="FFFF00"/>
                </a:solidFill>
              </a:rPr>
            </a:br>
            <a:endParaRPr lang="en-US"/>
          </a:p>
        </p:txBody>
      </p:sp>
      <p:pic>
        <p:nvPicPr>
          <p:cNvPr id="25" name="Picture 9" descr="C:\Users\user\OneDrive\Desktop\Data3.png"/>
          <p:cNvPicPr>
            <a:picLocks noGrp="1" noChangeAspect="1" noChangeArrowheads="1"/>
          </p:cNvPicPr>
          <p:nvPr>
            <p:ph sz="half" idx="1"/>
          </p:nvPr>
        </p:nvPicPr>
        <p:blipFill>
          <a:blip r:embed="rId2" cstate="print"/>
          <a:srcRect/>
          <a:stretch>
            <a:fillRect/>
          </a:stretch>
        </p:blipFill>
        <p:spPr>
          <a:xfrm>
            <a:off x="304800" y="2059305"/>
            <a:ext cx="4191000" cy="3804920"/>
          </a:xfrm>
          <a:prstGeom prst="rect">
            <a:avLst/>
          </a:prstGeom>
          <a:noFill/>
          <a:ln w="9525">
            <a:noFill/>
            <a:miter lim="800000"/>
            <a:headEnd/>
            <a:tailEnd/>
          </a:ln>
        </p:spPr>
      </p:pic>
      <p:pic>
        <p:nvPicPr>
          <p:cNvPr id="26" name="Picture 10" descr="C:\Users\user\OneDrive\Desktop\Data4.png"/>
          <p:cNvPicPr>
            <a:picLocks noGrp="1" noChangeAspect="1" noChangeArrowheads="1"/>
          </p:cNvPicPr>
          <p:nvPr>
            <p:ph sz="half" idx="2"/>
          </p:nvPr>
        </p:nvPicPr>
        <p:blipFill>
          <a:blip r:embed="rId3" cstate="print"/>
          <a:srcRect/>
          <a:stretch>
            <a:fillRect/>
          </a:stretch>
        </p:blipFill>
        <p:spPr>
          <a:xfrm>
            <a:off x="5641975" y="1600200"/>
            <a:ext cx="2354580" cy="472440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t> </a:t>
            </a:r>
            <a:r>
              <a:rPr lang="en-US" b="1">
                <a:solidFill>
                  <a:srgbClr val="FFFF00"/>
                </a:solidFill>
              </a:rPr>
              <a:t>The Server:</a:t>
            </a:r>
          </a:p>
        </p:txBody>
      </p:sp>
      <p:sp>
        <p:nvSpPr>
          <p:cNvPr id="4" name="Content Placeholder 3"/>
          <p:cNvSpPr>
            <a:spLocks noGrp="1"/>
          </p:cNvSpPr>
          <p:nvPr>
            <p:ph sz="half" idx="1"/>
          </p:nvPr>
        </p:nvSpPr>
        <p:spPr/>
        <p:txBody>
          <a:bodyPr>
            <a:normAutofit/>
          </a:bodyPr>
          <a:lstStyle/>
          <a:p>
            <a:r>
              <a:rPr lang="en-US" sz="1600" b="1">
                <a:solidFill>
                  <a:srgbClr val="FFFF00"/>
                </a:solidFill>
              </a:rPr>
              <a:t>This site done using website programming techniques which are two parts: </a:t>
            </a:r>
          </a:p>
          <a:p>
            <a:r>
              <a:rPr lang="en-US" sz="1600" b="1">
                <a:solidFill>
                  <a:srgbClr val="FFFF00"/>
                </a:solidFill>
              </a:rPr>
              <a:t>Front - End: HTML5/CSS3/JS </a:t>
            </a:r>
          </a:p>
          <a:p>
            <a:r>
              <a:rPr lang="en-US" sz="1600" b="1">
                <a:solidFill>
                  <a:srgbClr val="FFFF00"/>
                </a:solidFill>
              </a:rPr>
              <a:t>Back - End: PHP/MYSQ</a:t>
            </a:r>
          </a:p>
          <a:p>
            <a:endParaRPr lang="en-US" sz="1600" b="1">
              <a:solidFill>
                <a:srgbClr val="FFFF00"/>
              </a:solidFill>
            </a:endParaRPr>
          </a:p>
          <a:p>
            <a:r>
              <a:rPr lang="en-US" sz="1600" b="1">
                <a:solidFill>
                  <a:srgbClr val="FFFF00"/>
                </a:solidFill>
              </a:rPr>
              <a:t>Local or hosting server to receive results and calculation of lights of the street and save it.</a:t>
            </a:r>
          </a:p>
          <a:p>
            <a:r>
              <a:rPr lang="en-US" sz="1600" b="1">
                <a:solidFill>
                  <a:srgbClr val="FFFF00"/>
                </a:solidFill>
              </a:rPr>
              <a:t>Using the link : https://streetslights.000webhostapp.com</a:t>
            </a:r>
          </a:p>
          <a:p>
            <a:r>
              <a:rPr lang="en-US" sz="1600" b="1">
                <a:solidFill>
                  <a:srgbClr val="FFFF00"/>
                </a:solidFill>
                <a:sym typeface="+mn-ea"/>
              </a:rPr>
              <a:t>Login Page.</a:t>
            </a:r>
            <a:endParaRPr lang="en-US" sz="1600" b="1">
              <a:solidFill>
                <a:srgbClr val="FFFF00"/>
              </a:solidFill>
            </a:endParaRPr>
          </a:p>
          <a:p>
            <a:endParaRPr lang="en-US" sz="1600" b="1">
              <a:solidFill>
                <a:srgbClr val="FFFF00"/>
              </a:solidFill>
            </a:endParaRPr>
          </a:p>
        </p:txBody>
      </p:sp>
      <p:pic>
        <p:nvPicPr>
          <p:cNvPr id="5" name="Picture 1" descr="login page"/>
          <p:cNvPicPr>
            <a:picLocks noGrp="1" noChangeAspect="1"/>
          </p:cNvPicPr>
          <p:nvPr>
            <p:ph sz="half" idx="2"/>
          </p:nvPr>
        </p:nvPicPr>
        <p:blipFill>
          <a:blip r:embed="rId2"/>
          <a:stretch>
            <a:fillRect/>
          </a:stretch>
        </p:blipFill>
        <p:spPr>
          <a:xfrm>
            <a:off x="4625975" y="1769110"/>
            <a:ext cx="4365625" cy="374269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sym typeface="+mn-ea"/>
              </a:rPr>
              <a:t> </a:t>
            </a:r>
            <a:r>
              <a:rPr lang="en-US">
                <a:solidFill>
                  <a:srgbClr val="FFFF00"/>
                </a:solidFill>
                <a:sym typeface="+mn-ea"/>
              </a:rPr>
              <a:t>The Server:</a:t>
            </a:r>
          </a:p>
        </p:txBody>
      </p:sp>
      <p:sp>
        <p:nvSpPr>
          <p:cNvPr id="5" name="Content Placeholder 4"/>
          <p:cNvSpPr>
            <a:spLocks noGrp="1"/>
          </p:cNvSpPr>
          <p:nvPr>
            <p:ph sz="half" idx="1"/>
          </p:nvPr>
        </p:nvSpPr>
        <p:spPr/>
        <p:txBody>
          <a:bodyPr/>
          <a:lstStyle/>
          <a:p>
            <a:r>
              <a:rPr lang="en-US" b="1">
                <a:solidFill>
                  <a:srgbClr val="FFFF00"/>
                </a:solidFill>
                <a:sym typeface="+mn-ea"/>
              </a:rPr>
              <a:t> </a:t>
            </a:r>
            <a:r>
              <a:rPr lang="en-US" sz="1600" b="1">
                <a:solidFill>
                  <a:srgbClr val="FFFF00"/>
                </a:solidFill>
                <a:sym typeface="+mn-ea"/>
              </a:rPr>
              <a:t>After Login with user name and password : </a:t>
            </a:r>
          </a:p>
          <a:p>
            <a:endParaRPr lang="en-US" sz="1600" b="1">
              <a:solidFill>
                <a:srgbClr val="FFFF00"/>
              </a:solidFill>
            </a:endParaRPr>
          </a:p>
          <a:p>
            <a:r>
              <a:rPr lang="en-US" sz="1600" b="1">
                <a:solidFill>
                  <a:srgbClr val="FFFF00"/>
                </a:solidFill>
              </a:rPr>
              <a:t>Home page.</a:t>
            </a:r>
          </a:p>
          <a:p>
            <a:endParaRPr lang="en-US" sz="1600" b="1">
              <a:solidFill>
                <a:srgbClr val="FFFF00"/>
              </a:solidFill>
            </a:endParaRPr>
          </a:p>
          <a:p>
            <a:r>
              <a:rPr lang="en-US" sz="1600" b="1">
                <a:solidFill>
                  <a:srgbClr val="FFFF00"/>
                </a:solidFill>
              </a:rPr>
              <a:t> On Home page we can see an explain of our project and its advantages.</a:t>
            </a:r>
          </a:p>
        </p:txBody>
      </p:sp>
      <p:pic>
        <p:nvPicPr>
          <p:cNvPr id="21" name="Picture 21" descr="Home page"/>
          <p:cNvPicPr>
            <a:picLocks noGrp="1" noChangeAspect="1"/>
          </p:cNvPicPr>
          <p:nvPr>
            <p:ph sz="half" idx="2"/>
          </p:nvPr>
        </p:nvPicPr>
        <p:blipFill>
          <a:blip r:embed="rId2"/>
          <a:stretch>
            <a:fillRect/>
          </a:stretch>
        </p:blipFill>
        <p:spPr>
          <a:xfrm>
            <a:off x="4645025" y="1725295"/>
            <a:ext cx="4343400" cy="378587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a:sym typeface="+mn-ea"/>
              </a:rPr>
              <a:t> </a:t>
            </a:r>
            <a:r>
              <a:rPr lang="en-US">
                <a:solidFill>
                  <a:srgbClr val="FFFF00"/>
                </a:solidFill>
                <a:sym typeface="+mn-ea"/>
              </a:rPr>
              <a:t>The Server:</a:t>
            </a:r>
            <a:br>
              <a:rPr lang="en-US">
                <a:solidFill>
                  <a:srgbClr val="FFFF00"/>
                </a:solidFill>
                <a:sym typeface="+mn-ea"/>
              </a:rPr>
            </a:br>
            <a:endParaRPr lang="en-US"/>
          </a:p>
        </p:txBody>
      </p:sp>
      <p:sp>
        <p:nvSpPr>
          <p:cNvPr id="3" name="Content Placeholder 2"/>
          <p:cNvSpPr>
            <a:spLocks noGrp="1"/>
          </p:cNvSpPr>
          <p:nvPr>
            <p:ph sz="half" idx="1"/>
          </p:nvPr>
        </p:nvSpPr>
        <p:spPr/>
        <p:txBody>
          <a:bodyPr/>
          <a:lstStyle/>
          <a:p>
            <a:r>
              <a:rPr lang="en-US">
                <a:solidFill>
                  <a:srgbClr val="FFFF00"/>
                </a:solidFill>
              </a:rPr>
              <a:t>Show Lights page </a:t>
            </a:r>
            <a:r>
              <a:rPr lang="en-US"/>
              <a:t>:</a:t>
            </a:r>
          </a:p>
          <a:p>
            <a:endParaRPr lang="en-US"/>
          </a:p>
          <a:p>
            <a:r>
              <a:rPr lang="en-US">
                <a:solidFill>
                  <a:srgbClr val="FFFF00"/>
                </a:solidFill>
              </a:rPr>
              <a:t>this page show the state of lights and its current, power, date and time when ON. </a:t>
            </a:r>
          </a:p>
        </p:txBody>
      </p:sp>
      <p:pic>
        <p:nvPicPr>
          <p:cNvPr id="22" name="Picture 22" descr="Show lights"/>
          <p:cNvPicPr>
            <a:picLocks noGrp="1" noChangeAspect="1"/>
          </p:cNvPicPr>
          <p:nvPr>
            <p:ph sz="half" idx="2"/>
          </p:nvPr>
        </p:nvPicPr>
        <p:blipFill>
          <a:blip r:embed="rId2"/>
          <a:stretch>
            <a:fillRect/>
          </a:stretch>
        </p:blipFill>
        <p:spPr>
          <a:xfrm>
            <a:off x="4648200" y="1903095"/>
            <a:ext cx="4343400" cy="3604895"/>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a:solidFill>
                  <a:srgbClr val="FFFF00"/>
                </a:solidFill>
                <a:sym typeface="+mn-ea"/>
              </a:rPr>
              <a:t>The Server:</a:t>
            </a:r>
            <a:br>
              <a:rPr lang="en-US">
                <a:solidFill>
                  <a:srgbClr val="FFFF00"/>
                </a:solidFill>
                <a:sym typeface="+mn-ea"/>
              </a:rPr>
            </a:br>
            <a:endParaRPr lang="en-US"/>
          </a:p>
        </p:txBody>
      </p:sp>
      <p:sp>
        <p:nvSpPr>
          <p:cNvPr id="3" name="Content Placeholder 2"/>
          <p:cNvSpPr>
            <a:spLocks noGrp="1"/>
          </p:cNvSpPr>
          <p:nvPr>
            <p:ph sz="half" idx="1"/>
          </p:nvPr>
        </p:nvSpPr>
        <p:spPr/>
        <p:txBody>
          <a:bodyPr/>
          <a:lstStyle/>
          <a:p>
            <a:r>
              <a:rPr lang="en-US">
                <a:solidFill>
                  <a:srgbClr val="FFFF00"/>
                </a:solidFill>
              </a:rPr>
              <a:t>Cost of Lights page :</a:t>
            </a:r>
          </a:p>
          <a:p>
            <a:r>
              <a:rPr lang="en-US">
                <a:solidFill>
                  <a:srgbClr val="FFFF00"/>
                </a:solidFill>
              </a:rPr>
              <a:t> Here we can calculate the power consumption for each light on each hour.</a:t>
            </a:r>
          </a:p>
        </p:txBody>
      </p:sp>
      <p:pic>
        <p:nvPicPr>
          <p:cNvPr id="23" name="Picture 23" descr="Cost"/>
          <p:cNvPicPr>
            <a:picLocks noGrp="1" noChangeAspect="1"/>
          </p:cNvPicPr>
          <p:nvPr>
            <p:ph sz="half" idx="2"/>
          </p:nvPr>
        </p:nvPicPr>
        <p:blipFill>
          <a:blip r:embed="rId2"/>
          <a:stretch>
            <a:fillRect/>
          </a:stretch>
        </p:blipFill>
        <p:spPr>
          <a:xfrm>
            <a:off x="4648200" y="1857375"/>
            <a:ext cx="4343400" cy="3717925"/>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a:solidFill>
                  <a:srgbClr val="FFFF00"/>
                </a:solidFill>
                <a:sym typeface="+mn-ea"/>
              </a:rPr>
              <a:t>The Server:</a:t>
            </a:r>
            <a:br>
              <a:rPr lang="en-US">
                <a:solidFill>
                  <a:srgbClr val="FFFF00"/>
                </a:solidFill>
                <a:sym typeface="+mn-ea"/>
              </a:rPr>
            </a:br>
            <a:endParaRPr lang="en-US"/>
          </a:p>
        </p:txBody>
      </p:sp>
      <p:sp>
        <p:nvSpPr>
          <p:cNvPr id="3" name="Content Placeholder 2"/>
          <p:cNvSpPr>
            <a:spLocks noGrp="1"/>
          </p:cNvSpPr>
          <p:nvPr>
            <p:ph sz="half" idx="1"/>
          </p:nvPr>
        </p:nvSpPr>
        <p:spPr/>
        <p:txBody>
          <a:bodyPr>
            <a:normAutofit fontScale="90000" lnSpcReduction="20000"/>
          </a:bodyPr>
          <a:lstStyle/>
          <a:p>
            <a:r>
              <a:rPr lang="en-US">
                <a:solidFill>
                  <a:srgbClr val="FFFF00"/>
                </a:solidFill>
              </a:rPr>
              <a:t>Contact Us Page :</a:t>
            </a:r>
          </a:p>
          <a:p>
            <a:r>
              <a:rPr lang="en-US">
                <a:solidFill>
                  <a:srgbClr val="FFFF00"/>
                </a:solidFill>
              </a:rPr>
              <a:t>*If you have any question about the project or you have to advise us to improve it or whatever you can contact us on email or whats app.</a:t>
            </a:r>
          </a:p>
          <a:p>
            <a:endParaRPr lang="en-US">
              <a:solidFill>
                <a:srgbClr val="FFFF00"/>
              </a:solidFill>
            </a:endParaRPr>
          </a:p>
          <a:p>
            <a:endParaRPr lang="en-US">
              <a:solidFill>
                <a:srgbClr val="FFFF00"/>
              </a:solidFill>
            </a:endParaRPr>
          </a:p>
          <a:p>
            <a:r>
              <a:rPr lang="en-US">
                <a:solidFill>
                  <a:srgbClr val="FFFF00"/>
                </a:solidFill>
              </a:rPr>
              <a:t>*Later we can add Chairman of the Council email’s and his mobile number.</a:t>
            </a:r>
          </a:p>
        </p:txBody>
      </p:sp>
      <p:pic>
        <p:nvPicPr>
          <p:cNvPr id="24" name="Picture 24" descr="contact us"/>
          <p:cNvPicPr>
            <a:picLocks noGrp="1" noChangeAspect="1"/>
          </p:cNvPicPr>
          <p:nvPr>
            <p:ph sz="half" idx="2"/>
          </p:nvPr>
        </p:nvPicPr>
        <p:blipFill>
          <a:blip r:embed="rId2"/>
          <a:stretch>
            <a:fillRect/>
          </a:stretch>
        </p:blipFill>
        <p:spPr>
          <a:xfrm>
            <a:off x="4648200" y="1866265"/>
            <a:ext cx="4343400" cy="3640455"/>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solidFill>
                  <a:srgbClr val="FFFF00"/>
                </a:solidFill>
              </a:rPr>
              <a:t>The application</a:t>
            </a:r>
          </a:p>
        </p:txBody>
      </p:sp>
      <p:pic>
        <p:nvPicPr>
          <p:cNvPr id="5" name="Content Placeholder 4" descr="195295570_478219150073240_1835606699835587863_n"/>
          <p:cNvPicPr>
            <a:picLocks noGrp="1" noChangeAspect="1"/>
          </p:cNvPicPr>
          <p:nvPr>
            <p:ph sz="half" idx="1"/>
          </p:nvPr>
        </p:nvPicPr>
        <p:blipFill>
          <a:blip r:embed="rId2"/>
          <a:stretch>
            <a:fillRect/>
          </a:stretch>
        </p:blipFill>
        <p:spPr>
          <a:xfrm>
            <a:off x="1637665" y="2890520"/>
            <a:ext cx="1524000" cy="2143125"/>
          </a:xfrm>
          <a:prstGeom prst="rect">
            <a:avLst/>
          </a:prstGeom>
        </p:spPr>
      </p:pic>
      <p:pic>
        <p:nvPicPr>
          <p:cNvPr id="7" name="Content Placeholder 6" descr="196106597_3016173118614376_3700765596616988102_n"/>
          <p:cNvPicPr>
            <a:picLocks noGrp="1" noChangeAspect="1"/>
          </p:cNvPicPr>
          <p:nvPr>
            <p:ph sz="half" idx="2"/>
          </p:nvPr>
        </p:nvPicPr>
        <p:blipFill>
          <a:blip r:embed="rId3"/>
          <a:stretch>
            <a:fillRect/>
          </a:stretch>
        </p:blipFill>
        <p:spPr>
          <a:xfrm>
            <a:off x="6109970" y="2723515"/>
            <a:ext cx="1419225" cy="24765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FFFF00"/>
                </a:solidFill>
              </a:rPr>
              <a:t>Differences between two systems</a:t>
            </a:r>
          </a:p>
        </p:txBody>
      </p:sp>
      <p:sp>
        <p:nvSpPr>
          <p:cNvPr id="10" name="Content Placeholder 9"/>
          <p:cNvSpPr>
            <a:spLocks noGrp="1"/>
          </p:cNvSpPr>
          <p:nvPr>
            <p:ph idx="1"/>
          </p:nvPr>
        </p:nvSpPr>
        <p:spPr/>
        <p:txBody>
          <a:bodyPr/>
          <a:lstStyle/>
          <a:p>
            <a:endParaRPr lang="en-US" b="1" dirty="0"/>
          </a:p>
          <a:p>
            <a:r>
              <a:rPr lang="en-US" b="1" dirty="0">
                <a:solidFill>
                  <a:srgbClr val="FFFF00"/>
                </a:solidFill>
              </a:rPr>
              <a:t>Disadvantages of Existing System:</a:t>
            </a:r>
            <a:endParaRPr lang="en-US" dirty="0">
              <a:solidFill>
                <a:srgbClr val="FFFF00"/>
              </a:solidFill>
            </a:endParaRPr>
          </a:p>
          <a:p>
            <a:pPr marL="514350" lvl="0" indent="-514350">
              <a:buFont typeface="+mj-lt"/>
              <a:buAutoNum type="arabicPeriod"/>
            </a:pPr>
            <a:r>
              <a:rPr lang="en-US" dirty="0">
                <a:solidFill>
                  <a:srgbClr val="FFFF00"/>
                </a:solidFill>
              </a:rPr>
              <a:t>  Manual Switching off/on of Street Lights.</a:t>
            </a:r>
          </a:p>
          <a:p>
            <a:pPr marL="514350" lvl="0" indent="-514350">
              <a:buFont typeface="+mj-lt"/>
              <a:buAutoNum type="arabicPeriod"/>
            </a:pPr>
            <a:r>
              <a:rPr lang="en-US" dirty="0">
                <a:solidFill>
                  <a:srgbClr val="FFFF00"/>
                </a:solidFill>
              </a:rPr>
              <a:t>  More Energy Consumption.</a:t>
            </a:r>
          </a:p>
          <a:p>
            <a:pPr marL="514350" lvl="0" indent="-514350">
              <a:buFont typeface="+mj-lt"/>
              <a:buAutoNum type="arabicPeriod"/>
            </a:pPr>
            <a:r>
              <a:rPr lang="en-US" dirty="0">
                <a:solidFill>
                  <a:srgbClr val="FFFF00"/>
                </a:solidFill>
              </a:rPr>
              <a:t>  High expense.</a:t>
            </a:r>
          </a:p>
          <a:p>
            <a:pPr marL="514350" lvl="0" indent="-514350">
              <a:buFont typeface="+mj-lt"/>
              <a:buAutoNum type="arabicPeriod"/>
            </a:pPr>
            <a:r>
              <a:rPr lang="en-US" dirty="0">
                <a:solidFill>
                  <a:srgbClr val="FFFF00"/>
                </a:solidFill>
              </a:rPr>
              <a:t>  More manpower.</a:t>
            </a:r>
          </a:p>
          <a:p>
            <a:endParaRPr lang="en-US" dirty="0">
              <a:solidFill>
                <a:srgbClr val="FFFF00"/>
              </a:solidFill>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solidFill>
                  <a:srgbClr val="FFFF00"/>
                </a:solidFill>
              </a:rPr>
              <a:t>Our Project: at daytime  </a:t>
            </a:r>
          </a:p>
        </p:txBody>
      </p:sp>
      <p:pic>
        <p:nvPicPr>
          <p:cNvPr id="27" name="Picture 27" descr="190121907_302980194646049_8774975023917366901_n"/>
          <p:cNvPicPr>
            <a:picLocks noGrp="1" noChangeAspect="1"/>
          </p:cNvPicPr>
          <p:nvPr>
            <p:ph sz="half" idx="1"/>
          </p:nvPr>
        </p:nvPicPr>
        <p:blipFill>
          <a:blip r:embed="rId2"/>
          <a:stretch>
            <a:fillRect/>
          </a:stretch>
        </p:blipFill>
        <p:spPr>
          <a:xfrm>
            <a:off x="304800" y="1673860"/>
            <a:ext cx="4191000" cy="3945890"/>
          </a:xfrm>
          <a:prstGeom prst="rect">
            <a:avLst/>
          </a:prstGeom>
        </p:spPr>
      </p:pic>
      <p:pic>
        <p:nvPicPr>
          <p:cNvPr id="29" name="Picture 29" descr="195683345_322197739434667_9197572881416028907_n"/>
          <p:cNvPicPr>
            <a:picLocks noGrp="1" noChangeAspect="1"/>
          </p:cNvPicPr>
          <p:nvPr>
            <p:ph sz="half" idx="2"/>
          </p:nvPr>
        </p:nvPicPr>
        <p:blipFill>
          <a:blip r:embed="rId3"/>
          <a:stretch>
            <a:fillRect/>
          </a:stretch>
        </p:blipFill>
        <p:spPr>
          <a:xfrm>
            <a:off x="4648200" y="1674495"/>
            <a:ext cx="4343400" cy="3945255"/>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solidFill>
                  <a:srgbClr val="FFFF00"/>
                </a:solidFill>
              </a:rPr>
              <a:t>Lights After Sunset and a car is going on</a:t>
            </a:r>
            <a:r>
              <a:rPr lang="en-US"/>
              <a:t> </a:t>
            </a:r>
          </a:p>
        </p:txBody>
      </p:sp>
      <p:pic>
        <p:nvPicPr>
          <p:cNvPr id="31" name="Picture 31" descr="195718973_1928930707267737_115322382199577479_n"/>
          <p:cNvPicPr>
            <a:picLocks noGrp="1" noChangeAspect="1"/>
          </p:cNvPicPr>
          <p:nvPr>
            <p:ph sz="half" idx="2"/>
          </p:nvPr>
        </p:nvPicPr>
        <p:blipFill>
          <a:blip r:embed="rId2"/>
          <a:stretch>
            <a:fillRect/>
          </a:stretch>
        </p:blipFill>
        <p:spPr>
          <a:xfrm>
            <a:off x="4648200" y="2456180"/>
            <a:ext cx="4343400" cy="3011170"/>
          </a:xfrm>
          <a:prstGeom prst="rect">
            <a:avLst/>
          </a:prstGeom>
        </p:spPr>
      </p:pic>
      <p:pic>
        <p:nvPicPr>
          <p:cNvPr id="33" name="Picture 33" descr="194474235_4473333662699406_3363124172163917099_n"/>
          <p:cNvPicPr>
            <a:picLocks noGrp="1" noChangeAspect="1"/>
          </p:cNvPicPr>
          <p:nvPr>
            <p:ph sz="half" idx="1"/>
          </p:nvPr>
        </p:nvPicPr>
        <p:blipFill>
          <a:blip r:embed="rId3"/>
          <a:stretch>
            <a:fillRect/>
          </a:stretch>
        </p:blipFill>
        <p:spPr>
          <a:xfrm>
            <a:off x="304800" y="2390140"/>
            <a:ext cx="4191000" cy="314325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solidFill>
                  <a:schemeClr val="bg1">
                    <a:lumMod val="95000"/>
                  </a:schemeClr>
                </a:solidFill>
              </a:rPr>
              <a:t> </a:t>
            </a:r>
            <a:r>
              <a:rPr lang="en-US" b="1">
                <a:solidFill>
                  <a:srgbClr val="FFFF00"/>
                </a:solidFill>
              </a:rPr>
              <a:t>Feasibility study:</a:t>
            </a:r>
          </a:p>
        </p:txBody>
      </p:sp>
      <mc:AlternateContent xmlns:mc="http://schemas.openxmlformats.org/markup-compatibility/2006" xmlns:a14="http://schemas.microsoft.com/office/drawing/2010/main">
        <mc:Choice Requires="a14">
          <p:sp>
            <p:nvSpPr>
              <p:cNvPr id="3" name="Content Placeholder 2"/>
              <p:cNvSpPr>
                <a:spLocks noGrp="1"/>
              </p:cNvSpPr>
              <p:nvPr>
                <p:ph sz="half" idx="1"/>
              </p:nvPr>
            </p:nvSpPr>
            <p:spPr/>
            <p:txBody>
              <a:bodyPr>
                <a:normAutofit/>
              </a:bodyPr>
              <a:lstStyle/>
              <a:p>
                <a:r>
                  <a:rPr lang="en-US" sz="1600" b="1">
                    <a:solidFill>
                      <a:srgbClr val="FFFF00"/>
                    </a:solidFill>
                  </a:rPr>
                  <a:t>This chapter will highlight the economic study for smart light street, as known it is one of the most important factors for a successful project is to be feasible economically to make a competitive between other meters which we already talked about it and be more feasible from others so list of element prices was made as following</a:t>
                </a:r>
              </a:p>
              <a:p>
                <a:r>
                  <a:rPr lang="en-US" sz="1600" b="1">
                    <a:solidFill>
                      <a:srgbClr val="FFFF00"/>
                    </a:solidFill>
                  </a:rPr>
                  <a:t>economical equations:</a:t>
                </a:r>
              </a:p>
              <a:p>
                <a:r>
                  <a:rPr lang="en-US" sz="1600" b="1">
                    <a:solidFill>
                      <a:srgbClr val="FFFF00"/>
                    </a:solidFill>
                  </a:rPr>
                  <a:t>Total Cost = </a:t>
                </a:r>
                <a14:m>
                  <m:oMath xmlns:m="http://schemas.openxmlformats.org/officeDocument/2006/math">
                    <m:r>
                      <a:rPr lang="en-US" sz="1600" b="1">
                        <a:solidFill>
                          <a:srgbClr val="FFFF00"/>
                        </a:solidFill>
                        <a:latin typeface="Cambria Math" panose="02040503050406030204" charset="0"/>
                        <a:cs typeface="Cambria Math" panose="02040503050406030204" charset="0"/>
                      </a:rPr>
                      <m:t>(</m:t>
                    </m:r>
                    <m:r>
                      <a:rPr lang="en-US" sz="1600" b="1">
                        <a:solidFill>
                          <a:srgbClr val="FFFF00"/>
                        </a:solidFill>
                        <a:latin typeface="Cambria Math" panose="02040503050406030204" charset="0"/>
                        <a:cs typeface="Cambria Math" panose="02040503050406030204" charset="0"/>
                      </a:rPr>
                      <m:t>𝐭𝐨𝐭𝐚𝐥</m:t>
                    </m:r>
                    <m:r>
                      <a:rPr lang="en-US" sz="1600" b="1">
                        <a:solidFill>
                          <a:srgbClr val="FFFF00"/>
                        </a:solidFill>
                        <a:latin typeface="Cambria Math" panose="02040503050406030204" charset="0"/>
                        <a:cs typeface="Cambria Math" panose="02040503050406030204" charset="0"/>
                      </a:rPr>
                      <m:t> </m:t>
                    </m:r>
                    <m:r>
                      <a:rPr lang="en-US" sz="1600" b="1">
                        <a:solidFill>
                          <a:srgbClr val="FFFF00"/>
                        </a:solidFill>
                        <a:latin typeface="Cambria Math" panose="02040503050406030204" charset="0"/>
                        <a:cs typeface="Cambria Math" panose="02040503050406030204" charset="0"/>
                      </a:rPr>
                      <m:t>𝐟𝐢𝐱𝐞𝐝</m:t>
                    </m:r>
                    <m:r>
                      <a:rPr lang="en-US" sz="1600" b="1">
                        <a:solidFill>
                          <a:srgbClr val="FFFF00"/>
                        </a:solidFill>
                        <a:latin typeface="Cambria Math" panose="02040503050406030204" charset="0"/>
                        <a:cs typeface="Cambria Math" panose="02040503050406030204" charset="0"/>
                      </a:rPr>
                      <m:t> ∗ </m:t>
                    </m:r>
                    <m:r>
                      <a:rPr lang="en-US" sz="1600" b="1">
                        <a:solidFill>
                          <a:srgbClr val="FFFF00"/>
                        </a:solidFill>
                        <a:latin typeface="Cambria Math" panose="02040503050406030204" charset="0"/>
                        <a:cs typeface="Cambria Math" panose="02040503050406030204" charset="0"/>
                      </a:rPr>
                      <m:t>𝐃𝐅</m:t>
                    </m:r>
                    <m:r>
                      <a:rPr lang="en-US" sz="1600" b="1">
                        <a:solidFill>
                          <a:srgbClr val="FFFF00"/>
                        </a:solidFill>
                        <a:latin typeface="Cambria Math" panose="02040503050406030204" charset="0"/>
                        <a:cs typeface="Cambria Math" panose="02040503050406030204" charset="0"/>
                      </a:rPr>
                      <m:t>) + </m:t>
                    </m:r>
                    <m:r>
                      <a:rPr lang="en-US" sz="1600" b="1">
                        <a:solidFill>
                          <a:srgbClr val="FFFF00"/>
                        </a:solidFill>
                        <a:latin typeface="Cambria Math" panose="02040503050406030204" charset="0"/>
                        <a:cs typeface="Cambria Math" panose="02040503050406030204" charset="0"/>
                      </a:rPr>
                      <m:t>𝐓𝐨𝐭𝐚𝐥</m:t>
                    </m:r>
                  </m:oMath>
                </a14:m>
                <a:r>
                  <a:rPr lang="en-US" sz="1600" b="1">
                    <a:solidFill>
                      <a:srgbClr val="FFFF00"/>
                    </a:solidFill>
                  </a:rPr>
                  <a:t> running cost.</a:t>
                </a:r>
              </a:p>
              <a:p>
                <a:r>
                  <a:rPr lang="en-US" sz="1600" b="1">
                    <a:solidFill>
                      <a:srgbClr val="FFFF00"/>
                    </a:solidFill>
                  </a:rPr>
                  <a:t>Pay pack Period = </a:t>
                </a:r>
                <a14:m>
                  <m:oMath xmlns:m="http://schemas.openxmlformats.org/officeDocument/2006/math">
                    <m:f>
                      <m:fPr>
                        <m:ctrlPr>
                          <a:rPr lang="en-US" sz="1600" b="1" i="1">
                            <a:solidFill>
                              <a:srgbClr val="FFFF00"/>
                            </a:solidFill>
                            <a:latin typeface="Cambria Math" panose="02040503050406030204" pitchFamily="18" charset="0"/>
                            <a:cs typeface="Cambria Math" panose="02040503050406030204" charset="0"/>
                          </a:rPr>
                        </m:ctrlPr>
                      </m:fPr>
                      <m:num>
                        <m:r>
                          <a:rPr lang="en-US" sz="1600" b="1" i="1">
                            <a:solidFill>
                              <a:srgbClr val="FFFF00"/>
                            </a:solidFill>
                            <a:latin typeface="Cambria Math" panose="02040503050406030204" charset="0"/>
                            <a:cs typeface="Cambria Math" panose="02040503050406030204" charset="0"/>
                          </a:rPr>
                          <m:t>𝑻𝒐𝒕𝒂𝒍</m:t>
                        </m:r>
                        <m:r>
                          <a:rPr lang="en-US" sz="1600" b="1" i="1">
                            <a:solidFill>
                              <a:srgbClr val="FFFF00"/>
                            </a:solidFill>
                            <a:latin typeface="Cambria Math" panose="02040503050406030204" charset="0"/>
                            <a:cs typeface="Cambria Math" panose="02040503050406030204" charset="0"/>
                          </a:rPr>
                          <m:t> </m:t>
                        </m:r>
                        <m:r>
                          <a:rPr lang="en-US" sz="1600" b="1" i="1">
                            <a:solidFill>
                              <a:srgbClr val="FFFF00"/>
                            </a:solidFill>
                            <a:latin typeface="Cambria Math" panose="02040503050406030204" charset="0"/>
                            <a:cs typeface="Cambria Math" panose="02040503050406030204" charset="0"/>
                          </a:rPr>
                          <m:t>𝑭𝒊𝒙𝒆𝒅</m:t>
                        </m:r>
                      </m:num>
                      <m:den>
                        <m:r>
                          <a:rPr lang="en-US" sz="1600" b="1" i="1">
                            <a:solidFill>
                              <a:srgbClr val="FFFF00"/>
                            </a:solidFill>
                            <a:latin typeface="Cambria Math" panose="02040503050406030204" charset="0"/>
                            <a:cs typeface="Cambria Math" panose="02040503050406030204" charset="0"/>
                          </a:rPr>
                          <m:t>𝒔𝒂𝒗𝒊𝒏𝒈</m:t>
                        </m:r>
                        <m:r>
                          <a:rPr lang="en-US" sz="1600" b="1" i="1">
                            <a:solidFill>
                              <a:srgbClr val="FFFF00"/>
                            </a:solidFill>
                            <a:latin typeface="Cambria Math" panose="02040503050406030204" charset="0"/>
                            <a:cs typeface="Cambria Math" panose="02040503050406030204" charset="0"/>
                          </a:rPr>
                          <m:t> </m:t>
                        </m:r>
                        <m:r>
                          <a:rPr lang="en-US" sz="1600" b="1" i="1">
                            <a:solidFill>
                              <a:srgbClr val="FFFF00"/>
                            </a:solidFill>
                            <a:latin typeface="Cambria Math" panose="02040503050406030204" charset="0"/>
                            <a:cs typeface="Cambria Math" panose="02040503050406030204" charset="0"/>
                          </a:rPr>
                          <m:t>𝒑𝒆𝒓</m:t>
                        </m:r>
                        <m:r>
                          <a:rPr lang="en-US" sz="1600" b="1" i="1">
                            <a:solidFill>
                              <a:srgbClr val="FFFF00"/>
                            </a:solidFill>
                            <a:latin typeface="Cambria Math" panose="02040503050406030204" charset="0"/>
                            <a:cs typeface="Cambria Math" panose="02040503050406030204" charset="0"/>
                          </a:rPr>
                          <m:t> </m:t>
                        </m:r>
                        <m:r>
                          <a:rPr lang="en-US" sz="1600" b="1" i="1">
                            <a:solidFill>
                              <a:srgbClr val="FFFF00"/>
                            </a:solidFill>
                            <a:latin typeface="Cambria Math" panose="02040503050406030204" charset="0"/>
                            <a:cs typeface="Cambria Math" panose="02040503050406030204" charset="0"/>
                          </a:rPr>
                          <m:t>𝒚𝒆𝒂𝒓</m:t>
                        </m:r>
                      </m:den>
                    </m:f>
                  </m:oMath>
                </a14:m>
                <a:endParaRPr lang="en-US" sz="1600" b="1">
                  <a:solidFill>
                    <a:srgbClr val="FFFF00"/>
                  </a:solidFill>
                </a:endParaRPr>
              </a:p>
            </p:txBody>
          </p:sp>
        </mc:Choice>
        <mc:Fallback xmlns="">
          <p:sp>
            <p:nvSpPr>
              <p:cNvPr id="3" name="Content Placeholder 2"/>
              <p:cNvSpPr>
                <a:spLocks noRot="1" noChangeAspect="1" noMove="1" noResize="1" noEditPoints="1" noAdjustHandles="1" noChangeArrowheads="1" noChangeShapeType="1" noTextEdit="1"/>
              </p:cNvSpPr>
              <p:nvPr>
                <p:ph sz="half" idx="1"/>
              </p:nvPr>
            </p:nvSpPr>
            <p:spPr>
              <a:blipFill rotWithShape="1">
                <a:blip r:embed="rId2"/>
                <a:stretch>
                  <a:fillRect/>
                </a:stretch>
              </a:blipFill>
            </p:spPr>
            <p:txBody>
              <a:bodyPr/>
              <a:lstStyle/>
              <a:p>
                <a:r>
                  <a:rPr lang="en-US" altLang="en-US">
                    <a:noFill/>
                  </a:rPr>
                  <a:t> </a:t>
                </a:r>
              </a:p>
            </p:txBody>
          </p:sp>
        </mc:Fallback>
      </mc:AlternateContent>
      <p:sp>
        <p:nvSpPr>
          <p:cNvPr id="4" name="Content Placeholder 3"/>
          <p:cNvSpPr>
            <a:spLocks noGrp="1"/>
          </p:cNvSpPr>
          <p:nvPr>
            <p:ph sz="half" idx="2"/>
          </p:nvPr>
        </p:nvSpPr>
        <p:spPr/>
        <p:txBody>
          <a:bodyPr/>
          <a:lstStyle/>
          <a:p>
            <a:endParaRPr lang="en-US"/>
          </a:p>
        </p:txBody>
      </p:sp>
      <p:graphicFrame>
        <p:nvGraphicFramePr>
          <p:cNvPr id="5" name="Table 4"/>
          <p:cNvGraphicFramePr/>
          <p:nvPr/>
        </p:nvGraphicFramePr>
        <p:xfrm>
          <a:off x="4630420" y="1628140"/>
          <a:ext cx="4298315" cy="4179570"/>
        </p:xfrm>
        <a:graphic>
          <a:graphicData uri="http://schemas.openxmlformats.org/drawingml/2006/table">
            <a:tbl>
              <a:tblPr firstRow="1" bandRow="1">
                <a:tableStyleId>{5940675A-B579-460E-94D1-54222C63F5DA}</a:tableStyleId>
              </a:tblPr>
              <a:tblGrid>
                <a:gridCol w="486410">
                  <a:extLst>
                    <a:ext uri="{9D8B030D-6E8A-4147-A177-3AD203B41FA5}">
                      <a16:colId xmlns:a16="http://schemas.microsoft.com/office/drawing/2014/main" val="20000"/>
                    </a:ext>
                  </a:extLst>
                </a:gridCol>
                <a:gridCol w="1475105">
                  <a:extLst>
                    <a:ext uri="{9D8B030D-6E8A-4147-A177-3AD203B41FA5}">
                      <a16:colId xmlns:a16="http://schemas.microsoft.com/office/drawing/2014/main" val="20001"/>
                    </a:ext>
                  </a:extLst>
                </a:gridCol>
                <a:gridCol w="2336800">
                  <a:extLst>
                    <a:ext uri="{9D8B030D-6E8A-4147-A177-3AD203B41FA5}">
                      <a16:colId xmlns:a16="http://schemas.microsoft.com/office/drawing/2014/main" val="20002"/>
                    </a:ext>
                  </a:extLst>
                </a:gridCol>
              </a:tblGrid>
              <a:tr h="300355">
                <a:tc>
                  <a:txBody>
                    <a:bodyPr/>
                    <a:lstStyle/>
                    <a:p>
                      <a:pPr indent="0" algn="ctr">
                        <a:buNone/>
                      </a:pPr>
                      <a:r>
                        <a:rPr lang="en-US" sz="1100" b="1">
                          <a:solidFill>
                            <a:srgbClr val="FFFF00"/>
                          </a:solidFill>
                          <a:latin typeface="Times New Roman" panose="02020603050405020304" charset="0"/>
                          <a:cs typeface="Times New Roman" panose="02020603050405020304" charset="0"/>
                        </a:rPr>
                        <a:t>NO.</a:t>
                      </a:r>
                      <a:endParaRPr lang="en-US" sz="1100" b="1">
                        <a:solidFill>
                          <a:srgbClr val="FFFF00"/>
                        </a:solidFill>
                        <a:latin typeface="Times New Roman" panose="02020603050405020304" charset="0"/>
                        <a:ea typeface="Times New Roman" panose="02020603050405020304" charset="0"/>
                        <a:cs typeface="Times New Roman" panose="02020603050405020304" charset="0"/>
                      </a:endParaRPr>
                    </a:p>
                  </a:txBody>
                  <a:tcPr marL="9525" marR="9525" marT="9525" marB="0"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c>
                  <a:txBody>
                    <a:bodyPr/>
                    <a:lstStyle/>
                    <a:p>
                      <a:pPr indent="0" algn="ctr">
                        <a:buNone/>
                      </a:pPr>
                      <a:r>
                        <a:rPr lang="en-US" sz="1100" b="1">
                          <a:solidFill>
                            <a:srgbClr val="FFFF00"/>
                          </a:solidFill>
                          <a:latin typeface="Times New Roman" panose="02020603050405020304" charset="0"/>
                          <a:cs typeface="Times New Roman" panose="02020603050405020304" charset="0"/>
                        </a:rPr>
                        <a:t>Element</a:t>
                      </a:r>
                      <a:endParaRPr lang="en-US" sz="1100" b="1">
                        <a:solidFill>
                          <a:srgbClr val="FFFF00"/>
                        </a:solidFill>
                        <a:latin typeface="Times New Roman" panose="02020603050405020304" charset="0"/>
                        <a:ea typeface="Times New Roman" panose="02020603050405020304" charset="0"/>
                        <a:cs typeface="Times New Roman" panose="02020603050405020304" charset="0"/>
                      </a:endParaRPr>
                    </a:p>
                  </a:txBody>
                  <a:tcPr marL="9525" marR="9525" marT="9525" marB="0"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c>
                  <a:txBody>
                    <a:bodyPr/>
                    <a:lstStyle/>
                    <a:p>
                      <a:pPr indent="0" algn="ctr">
                        <a:buNone/>
                      </a:pPr>
                      <a:r>
                        <a:rPr lang="en-US" sz="1100" b="1">
                          <a:solidFill>
                            <a:srgbClr val="FFFF00"/>
                          </a:solidFill>
                          <a:latin typeface="Times New Roman" panose="02020603050405020304" charset="0"/>
                          <a:cs typeface="Times New Roman" panose="02020603050405020304" charset="0"/>
                        </a:rPr>
                        <a:t>Price($)</a:t>
                      </a:r>
                      <a:endParaRPr lang="en-US" sz="1100" b="1">
                        <a:solidFill>
                          <a:srgbClr val="FFFF00"/>
                        </a:solidFill>
                        <a:latin typeface="Times New Roman" panose="02020603050405020304" charset="0"/>
                        <a:ea typeface="Times New Roman" panose="02020603050405020304" charset="0"/>
                        <a:cs typeface="Times New Roman" panose="02020603050405020304" charset="0"/>
                      </a:endParaRPr>
                    </a:p>
                  </a:txBody>
                  <a:tcPr marL="9525" marR="9525" marT="9525" marB="0"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extLst>
                  <a:ext uri="{0D108BD9-81ED-4DB2-BD59-A6C34878D82A}">
                    <a16:rowId xmlns:a16="http://schemas.microsoft.com/office/drawing/2014/main" val="10000"/>
                  </a:ext>
                </a:extLst>
              </a:tr>
              <a:tr h="568960">
                <a:tc>
                  <a:txBody>
                    <a:bodyPr/>
                    <a:lstStyle/>
                    <a:p>
                      <a:pPr indent="0" algn="ctr">
                        <a:buNone/>
                      </a:pPr>
                      <a:r>
                        <a:rPr lang="en-US" sz="1200" b="1">
                          <a:solidFill>
                            <a:srgbClr val="FFFF00"/>
                          </a:solidFill>
                          <a:latin typeface="Times New Roman" panose="02020603050405020304" charset="0"/>
                          <a:cs typeface="Times New Roman" panose="02020603050405020304" charset="0"/>
                        </a:rPr>
                        <a:t>1-</a:t>
                      </a:r>
                      <a:endParaRPr lang="en-US" sz="1200" b="1">
                        <a:solidFill>
                          <a:srgbClr val="FFFF00"/>
                        </a:solidFill>
                        <a:latin typeface="Times New Roman" panose="02020603050405020304" charset="0"/>
                        <a:ea typeface="Times New Roman" panose="02020603050405020304" charset="0"/>
                        <a:cs typeface="Times New Roman" panose="02020603050405020304" charset="0"/>
                      </a:endParaRPr>
                    </a:p>
                  </a:txBody>
                  <a:tcPr marL="9525" marR="9525" marT="9525" marB="0"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c>
                  <a:txBody>
                    <a:bodyPr/>
                    <a:lstStyle/>
                    <a:p>
                      <a:pPr indent="0" algn="ctr">
                        <a:buNone/>
                      </a:pPr>
                      <a:r>
                        <a:rPr lang="en-US" sz="1100" b="1">
                          <a:solidFill>
                            <a:srgbClr val="FFFF00"/>
                          </a:solidFill>
                          <a:latin typeface="Times New Roman" panose="02020603050405020304" charset="0"/>
                          <a:cs typeface="Times New Roman" panose="02020603050405020304" charset="0"/>
                        </a:rPr>
                        <a:t>Arduino Uno</a:t>
                      </a:r>
                    </a:p>
                  </a:txBody>
                  <a:tcPr marL="9525" marR="9525" marT="9525" marB="0"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c>
                  <a:txBody>
                    <a:bodyPr/>
                    <a:lstStyle/>
                    <a:p>
                      <a:pPr indent="0" algn="ctr">
                        <a:buNone/>
                      </a:pPr>
                      <a:r>
                        <a:rPr lang="en-US" sz="1400" b="1">
                          <a:solidFill>
                            <a:srgbClr val="FFFF00"/>
                          </a:solidFill>
                          <a:latin typeface="Times New Roman" panose="02020603050405020304" charset="0"/>
                          <a:cs typeface="Times New Roman" panose="02020603050405020304" charset="0"/>
                        </a:rPr>
                        <a:t>15</a:t>
                      </a:r>
                      <a:endParaRPr lang="en-US" sz="1400" b="1">
                        <a:solidFill>
                          <a:srgbClr val="FFFF00"/>
                        </a:solidFill>
                        <a:latin typeface="Times New Roman" panose="02020603050405020304" charset="0"/>
                        <a:ea typeface="Times New Roman" panose="02020603050405020304" charset="0"/>
                        <a:cs typeface="Times New Roman" panose="02020603050405020304" charset="0"/>
                      </a:endParaRPr>
                    </a:p>
                  </a:txBody>
                  <a:tcPr marL="9525" marR="9525" marT="9525" marB="0"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extLst>
                  <a:ext uri="{0D108BD9-81ED-4DB2-BD59-A6C34878D82A}">
                    <a16:rowId xmlns:a16="http://schemas.microsoft.com/office/drawing/2014/main" val="10001"/>
                  </a:ext>
                </a:extLst>
              </a:tr>
              <a:tr h="345440">
                <a:tc>
                  <a:txBody>
                    <a:bodyPr/>
                    <a:lstStyle/>
                    <a:p>
                      <a:pPr indent="0" algn="ctr">
                        <a:buNone/>
                      </a:pPr>
                      <a:r>
                        <a:rPr lang="en-US" sz="1200" b="1">
                          <a:solidFill>
                            <a:srgbClr val="FFFF00"/>
                          </a:solidFill>
                          <a:latin typeface="Times New Roman" panose="02020603050405020304" charset="0"/>
                          <a:cs typeface="Times New Roman" panose="02020603050405020304" charset="0"/>
                        </a:rPr>
                        <a:t>2-</a:t>
                      </a:r>
                      <a:endParaRPr lang="en-US" sz="1200" b="1">
                        <a:solidFill>
                          <a:srgbClr val="FFFF00"/>
                        </a:solidFill>
                        <a:latin typeface="Times New Roman" panose="02020603050405020304" charset="0"/>
                        <a:ea typeface="Times New Roman" panose="02020603050405020304" charset="0"/>
                        <a:cs typeface="Times New Roman" panose="02020603050405020304" charset="0"/>
                      </a:endParaRPr>
                    </a:p>
                  </a:txBody>
                  <a:tcPr marL="9525" marR="9525" marT="9525" marB="0"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c>
                  <a:txBody>
                    <a:bodyPr/>
                    <a:lstStyle/>
                    <a:p>
                      <a:pPr indent="0" algn="ctr">
                        <a:buNone/>
                      </a:pPr>
                      <a:r>
                        <a:rPr lang="en-US" sz="1100" b="1">
                          <a:solidFill>
                            <a:srgbClr val="FFFF00"/>
                          </a:solidFill>
                          <a:latin typeface="Times New Roman" panose="02020603050405020304" charset="0"/>
                          <a:cs typeface="Times New Roman" panose="02020603050405020304" charset="0"/>
                        </a:rPr>
                        <a:t>LDR</a:t>
                      </a:r>
                      <a:endParaRPr lang="en-US" sz="1100" b="1">
                        <a:solidFill>
                          <a:srgbClr val="FFFF00"/>
                        </a:solidFill>
                        <a:latin typeface="Times New Roman" panose="02020603050405020304" charset="0"/>
                        <a:ea typeface="Times New Roman" panose="02020603050405020304" charset="0"/>
                        <a:cs typeface="Times New Roman" panose="02020603050405020304" charset="0"/>
                      </a:endParaRPr>
                    </a:p>
                  </a:txBody>
                  <a:tcPr marL="9525" marR="9525" marT="9525" marB="0"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c>
                  <a:txBody>
                    <a:bodyPr/>
                    <a:lstStyle/>
                    <a:p>
                      <a:pPr indent="0" algn="ctr">
                        <a:buNone/>
                      </a:pPr>
                      <a:r>
                        <a:rPr lang="en-US" sz="1400" b="1">
                          <a:solidFill>
                            <a:srgbClr val="FFFF00"/>
                          </a:solidFill>
                          <a:latin typeface="Times New Roman" panose="02020603050405020304" charset="0"/>
                          <a:cs typeface="Times New Roman" panose="02020603050405020304" charset="0"/>
                        </a:rPr>
                        <a:t>6</a:t>
                      </a:r>
                      <a:endParaRPr lang="en-US" sz="1400" b="1">
                        <a:solidFill>
                          <a:srgbClr val="FFFF00"/>
                        </a:solidFill>
                        <a:latin typeface="Times New Roman" panose="02020603050405020304" charset="0"/>
                        <a:ea typeface="Times New Roman" panose="02020603050405020304" charset="0"/>
                        <a:cs typeface="Times New Roman" panose="02020603050405020304" charset="0"/>
                      </a:endParaRPr>
                    </a:p>
                  </a:txBody>
                  <a:tcPr marL="9525" marR="9525" marT="9525" marB="0"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extLst>
                  <a:ext uri="{0D108BD9-81ED-4DB2-BD59-A6C34878D82A}">
                    <a16:rowId xmlns:a16="http://schemas.microsoft.com/office/drawing/2014/main" val="10002"/>
                  </a:ext>
                </a:extLst>
              </a:tr>
              <a:tr h="314960">
                <a:tc>
                  <a:txBody>
                    <a:bodyPr/>
                    <a:lstStyle/>
                    <a:p>
                      <a:pPr indent="0" algn="ctr">
                        <a:buNone/>
                      </a:pPr>
                      <a:r>
                        <a:rPr lang="en-US" sz="1200" b="1">
                          <a:solidFill>
                            <a:srgbClr val="FFFF00"/>
                          </a:solidFill>
                          <a:latin typeface="Times New Roman" panose="02020603050405020304" charset="0"/>
                          <a:cs typeface="Times New Roman" panose="02020603050405020304" charset="0"/>
                        </a:rPr>
                        <a:t>3-</a:t>
                      </a:r>
                      <a:endParaRPr lang="en-US" sz="1200" b="1">
                        <a:solidFill>
                          <a:srgbClr val="FFFF00"/>
                        </a:solidFill>
                        <a:latin typeface="Times New Roman" panose="02020603050405020304" charset="0"/>
                        <a:ea typeface="Times New Roman" panose="02020603050405020304" charset="0"/>
                        <a:cs typeface="Times New Roman" panose="02020603050405020304" charset="0"/>
                      </a:endParaRPr>
                    </a:p>
                  </a:txBody>
                  <a:tcPr marL="9525" marR="9525" marT="9525" marB="0"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c>
                  <a:txBody>
                    <a:bodyPr/>
                    <a:lstStyle/>
                    <a:p>
                      <a:pPr indent="0" algn="ctr">
                        <a:buNone/>
                      </a:pPr>
                      <a:r>
                        <a:rPr lang="en-US" sz="1100" b="1">
                          <a:solidFill>
                            <a:srgbClr val="FFFF00"/>
                          </a:solidFill>
                          <a:latin typeface="Times New Roman" panose="02020603050405020304" charset="0"/>
                          <a:cs typeface="Times New Roman" panose="02020603050405020304" charset="0"/>
                        </a:rPr>
                        <a:t>IR sensor</a:t>
                      </a:r>
                      <a:endParaRPr lang="en-US" sz="1100" b="1">
                        <a:solidFill>
                          <a:srgbClr val="FFFF00"/>
                        </a:solidFill>
                        <a:latin typeface="Times New Roman" panose="02020603050405020304" charset="0"/>
                        <a:ea typeface="Times New Roman" panose="02020603050405020304" charset="0"/>
                        <a:cs typeface="Times New Roman" panose="02020603050405020304" charset="0"/>
                      </a:endParaRPr>
                    </a:p>
                  </a:txBody>
                  <a:tcPr marL="9525" marR="9525" marT="9525" marB="0"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c>
                  <a:txBody>
                    <a:bodyPr/>
                    <a:lstStyle/>
                    <a:p>
                      <a:pPr indent="0" algn="ctr">
                        <a:buNone/>
                      </a:pPr>
                      <a:r>
                        <a:rPr lang="en-US" sz="1400" b="1">
                          <a:solidFill>
                            <a:srgbClr val="FFFF00"/>
                          </a:solidFill>
                          <a:latin typeface="Times New Roman" panose="02020603050405020304" charset="0"/>
                          <a:cs typeface="Times New Roman" panose="02020603050405020304" charset="0"/>
                        </a:rPr>
                        <a:t>6</a:t>
                      </a:r>
                      <a:endParaRPr lang="en-US" sz="1400" b="1">
                        <a:solidFill>
                          <a:srgbClr val="FFFF00"/>
                        </a:solidFill>
                        <a:latin typeface="Times New Roman" panose="02020603050405020304" charset="0"/>
                        <a:ea typeface="Times New Roman" panose="02020603050405020304" charset="0"/>
                        <a:cs typeface="Times New Roman" panose="02020603050405020304" charset="0"/>
                      </a:endParaRPr>
                    </a:p>
                  </a:txBody>
                  <a:tcPr marL="9525" marR="9525" marT="9525" marB="0"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extLst>
                  <a:ext uri="{0D108BD9-81ED-4DB2-BD59-A6C34878D82A}">
                    <a16:rowId xmlns:a16="http://schemas.microsoft.com/office/drawing/2014/main" val="10003"/>
                  </a:ext>
                </a:extLst>
              </a:tr>
              <a:tr h="383540">
                <a:tc>
                  <a:txBody>
                    <a:bodyPr/>
                    <a:lstStyle/>
                    <a:p>
                      <a:pPr indent="0" algn="ctr">
                        <a:buNone/>
                      </a:pPr>
                      <a:r>
                        <a:rPr lang="en-US" sz="1200" b="1">
                          <a:solidFill>
                            <a:srgbClr val="FFFF00"/>
                          </a:solidFill>
                          <a:latin typeface="Times New Roman" panose="02020603050405020304" charset="0"/>
                          <a:cs typeface="Times New Roman" panose="02020603050405020304" charset="0"/>
                        </a:rPr>
                        <a:t>4-</a:t>
                      </a:r>
                      <a:endParaRPr lang="en-US" sz="1200" b="1">
                        <a:solidFill>
                          <a:srgbClr val="FFFF00"/>
                        </a:solidFill>
                        <a:latin typeface="Times New Roman" panose="02020603050405020304" charset="0"/>
                        <a:ea typeface="Times New Roman" panose="02020603050405020304" charset="0"/>
                        <a:cs typeface="Times New Roman" panose="02020603050405020304" charset="0"/>
                      </a:endParaRPr>
                    </a:p>
                  </a:txBody>
                  <a:tcPr marL="9525" marR="9525" marT="9525" marB="0"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c>
                  <a:txBody>
                    <a:bodyPr/>
                    <a:lstStyle/>
                    <a:p>
                      <a:pPr indent="0" algn="ctr">
                        <a:buNone/>
                      </a:pPr>
                      <a:r>
                        <a:rPr lang="en-US" sz="1100" b="1">
                          <a:solidFill>
                            <a:srgbClr val="FFFF00"/>
                          </a:solidFill>
                          <a:latin typeface="Times New Roman" panose="02020603050405020304" charset="0"/>
                          <a:cs typeface="Times New Roman" panose="02020603050405020304" charset="0"/>
                        </a:rPr>
                        <a:t>current sensor</a:t>
                      </a:r>
                      <a:endParaRPr lang="en-US" sz="1100" b="1">
                        <a:solidFill>
                          <a:srgbClr val="FFFF00"/>
                        </a:solidFill>
                        <a:latin typeface="Times New Roman" panose="02020603050405020304" charset="0"/>
                        <a:ea typeface="Times New Roman" panose="02020603050405020304" charset="0"/>
                        <a:cs typeface="Times New Roman" panose="02020603050405020304" charset="0"/>
                      </a:endParaRPr>
                    </a:p>
                  </a:txBody>
                  <a:tcPr marL="9525" marR="9525" marT="9525"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c>
                  <a:txBody>
                    <a:bodyPr/>
                    <a:lstStyle/>
                    <a:p>
                      <a:pPr indent="0" algn="ctr">
                        <a:buNone/>
                      </a:pPr>
                      <a:r>
                        <a:rPr lang="en-US" sz="1400" b="1">
                          <a:solidFill>
                            <a:srgbClr val="FFFF00"/>
                          </a:solidFill>
                          <a:latin typeface="Times New Roman" panose="02020603050405020304" charset="0"/>
                          <a:cs typeface="Times New Roman" panose="02020603050405020304" charset="0"/>
                        </a:rPr>
                        <a:t>5</a:t>
                      </a:r>
                      <a:endParaRPr lang="en-US" sz="1400" b="1">
                        <a:solidFill>
                          <a:srgbClr val="FFFF00"/>
                        </a:solidFill>
                        <a:latin typeface="Times New Roman" panose="02020603050405020304" charset="0"/>
                        <a:ea typeface="Times New Roman" panose="02020603050405020304" charset="0"/>
                        <a:cs typeface="Times New Roman" panose="02020603050405020304" charset="0"/>
                      </a:endParaRPr>
                    </a:p>
                  </a:txBody>
                  <a:tcPr marL="9525" marR="9525" marT="9525" marB="0"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extLst>
                  <a:ext uri="{0D108BD9-81ED-4DB2-BD59-A6C34878D82A}">
                    <a16:rowId xmlns:a16="http://schemas.microsoft.com/office/drawing/2014/main" val="10004"/>
                  </a:ext>
                </a:extLst>
              </a:tr>
              <a:tr h="270510">
                <a:tc>
                  <a:txBody>
                    <a:bodyPr/>
                    <a:lstStyle/>
                    <a:p>
                      <a:pPr indent="0" algn="ctr">
                        <a:buNone/>
                      </a:pPr>
                      <a:r>
                        <a:rPr lang="en-US" sz="1200" b="1">
                          <a:solidFill>
                            <a:srgbClr val="FFFF00"/>
                          </a:solidFill>
                          <a:latin typeface="Times New Roman" panose="02020603050405020304" charset="0"/>
                          <a:cs typeface="Times New Roman" panose="02020603050405020304" charset="0"/>
                        </a:rPr>
                        <a:t>5-</a:t>
                      </a:r>
                      <a:endParaRPr lang="en-US" sz="1200" b="1">
                        <a:solidFill>
                          <a:srgbClr val="FFFF00"/>
                        </a:solidFill>
                        <a:latin typeface="Times New Roman" panose="02020603050405020304" charset="0"/>
                        <a:ea typeface="Times New Roman" panose="02020603050405020304" charset="0"/>
                        <a:cs typeface="Times New Roman" panose="02020603050405020304" charset="0"/>
                      </a:endParaRPr>
                    </a:p>
                  </a:txBody>
                  <a:tcPr marL="9525" marR="9525" marT="9525" marB="0"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c>
                  <a:txBody>
                    <a:bodyPr/>
                    <a:lstStyle/>
                    <a:p>
                      <a:pPr indent="0" algn="ctr">
                        <a:buNone/>
                      </a:pPr>
                      <a:r>
                        <a:rPr lang="en-US" sz="1100" b="1">
                          <a:solidFill>
                            <a:srgbClr val="FFFF00"/>
                          </a:solidFill>
                          <a:latin typeface="Times New Roman" panose="02020603050405020304" charset="0"/>
                          <a:cs typeface="Times New Roman" panose="02020603050405020304" charset="0"/>
                        </a:rPr>
                        <a:t>Relay </a:t>
                      </a:r>
                      <a:endParaRPr lang="en-US" sz="1100" b="1">
                        <a:solidFill>
                          <a:srgbClr val="FFFF00"/>
                        </a:solidFill>
                        <a:latin typeface="Times New Roman" panose="02020603050405020304" charset="0"/>
                        <a:ea typeface="Times New Roman" panose="02020603050405020304" charset="0"/>
                        <a:cs typeface="Times New Roman" panose="02020603050405020304" charset="0"/>
                      </a:endParaRPr>
                    </a:p>
                  </a:txBody>
                  <a:tcPr marL="9525" marR="9525" marT="9525" marB="0"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c>
                  <a:txBody>
                    <a:bodyPr/>
                    <a:lstStyle/>
                    <a:p>
                      <a:pPr indent="0" algn="ctr">
                        <a:buNone/>
                      </a:pPr>
                      <a:r>
                        <a:rPr lang="en-US" sz="1400" b="1">
                          <a:solidFill>
                            <a:srgbClr val="FFFF00"/>
                          </a:solidFill>
                          <a:latin typeface="Times New Roman" panose="02020603050405020304" charset="0"/>
                          <a:cs typeface="Times New Roman" panose="02020603050405020304" charset="0"/>
                        </a:rPr>
                        <a:t>6</a:t>
                      </a:r>
                      <a:endParaRPr lang="en-US" sz="1400" b="1">
                        <a:solidFill>
                          <a:srgbClr val="FFFF00"/>
                        </a:solidFill>
                        <a:latin typeface="Times New Roman" panose="02020603050405020304" charset="0"/>
                        <a:ea typeface="Times New Roman" panose="02020603050405020304" charset="0"/>
                        <a:cs typeface="Times New Roman" panose="02020603050405020304" charset="0"/>
                      </a:endParaRPr>
                    </a:p>
                  </a:txBody>
                  <a:tcPr marL="9525" marR="9525" marT="9525" marB="0"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extLst>
                  <a:ext uri="{0D108BD9-81ED-4DB2-BD59-A6C34878D82A}">
                    <a16:rowId xmlns:a16="http://schemas.microsoft.com/office/drawing/2014/main" val="10005"/>
                  </a:ext>
                </a:extLst>
              </a:tr>
              <a:tr h="382905">
                <a:tc>
                  <a:txBody>
                    <a:bodyPr/>
                    <a:lstStyle/>
                    <a:p>
                      <a:pPr indent="0" algn="ctr">
                        <a:buNone/>
                      </a:pPr>
                      <a:r>
                        <a:rPr lang="en-US" sz="1200" b="1">
                          <a:solidFill>
                            <a:srgbClr val="FFFF00"/>
                          </a:solidFill>
                          <a:latin typeface="Times New Roman" panose="02020603050405020304" charset="0"/>
                          <a:cs typeface="Times New Roman" panose="02020603050405020304" charset="0"/>
                        </a:rPr>
                        <a:t>6-</a:t>
                      </a:r>
                      <a:endParaRPr lang="en-US" sz="1200" b="1">
                        <a:solidFill>
                          <a:srgbClr val="FFFF00"/>
                        </a:solidFill>
                        <a:latin typeface="Times New Roman" panose="02020603050405020304" charset="0"/>
                        <a:ea typeface="Times New Roman" panose="02020603050405020304" charset="0"/>
                        <a:cs typeface="Times New Roman" panose="02020603050405020304" charset="0"/>
                      </a:endParaRPr>
                    </a:p>
                  </a:txBody>
                  <a:tcPr marL="9525" marR="9525" marT="9525" marB="0"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c>
                  <a:txBody>
                    <a:bodyPr/>
                    <a:lstStyle/>
                    <a:p>
                      <a:pPr indent="0" algn="ctr">
                        <a:buNone/>
                      </a:pPr>
                      <a:r>
                        <a:rPr lang="en-US" sz="1100" b="1">
                          <a:solidFill>
                            <a:srgbClr val="FFFF00"/>
                          </a:solidFill>
                          <a:latin typeface="Times New Roman" panose="02020603050405020304" charset="0"/>
                          <a:cs typeface="Times New Roman" panose="02020603050405020304" charset="0"/>
                        </a:rPr>
                        <a:t>WI FI Module</a:t>
                      </a:r>
                      <a:endParaRPr lang="en-US" sz="1100" b="1">
                        <a:solidFill>
                          <a:srgbClr val="FFFF00"/>
                        </a:solidFill>
                        <a:latin typeface="Times New Roman" panose="02020603050405020304" charset="0"/>
                        <a:ea typeface="Times New Roman" panose="02020603050405020304" charset="0"/>
                        <a:cs typeface="Times New Roman" panose="02020603050405020304" charset="0"/>
                      </a:endParaRPr>
                    </a:p>
                  </a:txBody>
                  <a:tcPr marL="9525" marR="9525" marT="9525" marB="0"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c>
                  <a:txBody>
                    <a:bodyPr/>
                    <a:lstStyle/>
                    <a:p>
                      <a:pPr indent="0" algn="ctr">
                        <a:buNone/>
                      </a:pPr>
                      <a:r>
                        <a:rPr lang="en-US" sz="1400" b="1">
                          <a:solidFill>
                            <a:srgbClr val="FFFF00"/>
                          </a:solidFill>
                          <a:latin typeface="Times New Roman" panose="02020603050405020304" charset="0"/>
                          <a:cs typeface="Times New Roman" panose="02020603050405020304" charset="0"/>
                        </a:rPr>
                        <a:t>25</a:t>
                      </a:r>
                      <a:endParaRPr lang="en-US" sz="1400" b="1">
                        <a:solidFill>
                          <a:srgbClr val="FFFF00"/>
                        </a:solidFill>
                        <a:latin typeface="Times New Roman" panose="02020603050405020304" charset="0"/>
                        <a:ea typeface="Times New Roman" panose="02020603050405020304" charset="0"/>
                        <a:cs typeface="Times New Roman" panose="02020603050405020304" charset="0"/>
                      </a:endParaRPr>
                    </a:p>
                  </a:txBody>
                  <a:tcPr marL="9525" marR="9525" marT="9525" marB="0"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extLst>
                  <a:ext uri="{0D108BD9-81ED-4DB2-BD59-A6C34878D82A}">
                    <a16:rowId xmlns:a16="http://schemas.microsoft.com/office/drawing/2014/main" val="10006"/>
                  </a:ext>
                </a:extLst>
              </a:tr>
              <a:tr h="568960">
                <a:tc>
                  <a:txBody>
                    <a:bodyPr/>
                    <a:lstStyle/>
                    <a:p>
                      <a:pPr indent="0" algn="ctr">
                        <a:buNone/>
                      </a:pPr>
                      <a:r>
                        <a:rPr lang="en-US" sz="1200" b="1">
                          <a:solidFill>
                            <a:srgbClr val="FFFF00"/>
                          </a:solidFill>
                          <a:latin typeface="Times New Roman" panose="02020603050405020304" charset="0"/>
                          <a:cs typeface="Times New Roman" panose="02020603050405020304" charset="0"/>
                        </a:rPr>
                        <a:t>7-</a:t>
                      </a:r>
                      <a:endParaRPr lang="en-US" sz="1200" b="1">
                        <a:solidFill>
                          <a:srgbClr val="FFFF00"/>
                        </a:solidFill>
                        <a:latin typeface="Times New Roman" panose="02020603050405020304" charset="0"/>
                        <a:ea typeface="Times New Roman" panose="02020603050405020304" charset="0"/>
                        <a:cs typeface="Times New Roman" panose="02020603050405020304" charset="0"/>
                      </a:endParaRPr>
                    </a:p>
                  </a:txBody>
                  <a:tcPr marL="9525" marR="9525" marT="9525" marB="0"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c>
                  <a:txBody>
                    <a:bodyPr/>
                    <a:lstStyle/>
                    <a:p>
                      <a:pPr indent="0" algn="ctr">
                        <a:buNone/>
                      </a:pPr>
                      <a:r>
                        <a:rPr lang="en-US" sz="1100" b="1">
                          <a:solidFill>
                            <a:srgbClr val="FFFF00"/>
                          </a:solidFill>
                          <a:latin typeface="Times New Roman" panose="02020603050405020304" charset="0"/>
                          <a:ea typeface="Times New Roman" panose="02020603050405020304" charset="0"/>
                          <a:cs typeface="Times New Roman" panose="02020603050405020304" charset="0"/>
                        </a:rPr>
                        <a:t>Charger(Transformer, Rectifier and voltage regulator)</a:t>
                      </a:r>
                    </a:p>
                  </a:txBody>
                  <a:tcPr marL="9525" marR="9525" marT="9525" marB="0"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c>
                  <a:txBody>
                    <a:bodyPr/>
                    <a:lstStyle/>
                    <a:p>
                      <a:pPr indent="0" algn="ctr">
                        <a:buNone/>
                      </a:pPr>
                      <a:r>
                        <a:rPr lang="en-US" sz="1400" b="1">
                          <a:solidFill>
                            <a:srgbClr val="FFFF00"/>
                          </a:solidFill>
                          <a:latin typeface="Times New Roman" panose="02020603050405020304" charset="0"/>
                          <a:ea typeface="Times New Roman" panose="02020603050405020304" charset="0"/>
                          <a:cs typeface="Times New Roman" panose="02020603050405020304" charset="0"/>
                        </a:rPr>
                        <a:t>7.5</a:t>
                      </a:r>
                    </a:p>
                  </a:txBody>
                  <a:tcPr marL="9525" marR="9525" marT="9525" marB="0"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extLst>
                  <a:ext uri="{0D108BD9-81ED-4DB2-BD59-A6C34878D82A}">
                    <a16:rowId xmlns:a16="http://schemas.microsoft.com/office/drawing/2014/main" val="10007"/>
                  </a:ext>
                </a:extLst>
              </a:tr>
              <a:tr h="396875">
                <a:tc>
                  <a:txBody>
                    <a:bodyPr/>
                    <a:lstStyle/>
                    <a:p>
                      <a:pPr indent="0" algn="ctr">
                        <a:buNone/>
                      </a:pPr>
                      <a:r>
                        <a:rPr lang="en-US" sz="1200" b="1">
                          <a:solidFill>
                            <a:srgbClr val="FFFF00"/>
                          </a:solidFill>
                          <a:latin typeface="Times New Roman" panose="02020603050405020304" charset="0"/>
                          <a:cs typeface="Times New Roman" panose="02020603050405020304" charset="0"/>
                        </a:rPr>
                        <a:t>8-</a:t>
                      </a:r>
                      <a:endParaRPr lang="en-US" sz="1200" b="1">
                        <a:solidFill>
                          <a:srgbClr val="FFFF00"/>
                        </a:solidFill>
                        <a:latin typeface="Times New Roman" panose="02020603050405020304" charset="0"/>
                        <a:ea typeface="Times New Roman" panose="02020603050405020304" charset="0"/>
                        <a:cs typeface="Times New Roman" panose="02020603050405020304" charset="0"/>
                      </a:endParaRPr>
                    </a:p>
                  </a:txBody>
                  <a:tcPr marL="9525" marR="9525" marT="9525" marB="0"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c>
                  <a:txBody>
                    <a:bodyPr/>
                    <a:lstStyle/>
                    <a:p>
                      <a:pPr indent="0" algn="ctr">
                        <a:buNone/>
                      </a:pPr>
                      <a:r>
                        <a:rPr lang="en-US" sz="1100" b="1">
                          <a:solidFill>
                            <a:srgbClr val="FFFF00"/>
                          </a:solidFill>
                          <a:latin typeface="Times New Roman" panose="02020603050405020304" charset="0"/>
                          <a:ea typeface="Times New Roman" panose="02020603050405020304" charset="0"/>
                          <a:cs typeface="Times New Roman" panose="02020603050405020304" charset="0"/>
                        </a:rPr>
                        <a:t>Bread board</a:t>
                      </a:r>
                    </a:p>
                  </a:txBody>
                  <a:tcPr marL="9525" marR="9525" marT="9525" marB="0"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c>
                  <a:txBody>
                    <a:bodyPr/>
                    <a:lstStyle/>
                    <a:p>
                      <a:pPr indent="0" algn="ctr">
                        <a:buNone/>
                      </a:pPr>
                      <a:r>
                        <a:rPr lang="en-US" sz="1400" b="1">
                          <a:solidFill>
                            <a:srgbClr val="FFFF00"/>
                          </a:solidFill>
                          <a:latin typeface="Times New Roman" panose="02020603050405020304" charset="0"/>
                          <a:ea typeface="Times New Roman" panose="02020603050405020304" charset="0"/>
                          <a:cs typeface="Times New Roman" panose="02020603050405020304" charset="0"/>
                        </a:rPr>
                        <a:t>4</a:t>
                      </a:r>
                    </a:p>
                  </a:txBody>
                  <a:tcPr marL="9525" marR="9525" marT="9525" marB="0"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extLst>
                  <a:ext uri="{0D108BD9-81ED-4DB2-BD59-A6C34878D82A}">
                    <a16:rowId xmlns:a16="http://schemas.microsoft.com/office/drawing/2014/main" val="10008"/>
                  </a:ext>
                </a:extLst>
              </a:tr>
              <a:tr h="384175">
                <a:tc>
                  <a:txBody>
                    <a:bodyPr/>
                    <a:lstStyle/>
                    <a:p>
                      <a:pPr indent="0" algn="ctr">
                        <a:buNone/>
                      </a:pPr>
                      <a:r>
                        <a:rPr lang="en-US" sz="1200" b="1">
                          <a:solidFill>
                            <a:srgbClr val="FFFF00"/>
                          </a:solidFill>
                          <a:latin typeface="Times New Roman" panose="02020603050405020304" charset="0"/>
                          <a:cs typeface="Times New Roman" panose="02020603050405020304" charset="0"/>
                        </a:rPr>
                        <a:t>12-</a:t>
                      </a:r>
                      <a:endParaRPr lang="en-US" sz="1200" b="1">
                        <a:solidFill>
                          <a:srgbClr val="FFFF00"/>
                        </a:solidFill>
                        <a:latin typeface="Times New Roman" panose="02020603050405020304" charset="0"/>
                        <a:ea typeface="Times New Roman" panose="02020603050405020304" charset="0"/>
                        <a:cs typeface="Times New Roman" panose="02020603050405020304" charset="0"/>
                      </a:endParaRPr>
                    </a:p>
                  </a:txBody>
                  <a:tcPr marL="9525" marR="9525" marT="9525" marB="0"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c>
                  <a:txBody>
                    <a:bodyPr/>
                    <a:lstStyle/>
                    <a:p>
                      <a:pPr indent="0" algn="ctr">
                        <a:buNone/>
                      </a:pPr>
                      <a:r>
                        <a:rPr lang="en-US" sz="1100" b="1">
                          <a:solidFill>
                            <a:srgbClr val="FFFF00"/>
                          </a:solidFill>
                          <a:latin typeface="Times New Roman" panose="02020603050405020304" charset="0"/>
                          <a:cs typeface="Times New Roman" panose="02020603050405020304" charset="0"/>
                        </a:rPr>
                        <a:t>Hosting Server</a:t>
                      </a:r>
                      <a:endParaRPr lang="en-US" sz="1100" b="1">
                        <a:solidFill>
                          <a:srgbClr val="FFFF00"/>
                        </a:solidFill>
                        <a:latin typeface="Times New Roman" panose="02020603050405020304" charset="0"/>
                        <a:ea typeface="Times New Roman" panose="02020603050405020304" charset="0"/>
                        <a:cs typeface="Times New Roman" panose="02020603050405020304" charset="0"/>
                      </a:endParaRPr>
                    </a:p>
                  </a:txBody>
                  <a:tcPr marL="9525" marR="9525" marT="9525" marB="0"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c>
                  <a:txBody>
                    <a:bodyPr/>
                    <a:lstStyle/>
                    <a:p>
                      <a:pPr indent="0" algn="ctr">
                        <a:buNone/>
                      </a:pPr>
                      <a:r>
                        <a:rPr lang="en-US" sz="1400" b="1">
                          <a:solidFill>
                            <a:srgbClr val="FFFF00"/>
                          </a:solidFill>
                          <a:latin typeface="Times New Roman" panose="02020603050405020304" charset="0"/>
                          <a:ea typeface="Times New Roman" panose="02020603050405020304" charset="0"/>
                          <a:cs typeface="Times New Roman" panose="02020603050405020304" charset="0"/>
                        </a:rPr>
                        <a:t>8</a:t>
                      </a:r>
                    </a:p>
                  </a:txBody>
                  <a:tcPr marL="9525" marR="9525" marT="9525" marB="0"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extLst>
                  <a:ext uri="{0D108BD9-81ED-4DB2-BD59-A6C34878D82A}">
                    <a16:rowId xmlns:a16="http://schemas.microsoft.com/office/drawing/2014/main" val="10009"/>
                  </a:ext>
                </a:extLst>
              </a:tr>
              <a:tr h="262890">
                <a:tc>
                  <a:txBody>
                    <a:bodyPr/>
                    <a:lstStyle/>
                    <a:p>
                      <a:pPr indent="0" algn="ctr">
                        <a:buNone/>
                      </a:pPr>
                      <a:r>
                        <a:rPr lang="en-US" sz="1200" b="1">
                          <a:solidFill>
                            <a:srgbClr val="FFFF00"/>
                          </a:solidFill>
                          <a:latin typeface="Times New Roman" panose="02020603050405020304" charset="0"/>
                          <a:cs typeface="Times New Roman" panose="02020603050405020304" charset="0"/>
                        </a:rPr>
                        <a:t>13-</a:t>
                      </a:r>
                      <a:endParaRPr lang="en-US" sz="1200" b="1">
                        <a:solidFill>
                          <a:srgbClr val="FFFF00"/>
                        </a:solidFill>
                        <a:latin typeface="Times New Roman" panose="02020603050405020304" charset="0"/>
                        <a:ea typeface="Times New Roman" panose="02020603050405020304" charset="0"/>
                        <a:cs typeface="Times New Roman" panose="02020603050405020304" charset="0"/>
                      </a:endParaRPr>
                    </a:p>
                  </a:txBody>
                  <a:tcPr marL="9525" marR="9525" marT="9525" marB="0"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c>
                  <a:txBody>
                    <a:bodyPr/>
                    <a:lstStyle/>
                    <a:p>
                      <a:pPr indent="0" algn="ctr">
                        <a:buNone/>
                      </a:pPr>
                      <a:r>
                        <a:rPr lang="en-US" sz="1100" b="1">
                          <a:solidFill>
                            <a:srgbClr val="FFFF00"/>
                          </a:solidFill>
                          <a:latin typeface="Times New Roman" panose="02020603050405020304" charset="0"/>
                          <a:cs typeface="Times New Roman" panose="02020603050405020304" charset="0"/>
                        </a:rPr>
                        <a:t>Total</a:t>
                      </a:r>
                      <a:endParaRPr lang="en-US" sz="1100" b="1">
                        <a:solidFill>
                          <a:srgbClr val="FFFF00"/>
                        </a:solidFill>
                        <a:latin typeface="Times New Roman" panose="02020603050405020304" charset="0"/>
                        <a:ea typeface="Times New Roman" panose="02020603050405020304" charset="0"/>
                        <a:cs typeface="Times New Roman" panose="02020603050405020304" charset="0"/>
                      </a:endParaRPr>
                    </a:p>
                  </a:txBody>
                  <a:tcPr marL="9525" marR="9525" marT="9525" marB="0"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tc>
                  <a:txBody>
                    <a:bodyPr/>
                    <a:lstStyle/>
                    <a:p>
                      <a:pPr indent="0" algn="ctr">
                        <a:buNone/>
                      </a:pPr>
                      <a:r>
                        <a:rPr lang="en-US" sz="1400" b="1">
                          <a:solidFill>
                            <a:srgbClr val="FFFF00"/>
                          </a:solidFill>
                          <a:latin typeface="Times New Roman" panose="02020603050405020304" charset="0"/>
                          <a:cs typeface="Times New Roman" panose="02020603050405020304" charset="0"/>
                        </a:rPr>
                        <a:t>81.5</a:t>
                      </a:r>
                      <a:endParaRPr lang="en-US" sz="1400" b="1">
                        <a:solidFill>
                          <a:srgbClr val="FFFF00"/>
                        </a:solidFill>
                        <a:latin typeface="Times New Roman" panose="02020603050405020304" charset="0"/>
                        <a:ea typeface="Times New Roman" panose="02020603050405020304" charset="0"/>
                        <a:cs typeface="Times New Roman" panose="02020603050405020304" charset="0"/>
                      </a:endParaRPr>
                    </a:p>
                  </a:txBody>
                  <a:tcPr marL="9525" marR="9525" marT="9525" marB="0"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60000"/>
                        <a:lumOff val="40000"/>
                      </a:schemeClr>
                    </a:solidFill>
                  </a:tcPr>
                </a:tc>
                <a:extLst>
                  <a:ext uri="{0D108BD9-81ED-4DB2-BD59-A6C34878D82A}">
                    <a16:rowId xmlns:a16="http://schemas.microsoft.com/office/drawing/2014/main" val="10010"/>
                  </a:ext>
                </a:extLst>
              </a:tr>
            </a:tbl>
          </a:graphicData>
        </a:graphic>
      </p:graphicFrame>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solidFill>
                  <a:srgbClr val="FFFF00"/>
                </a:solidFill>
              </a:rPr>
              <a:t>Conclusion:</a:t>
            </a:r>
          </a:p>
        </p:txBody>
      </p:sp>
      <p:sp>
        <p:nvSpPr>
          <p:cNvPr id="3" name="Content Placeholder 2"/>
          <p:cNvSpPr>
            <a:spLocks noGrp="1"/>
          </p:cNvSpPr>
          <p:nvPr>
            <p:ph idx="1"/>
          </p:nvPr>
        </p:nvSpPr>
        <p:spPr/>
        <p:txBody>
          <a:bodyPr>
            <a:normAutofit/>
          </a:bodyPr>
          <a:lstStyle/>
          <a:p>
            <a:r>
              <a:rPr lang="en-US" sz="1780" b="1">
                <a:solidFill>
                  <a:srgbClr val="FFFF00"/>
                </a:solidFill>
              </a:rPr>
              <a:t>Our project idea to reduce power consumption using developed technology as we are on 21st century to be smart lights village firstly then we can improve it.</a:t>
            </a:r>
          </a:p>
          <a:p>
            <a:endParaRPr lang="en-US" sz="1780" b="1">
              <a:solidFill>
                <a:srgbClr val="FFFF00"/>
              </a:solidFill>
            </a:endParaRPr>
          </a:p>
          <a:p>
            <a:r>
              <a:rPr lang="en-US" sz="1780" b="1">
                <a:solidFill>
                  <a:srgbClr val="FFFF00"/>
                </a:solidFill>
              </a:rPr>
              <a:t>So we firstly connect to our micro controller an LDR sensor to control the turn OFF/On depend on the sun,a motion sensor to detect vehicles or people move under it,Wi-Fi module to connect the system with the server and relays work as ON/OFF switch depend on micro controller commands.</a:t>
            </a:r>
          </a:p>
          <a:p>
            <a:endParaRPr lang="en-US" sz="1780" b="1">
              <a:solidFill>
                <a:srgbClr val="FFFF00"/>
              </a:solidFill>
            </a:endParaRPr>
          </a:p>
          <a:p>
            <a:r>
              <a:rPr lang="en-US" sz="1780" b="1">
                <a:solidFill>
                  <a:srgbClr val="FFFF00"/>
                </a:solidFill>
              </a:rPr>
              <a:t>The server will have all data of the street so you can monitor everything moves and detect it from any where just be online and choose one of the server or the application.</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solidFill>
                  <a:srgbClr val="FFFF00"/>
                </a:solidFill>
              </a:rPr>
              <a:t>References:</a:t>
            </a:r>
          </a:p>
        </p:txBody>
      </p:sp>
      <p:sp>
        <p:nvSpPr>
          <p:cNvPr id="3" name="Content Placeholder 2"/>
          <p:cNvSpPr>
            <a:spLocks noGrp="1"/>
          </p:cNvSpPr>
          <p:nvPr>
            <p:ph idx="1"/>
          </p:nvPr>
        </p:nvSpPr>
        <p:spPr/>
        <p:txBody>
          <a:bodyPr/>
          <a:lstStyle/>
          <a:p>
            <a:r>
              <a:rPr lang="en-US" sz="1600" b="1">
                <a:solidFill>
                  <a:srgbClr val="FFFF00"/>
                </a:solidFill>
              </a:rPr>
              <a:t>www.wikipedia.org</a:t>
            </a:r>
          </a:p>
          <a:p>
            <a:endParaRPr lang="en-US" sz="1600" b="1">
              <a:solidFill>
                <a:srgbClr val="FFFF00"/>
              </a:solidFill>
            </a:endParaRPr>
          </a:p>
          <a:p>
            <a:endParaRPr lang="en-US" sz="1600" b="1">
              <a:solidFill>
                <a:srgbClr val="FFFF00"/>
              </a:solidFill>
            </a:endParaRPr>
          </a:p>
          <a:p>
            <a:r>
              <a:rPr lang="en-US" sz="1600" b="1">
                <a:solidFill>
                  <a:srgbClr val="FFFF00"/>
                </a:solidFill>
              </a:rPr>
              <a:t>tutorial45.com</a:t>
            </a:r>
          </a:p>
          <a:p>
            <a:endParaRPr lang="en-US" sz="1600" b="1">
              <a:solidFill>
                <a:srgbClr val="FFFF00"/>
              </a:solidFill>
            </a:endParaRPr>
          </a:p>
          <a:p>
            <a:endParaRPr lang="en-US" sz="1600" b="1">
              <a:solidFill>
                <a:srgbClr val="FFFF00"/>
              </a:solidFill>
            </a:endParaRPr>
          </a:p>
          <a:p>
            <a:r>
              <a:rPr lang="en-US" sz="1600" b="1">
                <a:solidFill>
                  <a:srgbClr val="FFFF00"/>
                </a:solidFill>
              </a:rPr>
              <a:t>www.arduino.cc</a:t>
            </a:r>
          </a:p>
          <a:p>
            <a:endParaRPr lang="en-US" sz="1600" b="1">
              <a:solidFill>
                <a:srgbClr val="FFFF00"/>
              </a:solidFill>
            </a:endParaRPr>
          </a:p>
          <a:p>
            <a:endParaRPr lang="en-US" sz="1600" b="1">
              <a:solidFill>
                <a:srgbClr val="FFFF00"/>
              </a:solidFill>
            </a:endParaRPr>
          </a:p>
          <a:p>
            <a:r>
              <a:rPr lang="en-US" sz="1600" b="1">
                <a:solidFill>
                  <a:srgbClr val="FFFF00"/>
                </a:solidFill>
              </a:rPr>
              <a:t>InteliLIGHT® - Street Lighting Remote Management</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FFFF00"/>
                </a:solidFill>
              </a:rPr>
              <a:t>Differences between two systems</a:t>
            </a:r>
          </a:p>
        </p:txBody>
      </p:sp>
      <p:sp>
        <p:nvSpPr>
          <p:cNvPr id="3" name="Content Placeholder 2"/>
          <p:cNvSpPr>
            <a:spLocks noGrp="1"/>
          </p:cNvSpPr>
          <p:nvPr>
            <p:ph idx="1"/>
          </p:nvPr>
        </p:nvSpPr>
        <p:spPr/>
        <p:txBody>
          <a:bodyPr>
            <a:normAutofit lnSpcReduction="10000"/>
          </a:bodyPr>
          <a:lstStyle/>
          <a:p>
            <a:r>
              <a:rPr lang="en-US" b="1" dirty="0"/>
              <a:t> </a:t>
            </a:r>
            <a:r>
              <a:rPr lang="en-US" b="1" dirty="0">
                <a:solidFill>
                  <a:srgbClr val="FFFF00"/>
                </a:solidFill>
              </a:rPr>
              <a:t>Advantages of the Proposed System:</a:t>
            </a:r>
            <a:endParaRPr lang="en-US" dirty="0">
              <a:solidFill>
                <a:srgbClr val="FFFF00"/>
              </a:solidFill>
            </a:endParaRPr>
          </a:p>
          <a:p>
            <a:pPr marL="514350" lvl="0" indent="-514350">
              <a:buFont typeface="+mj-lt"/>
              <a:buAutoNum type="arabicPeriod"/>
            </a:pPr>
            <a:r>
              <a:rPr lang="en-US" dirty="0">
                <a:solidFill>
                  <a:srgbClr val="FFFF00"/>
                </a:solidFill>
              </a:rPr>
              <a:t>  Automatic Switching of Street lights.</a:t>
            </a:r>
          </a:p>
          <a:p>
            <a:pPr marL="514350" lvl="0" indent="-514350">
              <a:buFont typeface="+mj-lt"/>
              <a:buAutoNum type="arabicPeriod"/>
            </a:pPr>
            <a:r>
              <a:rPr lang="en-US" dirty="0">
                <a:solidFill>
                  <a:srgbClr val="FFFF00"/>
                </a:solidFill>
              </a:rPr>
              <a:t>  Maintenance Cost Reduction.</a:t>
            </a:r>
          </a:p>
          <a:p>
            <a:pPr marL="514350" lvl="0" indent="-514350">
              <a:buFont typeface="+mj-lt"/>
              <a:buAutoNum type="arabicPeriod"/>
            </a:pPr>
            <a:r>
              <a:rPr lang="en-US" dirty="0">
                <a:solidFill>
                  <a:srgbClr val="FFFF00"/>
                </a:solidFill>
              </a:rPr>
              <a:t>  Reduction in CO₂ emission.</a:t>
            </a:r>
          </a:p>
          <a:p>
            <a:pPr marL="514350" lvl="0" indent="-514350">
              <a:buFont typeface="+mj-lt"/>
              <a:buAutoNum type="arabicPeriod"/>
            </a:pPr>
            <a:r>
              <a:rPr lang="en-US" dirty="0">
                <a:solidFill>
                  <a:srgbClr val="FFFF00"/>
                </a:solidFill>
              </a:rPr>
              <a:t>  Reduction of light pollution.</a:t>
            </a:r>
          </a:p>
          <a:p>
            <a:pPr marL="514350" lvl="0" indent="-514350">
              <a:buFont typeface="+mj-lt"/>
              <a:buAutoNum type="arabicPeriod"/>
            </a:pPr>
            <a:r>
              <a:rPr lang="en-US" dirty="0">
                <a:solidFill>
                  <a:srgbClr val="FFFF00"/>
                </a:solidFill>
              </a:rPr>
              <a:t>  Wireless Communication. </a:t>
            </a:r>
          </a:p>
          <a:p>
            <a:pPr marL="514350" lvl="0" indent="-514350">
              <a:buFont typeface="+mj-lt"/>
              <a:buAutoNum type="arabicPeriod"/>
            </a:pPr>
            <a:r>
              <a:rPr lang="en-US" dirty="0">
                <a:solidFill>
                  <a:srgbClr val="FFFF00"/>
                </a:solidFill>
              </a:rPr>
              <a:t>  Energy Saving.</a:t>
            </a:r>
          </a:p>
          <a:p>
            <a:pPr marL="514350" lvl="0" indent="-514350">
              <a:buFont typeface="+mj-lt"/>
              <a:buAutoNum type="arabicPeriod"/>
            </a:pPr>
            <a:r>
              <a:rPr lang="en-US" dirty="0">
                <a:solidFill>
                  <a:srgbClr val="FFFF00"/>
                </a:solidFill>
              </a:rPr>
              <a:t>  Reduction of manpower.</a:t>
            </a:r>
          </a:p>
          <a:p>
            <a:endParaRPr lang="en-US" dirty="0">
              <a:solidFill>
                <a:srgbClr val="FFFF00"/>
              </a:solidFill>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algn="ctr"/>
            <a:r>
              <a:rPr lang="en-US">
                <a:sym typeface="+mn-ea"/>
              </a:rPr>
              <a:t> </a:t>
            </a:r>
            <a:r>
              <a:rPr lang="en-US">
                <a:solidFill>
                  <a:srgbClr val="FFFF00"/>
                </a:solidFill>
                <a:sym typeface="+mn-ea"/>
              </a:rPr>
              <a:t>Standards   </a:t>
            </a:r>
            <a:br>
              <a:rPr lang="en-US">
                <a:solidFill>
                  <a:srgbClr val="FFFF00"/>
                </a:solidFill>
              </a:rPr>
            </a:br>
            <a:endParaRPr lang="en-US">
              <a:solidFill>
                <a:srgbClr val="FFFF00"/>
              </a:solidFill>
            </a:endParaRPr>
          </a:p>
        </p:txBody>
      </p:sp>
      <p:sp>
        <p:nvSpPr>
          <p:cNvPr id="6" name="Content Placeholder 5"/>
          <p:cNvSpPr>
            <a:spLocks noGrp="1"/>
          </p:cNvSpPr>
          <p:nvPr>
            <p:ph idx="1"/>
          </p:nvPr>
        </p:nvSpPr>
        <p:spPr/>
        <p:txBody>
          <a:bodyPr>
            <a:normAutofit fontScale="25000"/>
          </a:bodyPr>
          <a:lstStyle/>
          <a:p>
            <a:endParaRPr lang="en-US"/>
          </a:p>
          <a:p>
            <a:r>
              <a:rPr lang="en-US" sz="6400" b="1">
                <a:solidFill>
                  <a:srgbClr val="FFFF00"/>
                </a:solidFill>
              </a:rPr>
              <a:t>The main standards of lamp control are 0-10, DALI1, DALI2 (Digital Addressable Lighting Interface). The important thing is to make sure that the smart lighting controllers are compatible to the lamps’ control system.</a:t>
            </a:r>
          </a:p>
          <a:p>
            <a:r>
              <a:rPr lang="en-US" sz="6400" b="1">
                <a:solidFill>
                  <a:srgbClr val="FFFF00"/>
                </a:solidFill>
              </a:rPr>
              <a:t>Furthermore, some lighting controllers allow for further connectivity. Sensors for special functions can be added to the system, whether for deploying special lighting control characteristics or to mount additional, non-related sensors. Adaptive lighting is such an example. Adaptive lighting requires the ability to dim up the lamps in real time when presence (pedestrians or cars) is detected. This requires (besides controller’s technical ability) adding a motion sensor to the lighting pole, usually connected directly to the lighting controller. </a:t>
            </a:r>
          </a:p>
          <a:p>
            <a:r>
              <a:rPr lang="en-US" sz="6400" b="1">
                <a:solidFill>
                  <a:srgbClr val="FFFF00"/>
                </a:solidFill>
              </a:rPr>
              <a:t>Radio communication (RF)</a:t>
            </a:r>
          </a:p>
          <a:p>
            <a:pPr marL="0" indent="0">
              <a:buNone/>
            </a:pPr>
            <a:r>
              <a:rPr lang="en-US" sz="6400" b="1">
                <a:solidFill>
                  <a:srgbClr val="FFFF00"/>
                </a:solidFill>
              </a:rPr>
              <a:t>    In the street lighting field, Radio control (RF) manages to overcome most of the limitations of power line communication. Although most smart street lighting systems function in a similar way, there are numerous different methods of exchanging data between connected streetlights and the CMS. These include cellular (2G, 3G) ,Wi-Fi,ADSL and other medium- to long-range solutions.</a:t>
            </a:r>
          </a:p>
          <a:p>
            <a:r>
              <a:rPr lang="en-US" sz="6400" b="1">
                <a:solidFill>
                  <a:srgbClr val="FFFF00"/>
                </a:solidFill>
              </a:rPr>
              <a:t>On our project we used Wi-Fi protocol to feed our module cause of easy availability on towers cover for internet wireless and fast speed.</a:t>
            </a:r>
          </a:p>
          <a:p>
            <a:endParaRPr lang="en-US" sz="6400" b="1">
              <a:solidFill>
                <a:srgbClr val="FFFF00"/>
              </a:solidFill>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sym typeface="+mn-ea"/>
              </a:rPr>
              <a:t> </a:t>
            </a:r>
            <a:r>
              <a:rPr lang="en-US">
                <a:solidFill>
                  <a:srgbClr val="FFFF00"/>
                </a:solidFill>
                <a:sym typeface="+mn-ea"/>
              </a:rPr>
              <a:t>Standards</a:t>
            </a:r>
            <a:endParaRPr lang="en-US"/>
          </a:p>
        </p:txBody>
      </p:sp>
      <p:sp>
        <p:nvSpPr>
          <p:cNvPr id="3" name="Content Placeholder 2"/>
          <p:cNvSpPr>
            <a:spLocks noGrp="1"/>
          </p:cNvSpPr>
          <p:nvPr>
            <p:ph idx="1"/>
          </p:nvPr>
        </p:nvSpPr>
        <p:spPr/>
        <p:txBody>
          <a:bodyPr>
            <a:normAutofit fontScale="70000"/>
          </a:bodyPr>
          <a:lstStyle/>
          <a:p>
            <a:r>
              <a:rPr lang="en-US"/>
              <a:t></a:t>
            </a:r>
            <a:r>
              <a:rPr lang="en-US">
                <a:solidFill>
                  <a:srgbClr val="FFFF00"/>
                </a:solidFill>
              </a:rPr>
              <a:t>HTTP: is the foundation of data communication for the </a:t>
            </a:r>
          </a:p>
          <a:p>
            <a:pPr marL="0" indent="0">
              <a:buNone/>
            </a:pPr>
            <a:r>
              <a:rPr lang="en-US">
                <a:solidFill>
                  <a:srgbClr val="FFFF00"/>
                </a:solidFill>
              </a:rPr>
              <a:t> World Wide Web, where hypertext documents include hyperlinks to other resources that the user </a:t>
            </a:r>
          </a:p>
          <a:p>
            <a:endParaRPr lang="en-US">
              <a:solidFill>
                <a:srgbClr val="FFFF00"/>
              </a:solidFill>
            </a:endParaRPr>
          </a:p>
          <a:p>
            <a:r>
              <a:rPr lang="en-US">
                <a:solidFill>
                  <a:srgbClr val="FFFF00"/>
                </a:solidFill>
              </a:rPr>
              <a:t>HTML: is the standard mark-up language for creating web pages </a:t>
            </a:r>
          </a:p>
          <a:p>
            <a:pPr marL="0" indent="0">
              <a:buNone/>
            </a:pPr>
            <a:r>
              <a:rPr lang="en-US">
                <a:solidFill>
                  <a:srgbClr val="FFFF00"/>
                </a:solidFill>
              </a:rPr>
              <a:t>and web applications. With Cascading Style Sheets (CSS) and JavaScript, it forms a triad of cornerstone technologies for the World Wide Web.</a:t>
            </a:r>
          </a:p>
          <a:p>
            <a:endParaRPr lang="en-US">
              <a:solidFill>
                <a:srgbClr val="FFFF00"/>
              </a:solidFill>
            </a:endParaRPr>
          </a:p>
          <a:p>
            <a:r>
              <a:rPr lang="en-US">
                <a:solidFill>
                  <a:srgbClr val="FFFF00"/>
                </a:solidFill>
              </a:rPr>
              <a:t>PHP: is a general-purpose programming language originally designed for web development.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solidFill>
                  <a:srgbClr val="FFFF00"/>
                </a:solidFill>
              </a:rPr>
              <a:t>Constraints:</a:t>
            </a:r>
          </a:p>
        </p:txBody>
      </p:sp>
      <p:sp>
        <p:nvSpPr>
          <p:cNvPr id="3" name="Content Placeholder 2"/>
          <p:cNvSpPr>
            <a:spLocks noGrp="1"/>
          </p:cNvSpPr>
          <p:nvPr>
            <p:ph idx="1"/>
          </p:nvPr>
        </p:nvSpPr>
        <p:spPr/>
        <p:txBody>
          <a:bodyPr>
            <a:normAutofit fontScale="25000"/>
          </a:bodyPr>
          <a:lstStyle/>
          <a:p>
            <a:r>
              <a:rPr lang="en-US" sz="6400" b="1">
                <a:solidFill>
                  <a:srgbClr val="FFFF00"/>
                </a:solidFill>
              </a:rPr>
              <a:t>when approaching lamp level street lighting controllers, things may be getting a bit complicated. There are three types of restrictions that you should keep in mind: design, installation and communication.</a:t>
            </a:r>
          </a:p>
          <a:p>
            <a:endParaRPr lang="en-US" sz="6400" b="1">
              <a:solidFill>
                <a:srgbClr val="FFFF00"/>
              </a:solidFill>
            </a:endParaRPr>
          </a:p>
          <a:p>
            <a:r>
              <a:rPr lang="en-US" sz="6400" b="1">
                <a:solidFill>
                  <a:srgbClr val="FFFF00"/>
                </a:solidFill>
              </a:rPr>
              <a:t>More often than not, street lamps fulfill more than a functional role. They have become a key asset in creating and maintaining local architectural value. Whether modern, classic or retro, street lighting fixtures need to compliment local architecture, and smart lighting controllers need not to ruin that effort. It’s unlikely that a city architect would accept a modern piece of electronics to be visible on their black wrought iron, expensive, retro fixtures.</a:t>
            </a:r>
            <a:endParaRPr lang="en-US" b="1">
              <a:solidFill>
                <a:srgbClr val="FFFF00"/>
              </a:solidFill>
            </a:endParaRPr>
          </a:p>
          <a:p>
            <a:endParaRPr lang="en-US" b="1">
              <a:solidFill>
                <a:srgbClr val="FFFF00"/>
              </a:solidFill>
            </a:endParaRPr>
          </a:p>
          <a:p>
            <a:r>
              <a:rPr lang="en-US" sz="6400" b="1">
                <a:solidFill>
                  <a:srgbClr val="FFFF00"/>
                </a:solidFill>
              </a:rPr>
              <a:t>Furthermore, as any change to the lighting grid usually involves cumbersome civil works, it’s important for city managers to keep installation cost at a minimum. That’s why lighting engineers have invested in several mounting solutions to ensure smooth lamp upgrade and fast lighting controller installation.</a:t>
            </a:r>
          </a:p>
          <a:p>
            <a:r>
              <a:rPr lang="en-US" sz="6400" b="1">
                <a:solidFill>
                  <a:srgbClr val="FFFF00"/>
                </a:solidFill>
              </a:rPr>
              <a:t>The most important constraint is if there is a problem on the connection caused of bad whether or and technical problems from the network.</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FF00"/>
                </a:solidFill>
              </a:rPr>
              <a:t>Hardware overview</a:t>
            </a:r>
          </a:p>
        </p:txBody>
      </p:sp>
      <p:sp>
        <p:nvSpPr>
          <p:cNvPr id="3" name="Content Placeholder 2"/>
          <p:cNvSpPr>
            <a:spLocks noGrp="1"/>
          </p:cNvSpPr>
          <p:nvPr>
            <p:ph idx="1"/>
          </p:nvPr>
        </p:nvSpPr>
        <p:spPr/>
        <p:txBody>
          <a:bodyPr>
            <a:noAutofit/>
          </a:bodyPr>
          <a:lstStyle/>
          <a:p>
            <a:r>
              <a:rPr lang="en-US" b="1" dirty="0">
                <a:solidFill>
                  <a:srgbClr val="FFFF00"/>
                </a:solidFill>
              </a:rPr>
              <a:t>Our project contains hardware and software sections and in this sections of the chapter the hardware section described by listing hardware which the project needs (tools) and their work needed. </a:t>
            </a:r>
          </a:p>
          <a:p>
            <a:endParaRPr lang="en-US" b="1" dirty="0">
              <a:solidFill>
                <a:schemeClr val="bg1">
                  <a:lumMod val="95000"/>
                </a:schemeClr>
              </a:solidFill>
            </a:endParaRPr>
          </a:p>
          <a:p>
            <a:endParaRPr lang="en-US" b="1" dirty="0">
              <a:solidFill>
                <a:schemeClr val="bg1">
                  <a:lumMod val="95000"/>
                </a:schemeClr>
              </a:solidFill>
            </a:endParaRPr>
          </a:p>
          <a:p>
            <a:pPr marL="0" indent="0">
              <a:buNone/>
            </a:pPr>
            <a:endParaRPr lang="en-US" b="1" dirty="0">
              <a:solidFill>
                <a:schemeClr val="bg1">
                  <a:lumMod val="95000"/>
                </a:schemeClr>
              </a:solidFill>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lgn="ctr">
              <a:buFont typeface="+mj-lt"/>
            </a:pPr>
            <a:r>
              <a:rPr lang="en-US" b="1">
                <a:solidFill>
                  <a:srgbClr val="FFFF00"/>
                </a:solidFill>
              </a:rPr>
              <a:t>1.Arduino Uno :</a:t>
            </a:r>
          </a:p>
        </p:txBody>
      </p:sp>
      <p:sp>
        <p:nvSpPr>
          <p:cNvPr id="5" name="Content Placeholder 4"/>
          <p:cNvSpPr>
            <a:spLocks noGrp="1"/>
          </p:cNvSpPr>
          <p:nvPr>
            <p:ph sz="half" idx="2"/>
          </p:nvPr>
        </p:nvSpPr>
        <p:spPr/>
        <p:txBody>
          <a:bodyPr>
            <a:normAutofit fontScale="90000" lnSpcReduction="10000"/>
          </a:bodyPr>
          <a:lstStyle/>
          <a:p>
            <a:r>
              <a:rPr lang="en-US" sz="1900" b="1" dirty="0">
                <a:solidFill>
                  <a:srgbClr val="FFFF00"/>
                </a:solidFill>
              </a:rPr>
              <a:t>via an on-board regulator, or be supplied by USB or another regulated 5V supply. </a:t>
            </a:r>
          </a:p>
          <a:p>
            <a:r>
              <a:rPr lang="en-US" sz="1900" b="1" dirty="0">
                <a:solidFill>
                  <a:srgbClr val="FFFF00"/>
                </a:solidFill>
              </a:rPr>
              <a:t>Summary:</a:t>
            </a:r>
          </a:p>
          <a:p>
            <a:pPr marL="0" indent="0">
              <a:buNone/>
            </a:pPr>
            <a:r>
              <a:rPr lang="en-US" sz="1900" b="1" dirty="0">
                <a:solidFill>
                  <a:srgbClr val="FFFF00"/>
                </a:solidFill>
              </a:rPr>
              <a:t>  The Arduino Uno is a micro-controller board based on the ATmega328 (data-sheet). It has 14 digital input/output pins (of which 6 can be used as PWM outputs), 6 analog inputs, a 16 MHz ceramic resonator, a USB connection, a power jack, an ICSP header, and a reset button. It contains everything needed to support the micro-controller; simply connect it to a computer with a USB cable or power it with a AC-to-DC adapter or battery to get started. The Uno differs from all preceding boards in that it does not use the FTDI USB-to-serial driver chip. Instead, it features the Atmega16U2 (Atmega8U2 up to version R2) programmed as a USB-to-serial converter.</a:t>
            </a:r>
          </a:p>
        </p:txBody>
      </p:sp>
      <p:pic>
        <p:nvPicPr>
          <p:cNvPr id="7" name="Picture 2" descr="IMG_256"/>
          <p:cNvPicPr>
            <a:picLocks noGrp="1" noChangeAspect="1"/>
          </p:cNvPicPr>
          <p:nvPr>
            <p:ph sz="half" idx="1"/>
          </p:nvPr>
        </p:nvPicPr>
        <p:blipFill>
          <a:blip r:embed="rId3" cstate="print"/>
          <a:stretch>
            <a:fillRect/>
          </a:stretch>
        </p:blipFill>
        <p:spPr>
          <a:xfrm>
            <a:off x="304800" y="1442720"/>
            <a:ext cx="4191000" cy="5205095"/>
          </a:xfrm>
          <a:prstGeom prst="rect">
            <a:avLst/>
          </a:prstGeom>
          <a:noFill/>
          <a:ln w="9525">
            <a:noFill/>
          </a:ln>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2" Type="http://schemas.openxmlformats.org/officeDocument/2006/relationships/image" Target="../media/image2.jpeg" /><Relationship Id="rId1" Type="http://schemas.openxmlformats.org/officeDocument/2006/relationships/image" Target="../media/image1.jpeg" /></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Trek</Template>
  <TotalTime>0</TotalTime>
  <Words>13085</Words>
  <Application>Microsoft Office PowerPoint</Application>
  <PresentationFormat>عرض على الشاشة (4:3)</PresentationFormat>
  <Paragraphs>291</Paragraphs>
  <Slides>34</Slides>
  <Notes>2</Notes>
  <HiddenSlides>0</HiddenSlides>
  <MMClips>0</MMClips>
  <ScaleCrop>false</ScaleCrop>
  <HeadingPairs>
    <vt:vector size="4" baseType="variant">
      <vt:variant>
        <vt:lpstr>نسق</vt:lpstr>
      </vt:variant>
      <vt:variant>
        <vt:i4>1</vt:i4>
      </vt:variant>
      <vt:variant>
        <vt:lpstr>عناوين الشرائح</vt:lpstr>
      </vt:variant>
      <vt:variant>
        <vt:i4>34</vt:i4>
      </vt:variant>
    </vt:vector>
  </HeadingPairs>
  <TitlesOfParts>
    <vt:vector size="35" baseType="lpstr">
      <vt:lpstr>Trek</vt:lpstr>
      <vt:lpstr>Smart Street Lighting</vt:lpstr>
      <vt:lpstr>Abstract</vt:lpstr>
      <vt:lpstr>Differences between two systems</vt:lpstr>
      <vt:lpstr>Differences between two systems</vt:lpstr>
      <vt:lpstr> Standards    </vt:lpstr>
      <vt:lpstr> Standards</vt:lpstr>
      <vt:lpstr>Constraints:</vt:lpstr>
      <vt:lpstr>Hardware overview</vt:lpstr>
      <vt:lpstr>1.Arduino Uno :</vt:lpstr>
      <vt:lpstr> Light Decreasing Resistance (LDR)</vt:lpstr>
      <vt:lpstr>IR Sensor</vt:lpstr>
      <vt:lpstr>Current Sensor</vt:lpstr>
      <vt:lpstr>Two Channel Relay</vt:lpstr>
      <vt:lpstr>Wi-Fi Module</vt:lpstr>
      <vt:lpstr>Regulated 5 volt DC source</vt:lpstr>
      <vt:lpstr>Block Diagram (Flowchart).</vt:lpstr>
      <vt:lpstr>data transfer</vt:lpstr>
      <vt:lpstr>Embedded system</vt:lpstr>
      <vt:lpstr>Embedded system</vt:lpstr>
      <vt:lpstr>5.1 Code for Arduino:</vt:lpstr>
      <vt:lpstr>5.1 Code for Arduino: </vt:lpstr>
      <vt:lpstr>5.2 Code for WiFi Module:</vt:lpstr>
      <vt:lpstr>5.2 Code for WiFi Module: </vt:lpstr>
      <vt:lpstr> The Server:</vt:lpstr>
      <vt:lpstr> The Server:</vt:lpstr>
      <vt:lpstr> The Server: </vt:lpstr>
      <vt:lpstr>The Server: </vt:lpstr>
      <vt:lpstr>The Server: </vt:lpstr>
      <vt:lpstr>The application</vt:lpstr>
      <vt:lpstr>Our Project: at daytime  </vt:lpstr>
      <vt:lpstr>Lights After Sunset and a car is going on </vt:lpstr>
      <vt:lpstr> Feasibility study:</vt:lpstr>
      <vt:lpstr>Conclusion: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 Street Lighting</dc:title>
  <dc:creator>user</dc:creator>
  <cp:lastModifiedBy>omaarameen@outlook.com</cp:lastModifiedBy>
  <cp:revision>33</cp:revision>
  <dcterms:created xsi:type="dcterms:W3CDTF">2020-12-13T18:27:00Z</dcterms:created>
  <dcterms:modified xsi:type="dcterms:W3CDTF">2021-06-12T09:37:12Z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1033-11.2.0.10132</vt:lpwstr>
  </property>
</Properties>
</file>