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96" r:id="rId13"/>
    <p:sldId id="267" r:id="rId14"/>
    <p:sldId id="268" r:id="rId15"/>
    <p:sldId id="269" r:id="rId16"/>
    <p:sldId id="270" r:id="rId17"/>
    <p:sldId id="275" r:id="rId18"/>
    <p:sldId id="276" r:id="rId19"/>
    <p:sldId id="277" r:id="rId20"/>
    <p:sldId id="278" r:id="rId21"/>
    <p:sldId id="279" r:id="rId22"/>
    <p:sldId id="297" r:id="rId23"/>
    <p:sldId id="321" r:id="rId24"/>
    <p:sldId id="322" r:id="rId25"/>
    <p:sldId id="293" r:id="rId26"/>
    <p:sldId id="294" r:id="rId27"/>
    <p:sldId id="298" r:id="rId28"/>
    <p:sldId id="299" r:id="rId29"/>
    <p:sldId id="300" r:id="rId30"/>
    <p:sldId id="302" r:id="rId31"/>
    <p:sldId id="303" r:id="rId32"/>
    <p:sldId id="304" r:id="rId33"/>
    <p:sldId id="307" r:id="rId34"/>
    <p:sldId id="308" r:id="rId35"/>
    <p:sldId id="309" r:id="rId36"/>
    <p:sldId id="310" r:id="rId37"/>
    <p:sldId id="311" r:id="rId38"/>
    <p:sldId id="312" r:id="rId39"/>
    <p:sldId id="313" r:id="rId40"/>
    <p:sldId id="314" r:id="rId41"/>
    <p:sldId id="324" r:id="rId42"/>
    <p:sldId id="315" r:id="rId43"/>
    <p:sldId id="325" r:id="rId44"/>
    <p:sldId id="316" r:id="rId45"/>
    <p:sldId id="317" r:id="rId46"/>
    <p:sldId id="318" r:id="rId47"/>
    <p:sldId id="319" r:id="rId48"/>
    <p:sldId id="320" r:id="rId49"/>
    <p:sldId id="295" r:id="rId5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مقطع افتراضي" id="{E5986D9D-095C-42C3-B6E8-870BB2DF5F0A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96"/>
            <p14:sldId id="267"/>
            <p14:sldId id="268"/>
            <p14:sldId id="269"/>
            <p14:sldId id="270"/>
            <p14:sldId id="275"/>
            <p14:sldId id="276"/>
            <p14:sldId id="277"/>
            <p14:sldId id="278"/>
            <p14:sldId id="279"/>
            <p14:sldId id="297"/>
            <p14:sldId id="321"/>
            <p14:sldId id="322"/>
            <p14:sldId id="293"/>
            <p14:sldId id="294"/>
            <p14:sldId id="298"/>
            <p14:sldId id="299"/>
            <p14:sldId id="300"/>
            <p14:sldId id="302"/>
            <p14:sldId id="303"/>
            <p14:sldId id="304"/>
            <p14:sldId id="307"/>
            <p14:sldId id="308"/>
            <p14:sldId id="309"/>
            <p14:sldId id="310"/>
            <p14:sldId id="311"/>
            <p14:sldId id="312"/>
            <p14:sldId id="313"/>
            <p14:sldId id="314"/>
            <p14:sldId id="324"/>
            <p14:sldId id="315"/>
            <p14:sldId id="325"/>
            <p14:sldId id="316"/>
            <p14:sldId id="317"/>
            <p14:sldId id="318"/>
            <p14:sldId id="319"/>
            <p14:sldId id="320"/>
            <p14:sldId id="29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B855-C956-4D06-9AD7-8CE3F2EAD7B8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CDAFF-F29C-453F-9500-D87CCAC47A82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B855-C956-4D06-9AD7-8CE3F2EAD7B8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CDAFF-F29C-453F-9500-D87CCAC47A8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B855-C956-4D06-9AD7-8CE3F2EAD7B8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CDAFF-F29C-453F-9500-D87CCAC47A8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B855-C956-4D06-9AD7-8CE3F2EAD7B8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CDAFF-F29C-453F-9500-D87CCAC47A8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B855-C956-4D06-9AD7-8CE3F2EAD7B8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CDAFF-F29C-453F-9500-D87CCAC47A82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B855-C956-4D06-9AD7-8CE3F2EAD7B8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CDAFF-F29C-453F-9500-D87CCAC47A8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B855-C956-4D06-9AD7-8CE3F2EAD7B8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CDAFF-F29C-453F-9500-D87CCAC47A8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B855-C956-4D06-9AD7-8CE3F2EAD7B8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CDAFF-F29C-453F-9500-D87CCAC47A8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B855-C956-4D06-9AD7-8CE3F2EAD7B8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CDAFF-F29C-453F-9500-D87CCAC47A8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B855-C956-4D06-9AD7-8CE3F2EAD7B8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CDAFF-F29C-453F-9500-D87CCAC47A8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B855-C956-4D06-9AD7-8CE3F2EAD7B8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F2CDAFF-F29C-453F-9500-D87CCAC47A82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30B855-C956-4D06-9AD7-8CE3F2EAD7B8}" type="datetimeFigureOut">
              <a:rPr lang="ar-SA" smtClean="0"/>
              <a:t>7/11/1434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2CDAFF-F29C-453F-9500-D87CCAC47A82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35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algn="ctr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An-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Najah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National University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 rt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Faculty of Engineering</a:t>
            </a:r>
          </a:p>
          <a:p>
            <a:pPr algn="ctr" rt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 rt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 rt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 rt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Graduation Project</a:t>
            </a:r>
          </a:p>
          <a:p>
            <a:pPr algn="ctr" rtl="0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Submitted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To:-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En.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Imad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Al-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Qasem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algn="ctr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Prepared By: -    Omar Mohammed.</a:t>
            </a:r>
          </a:p>
          <a:p>
            <a:pPr algn="ctr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Nabeeh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Isleem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Nadeem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Al-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Jallad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/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70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63" y="1340768"/>
            <a:ext cx="8568953" cy="5174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666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20" y="1412776"/>
            <a:ext cx="8352928" cy="499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938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96752"/>
            <a:ext cx="8712968" cy="5257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928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1967"/>
            <a:ext cx="9144000" cy="40532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5805264"/>
            <a:ext cx="47525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Cross Section in Rib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219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5877272"/>
            <a:ext cx="47525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Cross Section in Slab</a:t>
            </a:r>
            <a:endParaRPr lang="ar-SA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54525"/>
            <a:ext cx="12601400" cy="442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27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52736"/>
            <a:ext cx="8784976" cy="4896544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2527311" y="6056557"/>
            <a:ext cx="324036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Cross Section in Wall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75859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i="1" u="sng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Check Slabs for Shear</a:t>
            </a:r>
            <a:endParaRPr lang="ar-SA" sz="4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 rtl="0"/>
                <a:endParaRPr lang="en-US" dirty="0" smtClean="0"/>
              </a:p>
              <a:p>
                <a:pPr algn="l" rtl="0"/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ØVc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=0 .75*(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bd√f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'c) /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1000</a:t>
                </a:r>
              </a:p>
              <a:p>
                <a:pPr algn="l" rtl="0"/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l" rtl="0"/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l" rtl="0"/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ØVc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 0.75*120*350*5.3/6000 = 28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l" rtl="0"/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l" rtl="0"/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l" rtl="0"/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Max shear less than concrete capacity.</a:t>
                </a:r>
              </a:p>
              <a:p>
                <a:pPr marL="0" indent="0" algn="l" rtl="0">
                  <a:buNone/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8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512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Shrinkage Steel</a:t>
            </a:r>
            <a:endParaRPr lang="ar-SA" sz="4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As 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0.0018*b*d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0.0018*1000*60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141mm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baseline="300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Use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Ø 8 /m</a:t>
            </a:r>
          </a:p>
          <a:p>
            <a:pPr algn="l" rtl="0"/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49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i="1" u="sng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Distribution of Beams </a:t>
            </a:r>
            <a:endParaRPr lang="ar-SA" sz="4400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84" y="2088998"/>
            <a:ext cx="8640960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051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90" y="1340768"/>
            <a:ext cx="8568952" cy="5137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058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i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Overview</a:t>
            </a:r>
            <a:endParaRPr lang="ar-SA" sz="4400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marL="1463040" lvl="5" indent="0" algn="l" rtl="0">
              <a:buClr>
                <a:schemeClr val="tx1"/>
              </a:buClr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937260" lvl="1" indent="-571500" algn="l" rtl="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Mecca Mall.</a:t>
            </a:r>
          </a:p>
          <a:p>
            <a:pPr marL="937260" lvl="1" indent="-571500" algn="l" rtl="0">
              <a:buClr>
                <a:schemeClr val="tx1"/>
              </a:buClr>
              <a:buFont typeface="Wingdings" pitchFamily="2" charset="2"/>
              <a:buChar char="Ø"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 marL="937260" lvl="1" indent="-571500" algn="l" rtl="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Under Construction.</a:t>
            </a:r>
          </a:p>
          <a:p>
            <a:pPr marL="937260" lvl="1" indent="-571500" algn="l" rtl="0">
              <a:buClr>
                <a:schemeClr val="tx1"/>
              </a:buClr>
              <a:buFont typeface="Wingdings" pitchFamily="2" charset="2"/>
              <a:buChar char="Ø"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 marL="937260" lvl="1" indent="-571500" algn="l" rtl="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Twelve Story and Roof.</a:t>
            </a:r>
          </a:p>
          <a:p>
            <a:pPr marL="937260" lvl="1" indent="-571500" algn="l" rtl="0">
              <a:buClr>
                <a:schemeClr val="tx1"/>
              </a:buClr>
              <a:buFont typeface="Wingdings" pitchFamily="2" charset="2"/>
              <a:buChar char="Ø"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28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6" y="1393904"/>
            <a:ext cx="8640959" cy="5194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142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52524"/>
            <a:ext cx="8640960" cy="5228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022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368785"/>
            <a:ext cx="8640960" cy="4950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797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6516216" cy="15841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255147"/>
            <a:ext cx="1872208" cy="17281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0608" y="4437112"/>
            <a:ext cx="7776864" cy="16556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802" y="4437112"/>
            <a:ext cx="2086678" cy="1844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42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1" y="1268760"/>
            <a:ext cx="6722879" cy="18737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268760"/>
            <a:ext cx="1660401" cy="20989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9" y="4437112"/>
            <a:ext cx="6516216" cy="17793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437112"/>
            <a:ext cx="1660401" cy="2136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69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u="sng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Columns Design </a:t>
            </a:r>
            <a:endParaRPr lang="ar-SA" sz="4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7920879" cy="4464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888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343872"/>
          </a:xfrm>
        </p:spPr>
        <p:txBody>
          <a:bodyPr/>
          <a:lstStyle/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Tied Columns will be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used.</a:t>
            </a: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Dimensions are selected by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architect.</a:t>
            </a:r>
          </a:p>
          <a:p>
            <a:pPr algn="l" rtl="0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Area of steel 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minimum. </a:t>
            </a:r>
          </a:p>
          <a:p>
            <a:pPr algn="l" rtl="0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According to </a:t>
            </a:r>
            <a:r>
              <a:rPr lang="en-US" dirty="0" smtClean="0"/>
              <a:t>Buckling Check the columns are short.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99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749798"/>
              </p:ext>
            </p:extLst>
          </p:nvPr>
        </p:nvGraphicFramePr>
        <p:xfrm>
          <a:off x="539552" y="980729"/>
          <a:ext cx="8136904" cy="57576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5305"/>
                <a:gridCol w="2373106"/>
                <a:gridCol w="1618855"/>
                <a:gridCol w="2049638"/>
              </a:tblGrid>
              <a:tr h="72007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Group Number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Dimension (m)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Load (Kn)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Column in the Group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</a:tr>
              <a:tr h="57606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1.65*0.45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5365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C1, C4, C7, C19, C20,C25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</a:tr>
              <a:tr h="53706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1.0*1.0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6663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C2,C5,C21,C24</a:t>
                      </a:r>
                    </a:p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</a:tr>
              <a:tr h="54926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0.5*0.5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3188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C3,C6,C16,C13,C22,C23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</a:tr>
              <a:tr h="46836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0.9*0.9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7288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C8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</a:tr>
              <a:tr h="45251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1.5*0.45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4832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C9,C10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</a:tr>
              <a:tr h="490463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3.0*0.45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8377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C11,C12, C15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</a:tr>
              <a:tr h="442086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0.6*0.3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2458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C14,C17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</a:tr>
              <a:tr h="42072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2.3*0.45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8386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C18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</a:tr>
              <a:tr h="39888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0.8*0.3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567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C26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</a:tr>
              <a:tr h="44709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0.7*0.3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435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C27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6838" marR="3683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187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003228"/>
              </p:ext>
            </p:extLst>
          </p:nvPr>
        </p:nvGraphicFramePr>
        <p:xfrm>
          <a:off x="683568" y="980731"/>
          <a:ext cx="7776864" cy="56112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5340"/>
                <a:gridCol w="1270588"/>
                <a:gridCol w="1187198"/>
                <a:gridCol w="1187198"/>
                <a:gridCol w="1187198"/>
                <a:gridCol w="1229342"/>
              </a:tblGrid>
              <a:tr h="28270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G1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G2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G3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G4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G5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0938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Ultimate load kN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5400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6700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3200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7300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4900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Dimensions m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1.65*0.45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1.0*1.0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0.5*0.5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0.9*0.9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1.5*0.45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6540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Reinforcement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30Ø18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32Ø20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14Ø16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26Ø20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28Ø18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868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Stirrups mm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Ø10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Ø10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Ø10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Ø10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Ø10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8270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Spacing cm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8270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8270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G6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G7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G8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G9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G10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6540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Ultimate load kN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8400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8400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49333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Dimensions m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3.0*0.45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0.6*0.3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2.3*0.45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0.8*0.3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0.7*0.3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17466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Reinforcement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54Ø18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10Ø16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42Ø18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12Ø16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12Ø16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Stirrups mm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Ø10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Ø10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Ø10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Ø10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Ø10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8270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Spacing cm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146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683568" y="1216056"/>
            <a:ext cx="71287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u="sng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Three Dimensional Modeling</a:t>
            </a:r>
            <a:endParaRPr lang="ar-SA" sz="4400" u="sng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79512" y="2564904"/>
            <a:ext cx="8352928" cy="35394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l" rt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1.Compatibility.</a:t>
            </a:r>
          </a:p>
          <a:p>
            <a:pPr lvl="0" algn="l" rtl="0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2.Equilibrium .</a:t>
            </a:r>
          </a:p>
          <a:p>
            <a:pPr lvl="0" algn="l" rtl="0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3.Stress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– Strain relationship .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82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Total Area is 6500 m</a:t>
            </a:r>
            <a:r>
              <a:rPr lang="en-US" sz="3600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algn="l" rtl="0">
              <a:buFont typeface="Wingdings" pitchFamily="2" charset="2"/>
              <a:buChar char="Ø"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ACI 318-08 .</a:t>
            </a:r>
          </a:p>
          <a:p>
            <a:pPr algn="l" rtl="0">
              <a:buFont typeface="Wingdings" pitchFamily="2" charset="2"/>
              <a:buChar char="Ø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LRFD 2005 .</a:t>
            </a:r>
          </a:p>
          <a:p>
            <a:pPr algn="l" rtl="0"/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31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241" y="1372628"/>
            <a:ext cx="5688632" cy="573325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3059832" y="622390"/>
            <a:ext cx="33794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/>
            <a:r>
              <a:rPr lang="en-US" sz="4400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Compatibility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7240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Equilibrium Check</a:t>
            </a:r>
            <a:endParaRPr lang="ar-SA" sz="4400" u="sng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140968"/>
            <a:ext cx="6912768" cy="2160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173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4782951"/>
              </p:ext>
            </p:extLst>
          </p:nvPr>
        </p:nvGraphicFramePr>
        <p:xfrm>
          <a:off x="457201" y="908050"/>
          <a:ext cx="8291512" cy="51132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72878"/>
                <a:gridCol w="2072878"/>
                <a:gridCol w="2072878"/>
                <a:gridCol w="2072878"/>
              </a:tblGrid>
              <a:tr h="1278310">
                <a:tc>
                  <a:txBody>
                    <a:bodyPr/>
                    <a:lstStyle/>
                    <a:p>
                      <a:pPr algn="ctr" rtl="1"/>
                      <a:r>
                        <a:rPr lang="en-US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Error</a:t>
                      </a:r>
                      <a:endParaRPr lang="ar-SA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Sap</a:t>
                      </a:r>
                      <a:endParaRPr lang="ar-SA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Hand</a:t>
                      </a:r>
                      <a:endParaRPr lang="ar-SA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78310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2400" u="non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2.6 %.</a:t>
                      </a:r>
                      <a:endParaRPr lang="ar-SA" sz="240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21667.3 kN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22244.5 kN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4400" dirty="0" smtClean="0"/>
                        <a:t>Live</a:t>
                      </a:r>
                      <a:endParaRPr lang="ar-SA" sz="4400" dirty="0"/>
                    </a:p>
                  </a:txBody>
                  <a:tcPr/>
                </a:tc>
              </a:tr>
              <a:tr h="1278310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2400" u="non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4.3%</a:t>
                      </a:r>
                      <a:endParaRPr lang="ar-SA" sz="240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21459.7 kN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22429.46 kN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4400" dirty="0" smtClean="0"/>
                        <a:t>Super</a:t>
                      </a:r>
                      <a:endParaRPr lang="ar-SA" sz="4400" dirty="0"/>
                    </a:p>
                  </a:txBody>
                  <a:tcPr/>
                </a:tc>
              </a:tr>
              <a:tr h="1278310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2400" u="non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3.9 %</a:t>
                      </a:r>
                      <a:endParaRPr lang="ar-SA" sz="240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257724.53 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2400" u="non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247644.89</a:t>
                      </a:r>
                      <a:endParaRPr lang="ar-SA" sz="240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4400" dirty="0" smtClean="0"/>
                        <a:t>Dead</a:t>
                      </a:r>
                      <a:endParaRPr lang="ar-SA" sz="4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2627784" y="6309320"/>
            <a:ext cx="43467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Note:</a:t>
            </a:r>
            <a:r>
              <a:rPr lang="en-US" u="sng" dirty="0"/>
              <a:t> all Equilibrium Load check's are OK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6016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Stress </a:t>
            </a:r>
            <a:r>
              <a:rPr lang="en-US" sz="4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– Strain relationship .</a:t>
            </a:r>
            <a:endParaRPr lang="ar-SA" sz="4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>
              <a:buNone/>
            </a:pPr>
            <a:endParaRPr lang="en-US" sz="2400" u="sng" dirty="0" smtClean="0">
              <a:solidFill>
                <a:schemeClr val="accent1"/>
              </a:solidFill>
            </a:endParaRPr>
          </a:p>
          <a:p>
            <a:pPr marL="0" indent="0" algn="l">
              <a:buNone/>
            </a:pPr>
            <a:endParaRPr lang="en-US" sz="2400" u="sng" dirty="0">
              <a:solidFill>
                <a:schemeClr val="accent1"/>
              </a:solidFill>
            </a:endParaRPr>
          </a:p>
          <a:p>
            <a:pPr marL="0" indent="0" algn="l">
              <a:buNone/>
            </a:pPr>
            <a:endParaRPr lang="en-US" sz="2400" u="sng" dirty="0" smtClean="0">
              <a:solidFill>
                <a:schemeClr val="accent1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372500" y="5116542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/>
            <a:r>
              <a:rPr lang="en-US" dirty="0">
                <a:latin typeface="Times New Roman" pitchFamily="18" charset="0"/>
                <a:cs typeface="Times New Roman" pitchFamily="18" charset="0"/>
              </a:rPr>
              <a:t>Figure (5.14): Bending moment diagram for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beam10(1D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kN.m.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" y="3097939"/>
            <a:ext cx="9144000" cy="1179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31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683568" y="5445224"/>
            <a:ext cx="72007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/>
            <a:r>
              <a:rPr lang="en-US" dirty="0">
                <a:latin typeface="Times New Roman" pitchFamily="18" charset="0"/>
                <a:cs typeface="Times New Roman" pitchFamily="18" charset="0"/>
              </a:rPr>
              <a:t>Figure (5.15): Left Bending moment diagram for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beam10(3D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kN.m.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104" y="1268760"/>
            <a:ext cx="8064896" cy="3849401"/>
          </a:xfrm>
        </p:spPr>
      </p:pic>
    </p:spTree>
    <p:extLst>
      <p:ext uri="{BB962C8B-B14F-4D97-AF65-F5344CB8AC3E}">
        <p14:creationId xmlns:p14="http://schemas.microsoft.com/office/powerpoint/2010/main" val="90720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515508" y="5661248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/>
            <a:r>
              <a:rPr lang="en-US" dirty="0">
                <a:latin typeface="Times New Roman" pitchFamily="18" charset="0"/>
                <a:cs typeface="Times New Roman" pitchFamily="18" charset="0"/>
              </a:rPr>
              <a:t>Figure (5.16): Right Bending moment diagram for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beam10(3D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kN.m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84784"/>
            <a:ext cx="8460432" cy="3633377"/>
          </a:xfrm>
        </p:spPr>
      </p:pic>
    </p:spTree>
    <p:extLst>
      <p:ext uri="{BB962C8B-B14F-4D97-AF65-F5344CB8AC3E}">
        <p14:creationId xmlns:p14="http://schemas.microsoft.com/office/powerpoint/2010/main" val="105327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899592" y="5589240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/>
            <a:r>
              <a:rPr lang="en-US" dirty="0">
                <a:latin typeface="Times New Roman" pitchFamily="18" charset="0"/>
                <a:cs typeface="Times New Roman" pitchFamily="18" charset="0"/>
              </a:rPr>
              <a:t>Figure (5.17):Middle Bending moment diagram for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beam10(3D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kN.m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68" y="1484784"/>
            <a:ext cx="8892480" cy="3657600"/>
          </a:xfrm>
        </p:spPr>
      </p:pic>
    </p:spTree>
    <p:extLst>
      <p:ext uri="{BB962C8B-B14F-4D97-AF65-F5344CB8AC3E}">
        <p14:creationId xmlns:p14="http://schemas.microsoft.com/office/powerpoint/2010/main" val="309536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Mu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from 3D = 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(48.2+ 65.3)/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+ 24.5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81.3 kN.m</a:t>
            </a:r>
          </a:p>
          <a:p>
            <a:pPr marL="0" indent="0" algn="l" rtl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rtl="0">
              <a:buNone/>
            </a:pPr>
            <a:r>
              <a:rPr lang="en-US" u="sng" dirty="0">
                <a:latin typeface="Times New Roman" pitchFamily="18" charset="0"/>
                <a:cs typeface="Times New Roman" pitchFamily="18" charset="0"/>
              </a:rPr>
              <a:t>Error =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(81.3 – 76.7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) /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81.3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5.0%</a:t>
            </a:r>
            <a:endParaRPr lang="en-US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rtl="0">
              <a:buNone/>
            </a:pPr>
            <a:endParaRPr lang="en-US" u="sng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rtl="0">
              <a:buNone/>
            </a:pPr>
            <a:endParaRPr lang="en-US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rtl="0">
              <a:buNone/>
            </a:pPr>
            <a:endParaRPr lang="en-US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rtl="0">
              <a:buNone/>
            </a:pPr>
            <a:endParaRPr lang="en-US" u="sng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Note: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 all Stress-Strain Relationship 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check's OK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rtl="0">
              <a:buNone/>
            </a:pP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25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4726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Footing Design</a:t>
            </a:r>
          </a:p>
          <a:p>
            <a:pPr marL="0" indent="0" algn="l">
              <a:buNone/>
            </a:pPr>
            <a:endParaRPr lang="en-US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460</a:t>
            </a:r>
            <a:r>
              <a:rPr lang="en-US" sz="3200" dirty="0">
                <a:latin typeface="Times New Roman" pitchFamily="18" charset="0"/>
                <a:cs typeface="Times New Roman" pitchFamily="18" charset="0"/>
                <a:sym typeface="Symbol"/>
              </a:rPr>
              <a:t>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(560*0.5) = 280 m</a:t>
            </a:r>
            <a:r>
              <a:rPr lang="en-US" sz="32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l" rtl="0">
              <a:buNone/>
            </a:pPr>
            <a:endParaRPr lang="en-US" sz="32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3200" u="sng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Mat </a:t>
            </a:r>
            <a:r>
              <a:rPr lang="en-US" sz="3200" u="sng" dirty="0">
                <a:latin typeface="Times New Roman" pitchFamily="18" charset="0"/>
                <a:cs typeface="Times New Roman" pitchFamily="18" charset="0"/>
              </a:rPr>
              <a:t>Foundation should be used in the Project.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>
              <a:buNone/>
            </a:pPr>
            <a:endParaRPr lang="ar-SA" sz="32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59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u="sng" dirty="0">
                <a:solidFill>
                  <a:schemeClr val="accent1"/>
                </a:solidFill>
              </a:rPr>
              <a:t>Check Punching Shear</a:t>
            </a:r>
            <a:r>
              <a:rPr lang="en-US" sz="3600" dirty="0">
                <a:solidFill>
                  <a:schemeClr val="accent1"/>
                </a:solidFill>
              </a:rPr>
              <a:t>:</a:t>
            </a:r>
            <a:endParaRPr lang="ar-SA" sz="3600" dirty="0">
              <a:solidFill>
                <a:schemeClr val="accent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 algn="l">
              <a:buNone/>
            </a:pPr>
            <a:endParaRPr lang="ar-SA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>
              <a:buNone/>
            </a:pPr>
            <a:endParaRPr lang="ar-SA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>
              <a:buNone/>
            </a:pPr>
            <a:r>
              <a:rPr lang="en-US" sz="8600" dirty="0" smtClean="0">
                <a:latin typeface="Times New Roman" pitchFamily="18" charset="0"/>
                <a:cs typeface="Times New Roman" pitchFamily="18" charset="0"/>
              </a:rPr>
              <a:t>*Vu=</a:t>
            </a:r>
            <a:r>
              <a:rPr lang="en-US" sz="8600" dirty="0" err="1" smtClean="0">
                <a:latin typeface="Times New Roman" pitchFamily="18" charset="0"/>
                <a:cs typeface="Times New Roman" pitchFamily="18" charset="0"/>
              </a:rPr>
              <a:t>Pu</a:t>
            </a:r>
            <a:r>
              <a:rPr lang="en-US" sz="8600" dirty="0" smtClean="0">
                <a:latin typeface="Times New Roman" pitchFamily="18" charset="0"/>
                <a:cs typeface="Times New Roman" pitchFamily="18" charset="0"/>
              </a:rPr>
              <a:t>=8400 </a:t>
            </a:r>
            <a:r>
              <a:rPr lang="en-US" sz="86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8600" dirty="0" err="1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8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>
              <a:buNone/>
            </a:pPr>
            <a:endParaRPr lang="ar-SA" sz="5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>
              <a:buNone/>
            </a:pPr>
            <a:endParaRPr lang="ar-SA" sz="5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>
              <a:buNone/>
            </a:pPr>
            <a:endParaRPr lang="en-US" sz="5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8600" dirty="0" smtClean="0">
                <a:latin typeface="Times New Roman" pitchFamily="18" charset="0"/>
                <a:cs typeface="Times New Roman" pitchFamily="18" charset="0"/>
              </a:rPr>
              <a:t>*When d equal 1.2</a:t>
            </a:r>
          </a:p>
          <a:p>
            <a:pPr marL="0" indent="0" algn="l" rtl="0">
              <a:buNone/>
            </a:pPr>
            <a:endParaRPr lang="en-US" sz="5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>
              <a:buNone/>
            </a:pPr>
            <a:endParaRPr lang="en-US" sz="5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>
              <a:buNone/>
            </a:pPr>
            <a:endParaRPr lang="ar-SA" sz="5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>
              <a:buNone/>
            </a:pPr>
            <a:r>
              <a:rPr lang="en-US" sz="86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8600" dirty="0" err="1" smtClean="0">
                <a:latin typeface="Times New Roman" pitchFamily="18" charset="0"/>
                <a:cs typeface="Times New Roman" pitchFamily="18" charset="0"/>
              </a:rPr>
              <a:t>ϬV</a:t>
            </a:r>
            <a:r>
              <a:rPr lang="en-US" sz="8600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8600" dirty="0" smtClean="0">
                <a:latin typeface="Times New Roman" pitchFamily="18" charset="0"/>
                <a:cs typeface="Times New Roman" pitchFamily="18" charset="0"/>
              </a:rPr>
              <a:t>=9392 </a:t>
            </a:r>
            <a:r>
              <a:rPr lang="en-US" sz="8600" dirty="0">
                <a:latin typeface="Times New Roman" pitchFamily="18" charset="0"/>
                <a:cs typeface="Times New Roman" pitchFamily="18" charset="0"/>
              </a:rPr>
              <a:t>kN&gt;8400 kN </a:t>
            </a:r>
            <a:endParaRPr lang="en-US" sz="8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>
              <a:buNone/>
            </a:pPr>
            <a:r>
              <a:rPr lang="en-US" sz="5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l">
              <a:buNone/>
            </a:pPr>
            <a:r>
              <a:rPr lang="en-US" sz="5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r>
              <a:rPr lang="en-US" sz="8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8600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OK</a:t>
            </a:r>
            <a:endParaRPr lang="en-US" sz="8600" u="sng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40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400600"/>
          </a:xfrm>
        </p:spPr>
        <p:txBody>
          <a:bodyPr>
            <a:normAutofit/>
          </a:bodyPr>
          <a:lstStyle/>
          <a:p>
            <a:pPr algn="l" rtl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f 'c = 28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for columns and footing.</a:t>
            </a:r>
          </a:p>
          <a:p>
            <a:pPr algn="l" rtl="0"/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f 'c =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24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slabs.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i="1" dirty="0" err="1" smtClean="0">
                <a:latin typeface="Times New Roman" pitchFamily="18" charset="0"/>
                <a:cs typeface="Times New Roman" pitchFamily="18" charset="0"/>
              </a:rPr>
              <a:t>Fy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 = 420 </a:t>
            </a:r>
            <a:r>
              <a:rPr lang="en-US" sz="3600" i="1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l" rtl="0"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Bearing Capacity Of Soil =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2.5kg/cm</a:t>
            </a:r>
            <a:r>
              <a:rPr lang="en-US" sz="36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8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2720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Check </a:t>
            </a:r>
            <a:r>
              <a:rPr lang="en-US" sz="4400" u="sng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4400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Deflection</a:t>
            </a:r>
          </a:p>
          <a:p>
            <a:pPr marL="0" indent="0" algn="l" rtl="0">
              <a:buNone/>
            </a:pPr>
            <a:endParaRPr lang="en-US" sz="28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Δ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10mm.is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maximum deflection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   </a:t>
            </a:r>
          </a:p>
          <a:p>
            <a:pPr marL="0" indent="0" algn="l" rtl="0">
              <a:buNone/>
            </a:pPr>
            <a:endParaRPr lang="en-US" sz="2800" u="sng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800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924944"/>
            <a:ext cx="5264150" cy="2724150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683568" y="6093230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/>
            <a:r>
              <a:rPr lang="en-US" dirty="0"/>
              <a:t>Figure (6.1): Deflection Shape value for footing under surface load(m)</a:t>
            </a:r>
          </a:p>
        </p:txBody>
      </p:sp>
    </p:spTree>
    <p:extLst>
      <p:ext uri="{BB962C8B-B14F-4D97-AF65-F5344CB8AC3E}">
        <p14:creationId xmlns:p14="http://schemas.microsoft.com/office/powerpoint/2010/main" val="108723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08720"/>
            <a:ext cx="7839075" cy="41044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517231"/>
            <a:ext cx="8928992" cy="130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65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/>
          <a:lstStyle/>
          <a:p>
            <a:pPr marL="0" indent="0" algn="ctr" rtl="0">
              <a:buNone/>
            </a:pPr>
            <a:r>
              <a:rPr lang="en-US" sz="4400" u="sng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Dynamic Analysis</a:t>
            </a:r>
            <a:endParaRPr lang="en-US" sz="44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v"/>
            </a:pPr>
            <a:endParaRPr lang="en-US" sz="2400" dirty="0" smtClean="0"/>
          </a:p>
          <a:p>
            <a:pPr marL="0" indent="0" algn="l" rtl="0">
              <a:buNone/>
            </a:pPr>
            <a:r>
              <a:rPr lang="en-US" sz="2000" u="sng" dirty="0"/>
              <a:t>Earthquake analysis procedure </a:t>
            </a:r>
            <a:r>
              <a:rPr lang="en-US" sz="2000" dirty="0" smtClean="0"/>
              <a:t>:</a:t>
            </a:r>
          </a:p>
          <a:p>
            <a:pPr marL="0" indent="0" algn="l" rtl="0">
              <a:buNone/>
            </a:pPr>
            <a:endParaRPr lang="en-US" sz="2000" dirty="0" smtClean="0"/>
          </a:p>
          <a:p>
            <a:pPr marL="457200" indent="-457200" algn="l" rtl="0">
              <a:buFont typeface="+mj-lt"/>
              <a:buAutoNum type="arabicPeriod"/>
            </a:pPr>
            <a:r>
              <a:rPr lang="en-US" sz="2000" dirty="0"/>
              <a:t>Model/Ritz Vectors Analysis</a:t>
            </a:r>
            <a:r>
              <a:rPr lang="en-US" sz="2000" dirty="0" smtClean="0"/>
              <a:t>.</a:t>
            </a:r>
          </a:p>
          <a:p>
            <a:pPr marL="457200" lvl="0" indent="-457200" algn="l" rtl="0">
              <a:buFont typeface="+mj-lt"/>
              <a:buAutoNum type="arabicPeriod"/>
            </a:pPr>
            <a:r>
              <a:rPr lang="en-US" sz="2000" dirty="0"/>
              <a:t>Equivalent Lateral Load.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000" dirty="0"/>
              <a:t>Response </a:t>
            </a:r>
            <a:r>
              <a:rPr lang="en-US" sz="2000" dirty="0" smtClean="0"/>
              <a:t>Spectrum.</a:t>
            </a:r>
          </a:p>
          <a:p>
            <a:pPr marL="457200" lvl="0" indent="-457200" algn="l" rtl="0">
              <a:buFont typeface="+mj-lt"/>
              <a:buAutoNum type="arabicPeriod"/>
            </a:pPr>
            <a:r>
              <a:rPr lang="en-US" sz="2000" dirty="0"/>
              <a:t>Linear Time History.</a:t>
            </a:r>
          </a:p>
          <a:p>
            <a:pPr marL="457200" indent="-457200" algn="l" rtl="0">
              <a:buFont typeface="+mj-lt"/>
              <a:buAutoNum type="arabicPeriod"/>
            </a:pPr>
            <a:endParaRPr lang="en-US" sz="2000" dirty="0"/>
          </a:p>
          <a:p>
            <a:pPr marL="0" indent="0" algn="l" rtl="0">
              <a:buNone/>
            </a:pPr>
            <a:endParaRPr lang="en-US" sz="2400" dirty="0"/>
          </a:p>
          <a:p>
            <a:pPr algn="l" rtl="0">
              <a:buFont typeface="Wingdings" pitchFamily="2" charset="2"/>
              <a:buChar char="v"/>
            </a:pPr>
            <a:r>
              <a:rPr lang="en-US" sz="2400" dirty="0" smtClean="0"/>
              <a:t>Response Spectrum had been used to design and analysis .</a:t>
            </a:r>
          </a:p>
          <a:p>
            <a:pPr algn="l" rtl="0">
              <a:buFont typeface="Wingdings" pitchFamily="2" charset="2"/>
              <a:buChar char="v"/>
            </a:pPr>
            <a:endParaRPr lang="en-US" sz="2400" dirty="0"/>
          </a:p>
          <a:p>
            <a:pPr algn="l" rtl="0">
              <a:buFont typeface="Wingdings" pitchFamily="2" charset="2"/>
              <a:buChar char="v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432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dy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76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80729"/>
            <a:ext cx="7277100" cy="432048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1488115" y="5591891"/>
            <a:ext cx="56829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Figure(7.1): Periods and frequencies for modes.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07504" y="6349970"/>
            <a:ext cx="20159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/>
            <a:r>
              <a:rPr lang="en-US" u="sng" dirty="0">
                <a:latin typeface="Times New Roman" pitchFamily="18" charset="0"/>
                <a:cs typeface="Times New Roman" pitchFamily="18" charset="0"/>
              </a:rPr>
              <a:t>T = 1.72 second.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93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80728"/>
            <a:ext cx="7305675" cy="4392488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2051720" y="5709735"/>
            <a:ext cx="53511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Figure(7.2): Modal Participating Mass Ratios.</a:t>
            </a:r>
          </a:p>
        </p:txBody>
      </p:sp>
    </p:spTree>
    <p:extLst>
      <p:ext uri="{BB962C8B-B14F-4D97-AF65-F5344CB8AC3E}">
        <p14:creationId xmlns:p14="http://schemas.microsoft.com/office/powerpoint/2010/main" val="34792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4446059"/>
              </p:ext>
            </p:extLst>
          </p:nvPr>
        </p:nvGraphicFramePr>
        <p:xfrm>
          <a:off x="539552" y="908720"/>
          <a:ext cx="8208912" cy="53980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1747"/>
                <a:gridCol w="2051747"/>
                <a:gridCol w="2052709"/>
                <a:gridCol w="2052709"/>
              </a:tblGrid>
              <a:tr h="79878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Story Number</a:t>
                      </a:r>
                      <a:endParaRPr lang="en-US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Displacement x</a:t>
                      </a:r>
                      <a:endParaRPr lang="en-US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Displacement y</a:t>
                      </a:r>
                      <a:endParaRPr lang="en-US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Displacement z</a:t>
                      </a:r>
                      <a:endParaRPr lang="en-US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629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B2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.6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629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B1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.01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.24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.43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629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GF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.1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.5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.6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629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.02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629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.05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629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.08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629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.1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629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.1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629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.1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1.35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629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.1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13.7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1.35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629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.07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15.4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1.32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629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.05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16.8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629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Roof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.6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.82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مستطيل 5"/>
          <p:cNvSpPr/>
          <p:nvPr/>
        </p:nvSpPr>
        <p:spPr>
          <a:xfrm>
            <a:off x="2267744" y="6488668"/>
            <a:ext cx="4480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Displacement in all stories from first </a:t>
            </a:r>
            <a:r>
              <a:rPr lang="en-US" dirty="0" smtClean="0"/>
              <a:t>mode.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1380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7820356"/>
              </p:ext>
            </p:extLst>
          </p:nvPr>
        </p:nvGraphicFramePr>
        <p:xfrm>
          <a:off x="1043608" y="1052736"/>
          <a:ext cx="7128790" cy="48965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1779"/>
                <a:gridCol w="1687756"/>
                <a:gridCol w="1876639"/>
                <a:gridCol w="1782616"/>
              </a:tblGrid>
              <a:tr h="65287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Story Number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Displacement X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Displacement 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Displacement Z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64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64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.7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64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GF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64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64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12.9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15.4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7.4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64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20.2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25.1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64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27.7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35.1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8.2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64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34.8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44.6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8.3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64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41.1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53.2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8.2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64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47.4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60.8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64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52.6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67.3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7.8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64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56.86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72.4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7.3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64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Roof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57.99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65.4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4.7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-108520" y="6294424"/>
            <a:ext cx="9036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/>
            <a:r>
              <a:rPr lang="en-US" dirty="0">
                <a:latin typeface="Times New Roman" pitchFamily="18" charset="0"/>
                <a:cs typeface="Times New Roman" pitchFamily="18" charset="0"/>
              </a:rPr>
              <a:t>Displacement in(mm) in all stories from Response Spectrum Method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hitting X direction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5503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idx="1"/>
          </p:nvPr>
        </p:nvSpPr>
        <p:spPr>
          <a:xfrm>
            <a:off x="457200" y="765175"/>
            <a:ext cx="8229600" cy="5559425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4000" u="sng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Response Spectrum Method </a:t>
            </a:r>
            <a:r>
              <a:rPr lang="en-US" sz="4000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Procedure</a:t>
            </a:r>
          </a:p>
          <a:p>
            <a:pPr marL="0" indent="0" algn="l" rtl="0">
              <a:buNone/>
            </a:pPr>
            <a:endParaRPr lang="en-US" sz="2800" u="sng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Font typeface="Wingdings" pitchFamily="2" charset="2"/>
              <a:buChar char="v"/>
            </a:pP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Cv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Font typeface="Wingdings" pitchFamily="2" charset="2"/>
              <a:buChar char="v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</a:t>
            </a:r>
          </a:p>
          <a:p>
            <a:pPr lvl="0" algn="l" rtl="0">
              <a:buFont typeface="Wingdings" pitchFamily="2" charset="2"/>
              <a:buChar char="v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Font typeface="Wingdings" pitchFamily="2" charset="2"/>
              <a:buChar char="ü"/>
            </a:pPr>
            <a:r>
              <a:rPr lang="en-US" sz="2800" u="sng" dirty="0" err="1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0.28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u="sng" dirty="0" err="1">
                <a:latin typeface="Times New Roman" pitchFamily="18" charset="0"/>
                <a:cs typeface="Times New Roman" pitchFamily="18" charset="0"/>
              </a:rPr>
              <a:t>Cv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0.4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according to UBC code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l" rtl="0">
              <a:buFont typeface="Wingdings" pitchFamily="2" charset="2"/>
              <a:buChar char="v"/>
            </a:pPr>
            <a:endParaRPr lang="en-US" sz="2800" u="sng" dirty="0">
              <a:latin typeface="Times New Roman" pitchFamily="18" charset="0"/>
              <a:cs typeface="Times New Roman" pitchFamily="18" charset="0"/>
            </a:endParaRPr>
          </a:p>
          <a:p>
            <a:pPr algn="ctr" rtl="0">
              <a:buFont typeface="Wingdings" pitchFamily="2" charset="2"/>
              <a:buChar char="ü"/>
            </a:pP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I = 1 and R = 3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Font typeface="Wingdings" pitchFamily="2" charset="2"/>
              <a:buChar char="v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ar-SA" sz="4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01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/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ctr" rtl="0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Thank you for your Attention </a:t>
            </a:r>
            <a:endParaRPr lang="ar-SA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9663" y="2967335"/>
            <a:ext cx="91046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Thank you for your Attention </a:t>
            </a:r>
            <a:endParaRPr lang="ar-SA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9663" y="2967335"/>
            <a:ext cx="91046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Thank you for your Attention </a:t>
            </a:r>
            <a:endParaRPr lang="ar-SA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8411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9588107"/>
              </p:ext>
            </p:extLst>
          </p:nvPr>
        </p:nvGraphicFramePr>
        <p:xfrm>
          <a:off x="395536" y="1628800"/>
          <a:ext cx="8208912" cy="42873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6582"/>
                <a:gridCol w="1249475"/>
                <a:gridCol w="1633757"/>
                <a:gridCol w="1200042"/>
                <a:gridCol w="1741799"/>
                <a:gridCol w="1527257"/>
              </a:tblGrid>
              <a:tr h="100811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Story</a:t>
                      </a:r>
                      <a:endParaRPr lang="en-US" sz="11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Own weight</a:t>
                      </a:r>
                      <a:endParaRPr lang="en-US" sz="11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(kN/m</a:t>
                      </a:r>
                      <a:r>
                        <a:rPr lang="en-US" sz="14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Super imposed</a:t>
                      </a:r>
                      <a:endParaRPr lang="en-US" sz="11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(kN/m</a:t>
                      </a:r>
                      <a:r>
                        <a:rPr lang="en-US" sz="14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Live load office (kN/m</a:t>
                      </a:r>
                      <a:r>
                        <a:rPr lang="en-US" sz="14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Live load storage</a:t>
                      </a:r>
                      <a:endParaRPr lang="en-US" sz="11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(kN/m</a:t>
                      </a:r>
                      <a:r>
                        <a:rPr lang="en-US" sz="1400" baseline="30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Live load corridors</a:t>
                      </a:r>
                      <a:endParaRPr lang="en-US" sz="11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(kN/m</a:t>
                      </a:r>
                      <a:r>
                        <a:rPr lang="en-US" sz="1400" baseline="30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5584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Roof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6.8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5584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2-8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6.8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4.1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5584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6.8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4.1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5584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GF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6.8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4.1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5.25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5584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B1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6.8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4.1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5.25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95388" y="27506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i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Load </a:t>
            </a:r>
            <a:r>
              <a:rPr lang="en-US" sz="4400" i="1" u="sng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factors (Combination</a:t>
            </a:r>
            <a:r>
              <a:rPr lang="en-US" sz="4400" i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ar-SA" sz="4400" i="1" u="sng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 rtl="0">
              <a:buClr>
                <a:schemeClr val="tx1"/>
              </a:buClr>
              <a:buFont typeface="+mj-lt"/>
              <a:buAutoNum type="arabicPeriod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Wu = 1.4DL</a:t>
            </a:r>
          </a:p>
          <a:p>
            <a:pPr marL="514350" indent="-514350" algn="l" rtl="0">
              <a:buClr>
                <a:schemeClr val="tx1"/>
              </a:buClr>
              <a:buFont typeface="+mj-lt"/>
              <a:buAutoNum type="arabicPeriod"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 rtl="0">
              <a:buClr>
                <a:schemeClr val="tx1"/>
              </a:buClr>
              <a:buFont typeface="+mj-lt"/>
              <a:buAutoNum type="arabicPeriod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Wu = 1.2DL + 1.6LL</a:t>
            </a:r>
          </a:p>
          <a:p>
            <a:pPr marL="514350" indent="-514350" algn="l" rtl="0">
              <a:buClr>
                <a:schemeClr val="tx1"/>
              </a:buClr>
              <a:buFont typeface="+mj-lt"/>
              <a:buAutoNum type="arabicPeriod"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 rtl="0">
              <a:buClr>
                <a:schemeClr val="tx1"/>
              </a:buClr>
              <a:buFont typeface="+mj-lt"/>
              <a:buAutoNum type="arabicPeriod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Wu =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0.9DL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+ EL</a:t>
            </a:r>
          </a:p>
          <a:p>
            <a:pPr marL="514350" indent="-514350" algn="l" rtl="0">
              <a:buClr>
                <a:schemeClr val="tx1"/>
              </a:buClr>
              <a:buFont typeface="+mj-lt"/>
              <a:buAutoNum type="arabicPeriod"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 rtl="0">
              <a:buClr>
                <a:schemeClr val="tx1"/>
              </a:buClr>
              <a:buFont typeface="+mj-lt"/>
              <a:buAutoNum type="arabicPeriod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Wu = 1.2DL + LL + EL</a:t>
            </a:r>
          </a:p>
          <a:p>
            <a:pPr marL="514350" indent="-514350" algn="l" rtl="0">
              <a:buClr>
                <a:schemeClr val="tx1"/>
              </a:buClr>
              <a:buFont typeface="+mj-lt"/>
              <a:buAutoNum type="arabicPeriod"/>
            </a:pP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85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46855" y="47667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400" i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Slabs Thickness</a:t>
            </a:r>
            <a:endParaRPr lang="ar-SA" sz="4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886473"/>
          </a:xfrm>
        </p:spPr>
        <p:txBody>
          <a:bodyPr/>
          <a:lstStyle/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pic>
        <p:nvPicPr>
          <p:cNvPr id="4" name="صورة 3" descr="C:\Users\nabeeh isleem\Desktop\Untitle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95" y="1916832"/>
            <a:ext cx="7128792" cy="332905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مربع نص 4"/>
          <p:cNvSpPr txBox="1"/>
          <p:nvPr/>
        </p:nvSpPr>
        <p:spPr>
          <a:xfrm>
            <a:off x="323528" y="5670512"/>
            <a:ext cx="8352927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From Architectural plans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cantilever = 3m .</a:t>
            </a:r>
          </a:p>
          <a:p>
            <a:pPr algn="l" rtl="0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h min 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3000/8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375 mm …….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Take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the thickness equal to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40cm 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61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i="1" u="sng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Reinforcing D</a:t>
            </a:r>
            <a:r>
              <a:rPr lang="en-US" sz="4400" i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irection</a:t>
            </a:r>
            <a:endParaRPr lang="ar-SA" sz="4400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6" y="1988840"/>
            <a:ext cx="8496943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458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8928992" cy="4617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877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1002</TotalTime>
  <Words>839</Words>
  <Application>Microsoft Office PowerPoint</Application>
  <PresentationFormat>On-screen Show (4:3)</PresentationFormat>
  <Paragraphs>466</Paragraphs>
  <Slides>49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60" baseType="lpstr">
      <vt:lpstr>Arial</vt:lpstr>
      <vt:lpstr>Calibri</vt:lpstr>
      <vt:lpstr>Cambria Math</vt:lpstr>
      <vt:lpstr>Constantia</vt:lpstr>
      <vt:lpstr>Majalla UI</vt:lpstr>
      <vt:lpstr>Symbol</vt:lpstr>
      <vt:lpstr>Times New Roman</vt:lpstr>
      <vt:lpstr>Traditional Arabic</vt:lpstr>
      <vt:lpstr>Wingdings</vt:lpstr>
      <vt:lpstr>Wingdings 2</vt:lpstr>
      <vt:lpstr>تدفق</vt:lpstr>
      <vt:lpstr>PowerPoint Presentation</vt:lpstr>
      <vt:lpstr>Overview</vt:lpstr>
      <vt:lpstr>PowerPoint Presentation</vt:lpstr>
      <vt:lpstr>PowerPoint Presentation</vt:lpstr>
      <vt:lpstr>PowerPoint Presentation</vt:lpstr>
      <vt:lpstr>Load factors (Combination)</vt:lpstr>
      <vt:lpstr>Slabs Thickness</vt:lpstr>
      <vt:lpstr>Reinforcing Direction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Check Slabs for Shear</vt:lpstr>
      <vt:lpstr>Shrinkage Steel</vt:lpstr>
      <vt:lpstr>Distribution of Beams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Columns Design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Equilibrium Check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Check Punching Shear: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Abu Omar</dc:creator>
  <cp:lastModifiedBy>nabeeh isleem</cp:lastModifiedBy>
  <cp:revision>131</cp:revision>
  <dcterms:created xsi:type="dcterms:W3CDTF">2013-01-13T03:04:28Z</dcterms:created>
  <dcterms:modified xsi:type="dcterms:W3CDTF">2013-05-20T17:39:55Z</dcterms:modified>
</cp:coreProperties>
</file>