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8288000" cy="10287000"/>
  <p:notesSz cx="6858000" cy="9144000"/>
  <p:embeddedFontLst>
    <p:embeddedFont>
      <p:font typeface="Garet" charset="1" panose="00000000000000000000"/>
      <p:regular r:id="rId31"/>
    </p:embeddedFont>
    <p:embeddedFont>
      <p:font typeface="Inter" charset="1" panose="020B0502030000000004"/>
      <p:regular r:id="rId32"/>
    </p:embeddedFont>
    <p:embeddedFont>
      <p:font typeface="Oswald Bold" charset="1" panose="00000800000000000000"/>
      <p:regular r:id="rId33"/>
    </p:embeddedFont>
    <p:embeddedFont>
      <p:font typeface="Comfortaa" charset="1" panose="00000500000000000000"/>
      <p:regular r:id="rId34"/>
    </p:embeddedFont>
    <p:embeddedFont>
      <p:font typeface="League Spartan" charset="1" panose="00000800000000000000"/>
      <p:regular r:id="rId35"/>
    </p:embeddedFont>
    <p:embeddedFont>
      <p:font typeface="Comfortaa Bold" charset="1" panose="00000800000000000000"/>
      <p:regular r:id="rId36"/>
    </p:embeddedFont>
    <p:embeddedFont>
      <p:font typeface="Open Sauce Medium" charset="1" panose="00000600000000000000"/>
      <p:regular r:id="rId37"/>
    </p:embeddedFont>
    <p:embeddedFont>
      <p:font typeface="Brick Sans" charset="1" panose="00000000000000000000"/>
      <p:regular r:id="rId38"/>
    </p:embeddedFont>
    <p:embeddedFont>
      <p:font typeface="Inter Bold" charset="1" panose="020B0802030000000004"/>
      <p:regular r:id="rId39"/>
    </p:embeddedFont>
    <p:embeddedFont>
      <p:font typeface="Fredoka" charset="1" panose="02000000000000000000"/>
      <p:regular r:id="rId40"/>
    </p:embeddedFont>
    <p:embeddedFont>
      <p:font typeface="Archivo Black" charset="1" panose="020B0A03020202020B04"/>
      <p:regular r:id="rId41"/>
    </p:embeddedFont>
    <p:embeddedFont>
      <p:font typeface="Canva Sans" charset="1" panose="020B0503030501040103"/>
      <p:regular r:id="rId42"/>
    </p:embeddedFont>
    <p:embeddedFont>
      <p:font typeface="Canva Sans Bold" charset="1" panose="020B0803030501040103"/>
      <p:regular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42" Target="fonts/font42.fntdata" Type="http://schemas.openxmlformats.org/officeDocument/2006/relationships/font"/><Relationship Id="rId43" Target="fonts/font43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43.png" Type="http://schemas.openxmlformats.org/officeDocument/2006/relationships/image"/><Relationship Id="rId5" Target="../media/image37.gif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44.png" Type="http://schemas.openxmlformats.org/officeDocument/2006/relationships/image"/><Relationship Id="rId5" Target="../media/image38.png" Type="http://schemas.openxmlformats.org/officeDocument/2006/relationships/image"/><Relationship Id="rId6" Target="../media/image39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5.png" Type="http://schemas.openxmlformats.org/officeDocument/2006/relationships/image"/><Relationship Id="rId6" Target="../media/image6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41.png" Type="http://schemas.openxmlformats.org/officeDocument/2006/relationships/image"/><Relationship Id="rId5" Target="../media/image42.svg" Type="http://schemas.openxmlformats.org/officeDocument/2006/relationships/image"/><Relationship Id="rId6" Target="../media/image4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47.png" Type="http://schemas.openxmlformats.org/officeDocument/2006/relationships/image"/><Relationship Id="rId5" Target="../media/image48.jpe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37.gif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49.pn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50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51.png" Type="http://schemas.openxmlformats.org/officeDocument/2006/relationships/image"/><Relationship Id="rId7" Target="../media/image52.png" Type="http://schemas.openxmlformats.org/officeDocument/2006/relationships/image"/><Relationship Id="rId8" Target="../media/image37.gif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53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6.jpeg" Type="http://schemas.openxmlformats.org/officeDocument/2006/relationships/image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54.png" Type="http://schemas.openxmlformats.org/officeDocument/2006/relationships/image"/><Relationship Id="rId9" Target="../media/image55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11" Target="../media/image16.svg" Type="http://schemas.openxmlformats.org/officeDocument/2006/relationships/image"/><Relationship Id="rId12" Target="../media/image17.png" Type="http://schemas.openxmlformats.org/officeDocument/2006/relationships/image"/><Relationship Id="rId13" Target="../media/image18.svg" Type="http://schemas.openxmlformats.org/officeDocument/2006/relationships/image"/><Relationship Id="rId14" Target="../media/image19.png" Type="http://schemas.openxmlformats.org/officeDocument/2006/relationships/image"/><Relationship Id="rId15" Target="../media/image20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Relationship Id="rId3" Target="../media/image5.png" Type="http://schemas.openxmlformats.org/officeDocument/2006/relationships/image"/><Relationship Id="rId4" Target="../media/image6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58.jpe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6.jpe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54.png" Type="http://schemas.openxmlformats.org/officeDocument/2006/relationships/image"/><Relationship Id="rId9" Target="../media/image55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59.png" Type="http://schemas.openxmlformats.org/officeDocument/2006/relationships/image"/><Relationship Id="rId5" Target="../media/image60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61.png" Type="http://schemas.openxmlformats.org/officeDocument/2006/relationships/image"/><Relationship Id="rId5" Target="../media/image6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svg" Type="http://schemas.openxmlformats.org/officeDocument/2006/relationships/image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21.png" Type="http://schemas.openxmlformats.org/officeDocument/2006/relationships/image"/><Relationship Id="rId7" Target="../media/image22.png" Type="http://schemas.openxmlformats.org/officeDocument/2006/relationships/image"/><Relationship Id="rId8" Target="../media/image23.sv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24.jpe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25.jpeg" Type="http://schemas.openxmlformats.org/officeDocument/2006/relationships/image"/><Relationship Id="rId7" Target="../media/image26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1.svg" Type="http://schemas.openxmlformats.org/officeDocument/2006/relationships/image"/><Relationship Id="rId11" Target="../media/image32.png" Type="http://schemas.openxmlformats.org/officeDocument/2006/relationships/image"/><Relationship Id="rId12" Target="../media/image33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29.png" Type="http://schemas.openxmlformats.org/officeDocument/2006/relationships/image"/><Relationship Id="rId5" Target="../media/image9.png" Type="http://schemas.openxmlformats.org/officeDocument/2006/relationships/image"/><Relationship Id="rId6" Target="../media/image10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30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Relationship Id="rId3" Target="../media/image35.png" Type="http://schemas.openxmlformats.org/officeDocument/2006/relationships/image"/><Relationship Id="rId4" Target="../media/image36.svg" Type="http://schemas.openxmlformats.org/officeDocument/2006/relationships/image"/><Relationship Id="rId5" Target="../media/image37.gif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37.gif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369511">
            <a:off x="3154885" y="1630834"/>
            <a:ext cx="6985865" cy="4589176"/>
          </a:xfrm>
          <a:custGeom>
            <a:avLst/>
            <a:gdLst/>
            <a:ahLst/>
            <a:cxnLst/>
            <a:rect r="r" b="b" t="t" l="l"/>
            <a:pathLst>
              <a:path h="4589176" w="6985865">
                <a:moveTo>
                  <a:pt x="0" y="0"/>
                </a:moveTo>
                <a:lnTo>
                  <a:pt x="6985866" y="0"/>
                </a:lnTo>
                <a:lnTo>
                  <a:pt x="6985866" y="4589176"/>
                </a:lnTo>
                <a:lnTo>
                  <a:pt x="0" y="45891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1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33878" y="3801291"/>
            <a:ext cx="1935536" cy="1935536"/>
          </a:xfrm>
          <a:custGeom>
            <a:avLst/>
            <a:gdLst/>
            <a:ahLst/>
            <a:cxnLst/>
            <a:rect r="r" b="b" t="t" l="l"/>
            <a:pathLst>
              <a:path h="1935536" w="1935536">
                <a:moveTo>
                  <a:pt x="0" y="0"/>
                </a:moveTo>
                <a:lnTo>
                  <a:pt x="1935536" y="0"/>
                </a:lnTo>
                <a:lnTo>
                  <a:pt x="1935536" y="1935535"/>
                </a:lnTo>
                <a:lnTo>
                  <a:pt x="0" y="19355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518177" y="7656156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391352" y="-159191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928881" y="5430621"/>
            <a:ext cx="10085489" cy="22255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57"/>
              </a:lnSpc>
            </a:pPr>
            <a:r>
              <a:rPr lang="en-US" sz="4255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AND AUTOMATED DEFENSE STRATEGIES FOR DETECTING AND PREVENTING RAT MALWARE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688281" y="7107213"/>
            <a:ext cx="3968551" cy="21510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86"/>
              </a:lnSpc>
            </a:pPr>
            <a:r>
              <a:rPr lang="en-US" sz="3061" spc="226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PRESENTED BY:</a:t>
            </a:r>
          </a:p>
          <a:p>
            <a:pPr algn="l">
              <a:lnSpc>
                <a:spcPts val="4286"/>
              </a:lnSpc>
            </a:pPr>
            <a:r>
              <a:rPr lang="en-US" sz="3061" spc="226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LINDA BSHARAT</a:t>
            </a:r>
          </a:p>
          <a:p>
            <a:pPr algn="l">
              <a:lnSpc>
                <a:spcPts val="4286"/>
              </a:lnSpc>
            </a:pPr>
            <a:r>
              <a:rPr lang="en-US" sz="3061" spc="226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lara shahrori </a:t>
            </a:r>
          </a:p>
          <a:p>
            <a:pPr algn="l">
              <a:lnSpc>
                <a:spcPts val="4286"/>
              </a:lnSpc>
            </a:pPr>
            <a:r>
              <a:rPr lang="en-US" sz="3061" spc="226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lana khdair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820878" y="4088290"/>
            <a:ext cx="1361536" cy="1361536"/>
          </a:xfrm>
          <a:custGeom>
            <a:avLst/>
            <a:gdLst/>
            <a:ahLst/>
            <a:cxnLst/>
            <a:rect r="r" b="b" t="t" l="l"/>
            <a:pathLst>
              <a:path h="1361536" w="1361536">
                <a:moveTo>
                  <a:pt x="0" y="0"/>
                </a:moveTo>
                <a:lnTo>
                  <a:pt x="1361536" y="0"/>
                </a:lnTo>
                <a:lnTo>
                  <a:pt x="1361536" y="1361536"/>
                </a:lnTo>
                <a:lnTo>
                  <a:pt x="0" y="13615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928881" y="4281774"/>
            <a:ext cx="7033360" cy="10037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197"/>
              </a:lnSpc>
            </a:pPr>
            <a:r>
              <a:rPr lang="en-US" sz="5855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REVERSE ENGINEERING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424494" y="300148"/>
            <a:ext cx="5439013" cy="920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60"/>
              </a:lnSpc>
            </a:pPr>
            <a:r>
              <a:rPr lang="en-US" sz="5400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Exeinfo PE tool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209675" y="1297328"/>
            <a:ext cx="15443953" cy="12292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22"/>
              </a:lnSpc>
            </a:pPr>
          </a:p>
          <a:p>
            <a:pPr algn="ctr" marL="589444" indent="-294722" lvl="1">
              <a:lnSpc>
                <a:spcPts val="3822"/>
              </a:lnSpc>
              <a:buFont typeface="Arial"/>
              <a:buChar char="•"/>
            </a:pPr>
            <a:r>
              <a:rPr lang="en-US" b="true" sz="273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A warning about the difficulty of unpacking the protection using the NETRec tool.</a:t>
            </a:r>
          </a:p>
          <a:p>
            <a:pPr algn="ctr">
              <a:lnSpc>
                <a:spcPts val="3822"/>
              </a:lnSpc>
            </a:pP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693546" y="-125536"/>
            <a:ext cx="3545646" cy="2346573"/>
          </a:xfrm>
          <a:custGeom>
            <a:avLst/>
            <a:gdLst/>
            <a:ahLst/>
            <a:cxnLst/>
            <a:rect r="r" b="b" t="t" l="l"/>
            <a:pathLst>
              <a:path h="2346573" w="3545646">
                <a:moveTo>
                  <a:pt x="0" y="0"/>
                </a:moveTo>
                <a:lnTo>
                  <a:pt x="3545646" y="0"/>
                </a:lnTo>
                <a:lnTo>
                  <a:pt x="3545646" y="2346572"/>
                </a:lnTo>
                <a:lnTo>
                  <a:pt x="0" y="2346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3249056" y="-148171"/>
            <a:ext cx="3556478" cy="2353742"/>
          </a:xfrm>
          <a:custGeom>
            <a:avLst/>
            <a:gdLst/>
            <a:ahLst/>
            <a:cxnLst/>
            <a:rect r="r" b="b" t="t" l="l"/>
            <a:pathLst>
              <a:path h="2353742" w="3556478">
                <a:moveTo>
                  <a:pt x="3556478" y="0"/>
                </a:moveTo>
                <a:lnTo>
                  <a:pt x="0" y="0"/>
                </a:lnTo>
                <a:lnTo>
                  <a:pt x="0" y="2353742"/>
                </a:lnTo>
                <a:lnTo>
                  <a:pt x="3556478" y="2353742"/>
                </a:lnTo>
                <a:lnTo>
                  <a:pt x="3556478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59020" y="2205571"/>
            <a:ext cx="15369959" cy="7488648"/>
          </a:xfrm>
          <a:custGeom>
            <a:avLst/>
            <a:gdLst/>
            <a:ahLst/>
            <a:cxnLst/>
            <a:rect r="r" b="b" t="t" l="l"/>
            <a:pathLst>
              <a:path h="7488648" w="15369959">
                <a:moveTo>
                  <a:pt x="0" y="0"/>
                </a:moveTo>
                <a:lnTo>
                  <a:pt x="15369960" y="0"/>
                </a:lnTo>
                <a:lnTo>
                  <a:pt x="15369960" y="7488648"/>
                </a:lnTo>
                <a:lnTo>
                  <a:pt x="0" y="74886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672397" y="7792896"/>
            <a:ext cx="10409748" cy="586072"/>
            <a:chOff x="0" y="0"/>
            <a:chExt cx="13879663" cy="781430"/>
          </a:xfrm>
        </p:grpSpPr>
        <p:sp>
          <p:nvSpPr>
            <p:cNvPr name="AutoShape 8" id="8"/>
            <p:cNvSpPr/>
            <p:nvPr/>
          </p:nvSpPr>
          <p:spPr>
            <a:xfrm>
              <a:off x="0" y="758252"/>
              <a:ext cx="13788806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9" id="9"/>
            <p:cNvSpPr/>
            <p:nvPr/>
          </p:nvSpPr>
          <p:spPr>
            <a:xfrm>
              <a:off x="32494" y="12656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0" id="10"/>
            <p:cNvSpPr/>
            <p:nvPr/>
          </p:nvSpPr>
          <p:spPr>
            <a:xfrm>
              <a:off x="13856486" y="0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1" id="11"/>
            <p:cNvSpPr/>
            <p:nvPr/>
          </p:nvSpPr>
          <p:spPr>
            <a:xfrm>
              <a:off x="0" y="26958"/>
              <a:ext cx="13788806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AutoShape 12" id="12"/>
          <p:cNvSpPr/>
          <p:nvPr/>
        </p:nvSpPr>
        <p:spPr>
          <a:xfrm>
            <a:off x="2672397" y="3808245"/>
            <a:ext cx="10341604" cy="0"/>
          </a:xfrm>
          <a:prstGeom prst="line">
            <a:avLst/>
          </a:prstGeom>
          <a:ln cap="flat" w="38100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2696768" y="3249047"/>
            <a:ext cx="0" cy="512710"/>
          </a:xfrm>
          <a:prstGeom prst="line">
            <a:avLst/>
          </a:prstGeom>
          <a:ln cap="flat" w="38100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>
            <a:off x="13064761" y="3239556"/>
            <a:ext cx="0" cy="512710"/>
          </a:xfrm>
          <a:prstGeom prst="line">
            <a:avLst/>
          </a:prstGeom>
          <a:ln cap="flat" w="38100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2672397" y="3259774"/>
            <a:ext cx="10341604" cy="0"/>
          </a:xfrm>
          <a:prstGeom prst="line">
            <a:avLst/>
          </a:prstGeom>
          <a:ln cap="flat" w="38100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grpSp>
        <p:nvGrpSpPr>
          <p:cNvPr name="Group 16" id="16"/>
          <p:cNvGrpSpPr/>
          <p:nvPr/>
        </p:nvGrpSpPr>
        <p:grpSpPr>
          <a:xfrm rot="0">
            <a:off x="2662167" y="7116857"/>
            <a:ext cx="3671792" cy="586072"/>
            <a:chOff x="0" y="0"/>
            <a:chExt cx="4895723" cy="781430"/>
          </a:xfrm>
        </p:grpSpPr>
        <p:sp>
          <p:nvSpPr>
            <p:cNvPr name="AutoShape 17" id="17"/>
            <p:cNvSpPr/>
            <p:nvPr/>
          </p:nvSpPr>
          <p:spPr>
            <a:xfrm>
              <a:off x="11779" y="758252"/>
              <a:ext cx="4837024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8" id="18"/>
            <p:cNvSpPr/>
            <p:nvPr/>
          </p:nvSpPr>
          <p:spPr>
            <a:xfrm>
              <a:off x="23178" y="12656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9" id="19"/>
            <p:cNvSpPr/>
            <p:nvPr/>
          </p:nvSpPr>
          <p:spPr>
            <a:xfrm>
              <a:off x="4872545" y="0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0" id="20"/>
            <p:cNvSpPr/>
            <p:nvPr/>
          </p:nvSpPr>
          <p:spPr>
            <a:xfrm>
              <a:off x="11779" y="26958"/>
              <a:ext cx="4837024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pic>
        <p:nvPicPr>
          <p:cNvPr name="Picture 21" id="21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469250" y="3284212"/>
            <a:ext cx="1203147" cy="541416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459020" y="7221491"/>
            <a:ext cx="1203147" cy="541416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469250" y="7877538"/>
            <a:ext cx="1203147" cy="541416"/>
          </a:xfrm>
          <a:prstGeom prst="rect">
            <a:avLst/>
          </a:prstGeom>
        </p:spPr>
      </p:pic>
      <p:sp>
        <p:nvSpPr>
          <p:cNvPr name="Freeform 24" id="24"/>
          <p:cNvSpPr/>
          <p:nvPr/>
        </p:nvSpPr>
        <p:spPr>
          <a:xfrm flipH="false" flipV="false" rot="0">
            <a:off x="6043454" y="458170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6219733" y="509031"/>
            <a:ext cx="409521" cy="622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021"/>
              </a:lnSpc>
              <a:spcBef>
                <a:spcPct val="0"/>
              </a:spcBef>
            </a:pPr>
            <a:r>
              <a:rPr lang="en-US" b="true" sz="3892" spc="-214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2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2655014" y="8672228"/>
            <a:ext cx="10409748" cy="586072"/>
            <a:chOff x="0" y="0"/>
            <a:chExt cx="13879663" cy="781430"/>
          </a:xfrm>
        </p:grpSpPr>
        <p:sp>
          <p:nvSpPr>
            <p:cNvPr name="AutoShape 27" id="27"/>
            <p:cNvSpPr/>
            <p:nvPr/>
          </p:nvSpPr>
          <p:spPr>
            <a:xfrm>
              <a:off x="0" y="758252"/>
              <a:ext cx="13788806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8" id="28"/>
            <p:cNvSpPr/>
            <p:nvPr/>
          </p:nvSpPr>
          <p:spPr>
            <a:xfrm>
              <a:off x="32494" y="12656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9" id="29"/>
            <p:cNvSpPr/>
            <p:nvPr/>
          </p:nvSpPr>
          <p:spPr>
            <a:xfrm>
              <a:off x="13856486" y="0"/>
              <a:ext cx="0" cy="683614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30" id="30"/>
            <p:cNvSpPr/>
            <p:nvPr/>
          </p:nvSpPr>
          <p:spPr>
            <a:xfrm>
              <a:off x="0" y="26958"/>
              <a:ext cx="13788806" cy="0"/>
            </a:xfrm>
            <a:prstGeom prst="line">
              <a:avLst/>
            </a:prstGeom>
            <a:ln cap="flat" w="46355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pic>
        <p:nvPicPr>
          <p:cNvPr name="Picture 31" id="31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451867" y="8716884"/>
            <a:ext cx="1203147" cy="541416"/>
          </a:xfrm>
          <a:prstGeom prst="rect">
            <a:avLst/>
          </a:prstGeom>
        </p:spPr>
      </p:pic>
    </p:spTree>
  </p:cSld>
  <p:clrMapOvr>
    <a:masterClrMapping/>
  </p:clrMapOvr>
  <p:transition spd="fast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964075" y="5412864"/>
            <a:ext cx="4031328" cy="439257"/>
            <a:chOff x="0" y="0"/>
            <a:chExt cx="5375103" cy="585675"/>
          </a:xfrm>
        </p:grpSpPr>
        <p:sp>
          <p:nvSpPr>
            <p:cNvPr name="AutoShape 3" id="3"/>
            <p:cNvSpPr/>
            <p:nvPr/>
          </p:nvSpPr>
          <p:spPr>
            <a:xfrm>
              <a:off x="13773" y="559392"/>
              <a:ext cx="5308989" cy="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4" id="4"/>
            <p:cNvSpPr/>
            <p:nvPr/>
          </p:nvSpPr>
          <p:spPr>
            <a:xfrm>
              <a:off x="26284" y="15857"/>
              <a:ext cx="0" cy="49835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5" id="5"/>
            <p:cNvSpPr/>
            <p:nvPr/>
          </p:nvSpPr>
          <p:spPr>
            <a:xfrm>
              <a:off x="5348820" y="6631"/>
              <a:ext cx="0" cy="49835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>
              <a:off x="13773" y="26284"/>
              <a:ext cx="5308989" cy="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TextBox 7" id="7"/>
          <p:cNvSpPr txBox="true"/>
          <p:nvPr/>
        </p:nvSpPr>
        <p:spPr>
          <a:xfrm rot="0">
            <a:off x="10843094" y="2544567"/>
            <a:ext cx="5439013" cy="894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20"/>
              </a:lnSpc>
            </a:pPr>
            <a:r>
              <a:rPr lang="en-US" sz="5300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DnSpy tool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4986694" y="-2302850"/>
            <a:ext cx="10810341" cy="6663101"/>
          </a:xfrm>
          <a:custGeom>
            <a:avLst/>
            <a:gdLst/>
            <a:ahLst/>
            <a:cxnLst/>
            <a:rect r="r" b="b" t="t" l="l"/>
            <a:pathLst>
              <a:path h="6663101" w="10810341">
                <a:moveTo>
                  <a:pt x="0" y="0"/>
                </a:moveTo>
                <a:lnTo>
                  <a:pt x="10810341" y="0"/>
                </a:lnTo>
                <a:lnTo>
                  <a:pt x="10810341" y="6663100"/>
                </a:lnTo>
                <a:lnTo>
                  <a:pt x="0" y="66631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0"/>
            <a:ext cx="9680849" cy="9876249"/>
          </a:xfrm>
          <a:custGeom>
            <a:avLst/>
            <a:gdLst/>
            <a:ahLst/>
            <a:cxnLst/>
            <a:rect r="r" b="b" t="t" l="l"/>
            <a:pathLst>
              <a:path h="9876249" w="9680849">
                <a:moveTo>
                  <a:pt x="0" y="0"/>
                </a:moveTo>
                <a:lnTo>
                  <a:pt x="9680849" y="0"/>
                </a:lnTo>
                <a:lnTo>
                  <a:pt x="9680849" y="9876249"/>
                </a:lnTo>
                <a:lnTo>
                  <a:pt x="0" y="98762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7333" t="-2813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144078" y="2639817"/>
            <a:ext cx="3326472" cy="495463"/>
            <a:chOff x="0" y="0"/>
            <a:chExt cx="4435296" cy="660618"/>
          </a:xfrm>
        </p:grpSpPr>
        <p:sp>
          <p:nvSpPr>
            <p:cNvPr name="AutoShape 11" id="11"/>
            <p:cNvSpPr/>
            <p:nvPr/>
          </p:nvSpPr>
          <p:spPr>
            <a:xfrm>
              <a:off x="15982" y="634334"/>
              <a:ext cx="4371573" cy="0"/>
            </a:xfrm>
            <a:prstGeom prst="line">
              <a:avLst/>
            </a:prstGeom>
            <a:ln cap="flat" w="52567">
              <a:solidFill>
                <a:srgbClr val="BB99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26284" y="14391"/>
              <a:ext cx="0" cy="568406"/>
            </a:xfrm>
            <a:prstGeom prst="line">
              <a:avLst/>
            </a:prstGeom>
            <a:ln cap="flat" w="52567">
              <a:solidFill>
                <a:srgbClr val="BB99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4409012" y="3868"/>
              <a:ext cx="0" cy="568406"/>
            </a:xfrm>
            <a:prstGeom prst="line">
              <a:avLst/>
            </a:prstGeom>
            <a:ln cap="flat" w="52567">
              <a:solidFill>
                <a:srgbClr val="BB99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15982" y="26284"/>
              <a:ext cx="4371573" cy="0"/>
            </a:xfrm>
            <a:prstGeom prst="line">
              <a:avLst/>
            </a:prstGeom>
            <a:ln cap="flat" w="52567">
              <a:solidFill>
                <a:srgbClr val="BB99FF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AutoShape 15" id="15"/>
          <p:cNvSpPr/>
          <p:nvPr/>
        </p:nvSpPr>
        <p:spPr>
          <a:xfrm>
            <a:off x="1413799" y="9774846"/>
            <a:ext cx="2387502" cy="0"/>
          </a:xfrm>
          <a:prstGeom prst="line">
            <a:avLst/>
          </a:prstGeom>
          <a:ln cap="flat" w="19050">
            <a:solidFill>
              <a:srgbClr val="DECDFF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1410752" y="9342252"/>
            <a:ext cx="0" cy="418730"/>
          </a:xfrm>
          <a:prstGeom prst="line">
            <a:avLst/>
          </a:prstGeom>
          <a:ln cap="flat" w="19050">
            <a:solidFill>
              <a:srgbClr val="DECDFF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>
            <a:off x="3804346" y="9334500"/>
            <a:ext cx="0" cy="418730"/>
          </a:xfrm>
          <a:prstGeom prst="line">
            <a:avLst/>
          </a:prstGeom>
          <a:ln cap="flat" w="19050">
            <a:solidFill>
              <a:srgbClr val="DECDFF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>
            <a:off x="1405126" y="9351013"/>
            <a:ext cx="2387502" cy="0"/>
          </a:xfrm>
          <a:prstGeom prst="line">
            <a:avLst/>
          </a:prstGeom>
          <a:ln cap="flat" w="19050">
            <a:solidFill>
              <a:srgbClr val="DECDFF"/>
            </a:solidFill>
            <a:prstDash val="lgDash"/>
            <a:headEnd type="none" len="sm" w="sm"/>
            <a:tailEnd type="none" len="sm" w="sm"/>
          </a:ln>
        </p:spPr>
      </p:sp>
      <p:grpSp>
        <p:nvGrpSpPr>
          <p:cNvPr name="Group 19" id="19"/>
          <p:cNvGrpSpPr/>
          <p:nvPr/>
        </p:nvGrpSpPr>
        <p:grpSpPr>
          <a:xfrm rot="0">
            <a:off x="2977518" y="5463004"/>
            <a:ext cx="3730341" cy="439257"/>
            <a:chOff x="0" y="0"/>
            <a:chExt cx="4973788" cy="585675"/>
          </a:xfrm>
        </p:grpSpPr>
        <p:sp>
          <p:nvSpPr>
            <p:cNvPr name="AutoShape 20" id="20"/>
            <p:cNvSpPr/>
            <p:nvPr/>
          </p:nvSpPr>
          <p:spPr>
            <a:xfrm>
              <a:off x="14716" y="559392"/>
              <a:ext cx="4908695" cy="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1" id="21"/>
            <p:cNvSpPr/>
            <p:nvPr/>
          </p:nvSpPr>
          <p:spPr>
            <a:xfrm>
              <a:off x="26284" y="15857"/>
              <a:ext cx="0" cy="49835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2" id="22"/>
            <p:cNvSpPr/>
            <p:nvPr/>
          </p:nvSpPr>
          <p:spPr>
            <a:xfrm>
              <a:off x="4947505" y="6631"/>
              <a:ext cx="0" cy="49835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3" id="23"/>
            <p:cNvSpPr/>
            <p:nvPr/>
          </p:nvSpPr>
          <p:spPr>
            <a:xfrm>
              <a:off x="14716" y="26284"/>
              <a:ext cx="4908695" cy="0"/>
            </a:xfrm>
            <a:prstGeom prst="line">
              <a:avLst/>
            </a:prstGeom>
            <a:ln cap="flat" w="52567">
              <a:solidFill>
                <a:srgbClr val="BE6BFF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TextBox 24" id="24"/>
          <p:cNvSpPr txBox="true"/>
          <p:nvPr/>
        </p:nvSpPr>
        <p:spPr>
          <a:xfrm rot="0">
            <a:off x="3478846" y="5055589"/>
            <a:ext cx="3229013" cy="347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82"/>
              </a:lnSpc>
            </a:pPr>
            <a:r>
              <a:rPr lang="en-US" sz="2059">
                <a:solidFill>
                  <a:srgbClr val="BB99FF"/>
                </a:solidFill>
                <a:latin typeface="Fredoka"/>
                <a:ea typeface="Fredoka"/>
                <a:cs typeface="Fredoka"/>
                <a:sym typeface="Fredoka"/>
              </a:rPr>
              <a:t>Obfuscation function: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555203" y="3797772"/>
            <a:ext cx="8818522" cy="5324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711" indent="-323856" lvl="1">
              <a:lnSpc>
                <a:spcPts val="4200"/>
              </a:lnSpc>
              <a:buFont typeface="Arial"/>
              <a:buChar char="•"/>
            </a:pPr>
            <a:r>
              <a:rPr lang="en-US" b="true" sz="300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A powerful programming tool for .NET reverse engineering.</a:t>
            </a:r>
          </a:p>
          <a:p>
            <a:pPr algn="l" marL="647711" indent="-323856" lvl="1">
              <a:lnSpc>
                <a:spcPts val="4200"/>
              </a:lnSpc>
              <a:buFont typeface="Arial"/>
              <a:buChar char="•"/>
            </a:pPr>
            <a:r>
              <a:rPr lang="en-US" b="true" sz="300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It lets you decompile, inspect, and edit .NET assemblies.</a:t>
            </a:r>
          </a:p>
          <a:p>
            <a:pPr algn="l">
              <a:lnSpc>
                <a:spcPts val="4200"/>
              </a:lnSpc>
            </a:pPr>
          </a:p>
          <a:p>
            <a:pPr algn="l" marL="647711" indent="-323856" lvl="1">
              <a:lnSpc>
                <a:spcPts val="4200"/>
              </a:lnSpc>
              <a:buFont typeface="Arial"/>
              <a:buChar char="•"/>
            </a:pPr>
            <a:r>
              <a:rPr lang="en-US" b="true" sz="300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The malware sample we looked at used code obfuscation </a:t>
            </a:r>
            <a:r>
              <a:rPr lang="en-US" b="true" sz="300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techniques which made it hard to analyze manually. As shown in the figure.</a:t>
            </a:r>
          </a:p>
          <a:p>
            <a:pPr algn="l">
              <a:lnSpc>
                <a:spcPts val="4200"/>
              </a:lnSpc>
            </a:pP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9880931" y="2676554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1"/>
                </a:lnTo>
                <a:lnTo>
                  <a:pt x="0" y="76208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10057211" y="2727415"/>
            <a:ext cx="409521" cy="622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021"/>
              </a:lnSpc>
              <a:spcBef>
                <a:spcPct val="0"/>
              </a:spcBef>
            </a:pPr>
            <a:r>
              <a:rPr lang="en-US" b="true" sz="3892" spc="-214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3</a:t>
            </a:r>
          </a:p>
        </p:txBody>
      </p:sp>
    </p:spTree>
  </p:cSld>
  <p:clrMapOvr>
    <a:masterClrMapping/>
  </p:clrMapOvr>
  <p:transition spd="fast">
    <p:fad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693546" y="-125536"/>
            <a:ext cx="3545646" cy="2346573"/>
          </a:xfrm>
          <a:custGeom>
            <a:avLst/>
            <a:gdLst/>
            <a:ahLst/>
            <a:cxnLst/>
            <a:rect r="r" b="b" t="t" l="l"/>
            <a:pathLst>
              <a:path h="2346573" w="3545646">
                <a:moveTo>
                  <a:pt x="0" y="0"/>
                </a:moveTo>
                <a:lnTo>
                  <a:pt x="3545646" y="0"/>
                </a:lnTo>
                <a:lnTo>
                  <a:pt x="3545646" y="2346572"/>
                </a:lnTo>
                <a:lnTo>
                  <a:pt x="0" y="2346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3" id="3"/>
          <p:cNvGraphicFramePr>
            <a:graphicFrameLocks noGrp="true"/>
          </p:cNvGraphicFramePr>
          <p:nvPr/>
        </p:nvGraphicFramePr>
        <p:xfrm>
          <a:off x="346467" y="1763769"/>
          <a:ext cx="17637633" cy="7084956"/>
        </p:xfrm>
        <a:graphic>
          <a:graphicData uri="http://schemas.openxmlformats.org/drawingml/2006/table">
            <a:tbl>
              <a:tblPr/>
              <a:tblGrid>
                <a:gridCol w="2514398"/>
                <a:gridCol w="3540485"/>
                <a:gridCol w="6579601"/>
                <a:gridCol w="5003150"/>
              </a:tblGrid>
              <a:tr h="100320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Tool Name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Category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Description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Purpose in Research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</a:tr>
              <a:tr h="226900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PEStudio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Static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tool for analyzing PE files, extracting metadata, strings, and imports.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152"/>
                        </a:lnSpc>
                        <a:defRPr/>
                      </a:pPr>
                      <a:r>
                        <a:rPr lang="en-US" sz="22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Used to analyze the structure of the njRAT malware and identify suspicious indicators.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  <a:tr h="193745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Exeinfo PE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Static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tool for detecting obfuscation and packing in PE files.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Helped identify obfuscation techniques used by njRAT.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  <a:tr h="18752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DnSpy</a:t>
                      </a:r>
                      <a:endParaRPr lang="en-US" sz="1100"/>
                    </a:p>
                    <a:p>
                      <a:pPr algn="ctr">
                        <a:lnSpc>
                          <a:spcPts val="2452"/>
                        </a:lnSpc>
                      </a:pPr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Static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.NET decompiler and debugger for reverse engineering .NET assemblies.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Used to decompile and analyze the .NET code of njRAT, despite obfuscation.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</a:tbl>
          </a:graphicData>
        </a:graphic>
      </p:graphicFrame>
      <p:sp>
        <p:nvSpPr>
          <p:cNvPr name="Freeform 4" id="4"/>
          <p:cNvSpPr/>
          <p:nvPr/>
        </p:nvSpPr>
        <p:spPr>
          <a:xfrm flipH="true" flipV="false" rot="0">
            <a:off x="3060702" y="-148171"/>
            <a:ext cx="3556478" cy="2353742"/>
          </a:xfrm>
          <a:custGeom>
            <a:avLst/>
            <a:gdLst/>
            <a:ahLst/>
            <a:cxnLst/>
            <a:rect r="r" b="b" t="t" l="l"/>
            <a:pathLst>
              <a:path h="2353742" w="3556478">
                <a:moveTo>
                  <a:pt x="3556478" y="0"/>
                </a:moveTo>
                <a:lnTo>
                  <a:pt x="0" y="0"/>
                </a:lnTo>
                <a:lnTo>
                  <a:pt x="0" y="2353742"/>
                </a:lnTo>
                <a:lnTo>
                  <a:pt x="3556478" y="2353742"/>
                </a:lnTo>
                <a:lnTo>
                  <a:pt x="3556478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112013" y="703487"/>
            <a:ext cx="8106541" cy="764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8"/>
              </a:lnSpc>
            </a:pPr>
            <a:r>
              <a:rPr lang="en-US" b="true" sz="5816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STATIC ANALYSIS</a:t>
            </a:r>
          </a:p>
        </p:txBody>
      </p:sp>
    </p:spTree>
  </p:cSld>
  <p:clrMapOvr>
    <a:masterClrMapping/>
  </p:clrMapOvr>
  <p:transition spd="fast">
    <p:fade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657638"/>
            <a:ext cx="18393037" cy="10585469"/>
          </a:xfrm>
          <a:custGeom>
            <a:avLst/>
            <a:gdLst/>
            <a:ahLst/>
            <a:cxnLst/>
            <a:rect r="r" b="b" t="t" l="l"/>
            <a:pathLst>
              <a:path h="10585469" w="18393037">
                <a:moveTo>
                  <a:pt x="0" y="0"/>
                </a:moveTo>
                <a:lnTo>
                  <a:pt x="18393037" y="0"/>
                </a:lnTo>
                <a:lnTo>
                  <a:pt x="18393037" y="10585469"/>
                </a:lnTo>
                <a:lnTo>
                  <a:pt x="0" y="105854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69" r="-4435" b="-46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79136" y="2124743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7" y="0"/>
                </a:lnTo>
                <a:lnTo>
                  <a:pt x="507257" y="443619"/>
                </a:lnTo>
                <a:lnTo>
                  <a:pt x="0" y="44361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181753" y="720659"/>
            <a:ext cx="6029530" cy="7303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44"/>
              </a:lnSpc>
            </a:pPr>
            <a:r>
              <a:rPr lang="en-US" sz="5600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DYNAMIC ANALYSIS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341833" y="2069096"/>
            <a:ext cx="12267031" cy="9413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62"/>
              </a:lnSpc>
            </a:pPr>
            <a:r>
              <a:rPr lang="en-US" sz="2687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It involves examining malware while running to observe its behavior, and network activity in real-time.        </a:t>
            </a:r>
          </a:p>
        </p:txBody>
      </p:sp>
      <p:sp>
        <p:nvSpPr>
          <p:cNvPr name="AutoShape 6" id="6"/>
          <p:cNvSpPr/>
          <p:nvPr/>
        </p:nvSpPr>
        <p:spPr>
          <a:xfrm>
            <a:off x="0" y="1657638"/>
            <a:ext cx="18288000" cy="0"/>
          </a:xfrm>
          <a:prstGeom prst="line">
            <a:avLst/>
          </a:prstGeom>
          <a:ln cap="flat" w="38100">
            <a:solidFill>
              <a:srgbClr val="BB99FF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5202133" y="-2035074"/>
            <a:ext cx="10810341" cy="6663101"/>
          </a:xfrm>
          <a:custGeom>
            <a:avLst/>
            <a:gdLst/>
            <a:ahLst/>
            <a:cxnLst/>
            <a:rect r="r" b="b" t="t" l="l"/>
            <a:pathLst>
              <a:path h="6663101" w="10810341">
                <a:moveTo>
                  <a:pt x="0" y="0"/>
                </a:moveTo>
                <a:lnTo>
                  <a:pt x="10810341" y="0"/>
                </a:lnTo>
                <a:lnTo>
                  <a:pt x="10810341" y="6663101"/>
                </a:lnTo>
                <a:lnTo>
                  <a:pt x="0" y="666310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83234" y="647660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699560" y="7060481"/>
            <a:ext cx="5119479" cy="3388164"/>
          </a:xfrm>
          <a:custGeom>
            <a:avLst/>
            <a:gdLst/>
            <a:ahLst/>
            <a:cxnLst/>
            <a:rect r="r" b="b" t="t" l="l"/>
            <a:pathLst>
              <a:path h="3388164" w="5119479">
                <a:moveTo>
                  <a:pt x="0" y="0"/>
                </a:moveTo>
                <a:lnTo>
                  <a:pt x="5119480" y="0"/>
                </a:lnTo>
                <a:lnTo>
                  <a:pt x="5119480" y="3388164"/>
                </a:lnTo>
                <a:lnTo>
                  <a:pt x="0" y="33881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6583" y="3203117"/>
            <a:ext cx="17974833" cy="6055183"/>
          </a:xfrm>
          <a:custGeom>
            <a:avLst/>
            <a:gdLst/>
            <a:ahLst/>
            <a:cxnLst/>
            <a:rect r="r" b="b" t="t" l="l"/>
            <a:pathLst>
              <a:path h="6055183" w="17974833">
                <a:moveTo>
                  <a:pt x="0" y="0"/>
                </a:moveTo>
                <a:lnTo>
                  <a:pt x="17974834" y="0"/>
                </a:lnTo>
                <a:lnTo>
                  <a:pt x="17974834" y="6055183"/>
                </a:lnTo>
                <a:lnTo>
                  <a:pt x="0" y="60551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635619" y="8066572"/>
            <a:ext cx="17292742" cy="649371"/>
            <a:chOff x="0" y="0"/>
            <a:chExt cx="23056989" cy="865828"/>
          </a:xfrm>
        </p:grpSpPr>
        <p:sp>
          <p:nvSpPr>
            <p:cNvPr name="AutoShape 6" id="6"/>
            <p:cNvSpPr/>
            <p:nvPr/>
          </p:nvSpPr>
          <p:spPr>
            <a:xfrm>
              <a:off x="17694" y="794009"/>
              <a:ext cx="22967488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71818" y="87302"/>
              <a:ext cx="0" cy="675105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22972124" y="45196"/>
              <a:ext cx="13058" cy="748814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9" id="9"/>
            <p:cNvSpPr/>
            <p:nvPr/>
          </p:nvSpPr>
          <p:spPr>
            <a:xfrm>
              <a:off x="17694" y="71818"/>
              <a:ext cx="22967488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6236408" y="7264458"/>
            <a:ext cx="5815183" cy="555327"/>
            <a:chOff x="0" y="0"/>
            <a:chExt cx="1489593" cy="14225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89593" cy="142250"/>
            </a:xfrm>
            <a:custGeom>
              <a:avLst/>
              <a:gdLst/>
              <a:ahLst/>
              <a:cxnLst/>
              <a:rect r="r" b="b" t="t" l="l"/>
              <a:pathLst>
                <a:path h="142250" w="1489593">
                  <a:moveTo>
                    <a:pt x="0" y="0"/>
                  </a:moveTo>
                  <a:lnTo>
                    <a:pt x="1489593" y="0"/>
                  </a:lnTo>
                  <a:lnTo>
                    <a:pt x="1489593" y="142250"/>
                  </a:lnTo>
                  <a:lnTo>
                    <a:pt x="0" y="142250"/>
                  </a:lnTo>
                  <a:close/>
                </a:path>
              </a:pathLst>
            </a:custGeom>
            <a:solidFill>
              <a:srgbClr val="BB99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1489593" cy="189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  <a:r>
                <a:rPr lang="en-US" sz="2400">
                  <a:solidFill>
                    <a:srgbClr val="FFFFFF"/>
                  </a:solidFill>
                  <a:latin typeface="Archivo Black"/>
                  <a:ea typeface="Archivo Black"/>
                  <a:cs typeface="Archivo Black"/>
                  <a:sym typeface="Archivo Black"/>
                </a:rPr>
                <a:t>Monitored suspicious processes :</a:t>
              </a:r>
              <a:r>
                <a:rPr lang="en-US" sz="2400">
                  <a:solidFill>
                    <a:srgbClr val="FFFFFF"/>
                  </a:solidFill>
                  <a:latin typeface="Archivo Black"/>
                  <a:ea typeface="Archivo Black"/>
                  <a:cs typeface="Archivo Black"/>
                  <a:sym typeface="Archivo Black"/>
                </a:rPr>
                <a:t> 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7057605" y="749805"/>
            <a:ext cx="5147161" cy="672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48"/>
              </a:lnSpc>
            </a:pPr>
            <a:r>
              <a:rPr lang="en-US" b="true" sz="52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PROCESS HACKER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259514" y="724810"/>
            <a:ext cx="409521" cy="56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505"/>
              </a:lnSpc>
              <a:spcBef>
                <a:spcPct val="0"/>
              </a:spcBef>
            </a:pPr>
            <a:r>
              <a:rPr lang="en-US" b="true" sz="3492" spc="-192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1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763989" y="2130603"/>
            <a:ext cx="16034493" cy="824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4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The process exhibited unusual characteristics, including its obscure, seemingly encrypted name, often a trait of malware attempting to obfuscate its activity. 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-1899846" y="-1156557"/>
            <a:ext cx="5452305" cy="3608435"/>
          </a:xfrm>
          <a:custGeom>
            <a:avLst/>
            <a:gdLst/>
            <a:ahLst/>
            <a:cxnLst/>
            <a:rect r="r" b="b" t="t" l="l"/>
            <a:pathLst>
              <a:path h="3608435" w="5452305">
                <a:moveTo>
                  <a:pt x="0" y="0"/>
                </a:moveTo>
                <a:lnTo>
                  <a:pt x="5452306" y="0"/>
                </a:lnTo>
                <a:lnTo>
                  <a:pt x="5452306" y="3608434"/>
                </a:lnTo>
                <a:lnTo>
                  <a:pt x="0" y="3608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08328" y="7119966"/>
            <a:ext cx="4193982" cy="2775653"/>
          </a:xfrm>
          <a:custGeom>
            <a:avLst/>
            <a:gdLst/>
            <a:ahLst/>
            <a:cxnLst/>
            <a:rect r="r" b="b" t="t" l="l"/>
            <a:pathLst>
              <a:path h="2775653" w="4193982">
                <a:moveTo>
                  <a:pt x="0" y="0"/>
                </a:moveTo>
                <a:lnTo>
                  <a:pt x="4193982" y="0"/>
                </a:lnTo>
                <a:lnTo>
                  <a:pt x="4193982" y="2775653"/>
                </a:lnTo>
                <a:lnTo>
                  <a:pt x="0" y="2775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487611" y="-297929"/>
            <a:ext cx="5452305" cy="3608435"/>
          </a:xfrm>
          <a:custGeom>
            <a:avLst/>
            <a:gdLst/>
            <a:ahLst/>
            <a:cxnLst/>
            <a:rect r="r" b="b" t="t" l="l"/>
            <a:pathLst>
              <a:path h="3608435" w="5452305">
                <a:moveTo>
                  <a:pt x="0" y="0"/>
                </a:moveTo>
                <a:lnTo>
                  <a:pt x="5452305" y="0"/>
                </a:lnTo>
                <a:lnTo>
                  <a:pt x="5452305" y="3608435"/>
                </a:lnTo>
                <a:lnTo>
                  <a:pt x="0" y="360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121749" y="191356"/>
            <a:ext cx="14044502" cy="9866188"/>
            <a:chOff x="0" y="0"/>
            <a:chExt cx="18726002" cy="1315491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726002" cy="2894538"/>
            </a:xfrm>
            <a:custGeom>
              <a:avLst/>
              <a:gdLst/>
              <a:ahLst/>
              <a:cxnLst/>
              <a:rect r="r" b="b" t="t" l="l"/>
              <a:pathLst>
                <a:path h="2894538" w="18726002">
                  <a:moveTo>
                    <a:pt x="0" y="0"/>
                  </a:moveTo>
                  <a:lnTo>
                    <a:pt x="18726002" y="0"/>
                  </a:lnTo>
                  <a:lnTo>
                    <a:pt x="18726002" y="2894538"/>
                  </a:lnTo>
                  <a:lnTo>
                    <a:pt x="0" y="28945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-26675" r="0" b="-7565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2894538"/>
              <a:ext cx="18541218" cy="10260379"/>
            </a:xfrm>
            <a:custGeom>
              <a:avLst/>
              <a:gdLst/>
              <a:ahLst/>
              <a:cxnLst/>
              <a:rect r="r" b="b" t="t" l="l"/>
              <a:pathLst>
                <a:path h="10260379" w="18541218">
                  <a:moveTo>
                    <a:pt x="0" y="0"/>
                  </a:moveTo>
                  <a:lnTo>
                    <a:pt x="18541218" y="0"/>
                  </a:lnTo>
                  <a:lnTo>
                    <a:pt x="18541218" y="10260379"/>
                  </a:lnTo>
                  <a:lnTo>
                    <a:pt x="0" y="102603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-6943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5829977" y="191356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1" y="0"/>
                </a:lnTo>
                <a:lnTo>
                  <a:pt x="762081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668329" y="324706"/>
            <a:ext cx="6849830" cy="525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0"/>
              </a:lnSpc>
            </a:pPr>
            <a:r>
              <a:rPr lang="en-US" b="true" sz="4000">
                <a:solidFill>
                  <a:srgbClr val="3A1E7D"/>
                </a:solidFill>
                <a:latin typeface="Oswald Bold"/>
                <a:ea typeface="Oswald Bold"/>
                <a:cs typeface="Oswald Bold"/>
                <a:sym typeface="Oswald Bold"/>
              </a:rPr>
              <a:t>PROCESS MONITOR ( PROCMON )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006257" y="268506"/>
            <a:ext cx="409521" cy="56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505"/>
              </a:lnSpc>
              <a:spcBef>
                <a:spcPct val="0"/>
              </a:spcBef>
            </a:pPr>
            <a:r>
              <a:rPr lang="en-US" b="true" sz="3492" spc="-192">
                <a:solidFill>
                  <a:srgbClr val="3A1E7D"/>
                </a:solidFill>
                <a:latin typeface="Inter Bold"/>
                <a:ea typeface="Inter Bold"/>
                <a:cs typeface="Inter Bold"/>
                <a:sym typeface="Inter Bold"/>
              </a:rPr>
              <a:t>2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3108561" y="2664623"/>
            <a:ext cx="12614763" cy="264024"/>
            <a:chOff x="0" y="0"/>
            <a:chExt cx="16819684" cy="352032"/>
          </a:xfrm>
        </p:grpSpPr>
        <p:sp>
          <p:nvSpPr>
            <p:cNvPr name="AutoShape 11" id="11"/>
            <p:cNvSpPr/>
            <p:nvPr/>
          </p:nvSpPr>
          <p:spPr>
            <a:xfrm>
              <a:off x="39547" y="44014"/>
              <a:ext cx="0" cy="257848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16772064" y="27932"/>
              <a:ext cx="9541" cy="28600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0" y="313932"/>
              <a:ext cx="16781605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0" y="38100"/>
              <a:ext cx="16781605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5" id="15"/>
          <p:cNvGrpSpPr/>
          <p:nvPr/>
        </p:nvGrpSpPr>
        <p:grpSpPr>
          <a:xfrm rot="0">
            <a:off x="3108549" y="3116978"/>
            <a:ext cx="12614774" cy="431685"/>
            <a:chOff x="0" y="0"/>
            <a:chExt cx="16819699" cy="575580"/>
          </a:xfrm>
        </p:grpSpPr>
        <p:sp>
          <p:nvSpPr>
            <p:cNvPr name="AutoShape 16" id="16"/>
            <p:cNvSpPr/>
            <p:nvPr/>
          </p:nvSpPr>
          <p:spPr>
            <a:xfrm>
              <a:off x="39547" y="48807"/>
              <a:ext cx="0" cy="466821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7" id="17"/>
            <p:cNvSpPr/>
            <p:nvPr/>
          </p:nvSpPr>
          <p:spPr>
            <a:xfrm>
              <a:off x="16772064" y="19691"/>
              <a:ext cx="9541" cy="517789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8" id="18"/>
            <p:cNvSpPr/>
            <p:nvPr/>
          </p:nvSpPr>
          <p:spPr>
            <a:xfrm>
              <a:off x="0" y="537480"/>
              <a:ext cx="16781605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9" id="19"/>
            <p:cNvSpPr/>
            <p:nvPr/>
          </p:nvSpPr>
          <p:spPr>
            <a:xfrm>
              <a:off x="0" y="38100"/>
              <a:ext cx="16781605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4197300" y="1593187"/>
            <a:ext cx="11791889" cy="431685"/>
            <a:chOff x="0" y="0"/>
            <a:chExt cx="15722518" cy="575580"/>
          </a:xfrm>
        </p:grpSpPr>
        <p:sp>
          <p:nvSpPr>
            <p:cNvPr name="AutoShape 21" id="21"/>
            <p:cNvSpPr/>
            <p:nvPr/>
          </p:nvSpPr>
          <p:spPr>
            <a:xfrm>
              <a:off x="38100" y="48807"/>
              <a:ext cx="0" cy="466821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22" id="22"/>
            <p:cNvSpPr/>
            <p:nvPr/>
          </p:nvSpPr>
          <p:spPr>
            <a:xfrm>
              <a:off x="15675507" y="19691"/>
              <a:ext cx="8917" cy="517789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23" id="23"/>
            <p:cNvSpPr/>
            <p:nvPr/>
          </p:nvSpPr>
          <p:spPr>
            <a:xfrm>
              <a:off x="1141" y="537480"/>
              <a:ext cx="15683283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24" id="24"/>
            <p:cNvSpPr/>
            <p:nvPr/>
          </p:nvSpPr>
          <p:spPr>
            <a:xfrm>
              <a:off x="1141" y="38100"/>
              <a:ext cx="15683283" cy="0"/>
            </a:xfrm>
            <a:prstGeom prst="line">
              <a:avLst/>
            </a:prstGeom>
            <a:ln cap="flat" w="76200">
              <a:solidFill>
                <a:srgbClr val="FF3131"/>
              </a:solidFill>
              <a:prstDash val="solid"/>
              <a:headEnd type="none" len="sm" w="sm"/>
              <a:tailEnd type="none" len="sm" w="sm"/>
            </a:ln>
          </p:spPr>
        </p:sp>
      </p:grpSp>
      <p:pic>
        <p:nvPicPr>
          <p:cNvPr name="Picture 25" id="25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3322746" y="1631323"/>
            <a:ext cx="874554" cy="393549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2233995" y="2664623"/>
            <a:ext cx="874554" cy="393549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2121749" y="3136046"/>
            <a:ext cx="874554" cy="393549"/>
          </a:xfrm>
          <a:prstGeom prst="rect">
            <a:avLst/>
          </a:prstGeom>
        </p:spPr>
      </p:pic>
    </p:spTree>
  </p:cSld>
  <p:clrMapOvr>
    <a:masterClrMapping/>
  </p:clrMapOvr>
  <p:transition spd="fast">
    <p:fade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283005" y="7504907"/>
            <a:ext cx="3952590" cy="2615896"/>
          </a:xfrm>
          <a:custGeom>
            <a:avLst/>
            <a:gdLst/>
            <a:ahLst/>
            <a:cxnLst/>
            <a:rect r="r" b="b" t="t" l="l"/>
            <a:pathLst>
              <a:path h="2615896" w="3952590">
                <a:moveTo>
                  <a:pt x="0" y="0"/>
                </a:moveTo>
                <a:lnTo>
                  <a:pt x="3952590" y="0"/>
                </a:lnTo>
                <a:lnTo>
                  <a:pt x="3952590" y="2615896"/>
                </a:lnTo>
                <a:lnTo>
                  <a:pt x="0" y="2615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466328" y="-316637"/>
            <a:ext cx="5452305" cy="3608435"/>
          </a:xfrm>
          <a:custGeom>
            <a:avLst/>
            <a:gdLst/>
            <a:ahLst/>
            <a:cxnLst/>
            <a:rect r="r" b="b" t="t" l="l"/>
            <a:pathLst>
              <a:path h="3608435" w="5452305">
                <a:moveTo>
                  <a:pt x="0" y="0"/>
                </a:moveTo>
                <a:lnTo>
                  <a:pt x="5452306" y="0"/>
                </a:lnTo>
                <a:lnTo>
                  <a:pt x="5452306" y="3608435"/>
                </a:lnTo>
                <a:lnTo>
                  <a:pt x="0" y="360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68610" y="266620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71698" y="3671193"/>
            <a:ext cx="13882007" cy="4201134"/>
          </a:xfrm>
          <a:custGeom>
            <a:avLst/>
            <a:gdLst/>
            <a:ahLst/>
            <a:cxnLst/>
            <a:rect r="r" b="b" t="t" l="l"/>
            <a:pathLst>
              <a:path h="4201134" w="13882007">
                <a:moveTo>
                  <a:pt x="0" y="0"/>
                </a:moveTo>
                <a:lnTo>
                  <a:pt x="13882007" y="0"/>
                </a:lnTo>
                <a:lnTo>
                  <a:pt x="13882007" y="4201133"/>
                </a:lnTo>
                <a:lnTo>
                  <a:pt x="0" y="420113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2835787" y="6379860"/>
            <a:ext cx="10682532" cy="574582"/>
            <a:chOff x="0" y="0"/>
            <a:chExt cx="14243375" cy="766110"/>
          </a:xfrm>
        </p:grpSpPr>
        <p:sp>
          <p:nvSpPr>
            <p:cNvPr name="AutoShape 7" id="7"/>
            <p:cNvSpPr/>
            <p:nvPr/>
          </p:nvSpPr>
          <p:spPr>
            <a:xfrm>
              <a:off x="38513" y="694291"/>
              <a:ext cx="14133050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71818" y="85164"/>
              <a:ext cx="0" cy="581888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9" id="9"/>
            <p:cNvSpPr/>
            <p:nvPr/>
          </p:nvSpPr>
          <p:spPr>
            <a:xfrm>
              <a:off x="14163527" y="48872"/>
              <a:ext cx="8035" cy="64542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0" id="10"/>
            <p:cNvSpPr/>
            <p:nvPr/>
          </p:nvSpPr>
          <p:spPr>
            <a:xfrm>
              <a:off x="38513" y="71818"/>
              <a:ext cx="14133050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119245" y="3865516"/>
            <a:ext cx="1268040" cy="648633"/>
            <a:chOff x="0" y="0"/>
            <a:chExt cx="1690720" cy="864844"/>
          </a:xfrm>
        </p:grpSpPr>
        <p:sp>
          <p:nvSpPr>
            <p:cNvPr name="AutoShape 12" id="12"/>
            <p:cNvSpPr/>
            <p:nvPr/>
          </p:nvSpPr>
          <p:spPr>
            <a:xfrm>
              <a:off x="68164" y="793025"/>
              <a:ext cx="1550738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71818" y="87281"/>
              <a:ext cx="0" cy="674184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1618020" y="45232"/>
              <a:ext cx="882" cy="747793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5" id="15"/>
            <p:cNvSpPr/>
            <p:nvPr/>
          </p:nvSpPr>
          <p:spPr>
            <a:xfrm>
              <a:off x="68164" y="71818"/>
              <a:ext cx="1550738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1712040" y="9492237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8" y="0"/>
                </a:lnTo>
                <a:lnTo>
                  <a:pt x="507258" y="443620"/>
                </a:lnTo>
                <a:lnTo>
                  <a:pt x="0" y="44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12040" y="8860480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8" y="0"/>
                </a:lnTo>
                <a:lnTo>
                  <a:pt x="507258" y="443619"/>
                </a:lnTo>
                <a:lnTo>
                  <a:pt x="0" y="4436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712040" y="7956816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8" y="0"/>
                </a:lnTo>
                <a:lnTo>
                  <a:pt x="507258" y="443619"/>
                </a:lnTo>
                <a:lnTo>
                  <a:pt x="0" y="4436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371698" y="1276947"/>
            <a:ext cx="13882007" cy="2203745"/>
          </a:xfrm>
          <a:custGeom>
            <a:avLst/>
            <a:gdLst/>
            <a:ahLst/>
            <a:cxnLst/>
            <a:rect r="r" b="b" t="t" l="l"/>
            <a:pathLst>
              <a:path h="2203745" w="13882007">
                <a:moveTo>
                  <a:pt x="0" y="0"/>
                </a:moveTo>
                <a:lnTo>
                  <a:pt x="13882007" y="0"/>
                </a:lnTo>
                <a:lnTo>
                  <a:pt x="13882007" y="2203746"/>
                </a:lnTo>
                <a:lnTo>
                  <a:pt x="0" y="220374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1417" r="0" b="-11417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6306962" y="399970"/>
            <a:ext cx="6849830" cy="525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0"/>
              </a:lnSpc>
            </a:pPr>
            <a:r>
              <a:rPr lang="en-US" b="true" sz="40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PROCESS MONITOR ( PROCMON 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644890" y="343769"/>
            <a:ext cx="409521" cy="56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505"/>
              </a:lnSpc>
              <a:spcBef>
                <a:spcPct val="0"/>
              </a:spcBef>
            </a:pPr>
            <a:r>
              <a:rPr lang="en-US" b="true" sz="3492" spc="-192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2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371698" y="8866221"/>
            <a:ext cx="15042614" cy="9444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28"/>
              </a:lnSpc>
            </a:pPr>
            <a:r>
              <a:rPr lang="en-US" sz="22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Action Tab Observation: Malicious software (VbxFiQYCyFDgGL.exe) is set to run via a scheduled task.</a:t>
            </a:r>
          </a:p>
          <a:p>
            <a:pPr algn="l">
              <a:lnSpc>
                <a:spcPts val="3828"/>
              </a:lnSpc>
            </a:pPr>
            <a:r>
              <a:rPr lang="en-US" sz="22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Detection: Identified the attacker-added task, revealing persistence mechanism.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371698" y="7967576"/>
            <a:ext cx="15385114" cy="8371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44"/>
              </a:lnSpc>
              <a:spcBef>
                <a:spcPct val="0"/>
              </a:spcBef>
            </a:pPr>
            <a:r>
              <a:rPr lang="en-US" b="true" sz="2592" spc="-142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The task runs under specific conditions, aiding persistence, but disabled triggers may prevent execution in some scenarios.</a:t>
            </a:r>
          </a:p>
        </p:txBody>
      </p:sp>
    </p:spTree>
  </p:cSld>
  <p:clrMapOvr>
    <a:masterClrMapping/>
  </p:clrMapOvr>
  <p:transition spd="fast">
    <p:fade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155305" y="7551103"/>
            <a:ext cx="4133911" cy="2735897"/>
          </a:xfrm>
          <a:custGeom>
            <a:avLst/>
            <a:gdLst/>
            <a:ahLst/>
            <a:cxnLst/>
            <a:rect r="r" b="b" t="t" l="l"/>
            <a:pathLst>
              <a:path h="2735897" w="4133911">
                <a:moveTo>
                  <a:pt x="0" y="0"/>
                </a:moveTo>
                <a:lnTo>
                  <a:pt x="4133911" y="0"/>
                </a:lnTo>
                <a:lnTo>
                  <a:pt x="4133911" y="2735897"/>
                </a:lnTo>
                <a:lnTo>
                  <a:pt x="0" y="27358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293069" y="-661217"/>
            <a:ext cx="5452305" cy="3608435"/>
          </a:xfrm>
          <a:custGeom>
            <a:avLst/>
            <a:gdLst/>
            <a:ahLst/>
            <a:cxnLst/>
            <a:rect r="r" b="b" t="t" l="l"/>
            <a:pathLst>
              <a:path h="3608435" w="5452305">
                <a:moveTo>
                  <a:pt x="0" y="0"/>
                </a:moveTo>
                <a:lnTo>
                  <a:pt x="5452306" y="0"/>
                </a:lnTo>
                <a:lnTo>
                  <a:pt x="5452306" y="3608434"/>
                </a:lnTo>
                <a:lnTo>
                  <a:pt x="0" y="36084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20270" y="414866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26570" y="3269912"/>
            <a:ext cx="17092200" cy="1037546"/>
          </a:xfrm>
          <a:custGeom>
            <a:avLst/>
            <a:gdLst/>
            <a:ahLst/>
            <a:cxnLst/>
            <a:rect r="r" b="b" t="t" l="l"/>
            <a:pathLst>
              <a:path h="1037546" w="17092200">
                <a:moveTo>
                  <a:pt x="0" y="0"/>
                </a:moveTo>
                <a:lnTo>
                  <a:pt x="17092201" y="0"/>
                </a:lnTo>
                <a:lnTo>
                  <a:pt x="17092201" y="1037546"/>
                </a:lnTo>
                <a:lnTo>
                  <a:pt x="0" y="10375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0858" y="4257480"/>
            <a:ext cx="17063625" cy="4137043"/>
          </a:xfrm>
          <a:custGeom>
            <a:avLst/>
            <a:gdLst/>
            <a:ahLst/>
            <a:cxnLst/>
            <a:rect r="r" b="b" t="t" l="l"/>
            <a:pathLst>
              <a:path h="4137043" w="17063625">
                <a:moveTo>
                  <a:pt x="0" y="0"/>
                </a:moveTo>
                <a:lnTo>
                  <a:pt x="17063625" y="0"/>
                </a:lnTo>
                <a:lnTo>
                  <a:pt x="17063625" y="4137043"/>
                </a:lnTo>
                <a:lnTo>
                  <a:pt x="0" y="41370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74823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682350" y="544062"/>
            <a:ext cx="3380641" cy="5989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4"/>
              </a:lnSpc>
            </a:pPr>
            <a:r>
              <a:rPr lang="en-US" b="true" sz="46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WIRESHARK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096550" y="492016"/>
            <a:ext cx="409521" cy="56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505"/>
              </a:lnSpc>
              <a:spcBef>
                <a:spcPct val="0"/>
              </a:spcBef>
            </a:pPr>
            <a:r>
              <a:rPr lang="en-US" b="true" sz="3492" spc="-192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014515" y="1730674"/>
            <a:ext cx="14716310" cy="824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60"/>
              </a:lnSpc>
              <a:spcBef>
                <a:spcPct val="0"/>
              </a:spcBef>
            </a:pPr>
            <a:r>
              <a:rPr lang="en-US" b="true" sz="2400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WIRESHARK WAS USED TO CAPTURE NETWORK TRAFFIC AND ANALYZE COMMUNICATION BETWEEN THE MALWARE AND ITS COMMAND AND CONTROL (C2) SERVERS. </a:t>
            </a:r>
          </a:p>
        </p:txBody>
      </p:sp>
      <p:sp>
        <p:nvSpPr>
          <p:cNvPr name="AutoShape 10" id="10"/>
          <p:cNvSpPr/>
          <p:nvPr/>
        </p:nvSpPr>
        <p:spPr>
          <a:xfrm>
            <a:off x="15521022" y="3980567"/>
            <a:ext cx="2413919" cy="0"/>
          </a:xfrm>
          <a:prstGeom prst="line">
            <a:avLst/>
          </a:prstGeom>
          <a:ln cap="flat" w="66675">
            <a:solidFill>
              <a:srgbClr val="BE6B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5526711" y="3605031"/>
            <a:ext cx="0" cy="358742"/>
          </a:xfrm>
          <a:prstGeom prst="line">
            <a:avLst/>
          </a:prstGeom>
          <a:ln cap="flat" w="66675">
            <a:solidFill>
              <a:srgbClr val="BE6B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2" id="12"/>
          <p:cNvSpPr/>
          <p:nvPr/>
        </p:nvSpPr>
        <p:spPr>
          <a:xfrm>
            <a:off x="17933569" y="3582657"/>
            <a:ext cx="1372" cy="397910"/>
          </a:xfrm>
          <a:prstGeom prst="line">
            <a:avLst/>
          </a:prstGeom>
          <a:ln cap="flat" w="66675">
            <a:solidFill>
              <a:srgbClr val="BE6B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15521022" y="3596804"/>
            <a:ext cx="2413919" cy="0"/>
          </a:xfrm>
          <a:prstGeom prst="line">
            <a:avLst/>
          </a:prstGeom>
          <a:ln cap="flat" w="66675">
            <a:solidFill>
              <a:srgbClr val="BE6BFF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5400000">
            <a:off x="16129253" y="2916404"/>
            <a:ext cx="1203147" cy="541416"/>
          </a:xfrm>
          <a:prstGeom prst="rect">
            <a:avLst/>
          </a:prstGeom>
        </p:spPr>
      </p:pic>
    </p:spTree>
  </p:cSld>
  <p:clrMapOvr>
    <a:masterClrMapping/>
  </p:clrMapOvr>
  <p:transition spd="fast">
    <p:fade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06152" y="8086972"/>
            <a:ext cx="3952590" cy="2615896"/>
          </a:xfrm>
          <a:custGeom>
            <a:avLst/>
            <a:gdLst/>
            <a:ahLst/>
            <a:cxnLst/>
            <a:rect r="r" b="b" t="t" l="l"/>
            <a:pathLst>
              <a:path h="2615896" w="3952590">
                <a:moveTo>
                  <a:pt x="0" y="0"/>
                </a:moveTo>
                <a:lnTo>
                  <a:pt x="3952590" y="0"/>
                </a:lnTo>
                <a:lnTo>
                  <a:pt x="3952590" y="2615896"/>
                </a:lnTo>
                <a:lnTo>
                  <a:pt x="0" y="2615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541250" y="-945532"/>
            <a:ext cx="5452305" cy="3608435"/>
          </a:xfrm>
          <a:custGeom>
            <a:avLst/>
            <a:gdLst/>
            <a:ahLst/>
            <a:cxnLst/>
            <a:rect r="r" b="b" t="t" l="l"/>
            <a:pathLst>
              <a:path h="3608435" w="5452305">
                <a:moveTo>
                  <a:pt x="0" y="0"/>
                </a:moveTo>
                <a:lnTo>
                  <a:pt x="5452305" y="0"/>
                </a:lnTo>
                <a:lnTo>
                  <a:pt x="5452305" y="3608435"/>
                </a:lnTo>
                <a:lnTo>
                  <a:pt x="0" y="360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46402" y="477646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0" y="0"/>
                </a:lnTo>
                <a:lnTo>
                  <a:pt x="762080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051332" y="595983"/>
            <a:ext cx="2891124" cy="620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53"/>
              </a:lnSpc>
            </a:pPr>
            <a:r>
              <a:rPr lang="en-US" b="true" sz="47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REGSHOT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522682" y="554795"/>
            <a:ext cx="409521" cy="569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505"/>
              </a:lnSpc>
              <a:spcBef>
                <a:spcPct val="0"/>
              </a:spcBef>
            </a:pPr>
            <a:r>
              <a:rPr lang="en-US" b="true" sz="3492" spc="-192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4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390511" y="2932029"/>
            <a:ext cx="17507837" cy="5961780"/>
          </a:xfrm>
          <a:custGeom>
            <a:avLst/>
            <a:gdLst/>
            <a:ahLst/>
            <a:cxnLst/>
            <a:rect r="r" b="b" t="t" l="l"/>
            <a:pathLst>
              <a:path h="5961780" w="17507837">
                <a:moveTo>
                  <a:pt x="0" y="0"/>
                </a:moveTo>
                <a:lnTo>
                  <a:pt x="17507837" y="0"/>
                </a:lnTo>
                <a:lnTo>
                  <a:pt x="17507837" y="5961781"/>
                </a:lnTo>
                <a:lnTo>
                  <a:pt x="0" y="59617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8248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821261" y="2172048"/>
            <a:ext cx="14251247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Regshot was used to monitor changes to the system registry and file system. 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389652" y="6951264"/>
            <a:ext cx="10513982" cy="574582"/>
            <a:chOff x="0" y="0"/>
            <a:chExt cx="14018642" cy="766110"/>
          </a:xfrm>
        </p:grpSpPr>
        <p:sp>
          <p:nvSpPr>
            <p:cNvPr name="AutoShape 10" id="10"/>
            <p:cNvSpPr/>
            <p:nvPr/>
          </p:nvSpPr>
          <p:spPr>
            <a:xfrm>
              <a:off x="39044" y="694291"/>
              <a:ext cx="13907786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1" id="11"/>
            <p:cNvSpPr/>
            <p:nvPr/>
          </p:nvSpPr>
          <p:spPr>
            <a:xfrm>
              <a:off x="71818" y="85164"/>
              <a:ext cx="0" cy="581888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13938922" y="48872"/>
              <a:ext cx="7907" cy="64542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39044" y="71818"/>
              <a:ext cx="13907786" cy="0"/>
            </a:xfrm>
            <a:prstGeom prst="line">
              <a:avLst/>
            </a:prstGeom>
            <a:ln cap="flat" w="143637">
              <a:solidFill>
                <a:srgbClr val="BE6BFF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76236" y="6426282"/>
            <a:ext cx="6194200" cy="486881"/>
            <a:chOff x="0" y="0"/>
            <a:chExt cx="1586681" cy="12471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586681" cy="124717"/>
            </a:xfrm>
            <a:custGeom>
              <a:avLst/>
              <a:gdLst/>
              <a:ahLst/>
              <a:cxnLst/>
              <a:rect r="r" b="b" t="t" l="l"/>
              <a:pathLst>
                <a:path h="124717" w="1586681">
                  <a:moveTo>
                    <a:pt x="0" y="0"/>
                  </a:moveTo>
                  <a:lnTo>
                    <a:pt x="1586681" y="0"/>
                  </a:lnTo>
                  <a:lnTo>
                    <a:pt x="1586681" y="124717"/>
                  </a:lnTo>
                  <a:lnTo>
                    <a:pt x="0" y="124717"/>
                  </a:lnTo>
                  <a:close/>
                </a:path>
              </a:pathLst>
            </a:custGeom>
            <a:solidFill>
              <a:srgbClr val="BB99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1586681" cy="1723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60"/>
                </a:lnSpc>
              </a:pPr>
              <a:r>
                <a:rPr lang="en-US" sz="1900">
                  <a:solidFill>
                    <a:srgbClr val="FFFFFF"/>
                  </a:solidFill>
                  <a:latin typeface="Archivo Black"/>
                  <a:ea typeface="Archivo Black"/>
                  <a:cs typeface="Archivo Black"/>
                  <a:sym typeface="Archivo Black"/>
                </a:rPr>
                <a:t>The malware added new registry </a:t>
              </a:r>
              <a:r>
                <a:rPr lang="en-US" sz="1900">
                  <a:solidFill>
                    <a:srgbClr val="FFFFFF"/>
                  </a:solidFill>
                  <a:latin typeface="Archivo Black"/>
                  <a:ea typeface="Archivo Black"/>
                  <a:cs typeface="Archivo Black"/>
                  <a:sym typeface="Archivo Black"/>
                </a:rPr>
                <a:t>keys under :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129235" y="1143000"/>
            <a:ext cx="6029530" cy="7303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44"/>
              </a:lnSpc>
            </a:pPr>
            <a:r>
              <a:rPr lang="en-US" sz="5600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DYNAMIC ANALYSIS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5188554" y="6966959"/>
            <a:ext cx="4849868" cy="3209731"/>
          </a:xfrm>
          <a:custGeom>
            <a:avLst/>
            <a:gdLst/>
            <a:ahLst/>
            <a:cxnLst/>
            <a:rect r="r" b="b" t="t" l="l"/>
            <a:pathLst>
              <a:path h="3209731" w="4849868">
                <a:moveTo>
                  <a:pt x="0" y="0"/>
                </a:moveTo>
                <a:lnTo>
                  <a:pt x="4849868" y="0"/>
                </a:lnTo>
                <a:lnTo>
                  <a:pt x="4849868" y="3209731"/>
                </a:lnTo>
                <a:lnTo>
                  <a:pt x="0" y="32097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048165" y="-1045929"/>
            <a:ext cx="4949299" cy="3275536"/>
          </a:xfrm>
          <a:custGeom>
            <a:avLst/>
            <a:gdLst/>
            <a:ahLst/>
            <a:cxnLst/>
            <a:rect r="r" b="b" t="t" l="l"/>
            <a:pathLst>
              <a:path h="3275536" w="4949299">
                <a:moveTo>
                  <a:pt x="0" y="0"/>
                </a:moveTo>
                <a:lnTo>
                  <a:pt x="4949299" y="0"/>
                </a:lnTo>
                <a:lnTo>
                  <a:pt x="4949299" y="3275536"/>
                </a:lnTo>
                <a:lnTo>
                  <a:pt x="0" y="32755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75708" y="3795866"/>
            <a:ext cx="642147" cy="642147"/>
          </a:xfrm>
          <a:custGeom>
            <a:avLst/>
            <a:gdLst/>
            <a:ahLst/>
            <a:cxnLst/>
            <a:rect r="r" b="b" t="t" l="l"/>
            <a:pathLst>
              <a:path h="642147" w="642147">
                <a:moveTo>
                  <a:pt x="0" y="0"/>
                </a:moveTo>
                <a:lnTo>
                  <a:pt x="642147" y="0"/>
                </a:lnTo>
                <a:lnTo>
                  <a:pt x="642147" y="642146"/>
                </a:lnTo>
                <a:lnTo>
                  <a:pt x="0" y="6421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75708" y="5417452"/>
            <a:ext cx="642147" cy="642147"/>
          </a:xfrm>
          <a:custGeom>
            <a:avLst/>
            <a:gdLst/>
            <a:ahLst/>
            <a:cxnLst/>
            <a:rect r="r" b="b" t="t" l="l"/>
            <a:pathLst>
              <a:path h="642147" w="642147">
                <a:moveTo>
                  <a:pt x="0" y="0"/>
                </a:moveTo>
                <a:lnTo>
                  <a:pt x="642147" y="0"/>
                </a:lnTo>
                <a:lnTo>
                  <a:pt x="642147" y="642147"/>
                </a:lnTo>
                <a:lnTo>
                  <a:pt x="0" y="6421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75708" y="7263059"/>
            <a:ext cx="642147" cy="642147"/>
          </a:xfrm>
          <a:custGeom>
            <a:avLst/>
            <a:gdLst/>
            <a:ahLst/>
            <a:cxnLst/>
            <a:rect r="r" b="b" t="t" l="l"/>
            <a:pathLst>
              <a:path h="642147" w="642147">
                <a:moveTo>
                  <a:pt x="0" y="0"/>
                </a:moveTo>
                <a:lnTo>
                  <a:pt x="642147" y="0"/>
                </a:lnTo>
                <a:lnTo>
                  <a:pt x="642147" y="642147"/>
                </a:lnTo>
                <a:lnTo>
                  <a:pt x="0" y="6421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069317" y="2772532"/>
            <a:ext cx="590161" cy="516122"/>
          </a:xfrm>
          <a:custGeom>
            <a:avLst/>
            <a:gdLst/>
            <a:ahLst/>
            <a:cxnLst/>
            <a:rect r="r" b="b" t="t" l="l"/>
            <a:pathLst>
              <a:path h="516122" w="590161">
                <a:moveTo>
                  <a:pt x="0" y="0"/>
                </a:moveTo>
                <a:lnTo>
                  <a:pt x="590161" y="0"/>
                </a:lnTo>
                <a:lnTo>
                  <a:pt x="590161" y="516122"/>
                </a:lnTo>
                <a:lnTo>
                  <a:pt x="0" y="51612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4246" y="3984234"/>
            <a:ext cx="345072" cy="246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948"/>
              </a:lnSpc>
              <a:spcBef>
                <a:spcPct val="0"/>
              </a:spcBef>
            </a:pPr>
            <a:r>
              <a:rPr lang="en-US" sz="1510" spc="-83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24246" y="5605820"/>
            <a:ext cx="345072" cy="246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948"/>
              </a:lnSpc>
              <a:spcBef>
                <a:spcPct val="0"/>
              </a:spcBef>
            </a:pPr>
            <a:r>
              <a:rPr lang="en-US" sz="1510" spc="-83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24246" y="7451428"/>
            <a:ext cx="345072" cy="246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948"/>
              </a:lnSpc>
              <a:spcBef>
                <a:spcPct val="0"/>
              </a:spcBef>
            </a:pPr>
            <a:r>
              <a:rPr lang="en-US" sz="1510" spc="-83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3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83039" y="7431908"/>
            <a:ext cx="9021571" cy="18263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48"/>
              </a:lnSpc>
            </a:pPr>
          </a:p>
          <a:p>
            <a:pPr algn="l" marL="1596902" indent="-399226" lvl="3">
              <a:lnSpc>
                <a:spcPts val="3648"/>
              </a:lnSpc>
              <a:buFont typeface="Arial"/>
              <a:buChar char="￭"/>
            </a:pPr>
            <a:r>
              <a:rPr lang="en-US" b="true" sz="2465" spc="-64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Suspicious processes with encrypted names.</a:t>
            </a:r>
          </a:p>
          <a:p>
            <a:pPr algn="l" marL="1596902" indent="-399226" lvl="3">
              <a:lnSpc>
                <a:spcPts val="3648"/>
              </a:lnSpc>
              <a:buFont typeface="Arial"/>
              <a:buChar char="￭"/>
            </a:pPr>
            <a:r>
              <a:rPr lang="en-US" b="true" sz="2465" spc="-64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Code injection into legitimate processes.</a:t>
            </a:r>
          </a:p>
          <a:p>
            <a:pPr algn="l">
              <a:lnSpc>
                <a:spcPts val="3648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2988407" y="2692603"/>
            <a:ext cx="3051627" cy="5984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23"/>
              </a:lnSpc>
            </a:pPr>
            <a:r>
              <a:rPr lang="en-US" sz="3374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Key Findings 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319193" y="3901874"/>
            <a:ext cx="4740926" cy="4859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02"/>
              </a:lnSpc>
            </a:pPr>
            <a:r>
              <a:rPr lang="en-US" sz="2787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Persistence Mechanisms 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366771" y="5508838"/>
            <a:ext cx="3145812" cy="4859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02"/>
              </a:lnSpc>
            </a:pPr>
            <a:r>
              <a:rPr lang="en-US" sz="2787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Network Activity :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418653" y="7307806"/>
            <a:ext cx="2964962" cy="4859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02"/>
              </a:lnSpc>
            </a:pPr>
            <a:r>
              <a:rPr lang="en-US" sz="2787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Process Activity: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35896" y="4492412"/>
            <a:ext cx="8799345" cy="833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96918" indent="-399229" lvl="3">
              <a:lnSpc>
                <a:spcPts val="3451"/>
              </a:lnSpc>
              <a:buFont typeface="Arial"/>
              <a:buChar char="￭"/>
            </a:pP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Created sche</a:t>
            </a: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duled tasks using schtasks.exe.</a:t>
            </a:r>
          </a:p>
          <a:p>
            <a:pPr algn="l" marL="1596918" indent="-399229" lvl="3">
              <a:lnSpc>
                <a:spcPts val="3451"/>
              </a:lnSpc>
              <a:buFont typeface="Arial"/>
              <a:buChar char="￭"/>
            </a:pP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Modified registry keys for startup execution.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46517" y="6133813"/>
            <a:ext cx="9757845" cy="833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96918" indent="-399229" lvl="3">
              <a:lnSpc>
                <a:spcPts val="3451"/>
              </a:lnSpc>
              <a:buFont typeface="Arial"/>
              <a:buChar char="￭"/>
            </a:pP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Outboun</a:t>
            </a: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d connections to C2 servers</a:t>
            </a:r>
          </a:p>
          <a:p>
            <a:pPr algn="l" marL="1596918" indent="-399229" lvl="3">
              <a:lnSpc>
                <a:spcPts val="3451"/>
              </a:lnSpc>
              <a:buFont typeface="Arial"/>
              <a:buChar char="￭"/>
            </a:pPr>
            <a:r>
              <a:rPr lang="en-US" sz="2465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Data exfiltration attempts with encoded information.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11475887" y="2828370"/>
            <a:ext cx="5609449" cy="5609449"/>
          </a:xfrm>
          <a:custGeom>
            <a:avLst/>
            <a:gdLst/>
            <a:ahLst/>
            <a:cxnLst/>
            <a:rect r="r" b="b" t="t" l="l"/>
            <a:pathLst>
              <a:path h="5609449" w="5609449">
                <a:moveTo>
                  <a:pt x="0" y="0"/>
                </a:moveTo>
                <a:lnTo>
                  <a:pt x="5609449" y="0"/>
                </a:lnTo>
                <a:lnTo>
                  <a:pt x="5609449" y="5609448"/>
                </a:lnTo>
                <a:lnTo>
                  <a:pt x="0" y="56094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12216329" y="3450604"/>
            <a:ext cx="4305876" cy="4305876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0"/>
              <a:stretch>
                <a:fillRect l="-38888" t="0" r="-38888" b="0"/>
              </a:stretch>
            </a:blipFill>
          </p:spPr>
        </p:sp>
      </p:grpSp>
    </p:spTree>
  </p:cSld>
  <p:clrMapOvr>
    <a:masterClrMapping/>
  </p:clrMapOvr>
  <p:transition spd="fast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768284" y="5020598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76177">
            <a:off x="15895260" y="-1696015"/>
            <a:ext cx="10882390" cy="6707510"/>
          </a:xfrm>
          <a:custGeom>
            <a:avLst/>
            <a:gdLst/>
            <a:ahLst/>
            <a:cxnLst/>
            <a:rect r="r" b="b" t="t" l="l"/>
            <a:pathLst>
              <a:path h="6707510" w="10882390">
                <a:moveTo>
                  <a:pt x="0" y="0"/>
                </a:moveTo>
                <a:lnTo>
                  <a:pt x="10882391" y="0"/>
                </a:lnTo>
                <a:lnTo>
                  <a:pt x="10882391" y="6707509"/>
                </a:lnTo>
                <a:lnTo>
                  <a:pt x="0" y="67075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589423" y="6189753"/>
            <a:ext cx="8661756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Used for full device control, keylogging, data theft, and delivering payloads.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6128802" y="8001862"/>
            <a:ext cx="806494" cy="806494"/>
          </a:xfrm>
          <a:custGeom>
            <a:avLst/>
            <a:gdLst/>
            <a:ahLst/>
            <a:cxnLst/>
            <a:rect r="r" b="b" t="t" l="l"/>
            <a:pathLst>
              <a:path h="806494" w="806494">
                <a:moveTo>
                  <a:pt x="0" y="0"/>
                </a:moveTo>
                <a:lnTo>
                  <a:pt x="806495" y="0"/>
                </a:lnTo>
                <a:lnTo>
                  <a:pt x="806495" y="806495"/>
                </a:lnTo>
                <a:lnTo>
                  <a:pt x="0" y="8064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48795" y="2452153"/>
            <a:ext cx="797243" cy="797243"/>
          </a:xfrm>
          <a:custGeom>
            <a:avLst/>
            <a:gdLst/>
            <a:ahLst/>
            <a:cxnLst/>
            <a:rect r="r" b="b" t="t" l="l"/>
            <a:pathLst>
              <a:path h="797243" w="797243">
                <a:moveTo>
                  <a:pt x="0" y="0"/>
                </a:moveTo>
                <a:lnTo>
                  <a:pt x="797243" y="0"/>
                </a:lnTo>
                <a:lnTo>
                  <a:pt x="797243" y="797243"/>
                </a:lnTo>
                <a:lnTo>
                  <a:pt x="0" y="7972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2253171" y="2086495"/>
            <a:ext cx="1266565" cy="1266565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2446159" y="2255550"/>
            <a:ext cx="928454" cy="928454"/>
          </a:xfrm>
          <a:custGeom>
            <a:avLst/>
            <a:gdLst/>
            <a:ahLst/>
            <a:cxnLst/>
            <a:rect r="r" b="b" t="t" l="l"/>
            <a:pathLst>
              <a:path h="928454" w="928454">
                <a:moveTo>
                  <a:pt x="0" y="0"/>
                </a:moveTo>
                <a:lnTo>
                  <a:pt x="928454" y="0"/>
                </a:lnTo>
                <a:lnTo>
                  <a:pt x="928454" y="928454"/>
                </a:lnTo>
                <a:lnTo>
                  <a:pt x="0" y="9284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5049248" y="6144481"/>
            <a:ext cx="1266565" cy="1266565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5200945" y="6422114"/>
            <a:ext cx="979271" cy="754929"/>
          </a:xfrm>
          <a:custGeom>
            <a:avLst/>
            <a:gdLst/>
            <a:ahLst/>
            <a:cxnLst/>
            <a:rect r="r" b="b" t="t" l="l"/>
            <a:pathLst>
              <a:path h="754929" w="979271">
                <a:moveTo>
                  <a:pt x="0" y="0"/>
                </a:moveTo>
                <a:lnTo>
                  <a:pt x="979271" y="0"/>
                </a:lnTo>
                <a:lnTo>
                  <a:pt x="979271" y="754929"/>
                </a:lnTo>
                <a:lnTo>
                  <a:pt x="0" y="75492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4078693" y="4037749"/>
            <a:ext cx="803434" cy="803434"/>
          </a:xfrm>
          <a:custGeom>
            <a:avLst/>
            <a:gdLst/>
            <a:ahLst/>
            <a:cxnLst/>
            <a:rect r="r" b="b" t="t" l="l"/>
            <a:pathLst>
              <a:path h="803434" w="803434">
                <a:moveTo>
                  <a:pt x="0" y="0"/>
                </a:moveTo>
                <a:lnTo>
                  <a:pt x="803434" y="0"/>
                </a:lnTo>
                <a:lnTo>
                  <a:pt x="803434" y="803434"/>
                </a:lnTo>
                <a:lnTo>
                  <a:pt x="0" y="803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3690012" y="3876935"/>
            <a:ext cx="1266565" cy="1266565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0">
            <a:off x="3792491" y="4177983"/>
            <a:ext cx="1056315" cy="846972"/>
          </a:xfrm>
          <a:custGeom>
            <a:avLst/>
            <a:gdLst/>
            <a:ahLst/>
            <a:cxnLst/>
            <a:rect r="r" b="b" t="t" l="l"/>
            <a:pathLst>
              <a:path h="846972" w="1056315">
                <a:moveTo>
                  <a:pt x="0" y="0"/>
                </a:moveTo>
                <a:lnTo>
                  <a:pt x="1056315" y="0"/>
                </a:lnTo>
                <a:lnTo>
                  <a:pt x="1056315" y="846973"/>
                </a:lnTo>
                <a:lnTo>
                  <a:pt x="0" y="84697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5807041" y="7771827"/>
            <a:ext cx="1266565" cy="1266565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5942952" y="8008032"/>
            <a:ext cx="982820" cy="850586"/>
          </a:xfrm>
          <a:custGeom>
            <a:avLst/>
            <a:gdLst/>
            <a:ahLst/>
            <a:cxnLst/>
            <a:rect r="r" b="b" t="t" l="l"/>
            <a:pathLst>
              <a:path h="850586" w="982820">
                <a:moveTo>
                  <a:pt x="0" y="0"/>
                </a:moveTo>
                <a:lnTo>
                  <a:pt x="982820" y="0"/>
                </a:lnTo>
                <a:lnTo>
                  <a:pt x="982820" y="850586"/>
                </a:lnTo>
                <a:lnTo>
                  <a:pt x="0" y="85058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298018" y="451370"/>
            <a:ext cx="5736622" cy="8731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162"/>
              </a:lnSpc>
            </a:pPr>
            <a:r>
              <a:rPr lang="en-US" sz="5115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WHAT IS NJRAT?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727038" y="2199684"/>
            <a:ext cx="638022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A Remote Access Trojan (RAT) that emerged in 2013.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235099" y="3971074"/>
            <a:ext cx="7723365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Popular on dark web forums due to ease of use and powerful features.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352128" y="7871328"/>
            <a:ext cx="9759162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Relies on Command and Control (C2) servers for executing commands.</a:t>
            </a:r>
          </a:p>
        </p:txBody>
      </p:sp>
      <p:sp>
        <p:nvSpPr>
          <p:cNvPr name="Freeform 28" id="28"/>
          <p:cNvSpPr/>
          <p:nvPr/>
        </p:nvSpPr>
        <p:spPr>
          <a:xfrm flipH="false" flipV="false" rot="0">
            <a:off x="1360198" y="546620"/>
            <a:ext cx="675886" cy="591093"/>
          </a:xfrm>
          <a:custGeom>
            <a:avLst/>
            <a:gdLst/>
            <a:ahLst/>
            <a:cxnLst/>
            <a:rect r="r" b="b" t="t" l="l"/>
            <a:pathLst>
              <a:path h="591093" w="675886">
                <a:moveTo>
                  <a:pt x="0" y="0"/>
                </a:moveTo>
                <a:lnTo>
                  <a:pt x="675886" y="0"/>
                </a:lnTo>
                <a:lnTo>
                  <a:pt x="675886" y="591093"/>
                </a:lnTo>
                <a:lnTo>
                  <a:pt x="0" y="59109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fade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245832" y="-212834"/>
            <a:ext cx="2955949" cy="1956301"/>
          </a:xfrm>
          <a:custGeom>
            <a:avLst/>
            <a:gdLst/>
            <a:ahLst/>
            <a:cxnLst/>
            <a:rect r="r" b="b" t="t" l="l"/>
            <a:pathLst>
              <a:path h="1956301" w="2955949">
                <a:moveTo>
                  <a:pt x="0" y="0"/>
                </a:moveTo>
                <a:lnTo>
                  <a:pt x="2955949" y="0"/>
                </a:lnTo>
                <a:lnTo>
                  <a:pt x="2955949" y="1956301"/>
                </a:lnTo>
                <a:lnTo>
                  <a:pt x="0" y="19563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90491" y="151130"/>
            <a:ext cx="4707017" cy="8775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Dynamic Analysis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4026093" y="-212834"/>
            <a:ext cx="2955949" cy="1956301"/>
          </a:xfrm>
          <a:custGeom>
            <a:avLst/>
            <a:gdLst/>
            <a:ahLst/>
            <a:cxnLst/>
            <a:rect r="r" b="b" t="t" l="l"/>
            <a:pathLst>
              <a:path h="1956301" w="2955949">
                <a:moveTo>
                  <a:pt x="2955949" y="0"/>
                </a:moveTo>
                <a:lnTo>
                  <a:pt x="0" y="0"/>
                </a:lnTo>
                <a:lnTo>
                  <a:pt x="0" y="1956301"/>
                </a:lnTo>
                <a:lnTo>
                  <a:pt x="2955949" y="1956301"/>
                </a:lnTo>
                <a:lnTo>
                  <a:pt x="2955949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82779" y="1219080"/>
          <a:ext cx="18122442" cy="8585900"/>
        </p:xfrm>
        <a:graphic>
          <a:graphicData uri="http://schemas.openxmlformats.org/drawingml/2006/table">
            <a:tbl>
              <a:tblPr/>
              <a:tblGrid>
                <a:gridCol w="2265544"/>
                <a:gridCol w="3537316"/>
                <a:gridCol w="6573712"/>
                <a:gridCol w="5745869"/>
              </a:tblGrid>
              <a:tr h="105997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Tool Name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Category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572"/>
                        </a:lnSpc>
                        <a:defRPr/>
                      </a:pPr>
                      <a:r>
                        <a:rPr lang="en-US" sz="25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Description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>
                          <a:solidFill>
                            <a:srgbClr val="000000"/>
                          </a:solidFill>
                          <a:latin typeface="Fredoka"/>
                          <a:ea typeface="Fredoka"/>
                          <a:cs typeface="Fredoka"/>
                          <a:sym typeface="Fredoka"/>
                        </a:rPr>
                        <a:t>Purpose in Research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99FF"/>
                    </a:solidFill>
                  </a:tcPr>
                </a:tc>
              </a:tr>
              <a:tr h="178740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Process Hacker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Dynamic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712"/>
                        </a:lnSpc>
                        <a:defRPr/>
                      </a:pPr>
                      <a:r>
                        <a:rPr lang="en-US" sz="26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tool for monitoring running processes and system resources.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012"/>
                        </a:lnSpc>
                        <a:defRPr/>
                      </a:pPr>
                      <a:r>
                        <a:rPr lang="en-US" sz="21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Captured and analyzed njRAT's C2 communication and data exfiltration attempts.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  <a:tr h="195465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Process Monitor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Dynamic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tool for monitoring file system, registry, and process activity.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Logged system calls and modifications made by njRAT during execution.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  <a:tr h="1891934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Wireshark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Dynamic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network protocol analyzer for capturing and analyzing network traffic.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Used to decompile and analyze the .NET code of njRAT, despite obfuscation.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  <a:tr h="1891934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Regshot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CD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432"/>
                        </a:lnSpc>
                        <a:defRPr/>
                      </a:pPr>
                      <a:r>
                        <a:rPr lang="en-US" sz="24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Dynamic Analysis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A tool for comparing registry snapshots before and after malware execution.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3292"/>
                        </a:lnSpc>
                        <a:defRPr/>
                      </a:pPr>
                      <a:r>
                        <a:rPr lang="en-US" sz="2351" b="true">
                          <a:solidFill>
                            <a:srgbClr val="000000"/>
                          </a:solidFill>
                          <a:latin typeface="Comfortaa Bold"/>
                          <a:ea typeface="Comfortaa Bold"/>
                          <a:cs typeface="Comfortaa Bold"/>
                          <a:sym typeface="Comfortaa Bold"/>
                        </a:rPr>
                        <a:t>Tracked registry changes made by njRAT for persistence and evasion.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BB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3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43993" y="0"/>
            <a:ext cx="18761986" cy="10287000"/>
          </a:xfrm>
          <a:custGeom>
            <a:avLst/>
            <a:gdLst/>
            <a:ahLst/>
            <a:cxnLst/>
            <a:rect r="r" b="b" t="t" l="l"/>
            <a:pathLst>
              <a:path h="10287000" w="18761986">
                <a:moveTo>
                  <a:pt x="0" y="0"/>
                </a:moveTo>
                <a:lnTo>
                  <a:pt x="18761986" y="0"/>
                </a:lnTo>
                <a:lnTo>
                  <a:pt x="1876198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42" t="0" r="-1242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197642" y="754214"/>
            <a:ext cx="7892715" cy="102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76"/>
              </a:lnSpc>
            </a:pPr>
            <a:r>
              <a:rPr lang="en-US" b="true" sz="29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AUTOMATED DEFENSE STRATEGIES FOR DETECTING AND MITIGATING NJRAT MALWARE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614729" y="-173398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895153" y="7911156"/>
            <a:ext cx="10502978" cy="6473654"/>
          </a:xfrm>
          <a:custGeom>
            <a:avLst/>
            <a:gdLst/>
            <a:ahLst/>
            <a:cxnLst/>
            <a:rect r="r" b="b" t="t" l="l"/>
            <a:pathLst>
              <a:path h="6473654" w="10502978">
                <a:moveTo>
                  <a:pt x="0" y="0"/>
                </a:moveTo>
                <a:lnTo>
                  <a:pt x="10502978" y="0"/>
                </a:lnTo>
                <a:lnTo>
                  <a:pt x="10502978" y="6473654"/>
                </a:lnTo>
                <a:lnTo>
                  <a:pt x="0" y="647365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34070" y="8020399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478225" y="-3344855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68507" y="5309933"/>
            <a:ext cx="574165" cy="574165"/>
          </a:xfrm>
          <a:custGeom>
            <a:avLst/>
            <a:gdLst/>
            <a:ahLst/>
            <a:cxnLst/>
            <a:rect r="r" b="b" t="t" l="l"/>
            <a:pathLst>
              <a:path h="574165" w="574165">
                <a:moveTo>
                  <a:pt x="0" y="0"/>
                </a:moveTo>
                <a:lnTo>
                  <a:pt x="574165" y="0"/>
                </a:lnTo>
                <a:lnTo>
                  <a:pt x="574165" y="574165"/>
                </a:lnTo>
                <a:lnTo>
                  <a:pt x="0" y="5741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68507" y="6212820"/>
            <a:ext cx="574165" cy="574165"/>
          </a:xfrm>
          <a:custGeom>
            <a:avLst/>
            <a:gdLst/>
            <a:ahLst/>
            <a:cxnLst/>
            <a:rect r="r" b="b" t="t" l="l"/>
            <a:pathLst>
              <a:path h="574165" w="574165">
                <a:moveTo>
                  <a:pt x="0" y="0"/>
                </a:moveTo>
                <a:lnTo>
                  <a:pt x="574165" y="0"/>
                </a:lnTo>
                <a:lnTo>
                  <a:pt x="574165" y="574165"/>
                </a:lnTo>
                <a:lnTo>
                  <a:pt x="0" y="5741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813333" y="7117513"/>
            <a:ext cx="574165" cy="574165"/>
          </a:xfrm>
          <a:custGeom>
            <a:avLst/>
            <a:gdLst/>
            <a:ahLst/>
            <a:cxnLst/>
            <a:rect r="r" b="b" t="t" l="l"/>
            <a:pathLst>
              <a:path h="574165" w="574165">
                <a:moveTo>
                  <a:pt x="0" y="0"/>
                </a:moveTo>
                <a:lnTo>
                  <a:pt x="574165" y="0"/>
                </a:lnTo>
                <a:lnTo>
                  <a:pt x="574165" y="574165"/>
                </a:lnTo>
                <a:lnTo>
                  <a:pt x="0" y="5741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10717258">
            <a:off x="14513095" y="4087144"/>
            <a:ext cx="4794164" cy="2955519"/>
            <a:chOff x="0" y="0"/>
            <a:chExt cx="1436475" cy="88556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436475" cy="885562"/>
            </a:xfrm>
            <a:custGeom>
              <a:avLst/>
              <a:gdLst/>
              <a:ahLst/>
              <a:cxnLst/>
              <a:rect r="r" b="b" t="t" l="l"/>
              <a:pathLst>
                <a:path h="885562" w="1436475">
                  <a:moveTo>
                    <a:pt x="0" y="0"/>
                  </a:moveTo>
                  <a:lnTo>
                    <a:pt x="1436475" y="0"/>
                  </a:lnTo>
                  <a:lnTo>
                    <a:pt x="1436475" y="885562"/>
                  </a:lnTo>
                  <a:lnTo>
                    <a:pt x="0" y="885562"/>
                  </a:lnTo>
                  <a:close/>
                </a:path>
              </a:pathLst>
            </a:custGeom>
            <a:solidFill>
              <a:srgbClr val="787FF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28575"/>
              <a:ext cx="1436475" cy="8569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6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10717258">
            <a:off x="12049192" y="2956028"/>
            <a:ext cx="5323635" cy="5323635"/>
          </a:xfrm>
          <a:custGeom>
            <a:avLst/>
            <a:gdLst/>
            <a:ahLst/>
            <a:cxnLst/>
            <a:rect r="r" b="b" t="t" l="l"/>
            <a:pathLst>
              <a:path h="5323635" w="5323635">
                <a:moveTo>
                  <a:pt x="0" y="0"/>
                </a:moveTo>
                <a:lnTo>
                  <a:pt x="5323634" y="0"/>
                </a:lnTo>
                <a:lnTo>
                  <a:pt x="5323634" y="5323634"/>
                </a:lnTo>
                <a:lnTo>
                  <a:pt x="0" y="53236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10717258">
            <a:off x="12261360" y="3168196"/>
            <a:ext cx="4899299" cy="4899299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812800"/>
                  </a:move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lose/>
                </a:path>
              </a:pathLst>
            </a:custGeom>
            <a:blipFill>
              <a:blip r:embed="rId6"/>
              <a:stretch>
                <a:fillRect l="-26540" t="0" r="-51237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3558823" y="901258"/>
            <a:ext cx="11170354" cy="9723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64"/>
              </a:lnSpc>
            </a:pPr>
            <a:r>
              <a:rPr lang="en-US" sz="5600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AUTOMATED ANALYSIS USING APIS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74392" y="5376559"/>
            <a:ext cx="5391262" cy="391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b="true" sz="2431" spc="-133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Network Connections : HTTP, HTTPs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901319" y="5396882"/>
            <a:ext cx="308540" cy="381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93"/>
              </a:lnSpc>
              <a:spcBef>
                <a:spcPct val="0"/>
              </a:spcBef>
            </a:pPr>
            <a:r>
              <a:rPr lang="en-US" b="true" sz="2397" spc="-131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901319" y="6299768"/>
            <a:ext cx="308540" cy="381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93"/>
              </a:lnSpc>
              <a:spcBef>
                <a:spcPct val="0"/>
              </a:spcBef>
            </a:pPr>
            <a:r>
              <a:rPr lang="en-US" b="true" sz="2397" spc="-131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946145" y="7202983"/>
            <a:ext cx="308540" cy="381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93"/>
              </a:lnSpc>
              <a:spcBef>
                <a:spcPct val="0"/>
              </a:spcBef>
            </a:pPr>
            <a:r>
              <a:rPr lang="en-US" b="true" sz="2397" spc="-131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3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574392" y="6303280"/>
            <a:ext cx="5249466" cy="396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36"/>
              </a:lnSpc>
              <a:spcBef>
                <a:spcPct val="0"/>
              </a:spcBef>
            </a:pPr>
            <a:r>
              <a:rPr lang="en-US" b="true" sz="2431" spc="-133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Registry keys created and modified.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574392" y="7203691"/>
            <a:ext cx="3797121" cy="396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36"/>
              </a:lnSpc>
              <a:spcBef>
                <a:spcPct val="0"/>
              </a:spcBef>
            </a:pPr>
            <a:r>
              <a:rPr lang="en-US" b="true" sz="2431" spc="-133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Maliciousness Prediction.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1813333" y="8020399"/>
            <a:ext cx="574165" cy="574165"/>
          </a:xfrm>
          <a:custGeom>
            <a:avLst/>
            <a:gdLst/>
            <a:ahLst/>
            <a:cxnLst/>
            <a:rect r="r" b="b" t="t" l="l"/>
            <a:pathLst>
              <a:path h="574165" w="574165">
                <a:moveTo>
                  <a:pt x="0" y="0"/>
                </a:moveTo>
                <a:lnTo>
                  <a:pt x="574165" y="0"/>
                </a:lnTo>
                <a:lnTo>
                  <a:pt x="574165" y="574165"/>
                </a:lnTo>
                <a:lnTo>
                  <a:pt x="0" y="5741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946145" y="8105870"/>
            <a:ext cx="308540" cy="381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93"/>
              </a:lnSpc>
              <a:spcBef>
                <a:spcPct val="0"/>
              </a:spcBef>
            </a:pPr>
            <a:r>
              <a:rPr lang="en-US" b="true" sz="2397" spc="-131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4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574392" y="8090345"/>
            <a:ext cx="4270760" cy="396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36"/>
              </a:lnSpc>
              <a:spcBef>
                <a:spcPct val="0"/>
              </a:spcBef>
            </a:pPr>
            <a:r>
              <a:rPr lang="en-US" b="true" sz="2431" spc="-133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Processes initiated by the file.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927498" y="3233776"/>
            <a:ext cx="6671310" cy="5243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47"/>
              </a:lnSpc>
              <a:spcBef>
                <a:spcPct val="0"/>
              </a:spcBef>
            </a:pPr>
            <a:r>
              <a:rPr lang="en-US" b="true" sz="3292" spc="-18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Collected dynamic behavior reports.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028700" y="3262351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7" y="0"/>
                </a:lnTo>
                <a:lnTo>
                  <a:pt x="507257" y="443620"/>
                </a:lnTo>
                <a:lnTo>
                  <a:pt x="0" y="44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768507" y="4180309"/>
            <a:ext cx="9528453" cy="5243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47"/>
              </a:lnSpc>
              <a:spcBef>
                <a:spcPct val="0"/>
              </a:spcBef>
            </a:pPr>
            <a:r>
              <a:rPr lang="en-US" b="true" sz="3292" spc="-18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Summarized data from VirusTotal using Gemini API .</a:t>
            </a: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1028700" y="4234957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7" y="0"/>
                </a:lnTo>
                <a:lnTo>
                  <a:pt x="507257" y="443620"/>
                </a:lnTo>
                <a:lnTo>
                  <a:pt x="0" y="44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384490" y="7938909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34909" y="-3056417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45633" y="5143500"/>
            <a:ext cx="653102" cy="653102"/>
          </a:xfrm>
          <a:custGeom>
            <a:avLst/>
            <a:gdLst/>
            <a:ahLst/>
            <a:cxnLst/>
            <a:rect r="r" b="b" t="t" l="l"/>
            <a:pathLst>
              <a:path h="653102" w="653102">
                <a:moveTo>
                  <a:pt x="0" y="0"/>
                </a:moveTo>
                <a:lnTo>
                  <a:pt x="653102" y="0"/>
                </a:lnTo>
                <a:lnTo>
                  <a:pt x="653102" y="653102"/>
                </a:lnTo>
                <a:lnTo>
                  <a:pt x="0" y="6531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6340108"/>
            <a:ext cx="686968" cy="686968"/>
          </a:xfrm>
          <a:custGeom>
            <a:avLst/>
            <a:gdLst/>
            <a:ahLst/>
            <a:cxnLst/>
            <a:rect r="r" b="b" t="t" l="l"/>
            <a:pathLst>
              <a:path h="686968" w="686968">
                <a:moveTo>
                  <a:pt x="0" y="0"/>
                </a:moveTo>
                <a:lnTo>
                  <a:pt x="686968" y="0"/>
                </a:lnTo>
                <a:lnTo>
                  <a:pt x="686968" y="686968"/>
                </a:lnTo>
                <a:lnTo>
                  <a:pt x="0" y="6869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7603311"/>
            <a:ext cx="686968" cy="686968"/>
          </a:xfrm>
          <a:custGeom>
            <a:avLst/>
            <a:gdLst/>
            <a:ahLst/>
            <a:cxnLst/>
            <a:rect r="r" b="b" t="t" l="l"/>
            <a:pathLst>
              <a:path h="686968" w="686968">
                <a:moveTo>
                  <a:pt x="0" y="0"/>
                </a:moveTo>
                <a:lnTo>
                  <a:pt x="686968" y="0"/>
                </a:lnTo>
                <a:lnTo>
                  <a:pt x="686968" y="686968"/>
                </a:lnTo>
                <a:lnTo>
                  <a:pt x="0" y="6869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3014417"/>
            <a:ext cx="434837" cy="380284"/>
          </a:xfrm>
          <a:custGeom>
            <a:avLst/>
            <a:gdLst/>
            <a:ahLst/>
            <a:cxnLst/>
            <a:rect r="r" b="b" t="t" l="l"/>
            <a:pathLst>
              <a:path h="380284" w="434837">
                <a:moveTo>
                  <a:pt x="0" y="0"/>
                </a:moveTo>
                <a:lnTo>
                  <a:pt x="434837" y="0"/>
                </a:lnTo>
                <a:lnTo>
                  <a:pt x="434837" y="380284"/>
                </a:lnTo>
                <a:lnTo>
                  <a:pt x="0" y="3802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8700" y="3801814"/>
            <a:ext cx="434837" cy="380284"/>
          </a:xfrm>
          <a:custGeom>
            <a:avLst/>
            <a:gdLst/>
            <a:ahLst/>
            <a:cxnLst/>
            <a:rect r="r" b="b" t="t" l="l"/>
            <a:pathLst>
              <a:path h="380284" w="434837">
                <a:moveTo>
                  <a:pt x="0" y="0"/>
                </a:moveTo>
                <a:lnTo>
                  <a:pt x="434837" y="0"/>
                </a:lnTo>
                <a:lnTo>
                  <a:pt x="434837" y="380284"/>
                </a:lnTo>
                <a:lnTo>
                  <a:pt x="0" y="3802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459902" y="2561588"/>
            <a:ext cx="5606758" cy="5606758"/>
          </a:xfrm>
          <a:custGeom>
            <a:avLst/>
            <a:gdLst/>
            <a:ahLst/>
            <a:cxnLst/>
            <a:rect r="r" b="b" t="t" l="l"/>
            <a:pathLst>
              <a:path h="5606758" w="5606758">
                <a:moveTo>
                  <a:pt x="0" y="0"/>
                </a:moveTo>
                <a:lnTo>
                  <a:pt x="5606758" y="0"/>
                </a:lnTo>
                <a:lnTo>
                  <a:pt x="5606758" y="5606758"/>
                </a:lnTo>
                <a:lnTo>
                  <a:pt x="0" y="56067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2199989" y="3183524"/>
            <a:ext cx="4303811" cy="4303811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0"/>
              <a:stretch>
                <a:fillRect l="-38888" t="0" r="-38888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5048429" y="524714"/>
            <a:ext cx="8368795" cy="14196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12"/>
              </a:lnSpc>
            </a:pPr>
            <a:r>
              <a:rPr lang="en-US" b="true" sz="42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AUTOMATED DEFENSE WITH SNORT AND PFSENSE (IDS &amp; IPS)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28755" y="5853530"/>
            <a:ext cx="8104072" cy="320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63601" indent="-287867" lvl="2">
              <a:lnSpc>
                <a:spcPts val="2580"/>
              </a:lnSpc>
              <a:spcBef>
                <a:spcPct val="0"/>
              </a:spcBef>
              <a:buFont typeface="Arial"/>
              <a:buChar char="⚬"/>
            </a:pPr>
            <a:r>
              <a:rPr lang="en-US" sz="2000" spc="-11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C</a:t>
            </a:r>
            <a:r>
              <a:rPr lang="en-US" sz="2000" spc="-110" strike="noStrike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ollected suspicious IPs and ports from VirusTotal and Gemini APIs.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919914" y="5197856"/>
            <a:ext cx="4042116" cy="463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1">
              <a:lnSpc>
                <a:spcPts val="3611"/>
              </a:lnSpc>
              <a:spcBef>
                <a:spcPct val="0"/>
              </a:spcBef>
            </a:pPr>
            <a:r>
              <a:rPr lang="en-US" b="true" sz="2799" spc="-15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IP Traffic Data Extraction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15778" y="7000841"/>
            <a:ext cx="7336707" cy="320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01" indent="-287867" lvl="2">
              <a:lnSpc>
                <a:spcPts val="2580"/>
              </a:lnSpc>
              <a:spcBef>
                <a:spcPct val="0"/>
              </a:spcBef>
              <a:buFont typeface="Arial"/>
              <a:buChar char="⚬"/>
            </a:pPr>
            <a:r>
              <a:rPr lang="en-US" sz="2000" spc="-110" strike="noStrike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Automatically generated rules using Drop and Alert actions.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906937" y="6458713"/>
            <a:ext cx="3455520" cy="43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1">
              <a:lnSpc>
                <a:spcPts val="3482"/>
              </a:lnSpc>
              <a:spcBef>
                <a:spcPct val="0"/>
              </a:spcBef>
            </a:pPr>
            <a:r>
              <a:rPr lang="en-US" b="true" sz="2699" spc="-148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Snort Rule Generation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263052" y="8404579"/>
            <a:ext cx="9018093" cy="320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601" indent="-287867" lvl="2">
              <a:lnSpc>
                <a:spcPts val="2580"/>
              </a:lnSpc>
              <a:spcBef>
                <a:spcPct val="0"/>
              </a:spcBef>
              <a:buFont typeface="Arial"/>
              <a:buChar char="⚬"/>
            </a:pPr>
            <a:r>
              <a:rPr lang="en-US" sz="2000" spc="-11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Updated rules, restarted Snort, and checked logs for threat prevention.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919914" y="7705050"/>
            <a:ext cx="2840035" cy="463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611"/>
              </a:lnSpc>
              <a:spcBef>
                <a:spcPct val="0"/>
              </a:spcBef>
            </a:pPr>
            <a:r>
              <a:rPr lang="en-US" b="true" sz="2799" spc="-15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Rule Deployment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28418" y="5247871"/>
            <a:ext cx="487531" cy="415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311"/>
              </a:lnSpc>
              <a:spcBef>
                <a:spcPct val="0"/>
              </a:spcBef>
            </a:pPr>
            <a:r>
              <a:rPr lang="en-US" sz="2566" spc="-14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15778" y="6451372"/>
            <a:ext cx="512812" cy="43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482"/>
              </a:lnSpc>
              <a:spcBef>
                <a:spcPct val="0"/>
              </a:spcBef>
            </a:pPr>
            <a:r>
              <a:rPr lang="en-US" sz="2699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15778" y="7714575"/>
            <a:ext cx="512812" cy="43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482"/>
              </a:lnSpc>
              <a:spcBef>
                <a:spcPct val="0"/>
              </a:spcBef>
            </a:pPr>
            <a:r>
              <a:rPr lang="en-US" sz="2699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632617" y="2973016"/>
            <a:ext cx="7497318" cy="444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40"/>
              </a:lnSpc>
              <a:spcBef>
                <a:spcPct val="0"/>
              </a:spcBef>
            </a:pPr>
            <a:r>
              <a:rPr lang="en-US" b="true" sz="2822" spc="-155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Deployed as IDS and IPS using snort on pfSense.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632617" y="3773581"/>
            <a:ext cx="9108162" cy="417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82"/>
              </a:lnSpc>
              <a:spcBef>
                <a:spcPct val="0"/>
              </a:spcBef>
            </a:pPr>
            <a:r>
              <a:rPr lang="en-US" b="true" sz="2622" spc="-144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Enabled real-time updates and monitoring using python Script </a:t>
            </a:r>
          </a:p>
        </p:txBody>
      </p:sp>
    </p:spTree>
  </p:cSld>
  <p:clrMapOvr>
    <a:masterClrMapping/>
  </p:clrMapOvr>
  <p:transition spd="fast">
    <p:fade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841590" y="1143000"/>
            <a:ext cx="8875843" cy="672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48"/>
              </a:lnSpc>
            </a:pPr>
            <a:r>
              <a:rPr lang="en-US" b="true" sz="52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KEY FINDINGS AND CONCLUSION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798463" y="781046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55659" y="-2875792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8670" y="2926004"/>
            <a:ext cx="4401896" cy="4068086"/>
          </a:xfrm>
          <a:custGeom>
            <a:avLst/>
            <a:gdLst/>
            <a:ahLst/>
            <a:cxnLst/>
            <a:rect r="r" b="b" t="t" l="l"/>
            <a:pathLst>
              <a:path h="4068086" w="4401896">
                <a:moveTo>
                  <a:pt x="0" y="0"/>
                </a:moveTo>
                <a:lnTo>
                  <a:pt x="4401896" y="0"/>
                </a:lnTo>
                <a:lnTo>
                  <a:pt x="4401896" y="4068086"/>
                </a:lnTo>
                <a:lnTo>
                  <a:pt x="0" y="40680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72891" y="3832143"/>
            <a:ext cx="3294991" cy="396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29"/>
              </a:lnSpc>
            </a:pPr>
            <a:r>
              <a:rPr lang="en-US" sz="2999" spc="188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Static Analysis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72891" y="4331458"/>
            <a:ext cx="3895736" cy="20810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Revealed file structure, API calls, and obfuscation techniques.</a:t>
            </a:r>
          </a:p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Identified high entropy and suspicious indicators (e.g., generic file names).</a:t>
            </a:r>
          </a:p>
          <a:p>
            <a:pPr algn="l" marL="0" indent="0" lvl="1">
              <a:lnSpc>
                <a:spcPts val="2580"/>
              </a:lnSpc>
              <a:spcBef>
                <a:spcPct val="0"/>
              </a:spcBef>
            </a:pP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4685041" y="2926004"/>
            <a:ext cx="4401896" cy="4068086"/>
          </a:xfrm>
          <a:custGeom>
            <a:avLst/>
            <a:gdLst/>
            <a:ahLst/>
            <a:cxnLst/>
            <a:rect r="r" b="b" t="t" l="l"/>
            <a:pathLst>
              <a:path h="4068086" w="4401896">
                <a:moveTo>
                  <a:pt x="0" y="0"/>
                </a:moveTo>
                <a:lnTo>
                  <a:pt x="4401897" y="0"/>
                </a:lnTo>
                <a:lnTo>
                  <a:pt x="4401897" y="4068086"/>
                </a:lnTo>
                <a:lnTo>
                  <a:pt x="0" y="40680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238494" y="3832143"/>
            <a:ext cx="3294991" cy="396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029"/>
              </a:lnSpc>
            </a:pPr>
            <a:r>
              <a:rPr lang="en-US" sz="2999" spc="-32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Dynamic Analysis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191201" y="4413338"/>
            <a:ext cx="3895736" cy="2108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Uncovered persistence mechanisms (scheduled tasks, registry modifications).</a:t>
            </a:r>
          </a:p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Detected C2 communication and data exfiltration attempts.</a:t>
            </a:r>
          </a:p>
          <a:p>
            <a:pPr algn="l" marL="0" indent="0" lvl="1">
              <a:lnSpc>
                <a:spcPts val="2837"/>
              </a:lnSpc>
              <a:spcBef>
                <a:spcPct val="0"/>
              </a:spcBef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9201238" y="2926004"/>
            <a:ext cx="4401896" cy="4068086"/>
          </a:xfrm>
          <a:custGeom>
            <a:avLst/>
            <a:gdLst/>
            <a:ahLst/>
            <a:cxnLst/>
            <a:rect r="r" b="b" t="t" l="l"/>
            <a:pathLst>
              <a:path h="4068086" w="4401896">
                <a:moveTo>
                  <a:pt x="0" y="0"/>
                </a:moveTo>
                <a:lnTo>
                  <a:pt x="4401896" y="0"/>
                </a:lnTo>
                <a:lnTo>
                  <a:pt x="4401896" y="4068086"/>
                </a:lnTo>
                <a:lnTo>
                  <a:pt x="0" y="40680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9575423" y="3832143"/>
            <a:ext cx="3895736" cy="396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029"/>
              </a:lnSpc>
            </a:pPr>
            <a:r>
              <a:rPr lang="en-US" sz="2999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Automated Analysis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680198" y="4317742"/>
            <a:ext cx="3895736" cy="2108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Provided detailed behavioral data (network connections, DNS lookups).</a:t>
            </a:r>
          </a:p>
          <a:p>
            <a:pPr algn="l">
              <a:lnSpc>
                <a:spcPts val="2837"/>
              </a:lnSpc>
            </a:pPr>
            <a:r>
              <a:rPr lang="en-US" sz="2199" spc="-12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Identified malicious IPs and domains for C2 communication.</a:t>
            </a:r>
          </a:p>
          <a:p>
            <a:pPr algn="l" marL="0" indent="0" lvl="1">
              <a:lnSpc>
                <a:spcPts val="2837"/>
              </a:lnSpc>
              <a:spcBef>
                <a:spcPct val="0"/>
              </a:spcBef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3717434" y="2926004"/>
            <a:ext cx="4401896" cy="4068086"/>
          </a:xfrm>
          <a:custGeom>
            <a:avLst/>
            <a:gdLst/>
            <a:ahLst/>
            <a:cxnLst/>
            <a:rect r="r" b="b" t="t" l="l"/>
            <a:pathLst>
              <a:path h="4068086" w="4401896">
                <a:moveTo>
                  <a:pt x="0" y="0"/>
                </a:moveTo>
                <a:lnTo>
                  <a:pt x="4401896" y="0"/>
                </a:lnTo>
                <a:lnTo>
                  <a:pt x="4401896" y="4068086"/>
                </a:lnTo>
                <a:lnTo>
                  <a:pt x="0" y="40680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4196395" y="3832143"/>
            <a:ext cx="3443975" cy="396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29"/>
              </a:lnSpc>
            </a:pPr>
            <a:r>
              <a:rPr lang="en-US" sz="2999" spc="-164">
                <a:solidFill>
                  <a:srgbClr val="FFFFFF"/>
                </a:solidFill>
                <a:latin typeface="Fredoka"/>
                <a:ea typeface="Fredoka"/>
                <a:cs typeface="Fredoka"/>
                <a:sym typeface="Fredoka"/>
              </a:rPr>
              <a:t>Snort Integration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364256" y="4413338"/>
            <a:ext cx="3108252" cy="1163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095"/>
              </a:lnSpc>
              <a:spcBef>
                <a:spcPct val="0"/>
              </a:spcBef>
            </a:pPr>
            <a:r>
              <a:rPr lang="en-US" sz="2399" spc="-13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Successfully blocked malicious traffic in real-time using custom rules.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710173" y="6783347"/>
            <a:ext cx="13138679" cy="1958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4"/>
              </a:lnSpc>
            </a:pPr>
          </a:p>
          <a:p>
            <a:pPr algn="l">
              <a:lnSpc>
                <a:spcPts val="3924"/>
              </a:lnSpc>
            </a:pPr>
            <a:r>
              <a:rPr lang="en-US" b="true" sz="2499" strike="noStrike" spc="-92" u="non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          </a:t>
            </a:r>
            <a:r>
              <a:rPr lang="en-US" b="true" sz="2499" strike="noStrike" spc="-92" u="non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Impact:</a:t>
            </a:r>
          </a:p>
          <a:p>
            <a:pPr algn="l" marL="1079496" indent="-359832" lvl="2">
              <a:lnSpc>
                <a:spcPts val="3924"/>
              </a:lnSpc>
              <a:buFont typeface="Arial"/>
              <a:buChar char="⚬"/>
            </a:pPr>
            <a:r>
              <a:rPr lang="en-US" b="true" sz="2499" spc="-92" strike="noStrike" u="non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This approach can be extended to other malware types.</a:t>
            </a:r>
          </a:p>
          <a:p>
            <a:pPr algn="l" marL="1079496" indent="-359832" lvl="2">
              <a:lnSpc>
                <a:spcPts val="3924"/>
              </a:lnSpc>
              <a:buFont typeface="Arial"/>
              <a:buChar char="⚬"/>
            </a:pPr>
            <a:r>
              <a:rPr lang="en-US" b="true" sz="2499" spc="-92" strike="noStrike" u="non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Enhances network security through automated detection and prevention.</a:t>
            </a:r>
          </a:p>
        </p:txBody>
      </p:sp>
    </p:spTree>
  </p:cSld>
  <p:clrMapOvr>
    <a:masterClrMapping/>
  </p:clrMapOvr>
  <p:transition spd="fast">
    <p:fade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8463" y="781046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708923" y="-3507902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634449" y="2961456"/>
            <a:ext cx="987289" cy="4936446"/>
          </a:xfrm>
          <a:custGeom>
            <a:avLst/>
            <a:gdLst/>
            <a:ahLst/>
            <a:cxnLst/>
            <a:rect r="r" b="b" t="t" l="l"/>
            <a:pathLst>
              <a:path h="4936446" w="987289">
                <a:moveTo>
                  <a:pt x="0" y="0"/>
                </a:moveTo>
                <a:lnTo>
                  <a:pt x="987289" y="0"/>
                </a:lnTo>
                <a:lnTo>
                  <a:pt x="987289" y="4936446"/>
                </a:lnTo>
                <a:lnTo>
                  <a:pt x="0" y="49364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666262" y="2789148"/>
            <a:ext cx="7968187" cy="49821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256"/>
              </a:lnSpc>
            </a:pPr>
            <a:r>
              <a:rPr lang="en-US" sz="19451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THANK YOU</a:t>
            </a:r>
          </a:p>
        </p:txBody>
      </p:sp>
    </p:spTree>
  </p:cSld>
  <p:clrMapOvr>
    <a:masterClrMapping/>
  </p:clrMapOvr>
  <p:transition spd="fast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565846" y="2619774"/>
            <a:ext cx="4270739" cy="4270739"/>
          </a:xfrm>
          <a:custGeom>
            <a:avLst/>
            <a:gdLst/>
            <a:ahLst/>
            <a:cxnLst/>
            <a:rect r="r" b="b" t="t" l="l"/>
            <a:pathLst>
              <a:path h="4270739" w="4270739">
                <a:moveTo>
                  <a:pt x="0" y="0"/>
                </a:moveTo>
                <a:lnTo>
                  <a:pt x="4270739" y="0"/>
                </a:lnTo>
                <a:lnTo>
                  <a:pt x="4270739" y="4270739"/>
                </a:lnTo>
                <a:lnTo>
                  <a:pt x="0" y="42707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lgDash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-1272860" y="7730854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01216" y="-2654565"/>
            <a:ext cx="10882390" cy="6707510"/>
          </a:xfrm>
          <a:custGeom>
            <a:avLst/>
            <a:gdLst/>
            <a:ahLst/>
            <a:cxnLst/>
            <a:rect r="r" b="b" t="t" l="l"/>
            <a:pathLst>
              <a:path h="6707510" w="10882390">
                <a:moveTo>
                  <a:pt x="0" y="0"/>
                </a:moveTo>
                <a:lnTo>
                  <a:pt x="10882390" y="0"/>
                </a:lnTo>
                <a:lnTo>
                  <a:pt x="10882390" y="6707509"/>
                </a:lnTo>
                <a:lnTo>
                  <a:pt x="0" y="670750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857655" y="2833283"/>
            <a:ext cx="3739029" cy="3739029"/>
          </a:xfrm>
          <a:custGeom>
            <a:avLst/>
            <a:gdLst/>
            <a:ahLst/>
            <a:cxnLst/>
            <a:rect r="r" b="b" t="t" l="l"/>
            <a:pathLst>
              <a:path h="3739029" w="3739029">
                <a:moveTo>
                  <a:pt x="0" y="0"/>
                </a:moveTo>
                <a:lnTo>
                  <a:pt x="3739029" y="0"/>
                </a:lnTo>
                <a:lnTo>
                  <a:pt x="3739029" y="3739029"/>
                </a:lnTo>
                <a:lnTo>
                  <a:pt x="0" y="37390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65846" y="2833283"/>
            <a:ext cx="3799976" cy="3928547"/>
          </a:xfrm>
          <a:custGeom>
            <a:avLst/>
            <a:gdLst/>
            <a:ahLst/>
            <a:cxnLst/>
            <a:rect r="r" b="b" t="t" l="l"/>
            <a:pathLst>
              <a:path h="3928547" w="3799976">
                <a:moveTo>
                  <a:pt x="0" y="0"/>
                </a:moveTo>
                <a:lnTo>
                  <a:pt x="3799976" y="0"/>
                </a:lnTo>
                <a:lnTo>
                  <a:pt x="3799976" y="3928547"/>
                </a:lnTo>
                <a:lnTo>
                  <a:pt x="0" y="392854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67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58177" y="1120720"/>
            <a:ext cx="8044026" cy="937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6"/>
              </a:lnSpc>
            </a:pPr>
            <a:r>
              <a:rPr lang="en-US" sz="5469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WHY IS IT DANGEROUS?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799779" y="2619774"/>
            <a:ext cx="857263" cy="857263"/>
          </a:xfrm>
          <a:custGeom>
            <a:avLst/>
            <a:gdLst/>
            <a:ahLst/>
            <a:cxnLst/>
            <a:rect r="r" b="b" t="t" l="l"/>
            <a:pathLst>
              <a:path h="857263" w="857263">
                <a:moveTo>
                  <a:pt x="0" y="0"/>
                </a:moveTo>
                <a:lnTo>
                  <a:pt x="857263" y="0"/>
                </a:lnTo>
                <a:lnTo>
                  <a:pt x="857263" y="857263"/>
                </a:lnTo>
                <a:lnTo>
                  <a:pt x="0" y="8572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808612" y="3877087"/>
            <a:ext cx="858647" cy="858647"/>
          </a:xfrm>
          <a:custGeom>
            <a:avLst/>
            <a:gdLst/>
            <a:ahLst/>
            <a:cxnLst/>
            <a:rect r="r" b="b" t="t" l="l"/>
            <a:pathLst>
              <a:path h="858647" w="858647">
                <a:moveTo>
                  <a:pt x="0" y="0"/>
                </a:moveTo>
                <a:lnTo>
                  <a:pt x="858647" y="0"/>
                </a:lnTo>
                <a:lnTo>
                  <a:pt x="858647" y="858646"/>
                </a:lnTo>
                <a:lnTo>
                  <a:pt x="0" y="858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795508" y="5135783"/>
            <a:ext cx="884855" cy="884855"/>
          </a:xfrm>
          <a:custGeom>
            <a:avLst/>
            <a:gdLst/>
            <a:ahLst/>
            <a:cxnLst/>
            <a:rect r="r" b="b" t="t" l="l"/>
            <a:pathLst>
              <a:path h="884855" w="884855">
                <a:moveTo>
                  <a:pt x="0" y="0"/>
                </a:moveTo>
                <a:lnTo>
                  <a:pt x="884855" y="0"/>
                </a:lnTo>
                <a:lnTo>
                  <a:pt x="884855" y="884855"/>
                </a:lnTo>
                <a:lnTo>
                  <a:pt x="0" y="8848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962629" y="2822091"/>
            <a:ext cx="8981992" cy="471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1">
              <a:lnSpc>
                <a:spcPts val="3740"/>
              </a:lnSpc>
              <a:spcBef>
                <a:spcPct val="0"/>
              </a:spcBef>
            </a:pPr>
            <a:r>
              <a:rPr lang="en-US" b="true" sz="2899" spc="-159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Easy to use and widely available on the dark web.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972154" y="7883207"/>
            <a:ext cx="7908972" cy="463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611"/>
              </a:lnSpc>
              <a:spcBef>
                <a:spcPct val="0"/>
              </a:spcBef>
            </a:pPr>
            <a:r>
              <a:rPr lang="en-US" sz="2799" spc="-153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Enables remote control over infected devices.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928644" y="2816090"/>
            <a:ext cx="618583" cy="426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919119" y="4083620"/>
            <a:ext cx="618583" cy="426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928644" y="5355420"/>
            <a:ext cx="618583" cy="426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3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972154" y="4051521"/>
            <a:ext cx="6416074" cy="4716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1">
              <a:lnSpc>
                <a:spcPts val="3740"/>
              </a:lnSpc>
              <a:spcBef>
                <a:spcPct val="0"/>
              </a:spcBef>
            </a:pPr>
            <a:r>
              <a:rPr lang="en-US" sz="2899" spc="-15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Bypasses traditional antivirus solutions.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782096" y="6420688"/>
            <a:ext cx="892629" cy="892629"/>
          </a:xfrm>
          <a:custGeom>
            <a:avLst/>
            <a:gdLst/>
            <a:ahLst/>
            <a:cxnLst/>
            <a:rect r="r" b="b" t="t" l="l"/>
            <a:pathLst>
              <a:path h="892629" w="892629">
                <a:moveTo>
                  <a:pt x="0" y="0"/>
                </a:moveTo>
                <a:lnTo>
                  <a:pt x="892629" y="0"/>
                </a:lnTo>
                <a:lnTo>
                  <a:pt x="892629" y="892629"/>
                </a:lnTo>
                <a:lnTo>
                  <a:pt x="0" y="8926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968835" y="6667436"/>
            <a:ext cx="519152" cy="444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576"/>
              </a:lnSpc>
              <a:spcBef>
                <a:spcPct val="0"/>
              </a:spcBef>
            </a:pPr>
            <a:r>
              <a:rPr lang="en-US" sz="2772" spc="-152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972154" y="6657911"/>
            <a:ext cx="8538788" cy="463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611"/>
              </a:lnSpc>
              <a:spcBef>
                <a:spcPct val="0"/>
              </a:spcBef>
            </a:pPr>
            <a:r>
              <a:rPr lang="en-US" sz="2799" spc="-153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Uses obfuscation techniques to avoid detection.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962629" y="5399499"/>
            <a:ext cx="8450342" cy="4632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1"/>
              </a:lnSpc>
              <a:spcBef>
                <a:spcPct val="0"/>
              </a:spcBef>
            </a:pPr>
            <a:r>
              <a:rPr lang="en-US" sz="2807" spc="-154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Communicates with C2 servers for data exfiltration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1799779" y="7689010"/>
            <a:ext cx="892629" cy="892629"/>
          </a:xfrm>
          <a:custGeom>
            <a:avLst/>
            <a:gdLst/>
            <a:ahLst/>
            <a:cxnLst/>
            <a:rect r="r" b="b" t="t" l="l"/>
            <a:pathLst>
              <a:path h="892629" w="892629">
                <a:moveTo>
                  <a:pt x="0" y="0"/>
                </a:moveTo>
                <a:lnTo>
                  <a:pt x="892629" y="0"/>
                </a:lnTo>
                <a:lnTo>
                  <a:pt x="892629" y="892628"/>
                </a:lnTo>
                <a:lnTo>
                  <a:pt x="0" y="8926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978360" y="7951492"/>
            <a:ext cx="519152" cy="444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3576"/>
              </a:lnSpc>
              <a:spcBef>
                <a:spcPct val="0"/>
              </a:spcBef>
            </a:pPr>
            <a:r>
              <a:rPr lang="en-US" sz="2772" spc="-152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5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243233" y="1346100"/>
            <a:ext cx="675886" cy="591093"/>
          </a:xfrm>
          <a:custGeom>
            <a:avLst/>
            <a:gdLst/>
            <a:ahLst/>
            <a:cxnLst/>
            <a:rect r="r" b="b" t="t" l="l"/>
            <a:pathLst>
              <a:path h="591093" w="675886">
                <a:moveTo>
                  <a:pt x="0" y="0"/>
                </a:moveTo>
                <a:lnTo>
                  <a:pt x="675886" y="0"/>
                </a:lnTo>
                <a:lnTo>
                  <a:pt x="675886" y="591094"/>
                </a:lnTo>
                <a:lnTo>
                  <a:pt x="0" y="59109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09140" y="2763606"/>
            <a:ext cx="8106541" cy="764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58"/>
              </a:lnSpc>
            </a:pPr>
            <a:r>
              <a:rPr lang="en-US" sz="5816" b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REVERSE ENGINEERING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798463" y="781046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4" y="0"/>
                </a:lnTo>
                <a:lnTo>
                  <a:pt x="11158154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77476" y="-3349149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291227" y="3665740"/>
            <a:ext cx="4794164" cy="2955519"/>
            <a:chOff x="0" y="0"/>
            <a:chExt cx="1436475" cy="88556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36475" cy="885562"/>
            </a:xfrm>
            <a:custGeom>
              <a:avLst/>
              <a:gdLst/>
              <a:ahLst/>
              <a:cxnLst/>
              <a:rect r="r" b="b" t="t" l="l"/>
              <a:pathLst>
                <a:path h="885562" w="1436475">
                  <a:moveTo>
                    <a:pt x="0" y="0"/>
                  </a:moveTo>
                  <a:lnTo>
                    <a:pt x="1436475" y="0"/>
                  </a:lnTo>
                  <a:lnTo>
                    <a:pt x="1436475" y="885562"/>
                  </a:lnTo>
                  <a:lnTo>
                    <a:pt x="0" y="885562"/>
                  </a:lnTo>
                  <a:close/>
                </a:path>
              </a:pathLst>
            </a:custGeom>
            <a:solidFill>
              <a:srgbClr val="787FF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28575"/>
              <a:ext cx="1436475" cy="8569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6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43843" y="2481683"/>
            <a:ext cx="5323635" cy="5323635"/>
          </a:xfrm>
          <a:custGeom>
            <a:avLst/>
            <a:gdLst/>
            <a:ahLst/>
            <a:cxnLst/>
            <a:rect r="r" b="b" t="t" l="l"/>
            <a:pathLst>
              <a:path h="5323635" w="5323635">
                <a:moveTo>
                  <a:pt x="0" y="0"/>
                </a:moveTo>
                <a:lnTo>
                  <a:pt x="5323634" y="0"/>
                </a:lnTo>
                <a:lnTo>
                  <a:pt x="5323634" y="5323634"/>
                </a:lnTo>
                <a:lnTo>
                  <a:pt x="0" y="53236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56011" y="2693851"/>
            <a:ext cx="4899299" cy="4899299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-5000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6803533" y="4015757"/>
            <a:ext cx="9503891" cy="1132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1100" indent="-300550" lvl="1">
              <a:lnSpc>
                <a:spcPts val="4621"/>
              </a:lnSpc>
              <a:buFont typeface="Arial"/>
              <a:buChar char="•"/>
            </a:pPr>
            <a:r>
              <a:rPr lang="en-US" sz="2784" spc="-153" strike="noStrike" u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Understand malware behavior, extract Indicators of Compromise (IoCs), and develop defense strategies.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994033" y="5464955"/>
            <a:ext cx="11654265" cy="3184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1"/>
              </a:lnSpc>
            </a:pPr>
            <a:r>
              <a:rPr lang="en-US" b="true" sz="2707" spc="-148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Objectives:</a:t>
            </a:r>
          </a:p>
          <a:p>
            <a:pPr algn="l" marL="584574" indent="-292287" lvl="1">
              <a:lnSpc>
                <a:spcPts val="5171"/>
              </a:lnSpc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Understand malware behavior (propagation, C2 communication, attack execution).</a:t>
            </a:r>
          </a:p>
          <a:p>
            <a:pPr algn="l" marL="584574" indent="-292287" lvl="1">
              <a:lnSpc>
                <a:spcPts val="5171"/>
              </a:lnSpc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Extract IoCs (IPs, domain names, malicious files).</a:t>
            </a:r>
          </a:p>
          <a:p>
            <a:pPr algn="l" marL="584574" indent="-292287" lvl="1">
              <a:lnSpc>
                <a:spcPts val="5171"/>
              </a:lnSpc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Develop defense strategies (IDS rules, antivirus updates).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6477290" y="5645930"/>
            <a:ext cx="431018" cy="376945"/>
          </a:xfrm>
          <a:custGeom>
            <a:avLst/>
            <a:gdLst/>
            <a:ahLst/>
            <a:cxnLst/>
            <a:rect r="r" b="b" t="t" l="l"/>
            <a:pathLst>
              <a:path h="376945" w="431018">
                <a:moveTo>
                  <a:pt x="0" y="0"/>
                </a:moveTo>
                <a:lnTo>
                  <a:pt x="431018" y="0"/>
                </a:lnTo>
                <a:lnTo>
                  <a:pt x="431018" y="376945"/>
                </a:lnTo>
                <a:lnTo>
                  <a:pt x="0" y="37694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166627" y="650895"/>
            <a:ext cx="9954746" cy="822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38"/>
              </a:lnSpc>
            </a:pPr>
            <a:r>
              <a:rPr lang="en-US" b="true" sz="62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RESEARCH OBJECTIVES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6306950" y="-5061101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526843" y="7715731"/>
            <a:ext cx="11189061" cy="6896530"/>
          </a:xfrm>
          <a:custGeom>
            <a:avLst/>
            <a:gdLst/>
            <a:ahLst/>
            <a:cxnLst/>
            <a:rect r="r" b="b" t="t" l="l"/>
            <a:pathLst>
              <a:path h="6896530" w="11189061">
                <a:moveTo>
                  <a:pt x="0" y="0"/>
                </a:moveTo>
                <a:lnTo>
                  <a:pt x="11189060" y="0"/>
                </a:lnTo>
                <a:lnTo>
                  <a:pt x="11189060" y="6896531"/>
                </a:lnTo>
                <a:lnTo>
                  <a:pt x="0" y="6896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508775" y="3513826"/>
            <a:ext cx="4803085" cy="4803085"/>
          </a:xfrm>
          <a:custGeom>
            <a:avLst/>
            <a:gdLst/>
            <a:ahLst/>
            <a:cxnLst/>
            <a:rect r="r" b="b" t="t" l="l"/>
            <a:pathLst>
              <a:path h="4803085" w="4803085">
                <a:moveTo>
                  <a:pt x="0" y="0"/>
                </a:moveTo>
                <a:lnTo>
                  <a:pt x="4803085" y="0"/>
                </a:lnTo>
                <a:lnTo>
                  <a:pt x="4803085" y="4803085"/>
                </a:lnTo>
                <a:lnTo>
                  <a:pt x="0" y="48030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1740138" y="3745190"/>
            <a:ext cx="4340358" cy="4340358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25046" r="0" b="-25046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4346903" y="1780232"/>
            <a:ext cx="3467188" cy="3467188"/>
          </a:xfrm>
          <a:custGeom>
            <a:avLst/>
            <a:gdLst/>
            <a:ahLst/>
            <a:cxnLst/>
            <a:rect r="r" b="b" t="t" l="l"/>
            <a:pathLst>
              <a:path h="3467188" w="3467188">
                <a:moveTo>
                  <a:pt x="0" y="0"/>
                </a:moveTo>
                <a:lnTo>
                  <a:pt x="3467188" y="0"/>
                </a:lnTo>
                <a:lnTo>
                  <a:pt x="3467188" y="3467188"/>
                </a:lnTo>
                <a:lnTo>
                  <a:pt x="0" y="3467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513917" y="1947246"/>
            <a:ext cx="3133160" cy="313316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16666" t="0" r="-16666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028700" y="3536178"/>
            <a:ext cx="1151005" cy="1047269"/>
            <a:chOff x="0" y="0"/>
            <a:chExt cx="160570" cy="14609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60570" cy="146099"/>
            </a:xfrm>
            <a:custGeom>
              <a:avLst/>
              <a:gdLst/>
              <a:ahLst/>
              <a:cxnLst/>
              <a:rect r="r" b="b" t="t" l="l"/>
              <a:pathLst>
                <a:path h="146099" w="160570">
                  <a:moveTo>
                    <a:pt x="73049" y="0"/>
                  </a:moveTo>
                  <a:lnTo>
                    <a:pt x="87521" y="0"/>
                  </a:lnTo>
                  <a:cubicBezTo>
                    <a:pt x="106895" y="0"/>
                    <a:pt x="125475" y="7696"/>
                    <a:pt x="139175" y="21396"/>
                  </a:cubicBezTo>
                  <a:cubicBezTo>
                    <a:pt x="152874" y="35095"/>
                    <a:pt x="160570" y="53675"/>
                    <a:pt x="160570" y="73049"/>
                  </a:cubicBezTo>
                  <a:lnTo>
                    <a:pt x="160570" y="73049"/>
                  </a:lnTo>
                  <a:cubicBezTo>
                    <a:pt x="160570" y="92423"/>
                    <a:pt x="152874" y="111004"/>
                    <a:pt x="139175" y="124703"/>
                  </a:cubicBezTo>
                  <a:cubicBezTo>
                    <a:pt x="125475" y="138402"/>
                    <a:pt x="106895" y="146099"/>
                    <a:pt x="87521" y="146099"/>
                  </a:cubicBezTo>
                  <a:lnTo>
                    <a:pt x="73049" y="146099"/>
                  </a:lnTo>
                  <a:cubicBezTo>
                    <a:pt x="53675" y="146099"/>
                    <a:pt x="35095" y="138402"/>
                    <a:pt x="21396" y="124703"/>
                  </a:cubicBezTo>
                  <a:cubicBezTo>
                    <a:pt x="7696" y="111004"/>
                    <a:pt x="0" y="92423"/>
                    <a:pt x="0" y="73049"/>
                  </a:cubicBezTo>
                  <a:lnTo>
                    <a:pt x="0" y="73049"/>
                  </a:lnTo>
                  <a:cubicBezTo>
                    <a:pt x="0" y="53675"/>
                    <a:pt x="7696" y="35095"/>
                    <a:pt x="21396" y="21396"/>
                  </a:cubicBezTo>
                  <a:cubicBezTo>
                    <a:pt x="35095" y="7696"/>
                    <a:pt x="53675" y="0"/>
                    <a:pt x="73049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160570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762443" y="3536178"/>
            <a:ext cx="8731524" cy="1047269"/>
            <a:chOff x="0" y="0"/>
            <a:chExt cx="1218086" cy="14609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218086" cy="146099"/>
            </a:xfrm>
            <a:custGeom>
              <a:avLst/>
              <a:gdLst/>
              <a:ahLst/>
              <a:cxnLst/>
              <a:rect r="r" b="b" t="t" l="l"/>
              <a:pathLst>
                <a:path h="146099" w="1218086">
                  <a:moveTo>
                    <a:pt x="9753" y="0"/>
                  </a:moveTo>
                  <a:lnTo>
                    <a:pt x="1208333" y="0"/>
                  </a:lnTo>
                  <a:cubicBezTo>
                    <a:pt x="1210919" y="0"/>
                    <a:pt x="1213400" y="1028"/>
                    <a:pt x="1215229" y="2857"/>
                  </a:cubicBezTo>
                  <a:cubicBezTo>
                    <a:pt x="1217058" y="4686"/>
                    <a:pt x="1218086" y="7167"/>
                    <a:pt x="1218086" y="9753"/>
                  </a:cubicBezTo>
                  <a:lnTo>
                    <a:pt x="1218086" y="136345"/>
                  </a:lnTo>
                  <a:cubicBezTo>
                    <a:pt x="1218086" y="138932"/>
                    <a:pt x="1217058" y="141413"/>
                    <a:pt x="1215229" y="143242"/>
                  </a:cubicBezTo>
                  <a:cubicBezTo>
                    <a:pt x="1213400" y="145071"/>
                    <a:pt x="1210919" y="146099"/>
                    <a:pt x="1208333" y="146099"/>
                  </a:cubicBezTo>
                  <a:lnTo>
                    <a:pt x="9753" y="146099"/>
                  </a:lnTo>
                  <a:cubicBezTo>
                    <a:pt x="7167" y="146099"/>
                    <a:pt x="4686" y="145071"/>
                    <a:pt x="2857" y="143242"/>
                  </a:cubicBezTo>
                  <a:cubicBezTo>
                    <a:pt x="1028" y="141413"/>
                    <a:pt x="0" y="138932"/>
                    <a:pt x="0" y="136345"/>
                  </a:cubicBezTo>
                  <a:lnTo>
                    <a:pt x="0" y="9753"/>
                  </a:lnTo>
                  <a:cubicBezTo>
                    <a:pt x="0" y="7167"/>
                    <a:pt x="1028" y="4686"/>
                    <a:pt x="2857" y="2857"/>
                  </a:cubicBezTo>
                  <a:cubicBezTo>
                    <a:pt x="4686" y="1028"/>
                    <a:pt x="7167" y="0"/>
                    <a:pt x="975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57150"/>
              <a:ext cx="1218086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963623" y="3594433"/>
            <a:ext cx="8492244" cy="871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1"/>
              </a:lnSpc>
            </a:pPr>
            <a:r>
              <a:rPr lang="en-US" b="true" sz="2508">
                <a:solidFill>
                  <a:srgbClr val="3A1E7D"/>
                </a:solidFill>
                <a:latin typeface="Open Sauce Medium"/>
                <a:ea typeface="Open Sauce Medium"/>
                <a:cs typeface="Open Sauce Medium"/>
                <a:sym typeface="Open Sauce Medium"/>
              </a:rPr>
              <a:t>Examine persistence techniques used by njRAT (encryption, registry key modifications).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028700" y="4983019"/>
            <a:ext cx="1151005" cy="1047269"/>
            <a:chOff x="0" y="0"/>
            <a:chExt cx="160570" cy="14609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60570" cy="146099"/>
            </a:xfrm>
            <a:custGeom>
              <a:avLst/>
              <a:gdLst/>
              <a:ahLst/>
              <a:cxnLst/>
              <a:rect r="r" b="b" t="t" l="l"/>
              <a:pathLst>
                <a:path h="146099" w="160570">
                  <a:moveTo>
                    <a:pt x="73049" y="0"/>
                  </a:moveTo>
                  <a:lnTo>
                    <a:pt x="87521" y="0"/>
                  </a:lnTo>
                  <a:cubicBezTo>
                    <a:pt x="106895" y="0"/>
                    <a:pt x="125475" y="7696"/>
                    <a:pt x="139175" y="21396"/>
                  </a:cubicBezTo>
                  <a:cubicBezTo>
                    <a:pt x="152874" y="35095"/>
                    <a:pt x="160570" y="53675"/>
                    <a:pt x="160570" y="73049"/>
                  </a:cubicBezTo>
                  <a:lnTo>
                    <a:pt x="160570" y="73049"/>
                  </a:lnTo>
                  <a:cubicBezTo>
                    <a:pt x="160570" y="92423"/>
                    <a:pt x="152874" y="111004"/>
                    <a:pt x="139175" y="124703"/>
                  </a:cubicBezTo>
                  <a:cubicBezTo>
                    <a:pt x="125475" y="138402"/>
                    <a:pt x="106895" y="146099"/>
                    <a:pt x="87521" y="146099"/>
                  </a:cubicBezTo>
                  <a:lnTo>
                    <a:pt x="73049" y="146099"/>
                  </a:lnTo>
                  <a:cubicBezTo>
                    <a:pt x="53675" y="146099"/>
                    <a:pt x="35095" y="138402"/>
                    <a:pt x="21396" y="124703"/>
                  </a:cubicBezTo>
                  <a:cubicBezTo>
                    <a:pt x="7696" y="111004"/>
                    <a:pt x="0" y="92423"/>
                    <a:pt x="0" y="73049"/>
                  </a:cubicBezTo>
                  <a:lnTo>
                    <a:pt x="0" y="73049"/>
                  </a:lnTo>
                  <a:cubicBezTo>
                    <a:pt x="0" y="53675"/>
                    <a:pt x="7696" y="35095"/>
                    <a:pt x="21396" y="21396"/>
                  </a:cubicBezTo>
                  <a:cubicBezTo>
                    <a:pt x="35095" y="7696"/>
                    <a:pt x="53675" y="0"/>
                    <a:pt x="73049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57150"/>
              <a:ext cx="160570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762443" y="4983019"/>
            <a:ext cx="8731524" cy="1047269"/>
            <a:chOff x="0" y="0"/>
            <a:chExt cx="1218086" cy="146099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218086" cy="146099"/>
            </a:xfrm>
            <a:custGeom>
              <a:avLst/>
              <a:gdLst/>
              <a:ahLst/>
              <a:cxnLst/>
              <a:rect r="r" b="b" t="t" l="l"/>
              <a:pathLst>
                <a:path h="146099" w="1218086">
                  <a:moveTo>
                    <a:pt x="9753" y="0"/>
                  </a:moveTo>
                  <a:lnTo>
                    <a:pt x="1208333" y="0"/>
                  </a:lnTo>
                  <a:cubicBezTo>
                    <a:pt x="1210919" y="0"/>
                    <a:pt x="1213400" y="1028"/>
                    <a:pt x="1215229" y="2857"/>
                  </a:cubicBezTo>
                  <a:cubicBezTo>
                    <a:pt x="1217058" y="4686"/>
                    <a:pt x="1218086" y="7167"/>
                    <a:pt x="1218086" y="9753"/>
                  </a:cubicBezTo>
                  <a:lnTo>
                    <a:pt x="1218086" y="136345"/>
                  </a:lnTo>
                  <a:cubicBezTo>
                    <a:pt x="1218086" y="138932"/>
                    <a:pt x="1217058" y="141413"/>
                    <a:pt x="1215229" y="143242"/>
                  </a:cubicBezTo>
                  <a:cubicBezTo>
                    <a:pt x="1213400" y="145071"/>
                    <a:pt x="1210919" y="146099"/>
                    <a:pt x="1208333" y="146099"/>
                  </a:cubicBezTo>
                  <a:lnTo>
                    <a:pt x="9753" y="146099"/>
                  </a:lnTo>
                  <a:cubicBezTo>
                    <a:pt x="7167" y="146099"/>
                    <a:pt x="4686" y="145071"/>
                    <a:pt x="2857" y="143242"/>
                  </a:cubicBezTo>
                  <a:cubicBezTo>
                    <a:pt x="1028" y="141413"/>
                    <a:pt x="0" y="138932"/>
                    <a:pt x="0" y="136345"/>
                  </a:cubicBezTo>
                  <a:lnTo>
                    <a:pt x="0" y="9753"/>
                  </a:lnTo>
                  <a:cubicBezTo>
                    <a:pt x="0" y="7167"/>
                    <a:pt x="1028" y="4686"/>
                    <a:pt x="2857" y="2857"/>
                  </a:cubicBezTo>
                  <a:cubicBezTo>
                    <a:pt x="4686" y="1028"/>
                    <a:pt x="7167" y="0"/>
                    <a:pt x="975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57150"/>
              <a:ext cx="1218086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954098" y="5047201"/>
            <a:ext cx="8668414" cy="871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1"/>
              </a:lnSpc>
            </a:pPr>
            <a:r>
              <a:rPr lang="en-US" b="true" sz="2508">
                <a:solidFill>
                  <a:srgbClr val="3A1E7D"/>
                </a:solidFill>
                <a:latin typeface="Open Sauce Medium"/>
                <a:ea typeface="Open Sauce Medium"/>
                <a:cs typeface="Open Sauce Medium"/>
                <a:sym typeface="Open Sauce Medium"/>
              </a:rPr>
              <a:t>Explore C2 communication and data exfiltration methods.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028700" y="6649413"/>
            <a:ext cx="1151005" cy="1047269"/>
            <a:chOff x="0" y="0"/>
            <a:chExt cx="160570" cy="146099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0570" cy="146099"/>
            </a:xfrm>
            <a:custGeom>
              <a:avLst/>
              <a:gdLst/>
              <a:ahLst/>
              <a:cxnLst/>
              <a:rect r="r" b="b" t="t" l="l"/>
              <a:pathLst>
                <a:path h="146099" w="160570">
                  <a:moveTo>
                    <a:pt x="73049" y="0"/>
                  </a:moveTo>
                  <a:lnTo>
                    <a:pt x="87521" y="0"/>
                  </a:lnTo>
                  <a:cubicBezTo>
                    <a:pt x="106895" y="0"/>
                    <a:pt x="125475" y="7696"/>
                    <a:pt x="139175" y="21396"/>
                  </a:cubicBezTo>
                  <a:cubicBezTo>
                    <a:pt x="152874" y="35095"/>
                    <a:pt x="160570" y="53675"/>
                    <a:pt x="160570" y="73049"/>
                  </a:cubicBezTo>
                  <a:lnTo>
                    <a:pt x="160570" y="73049"/>
                  </a:lnTo>
                  <a:cubicBezTo>
                    <a:pt x="160570" y="92423"/>
                    <a:pt x="152874" y="111004"/>
                    <a:pt x="139175" y="124703"/>
                  </a:cubicBezTo>
                  <a:cubicBezTo>
                    <a:pt x="125475" y="138402"/>
                    <a:pt x="106895" y="146099"/>
                    <a:pt x="87521" y="146099"/>
                  </a:cubicBezTo>
                  <a:lnTo>
                    <a:pt x="73049" y="146099"/>
                  </a:lnTo>
                  <a:cubicBezTo>
                    <a:pt x="53675" y="146099"/>
                    <a:pt x="35095" y="138402"/>
                    <a:pt x="21396" y="124703"/>
                  </a:cubicBezTo>
                  <a:cubicBezTo>
                    <a:pt x="7696" y="111004"/>
                    <a:pt x="0" y="92423"/>
                    <a:pt x="0" y="73049"/>
                  </a:cubicBezTo>
                  <a:lnTo>
                    <a:pt x="0" y="73049"/>
                  </a:lnTo>
                  <a:cubicBezTo>
                    <a:pt x="0" y="53675"/>
                    <a:pt x="7696" y="35095"/>
                    <a:pt x="21396" y="21396"/>
                  </a:cubicBezTo>
                  <a:cubicBezTo>
                    <a:pt x="35095" y="7696"/>
                    <a:pt x="53675" y="0"/>
                    <a:pt x="73049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57150"/>
              <a:ext cx="160570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762443" y="6649413"/>
            <a:ext cx="8731524" cy="1047269"/>
            <a:chOff x="0" y="0"/>
            <a:chExt cx="1218086" cy="146099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218086" cy="146099"/>
            </a:xfrm>
            <a:custGeom>
              <a:avLst/>
              <a:gdLst/>
              <a:ahLst/>
              <a:cxnLst/>
              <a:rect r="r" b="b" t="t" l="l"/>
              <a:pathLst>
                <a:path h="146099" w="1218086">
                  <a:moveTo>
                    <a:pt x="9753" y="0"/>
                  </a:moveTo>
                  <a:lnTo>
                    <a:pt x="1208333" y="0"/>
                  </a:lnTo>
                  <a:cubicBezTo>
                    <a:pt x="1210919" y="0"/>
                    <a:pt x="1213400" y="1028"/>
                    <a:pt x="1215229" y="2857"/>
                  </a:cubicBezTo>
                  <a:cubicBezTo>
                    <a:pt x="1217058" y="4686"/>
                    <a:pt x="1218086" y="7167"/>
                    <a:pt x="1218086" y="9753"/>
                  </a:cubicBezTo>
                  <a:lnTo>
                    <a:pt x="1218086" y="136345"/>
                  </a:lnTo>
                  <a:cubicBezTo>
                    <a:pt x="1218086" y="138932"/>
                    <a:pt x="1217058" y="141413"/>
                    <a:pt x="1215229" y="143242"/>
                  </a:cubicBezTo>
                  <a:cubicBezTo>
                    <a:pt x="1213400" y="145071"/>
                    <a:pt x="1210919" y="146099"/>
                    <a:pt x="1208333" y="146099"/>
                  </a:cubicBezTo>
                  <a:lnTo>
                    <a:pt x="9753" y="146099"/>
                  </a:lnTo>
                  <a:cubicBezTo>
                    <a:pt x="7167" y="146099"/>
                    <a:pt x="4686" y="145071"/>
                    <a:pt x="2857" y="143242"/>
                  </a:cubicBezTo>
                  <a:cubicBezTo>
                    <a:pt x="1028" y="141413"/>
                    <a:pt x="0" y="138932"/>
                    <a:pt x="0" y="136345"/>
                  </a:cubicBezTo>
                  <a:lnTo>
                    <a:pt x="0" y="9753"/>
                  </a:lnTo>
                  <a:cubicBezTo>
                    <a:pt x="0" y="7167"/>
                    <a:pt x="1028" y="4686"/>
                    <a:pt x="2857" y="2857"/>
                  </a:cubicBezTo>
                  <a:cubicBezTo>
                    <a:pt x="4686" y="1028"/>
                    <a:pt x="7167" y="0"/>
                    <a:pt x="975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57150"/>
              <a:ext cx="1218086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1915998" y="6707668"/>
            <a:ext cx="8492244" cy="871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1"/>
              </a:lnSpc>
            </a:pPr>
            <a:r>
              <a:rPr lang="en-US" b="true" sz="2508">
                <a:solidFill>
                  <a:srgbClr val="3A1E7D"/>
                </a:solidFill>
                <a:latin typeface="Open Sauce Medium"/>
                <a:ea typeface="Open Sauce Medium"/>
                <a:cs typeface="Open Sauce Medium"/>
                <a:sym typeface="Open Sauce Medium"/>
              </a:rPr>
              <a:t>Develop automated defense mechanisms using Snort and pfSense.</a:t>
            </a:r>
          </a:p>
        </p:txBody>
      </p:sp>
      <p:grpSp>
        <p:nvGrpSpPr>
          <p:cNvPr name="Group 32" id="32"/>
          <p:cNvGrpSpPr/>
          <p:nvPr/>
        </p:nvGrpSpPr>
        <p:grpSpPr>
          <a:xfrm rot="0">
            <a:off x="1028700" y="8211031"/>
            <a:ext cx="1151005" cy="1047269"/>
            <a:chOff x="0" y="0"/>
            <a:chExt cx="160570" cy="146099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60570" cy="146099"/>
            </a:xfrm>
            <a:custGeom>
              <a:avLst/>
              <a:gdLst/>
              <a:ahLst/>
              <a:cxnLst/>
              <a:rect r="r" b="b" t="t" l="l"/>
              <a:pathLst>
                <a:path h="146099" w="160570">
                  <a:moveTo>
                    <a:pt x="73049" y="0"/>
                  </a:moveTo>
                  <a:lnTo>
                    <a:pt x="87521" y="0"/>
                  </a:lnTo>
                  <a:cubicBezTo>
                    <a:pt x="106895" y="0"/>
                    <a:pt x="125475" y="7696"/>
                    <a:pt x="139175" y="21396"/>
                  </a:cubicBezTo>
                  <a:cubicBezTo>
                    <a:pt x="152874" y="35095"/>
                    <a:pt x="160570" y="53675"/>
                    <a:pt x="160570" y="73049"/>
                  </a:cubicBezTo>
                  <a:lnTo>
                    <a:pt x="160570" y="73049"/>
                  </a:lnTo>
                  <a:cubicBezTo>
                    <a:pt x="160570" y="92423"/>
                    <a:pt x="152874" y="111004"/>
                    <a:pt x="139175" y="124703"/>
                  </a:cubicBezTo>
                  <a:cubicBezTo>
                    <a:pt x="125475" y="138402"/>
                    <a:pt x="106895" y="146099"/>
                    <a:pt x="87521" y="146099"/>
                  </a:cubicBezTo>
                  <a:lnTo>
                    <a:pt x="73049" y="146099"/>
                  </a:lnTo>
                  <a:cubicBezTo>
                    <a:pt x="53675" y="146099"/>
                    <a:pt x="35095" y="138402"/>
                    <a:pt x="21396" y="124703"/>
                  </a:cubicBezTo>
                  <a:cubicBezTo>
                    <a:pt x="7696" y="111004"/>
                    <a:pt x="0" y="92423"/>
                    <a:pt x="0" y="73049"/>
                  </a:cubicBezTo>
                  <a:lnTo>
                    <a:pt x="0" y="73049"/>
                  </a:lnTo>
                  <a:cubicBezTo>
                    <a:pt x="0" y="53675"/>
                    <a:pt x="7696" y="35095"/>
                    <a:pt x="21396" y="21396"/>
                  </a:cubicBezTo>
                  <a:cubicBezTo>
                    <a:pt x="35095" y="7696"/>
                    <a:pt x="53675" y="0"/>
                    <a:pt x="73049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57150"/>
              <a:ext cx="160570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762443" y="8211031"/>
            <a:ext cx="8731524" cy="1047269"/>
            <a:chOff x="0" y="0"/>
            <a:chExt cx="1218086" cy="146099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218086" cy="146099"/>
            </a:xfrm>
            <a:custGeom>
              <a:avLst/>
              <a:gdLst/>
              <a:ahLst/>
              <a:cxnLst/>
              <a:rect r="r" b="b" t="t" l="l"/>
              <a:pathLst>
                <a:path h="146099" w="1218086">
                  <a:moveTo>
                    <a:pt x="9753" y="0"/>
                  </a:moveTo>
                  <a:lnTo>
                    <a:pt x="1208333" y="0"/>
                  </a:lnTo>
                  <a:cubicBezTo>
                    <a:pt x="1210919" y="0"/>
                    <a:pt x="1213400" y="1028"/>
                    <a:pt x="1215229" y="2857"/>
                  </a:cubicBezTo>
                  <a:cubicBezTo>
                    <a:pt x="1217058" y="4686"/>
                    <a:pt x="1218086" y="7167"/>
                    <a:pt x="1218086" y="9753"/>
                  </a:cubicBezTo>
                  <a:lnTo>
                    <a:pt x="1218086" y="136345"/>
                  </a:lnTo>
                  <a:cubicBezTo>
                    <a:pt x="1218086" y="138932"/>
                    <a:pt x="1217058" y="141413"/>
                    <a:pt x="1215229" y="143242"/>
                  </a:cubicBezTo>
                  <a:cubicBezTo>
                    <a:pt x="1213400" y="145071"/>
                    <a:pt x="1210919" y="146099"/>
                    <a:pt x="1208333" y="146099"/>
                  </a:cubicBezTo>
                  <a:lnTo>
                    <a:pt x="9753" y="146099"/>
                  </a:lnTo>
                  <a:cubicBezTo>
                    <a:pt x="7167" y="146099"/>
                    <a:pt x="4686" y="145071"/>
                    <a:pt x="2857" y="143242"/>
                  </a:cubicBezTo>
                  <a:cubicBezTo>
                    <a:pt x="1028" y="141413"/>
                    <a:pt x="0" y="138932"/>
                    <a:pt x="0" y="136345"/>
                  </a:cubicBezTo>
                  <a:lnTo>
                    <a:pt x="0" y="9753"/>
                  </a:lnTo>
                  <a:cubicBezTo>
                    <a:pt x="0" y="7167"/>
                    <a:pt x="1028" y="4686"/>
                    <a:pt x="2857" y="2857"/>
                  </a:cubicBezTo>
                  <a:cubicBezTo>
                    <a:pt x="4686" y="1028"/>
                    <a:pt x="7167" y="0"/>
                    <a:pt x="975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7" id="37"/>
            <p:cNvSpPr txBox="true"/>
            <p:nvPr/>
          </p:nvSpPr>
          <p:spPr>
            <a:xfrm>
              <a:off x="0" y="-57150"/>
              <a:ext cx="1218086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sp>
        <p:nvSpPr>
          <p:cNvPr name="TextBox 38" id="38"/>
          <p:cNvSpPr txBox="true"/>
          <p:nvPr/>
        </p:nvSpPr>
        <p:spPr>
          <a:xfrm rot="0">
            <a:off x="1992198" y="8269286"/>
            <a:ext cx="8492244" cy="871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1"/>
              </a:lnSpc>
            </a:pPr>
            <a:r>
              <a:rPr lang="en-US" b="true" sz="2508">
                <a:solidFill>
                  <a:srgbClr val="3A1E7D"/>
                </a:solidFill>
                <a:latin typeface="Open Sauce Medium"/>
                <a:ea typeface="Open Sauce Medium"/>
                <a:cs typeface="Open Sauce Medium"/>
                <a:sym typeface="Open Sauce Medium"/>
              </a:rPr>
              <a:t>Demonstrate custom rule creation for blocking malicious activity.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1028700" y="2206904"/>
            <a:ext cx="1151005" cy="1047269"/>
            <a:chOff x="0" y="0"/>
            <a:chExt cx="160570" cy="146099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60570" cy="146099"/>
            </a:xfrm>
            <a:custGeom>
              <a:avLst/>
              <a:gdLst/>
              <a:ahLst/>
              <a:cxnLst/>
              <a:rect r="r" b="b" t="t" l="l"/>
              <a:pathLst>
                <a:path h="146099" w="160570">
                  <a:moveTo>
                    <a:pt x="73049" y="0"/>
                  </a:moveTo>
                  <a:lnTo>
                    <a:pt x="87521" y="0"/>
                  </a:lnTo>
                  <a:cubicBezTo>
                    <a:pt x="106895" y="0"/>
                    <a:pt x="125475" y="7696"/>
                    <a:pt x="139175" y="21396"/>
                  </a:cubicBezTo>
                  <a:cubicBezTo>
                    <a:pt x="152874" y="35095"/>
                    <a:pt x="160570" y="53675"/>
                    <a:pt x="160570" y="73049"/>
                  </a:cubicBezTo>
                  <a:lnTo>
                    <a:pt x="160570" y="73049"/>
                  </a:lnTo>
                  <a:cubicBezTo>
                    <a:pt x="160570" y="92423"/>
                    <a:pt x="152874" y="111004"/>
                    <a:pt x="139175" y="124703"/>
                  </a:cubicBezTo>
                  <a:cubicBezTo>
                    <a:pt x="125475" y="138402"/>
                    <a:pt x="106895" y="146099"/>
                    <a:pt x="87521" y="146099"/>
                  </a:cubicBezTo>
                  <a:lnTo>
                    <a:pt x="73049" y="146099"/>
                  </a:lnTo>
                  <a:cubicBezTo>
                    <a:pt x="53675" y="146099"/>
                    <a:pt x="35095" y="138402"/>
                    <a:pt x="21396" y="124703"/>
                  </a:cubicBezTo>
                  <a:cubicBezTo>
                    <a:pt x="7696" y="111004"/>
                    <a:pt x="0" y="92423"/>
                    <a:pt x="0" y="73049"/>
                  </a:cubicBezTo>
                  <a:lnTo>
                    <a:pt x="0" y="73049"/>
                  </a:lnTo>
                  <a:cubicBezTo>
                    <a:pt x="0" y="53675"/>
                    <a:pt x="7696" y="35095"/>
                    <a:pt x="21396" y="21396"/>
                  </a:cubicBezTo>
                  <a:cubicBezTo>
                    <a:pt x="35095" y="7696"/>
                    <a:pt x="53675" y="0"/>
                    <a:pt x="73049" y="0"/>
                  </a:cubicBezTo>
                  <a:close/>
                </a:path>
              </a:pathLst>
            </a:custGeom>
            <a:solidFill>
              <a:srgbClr val="8B8FD6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57150"/>
              <a:ext cx="160570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1762443" y="2206904"/>
            <a:ext cx="8731524" cy="1047269"/>
            <a:chOff x="0" y="0"/>
            <a:chExt cx="1218086" cy="146099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1218086" cy="146099"/>
            </a:xfrm>
            <a:custGeom>
              <a:avLst/>
              <a:gdLst/>
              <a:ahLst/>
              <a:cxnLst/>
              <a:rect r="r" b="b" t="t" l="l"/>
              <a:pathLst>
                <a:path h="146099" w="1218086">
                  <a:moveTo>
                    <a:pt x="9753" y="0"/>
                  </a:moveTo>
                  <a:lnTo>
                    <a:pt x="1208333" y="0"/>
                  </a:lnTo>
                  <a:cubicBezTo>
                    <a:pt x="1210919" y="0"/>
                    <a:pt x="1213400" y="1028"/>
                    <a:pt x="1215229" y="2857"/>
                  </a:cubicBezTo>
                  <a:cubicBezTo>
                    <a:pt x="1217058" y="4686"/>
                    <a:pt x="1218086" y="7167"/>
                    <a:pt x="1218086" y="9753"/>
                  </a:cubicBezTo>
                  <a:lnTo>
                    <a:pt x="1218086" y="136345"/>
                  </a:lnTo>
                  <a:cubicBezTo>
                    <a:pt x="1218086" y="138932"/>
                    <a:pt x="1217058" y="141413"/>
                    <a:pt x="1215229" y="143242"/>
                  </a:cubicBezTo>
                  <a:cubicBezTo>
                    <a:pt x="1213400" y="145071"/>
                    <a:pt x="1210919" y="146099"/>
                    <a:pt x="1208333" y="146099"/>
                  </a:cubicBezTo>
                  <a:lnTo>
                    <a:pt x="9753" y="146099"/>
                  </a:lnTo>
                  <a:cubicBezTo>
                    <a:pt x="7167" y="146099"/>
                    <a:pt x="4686" y="145071"/>
                    <a:pt x="2857" y="143242"/>
                  </a:cubicBezTo>
                  <a:cubicBezTo>
                    <a:pt x="1028" y="141413"/>
                    <a:pt x="0" y="138932"/>
                    <a:pt x="0" y="136345"/>
                  </a:cubicBezTo>
                  <a:lnTo>
                    <a:pt x="0" y="9753"/>
                  </a:lnTo>
                  <a:cubicBezTo>
                    <a:pt x="0" y="7167"/>
                    <a:pt x="1028" y="4686"/>
                    <a:pt x="2857" y="2857"/>
                  </a:cubicBezTo>
                  <a:cubicBezTo>
                    <a:pt x="4686" y="1028"/>
                    <a:pt x="7167" y="0"/>
                    <a:pt x="975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57150"/>
              <a:ext cx="1218086" cy="2032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11"/>
                </a:lnSpc>
              </a:pPr>
            </a:p>
          </p:txBody>
        </p:sp>
      </p:grpSp>
      <p:sp>
        <p:nvSpPr>
          <p:cNvPr name="TextBox 45" id="45"/>
          <p:cNvSpPr txBox="true"/>
          <p:nvPr/>
        </p:nvSpPr>
        <p:spPr>
          <a:xfrm rot="0">
            <a:off x="1992198" y="2265159"/>
            <a:ext cx="8492244" cy="871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11"/>
              </a:lnSpc>
            </a:pPr>
            <a:r>
              <a:rPr lang="en-US" b="true" sz="2508">
                <a:solidFill>
                  <a:srgbClr val="3A1E7D"/>
                </a:solidFill>
                <a:latin typeface="Open Sauce Medium"/>
                <a:ea typeface="Open Sauce Medium"/>
                <a:cs typeface="Open Sauce Medium"/>
                <a:sym typeface="Open Sauce Medium"/>
              </a:rPr>
              <a:t>Analyze njRAT samples using reverse engineering (static and dynamic techniques).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093172" y="-2098114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36136" y="8511540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24316" y="1302304"/>
            <a:ext cx="7318848" cy="715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6"/>
              </a:lnSpc>
            </a:pPr>
            <a:r>
              <a:rPr lang="en-US" b="true" sz="54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RESEARCH METHODOLOGY</a:t>
            </a:r>
          </a:p>
        </p:txBody>
      </p:sp>
      <p:sp>
        <p:nvSpPr>
          <p:cNvPr name="AutoShape 5" id="5"/>
          <p:cNvSpPr/>
          <p:nvPr/>
        </p:nvSpPr>
        <p:spPr>
          <a:xfrm flipH="true">
            <a:off x="15901971" y="5140142"/>
            <a:ext cx="0" cy="566913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6" id="6"/>
          <p:cNvSpPr/>
          <p:nvPr/>
        </p:nvSpPr>
        <p:spPr>
          <a:xfrm>
            <a:off x="13702803" y="2461467"/>
            <a:ext cx="13179" cy="1119715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7" id="7"/>
          <p:cNvSpPr/>
          <p:nvPr/>
        </p:nvSpPr>
        <p:spPr>
          <a:xfrm>
            <a:off x="11650266" y="3568004"/>
            <a:ext cx="4271456" cy="0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5901971" y="3562495"/>
            <a:ext cx="0" cy="646308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9" id="9"/>
          <p:cNvSpPr/>
          <p:nvPr/>
        </p:nvSpPr>
        <p:spPr>
          <a:xfrm>
            <a:off x="11637087" y="3562495"/>
            <a:ext cx="0" cy="646308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0" id="10"/>
          <p:cNvSpPr/>
          <p:nvPr/>
        </p:nvSpPr>
        <p:spPr>
          <a:xfrm>
            <a:off x="11671890" y="5720233"/>
            <a:ext cx="4208612" cy="0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13837399" y="5744376"/>
            <a:ext cx="0" cy="661630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11680676" y="1340626"/>
            <a:ext cx="4070612" cy="1354404"/>
          </a:xfrm>
          <a:custGeom>
            <a:avLst/>
            <a:gdLst/>
            <a:ahLst/>
            <a:cxnLst/>
            <a:rect r="r" b="b" t="t" l="l"/>
            <a:pathLst>
              <a:path h="1354404" w="4070612">
                <a:moveTo>
                  <a:pt x="0" y="0"/>
                </a:moveTo>
                <a:lnTo>
                  <a:pt x="4070611" y="0"/>
                </a:lnTo>
                <a:lnTo>
                  <a:pt x="4070611" y="1354403"/>
                </a:lnTo>
                <a:lnTo>
                  <a:pt x="0" y="13544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1820700" y="1799119"/>
            <a:ext cx="3930588" cy="380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3"/>
              </a:lnSpc>
            </a:pPr>
            <a:r>
              <a:rPr lang="en-US" sz="2152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Reverse Engineering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4273414" y="4218667"/>
            <a:ext cx="3230768" cy="1074965"/>
          </a:xfrm>
          <a:custGeom>
            <a:avLst/>
            <a:gdLst/>
            <a:ahLst/>
            <a:cxnLst/>
            <a:rect r="r" b="b" t="t" l="l"/>
            <a:pathLst>
              <a:path h="1074965" w="3230768">
                <a:moveTo>
                  <a:pt x="0" y="0"/>
                </a:moveTo>
                <a:lnTo>
                  <a:pt x="3230769" y="0"/>
                </a:lnTo>
                <a:lnTo>
                  <a:pt x="3230769" y="1074964"/>
                </a:lnTo>
                <a:lnTo>
                  <a:pt x="0" y="10749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3223">
            <a:off x="10066283" y="4241355"/>
            <a:ext cx="3230768" cy="1074965"/>
          </a:xfrm>
          <a:custGeom>
            <a:avLst/>
            <a:gdLst/>
            <a:ahLst/>
            <a:cxnLst/>
            <a:rect r="r" b="b" t="t" l="l"/>
            <a:pathLst>
              <a:path h="1074965" w="3230768">
                <a:moveTo>
                  <a:pt x="0" y="0"/>
                </a:moveTo>
                <a:lnTo>
                  <a:pt x="3230768" y="0"/>
                </a:lnTo>
                <a:lnTo>
                  <a:pt x="3230768" y="1074965"/>
                </a:lnTo>
                <a:lnTo>
                  <a:pt x="0" y="10749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0100435" y="4554580"/>
            <a:ext cx="3230768" cy="3555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4"/>
              </a:lnSpc>
            </a:pPr>
            <a:r>
              <a:rPr lang="en-US" sz="2060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Static Analysis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315123" y="4563366"/>
            <a:ext cx="3230768" cy="3555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4"/>
              </a:lnSpc>
            </a:pPr>
            <a:r>
              <a:rPr lang="en-US" sz="2060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 </a:t>
            </a:r>
            <a:r>
              <a:rPr lang="en-US" sz="2060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Dynamic Analysis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1968166" y="6406006"/>
            <a:ext cx="3690921" cy="1228070"/>
          </a:xfrm>
          <a:custGeom>
            <a:avLst/>
            <a:gdLst/>
            <a:ahLst/>
            <a:cxnLst/>
            <a:rect r="r" b="b" t="t" l="l"/>
            <a:pathLst>
              <a:path h="1228070" w="3690921">
                <a:moveTo>
                  <a:pt x="0" y="0"/>
                </a:moveTo>
                <a:lnTo>
                  <a:pt x="3690921" y="0"/>
                </a:lnTo>
                <a:lnTo>
                  <a:pt x="3690921" y="1228070"/>
                </a:lnTo>
                <a:lnTo>
                  <a:pt x="0" y="122807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2043623" y="6796175"/>
            <a:ext cx="3663010" cy="3555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4"/>
              </a:lnSpc>
            </a:pPr>
            <a:r>
              <a:rPr lang="en-US" sz="2060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Automated Analysis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11725339" y="8108509"/>
            <a:ext cx="4430556" cy="1474167"/>
          </a:xfrm>
          <a:custGeom>
            <a:avLst/>
            <a:gdLst/>
            <a:ahLst/>
            <a:cxnLst/>
            <a:rect r="r" b="b" t="t" l="l"/>
            <a:pathLst>
              <a:path h="1474167" w="4430556">
                <a:moveTo>
                  <a:pt x="0" y="0"/>
                </a:moveTo>
                <a:lnTo>
                  <a:pt x="4430557" y="0"/>
                </a:lnTo>
                <a:lnTo>
                  <a:pt x="4430557" y="1474167"/>
                </a:lnTo>
                <a:lnTo>
                  <a:pt x="0" y="14741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1" id="21"/>
          <p:cNvSpPr/>
          <p:nvPr/>
        </p:nvSpPr>
        <p:spPr>
          <a:xfrm flipH="true">
            <a:off x="11601944" y="5140142"/>
            <a:ext cx="0" cy="566913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22" id="22"/>
          <p:cNvSpPr txBox="true"/>
          <p:nvPr/>
        </p:nvSpPr>
        <p:spPr>
          <a:xfrm rot="0">
            <a:off x="11615122" y="8463915"/>
            <a:ext cx="4650990" cy="715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4"/>
              </a:lnSpc>
            </a:pPr>
            <a:r>
              <a:rPr lang="en-US" sz="2060">
                <a:solidFill>
                  <a:srgbClr val="FFFFFF"/>
                </a:solidFill>
                <a:latin typeface="Brick Sans"/>
                <a:ea typeface="Brick Sans"/>
                <a:cs typeface="Brick Sans"/>
                <a:sym typeface="Brick Sans"/>
              </a:rPr>
              <a:t>Develop Defense Mechanism &amp; Prevention</a:t>
            </a:r>
          </a:p>
        </p:txBody>
      </p:sp>
      <p:sp>
        <p:nvSpPr>
          <p:cNvPr name="AutoShape 23" id="23"/>
          <p:cNvSpPr/>
          <p:nvPr/>
        </p:nvSpPr>
        <p:spPr>
          <a:xfrm>
            <a:off x="13875127" y="7446879"/>
            <a:ext cx="0" cy="661630"/>
          </a:xfrm>
          <a:prstGeom prst="line">
            <a:avLst/>
          </a:prstGeom>
          <a:ln cap="flat" w="28575">
            <a:solidFill>
              <a:srgbClr val="8B8FD6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24" id="24"/>
          <p:cNvSpPr txBox="true"/>
          <p:nvPr/>
        </p:nvSpPr>
        <p:spPr>
          <a:xfrm rot="0">
            <a:off x="912988" y="2853912"/>
            <a:ext cx="9404645" cy="61222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 .    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  <a:p>
            <a:pPr algn="l" marL="584574" indent="-292287" lvl="1">
              <a:lnSpc>
                <a:spcPts val="3492"/>
              </a:lnSpc>
              <a:spcBef>
                <a:spcPct val="0"/>
              </a:spcBef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Static Analysis: Analyze malware without execution.</a:t>
            </a:r>
          </a:p>
          <a:p>
            <a:pPr algn="l" marL="584574" indent="-292287" lvl="1">
              <a:lnSpc>
                <a:spcPts val="3492"/>
              </a:lnSpc>
              <a:spcBef>
                <a:spcPct val="0"/>
              </a:spcBef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Dynamic Analysis: Observe malware behavior during execution.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  <a:p>
            <a:pPr algn="l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2 .     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  <a:p>
            <a:pPr algn="l" marL="584574" indent="-292287" lvl="1">
              <a:lnSpc>
                <a:spcPts val="3492"/>
              </a:lnSpc>
              <a:spcBef>
                <a:spcPct val="0"/>
              </a:spcBef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Use APIs like VirusTotal to gather dynamic behavior reports.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  <a:p>
            <a:pPr algn="l">
              <a:lnSpc>
                <a:spcPts val="3492"/>
              </a:lnSpc>
              <a:spcBef>
                <a:spcPct val="0"/>
              </a:spcBef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3 .  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  <a:p>
            <a:pPr algn="l" marL="584574" indent="-292287" lvl="1">
              <a:lnSpc>
                <a:spcPts val="3492"/>
              </a:lnSpc>
              <a:spcBef>
                <a:spcPct val="0"/>
              </a:spcBef>
              <a:buFont typeface="Arial"/>
              <a:buChar char="•"/>
            </a:pPr>
            <a:r>
              <a:rPr lang="en-US" sz="2707" spc="-1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Develop custom Snort rules for real-time threat detection.</a:t>
            </a:r>
          </a:p>
          <a:p>
            <a:pPr algn="l">
              <a:lnSpc>
                <a:spcPts val="3492"/>
              </a:lnSpc>
              <a:spcBef>
                <a:spcPct val="0"/>
              </a:spcBef>
            </a:pPr>
          </a:p>
        </p:txBody>
      </p:sp>
      <p:sp>
        <p:nvSpPr>
          <p:cNvPr name="Freeform 25" id="25"/>
          <p:cNvSpPr/>
          <p:nvPr/>
        </p:nvSpPr>
        <p:spPr>
          <a:xfrm flipH="false" flipV="false" rot="0">
            <a:off x="624316" y="2695029"/>
            <a:ext cx="798946" cy="798946"/>
          </a:xfrm>
          <a:custGeom>
            <a:avLst/>
            <a:gdLst/>
            <a:ahLst/>
            <a:cxnLst/>
            <a:rect r="r" b="b" t="t" l="l"/>
            <a:pathLst>
              <a:path h="798946" w="798946">
                <a:moveTo>
                  <a:pt x="0" y="0"/>
                </a:moveTo>
                <a:lnTo>
                  <a:pt x="798946" y="0"/>
                </a:lnTo>
                <a:lnTo>
                  <a:pt x="798946" y="798947"/>
                </a:lnTo>
                <a:lnTo>
                  <a:pt x="0" y="7989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24316" y="5251826"/>
            <a:ext cx="798946" cy="798946"/>
          </a:xfrm>
          <a:custGeom>
            <a:avLst/>
            <a:gdLst/>
            <a:ahLst/>
            <a:cxnLst/>
            <a:rect r="r" b="b" t="t" l="l"/>
            <a:pathLst>
              <a:path h="798946" w="798946">
                <a:moveTo>
                  <a:pt x="0" y="0"/>
                </a:moveTo>
                <a:lnTo>
                  <a:pt x="798946" y="0"/>
                </a:lnTo>
                <a:lnTo>
                  <a:pt x="798946" y="798947"/>
                </a:lnTo>
                <a:lnTo>
                  <a:pt x="0" y="7989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624316" y="7029028"/>
            <a:ext cx="798946" cy="798946"/>
          </a:xfrm>
          <a:custGeom>
            <a:avLst/>
            <a:gdLst/>
            <a:ahLst/>
            <a:cxnLst/>
            <a:rect r="r" b="b" t="t" l="l"/>
            <a:pathLst>
              <a:path h="798946" w="798946">
                <a:moveTo>
                  <a:pt x="0" y="0"/>
                </a:moveTo>
                <a:lnTo>
                  <a:pt x="798946" y="0"/>
                </a:lnTo>
                <a:lnTo>
                  <a:pt x="798946" y="798947"/>
                </a:lnTo>
                <a:lnTo>
                  <a:pt x="0" y="7989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565494" y="7174368"/>
            <a:ext cx="5617244" cy="490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8"/>
              </a:lnSpc>
            </a:pPr>
            <a:r>
              <a:rPr lang="en-US" sz="2805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Detecting and Preventing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565494" y="5451362"/>
            <a:ext cx="5617244" cy="490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8"/>
              </a:lnSpc>
            </a:pPr>
            <a:r>
              <a:rPr lang="en-US" sz="2805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Automated Analysis: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565494" y="2815812"/>
            <a:ext cx="5617244" cy="490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8"/>
              </a:lnSpc>
            </a:pPr>
            <a:r>
              <a:rPr lang="en-US" sz="2805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 </a:t>
            </a:r>
            <a:r>
              <a:rPr lang="en-US" sz="2805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Reverse Engineering:</a:t>
            </a:r>
          </a:p>
        </p:txBody>
      </p:sp>
    </p:spTree>
  </p:cSld>
  <p:clrMapOvr>
    <a:masterClrMapping/>
  </p:clrMapOvr>
  <p:transition spd="fast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5928" y="8020765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479837" y="-2592362"/>
            <a:ext cx="10234530" cy="6308192"/>
          </a:xfrm>
          <a:custGeom>
            <a:avLst/>
            <a:gdLst/>
            <a:ahLst/>
            <a:cxnLst/>
            <a:rect r="r" b="b" t="t" l="l"/>
            <a:pathLst>
              <a:path h="6308192" w="10234530">
                <a:moveTo>
                  <a:pt x="0" y="0"/>
                </a:moveTo>
                <a:lnTo>
                  <a:pt x="10234530" y="0"/>
                </a:lnTo>
                <a:lnTo>
                  <a:pt x="10234530" y="6308192"/>
                </a:lnTo>
                <a:lnTo>
                  <a:pt x="0" y="63081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2685941" y="-1094925"/>
            <a:ext cx="22559276" cy="12351203"/>
          </a:xfrm>
          <a:custGeom>
            <a:avLst/>
            <a:gdLst/>
            <a:ahLst/>
            <a:cxnLst/>
            <a:rect r="r" b="b" t="t" l="l"/>
            <a:pathLst>
              <a:path h="12351203" w="22559276">
                <a:moveTo>
                  <a:pt x="0" y="0"/>
                </a:moveTo>
                <a:lnTo>
                  <a:pt x="22559276" y="0"/>
                </a:lnTo>
                <a:lnTo>
                  <a:pt x="22559276" y="12351203"/>
                </a:lnTo>
                <a:lnTo>
                  <a:pt x="0" y="123512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66883" y="5236327"/>
            <a:ext cx="599043" cy="599043"/>
          </a:xfrm>
          <a:custGeom>
            <a:avLst/>
            <a:gdLst/>
            <a:ahLst/>
            <a:cxnLst/>
            <a:rect r="r" b="b" t="t" l="l"/>
            <a:pathLst>
              <a:path h="599043" w="599043">
                <a:moveTo>
                  <a:pt x="0" y="0"/>
                </a:moveTo>
                <a:lnTo>
                  <a:pt x="599043" y="0"/>
                </a:lnTo>
                <a:lnTo>
                  <a:pt x="599043" y="599044"/>
                </a:lnTo>
                <a:lnTo>
                  <a:pt x="0" y="5990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6883" y="6088802"/>
            <a:ext cx="599043" cy="599043"/>
          </a:xfrm>
          <a:custGeom>
            <a:avLst/>
            <a:gdLst/>
            <a:ahLst/>
            <a:cxnLst/>
            <a:rect r="r" b="b" t="t" l="l"/>
            <a:pathLst>
              <a:path h="599043" w="599043">
                <a:moveTo>
                  <a:pt x="0" y="0"/>
                </a:moveTo>
                <a:lnTo>
                  <a:pt x="599043" y="0"/>
                </a:lnTo>
                <a:lnTo>
                  <a:pt x="599043" y="599043"/>
                </a:lnTo>
                <a:lnTo>
                  <a:pt x="0" y="5990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66883" y="6945020"/>
            <a:ext cx="599043" cy="599043"/>
          </a:xfrm>
          <a:custGeom>
            <a:avLst/>
            <a:gdLst/>
            <a:ahLst/>
            <a:cxnLst/>
            <a:rect r="r" b="b" t="t" l="l"/>
            <a:pathLst>
              <a:path h="599043" w="599043">
                <a:moveTo>
                  <a:pt x="0" y="0"/>
                </a:moveTo>
                <a:lnTo>
                  <a:pt x="599043" y="0"/>
                </a:lnTo>
                <a:lnTo>
                  <a:pt x="599043" y="599043"/>
                </a:lnTo>
                <a:lnTo>
                  <a:pt x="0" y="5990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25344" y="3636892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7" y="0"/>
                </a:lnTo>
                <a:lnTo>
                  <a:pt x="507257" y="443620"/>
                </a:lnTo>
                <a:lnTo>
                  <a:pt x="0" y="44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25344" y="4470524"/>
            <a:ext cx="507257" cy="443620"/>
          </a:xfrm>
          <a:custGeom>
            <a:avLst/>
            <a:gdLst/>
            <a:ahLst/>
            <a:cxnLst/>
            <a:rect r="r" b="b" t="t" l="l"/>
            <a:pathLst>
              <a:path h="443620" w="507257">
                <a:moveTo>
                  <a:pt x="0" y="0"/>
                </a:moveTo>
                <a:lnTo>
                  <a:pt x="507257" y="0"/>
                </a:lnTo>
                <a:lnTo>
                  <a:pt x="507257" y="443619"/>
                </a:lnTo>
                <a:lnTo>
                  <a:pt x="0" y="4436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true" rot="941845">
            <a:off x="10184342" y="1514449"/>
            <a:ext cx="2034417" cy="417622"/>
          </a:xfrm>
          <a:custGeom>
            <a:avLst/>
            <a:gdLst/>
            <a:ahLst/>
            <a:cxnLst/>
            <a:rect r="r" b="b" t="t" l="l"/>
            <a:pathLst>
              <a:path h="417622" w="2034417">
                <a:moveTo>
                  <a:pt x="0" y="417622"/>
                </a:moveTo>
                <a:lnTo>
                  <a:pt x="2034417" y="417622"/>
                </a:lnTo>
                <a:lnTo>
                  <a:pt x="2034417" y="0"/>
                </a:lnTo>
                <a:lnTo>
                  <a:pt x="0" y="0"/>
                </a:lnTo>
                <a:lnTo>
                  <a:pt x="0" y="417622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33558" y="7801238"/>
            <a:ext cx="599043" cy="599043"/>
          </a:xfrm>
          <a:custGeom>
            <a:avLst/>
            <a:gdLst/>
            <a:ahLst/>
            <a:cxnLst/>
            <a:rect r="r" b="b" t="t" l="l"/>
            <a:pathLst>
              <a:path h="599043" w="599043">
                <a:moveTo>
                  <a:pt x="0" y="0"/>
                </a:moveTo>
                <a:lnTo>
                  <a:pt x="599043" y="0"/>
                </a:lnTo>
                <a:lnTo>
                  <a:pt x="599043" y="599044"/>
                </a:lnTo>
                <a:lnTo>
                  <a:pt x="0" y="5990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182891" y="-721469"/>
            <a:ext cx="5414211" cy="4114800"/>
          </a:xfrm>
          <a:custGeom>
            <a:avLst/>
            <a:gdLst/>
            <a:ahLst/>
            <a:cxnLst/>
            <a:rect r="r" b="b" t="t" l="l"/>
            <a:pathLst>
              <a:path h="4114800" w="5414211">
                <a:moveTo>
                  <a:pt x="0" y="0"/>
                </a:moveTo>
                <a:lnTo>
                  <a:pt x="5414211" y="0"/>
                </a:lnTo>
                <a:lnTo>
                  <a:pt x="54142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421019" y="656984"/>
            <a:ext cx="7242424" cy="678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b="true" sz="510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STATIC ANALYSIS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05450" y="5410773"/>
            <a:ext cx="321909" cy="231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817"/>
              </a:lnSpc>
              <a:spcBef>
                <a:spcPct val="0"/>
              </a:spcBef>
            </a:pPr>
            <a:r>
              <a:rPr lang="en-US" sz="1409" spc="-77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05450" y="6263247"/>
            <a:ext cx="321909" cy="231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817"/>
              </a:lnSpc>
              <a:spcBef>
                <a:spcPct val="0"/>
              </a:spcBef>
            </a:pPr>
            <a:r>
              <a:rPr lang="en-US" sz="1409" spc="-77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05450" y="7119466"/>
            <a:ext cx="321909" cy="231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817"/>
              </a:lnSpc>
              <a:spcBef>
                <a:spcPct val="0"/>
              </a:spcBef>
            </a:pPr>
            <a:r>
              <a:rPr lang="en-US" sz="1409" spc="-77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3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25271" y="5046188"/>
            <a:ext cx="11531252" cy="4101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99"/>
              </a:lnSpc>
            </a:pPr>
            <a:r>
              <a:rPr lang="en-US" sz="3239" spc="-84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Determine file type and architecture.</a:t>
            </a:r>
          </a:p>
          <a:p>
            <a:pPr algn="l">
              <a:lnSpc>
                <a:spcPts val="6899"/>
              </a:lnSpc>
            </a:pPr>
            <a:r>
              <a:rPr lang="en-US" sz="3239" spc="-84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Generate hash for antivirus database checks.</a:t>
            </a:r>
          </a:p>
          <a:p>
            <a:pPr algn="l">
              <a:lnSpc>
                <a:spcPts val="6899"/>
              </a:lnSpc>
            </a:pPr>
            <a:r>
              <a:rPr lang="en-US" sz="3239" spc="-84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Extract strings to reveal functionality and IoCs.</a:t>
            </a:r>
          </a:p>
          <a:p>
            <a:pPr algn="l">
              <a:lnSpc>
                <a:spcPts val="6899"/>
              </a:lnSpc>
            </a:pPr>
            <a:r>
              <a:rPr lang="en-US" sz="3239" spc="-84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Identify obfuscation techniques (packers, cryptors).</a:t>
            </a:r>
          </a:p>
          <a:p>
            <a:pPr algn="l">
              <a:lnSpc>
                <a:spcPts val="4535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425271" y="3551680"/>
            <a:ext cx="8759071" cy="547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Analyzing executables without execution.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25271" y="4403849"/>
            <a:ext cx="1280517" cy="547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Comfortaa Bold"/>
                <a:ea typeface="Comfortaa Bold"/>
                <a:cs typeface="Comfortaa Bold"/>
                <a:sym typeface="Comfortaa Bold"/>
              </a:rPr>
              <a:t>Steps: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2125" y="7975684"/>
            <a:ext cx="321909" cy="231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817"/>
              </a:lnSpc>
              <a:spcBef>
                <a:spcPct val="0"/>
              </a:spcBef>
            </a:pPr>
            <a:r>
              <a:rPr lang="en-US" sz="1409" spc="-77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4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-1158057" y="8400282"/>
            <a:ext cx="11158154" cy="6877480"/>
          </a:xfrm>
          <a:custGeom>
            <a:avLst/>
            <a:gdLst/>
            <a:ahLst/>
            <a:cxnLst/>
            <a:rect r="r" b="b" t="t" l="l"/>
            <a:pathLst>
              <a:path h="6877480" w="11158154">
                <a:moveTo>
                  <a:pt x="0" y="0"/>
                </a:moveTo>
                <a:lnTo>
                  <a:pt x="11158153" y="0"/>
                </a:lnTo>
                <a:lnTo>
                  <a:pt x="11158153" y="6877480"/>
                </a:lnTo>
                <a:lnTo>
                  <a:pt x="0" y="6877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1366" y="0"/>
            <a:ext cx="18125267" cy="10616512"/>
          </a:xfrm>
          <a:custGeom>
            <a:avLst/>
            <a:gdLst/>
            <a:ahLst/>
            <a:cxnLst/>
            <a:rect r="r" b="b" t="t" l="l"/>
            <a:pathLst>
              <a:path h="10616512" w="18125267">
                <a:moveTo>
                  <a:pt x="0" y="0"/>
                </a:moveTo>
                <a:lnTo>
                  <a:pt x="18125268" y="0"/>
                </a:lnTo>
                <a:lnTo>
                  <a:pt x="18125268" y="10616512"/>
                </a:lnTo>
                <a:lnTo>
                  <a:pt x="0" y="106165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52" r="0" b="-45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800000">
            <a:off x="5102599" y="4663313"/>
            <a:ext cx="1626855" cy="508762"/>
          </a:xfrm>
          <a:custGeom>
            <a:avLst/>
            <a:gdLst/>
            <a:ahLst/>
            <a:cxnLst/>
            <a:rect r="r" b="b" t="t" l="l"/>
            <a:pathLst>
              <a:path h="508762" w="1626855">
                <a:moveTo>
                  <a:pt x="0" y="0"/>
                </a:moveTo>
                <a:lnTo>
                  <a:pt x="1626855" y="0"/>
                </a:lnTo>
                <a:lnTo>
                  <a:pt x="1626855" y="508762"/>
                </a:lnTo>
                <a:lnTo>
                  <a:pt x="0" y="5087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687334" y="1826219"/>
            <a:ext cx="7308758" cy="386116"/>
            <a:chOff x="0" y="0"/>
            <a:chExt cx="9745011" cy="514822"/>
          </a:xfrm>
        </p:grpSpPr>
        <p:sp>
          <p:nvSpPr>
            <p:cNvPr name="AutoShape 5" id="5"/>
            <p:cNvSpPr/>
            <p:nvPr/>
          </p:nvSpPr>
          <p:spPr>
            <a:xfrm>
              <a:off x="0" y="495772"/>
              <a:ext cx="9725961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>
              <a:off x="22920" y="12700"/>
              <a:ext cx="0" cy="483072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9725961" y="0"/>
              <a:ext cx="0" cy="483072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0" y="31750"/>
              <a:ext cx="9725961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grpSp>
        <p:nvGrpSpPr>
          <p:cNvPr name="Group 9" id="9"/>
          <p:cNvGrpSpPr/>
          <p:nvPr/>
        </p:nvGrpSpPr>
        <p:grpSpPr>
          <a:xfrm rot="0">
            <a:off x="8687334" y="3137780"/>
            <a:ext cx="913333" cy="345125"/>
            <a:chOff x="0" y="0"/>
            <a:chExt cx="1217777" cy="460166"/>
          </a:xfrm>
        </p:grpSpPr>
        <p:sp>
          <p:nvSpPr>
            <p:cNvPr name="AutoShape 10" id="10"/>
            <p:cNvSpPr/>
            <p:nvPr/>
          </p:nvSpPr>
          <p:spPr>
            <a:xfrm>
              <a:off x="16263" y="441116"/>
              <a:ext cx="1182463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1" id="11"/>
            <p:cNvSpPr/>
            <p:nvPr/>
          </p:nvSpPr>
          <p:spPr>
            <a:xfrm>
              <a:off x="19050" y="11300"/>
              <a:ext cx="0" cy="429817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1198727" y="0"/>
              <a:ext cx="0" cy="429817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16263" y="28250"/>
              <a:ext cx="1182463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8679198" y="4652934"/>
            <a:ext cx="2278460" cy="481701"/>
            <a:chOff x="0" y="0"/>
            <a:chExt cx="3037947" cy="642268"/>
          </a:xfrm>
        </p:grpSpPr>
        <p:sp>
          <p:nvSpPr>
            <p:cNvPr name="AutoShape 15" id="15"/>
            <p:cNvSpPr/>
            <p:nvPr/>
          </p:nvSpPr>
          <p:spPr>
            <a:xfrm>
              <a:off x="11999" y="623218"/>
              <a:ext cx="2992211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6" id="16"/>
            <p:cNvSpPr/>
            <p:nvPr/>
          </p:nvSpPr>
          <p:spPr>
            <a:xfrm>
              <a:off x="19050" y="10402"/>
              <a:ext cx="0" cy="561872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7" id="17"/>
            <p:cNvSpPr/>
            <p:nvPr/>
          </p:nvSpPr>
          <p:spPr>
            <a:xfrm>
              <a:off x="3018897" y="0"/>
              <a:ext cx="0" cy="561872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18" id="18"/>
            <p:cNvSpPr/>
            <p:nvPr/>
          </p:nvSpPr>
          <p:spPr>
            <a:xfrm>
              <a:off x="11999" y="22157"/>
              <a:ext cx="2992211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Freeform 19" id="19"/>
          <p:cNvSpPr/>
          <p:nvPr/>
        </p:nvSpPr>
        <p:spPr>
          <a:xfrm flipH="false" flipV="false" rot="-10800000">
            <a:off x="5240683" y="1786488"/>
            <a:ext cx="1488771" cy="465579"/>
          </a:xfrm>
          <a:custGeom>
            <a:avLst/>
            <a:gdLst/>
            <a:ahLst/>
            <a:cxnLst/>
            <a:rect r="r" b="b" t="t" l="l"/>
            <a:pathLst>
              <a:path h="465579" w="1488771">
                <a:moveTo>
                  <a:pt x="0" y="0"/>
                </a:moveTo>
                <a:lnTo>
                  <a:pt x="1488771" y="0"/>
                </a:lnTo>
                <a:lnTo>
                  <a:pt x="1488771" y="465579"/>
                </a:lnTo>
                <a:lnTo>
                  <a:pt x="0" y="4655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-10800000">
            <a:off x="5174986" y="3097629"/>
            <a:ext cx="1360379" cy="425428"/>
          </a:xfrm>
          <a:custGeom>
            <a:avLst/>
            <a:gdLst/>
            <a:ahLst/>
            <a:cxnLst/>
            <a:rect r="r" b="b" t="t" l="l"/>
            <a:pathLst>
              <a:path h="425428" w="1360379">
                <a:moveTo>
                  <a:pt x="0" y="0"/>
                </a:moveTo>
                <a:lnTo>
                  <a:pt x="1360379" y="0"/>
                </a:lnTo>
                <a:lnTo>
                  <a:pt x="1360379" y="425427"/>
                </a:lnTo>
                <a:lnTo>
                  <a:pt x="0" y="4254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8689196" y="9941875"/>
            <a:ext cx="913333" cy="345125"/>
            <a:chOff x="0" y="0"/>
            <a:chExt cx="1217777" cy="460166"/>
          </a:xfrm>
        </p:grpSpPr>
        <p:sp>
          <p:nvSpPr>
            <p:cNvPr name="AutoShape 22" id="22"/>
            <p:cNvSpPr/>
            <p:nvPr/>
          </p:nvSpPr>
          <p:spPr>
            <a:xfrm>
              <a:off x="16263" y="441116"/>
              <a:ext cx="1182463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3" id="23"/>
            <p:cNvSpPr/>
            <p:nvPr/>
          </p:nvSpPr>
          <p:spPr>
            <a:xfrm>
              <a:off x="19050" y="11300"/>
              <a:ext cx="0" cy="429817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4" id="24"/>
            <p:cNvSpPr/>
            <p:nvPr/>
          </p:nvSpPr>
          <p:spPr>
            <a:xfrm>
              <a:off x="1198727" y="0"/>
              <a:ext cx="0" cy="429817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  <p:sp>
          <p:nvSpPr>
            <p:cNvPr name="AutoShape 25" id="25"/>
            <p:cNvSpPr/>
            <p:nvPr/>
          </p:nvSpPr>
          <p:spPr>
            <a:xfrm>
              <a:off x="16263" y="28250"/>
              <a:ext cx="1182463" cy="0"/>
            </a:xfrm>
            <a:prstGeom prst="line">
              <a:avLst/>
            </a:prstGeom>
            <a:ln cap="flat" w="38100">
              <a:solidFill>
                <a:srgbClr val="FF3131"/>
              </a:solidFill>
              <a:prstDash val="lgDash"/>
              <a:headEnd type="none" len="sm" w="sm"/>
              <a:tailEnd type="none" len="sm" w="sm"/>
            </a:ln>
          </p:spPr>
        </p:sp>
      </p:grpSp>
      <p:sp>
        <p:nvSpPr>
          <p:cNvPr name="Freeform 26" id="26"/>
          <p:cNvSpPr/>
          <p:nvPr/>
        </p:nvSpPr>
        <p:spPr>
          <a:xfrm flipH="false" flipV="false" rot="-10800000">
            <a:off x="5174986" y="9861572"/>
            <a:ext cx="1360379" cy="425428"/>
          </a:xfrm>
          <a:custGeom>
            <a:avLst/>
            <a:gdLst/>
            <a:ahLst/>
            <a:cxnLst/>
            <a:rect r="r" b="b" t="t" l="l"/>
            <a:pathLst>
              <a:path h="425428" w="1360379">
                <a:moveTo>
                  <a:pt x="0" y="0"/>
                </a:moveTo>
                <a:lnTo>
                  <a:pt x="1360379" y="0"/>
                </a:lnTo>
                <a:lnTo>
                  <a:pt x="1360379" y="425428"/>
                </a:lnTo>
                <a:lnTo>
                  <a:pt x="0" y="4254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27" id="27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7294121" y="1705385"/>
            <a:ext cx="1395075" cy="627784"/>
          </a:xfrm>
          <a:prstGeom prst="rect">
            <a:avLst/>
          </a:prstGeom>
        </p:spPr>
      </p:pic>
      <p:sp>
        <p:nvSpPr>
          <p:cNvPr name="TextBox 28" id="28"/>
          <p:cNvSpPr txBox="true"/>
          <p:nvPr/>
        </p:nvSpPr>
        <p:spPr>
          <a:xfrm rot="0">
            <a:off x="7729776" y="-104775"/>
            <a:ext cx="2828449" cy="887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1"/>
              </a:lnSpc>
            </a:pPr>
            <a:r>
              <a:rPr lang="en-US" sz="5186" b="true">
                <a:solidFill>
                  <a:srgbClr val="3A1E7D"/>
                </a:solidFill>
                <a:latin typeface="Oswald Bold"/>
                <a:ea typeface="Oswald Bold"/>
                <a:cs typeface="Oswald Bold"/>
                <a:sym typeface="Oswald Bold"/>
              </a:rPr>
              <a:t> PESTUDIO</a:t>
            </a:r>
          </a:p>
        </p:txBody>
      </p:sp>
      <p:pic>
        <p:nvPicPr>
          <p:cNvPr name="Picture 29" id="29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7294121" y="2996451"/>
            <a:ext cx="1395075" cy="627784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7210650" y="4652934"/>
            <a:ext cx="1395075" cy="627784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7294121" y="9760394"/>
            <a:ext cx="1395075" cy="627784"/>
          </a:xfrm>
          <a:prstGeom prst="rect">
            <a:avLst/>
          </a:prstGeom>
        </p:spPr>
      </p:pic>
      <p:sp>
        <p:nvSpPr>
          <p:cNvPr name="Freeform 32" id="32"/>
          <p:cNvSpPr/>
          <p:nvPr/>
        </p:nvSpPr>
        <p:spPr>
          <a:xfrm flipH="false" flipV="false" rot="0">
            <a:off x="6967695" y="0"/>
            <a:ext cx="762080" cy="762080"/>
          </a:xfrm>
          <a:custGeom>
            <a:avLst/>
            <a:gdLst/>
            <a:ahLst/>
            <a:cxnLst/>
            <a:rect r="r" b="b" t="t" l="l"/>
            <a:pathLst>
              <a:path h="762080" w="762080">
                <a:moveTo>
                  <a:pt x="0" y="0"/>
                </a:moveTo>
                <a:lnTo>
                  <a:pt x="762081" y="0"/>
                </a:lnTo>
                <a:lnTo>
                  <a:pt x="762081" y="762080"/>
                </a:lnTo>
                <a:lnTo>
                  <a:pt x="0" y="7620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3" id="33"/>
          <p:cNvSpPr txBox="true"/>
          <p:nvPr/>
        </p:nvSpPr>
        <p:spPr>
          <a:xfrm rot="0">
            <a:off x="7143975" y="50861"/>
            <a:ext cx="409521" cy="622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021"/>
              </a:lnSpc>
              <a:spcBef>
                <a:spcPct val="0"/>
              </a:spcBef>
            </a:pPr>
            <a:r>
              <a:rPr lang="en-US" b="true" sz="3892" spc="-214">
                <a:solidFill>
                  <a:srgbClr val="3A1E7D"/>
                </a:solidFill>
                <a:latin typeface="Inter Bold"/>
                <a:ea typeface="Inter Bold"/>
                <a:cs typeface="Inter Bold"/>
                <a:sym typeface="Inter Bold"/>
              </a:rPr>
              <a:t>1</a:t>
            </a:r>
          </a:p>
        </p:txBody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0000">
                <a:alpha val="100000"/>
              </a:srgbClr>
            </a:gs>
            <a:gs pos="100000">
              <a:srgbClr val="5B30C4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37003" y="84883"/>
            <a:ext cx="18600106" cy="10117235"/>
          </a:xfrm>
          <a:custGeom>
            <a:avLst/>
            <a:gdLst/>
            <a:ahLst/>
            <a:cxnLst/>
            <a:rect r="r" b="b" t="t" l="l"/>
            <a:pathLst>
              <a:path h="10117235" w="18600106">
                <a:moveTo>
                  <a:pt x="0" y="0"/>
                </a:moveTo>
                <a:lnTo>
                  <a:pt x="18600106" y="0"/>
                </a:lnTo>
                <a:lnTo>
                  <a:pt x="18600106" y="10117234"/>
                </a:lnTo>
                <a:lnTo>
                  <a:pt x="0" y="101172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121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192155" y="41879"/>
            <a:ext cx="1941790" cy="887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1"/>
              </a:lnSpc>
            </a:pPr>
            <a:r>
              <a:rPr lang="en-US" sz="5186" b="true">
                <a:solidFill>
                  <a:srgbClr val="3A1E7D"/>
                </a:solidFill>
                <a:latin typeface="Oswald Bold"/>
                <a:ea typeface="Oswald Bold"/>
                <a:cs typeface="Oswald Bold"/>
                <a:sym typeface="Oswald Bold"/>
              </a:rPr>
              <a:t>Strings</a:t>
            </a:r>
          </a:p>
        </p:txBody>
      </p:sp>
      <p:sp>
        <p:nvSpPr>
          <p:cNvPr name="AutoShape 4" id="4"/>
          <p:cNvSpPr/>
          <p:nvPr/>
        </p:nvSpPr>
        <p:spPr>
          <a:xfrm>
            <a:off x="15693803" y="10187291"/>
            <a:ext cx="2424366" cy="0"/>
          </a:xfrm>
          <a:prstGeom prst="line">
            <a:avLst/>
          </a:prstGeom>
          <a:ln cap="flat" w="28575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5699516" y="1460409"/>
            <a:ext cx="0" cy="8659003"/>
          </a:xfrm>
          <a:prstGeom prst="line">
            <a:avLst/>
          </a:prstGeom>
          <a:ln cap="flat" w="28575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8135256" y="1472187"/>
            <a:ext cx="0" cy="8659003"/>
          </a:xfrm>
          <a:prstGeom prst="line">
            <a:avLst/>
          </a:prstGeom>
          <a:ln cap="flat" w="28575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5693803" y="1392530"/>
            <a:ext cx="2424366" cy="0"/>
          </a:xfrm>
          <a:prstGeom prst="line">
            <a:avLst/>
          </a:prstGeom>
          <a:ln cap="flat" w="28575">
            <a:solidFill>
              <a:srgbClr val="FF3131"/>
            </a:solidFill>
            <a:prstDash val="lgDash"/>
            <a:headEnd type="none" len="sm" w="sm"/>
            <a:tailEnd type="none" len="sm" w="sm"/>
          </a:ln>
        </p:spPr>
      </p:sp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-366375" y="6216999"/>
            <a:ext cx="1395075" cy="627784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774119" y="8240030"/>
            <a:ext cx="979503" cy="440776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720013" y="1996855"/>
            <a:ext cx="979503" cy="440776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761354" y="1679011"/>
            <a:ext cx="896822" cy="403570"/>
          </a:xfrm>
          <a:prstGeom prst="rect">
            <a:avLst/>
          </a:prstGeom>
        </p:spPr>
      </p:pic>
    </p:spTree>
  </p:cSld>
  <p:clrMapOvr>
    <a:masterClrMapping/>
  </p:clrMapOvr>
  <p:transition spd="fast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DAGdhJpoXG0</dc:identifier>
  <dcterms:modified xsi:type="dcterms:W3CDTF">2011-08-01T06:04:30Z</dcterms:modified>
  <cp:revision>1</cp:revision>
  <dc:title>Reverse Engineering </dc:title>
</cp:coreProperties>
</file>