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1"/>
  </p:notesMasterIdLst>
  <p:sldIdLst>
    <p:sldId id="256" r:id="rId2"/>
    <p:sldId id="334" r:id="rId3"/>
    <p:sldId id="321" r:id="rId4"/>
    <p:sldId id="270" r:id="rId5"/>
    <p:sldId id="271" r:id="rId6"/>
    <p:sldId id="273" r:id="rId7"/>
    <p:sldId id="274" r:id="rId8"/>
    <p:sldId id="275" r:id="rId9"/>
    <p:sldId id="276" r:id="rId10"/>
    <p:sldId id="278" r:id="rId11"/>
    <p:sldId id="279" r:id="rId12"/>
    <p:sldId id="280" r:id="rId13"/>
    <p:sldId id="335" r:id="rId14"/>
    <p:sldId id="376" r:id="rId15"/>
    <p:sldId id="336" r:id="rId16"/>
    <p:sldId id="368" r:id="rId17"/>
    <p:sldId id="338" r:id="rId18"/>
    <p:sldId id="343" r:id="rId19"/>
    <p:sldId id="344" r:id="rId20"/>
    <p:sldId id="339" r:id="rId21"/>
    <p:sldId id="340" r:id="rId22"/>
    <p:sldId id="346" r:id="rId23"/>
    <p:sldId id="347" r:id="rId24"/>
    <p:sldId id="349" r:id="rId25"/>
    <p:sldId id="350" r:id="rId26"/>
    <p:sldId id="351" r:id="rId27"/>
    <p:sldId id="353" r:id="rId28"/>
    <p:sldId id="354" r:id="rId29"/>
    <p:sldId id="355" r:id="rId30"/>
    <p:sldId id="369" r:id="rId31"/>
    <p:sldId id="356" r:id="rId32"/>
    <p:sldId id="285" r:id="rId33"/>
    <p:sldId id="365" r:id="rId34"/>
    <p:sldId id="286" r:id="rId35"/>
    <p:sldId id="372" r:id="rId36"/>
    <p:sldId id="288" r:id="rId37"/>
    <p:sldId id="366" r:id="rId38"/>
    <p:sldId id="291" r:id="rId39"/>
    <p:sldId id="371" r:id="rId40"/>
    <p:sldId id="292" r:id="rId41"/>
    <p:sldId id="293" r:id="rId42"/>
    <p:sldId id="309" r:id="rId43"/>
    <p:sldId id="310" r:id="rId44"/>
    <p:sldId id="373" r:id="rId45"/>
    <p:sldId id="374" r:id="rId46"/>
    <p:sldId id="375" r:id="rId47"/>
    <p:sldId id="311" r:id="rId48"/>
    <p:sldId id="312" r:id="rId49"/>
    <p:sldId id="370" r:id="rId50"/>
    <p:sldId id="357" r:id="rId51"/>
    <p:sldId id="358" r:id="rId52"/>
    <p:sldId id="359" r:id="rId53"/>
    <p:sldId id="360" r:id="rId54"/>
    <p:sldId id="361" r:id="rId55"/>
    <p:sldId id="362" r:id="rId56"/>
    <p:sldId id="364" r:id="rId57"/>
    <p:sldId id="319" r:id="rId58"/>
    <p:sldId id="320" r:id="rId59"/>
    <p:sldId id="257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28C1-875D-43D9-AD77-712A3285AFB7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FCB63-662D-48FE-A2B9-9C9AD3CF2E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754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CB63-662D-48FE-A2B9-9C9AD3CF2EF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CB63-662D-48FE-A2B9-9C9AD3CF2EF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CB63-662D-48FE-A2B9-9C9AD3CF2EF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CB63-662D-48FE-A2B9-9C9AD3CF2EFB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5DCC37-D71A-431A-B444-CB279A6CAD52}" type="datetimeFigureOut">
              <a:rPr lang="en-US" smtClean="0"/>
              <a:pPr/>
              <a:t>12/19/2015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0893FED-756A-4F1F-A87F-76D48EE69E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905000"/>
            <a:ext cx="8229600" cy="4953000"/>
          </a:xfrm>
          <a:prstGeom prst="rect">
            <a:avLst/>
          </a:prstGeom>
        </p:spPr>
        <p:txBody>
          <a:bodyPr tIns="0">
            <a:normAutofit fontScale="62500" lnSpcReduction="20000"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- Najah National University  </a:t>
            </a:r>
            <a:b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Environmentally School  </a:t>
            </a:r>
            <a:r>
              <a:rPr lang="en-US" dirty="0" smtClean="0">
                <a:solidFill>
                  <a:schemeClr val="bg1"/>
                </a:solidFill>
              </a:rPr>
              <a:t>   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Fara’a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Camp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Supervisor :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Eng. </a:t>
            </a:r>
            <a:r>
              <a:rPr lang="en-US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Amer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Sharif</a:t>
            </a:r>
          </a:p>
          <a:p>
            <a:pPr algn="ctr"/>
            <a:endParaRPr lang="en-U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Islam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Sarhan</a:t>
            </a:r>
            <a:endParaRPr 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Ismail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Affaneh</a:t>
            </a:r>
            <a:endParaRPr 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Baha’a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Shaer</a:t>
            </a:r>
            <a:endParaRPr lang="en-US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Morad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Abu </a:t>
            </a:r>
            <a:r>
              <a:rPr lang="en-US" sz="32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Zayed</a:t>
            </a: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04800"/>
            <a:ext cx="2286000" cy="17795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47272" y="6407946"/>
            <a:ext cx="365760" cy="365125"/>
          </a:xfrm>
        </p:spPr>
        <p:txBody>
          <a:bodyPr/>
          <a:lstStyle/>
          <a:p>
            <a:fld id="{017FCA48-D4E9-4834-8513-0527CCA57B2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5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0274"/>
            <a:ext cx="8196300" cy="574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847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8001000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352800"/>
            <a:ext cx="8001000" cy="3005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3124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7924800" cy="274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352800"/>
            <a:ext cx="7924800" cy="2967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573588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c\Desktop\11225625_933589906699838_1619774382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2" y="285729"/>
            <a:ext cx="8639175" cy="61436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118276_933793313346164_64153138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8286808" cy="5500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46218" y="477982"/>
            <a:ext cx="3886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900" y="1974147"/>
            <a:ext cx="4648200" cy="40456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5121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Design Data</a:t>
            </a:r>
          </a:p>
          <a:p>
            <a:pPr algn="l"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=24 for slabs</a:t>
            </a:r>
          </a:p>
          <a:p>
            <a:pPr algn="l"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Concrete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=28 for beams and footing</a:t>
            </a:r>
          </a:p>
          <a:p>
            <a:pPr algn="l"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Bearing Capacity of soil = 400KN/m²</a:t>
            </a:r>
          </a:p>
          <a:p>
            <a:pPr algn="l">
              <a:buFont typeface="Wingdings" pitchFamily="2" charset="2"/>
              <a:buChar char="v"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Slabs System used = One way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Ribed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slab</a:t>
            </a:r>
          </a:p>
          <a:p>
            <a:pPr algn="l">
              <a:buFont typeface="Wingdings" pitchFamily="2" charset="2"/>
              <a:buChar char="v"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endParaRPr lang="en-US" dirty="0" smtClean="0"/>
          </a:p>
          <a:p>
            <a:pPr algn="l"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219200"/>
          </a:xfrm>
        </p:spPr>
        <p:txBody>
          <a:bodyPr>
            <a:noAutofit/>
          </a:bodyPr>
          <a:lstStyle/>
          <a:p>
            <a:pPr lvl="0" algn="ctr"/>
            <a:r>
              <a:rPr lang="en-US" sz="4400" b="1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400" b="1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b="1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Structural Design</a:t>
            </a:r>
            <a:br>
              <a:rPr lang="en-US" sz="4400" b="1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762000"/>
            <a:ext cx="35052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Seismic Design Data :</a:t>
            </a:r>
          </a:p>
          <a:p>
            <a:pPr lvl="0" algn="ctr">
              <a:spcBef>
                <a:spcPct val="0"/>
              </a:spcBef>
              <a:defRPr/>
            </a:pPr>
            <a:endParaRPr lang="en-US" b="1" dirty="0" smtClean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  <a:p>
            <a:pPr lvl="0"/>
            <a:endParaRPr lang="en-US" dirty="0" smtClean="0"/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soil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type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 lvl="0"/>
            <a:endParaRPr lang="en-US" dirty="0"/>
          </a:p>
          <a:p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Location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→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Nablus</a:t>
            </a:r>
          </a:p>
          <a:p>
            <a:r>
              <a:rPr lang="en-US" i="1" dirty="0" smtClean="0"/>
              <a:t> </a:t>
            </a:r>
          </a:p>
          <a:p>
            <a:endParaRPr lang="en-US" i="1" dirty="0" smtClean="0"/>
          </a:p>
          <a:p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zone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=2B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→   Z=0.3</a:t>
            </a:r>
          </a:p>
          <a:p>
            <a:endParaRPr lang="en-US" i="1" dirty="0" smtClean="0"/>
          </a:p>
          <a:p>
            <a:endParaRPr lang="en-US" dirty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0.2  ,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0.2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= 1.5 ( essential building ) </a:t>
            </a:r>
            <a:endParaRPr lang="en-US" sz="2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sismic map.JPG"/>
          <p:cNvPicPr>
            <a:picLocks noChangeAspect="1"/>
          </p:cNvPicPr>
          <p:nvPr/>
        </p:nvPicPr>
        <p:blipFill>
          <a:blip r:embed="rId2" cstate="print"/>
          <a:srcRect l="3441" t="3268" r="3656" b="3922"/>
          <a:stretch>
            <a:fillRect/>
          </a:stretch>
        </p:blipFill>
        <p:spPr>
          <a:xfrm>
            <a:off x="5029200" y="457200"/>
            <a:ext cx="3733800" cy="6052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9573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:\Users\pc\Desktop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8006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 descr="C:\Users\pc\Desktop\sa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971800"/>
            <a:ext cx="5220514" cy="357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867400" y="1371600"/>
            <a:ext cx="10951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Sap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1219200" y="4572000"/>
            <a:ext cx="2057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Model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06710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b="1" dirty="0" smtClean="0"/>
          </a:p>
          <a:p>
            <a:pPr lvl="0"/>
            <a:endParaRPr lang="en-US" b="1" dirty="0" smtClean="0"/>
          </a:p>
          <a:p>
            <a:pPr lvl="0"/>
            <a:endParaRPr lang="en-US" b="1" dirty="0" smtClean="0"/>
          </a:p>
          <a:p>
            <a:pPr lvl="0"/>
            <a:r>
              <a:rPr lang="en-US" b="1" dirty="0" smtClean="0"/>
              <a:t>Total weight of the building = 40384.9 KN.</a:t>
            </a:r>
            <a:endParaRPr lang="en-US" dirty="0" smtClean="0"/>
          </a:p>
          <a:p>
            <a:pPr lvl="0"/>
            <a:r>
              <a:rPr lang="en-US" b="1" dirty="0" smtClean="0"/>
              <a:t>Total Dead  load from sap = 39901.1 KN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The percentage of difference = 1.19 %  &lt; 5% ---&gt; OK</a:t>
            </a:r>
            <a:endParaRPr lang="en-US" dirty="0" smtClean="0">
              <a:solidFill>
                <a:srgbClr val="FF0000"/>
              </a:solidFill>
            </a:endParaRPr>
          </a:p>
          <a:p>
            <a:pPr lvl="0"/>
            <a:r>
              <a:rPr lang="en-US" b="1" dirty="0" smtClean="0"/>
              <a:t>Total live load of the building = 9680.8 KN.</a:t>
            </a:r>
            <a:endParaRPr lang="en-US" dirty="0" smtClean="0"/>
          </a:p>
          <a:p>
            <a:pPr lvl="0"/>
            <a:r>
              <a:rPr lang="en-US" b="1" dirty="0" smtClean="0"/>
              <a:t>Total live load from sap = 9677.1 KN.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The percentage of difference = 0.03%  &lt; 5% ---&gt; OK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828800"/>
            <a:ext cx="563880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362200" y="685800"/>
            <a:ext cx="4267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Model Validation</a:t>
            </a:r>
            <a:endParaRPr lang="en-US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228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41272_1634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990600"/>
            <a:ext cx="7450143" cy="49915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Structural-Elements </a:t>
            </a:r>
            <a:endParaRPr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pc\Desktop\sas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343044"/>
            <a:ext cx="6248400" cy="4800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2357422" y="2071678"/>
            <a:ext cx="714380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731831">
            <a:off x="4286248" y="5429264"/>
            <a:ext cx="714380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3604305">
            <a:off x="2500298" y="4286256"/>
            <a:ext cx="714380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215074" y="3357562"/>
            <a:ext cx="714380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9900852">
            <a:off x="5328353" y="4505763"/>
            <a:ext cx="714380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643438" y="2143116"/>
            <a:ext cx="714380" cy="35719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546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191001"/>
            <a:ext cx="6705601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0" y="2209800"/>
            <a:ext cx="2514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Slab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34200" y="2209800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Systems  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838200"/>
            <a:ext cx="457200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03400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Footing Plan : </a:t>
            </a:r>
            <a:endParaRPr lang="en-US" dirty="0"/>
          </a:p>
        </p:txBody>
      </p:sp>
      <p:pic>
        <p:nvPicPr>
          <p:cNvPr id="2048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7620000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2038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19400" y="457200"/>
            <a:ext cx="1517073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Single Footing </a:t>
            </a:r>
            <a:endParaRPr lang="en-US" sz="1600" dirty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52400"/>
            <a:ext cx="3886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Types of footing :</a:t>
            </a:r>
            <a:endParaRPr lang="en-US" sz="2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2">
                  <a:lumMod val="2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945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38200"/>
            <a:ext cx="3569619" cy="541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676400"/>
            <a:ext cx="4029075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943600" y="1295400"/>
            <a:ext cx="1517073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ln w="18415" cmpd="sng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noFill/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S.W Footing </a:t>
            </a:r>
            <a:endParaRPr lang="en-US" sz="1600" dirty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noFill/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597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24200" y="228600"/>
            <a:ext cx="3200400" cy="7921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Tie Beam Plan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143000"/>
            <a:ext cx="7010400" cy="533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1043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52400"/>
            <a:ext cx="2971800" cy="5635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Column Design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638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8077200" cy="548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45951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28832"/>
            <a:ext cx="5334000" cy="7921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Longitudinal Column Sections :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536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14400"/>
            <a:ext cx="8229600" cy="556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71202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5"/>
          </p:nvPr>
        </p:nvSpPr>
        <p:spPr>
          <a:xfrm>
            <a:off x="8647272" y="6407946"/>
            <a:ext cx="365760" cy="365125"/>
          </a:xfrm>
        </p:spPr>
        <p:txBody>
          <a:bodyPr/>
          <a:lstStyle/>
          <a:p>
            <a:fld id="{017FCA48-D4E9-4834-8513-0527CCA57B22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2438400" y="0"/>
            <a:ext cx="4800600" cy="7921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Beam Reinforcement : 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14400"/>
            <a:ext cx="838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733800"/>
            <a:ext cx="8382000" cy="2709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96450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19400" y="228600"/>
            <a:ext cx="4495800" cy="86836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Shear Wall Reinforcement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228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305799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7055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0800" y="685800"/>
            <a:ext cx="4114800" cy="4873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Stair Case Reinforcement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126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2296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0013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47272" y="6407946"/>
            <a:ext cx="365760" cy="365125"/>
          </a:xfrm>
        </p:spPr>
        <p:txBody>
          <a:bodyPr/>
          <a:lstStyle/>
          <a:p>
            <a:fld id="{017FCA48-D4E9-4834-8513-0527CCA57B2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637172" y="484909"/>
            <a:ext cx="5867400" cy="83820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Architectural Design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229600" y="6473952"/>
            <a:ext cx="758686" cy="246888"/>
          </a:xfrm>
          <a:prstGeom prst="rect">
            <a:avLst/>
          </a:prstGeom>
        </p:spPr>
        <p:txBody>
          <a:bodyPr vert="horz"/>
          <a:lstStyle>
            <a:defPPr>
              <a:defRPr lang="en-US"/>
            </a:defPPr>
            <a:lvl1pPr marL="0" algn="r" defTabSz="914400" rtl="0" eaLnBrk="1" latinLnBrk="0" hangingPunct="1">
              <a:defRPr kumimoji="0" sz="1200" kern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7FCA48-D4E9-4834-8513-0527CCA57B2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1" name="Picture 2" descr="C:\Users\Sama\Desktop\New folder\Drase\مواصفات\4(4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7518" y="1905000"/>
            <a:ext cx="5867401" cy="42799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09538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90800" y="685800"/>
            <a:ext cx="4114800" cy="48736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Tank Case Reinforcement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81200"/>
            <a:ext cx="82296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0013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6019800" cy="838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 Reinforcement around windows  and  doors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350520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524000"/>
            <a:ext cx="3409950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4347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Environmental analysis </a:t>
            </a:r>
            <a:endParaRPr lang="ar-SA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صورة 4" descr="C:\Users\DEll\Desktop\view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857365"/>
            <a:ext cx="654370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58631114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752600" y="1524000"/>
          <a:ext cx="5623560" cy="3886201"/>
        </p:xfrm>
        <a:graphic>
          <a:graphicData uri="http://schemas.openxmlformats.org/drawingml/2006/table">
            <a:tbl>
              <a:tblPr/>
              <a:tblGrid>
                <a:gridCol w="2811780"/>
                <a:gridCol w="2811780"/>
              </a:tblGrid>
              <a:tr h="5978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 value (W/m².K)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548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External wall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0.64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</a:tr>
              <a:tr h="548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Ground floor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0.38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548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Ceiling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0.3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</a:tr>
              <a:tr h="548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roof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0.321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548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Partition</a:t>
                      </a:r>
                      <a:endParaRPr lang="en-US" sz="18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1.34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AA2"/>
                    </a:solidFill>
                  </a:tcPr>
                </a:tc>
              </a:tr>
              <a:tr h="5480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Window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2.41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9B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990600" y="609600"/>
            <a:ext cx="3758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 value for  each element : 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مستطيل 4"/>
          <p:cNvSpPr/>
          <p:nvPr/>
        </p:nvSpPr>
        <p:spPr>
          <a:xfrm>
            <a:off x="457200" y="457200"/>
            <a:ext cx="4754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Natural Day light analysis</a:t>
            </a:r>
            <a:endParaRPr lang="ar-S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69960136"/>
              </p:ext>
            </p:extLst>
          </p:nvPr>
        </p:nvGraphicFramePr>
        <p:xfrm>
          <a:off x="533400" y="1219200"/>
          <a:ext cx="7970830" cy="47244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94422"/>
                <a:gridCol w="1310277"/>
                <a:gridCol w="1310277"/>
                <a:gridCol w="1310277"/>
                <a:gridCol w="908037"/>
                <a:gridCol w="1537540"/>
              </a:tblGrid>
              <a:tr h="35080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/>
                        <a:t>Activity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/>
                        <a:t>Floor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/>
                        <a:t>Orientation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/>
                        <a:t>Value</a:t>
                      </a:r>
                      <a:endParaRPr lang="en-US" sz="18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/>
                        <a:t>Picture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5080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/>
                        <a:t>D.F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err="1"/>
                        <a:t>Lux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993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Classroom</a:t>
                      </a:r>
                      <a:r>
                        <a:rPr lang="en-US" sz="2000" b="1" baseline="0" dirty="0" smtClean="0"/>
                        <a:t> 1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ground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East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4.43</a:t>
                      </a:r>
                      <a:r>
                        <a:rPr lang="en-US" sz="1800" b="1" dirty="0" smtClean="0"/>
                        <a:t>%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09775" algn="l"/>
                        </a:tabLst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Arial"/>
                        </a:rPr>
                        <a:t>376.72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1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47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Classrooms 2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first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/>
                        <a:t>South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4.91</a:t>
                      </a:r>
                      <a:r>
                        <a:rPr lang="en-US" sz="1800" b="1" dirty="0" smtClean="0"/>
                        <a:t>%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 smtClean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417.18</a:t>
                      </a:r>
                      <a:endParaRPr lang="en-US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1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3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Classroom 7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second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/>
                        <a:t>East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5.11</a:t>
                      </a:r>
                      <a:r>
                        <a:rPr lang="en-US" sz="1800" b="1" dirty="0" smtClean="0"/>
                        <a:t>%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800" b="1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433</a:t>
                      </a:r>
                      <a:endParaRPr lang="en-US" sz="18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70153"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kumimoji="0" lang="en-US" sz="1800" b="1" kern="1200" dirty="0"/>
                    </a:p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kumimoji="0" lang="en-US" sz="1800" b="1" kern="1200" dirty="0" smtClean="0"/>
                        <a:t>library</a:t>
                      </a:r>
                      <a:endParaRPr kumimoji="0" lang="en-US" sz="1800" b="1" kern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kumimoji="0" lang="en-US" sz="1800" b="1" kern="1200" dirty="0"/>
                    </a:p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kumimoji="0" lang="en-US" sz="1800" b="1" kern="1200" dirty="0" smtClean="0"/>
                        <a:t>second</a:t>
                      </a:r>
                      <a:endParaRPr kumimoji="0" lang="en-US" sz="1800" b="1" kern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kumimoji="0" lang="en-US" sz="1800" b="1" kern="1200" dirty="0"/>
                    </a:p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kumimoji="0" lang="en-US" sz="1800" b="1" kern="1200" dirty="0" smtClean="0"/>
                        <a:t>South </a:t>
                      </a:r>
                      <a:endParaRPr kumimoji="0" lang="en-US" sz="1800" b="1" kern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kumimoji="0" lang="en-US" sz="1800" b="1" kern="1200" dirty="0"/>
                    </a:p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kumimoji="0" lang="en-US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4.98</a:t>
                      </a:r>
                      <a:r>
                        <a:rPr kumimoji="0" lang="en-US" sz="1800" b="1" kern="1200" dirty="0" smtClean="0"/>
                        <a:t>%</a:t>
                      </a:r>
                      <a:endParaRPr kumimoji="0" lang="en-US" sz="1800" b="1" kern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kumimoji="0" lang="en-US" sz="1800" b="1" kern="1200" dirty="0"/>
                    </a:p>
                    <a:p>
                      <a:pPr marL="0" marR="0" algn="ctr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r>
                        <a:rPr kumimoji="0" lang="en-US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380</a:t>
                      </a:r>
                      <a:endParaRPr kumimoji="0" lang="en-US" sz="1800" b="1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09775" algn="l"/>
                        </a:tabLst>
                      </a:pPr>
                      <a:endParaRPr lang="en-US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0" name="Picture 2" descr="C:\Users\DEll\Desktop\الصف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2000240"/>
            <a:ext cx="1228725" cy="833435"/>
          </a:xfrm>
          <a:prstGeom prst="rect">
            <a:avLst/>
          </a:prstGeom>
          <a:noFill/>
        </p:spPr>
      </p:pic>
      <p:pic>
        <p:nvPicPr>
          <p:cNvPr id="2052" name="Picture 4" descr="C:\Users\DEll\Desktop\البب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6720" y="4929198"/>
            <a:ext cx="1181494" cy="1000132"/>
          </a:xfrm>
          <a:prstGeom prst="rect">
            <a:avLst/>
          </a:prstGeom>
          <a:noFill/>
        </p:spPr>
      </p:pic>
      <p:pic>
        <p:nvPicPr>
          <p:cNvPr id="2053" name="Picture 5" descr="C:\Users\DEll\Desktop\الص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3929066"/>
            <a:ext cx="1000132" cy="928693"/>
          </a:xfrm>
          <a:prstGeom prst="rect">
            <a:avLst/>
          </a:prstGeom>
          <a:noFill/>
        </p:spPr>
      </p:pic>
      <p:pic>
        <p:nvPicPr>
          <p:cNvPr id="2054" name="Picture 6" descr="C:\Users\DEll\Desktop\الضضض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3000373"/>
            <a:ext cx="1285885" cy="78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0247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C:\Users\DEll\Desktop\shading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28670"/>
            <a:ext cx="6329386" cy="416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DEll\Desktop\sa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86256"/>
            <a:ext cx="2047875" cy="192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1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4803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28800" y="381000"/>
            <a:ext cx="51994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009775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Heating and cooling results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00174"/>
            <a:ext cx="654370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مستطيل 5"/>
          <p:cNvSpPr/>
          <p:nvPr/>
        </p:nvSpPr>
        <p:spPr>
          <a:xfrm>
            <a:off x="304800" y="1295400"/>
            <a:ext cx="2784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RT60 for classroom. 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صورة 7" descr="Untitled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1412776"/>
            <a:ext cx="4207510" cy="31502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8600" y="1752600"/>
            <a:ext cx="40386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(RT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= 1.36 sec which it is not in the range of ( 0.4 – 0.8 ).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 that we need to do some modifications to decrease RT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to be in the range 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by using 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Cotton </a:t>
            </a:r>
            <a:r>
              <a:rPr lang="en-US" sz="2000" dirty="0" smtClean="0">
                <a:solidFill>
                  <a:schemeClr val="bg1"/>
                </a:solidFill>
              </a:rPr>
              <a:t>curtains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Decorative sound absorption   material.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Then RT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0.617 sec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which is good.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13442504">
            <a:off x="1777318" y="5427710"/>
            <a:ext cx="11430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33400" y="457200"/>
            <a:ext cx="37695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Acoustical design :</a:t>
            </a:r>
            <a:endParaRPr lang="ar-S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718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ey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1295400"/>
            <a:ext cx="6705600" cy="5029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219200"/>
          </a:xfrm>
        </p:spPr>
        <p:txBody>
          <a:bodyPr/>
          <a:lstStyle/>
          <a:p>
            <a:r>
              <a:rPr lang="en-US" b="1" dirty="0" smtClean="0"/>
              <a:t>Treatment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2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982200" cy="12192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Site Description and Analysis: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صورة 7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7056784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7131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33400" y="685800"/>
            <a:ext cx="3252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STC &amp; IIC for rooms . </a:t>
            </a:r>
            <a:endParaRPr lang="ar-S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رابط كسهم مستقيم 8"/>
          <p:cNvCxnSpPr/>
          <p:nvPr/>
        </p:nvCxnSpPr>
        <p:spPr>
          <a:xfrm rot="10800000" flipV="1">
            <a:off x="1600200" y="4191000"/>
            <a:ext cx="10668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4038600" y="1828800"/>
            <a:ext cx="2047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Ceiling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IIC=47dB</a:t>
            </a:r>
            <a:endParaRPr lang="ar-SA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16" name="Picture 15" descr="dffd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600" y="2438400"/>
            <a:ext cx="5486400" cy="32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7315200" y="3429000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Interior wall</a:t>
            </a:r>
          </a:p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TLc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dB</a:t>
            </a:r>
            <a:endPara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1143000" y="3581400"/>
            <a:ext cx="8382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4800600" y="2209800"/>
            <a:ext cx="457200" cy="609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52400" y="2971800"/>
            <a:ext cx="167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Exterior wall</a:t>
            </a:r>
          </a:p>
          <a:p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TLc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=58dB</a:t>
            </a:r>
            <a:endParaRPr lang="ar-SA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10800000">
            <a:off x="7286625" y="2981325"/>
            <a:ext cx="8382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345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2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533400"/>
            <a:ext cx="35655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Background noise calculation.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457200" y="1600200"/>
          <a:ext cx="2895600" cy="1552828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447800"/>
                <a:gridCol w="1447800"/>
              </a:tblGrid>
              <a:tr h="3081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/>
                        <a:t>Layers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/>
                        <a:t>STC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7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 smtClean="0"/>
                        <a:t>External wall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 smtClean="0"/>
                        <a:t>93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dB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97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 smtClean="0"/>
                        <a:t>Windows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28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smtClean="0"/>
                        <a:t>dB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5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 err="1"/>
                        <a:t>TLc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63395" algn="l"/>
                        </a:tabLst>
                      </a:pP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r>
                        <a:rPr lang="en-US" sz="1400" dirty="0" smtClean="0"/>
                        <a:t>dB</a:t>
                      </a:r>
                      <a:endParaRPr lang="en-US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228600" y="3581400"/>
            <a:ext cx="3352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Sound Noise Ratio (S/N)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classroom shall be between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(10-30 dB)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Thus the value calculated it is good.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5029200"/>
            <a:ext cx="342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Percentage Articulation loss of Consonants  =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between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(7-15%)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Thus the value calculated it is good.</a:t>
            </a:r>
            <a:endParaRPr 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75" y="961680"/>
            <a:ext cx="5249008" cy="5210520"/>
          </a:xfrm>
          <a:prstGeom prst="rect">
            <a:avLst/>
          </a:prstGeom>
        </p:spPr>
      </p:pic>
      <p:sp>
        <p:nvSpPr>
          <p:cNvPr id="18" name="Sound"/>
          <p:cNvSpPr>
            <a:spLocks noEditPoints="1" noChangeArrowheads="1"/>
          </p:cNvSpPr>
          <p:nvPr/>
        </p:nvSpPr>
        <p:spPr bwMode="auto">
          <a:xfrm>
            <a:off x="3657600" y="3810000"/>
            <a:ext cx="685800" cy="6096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9" name="Sound"/>
          <p:cNvSpPr>
            <a:spLocks noEditPoints="1" noChangeArrowheads="1"/>
          </p:cNvSpPr>
          <p:nvPr/>
        </p:nvSpPr>
        <p:spPr bwMode="auto">
          <a:xfrm rot="16200000">
            <a:off x="6905625" y="5386119"/>
            <a:ext cx="685800" cy="6096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0" name="Sound"/>
          <p:cNvSpPr>
            <a:spLocks noEditPoints="1" noChangeArrowheads="1"/>
          </p:cNvSpPr>
          <p:nvPr/>
        </p:nvSpPr>
        <p:spPr bwMode="auto">
          <a:xfrm rot="10800000">
            <a:off x="7924800" y="3938319"/>
            <a:ext cx="685800" cy="6096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1" name="Sound"/>
          <p:cNvSpPr>
            <a:spLocks noEditPoints="1" noChangeArrowheads="1"/>
          </p:cNvSpPr>
          <p:nvPr/>
        </p:nvSpPr>
        <p:spPr bwMode="auto">
          <a:xfrm rot="5400000">
            <a:off x="6819900" y="971610"/>
            <a:ext cx="685800" cy="609600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  <p:extLst>
      <p:ext uri="{BB962C8B-B14F-4D97-AF65-F5344CB8AC3E}">
        <p14:creationId xmlns="" xmlns:p14="http://schemas.microsoft.com/office/powerpoint/2010/main" val="243333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8" grpId="0" animBg="1"/>
      <p:bldP spid="19" grpId="0" animBg="1"/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lectricaa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1659394"/>
            <a:ext cx="6248399" cy="416944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Electrical Design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0572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2" name="مستطيل 11"/>
          <p:cNvSpPr/>
          <p:nvPr/>
        </p:nvSpPr>
        <p:spPr>
          <a:xfrm>
            <a:off x="609600" y="304800"/>
            <a:ext cx="3900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Socket Arrangement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90600"/>
            <a:ext cx="6172200" cy="5333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572000"/>
            <a:ext cx="2590800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67751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Artificial Lighting : 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dirty="0"/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609600" y="9906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1- Ground</a:t>
            </a:r>
            <a:r>
              <a:rPr kumimoji="0" lang="en-US" sz="3200" b="1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Floor</a:t>
            </a: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1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G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676400"/>
            <a:ext cx="6400800" cy="480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390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er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9873" y="1524000"/>
            <a:ext cx="7804254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bg1"/>
                </a:solidFill>
              </a:rPr>
              <a:t>2- First Floor</a:t>
            </a:r>
            <a:endParaRPr lang="en-US" sz="3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hjj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600200"/>
            <a:ext cx="7499838" cy="4572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b="1" dirty="0" smtClean="0">
                <a:solidFill>
                  <a:schemeClr val="bg1"/>
                </a:solidFill>
              </a:rPr>
              <a:t>3- Second Floor</a:t>
            </a:r>
            <a:endParaRPr lang="en-US" sz="3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09600"/>
            <a:ext cx="6629400" cy="548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724400"/>
            <a:ext cx="2286000" cy="1504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28600"/>
            <a:ext cx="2876550" cy="1819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977476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10" name="Content Placeholder 9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14400"/>
            <a:ext cx="6858000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495800"/>
            <a:ext cx="2495550" cy="1638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28600"/>
            <a:ext cx="2876550" cy="1819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6994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685800"/>
            <a:ext cx="5943600" cy="556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876800"/>
            <a:ext cx="1538288" cy="1428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381000"/>
            <a:ext cx="16002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228600"/>
            <a:ext cx="1628775" cy="13620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" y="68580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site is surrounded by 10 -m Street on the north, 8 m Street on the east, and a green area to the south and west of the land</a:t>
            </a:r>
          </a:p>
        </p:txBody>
      </p:sp>
      <p:pic>
        <p:nvPicPr>
          <p:cNvPr id="6" name="صورة 5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70795"/>
            <a:ext cx="5694759" cy="4526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2033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46218" y="477982"/>
            <a:ext cx="3886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  <a:endParaRPr lang="en-US" sz="3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828800"/>
            <a:ext cx="4170218" cy="3962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29611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76400"/>
            <a:ext cx="4800600" cy="2408238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/>
              <a:t>Water Supplying System.</a:t>
            </a:r>
          </a:p>
          <a:p>
            <a:pPr algn="l" rtl="0"/>
            <a:r>
              <a:rPr lang="en-US" sz="2800" dirty="0" smtClean="0"/>
              <a:t>Drainage System.</a:t>
            </a:r>
          </a:p>
          <a:p>
            <a:pPr algn="l" rtl="0"/>
            <a:r>
              <a:rPr lang="en-US" sz="2800" dirty="0" smtClean="0"/>
              <a:t>Rain Water Drain System.</a:t>
            </a:r>
          </a:p>
          <a:p>
            <a:pPr algn="l" rtl="0"/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758006" cy="8382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Mechanical design consists of :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556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48006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  Water supplying for school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914400"/>
            <a:ext cx="65532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685800" y="4648200"/>
            <a:ext cx="3275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system used is </a:t>
            </a:r>
            <a:r>
              <a:rPr lang="en-US" b="1" dirty="0" smtClean="0">
                <a:solidFill>
                  <a:schemeClr val="bg1"/>
                </a:solidFill>
              </a:rPr>
              <a:t>Flush Tank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457200" y="5105400"/>
            <a:ext cx="76014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main vertical feeder has a load of 72 gpm, with 47.54 feet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main horizontal feeder has a load of 57gpm, with 72 feet (ground floor)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branch feeder has a load of 5gpm, with 36 feet (ground floor)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352800"/>
            <a:ext cx="3505200" cy="1752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71928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57200"/>
            <a:ext cx="7467599" cy="563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657600"/>
            <a:ext cx="1838325" cy="2633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16701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33400"/>
            <a:ext cx="28194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Water DRAINAGE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68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066800"/>
            <a:ext cx="6858000" cy="525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8572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30480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Rain Water  harvesting 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065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7315200" cy="533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7808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8678" y="362883"/>
            <a:ext cx="42129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cap="all" dirty="0" smtClean="0">
                <a:solidFill>
                  <a:schemeClr val="bg1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FIRE Fighting system</a:t>
            </a:r>
            <a:endParaRPr lang="en-US" sz="2400" cap="all" dirty="0">
              <a:solidFill>
                <a:schemeClr val="bg1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86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7162800" cy="5181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5181600"/>
            <a:ext cx="1143000" cy="8953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20411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 descr="quant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524000"/>
            <a:ext cx="6324599" cy="43434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Quantity surveying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594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4" name="مستطيل 3"/>
          <p:cNvSpPr/>
          <p:nvPr/>
        </p:nvSpPr>
        <p:spPr>
          <a:xfrm>
            <a:off x="1600200" y="381000"/>
            <a:ext cx="5118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Quantity surveying calculation  </a:t>
            </a:r>
            <a:endParaRPr lang="ar-S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14400"/>
            <a:ext cx="6324600" cy="3962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1000" y="5257800"/>
            <a:ext cx="784221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total cost of the school is about 3.7 million shekel.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total cost per meter square for the school is about 2100 shekel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64362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0" y="-38101"/>
            <a:ext cx="9194800" cy="68961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524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775484" cy="540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855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Design School Concept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96752"/>
            <a:ext cx="6235773" cy="51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6907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>
          <a:xfrm>
            <a:off x="8153400" y="6702552"/>
            <a:ext cx="758952" cy="246888"/>
          </a:xfrm>
        </p:spPr>
        <p:txBody>
          <a:bodyPr/>
          <a:lstStyle/>
          <a:p>
            <a:fld id="{017FCA48-D4E9-4834-8513-0527CCA57B2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0" y="404664"/>
            <a:ext cx="839701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359525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7FCA48-D4E9-4834-8513-0527CCA57B2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36344" cy="596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610607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4972</TotalTime>
  <Words>597</Words>
  <Application>Microsoft Office PowerPoint</Application>
  <PresentationFormat>عرض على الشاشة (3:4)‏</PresentationFormat>
  <Paragraphs>222</Paragraphs>
  <Slides>59</Slides>
  <Notes>4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59</vt:i4>
      </vt:variant>
    </vt:vector>
  </HeadingPairs>
  <TitlesOfParts>
    <vt:vector size="60" baseType="lpstr">
      <vt:lpstr>Paper</vt:lpstr>
      <vt:lpstr>الشريحة 1</vt:lpstr>
      <vt:lpstr>الشريحة 2</vt:lpstr>
      <vt:lpstr>الشريحة 3</vt:lpstr>
      <vt:lpstr>    Site Description and Analysis:</vt:lpstr>
      <vt:lpstr>الشريحة 5</vt:lpstr>
      <vt:lpstr>الشريحة 6</vt:lpstr>
      <vt:lpstr>             Design School Concept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   Structural Design </vt:lpstr>
      <vt:lpstr>الشريحة 17</vt:lpstr>
      <vt:lpstr>الشريحة 18</vt:lpstr>
      <vt:lpstr>الشريحة 19</vt:lpstr>
      <vt:lpstr>Structural-Elements </vt:lpstr>
      <vt:lpstr>الشريحة 21</vt:lpstr>
      <vt:lpstr>Footing Plan : </vt:lpstr>
      <vt:lpstr>الشريحة 23</vt:lpstr>
      <vt:lpstr>    Tie Beam Plan</vt:lpstr>
      <vt:lpstr>Column Design</vt:lpstr>
      <vt:lpstr>Longitudinal Column Sections :</vt:lpstr>
      <vt:lpstr>       Beam Reinforcement : </vt:lpstr>
      <vt:lpstr>Shear Wall Reinforcement</vt:lpstr>
      <vt:lpstr>    Stair Case Reinforcement</vt:lpstr>
      <vt:lpstr>    Tank Case Reinforcement</vt:lpstr>
      <vt:lpstr>     Reinforcement around windows  and  doors</vt:lpstr>
      <vt:lpstr>             Environmental analysis 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Treatment</vt:lpstr>
      <vt:lpstr>الشريحة 40</vt:lpstr>
      <vt:lpstr>الشريحة 41</vt:lpstr>
      <vt:lpstr>Electrical Design </vt:lpstr>
      <vt:lpstr>الشريحة 43</vt:lpstr>
      <vt:lpstr>Artificial Lighting :  </vt:lpstr>
      <vt:lpstr>2- First Floor</vt:lpstr>
      <vt:lpstr>3- Second Floor</vt:lpstr>
      <vt:lpstr>الشريحة 47</vt:lpstr>
      <vt:lpstr>الشريحة 48</vt:lpstr>
      <vt:lpstr>الشريحة 49</vt:lpstr>
      <vt:lpstr>الشريحة 50</vt:lpstr>
      <vt:lpstr>Mechanical design consists of : </vt:lpstr>
      <vt:lpstr>      Water supplying for school</vt:lpstr>
      <vt:lpstr>الشريحة 53</vt:lpstr>
      <vt:lpstr>Water DRAINAGE</vt:lpstr>
      <vt:lpstr>Rain Water  harvesting </vt:lpstr>
      <vt:lpstr>الشريحة 56</vt:lpstr>
      <vt:lpstr>Quantity surveying   </vt:lpstr>
      <vt:lpstr>الشريحة 58</vt:lpstr>
      <vt:lpstr>الشريحة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DEll</cp:lastModifiedBy>
  <cp:revision>234</cp:revision>
  <dcterms:created xsi:type="dcterms:W3CDTF">2014-12-20T06:32:12Z</dcterms:created>
  <dcterms:modified xsi:type="dcterms:W3CDTF">2015-12-20T21:31:37Z</dcterms:modified>
</cp:coreProperties>
</file>