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7"/>
  </p:notesMasterIdLst>
  <p:sldIdLst>
    <p:sldId id="256" r:id="rId2"/>
    <p:sldId id="344" r:id="rId3"/>
    <p:sldId id="257" r:id="rId4"/>
    <p:sldId id="263" r:id="rId5"/>
    <p:sldId id="261" r:id="rId6"/>
    <p:sldId id="364" r:id="rId7"/>
    <p:sldId id="283" r:id="rId8"/>
    <p:sldId id="376" r:id="rId9"/>
    <p:sldId id="448" r:id="rId10"/>
    <p:sldId id="366" r:id="rId11"/>
    <p:sldId id="368" r:id="rId12"/>
    <p:sldId id="384" r:id="rId13"/>
    <p:sldId id="369" r:id="rId14"/>
    <p:sldId id="445" r:id="rId15"/>
    <p:sldId id="271" r:id="rId16"/>
    <p:sldId id="270" r:id="rId17"/>
    <p:sldId id="385" r:id="rId18"/>
    <p:sldId id="386" r:id="rId19"/>
    <p:sldId id="362" r:id="rId20"/>
    <p:sldId id="277" r:id="rId21"/>
    <p:sldId id="278" r:id="rId22"/>
    <p:sldId id="446" r:id="rId23"/>
    <p:sldId id="279" r:id="rId24"/>
    <p:sldId id="285" r:id="rId25"/>
    <p:sldId id="449" r:id="rId26"/>
    <p:sldId id="417" r:id="rId27"/>
    <p:sldId id="391" r:id="rId28"/>
    <p:sldId id="406" r:id="rId29"/>
    <p:sldId id="451" r:id="rId30"/>
    <p:sldId id="407" r:id="rId31"/>
    <p:sldId id="408" r:id="rId32"/>
    <p:sldId id="410" r:id="rId33"/>
    <p:sldId id="411" r:id="rId34"/>
    <p:sldId id="412" r:id="rId35"/>
    <p:sldId id="392" r:id="rId36"/>
    <p:sldId id="418" r:id="rId37"/>
    <p:sldId id="393" r:id="rId38"/>
    <p:sldId id="413" r:id="rId39"/>
    <p:sldId id="414" r:id="rId40"/>
    <p:sldId id="394" r:id="rId41"/>
    <p:sldId id="415" r:id="rId42"/>
    <p:sldId id="416" r:id="rId43"/>
    <p:sldId id="419" r:id="rId44"/>
    <p:sldId id="396" r:id="rId45"/>
    <p:sldId id="420" r:id="rId46"/>
    <p:sldId id="395" r:id="rId47"/>
    <p:sldId id="397" r:id="rId48"/>
    <p:sldId id="421" r:id="rId49"/>
    <p:sldId id="422" r:id="rId50"/>
    <p:sldId id="398" r:id="rId51"/>
    <p:sldId id="423" r:id="rId52"/>
    <p:sldId id="399" r:id="rId53"/>
    <p:sldId id="424" r:id="rId54"/>
    <p:sldId id="452" r:id="rId55"/>
    <p:sldId id="447" r:id="rId56"/>
    <p:sldId id="400" r:id="rId57"/>
    <p:sldId id="426" r:id="rId58"/>
    <p:sldId id="427" r:id="rId59"/>
    <p:sldId id="450" r:id="rId60"/>
    <p:sldId id="428" r:id="rId61"/>
    <p:sldId id="429" r:id="rId62"/>
    <p:sldId id="403" r:id="rId63"/>
    <p:sldId id="453" r:id="rId64"/>
    <p:sldId id="404" r:id="rId65"/>
    <p:sldId id="430" r:id="rId66"/>
    <p:sldId id="405" r:id="rId67"/>
    <p:sldId id="432" r:id="rId68"/>
    <p:sldId id="433" r:id="rId69"/>
    <p:sldId id="436" r:id="rId70"/>
    <p:sldId id="437" r:id="rId71"/>
    <p:sldId id="435" r:id="rId72"/>
    <p:sldId id="438" r:id="rId73"/>
    <p:sldId id="444" r:id="rId74"/>
    <p:sldId id="443" r:id="rId75"/>
    <p:sldId id="343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89520" autoAdjust="0"/>
  </p:normalViewPr>
  <p:slideViewPr>
    <p:cSldViewPr>
      <p:cViewPr>
        <p:scale>
          <a:sx n="76" d="100"/>
          <a:sy n="76" d="100"/>
        </p:scale>
        <p:origin x="-1188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6F4D6-61C9-4CBC-9684-5CBE42639DC3}" type="datetimeFigureOut">
              <a:rPr lang="en-US" smtClean="0"/>
              <a:pPr/>
              <a:t>12/26/2013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01677-907C-4C11-986E-89C72D49DA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37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3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20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18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following codes and standards are used in this study: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43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will begin with the type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slabs that we used in block 1 , that is one way solid slab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thickness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slab is determined based on the longest span and it 20cm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the slabs are inclined 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they are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accessible ,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live load is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Dead load is calculated using the thickness of the slab, and it..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Superimposed dead load is assumed to be 2 KN/m2 , we took into consideration the weight of solar pools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895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r>
              <a:rPr lang="en-US" baseline="0" dirty="0" smtClean="0"/>
              <a:t> the principles of simple beam , we determine the reinforcement in the solid slab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96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consider the main</a:t>
            </a:r>
            <a:r>
              <a:rPr lang="en-US" baseline="0" dirty="0" smtClean="0"/>
              <a:t> beams as simple beams , and the secondary beams as continuous beams , and here we have a girder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95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r>
              <a:rPr lang="en-US" baseline="0" dirty="0" smtClean="0"/>
              <a:t> the principles of simple beam , we determine the reinforcement in the solid slab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677-907C-4C11-986E-89C72D49DA16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9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702CA4-2014-4931-8FE0-1A98D08BD664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2F6CA-32F9-4DA0-BB4F-88D9FA53163B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A7D2-32E1-4334-A7F6-F3CB2F10785A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95C8CD-66C6-438B-B800-8A32D9E5EF54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3F887C-4718-4292-9D3C-182378167C06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34A11-9024-4DD2-A04A-1E0941D2BF11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3DD8F-181A-4130-A8A5-7E17021C68FB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640DFD-0F46-4889-ADB1-C6D2473ED3FC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EAB60F-C32E-4EAA-BEEE-E2F78E971B60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CDF2C-9EF4-4485-9636-126D31BC5FC4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2D065-5A7E-41EF-B236-377A8216FFA2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F85EB4D-451A-489D-94A6-D6094F835903}" type="datetime1">
              <a:rPr lang="en-US" smtClean="0"/>
              <a:pPr/>
              <a:t>12/26/2013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0"/>
            <a:ext cx="7407275" cy="4398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Khawla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Salameh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Noor Barbour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Rema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Alawneh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Riyad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Awad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47800" y="1447800"/>
            <a:ext cx="7407275" cy="2209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of OFFICE OF EXCHANGE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“Palestinian Post \ Jericho”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775" y="152400"/>
            <a:ext cx="16764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136489"/>
            <a:ext cx="5236923" cy="349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Solid slab reinforcement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23"/>
          <p:cNvPicPr/>
          <p:nvPr/>
        </p:nvPicPr>
        <p:blipFill>
          <a:blip r:embed="rId3"/>
          <a:stretch>
            <a:fillRect/>
          </a:stretch>
        </p:blipFill>
        <p:spPr>
          <a:xfrm>
            <a:off x="2057400" y="1295400"/>
            <a:ext cx="4800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0"/>
            <a:ext cx="7485888" cy="792162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way ribbed slab</a:t>
            </a: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:(</a:t>
            </a:r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Block 2)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Thickness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 cm</a:t>
            </a:r>
          </a:p>
          <a:p>
            <a:pPr marL="8229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Dead load = 5.1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KN/m²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load = 2.5 KN/m²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Superimposed dead load = 4.1 KN/m²</a:t>
            </a:r>
          </a:p>
          <a:p>
            <a:pPr marL="82296" indent="0">
              <a:buNone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  <p:pic>
        <p:nvPicPr>
          <p:cNvPr id="4" name="صورة 3" descr="C:\Users\khaled\Pictures\Khawla\Project\التقاط22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09800"/>
            <a:ext cx="5579110" cy="175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46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Superimposed dead load details:</a:t>
            </a:r>
            <a:endParaRPr lang="en-US" dirty="0"/>
          </a:p>
        </p:txBody>
      </p:sp>
      <p:pic>
        <p:nvPicPr>
          <p:cNvPr id="7" name="Picture 1" descr="C:\Users\Hiskel\Desktop\سكاشن.wmf"/>
          <p:cNvPicPr>
            <a:picLocks noGrp="1"/>
          </p:cNvPicPr>
          <p:nvPr>
            <p:ph idx="1"/>
          </p:nvPr>
        </p:nvPicPr>
        <p:blipFill>
          <a:blip r:embed="rId2"/>
          <a:srcRect l="16127" t="23827" r="39954" b="43281"/>
          <a:stretch>
            <a:fillRect/>
          </a:stretch>
        </p:blipFill>
        <p:spPr bwMode="auto">
          <a:xfrm>
            <a:off x="1676400" y="3429000"/>
            <a:ext cx="63443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1905000" y="1676400"/>
            <a:ext cx="6324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Super imposed load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tiles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mortar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sand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plaster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+0.104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partition)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(0.03)(27) + (0.03)(23) + (0.1)(20) + (0.02)(23) + 0.104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4.1 KN/m²</a:t>
            </a:r>
          </a:p>
        </p:txBody>
      </p:sp>
    </p:spTree>
    <p:extLst>
      <p:ext uri="{BB962C8B-B14F-4D97-AF65-F5344CB8AC3E}">
        <p14:creationId xmlns:p14="http://schemas.microsoft.com/office/powerpoint/2010/main" val="23358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Ribbed slab reinforcement distribution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2065751" y="1524000"/>
            <a:ext cx="4724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667000"/>
            <a:ext cx="6324600" cy="2514600"/>
          </a:xfrm>
        </p:spPr>
        <p:txBody>
          <a:bodyPr>
            <a:noAutofit/>
          </a:bodyPr>
          <a:lstStyle/>
          <a:p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Preliminary Design</a:t>
            </a:r>
            <a:r>
              <a:rPr lang="en-US" sz="6000" b="0" cap="none" dirty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beams</a:t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49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 distribution in block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065185" y="1436503"/>
            <a:ext cx="3733800" cy="4724400"/>
          </a:xfrm>
          <a:prstGeom prst="rect">
            <a:avLst/>
          </a:prstGeom>
        </p:spPr>
      </p:pic>
      <p:pic>
        <p:nvPicPr>
          <p:cNvPr id="5" name="صورة 4" descr="C:\Users\khaled\Pictures\Khawla\مشروع تخرج\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4038600"/>
            <a:ext cx="25527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 descr="C:\Users\khaled\Pictures\Khawla\مشروع تخرج\Rec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63951"/>
            <a:ext cx="1295400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مستطيل 2"/>
          <p:cNvSpPr/>
          <p:nvPr/>
        </p:nvSpPr>
        <p:spPr>
          <a:xfrm>
            <a:off x="5387709" y="2133878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B1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5387709" y="480643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6764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Beams in block 1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08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khaled\Pictures\Khawla\مشروع تخرج\التقاط00000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676400"/>
            <a:ext cx="7924801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Moment diagram for frame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4992" cy="3886200"/>
          </a:xfrm>
        </p:spPr>
        <p:txBody>
          <a:bodyPr/>
          <a:lstStyle/>
          <a:p>
            <a:pPr marL="82296" lvl="0" indent="0">
              <a:buNone/>
            </a:pPr>
            <a:r>
              <a:rPr lang="en-US" dirty="0" smtClean="0"/>
              <a:t>   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47800"/>
            <a:ext cx="6477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9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33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Reinforcement distribution for B1 &amp; B2: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4992" cy="3886200"/>
          </a:xfrm>
        </p:spPr>
        <p:txBody>
          <a:bodyPr/>
          <a:lstStyle/>
          <a:p>
            <a:pPr marL="82296" lvl="0" indent="0">
              <a:buNone/>
            </a:pPr>
            <a:r>
              <a:rPr lang="en-US" dirty="0" smtClean="0"/>
              <a:t>   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3733800" y="990600"/>
            <a:ext cx="4374515" cy="2800350"/>
          </a:xfrm>
          <a:prstGeom prst="rect">
            <a:avLst/>
          </a:prstGeom>
        </p:spPr>
      </p:pic>
      <p:pic>
        <p:nvPicPr>
          <p:cNvPr id="8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1143000" y="3417332"/>
            <a:ext cx="4465955" cy="295275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2743200" y="176454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B1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6400800" y="4524375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366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Beams details in block 1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6" name="كائن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29839"/>
              </p:ext>
            </p:extLst>
          </p:nvPr>
        </p:nvGraphicFramePr>
        <p:xfrm>
          <a:off x="1524000" y="1752600"/>
          <a:ext cx="7007294" cy="390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8" name="مستند" r:id="rId3" imgW="5534701" imgH="3083270" progId="Word.Document.12">
                  <p:embed/>
                </p:oleObj>
              </mc:Choice>
              <mc:Fallback>
                <p:oleObj name="مستند" r:id="rId3" imgW="5534701" imgH="3083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752600"/>
                        <a:ext cx="7007294" cy="3903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objective.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Project description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Preliminary Design of slabs, beams &amp; columns.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dimensional structural analysis and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Seismic loads analysis.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571500" indent="-57150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Beams of block 2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55626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524001"/>
            <a:ext cx="7556500" cy="327659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7772400" cy="7921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Beams details in block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165470"/>
              </p:ext>
            </p:extLst>
          </p:nvPr>
        </p:nvGraphicFramePr>
        <p:xfrm>
          <a:off x="1143000" y="1828800"/>
          <a:ext cx="755919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0" name="مستند" r:id="rId3" imgW="5422769" imgH="2514644" progId="Word.Document.12">
                  <p:embed/>
                </p:oleObj>
              </mc:Choice>
              <mc:Fallback>
                <p:oleObj name="مستند" r:id="rId3" imgW="5422769" imgH="25146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1828800"/>
                        <a:ext cx="7559195" cy="403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667000"/>
            <a:ext cx="6324600" cy="2514600"/>
          </a:xfrm>
        </p:spPr>
        <p:txBody>
          <a:bodyPr>
            <a:noAutofit/>
          </a:bodyPr>
          <a:lstStyle/>
          <a:p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Preliminary Design</a:t>
            </a:r>
            <a:r>
              <a:rPr lang="en-US" sz="6000" b="0" cap="none" dirty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columns</a:t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59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Columns distribution: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</p:txBody>
      </p:sp>
      <p:pic>
        <p:nvPicPr>
          <p:cNvPr id="6" name="صورة 5" descr="C:\Users\khaled\Pictures\Khawla\مشروع تخرج\co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4" y="1576387"/>
            <a:ext cx="6067425" cy="4291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435608" y="274638"/>
                <a:ext cx="7498080" cy="5059362"/>
              </a:xfrm>
            </p:spPr>
            <p:txBody>
              <a:bodyPr>
                <a:normAutofit fontScale="90000"/>
              </a:bodyPr>
              <a:lstStyle/>
              <a:p>
                <a:pPr rtl="1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Design requirements</a:t>
                </a:r>
                <a:br>
                  <a:rPr lang="en-US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According to (ACI318-08) code:</a:t>
                </a:r>
                <a:b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Ф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Pn</a:t>
                </a: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Фλ</a:t>
                </a: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(0.85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f'c</a:t>
                </a: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(Ag-As) +As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fy</a:t>
                </a:r>
                <a: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)</a:t>
                </a:r>
                <a:br>
                  <a:rPr lang="en-US" sz="3200" dirty="0" smtClean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Ф</m:t>
                      </m:r>
                      <m:r>
                        <m:rPr>
                          <m:sty m:val="p"/>
                        </m:rP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Pcr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=Ф</m:t>
                      </m:r>
                      <m:r>
                        <m:rPr>
                          <m:sty m:val="p"/>
                        </m:rP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π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²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EI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)/ (</m:t>
                      </m:r>
                      <m:r>
                        <m:rPr>
                          <m:sty m:val="p"/>
                        </m:rP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KL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)</m:t>
                      </m:r>
                      <m:r>
                        <a:rPr lang="en-US" sz="320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²</m:t>
                      </m:r>
                    </m:oMath>
                  </m:oMathPara>
                </a14:m>
                <a:r>
                  <a:rPr lang="en-US" sz="3200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3200" dirty="0" smtClean="0"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Buckling will not occur if :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Pu</a:t>
                </a: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&lt; Ф </a:t>
                </a:r>
                <a:r>
                  <a:rPr lang="en-US" sz="3200" dirty="0" err="1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Pcr</a:t>
                </a: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.</a:t>
                </a:r>
                <a:b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Where: Ф reduction factor = 0.7</a:t>
                </a:r>
                <a:r>
                  <a:rPr lang="en-US" sz="3200" dirty="0">
                    <a:effectLst/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3200" dirty="0"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sz="3200" dirty="0" smtClean="0"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3200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35608" y="274638"/>
                <a:ext cx="7498080" cy="5059362"/>
              </a:xfrm>
              <a:blipFill rotWithShape="1">
                <a:blip r:embed="rId2"/>
                <a:stretch>
                  <a:fillRect l="-308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133600"/>
            <a:ext cx="3200400" cy="563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Column 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55474"/>
            <a:ext cx="4070599" cy="291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36252"/>
            <a:ext cx="383296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0" y="4648200"/>
            <a:ext cx="3200400" cy="563562"/>
          </a:xfrm>
          <a:prstGeom prst="rect">
            <a:avLst/>
          </a:prstGeom>
        </p:spPr>
        <p:txBody>
          <a:bodyPr rtlCol="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z="3600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Column 2</a:t>
            </a:r>
            <a:endParaRPr lang="en-US" dirty="0">
              <a:solidFill>
                <a:srgbClr val="1F497D">
                  <a:satMod val="13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3000" y="381000"/>
            <a:ext cx="7086600" cy="563562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z="3600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Columns details:</a:t>
            </a:r>
            <a:br>
              <a:rPr lang="en-US" sz="3600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rgbClr val="1F497D">
                  <a:satMod val="13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ok\Desktop\Captu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85170">
            <a:off x="7503067" y="1606953"/>
            <a:ext cx="267128" cy="15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ok\Desktop\Captu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85170">
            <a:off x="7481111" y="4709947"/>
            <a:ext cx="267128" cy="15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ok\Desktop\Captu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987420"/>
            <a:ext cx="314325" cy="17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ok\Desktop\Captu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424" y="3886200"/>
            <a:ext cx="314325" cy="17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42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400800" cy="2286000"/>
          </a:xfrm>
        </p:spPr>
        <p:txBody>
          <a:bodyPr>
            <a:normAutofit/>
          </a:bodyPr>
          <a:lstStyle/>
          <a:p>
            <a:r>
              <a:rPr lang="en-US" sz="3900" cap="none" dirty="0">
                <a:solidFill>
                  <a:srgbClr val="1F497D">
                    <a:satMod val="13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Three Dimensional Structural Analysis and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عنصر نائب للمحتوى 3" descr="C:\Users\ok\Pictures\سنة خامسة\مشروع تخرج\Graduation project\New folder\Capture3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2133600"/>
            <a:ext cx="6565900" cy="4030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278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421880" cy="914400"/>
          </a:xfrm>
        </p:spPr>
        <p:txBody>
          <a:bodyPr rtlCol="0"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Material Property for concrete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dell\Desktop\mat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3436045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346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Shell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4478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Ribbed slab definition 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4" name="Picture 17" descr="C:\Users\dell\Desktop\ri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72619"/>
            <a:ext cx="273812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8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Modification Factors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525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0"/>
            <a:ext cx="210978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000" y="3352800"/>
            <a:ext cx="73914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(0.06×0.52) + (0.12×0.24) =0.06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(0.06×0.52) = 0.0312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(0.224×0.52) = 0.1165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lvl="0"/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(0.52×0.06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/12) + (0.06×0.52) × (0.08162) + (0.12×0.24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/12) + (0.12×0.24) × (0.06842) =4.87 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(0.52×0.06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/12) = 9.36 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(0.52×0.224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/12) = 4.87e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69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Objective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design the building of Office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Exchange \ Palestinian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Post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Jericho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using the primary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structures by using one dimensional analysis and three dimensional structural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and then design it for seismic loads analysis.</a:t>
            </a:r>
          </a:p>
          <a:p>
            <a:endParaRPr lang="en-US" dirty="0" smtClean="0"/>
          </a:p>
          <a:p>
            <a:endParaRPr lang="en-US" dirty="0" smtClean="0"/>
          </a:p>
          <a:p>
            <a:pPr lvl="8" algn="ctr"/>
            <a:endParaRPr lang="en-US" dirty="0" smtClean="0"/>
          </a:p>
          <a:p>
            <a:pPr lvl="8" algn="ctr"/>
            <a:endParaRPr lang="en-US" dirty="0" smtClean="0"/>
          </a:p>
          <a:p>
            <a:pPr lvl="8" algn="ctr"/>
            <a:endParaRPr lang="en-US" dirty="0" smtClean="0"/>
          </a:p>
          <a:p>
            <a:pPr lvl="8" algn="ctr"/>
            <a:endParaRPr lang="en-US" dirty="0" smtClean="0"/>
          </a:p>
          <a:p>
            <a:pPr lvl="8" algn="r"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9445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Modifiers equations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5291531" y="2726323"/>
            <a:ext cx="542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whe</a:t>
            </a: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08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1200" y="556693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Modifiers for ribbed slab</a:t>
            </a:r>
            <a:endParaRPr lang="en-US" sz="14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7" name="Picture 18" descr="C:\Users\dell\Desktop\rib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06849"/>
            <a:ext cx="3543300" cy="44600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990599" y="1106849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Membrane f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modifier =(A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0.27</a:t>
            </a: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Membrane f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(A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)=0.515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Membrane f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(A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0.27</a:t>
            </a: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Bending m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0.25×(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 0.004805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Bending m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0.25×(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0.25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Bending  m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0.25×(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 I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=0.004805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Shear 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(A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0.27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Shear 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modifier = (A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0.515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Mass m modifier = (M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1 way rib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/ M 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0.91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Weight w modifier = (9.81×M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1 way rib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 9.81×M 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0.91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201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5793432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One way solid slab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5831154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solid slab section data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" descr="C:\Users\dell\Desktop\slab sec dat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20740"/>
            <a:ext cx="286004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6" descr="C:\Users\dell\Desktop\soli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20741"/>
            <a:ext cx="3000375" cy="4472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76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5562597"/>
            <a:ext cx="2466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columns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5562599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Beams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0" descr="C:\Users\dell\Desktop\frame 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84178"/>
            <a:ext cx="3600450" cy="3821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2" descr="C:\Users\dell\Desktop\col 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84178"/>
            <a:ext cx="3533775" cy="382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333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Compatibility Check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22" descr="Description: C:\Users\ok\Pictures\سنة خامسة\Capture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4" y="2033587"/>
            <a:ext cx="6048375" cy="3681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3" descr="Description: C:\Users\ok\Pictures\سنة خامسة\Capture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4238625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34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485888" cy="9445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b="1" dirty="0">
                <a:effectLst/>
                <a:latin typeface="Times New Roman" pitchFamily="18" charset="0"/>
                <a:cs typeface="Times New Roman" pitchFamily="18" charset="0"/>
              </a:rPr>
              <a:t>equilibrium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020768"/>
              </p:ext>
            </p:extLst>
          </p:nvPr>
        </p:nvGraphicFramePr>
        <p:xfrm>
          <a:off x="1494773" y="1757064"/>
          <a:ext cx="6201428" cy="2433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1754"/>
                <a:gridCol w="2366271"/>
                <a:gridCol w="2253403"/>
              </a:tblGrid>
              <a:tr h="363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Block </a:t>
                      </a:r>
                      <a:r>
                        <a:rPr lang="en-US" sz="1400" dirty="0" smtClean="0">
                          <a:effectLst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Block 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4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Slabs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960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645.66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8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206.85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112.5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53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Beams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T-section = 375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           Rec. = 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388.665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2041.85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1146.825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1600200" y="4419600"/>
            <a:ext cx="541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Total dead load =3188.675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Total live load= 427.925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Superimposed load = 965.18 KN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47800" y="1295400"/>
            <a:ext cx="3214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Dead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results: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0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sz="3000" dirty="0">
                <a:effectLst/>
                <a:latin typeface="Times New Roman" pitchFamily="18" charset="0"/>
                <a:cs typeface="Times New Roman" pitchFamily="18" charset="0"/>
              </a:rPr>
              <a:t>Dead, live and superimposed results from </a:t>
            </a:r>
            <a:r>
              <a:rPr lang="en-US" sz="3000" dirty="0" smtClean="0">
                <a:effectLst/>
                <a:latin typeface="Times New Roman" pitchFamily="18" charset="0"/>
                <a:cs typeface="Times New Roman" pitchFamily="18" charset="0"/>
              </a:rPr>
              <a:t>SAP</a:t>
            </a:r>
            <a:endParaRPr lang="en-US" sz="3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4" descr="Description: C:\Users\ok\Pictures\سنة خامسة\1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7297169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ستطيل 4"/>
          <p:cNvSpPr/>
          <p:nvPr/>
        </p:nvSpPr>
        <p:spPr>
          <a:xfrm>
            <a:off x="1371600" y="4191000"/>
            <a:ext cx="647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Error % in dead load = 4.4 % &lt; 5%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OK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Error % in live load = 3 % &lt; 5%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OK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Error % in superimposed = 2.25% &lt; 5%               OK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590800"/>
            <a:ext cx="6324600" cy="2590800"/>
          </a:xfrm>
        </p:spPr>
        <p:txBody>
          <a:bodyPr>
            <a:normAutofit/>
          </a:bodyPr>
          <a:lstStyle/>
          <a:p>
            <a:r>
              <a:rPr lang="en-US" sz="80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Slabs Design</a:t>
            </a:r>
            <a:br>
              <a:rPr lang="en-US" sz="80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80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80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991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421880" cy="838200"/>
          </a:xfrm>
        </p:spPr>
        <p:txBody>
          <a:bodyPr rtlCol="0">
            <a:noAutofit/>
          </a:bodyPr>
          <a:lstStyle/>
          <a:p>
            <a:r>
              <a:rPr lang="en-US" sz="3200" dirty="0">
                <a:effectLst/>
                <a:latin typeface="Times New Roman" pitchFamily="18" charset="0"/>
                <a:cs typeface="Times New Roman" pitchFamily="18" charset="0"/>
              </a:rPr>
              <a:t>Bending moment for block1 in y-direction</a:t>
            </a:r>
          </a:p>
        </p:txBody>
      </p:sp>
      <p:pic>
        <p:nvPicPr>
          <p:cNvPr id="4" name="عنصر نائب للمحتوى 3" descr="C:\Users\ok\Pictures\سنة خامسة\مشروع تخرج\Capture65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8580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Solid slab reinforcement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23"/>
          <p:cNvPicPr/>
          <p:nvPr/>
        </p:nvPicPr>
        <p:blipFill>
          <a:blip r:embed="rId3"/>
          <a:stretch>
            <a:fillRect/>
          </a:stretch>
        </p:blipFill>
        <p:spPr>
          <a:xfrm>
            <a:off x="2057400" y="1295400"/>
            <a:ext cx="4800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5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Solid slab reinforcement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27"/>
          <p:cNvPicPr/>
          <p:nvPr/>
        </p:nvPicPr>
        <p:blipFill>
          <a:blip r:embed="rId2"/>
          <a:stretch>
            <a:fillRect/>
          </a:stretch>
        </p:blipFill>
        <p:spPr>
          <a:xfrm>
            <a:off x="1934844" y="2036127"/>
            <a:ext cx="6142355" cy="360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4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of Ground Floor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22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1" y="1447800"/>
            <a:ext cx="7467600" cy="48005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sz="3200" dirty="0">
                <a:effectLst/>
                <a:latin typeface="Times New Roman" pitchFamily="18" charset="0"/>
                <a:cs typeface="Times New Roman" pitchFamily="18" charset="0"/>
              </a:rPr>
              <a:t>Bending moment for block2 in y-direction</a:t>
            </a:r>
          </a:p>
        </p:txBody>
      </p:sp>
      <p:pic>
        <p:nvPicPr>
          <p:cNvPr id="4" name="عنصر نائب للمحتوى 3" descr="C:\Users\ok\Pictures\سنة خامسة\مشروع تخرج\Capture8575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6299361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Ribbed slab reinforcement distribution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2065751" y="1524000"/>
            <a:ext cx="4724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Ribbed slab reinforcement distribution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صورة 5" descr="C:\Users\khaled\Pictures\Khawla\مشروع تخرج\التقاط1111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43200"/>
            <a:ext cx="6553200" cy="220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sz="7200" cap="none" dirty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0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Beams layout in block 1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C:\Users\ok\Pictures\سنة خامسة\مشروع تخرج\Graduation project\1002630_629042130472682_1324931583_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47800"/>
            <a:ext cx="41958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269480" cy="609600"/>
          </a:xfrm>
        </p:spPr>
        <p:txBody>
          <a:bodyPr rtlCol="0">
            <a:normAutofit/>
          </a:bodyPr>
          <a:lstStyle/>
          <a:p>
            <a:r>
              <a:rPr lang="en-US" sz="2000" b="1" dirty="0" smtClean="0">
                <a:effectLst/>
                <a:latin typeface="Times New Roman" pitchFamily="18" charset="0"/>
                <a:cs typeface="Times New Roman" pitchFamily="18" charset="0"/>
              </a:rPr>
              <a:t>Reinforcement for all beams in block 1</a:t>
            </a:r>
            <a:endParaRPr lang="en-US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7238343"/>
              </p:ext>
            </p:extLst>
          </p:nvPr>
        </p:nvGraphicFramePr>
        <p:xfrm>
          <a:off x="76200" y="838200"/>
          <a:ext cx="8902874" cy="5714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797"/>
                <a:gridCol w="980797"/>
                <a:gridCol w="980797"/>
                <a:gridCol w="543434"/>
                <a:gridCol w="427550"/>
                <a:gridCol w="484090"/>
                <a:gridCol w="495305"/>
                <a:gridCol w="495305"/>
                <a:gridCol w="609787"/>
                <a:gridCol w="563993"/>
                <a:gridCol w="563993"/>
                <a:gridCol w="609787"/>
                <a:gridCol w="609787"/>
                <a:gridCol w="557452"/>
              </a:tblGrid>
              <a:tr h="145207">
                <a:tc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Beams of Block 1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4520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Frame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Beam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station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Area of steel due to moment and torsion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4520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Dimension of beam (cm)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Moment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Shear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620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Area of steel(mm²) +ve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Area of steel(cm²)  -ve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Av/s (mm²/mm)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# of bars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40077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Bottom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As min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As provided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# of bars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Top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As min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As provided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# of bars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6718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1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Left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482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30×60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Middle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118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33600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Right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370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Left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227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459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30×60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Middle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Right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241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241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Outside stem = 0.7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Outside flange = 1.0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Flange thickness = 0.2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Stem thickness = 0.4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Left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695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1080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1080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0.333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Middle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853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43720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Right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498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853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0.333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Left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0.05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30×60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Middle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0.016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2Φ10/25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Right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544.5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Outside stem = 0.7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Outside flange = 1.0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Flange thickness = 0.2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Stem thickness = 0.4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Left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608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940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940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0.333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26718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Middle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716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2Φ10/30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  <a:tr h="43720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Right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454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2178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853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871.2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3Φ20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0.333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2Φ10/30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0405" marR="4040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7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 rtlCol="0">
            <a:noAutofit/>
          </a:bodyPr>
          <a:lstStyle/>
          <a:p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>Checking deflection requirements for serviceability in block 1</a:t>
            </a:r>
            <a:r>
              <a:rPr lang="en-US" sz="3600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32426"/>
              </p:ext>
            </p:extLst>
          </p:nvPr>
        </p:nvGraphicFramePr>
        <p:xfrm>
          <a:off x="2133600" y="2286000"/>
          <a:ext cx="548640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3252"/>
                <a:gridCol w="2553148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Deflection type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</a:rPr>
                        <a:t>Deflection value</a:t>
                      </a:r>
                    </a:p>
                    <a:p>
                      <a:pPr algn="ctr"/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</a:rPr>
                        <a:t>(mm)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Dead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3.8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Live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0.19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Sustain</a:t>
                      </a:r>
                      <a:r>
                        <a:rPr lang="en-US" sz="1200" baseline="0" dirty="0" smtClean="0">
                          <a:effectLst/>
                        </a:rPr>
                        <a:t> load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0.097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128386" y="15240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critical beam was taken to check in block 1 (Beam 1 in Frame 2)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 results were as follows: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295400" y="4495800"/>
                <a:ext cx="6858000" cy="16070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∆ LT = ∆L + λ ∆D + λ T∆LS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0.19 + (1.4×3.8) + (1.4×0.097) = 5.64 mm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∆ L 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  <a:cs typeface="Times New Roman" pitchFamily="18" charset="0"/>
                          </a:rPr>
                          <m:t>l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12500</m:t>
                        </m:r>
                      </m:num>
                      <m:den>
                        <m:r>
                          <a:rPr lang="en-US">
                            <a:latin typeface="Cambria Math"/>
                            <a:cs typeface="Times New Roman" pitchFamily="18" charset="0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26.04 mm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Ok</a:t>
                </a: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ll the results were acceptable</a:t>
                </a:r>
                <a:endParaRPr lang="ar-SA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4495800"/>
                <a:ext cx="6858000" cy="1607043"/>
              </a:xfrm>
              <a:prstGeom prst="rect">
                <a:avLst/>
              </a:prstGeom>
              <a:blipFill rotWithShape="1">
                <a:blip r:embed="rId2"/>
                <a:stretch>
                  <a:fillRect l="-800" t="-1901" b="-494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3962400"/>
            <a:ext cx="3992880" cy="533400"/>
          </a:xfrm>
        </p:spPr>
        <p:txBody>
          <a:bodyPr rtlCol="0">
            <a:normAutofit fontScale="90000"/>
          </a:bodyPr>
          <a:lstStyle/>
          <a:p>
            <a:endParaRPr lang="en-US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4800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006804"/>
            <a:ext cx="2154765" cy="273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72360"/>
            <a:ext cx="7860994" cy="333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221288" y="14914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Longitudinal section in Beam 1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279374" y="5107632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Sections in Beam 1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3962400"/>
            <a:ext cx="3992880" cy="533400"/>
          </a:xfrm>
        </p:spPr>
        <p:txBody>
          <a:bodyPr rtlCol="0">
            <a:normAutofit fontScale="90000"/>
          </a:bodyPr>
          <a:lstStyle/>
          <a:p>
            <a:endParaRPr lang="en-US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4800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221288" y="14914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Longitudinal section in Beam 2</a:t>
            </a:r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279374" y="5107632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Sections in Beam 2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5" y="720376"/>
            <a:ext cx="8050276" cy="259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912" y="3505200"/>
            <a:ext cx="5176837" cy="25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4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/>
              </a:rPr>
              <a:t>Beams layout in block 2</a:t>
            </a:r>
            <a:endParaRPr lang="en-US" dirty="0">
              <a:effectLst/>
            </a:endParaRPr>
          </a:p>
        </p:txBody>
      </p:sp>
      <p:pic>
        <p:nvPicPr>
          <p:cNvPr id="5" name="Picture 4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524000"/>
            <a:ext cx="5029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building is used for commercial purposes.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building consists of one floor with an area of 349.7 m²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floor assumed to be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blocks, block 1is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used for Customer Services and block 2 for offices.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elevation of the floor is 7.05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in block 1 and 4.45 m in block 2.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98080" cy="1143000"/>
          </a:xfrm>
        </p:spPr>
        <p:txBody>
          <a:bodyPr rtlCol="0">
            <a:normAutofit/>
          </a:bodyPr>
          <a:lstStyle/>
          <a:p>
            <a:endParaRPr lang="en-US" dirty="0">
              <a:effectLst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805404"/>
              </p:ext>
            </p:extLst>
          </p:nvPr>
        </p:nvGraphicFramePr>
        <p:xfrm>
          <a:off x="102299" y="762000"/>
          <a:ext cx="8965500" cy="6019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8245"/>
                <a:gridCol w="1146069"/>
                <a:gridCol w="621624"/>
                <a:gridCol w="621624"/>
                <a:gridCol w="492956"/>
                <a:gridCol w="562447"/>
                <a:gridCol w="566790"/>
                <a:gridCol w="566790"/>
                <a:gridCol w="697630"/>
                <a:gridCol w="562447"/>
                <a:gridCol w="566249"/>
                <a:gridCol w="697630"/>
                <a:gridCol w="697630"/>
                <a:gridCol w="637369"/>
              </a:tblGrid>
              <a:tr h="247176">
                <a:tc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Beams of Block2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5903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Dimension of beam (cm)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Area of steel due to moment and torsion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span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Moment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Shear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9121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Area of steel(mm²) +ve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Area of steel(mm²)  -ve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Av/s (mm²/mm)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 of bars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76083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Bottom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 min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 provided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 of bars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Top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 min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 provided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 of bars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5903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40X30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40X30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40X30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40X30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2Φ10/25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40X30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2Φ10/15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4717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2Φ10/20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  <a:tr h="25903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2Φ16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2Φ10/15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542" marR="53542" marT="0" marB="0"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371600" y="228600"/>
            <a:ext cx="7269480" cy="609600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000" b="1" dirty="0" smtClean="0">
                <a:effectLst/>
                <a:latin typeface="Times New Roman" pitchFamily="18" charset="0"/>
                <a:cs typeface="Times New Roman" pitchFamily="18" charset="0"/>
              </a:rPr>
              <a:t>Reinforcement for all beams in block 2</a:t>
            </a:r>
            <a:endParaRPr lang="en-US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 rtlCol="0">
            <a:noAutofit/>
          </a:bodyPr>
          <a:lstStyle/>
          <a:p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Checking deflection requirements for serviceability in block </a:t>
            </a:r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2:</a:t>
            </a:r>
            <a:endParaRPr lang="en-US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07510" y="1399585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critical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block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is beam 2 and it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was taken to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check.</a:t>
            </a:r>
          </a:p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results were as follows:</a:t>
            </a:r>
            <a:endParaRPr lang="ar-SA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419616" y="4495800"/>
                <a:ext cx="6858000" cy="1599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∆ LT = ∆L + λ ∆D + λ T∆LS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∆ LT = 2.56 + (1.15×6.83) + (1.15×1.28) = 11.89 mm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∆ L T≤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𝑙</m:t>
                        </m:r>
                      </m:num>
                      <m:den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5800</m:t>
                        </m:r>
                      </m:num>
                      <m:den>
                        <m:r>
                          <a:rPr lang="en-US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12.08mm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Ok</a:t>
                </a:r>
              </a:p>
              <a:p>
                <a:endParaRPr lang="en-US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ll the results were acceptable</a:t>
                </a:r>
                <a:endParaRPr lang="ar-SA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616" y="4495800"/>
                <a:ext cx="6858000" cy="1599669"/>
              </a:xfrm>
              <a:prstGeom prst="rect">
                <a:avLst/>
              </a:prstGeom>
              <a:blipFill rotWithShape="1">
                <a:blip r:embed="rId2"/>
                <a:stretch>
                  <a:fillRect l="-800" t="-1908" b="-496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773216"/>
              </p:ext>
            </p:extLst>
          </p:nvPr>
        </p:nvGraphicFramePr>
        <p:xfrm>
          <a:off x="1866900" y="2133600"/>
          <a:ext cx="6019800" cy="2148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8431"/>
                <a:gridCol w="2801369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Deflection type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</a:rPr>
                        <a:t>Beam</a:t>
                      </a:r>
                    </a:p>
                    <a:p>
                      <a:pPr algn="ctr"/>
                      <a:endParaRPr lang="en-US" sz="1200" dirty="0" smtClean="0">
                        <a:effectLst/>
                      </a:endParaRPr>
                    </a:p>
                    <a:p>
                      <a:pPr algn="ctr"/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</a:rPr>
                        <a:t>(mm)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Dead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6.83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Live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2.56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∆ Sustain load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1.28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9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535" y="4572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Cross section in beam 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33600"/>
            <a:ext cx="569595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5" y="4329113"/>
            <a:ext cx="30861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Columns </a:t>
            </a:r>
            <a:r>
              <a:rPr lang="en-US" sz="6600" cap="none" dirty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66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535" y="4572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Columns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designed to carry one floor at block 1 and three floors at block 2.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" name="صورة 5" descr="C:\Users\ok\Pictures\سنة خامسة\مشروع تخرج\Graduation project\New folder\Capture1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6172200" cy="4283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025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Design Requirements: 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219200" y="838200"/>
                <a:ext cx="7498080" cy="571500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Using this equation Ψ=(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4EI/L)C/(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4EI/L)b and by using 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Nomograms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the value of K was obtained.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endParaRPr lang="en-US" sz="2400" i="1" dirty="0" smtClean="0">
                  <a:latin typeface="Cambria Math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endParaRPr lang="en-US" sz="2400" i="1" dirty="0">
                  <a:latin typeface="Cambria Math"/>
                  <a:cs typeface="Times New Roman" pitchFamily="18" charset="0"/>
                </a:endParaRPr>
              </a:p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All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Columns were short because Kl/r ≤  34 – 12(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cs typeface="Times New Roman" pitchFamily="18" charset="0"/>
                          </a:rPr>
                          <m:t>M</m:t>
                        </m:r>
                        <m:r>
                          <a:rPr lang="en-US" sz="240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cs typeface="Times New Roman" pitchFamily="18" charset="0"/>
                          </a:rPr>
                          <m:t>M</m:t>
                        </m:r>
                        <m:r>
                          <a:rPr lang="en-US" sz="240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Each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column is designed </a:t>
                </a: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   using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interaction diagram</a:t>
                </a:r>
              </a:p>
              <a:p>
                <a:pPr marL="82296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838200"/>
                <a:ext cx="7498080" cy="5715000"/>
              </a:xfrm>
              <a:blipFill rotWithShape="1">
                <a:blip r:embed="rId2"/>
                <a:stretch>
                  <a:fillRect t="-854" r="-48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946982"/>
            <a:ext cx="3048000" cy="291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600200" y="1828800"/>
            <a:ext cx="5274310" cy="88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244506"/>
              </p:ext>
            </p:extLst>
          </p:nvPr>
        </p:nvGraphicFramePr>
        <p:xfrm>
          <a:off x="1143000" y="1066800"/>
          <a:ext cx="7772400" cy="3191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1957"/>
                <a:gridCol w="1342924"/>
                <a:gridCol w="1442177"/>
                <a:gridCol w="1268348"/>
                <a:gridCol w="1244220"/>
                <a:gridCol w="1142774"/>
              </a:tblGrid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 of column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Section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200" dirty="0" err="1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cm</a:t>
                      </a:r>
                      <a:r>
                        <a:rPr lang="en-US" sz="1200" dirty="0" err="1" smtClean="0">
                          <a:effectLst/>
                        </a:rPr>
                        <a:t>×cm</a:t>
                      </a: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rebar percentage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(mm</a:t>
                      </a:r>
                      <a:r>
                        <a:rPr lang="en-US" sz="1200" baseline="30000" dirty="0" smtClean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 of  bars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Ties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C1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45×45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1.49%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2066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C3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1.12%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2343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C7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C8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C9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C10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45×45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1Ø10/10cm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</a:tbl>
          </a:graphicData>
        </a:graphic>
      </p:graphicFrame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1196592" y="381000"/>
            <a:ext cx="7192963" cy="457200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Reinforcement for all columns in block 1</a:t>
            </a:r>
            <a:endParaRPr lang="en-US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79374" y="5107632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Section in column 1</a:t>
            </a:r>
            <a:endParaRPr lang="ar-SA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824" y="4452491"/>
            <a:ext cx="3746704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1196592" y="381000"/>
            <a:ext cx="7192963" cy="457200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Reinforcement for all columns in block 2</a:t>
            </a:r>
            <a:endParaRPr lang="en-US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79374" y="5107632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Section in column 2</a:t>
            </a:r>
            <a:endParaRPr lang="ar-SA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عنصر نائب للمحتوى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759180"/>
              </p:ext>
            </p:extLst>
          </p:nvPr>
        </p:nvGraphicFramePr>
        <p:xfrm>
          <a:off x="1143000" y="1143000"/>
          <a:ext cx="7879308" cy="3035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0277"/>
                <a:gridCol w="1361396"/>
                <a:gridCol w="1462014"/>
                <a:gridCol w="1285794"/>
                <a:gridCol w="1261334"/>
                <a:gridCol w="1158493"/>
              </a:tblGrid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 of column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Section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050" dirty="0" err="1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cm</a:t>
                      </a:r>
                      <a:r>
                        <a:rPr lang="en-US" sz="1050" dirty="0" err="1" smtClean="0">
                          <a:effectLst/>
                        </a:rPr>
                        <a:t>×cm</a:t>
                      </a:r>
                      <a:r>
                        <a:rPr lang="en-US" sz="105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)</a:t>
                      </a:r>
                      <a:endParaRPr lang="en-US" sz="1000" dirty="0" smtClean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rebar percentage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 (mm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 bars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Ties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25×50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C12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1.02%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1274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C13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1.23%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1537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1.12%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C17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1Ø10/10cm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C18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25×50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2.69%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3369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8Ø25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1Ø10/10cm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142" marR="57142" marT="0" marB="0"/>
                </a:tc>
              </a:tr>
            </a:tbl>
          </a:graphicData>
        </a:graphic>
      </p:graphicFrame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423160"/>
            <a:ext cx="4510087" cy="1830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5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Footings </a:t>
            </a:r>
            <a:r>
              <a:rPr lang="en-US" sz="6600" cap="none" dirty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74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requirements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selected footings in this project are pile footings since the project is located in Jericho, where the soil is very poor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Piles is designed to carry one floor at block 1 and three floors at block 2.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the soil type in Jericho , the following assumptions are used: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Ø = 21˚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γ = 17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KN/m²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 = 12</a:t>
            </a:r>
          </a:p>
          <a:p>
            <a:pPr marL="82296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578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Reinforced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concrete: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oncrete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compressive strength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24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 slabs, beams and columns.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Concrete compressive strength f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footings.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Modulus of elasticity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GPa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Steel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Yield stress in steel bars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stirrups = 420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02336" lvl="1" indent="0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marL="402336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391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requirements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19200"/>
                <a:ext cx="7498080" cy="5029200"/>
              </a:xfrm>
            </p:spPr>
            <p:txBody>
              <a:bodyPr>
                <a:normAutofit lnSpcReduction="10000"/>
              </a:bodyPr>
              <a:lstStyle/>
              <a:p>
                <a:pPr marL="82296" indent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following equations are used for designing the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piles:</a:t>
                </a:r>
              </a:p>
              <a:p>
                <a:pPr marL="82296" indent="0"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Qp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(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C×Nc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* +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qNq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*)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Ap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Qs = ∑ DL × ρ ×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</a:t>
                </a:r>
              </a:p>
              <a:p>
                <a:pPr marL="82296" indent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Q ultimate =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Qp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Qs</a:t>
                </a:r>
              </a:p>
              <a:p>
                <a:pPr marL="82296" indent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ØPn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0.65×0.8 (0.85×f'c (Ag-As) +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As×Fy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As =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2000" baseline="-25000" dirty="0" err="1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×Area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the cross section of the pile 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baseline="-25000" smtClean="0">
                        <a:latin typeface="Cambria Math"/>
                      </a:rPr>
                      <m:t>𝜌</m:t>
                    </m:r>
                  </m:oMath>
                </a14:m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s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0.45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/>
                                  </a:rPr>
                                  <m:t>π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D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00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num>
                          <m:den>
                            <m:f>
                              <m:f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/>
                                  </a:rPr>
                                  <m:t>πDc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 ^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a:rPr lang="en-US" sz="200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den>
                        </m:f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r>
                          <a:rPr lang="en-US" sz="2000">
                            <a:latin typeface="Cambria Math"/>
                          </a:rPr>
                          <m:t>1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000">
                        <a:latin typeface="Cambria Math"/>
                      </a:rPr>
                      <m:t>×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  <m:r>
                          <a:rPr lang="en-US" sz="2000" i="1">
                            <a:latin typeface="Cambria Math"/>
                          </a:rPr>
                          <m:t>′</m:t>
                        </m:r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Fy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ar-SA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19200"/>
                <a:ext cx="7498080" cy="5029200"/>
              </a:xfrm>
              <a:blipFill rotWithShape="1">
                <a:blip r:embed="rId2"/>
                <a:stretch>
                  <a:fillRect t="-121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302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8362"/>
            <a:ext cx="7421880" cy="838200"/>
          </a:xfrm>
        </p:spPr>
        <p:txBody>
          <a:bodyPr rtlCol="0">
            <a:normAutofit/>
          </a:bodyPr>
          <a:lstStyle/>
          <a:p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Selection of pile length &amp; diameter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143000"/>
            <a:ext cx="5134610" cy="2133600"/>
          </a:xfrm>
          <a:prstGeom prst="rect">
            <a:avLst/>
          </a:prstGeom>
        </p:spPr>
      </p:pic>
      <p:pic>
        <p:nvPicPr>
          <p:cNvPr id="5" name="صورة 4" descr="C:\Users\ok\Pictures\سنة خامسة\مشروع تخرج\Graduation project\Capture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5134610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ستطيل 5"/>
          <p:cNvSpPr/>
          <p:nvPr/>
        </p:nvSpPr>
        <p:spPr>
          <a:xfrm>
            <a:off x="952500" y="1378803"/>
            <a:ext cx="2781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Bearing capacity at different lengths and diameters</a:t>
            </a:r>
            <a:endParaRPr lang="ar-S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52500" y="4485826"/>
            <a:ext cx="2324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Design Chart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selecting 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piles</a:t>
            </a:r>
            <a:endParaRPr lang="ar-S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5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208643"/>
              </p:ext>
            </p:extLst>
          </p:nvPr>
        </p:nvGraphicFramePr>
        <p:xfrm>
          <a:off x="1219200" y="1295400"/>
          <a:ext cx="7010402" cy="137160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12031"/>
                <a:gridCol w="1312872"/>
                <a:gridCol w="1192526"/>
                <a:gridCol w="1312031"/>
                <a:gridCol w="716189"/>
                <a:gridCol w="1164753"/>
              </a:tblGrid>
              <a:tr h="55946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Diameter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</a:t>
                      </a:r>
                      <a:r>
                        <a:rPr lang="en-US" sz="1200" dirty="0">
                          <a:effectLst/>
                        </a:rPr>
                        <a:t>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Length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</a:t>
                      </a:r>
                      <a:r>
                        <a:rPr lang="en-US" sz="1200" dirty="0">
                          <a:effectLst/>
                        </a:rPr>
                        <a:t>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 of piles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 allowable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No.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3000" y="58362"/>
            <a:ext cx="7421880" cy="838200"/>
          </a:xfrm>
        </p:spPr>
        <p:txBody>
          <a:bodyPr rtlCol="0">
            <a:normAutofit/>
          </a:bodyPr>
          <a:lstStyle/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Piles Groups and design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3352800"/>
            <a:ext cx="6553199" cy="297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1219200" y="8382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Piles grouping and characteristics: </a:t>
            </a:r>
            <a:endParaRPr lang="ar-SA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198323" y="2938275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Piles groups design:</a:t>
            </a:r>
            <a:endParaRPr lang="ar-SA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the pile cap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029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105400"/>
            <a:ext cx="2971800" cy="1295400"/>
          </a:xfrm>
          <a:prstGeom prst="rect">
            <a:avLst/>
          </a:prstGeom>
        </p:spPr>
      </p:pic>
      <p:pic>
        <p:nvPicPr>
          <p:cNvPr id="6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219700"/>
            <a:ext cx="3581399" cy="13716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213252"/>
            <a:ext cx="1828800" cy="166596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5410200" y="3200400"/>
            <a:ext cx="2366963" cy="1656894"/>
          </a:xfrm>
          <a:prstGeom prst="rect">
            <a:avLst/>
          </a:prstGeom>
        </p:spPr>
      </p:pic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96931"/>
              </p:ext>
            </p:extLst>
          </p:nvPr>
        </p:nvGraphicFramePr>
        <p:xfrm>
          <a:off x="2209165" y="1524000"/>
          <a:ext cx="5792470" cy="13716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51010"/>
                <a:gridCol w="1142589"/>
                <a:gridCol w="1557890"/>
                <a:gridCol w="1440981"/>
              </a:tblGrid>
              <a:tr h="55173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Cap reinforcement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 depth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 Dimensions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 m × 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Group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3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3Ø20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 × 0.9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Group 1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3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4Ø20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 × 1.1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Group 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328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6Ø20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 × 3.1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Group 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990600" y="5717273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/>
                <a:ea typeface="Times New Roman"/>
              </a:rPr>
              <a:t>Group 3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990600" y="4028847"/>
            <a:ext cx="978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/>
          </a:bodyPr>
          <a:lstStyle/>
          <a:p>
            <a:endParaRPr lang="en-US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228599"/>
            <a:ext cx="6438900" cy="467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08540"/>
            <a:ext cx="3429000" cy="2646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219200" y="1185797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Vertical section in Pile 1 / column 1</a:t>
            </a:r>
            <a:endParaRPr lang="ar-S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572000" y="51816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Horizontal section in Pile 1 / column 1</a:t>
            </a:r>
            <a:endParaRPr lang="ar-S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8400" y="2667000"/>
            <a:ext cx="6400800" cy="2286000"/>
          </a:xfrm>
        </p:spPr>
        <p:txBody>
          <a:bodyPr>
            <a:normAutofit/>
          </a:bodyPr>
          <a:lstStyle/>
          <a:p>
            <a:r>
              <a:rPr lang="en-US" sz="6600" cap="none" dirty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Seismic Load </a:t>
            </a:r>
            <a:r>
              <a:rPr lang="en-US" sz="6600" cap="none" dirty="0" smtClean="0">
                <a:solidFill>
                  <a:srgbClr val="1F497D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analysis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065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3657600" cy="4953000"/>
          </a:xfrm>
        </p:spPr>
        <p:txBody>
          <a:bodyPr rtlCol="0">
            <a:normAutofit/>
          </a:bodyPr>
          <a:lstStyle/>
          <a:p>
            <a:pPr marL="365760" lvl="0" indent="-283464">
              <a:spcBef>
                <a:spcPts val="600"/>
              </a:spcBef>
            </a:pPr>
            <a:r>
              <a:rPr lang="en-US" sz="2500" dirty="0">
                <a:solidFill>
                  <a:prstClr val="black"/>
                </a:solidFill>
                <a:effectLst/>
                <a:latin typeface="Times New Roman"/>
                <a:ea typeface="Times New Roman"/>
                <a:cs typeface="+mn-cs"/>
              </a:rPr>
              <a:t>The structure is located in Jericho area which is classified as zone 3 according to Palestine seismic zones, in Palestine seismic zones map</a:t>
            </a:r>
            <a:r>
              <a:rPr lang="ar-SA" sz="2500" dirty="0">
                <a:solidFill>
                  <a:prstClr val="black"/>
                </a:solidFill>
                <a:effectLst/>
                <a:ea typeface="+mn-ea"/>
              </a:rPr>
              <a:t/>
            </a:r>
            <a:br>
              <a:rPr lang="ar-SA" sz="2500" dirty="0">
                <a:solidFill>
                  <a:prstClr val="black"/>
                </a:solidFill>
                <a:effectLst/>
                <a:ea typeface="+mn-ea"/>
              </a:rPr>
            </a:br>
            <a:endParaRPr lang="en-US" dirty="0">
              <a:effectLst/>
            </a:endParaRPr>
          </a:p>
        </p:txBody>
      </p:sp>
      <p:pic>
        <p:nvPicPr>
          <p:cNvPr id="5" name="عنصر نائب للمحتوى 4" descr="G:\modified%20after%20printing.jpg"/>
          <p:cNvPicPr>
            <a:picLocks noGrp="1"/>
          </p:cNvPicPr>
          <p:nvPr>
            <p:ph idx="1"/>
          </p:nvPr>
        </p:nvPicPr>
        <p:blipFill>
          <a:blip r:embed="rId2"/>
          <a:srcRect l="19868" r="20861" b="16324"/>
          <a:stretch>
            <a:fillRect/>
          </a:stretch>
        </p:blipFill>
        <p:spPr bwMode="auto">
          <a:xfrm>
            <a:off x="4800600" y="0"/>
            <a:ext cx="4038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65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7498080" cy="1143000"/>
          </a:xfrm>
        </p:spPr>
        <p:txBody>
          <a:bodyPr rtlCol="0">
            <a:noAutofit/>
          </a:bodyPr>
          <a:lstStyle/>
          <a:p>
            <a:r>
              <a:rPr lang="en-US" sz="3200" dirty="0">
                <a:latin typeface="Times New Roman"/>
                <a:ea typeface="Times New Roman"/>
                <a:cs typeface="Arial"/>
              </a:rPr>
              <a:t>The UBC97 code seismic parameters are as follows:</a:t>
            </a:r>
            <a:r>
              <a:rPr lang="en-US" sz="3200" dirty="0">
                <a:latin typeface="Calibri"/>
                <a:ea typeface="Calibri"/>
                <a:cs typeface="Arial"/>
              </a:rPr>
              <a:t/>
            </a:r>
            <a:br>
              <a:rPr lang="en-US" sz="3200" dirty="0">
                <a:latin typeface="Calibri"/>
                <a:ea typeface="Calibri"/>
                <a:cs typeface="Arial"/>
              </a:rPr>
            </a:br>
            <a:endParaRPr lang="en-US" sz="3200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 smtClean="0">
                <a:latin typeface="Times New Roman"/>
                <a:ea typeface="Times New Roman"/>
                <a:cs typeface="Arial"/>
              </a:rPr>
              <a:t>The 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seismic zone factor, Z= 0.3 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Table16-I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The soil is stiff soil profile, so the soil type is S</a:t>
            </a:r>
            <a:r>
              <a:rPr lang="en-US" sz="2800" baseline="-25000" dirty="0">
                <a:latin typeface="Times New Roman"/>
                <a:ea typeface="Times New Roman"/>
                <a:cs typeface="Arial"/>
              </a:rPr>
              <a:t>D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.(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Table16-j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The importance factor, I= 1.0 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Table16-k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).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The ductility factor, R= 5.6 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Table16-n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).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The seismic coefficient, </a:t>
            </a:r>
            <a:r>
              <a:rPr lang="en-US" sz="2800" dirty="0" err="1">
                <a:latin typeface="Times New Roman"/>
                <a:ea typeface="Times New Roman"/>
                <a:cs typeface="Arial"/>
              </a:rPr>
              <a:t>Ca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=0.36 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	Q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).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latin typeface="Times New Roman"/>
                <a:ea typeface="Times New Roman"/>
                <a:cs typeface="Arial"/>
              </a:rPr>
              <a:t>The seismic coefficient, </a:t>
            </a:r>
            <a:r>
              <a:rPr lang="en-US" sz="2800" dirty="0" err="1">
                <a:latin typeface="Times New Roman"/>
                <a:ea typeface="Times New Roman"/>
                <a:cs typeface="Arial"/>
              </a:rPr>
              <a:t>Cv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=0.54 (</a:t>
            </a:r>
            <a:r>
              <a:rPr lang="en-US" sz="2800" b="1" dirty="0">
                <a:latin typeface="Times New Roman"/>
                <a:ea typeface="Times New Roman"/>
                <a:cs typeface="Arial"/>
              </a:rPr>
              <a:t>Table16-R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) 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33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1143000"/>
          </a:xfrm>
        </p:spPr>
        <p:txBody>
          <a:bodyPr rtlCol="0"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response spectrum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066800"/>
            <a:ext cx="533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Define load cases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240" y="1600200"/>
            <a:ext cx="575196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Codes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 318-08: American concrete institute provisions for reinforced concrete structure design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UBC-97: Universal Building Code used for seismic loads calculations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lv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IBC 2009:International Building  Code used for live load determination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Define load case data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1219200"/>
            <a:ext cx="5257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Design of Slabs for seismic load</a:t>
            </a:r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1066800"/>
            <a:ext cx="5996080" cy="48006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306810" y="1524000"/>
            <a:ext cx="3059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Bending resistance: (Block.1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06810" y="213360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u-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12.5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06810" y="2514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As =360 mm²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Use 3 Ф 14/m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306810" y="3733800"/>
            <a:ext cx="195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u+ve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13.6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06810" y="426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As =360 mm²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Use 3 Ф 14/m</a:t>
            </a:r>
          </a:p>
        </p:txBody>
      </p:sp>
    </p:spTree>
    <p:extLst>
      <p:ext uri="{BB962C8B-B14F-4D97-AF65-F5344CB8AC3E}">
        <p14:creationId xmlns:p14="http://schemas.microsoft.com/office/powerpoint/2010/main" val="38233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/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Design of Slabs for seismic load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306810" y="1524000"/>
            <a:ext cx="3059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Bending resistance: (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Block.2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06810" y="213360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u-</a:t>
            </a:r>
            <a:r>
              <a:rPr lang="en-US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30.5 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06810" y="2514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369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mm²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306810" y="3733800"/>
            <a:ext cx="195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u+ve</a:t>
            </a:r>
            <a:r>
              <a:rPr lang="en-US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16.5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06810" y="426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64.8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mm²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7200" y="1371600"/>
            <a:ext cx="60198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 fontScale="90000"/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Design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for seismic load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306810" y="1524000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Block 2 : (Beam2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06810" y="2133600"/>
            <a:ext cx="221086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u-</a:t>
            </a:r>
            <a:r>
              <a:rPr lang="en-US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187.25 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 2088.3 mm²</a:t>
            </a:r>
          </a:p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11Ø16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306810" y="3691102"/>
            <a:ext cx="20644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u+ve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117.1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1266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mm²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7Ø16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341679" y="5273159"/>
            <a:ext cx="18229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Shear diagram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1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Ф10/10 cm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3"/>
          <p:cNvPicPr/>
          <p:nvPr/>
        </p:nvPicPr>
        <p:blipFill>
          <a:blip r:embed="rId2"/>
          <a:stretch>
            <a:fillRect/>
          </a:stretch>
        </p:blipFill>
        <p:spPr>
          <a:xfrm>
            <a:off x="3599795" y="3691102"/>
            <a:ext cx="5267325" cy="885825"/>
          </a:xfrm>
          <a:prstGeom prst="rect">
            <a:avLst/>
          </a:prstGeom>
        </p:spPr>
      </p:pic>
      <p:pic>
        <p:nvPicPr>
          <p:cNvPr id="11" name="Pictur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3592810" y="1976914"/>
            <a:ext cx="5267325" cy="895350"/>
          </a:xfrm>
          <a:prstGeom prst="rect">
            <a:avLst/>
          </a:prstGeom>
        </p:spPr>
      </p:pic>
      <p:pic>
        <p:nvPicPr>
          <p:cNvPr id="17" name="Picture 24"/>
          <p:cNvPicPr/>
          <p:nvPr/>
        </p:nvPicPr>
        <p:blipFill>
          <a:blip r:embed="rId4"/>
          <a:stretch>
            <a:fillRect/>
          </a:stretch>
        </p:blipFill>
        <p:spPr>
          <a:xfrm>
            <a:off x="3599795" y="5316536"/>
            <a:ext cx="5267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98080" cy="1143000"/>
          </a:xfrm>
        </p:spPr>
        <p:txBody>
          <a:bodyPr rtlCol="0">
            <a:normAutofit fontScale="90000"/>
          </a:bodyPr>
          <a:lstStyle/>
          <a:p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Design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for seismic load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306810" y="1524000"/>
            <a:ext cx="2781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Block 1 : (Frame2/Beam1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06810" y="2133600"/>
            <a:ext cx="198002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u-</a:t>
            </a:r>
            <a:r>
              <a:rPr lang="en-US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72.5 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 554.4 mm²</a:t>
            </a:r>
          </a:p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4Ø16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3592810" y="2081133"/>
            <a:ext cx="5274310" cy="867410"/>
          </a:xfrm>
          <a:prstGeom prst="rect">
            <a:avLst/>
          </a:prstGeom>
        </p:spPr>
      </p:pic>
      <p:pic>
        <p:nvPicPr>
          <p:cNvPr id="13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607424" y="3581400"/>
            <a:ext cx="5274310" cy="883285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1306810" y="3691102"/>
            <a:ext cx="17844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u+ve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554.4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mm²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3Ø16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3592810" y="5029200"/>
            <a:ext cx="5257800" cy="857250"/>
          </a:xfrm>
          <a:prstGeom prst="rect">
            <a:avLst/>
          </a:prstGeom>
        </p:spPr>
      </p:pic>
      <p:sp>
        <p:nvSpPr>
          <p:cNvPr id="16" name="مستطيل 15"/>
          <p:cNvSpPr/>
          <p:nvPr/>
        </p:nvSpPr>
        <p:spPr>
          <a:xfrm>
            <a:off x="1341679" y="5273159"/>
            <a:ext cx="18854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Shear diagram</a:t>
            </a: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 1 Ф10/25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95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773" y="304800"/>
            <a:ext cx="201529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We are glad</a:t>
            </a:r>
          </a:p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to hear</a:t>
            </a:r>
          </a:p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your comments</a:t>
            </a:r>
          </a:p>
          <a:p>
            <a:pPr algn="ctr"/>
            <a:r>
              <a:rPr lang="en-US" sz="2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&amp;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 questions</a:t>
            </a:r>
          </a:p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about the</a:t>
            </a:r>
          </a:p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  <a:sym typeface="Wingdings" pitchFamily="2" charset="2"/>
              </a:rPr>
              <a:t>presentation</a:t>
            </a:r>
            <a:endParaRPr lang="en-US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6390" name="Picture 6" descr="C:\Users\ok\Desktop\10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-5219"/>
            <a:ext cx="6787535" cy="617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/>
          <p:nvPr/>
        </p:nvSpPr>
        <p:spPr>
          <a:xfrm rot="20771260">
            <a:off x="717873" y="4916631"/>
            <a:ext cx="13789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err="1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Khawla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 </a:t>
            </a:r>
          </a:p>
          <a:p>
            <a:pPr algn="ctr"/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Noor</a:t>
            </a:r>
          </a:p>
          <a:p>
            <a:pPr algn="ctr"/>
            <a:r>
              <a:rPr lang="en-US" sz="2000" b="1" dirty="0" err="1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Rema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’</a:t>
            </a:r>
            <a:r>
              <a:rPr lang="en-US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/>
            </a:r>
            <a:br>
              <a:rPr lang="en-US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</a:br>
            <a:r>
              <a:rPr lang="en-US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Handwriting" pitchFamily="66" charset="0"/>
                <a:sym typeface="Wingdings" pitchFamily="2" charset="2"/>
              </a:rPr>
              <a:t></a:t>
            </a:r>
            <a:endParaRPr lang="en-US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667000"/>
            <a:ext cx="6324600" cy="2514600"/>
          </a:xfrm>
        </p:spPr>
        <p:txBody>
          <a:bodyPr>
            <a:noAutofit/>
          </a:bodyPr>
          <a:lstStyle/>
          <a:p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Preliminary Design</a:t>
            </a:r>
            <a:r>
              <a:rPr lang="en-US" sz="6000" b="0" cap="none" dirty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slabs</a:t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0" cap="none" dirty="0" smtClean="0">
                <a:solidFill>
                  <a:srgbClr val="1F497D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50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7498080" cy="639762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way Solid slab: (Block 1)</a:t>
            </a:r>
            <a:br>
              <a:rPr lang="en-US" b="1" u="sng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Thickness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 cm</a:t>
            </a: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Dead load = 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KN/m²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load = 0.5 KN/m²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Superimposed dead load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KN/m²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  <p:pic>
        <p:nvPicPr>
          <p:cNvPr id="2050" name="Picture 2" descr="C:\Users\khaled\Pictures\Khawla\التقاط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2209800"/>
            <a:ext cx="3856335" cy="185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0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4067</TotalTime>
  <Words>2369</Words>
  <Application>Microsoft Office PowerPoint</Application>
  <PresentationFormat>عرض على الشاشة (3:4)‏</PresentationFormat>
  <Paragraphs>936</Paragraphs>
  <Slides>75</Slides>
  <Notes>8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75</vt:i4>
      </vt:variant>
    </vt:vector>
  </HeadingPairs>
  <TitlesOfParts>
    <vt:vector size="77" baseType="lpstr">
      <vt:lpstr>Solstice</vt:lpstr>
      <vt:lpstr>مستند</vt:lpstr>
      <vt:lpstr>Design of OFFICE OF EXCHANGE “Palestinian Post \ Jericho” </vt:lpstr>
      <vt:lpstr>Outlines</vt:lpstr>
      <vt:lpstr>Project Objective</vt:lpstr>
      <vt:lpstr>Plan of Ground Floor</vt:lpstr>
      <vt:lpstr>Project Description</vt:lpstr>
      <vt:lpstr>Materials</vt:lpstr>
      <vt:lpstr>Design Codes</vt:lpstr>
      <vt:lpstr>Preliminary Design of slabs  </vt:lpstr>
      <vt:lpstr>One way Solid slab: (Block 1) </vt:lpstr>
      <vt:lpstr>Solid slab reinforcement distribution</vt:lpstr>
      <vt:lpstr>One way ribbed slab:(Block 2) </vt:lpstr>
      <vt:lpstr>Superimposed dead load details:</vt:lpstr>
      <vt:lpstr>Ribbed slab reinforcement distribution</vt:lpstr>
      <vt:lpstr>Preliminary Design of beams  </vt:lpstr>
      <vt:lpstr>Beam distribution in block 1</vt:lpstr>
      <vt:lpstr>Beams in block 1</vt:lpstr>
      <vt:lpstr>Moment diagram for frame 2</vt:lpstr>
      <vt:lpstr>Reinforcement distribution for B1 &amp; B2:</vt:lpstr>
      <vt:lpstr>Beams details in block 1 </vt:lpstr>
      <vt:lpstr>Beams of block 2:</vt:lpstr>
      <vt:lpstr> Beams details in block 2 </vt:lpstr>
      <vt:lpstr>Preliminary Design of columns  </vt:lpstr>
      <vt:lpstr>Columns distribution: </vt:lpstr>
      <vt:lpstr>Design requirements  According to (ACI318-08) code:  Ф Pn= Фλ (0.85 f'c (Ag-As) +As fy) ФPcr=Фπ² (EI)/ (KL)² Buckling will not occur if : Pu &lt; Ф Pcr. Where: Ф reduction factor = 0.7   </vt:lpstr>
      <vt:lpstr>Column 1 </vt:lpstr>
      <vt:lpstr>Three Dimensional Structural Analysis and Design</vt:lpstr>
      <vt:lpstr>Material Property for concrete </vt:lpstr>
      <vt:lpstr>Shell Data</vt:lpstr>
      <vt:lpstr>Modification Factors</vt:lpstr>
      <vt:lpstr>Modifiers equations</vt:lpstr>
      <vt:lpstr>Modifiers</vt:lpstr>
      <vt:lpstr>Modifiers</vt:lpstr>
      <vt:lpstr>Compatibility Check </vt:lpstr>
      <vt:lpstr>Check equilibrium</vt:lpstr>
      <vt:lpstr>Dead, live and superimposed results from SAP</vt:lpstr>
      <vt:lpstr>Slabs Design  </vt:lpstr>
      <vt:lpstr>Bending moment for block1 in y-direction</vt:lpstr>
      <vt:lpstr>Solid slab reinforcement distribution</vt:lpstr>
      <vt:lpstr>Solid slab reinforcement distribution</vt:lpstr>
      <vt:lpstr>Bending moment for block2 in y-direction</vt:lpstr>
      <vt:lpstr>Ribbed slab reinforcement distribution</vt:lpstr>
      <vt:lpstr>Ribbed slab reinforcement distribution</vt:lpstr>
      <vt:lpstr>Beams Design</vt:lpstr>
      <vt:lpstr>Beams layout in block 1</vt:lpstr>
      <vt:lpstr>Reinforcement for all beams in block 1</vt:lpstr>
      <vt:lpstr>Checking deflection requirements for serviceability in block 1:</vt:lpstr>
      <vt:lpstr>عرض تقديمي في PowerPoint</vt:lpstr>
      <vt:lpstr>عرض تقديمي في PowerPoint</vt:lpstr>
      <vt:lpstr>Beams layout in block 2</vt:lpstr>
      <vt:lpstr>عرض تقديمي في PowerPoint</vt:lpstr>
      <vt:lpstr>Checking deflection requirements for serviceability in block 2:</vt:lpstr>
      <vt:lpstr>Cross section in beam 1</vt:lpstr>
      <vt:lpstr>Columns Design</vt:lpstr>
      <vt:lpstr>Columns are designed to carry one floor at block 1 and three floors at block 2.</vt:lpstr>
      <vt:lpstr>Design Requirements: </vt:lpstr>
      <vt:lpstr>Reinforcement for all columns in block 1</vt:lpstr>
      <vt:lpstr>Reinforcement for all columns in block 2</vt:lpstr>
      <vt:lpstr>Footings Design</vt:lpstr>
      <vt:lpstr>Design requirements</vt:lpstr>
      <vt:lpstr>Design requirements</vt:lpstr>
      <vt:lpstr>Selection of pile length &amp; diameter</vt:lpstr>
      <vt:lpstr>Piles Groups and design</vt:lpstr>
      <vt:lpstr>Design of the pile cap</vt:lpstr>
      <vt:lpstr>عرض تقديمي في PowerPoint</vt:lpstr>
      <vt:lpstr>Seismic Load      analysis</vt:lpstr>
      <vt:lpstr>The structure is located in Jericho area which is classified as zone 3 according to Palestine seismic zones, in Palestine seismic zones map </vt:lpstr>
      <vt:lpstr>The UBC97 code seismic parameters are as follows: </vt:lpstr>
      <vt:lpstr>Define response spectrum function</vt:lpstr>
      <vt:lpstr>Define load cases</vt:lpstr>
      <vt:lpstr>Define load case data</vt:lpstr>
      <vt:lpstr>Design of Slabs for seismic load</vt:lpstr>
      <vt:lpstr>Design of Slabs for seismic load</vt:lpstr>
      <vt:lpstr>Design of Beams for seismic load</vt:lpstr>
      <vt:lpstr>Design of Beams for seismic load</vt:lpstr>
      <vt:lpstr>عرض تقديمي في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Structural Design of Nursing and Optical Faculty- An Najah National University</dc:title>
  <dc:creator>home</dc:creator>
  <cp:lastModifiedBy>ok</cp:lastModifiedBy>
  <cp:revision>361</cp:revision>
  <dcterms:created xsi:type="dcterms:W3CDTF">2012-01-11T08:57:23Z</dcterms:created>
  <dcterms:modified xsi:type="dcterms:W3CDTF">2013-12-26T06:49:18Z</dcterms:modified>
</cp:coreProperties>
</file>