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x="18288000" cy="10287000"/>
  <p:notesSz cx="6858000" cy="9144000"/>
  <p:embeddedFontLst>
    <p:embeddedFont>
      <p:font typeface="Cormorant Garamond Bold" charset="1" panose="00000800000000000000"/>
      <p:regular r:id="rId33"/>
    </p:embeddedFont>
    <p:embeddedFont>
      <p:font typeface="Canva Sans Bold" charset="1" panose="020B0803030501040103"/>
      <p:regular r:id="rId34"/>
    </p:embeddedFont>
    <p:embeddedFont>
      <p:font typeface="Canva Sans" charset="1" panose="020B0503030501040103"/>
      <p:regular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35" Target="fonts/font35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10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11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12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13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14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15.jpe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16.jpe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17.jpe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18.jpe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19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7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20.jpe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21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22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23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24.png" Type="http://schemas.openxmlformats.org/officeDocument/2006/relationships/image"/><Relationship Id="rId8" Target="../media/image25.sv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26.png" Type="http://schemas.openxmlformats.org/officeDocument/2006/relationships/image"/><Relationship Id="rId8" Target="../media/image27.sv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28.png" Type="http://schemas.openxmlformats.org/officeDocument/2006/relationships/image"/><Relationship Id="rId8" Target="../media/image29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7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7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8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8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8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8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9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849371" y="9576839"/>
            <a:ext cx="3115252" cy="543753"/>
          </a:xfrm>
          <a:custGeom>
            <a:avLst/>
            <a:gdLst/>
            <a:ahLst/>
            <a:cxnLst/>
            <a:rect r="r" b="b" t="t" l="l"/>
            <a:pathLst>
              <a:path h="543753" w="3115252">
                <a:moveTo>
                  <a:pt x="0" y="0"/>
                </a:moveTo>
                <a:lnTo>
                  <a:pt x="3115252" y="0"/>
                </a:lnTo>
                <a:lnTo>
                  <a:pt x="3115252" y="543753"/>
                </a:lnTo>
                <a:lnTo>
                  <a:pt x="0" y="5437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361167" y="1057906"/>
            <a:ext cx="1045375" cy="296506"/>
          </a:xfrm>
          <a:custGeom>
            <a:avLst/>
            <a:gdLst/>
            <a:ahLst/>
            <a:cxnLst/>
            <a:rect r="r" b="b" t="t" l="l"/>
            <a:pathLst>
              <a:path h="296506" w="1045375">
                <a:moveTo>
                  <a:pt x="0" y="0"/>
                </a:moveTo>
                <a:lnTo>
                  <a:pt x="1045375" y="0"/>
                </a:lnTo>
                <a:lnTo>
                  <a:pt x="1045375" y="296506"/>
                </a:lnTo>
                <a:lnTo>
                  <a:pt x="0" y="29650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0781415" y="2601435"/>
            <a:ext cx="7728258" cy="4211513"/>
            <a:chOff x="0" y="0"/>
            <a:chExt cx="1197309" cy="65247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197309" cy="652473"/>
            </a:xfrm>
            <a:custGeom>
              <a:avLst/>
              <a:gdLst/>
              <a:ahLst/>
              <a:cxnLst/>
              <a:rect r="r" b="b" t="t" l="l"/>
              <a:pathLst>
                <a:path h="652473" w="1197309">
                  <a:moveTo>
                    <a:pt x="23041" y="0"/>
                  </a:moveTo>
                  <a:lnTo>
                    <a:pt x="1174269" y="0"/>
                  </a:lnTo>
                  <a:cubicBezTo>
                    <a:pt x="1180380" y="0"/>
                    <a:pt x="1186240" y="2427"/>
                    <a:pt x="1190561" y="6748"/>
                  </a:cubicBezTo>
                  <a:cubicBezTo>
                    <a:pt x="1194882" y="11069"/>
                    <a:pt x="1197309" y="16930"/>
                    <a:pt x="1197309" y="23041"/>
                  </a:cubicBezTo>
                  <a:lnTo>
                    <a:pt x="1197309" y="629433"/>
                  </a:lnTo>
                  <a:cubicBezTo>
                    <a:pt x="1197309" y="635544"/>
                    <a:pt x="1194882" y="641404"/>
                    <a:pt x="1190561" y="645725"/>
                  </a:cubicBezTo>
                  <a:cubicBezTo>
                    <a:pt x="1186240" y="650046"/>
                    <a:pt x="1180380" y="652473"/>
                    <a:pt x="1174269" y="652473"/>
                  </a:cubicBezTo>
                  <a:lnTo>
                    <a:pt x="23041" y="652473"/>
                  </a:lnTo>
                  <a:cubicBezTo>
                    <a:pt x="16930" y="652473"/>
                    <a:pt x="11069" y="650046"/>
                    <a:pt x="6748" y="645725"/>
                  </a:cubicBezTo>
                  <a:cubicBezTo>
                    <a:pt x="2427" y="641404"/>
                    <a:pt x="0" y="635544"/>
                    <a:pt x="0" y="629433"/>
                  </a:cubicBezTo>
                  <a:lnTo>
                    <a:pt x="0" y="23041"/>
                  </a:lnTo>
                  <a:cubicBezTo>
                    <a:pt x="0" y="16930"/>
                    <a:pt x="2427" y="11069"/>
                    <a:pt x="6748" y="6748"/>
                  </a:cubicBezTo>
                  <a:cubicBezTo>
                    <a:pt x="11069" y="2427"/>
                    <a:pt x="16930" y="0"/>
                    <a:pt x="23041" y="0"/>
                  </a:cubicBezTo>
                  <a:close/>
                </a:path>
              </a:pathLst>
            </a:custGeom>
            <a:blipFill>
              <a:blip r:embed="rId7"/>
              <a:stretch>
                <a:fillRect l="-6127" t="0" r="-6127" b="0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492844" y="2896710"/>
            <a:ext cx="9206598" cy="1774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655"/>
              </a:lnSpc>
            </a:pPr>
            <a:r>
              <a:rPr lang="en-US" sz="13183" b="true">
                <a:solidFill>
                  <a:srgbClr val="000000"/>
                </a:solidFill>
                <a:latin typeface="Cormorant Garamond Bold"/>
                <a:ea typeface="Cormorant Garamond Bold"/>
                <a:cs typeface="Cormorant Garamond Bold"/>
                <a:sym typeface="Cormorant Garamond Bold"/>
              </a:rPr>
              <a:t>OPTIFORK</a:t>
            </a:r>
          </a:p>
          <a:p>
            <a:pPr algn="l">
              <a:lnSpc>
                <a:spcPts val="1920"/>
              </a:lnSpc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702394" y="4664288"/>
            <a:ext cx="9608820" cy="1749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b="true" sz="5000">
                <a:solidFill>
                  <a:srgbClr val="000000">
                    <a:alpha val="30980"/>
                  </a:srgbClr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Autonomous Warehouse Robot</a:t>
            </a:r>
          </a:p>
          <a:p>
            <a:pPr algn="ctr">
              <a:lnSpc>
                <a:spcPts val="7000"/>
              </a:lnSpc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0" y="8705850"/>
            <a:ext cx="8361167" cy="1581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b="true" sz="30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Ali Turabi | Anas Ismail</a:t>
            </a:r>
          </a:p>
          <a:p>
            <a:pPr algn="ctr">
              <a:lnSpc>
                <a:spcPts val="4200"/>
              </a:lnSpc>
            </a:pPr>
            <a:r>
              <a:rPr lang="en-US" b="true" sz="30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Supervisor: Dr. Samer Mayaleh</a:t>
            </a:r>
          </a:p>
          <a:p>
            <a:pPr algn="ctr">
              <a:lnSpc>
                <a:spcPts val="4200"/>
              </a:lnSpc>
            </a:pP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15408013" y="9258300"/>
            <a:ext cx="3115252" cy="543753"/>
          </a:xfrm>
          <a:custGeom>
            <a:avLst/>
            <a:gdLst/>
            <a:ahLst/>
            <a:cxnLst/>
            <a:rect r="r" b="b" t="t" l="l"/>
            <a:pathLst>
              <a:path h="543753" w="3115252">
                <a:moveTo>
                  <a:pt x="0" y="0"/>
                </a:moveTo>
                <a:lnTo>
                  <a:pt x="3115252" y="0"/>
                </a:lnTo>
                <a:lnTo>
                  <a:pt x="3115252" y="543753"/>
                </a:lnTo>
                <a:lnTo>
                  <a:pt x="0" y="5437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885325" y="732194"/>
            <a:ext cx="1045375" cy="296506"/>
          </a:xfrm>
          <a:custGeom>
            <a:avLst/>
            <a:gdLst/>
            <a:ahLst/>
            <a:cxnLst/>
            <a:rect r="r" b="b" t="t" l="l"/>
            <a:pathLst>
              <a:path h="296506" w="1045375">
                <a:moveTo>
                  <a:pt x="0" y="0"/>
                </a:moveTo>
                <a:lnTo>
                  <a:pt x="1045375" y="0"/>
                </a:lnTo>
                <a:lnTo>
                  <a:pt x="1045375" y="296506"/>
                </a:lnTo>
                <a:lnTo>
                  <a:pt x="0" y="29650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5" id="5"/>
          <p:cNvSpPr/>
          <p:nvPr/>
        </p:nvSpPr>
        <p:spPr>
          <a:xfrm>
            <a:off x="312305" y="1282067"/>
            <a:ext cx="4267799" cy="0"/>
          </a:xfrm>
          <a:prstGeom prst="line">
            <a:avLst/>
          </a:prstGeom>
          <a:ln cap="flat" w="38100">
            <a:solidFill>
              <a:srgbClr val="90816A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6" id="6"/>
          <p:cNvGrpSpPr/>
          <p:nvPr/>
        </p:nvGrpSpPr>
        <p:grpSpPr>
          <a:xfrm rot="0">
            <a:off x="12262140" y="2925496"/>
            <a:ext cx="5246370" cy="5246370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33940" y="0"/>
                  </a:moveTo>
                  <a:lnTo>
                    <a:pt x="778860" y="0"/>
                  </a:lnTo>
                  <a:cubicBezTo>
                    <a:pt x="797604" y="0"/>
                    <a:pt x="812800" y="15196"/>
                    <a:pt x="812800" y="33940"/>
                  </a:cubicBezTo>
                  <a:lnTo>
                    <a:pt x="812800" y="778860"/>
                  </a:lnTo>
                  <a:cubicBezTo>
                    <a:pt x="812800" y="797604"/>
                    <a:pt x="797604" y="812800"/>
                    <a:pt x="778860" y="812800"/>
                  </a:cubicBezTo>
                  <a:lnTo>
                    <a:pt x="33940" y="812800"/>
                  </a:lnTo>
                  <a:cubicBezTo>
                    <a:pt x="15196" y="812800"/>
                    <a:pt x="0" y="797604"/>
                    <a:pt x="0" y="778860"/>
                  </a:cubicBezTo>
                  <a:lnTo>
                    <a:pt x="0" y="33940"/>
                  </a:lnTo>
                  <a:cubicBezTo>
                    <a:pt x="0" y="15196"/>
                    <a:pt x="15196" y="0"/>
                    <a:pt x="33940" y="0"/>
                  </a:cubicBez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312305" y="375922"/>
            <a:ext cx="9754606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Components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246163" y="1838573"/>
            <a:ext cx="6740962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>
                    <a:alpha val="60000"/>
                  </a:srgbClr>
                </a:solidFill>
                <a:latin typeface="Canva Sans"/>
                <a:ea typeface="Canva Sans"/>
                <a:cs typeface="Canva Sans"/>
                <a:sym typeface="Canva Sans"/>
              </a:rPr>
              <a:t>Controllers Selection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3713729"/>
            <a:ext cx="1345644" cy="596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ESP32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91195" y="4613639"/>
            <a:ext cx="6379131" cy="211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WiFi</a:t>
            </a: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communication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Web-based user interface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Inventory and job management</a:t>
            </a:r>
          </a:p>
          <a:p>
            <a:pPr algn="l">
              <a:lnSpc>
                <a:spcPts val="4200"/>
              </a:lnSpc>
            </a:pP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15408013" y="9258300"/>
            <a:ext cx="3115252" cy="543753"/>
          </a:xfrm>
          <a:custGeom>
            <a:avLst/>
            <a:gdLst/>
            <a:ahLst/>
            <a:cxnLst/>
            <a:rect r="r" b="b" t="t" l="l"/>
            <a:pathLst>
              <a:path h="543753" w="3115252">
                <a:moveTo>
                  <a:pt x="0" y="0"/>
                </a:moveTo>
                <a:lnTo>
                  <a:pt x="3115252" y="0"/>
                </a:lnTo>
                <a:lnTo>
                  <a:pt x="3115252" y="543753"/>
                </a:lnTo>
                <a:lnTo>
                  <a:pt x="0" y="5437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885325" y="732194"/>
            <a:ext cx="1045375" cy="296506"/>
          </a:xfrm>
          <a:custGeom>
            <a:avLst/>
            <a:gdLst/>
            <a:ahLst/>
            <a:cxnLst/>
            <a:rect r="r" b="b" t="t" l="l"/>
            <a:pathLst>
              <a:path h="296506" w="1045375">
                <a:moveTo>
                  <a:pt x="0" y="0"/>
                </a:moveTo>
                <a:lnTo>
                  <a:pt x="1045375" y="0"/>
                </a:lnTo>
                <a:lnTo>
                  <a:pt x="1045375" y="296506"/>
                </a:lnTo>
                <a:lnTo>
                  <a:pt x="0" y="29650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5" id="5"/>
          <p:cNvSpPr/>
          <p:nvPr/>
        </p:nvSpPr>
        <p:spPr>
          <a:xfrm>
            <a:off x="312305" y="1282067"/>
            <a:ext cx="4267799" cy="0"/>
          </a:xfrm>
          <a:prstGeom prst="line">
            <a:avLst/>
          </a:prstGeom>
          <a:ln cap="flat" w="38100">
            <a:solidFill>
              <a:srgbClr val="90816A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6" id="6"/>
          <p:cNvGrpSpPr/>
          <p:nvPr/>
        </p:nvGrpSpPr>
        <p:grpSpPr>
          <a:xfrm rot="0">
            <a:off x="12262140" y="2925496"/>
            <a:ext cx="5246370" cy="5246370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33940" y="0"/>
                  </a:moveTo>
                  <a:lnTo>
                    <a:pt x="778860" y="0"/>
                  </a:lnTo>
                  <a:cubicBezTo>
                    <a:pt x="797604" y="0"/>
                    <a:pt x="812800" y="15196"/>
                    <a:pt x="812800" y="33940"/>
                  </a:cubicBezTo>
                  <a:lnTo>
                    <a:pt x="812800" y="778860"/>
                  </a:lnTo>
                  <a:cubicBezTo>
                    <a:pt x="812800" y="797604"/>
                    <a:pt x="797604" y="812800"/>
                    <a:pt x="778860" y="812800"/>
                  </a:cubicBezTo>
                  <a:lnTo>
                    <a:pt x="33940" y="812800"/>
                  </a:lnTo>
                  <a:cubicBezTo>
                    <a:pt x="15196" y="812800"/>
                    <a:pt x="0" y="797604"/>
                    <a:pt x="0" y="778860"/>
                  </a:cubicBezTo>
                  <a:lnTo>
                    <a:pt x="0" y="33940"/>
                  </a:lnTo>
                  <a:cubicBezTo>
                    <a:pt x="0" y="15196"/>
                    <a:pt x="15196" y="0"/>
                    <a:pt x="33940" y="0"/>
                  </a:cubicBez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312305" y="375922"/>
            <a:ext cx="9754606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Components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4116558" y="1838573"/>
            <a:ext cx="9000173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>
                    <a:alpha val="60000"/>
                  </a:srgbClr>
                </a:solidFill>
                <a:latin typeface="Canva Sans"/>
                <a:ea typeface="Canva Sans"/>
                <a:cs typeface="Canva Sans"/>
                <a:sym typeface="Canva Sans"/>
              </a:rPr>
              <a:t>Motors &amp; Mechanical Design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0" y="3713729"/>
            <a:ext cx="5189608" cy="596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Gearbox DC Motors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91195" y="4613639"/>
            <a:ext cx="7899559" cy="211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High</a:t>
            </a: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torque with low current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Better efficiency than direct DC motors</a:t>
            </a: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15408013" y="9258300"/>
            <a:ext cx="3115252" cy="543753"/>
          </a:xfrm>
          <a:custGeom>
            <a:avLst/>
            <a:gdLst/>
            <a:ahLst/>
            <a:cxnLst/>
            <a:rect r="r" b="b" t="t" l="l"/>
            <a:pathLst>
              <a:path h="543753" w="3115252">
                <a:moveTo>
                  <a:pt x="0" y="0"/>
                </a:moveTo>
                <a:lnTo>
                  <a:pt x="3115252" y="0"/>
                </a:lnTo>
                <a:lnTo>
                  <a:pt x="3115252" y="543753"/>
                </a:lnTo>
                <a:lnTo>
                  <a:pt x="0" y="5437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885325" y="732194"/>
            <a:ext cx="1045375" cy="296506"/>
          </a:xfrm>
          <a:custGeom>
            <a:avLst/>
            <a:gdLst/>
            <a:ahLst/>
            <a:cxnLst/>
            <a:rect r="r" b="b" t="t" l="l"/>
            <a:pathLst>
              <a:path h="296506" w="1045375">
                <a:moveTo>
                  <a:pt x="0" y="0"/>
                </a:moveTo>
                <a:lnTo>
                  <a:pt x="1045375" y="0"/>
                </a:lnTo>
                <a:lnTo>
                  <a:pt x="1045375" y="296506"/>
                </a:lnTo>
                <a:lnTo>
                  <a:pt x="0" y="29650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5" id="5"/>
          <p:cNvSpPr/>
          <p:nvPr/>
        </p:nvSpPr>
        <p:spPr>
          <a:xfrm>
            <a:off x="312305" y="1282067"/>
            <a:ext cx="4267799" cy="0"/>
          </a:xfrm>
          <a:prstGeom prst="line">
            <a:avLst/>
          </a:prstGeom>
          <a:ln cap="flat" w="38100">
            <a:solidFill>
              <a:srgbClr val="90816A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6" id="6"/>
          <p:cNvGrpSpPr/>
          <p:nvPr/>
        </p:nvGrpSpPr>
        <p:grpSpPr>
          <a:xfrm rot="0">
            <a:off x="13122478" y="3248313"/>
            <a:ext cx="4571069" cy="4368952"/>
            <a:chOff x="0" y="0"/>
            <a:chExt cx="708178" cy="67686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708178" cy="676865"/>
            </a:xfrm>
            <a:custGeom>
              <a:avLst/>
              <a:gdLst/>
              <a:ahLst/>
              <a:cxnLst/>
              <a:rect r="r" b="b" t="t" l="l"/>
              <a:pathLst>
                <a:path h="676865" w="708178">
                  <a:moveTo>
                    <a:pt x="38955" y="0"/>
                  </a:moveTo>
                  <a:lnTo>
                    <a:pt x="669224" y="0"/>
                  </a:lnTo>
                  <a:cubicBezTo>
                    <a:pt x="690738" y="0"/>
                    <a:pt x="708178" y="17441"/>
                    <a:pt x="708178" y="38955"/>
                  </a:cubicBezTo>
                  <a:lnTo>
                    <a:pt x="708178" y="637910"/>
                  </a:lnTo>
                  <a:cubicBezTo>
                    <a:pt x="708178" y="659424"/>
                    <a:pt x="690738" y="676865"/>
                    <a:pt x="669224" y="676865"/>
                  </a:cubicBezTo>
                  <a:lnTo>
                    <a:pt x="38955" y="676865"/>
                  </a:lnTo>
                  <a:cubicBezTo>
                    <a:pt x="28623" y="676865"/>
                    <a:pt x="18715" y="672761"/>
                    <a:pt x="11410" y="665455"/>
                  </a:cubicBezTo>
                  <a:cubicBezTo>
                    <a:pt x="4104" y="658150"/>
                    <a:pt x="0" y="648242"/>
                    <a:pt x="0" y="637910"/>
                  </a:cubicBezTo>
                  <a:lnTo>
                    <a:pt x="0" y="38955"/>
                  </a:lnTo>
                  <a:cubicBezTo>
                    <a:pt x="0" y="28623"/>
                    <a:pt x="4104" y="18715"/>
                    <a:pt x="11410" y="11410"/>
                  </a:cubicBezTo>
                  <a:cubicBezTo>
                    <a:pt x="18715" y="4104"/>
                    <a:pt x="28623" y="0"/>
                    <a:pt x="38955" y="0"/>
                  </a:cubicBezTo>
                  <a:close/>
                </a:path>
              </a:pathLst>
            </a:custGeom>
            <a:blipFill>
              <a:blip r:embed="rId7"/>
              <a:stretch>
                <a:fillRect l="-11663" t="0" r="-11663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312305" y="375922"/>
            <a:ext cx="9754606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Components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4116558" y="1838573"/>
            <a:ext cx="9000173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>
                    <a:alpha val="60000"/>
                  </a:srgbClr>
                </a:solidFill>
                <a:latin typeface="Canva Sans"/>
                <a:ea typeface="Canva Sans"/>
                <a:cs typeface="Canva Sans"/>
                <a:sym typeface="Canva Sans"/>
              </a:rPr>
              <a:t>Motors &amp; Mechanical Design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-202590" y="3736239"/>
            <a:ext cx="5189608" cy="596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Caster Wheel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91195" y="4613639"/>
            <a:ext cx="9565720" cy="1581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Imp</a:t>
            </a: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roves balance and stability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Enables smooth turning and direction correction</a:t>
            </a:r>
          </a:p>
          <a:p>
            <a:pPr algn="l">
              <a:lnSpc>
                <a:spcPts val="4200"/>
              </a:lnSpc>
            </a:pP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15408013" y="9258300"/>
            <a:ext cx="3115252" cy="543753"/>
          </a:xfrm>
          <a:custGeom>
            <a:avLst/>
            <a:gdLst/>
            <a:ahLst/>
            <a:cxnLst/>
            <a:rect r="r" b="b" t="t" l="l"/>
            <a:pathLst>
              <a:path h="543753" w="3115252">
                <a:moveTo>
                  <a:pt x="0" y="0"/>
                </a:moveTo>
                <a:lnTo>
                  <a:pt x="3115252" y="0"/>
                </a:lnTo>
                <a:lnTo>
                  <a:pt x="3115252" y="543753"/>
                </a:lnTo>
                <a:lnTo>
                  <a:pt x="0" y="5437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885325" y="732194"/>
            <a:ext cx="1045375" cy="296506"/>
          </a:xfrm>
          <a:custGeom>
            <a:avLst/>
            <a:gdLst/>
            <a:ahLst/>
            <a:cxnLst/>
            <a:rect r="r" b="b" t="t" l="l"/>
            <a:pathLst>
              <a:path h="296506" w="1045375">
                <a:moveTo>
                  <a:pt x="0" y="0"/>
                </a:moveTo>
                <a:lnTo>
                  <a:pt x="1045375" y="0"/>
                </a:lnTo>
                <a:lnTo>
                  <a:pt x="1045375" y="296506"/>
                </a:lnTo>
                <a:lnTo>
                  <a:pt x="0" y="29650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5" id="5"/>
          <p:cNvSpPr/>
          <p:nvPr/>
        </p:nvSpPr>
        <p:spPr>
          <a:xfrm>
            <a:off x="312305" y="1282067"/>
            <a:ext cx="4267799" cy="0"/>
          </a:xfrm>
          <a:prstGeom prst="line">
            <a:avLst/>
          </a:prstGeom>
          <a:ln cap="flat" w="38100">
            <a:solidFill>
              <a:srgbClr val="90816A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6" id="6"/>
          <p:cNvGrpSpPr/>
          <p:nvPr/>
        </p:nvGrpSpPr>
        <p:grpSpPr>
          <a:xfrm rot="0">
            <a:off x="13122478" y="1763965"/>
            <a:ext cx="4571069" cy="8038088"/>
            <a:chOff x="0" y="0"/>
            <a:chExt cx="708178" cy="124531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708178" cy="1245310"/>
            </a:xfrm>
            <a:custGeom>
              <a:avLst/>
              <a:gdLst/>
              <a:ahLst/>
              <a:cxnLst/>
              <a:rect r="r" b="b" t="t" l="l"/>
              <a:pathLst>
                <a:path h="1245310" w="708178">
                  <a:moveTo>
                    <a:pt x="38955" y="0"/>
                  </a:moveTo>
                  <a:lnTo>
                    <a:pt x="669224" y="0"/>
                  </a:lnTo>
                  <a:cubicBezTo>
                    <a:pt x="690738" y="0"/>
                    <a:pt x="708178" y="17441"/>
                    <a:pt x="708178" y="38955"/>
                  </a:cubicBezTo>
                  <a:lnTo>
                    <a:pt x="708178" y="1206356"/>
                  </a:lnTo>
                  <a:cubicBezTo>
                    <a:pt x="708178" y="1216687"/>
                    <a:pt x="704074" y="1226595"/>
                    <a:pt x="696769" y="1233901"/>
                  </a:cubicBezTo>
                  <a:cubicBezTo>
                    <a:pt x="689463" y="1241206"/>
                    <a:pt x="679555" y="1245310"/>
                    <a:pt x="669224" y="1245310"/>
                  </a:cubicBezTo>
                  <a:lnTo>
                    <a:pt x="38955" y="1245310"/>
                  </a:lnTo>
                  <a:cubicBezTo>
                    <a:pt x="28623" y="1245310"/>
                    <a:pt x="18715" y="1241206"/>
                    <a:pt x="11410" y="1233901"/>
                  </a:cubicBezTo>
                  <a:cubicBezTo>
                    <a:pt x="4104" y="1226595"/>
                    <a:pt x="0" y="1216687"/>
                    <a:pt x="0" y="1206356"/>
                  </a:cubicBezTo>
                  <a:lnTo>
                    <a:pt x="0" y="38955"/>
                  </a:lnTo>
                  <a:cubicBezTo>
                    <a:pt x="0" y="28623"/>
                    <a:pt x="4104" y="18715"/>
                    <a:pt x="11410" y="11410"/>
                  </a:cubicBezTo>
                  <a:cubicBezTo>
                    <a:pt x="18715" y="4104"/>
                    <a:pt x="28623" y="0"/>
                    <a:pt x="38955" y="0"/>
                  </a:cubicBezTo>
                  <a:close/>
                </a:path>
              </a:pathLst>
            </a:custGeom>
            <a:blipFill>
              <a:blip r:embed="rId7"/>
              <a:stretch>
                <a:fillRect l="0" t="-11812" r="0" b="-11812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312305" y="375922"/>
            <a:ext cx="9754606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Components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913967" y="1838573"/>
            <a:ext cx="9000173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>
                    <a:alpha val="60000"/>
                  </a:srgbClr>
                </a:solidFill>
                <a:latin typeface="Canva Sans"/>
                <a:ea typeface="Canva Sans"/>
                <a:cs typeface="Canva Sans"/>
                <a:sym typeface="Canva Sans"/>
              </a:rPr>
              <a:t>Motors &amp; Mechanical Design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84446" y="3713729"/>
            <a:ext cx="5189608" cy="596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Scaled Dimensions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91195" y="4613639"/>
            <a:ext cx="9768310" cy="1581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R</a:t>
            </a: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obot dimensions derived from a real forklift using ratios.</a:t>
            </a:r>
          </a:p>
          <a:p>
            <a:pPr algn="l">
              <a:lnSpc>
                <a:spcPts val="4200"/>
              </a:lnSpc>
            </a:pP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15408013" y="9258300"/>
            <a:ext cx="3115252" cy="543753"/>
          </a:xfrm>
          <a:custGeom>
            <a:avLst/>
            <a:gdLst/>
            <a:ahLst/>
            <a:cxnLst/>
            <a:rect r="r" b="b" t="t" l="l"/>
            <a:pathLst>
              <a:path h="543753" w="3115252">
                <a:moveTo>
                  <a:pt x="0" y="0"/>
                </a:moveTo>
                <a:lnTo>
                  <a:pt x="3115252" y="0"/>
                </a:lnTo>
                <a:lnTo>
                  <a:pt x="3115252" y="543753"/>
                </a:lnTo>
                <a:lnTo>
                  <a:pt x="0" y="5437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885325" y="732194"/>
            <a:ext cx="1045375" cy="296506"/>
          </a:xfrm>
          <a:custGeom>
            <a:avLst/>
            <a:gdLst/>
            <a:ahLst/>
            <a:cxnLst/>
            <a:rect r="r" b="b" t="t" l="l"/>
            <a:pathLst>
              <a:path h="296506" w="1045375">
                <a:moveTo>
                  <a:pt x="0" y="0"/>
                </a:moveTo>
                <a:lnTo>
                  <a:pt x="1045375" y="0"/>
                </a:lnTo>
                <a:lnTo>
                  <a:pt x="1045375" y="296506"/>
                </a:lnTo>
                <a:lnTo>
                  <a:pt x="0" y="29650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5" id="5"/>
          <p:cNvSpPr/>
          <p:nvPr/>
        </p:nvSpPr>
        <p:spPr>
          <a:xfrm>
            <a:off x="312305" y="1282067"/>
            <a:ext cx="4267799" cy="0"/>
          </a:xfrm>
          <a:prstGeom prst="line">
            <a:avLst/>
          </a:prstGeom>
          <a:ln cap="flat" w="38100">
            <a:solidFill>
              <a:srgbClr val="90816A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6" id="6"/>
          <p:cNvGrpSpPr/>
          <p:nvPr/>
        </p:nvGrpSpPr>
        <p:grpSpPr>
          <a:xfrm rot="0">
            <a:off x="13234602" y="3149365"/>
            <a:ext cx="4273908" cy="5022501"/>
            <a:chOff x="0" y="0"/>
            <a:chExt cx="662140" cy="77811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62140" cy="778117"/>
            </a:xfrm>
            <a:custGeom>
              <a:avLst/>
              <a:gdLst/>
              <a:ahLst/>
              <a:cxnLst/>
              <a:rect r="r" b="b" t="t" l="l"/>
              <a:pathLst>
                <a:path h="778117" w="662140">
                  <a:moveTo>
                    <a:pt x="41663" y="0"/>
                  </a:moveTo>
                  <a:lnTo>
                    <a:pt x="620477" y="0"/>
                  </a:lnTo>
                  <a:cubicBezTo>
                    <a:pt x="631527" y="0"/>
                    <a:pt x="642124" y="4389"/>
                    <a:pt x="649937" y="12203"/>
                  </a:cubicBezTo>
                  <a:cubicBezTo>
                    <a:pt x="657751" y="20016"/>
                    <a:pt x="662140" y="30613"/>
                    <a:pt x="662140" y="41663"/>
                  </a:cubicBezTo>
                  <a:lnTo>
                    <a:pt x="662140" y="736454"/>
                  </a:lnTo>
                  <a:cubicBezTo>
                    <a:pt x="662140" y="759464"/>
                    <a:pt x="643487" y="778117"/>
                    <a:pt x="620477" y="778117"/>
                  </a:cubicBezTo>
                  <a:lnTo>
                    <a:pt x="41663" y="778117"/>
                  </a:lnTo>
                  <a:cubicBezTo>
                    <a:pt x="18653" y="778117"/>
                    <a:pt x="0" y="759464"/>
                    <a:pt x="0" y="736454"/>
                  </a:cubicBezTo>
                  <a:lnTo>
                    <a:pt x="0" y="41663"/>
                  </a:lnTo>
                  <a:cubicBezTo>
                    <a:pt x="0" y="30613"/>
                    <a:pt x="4389" y="20016"/>
                    <a:pt x="12203" y="12203"/>
                  </a:cubicBezTo>
                  <a:cubicBezTo>
                    <a:pt x="20016" y="4389"/>
                    <a:pt x="30613" y="0"/>
                    <a:pt x="41663" y="0"/>
                  </a:cubicBezTo>
                  <a:close/>
                </a:path>
              </a:pathLst>
            </a:custGeom>
            <a:blipFill>
              <a:blip r:embed="rId7"/>
              <a:stretch>
                <a:fillRect l="-8757" t="0" r="-8757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312305" y="375922"/>
            <a:ext cx="9754606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Components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998686" y="1838573"/>
            <a:ext cx="9235916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>
                    <a:alpha val="60000"/>
                  </a:srgbClr>
                </a:solidFill>
                <a:latin typeface="Canva Sans"/>
                <a:ea typeface="Canva Sans"/>
                <a:cs typeface="Canva Sans"/>
                <a:sym typeface="Canva Sans"/>
              </a:rPr>
              <a:t>Sensors and Fork Mechanism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-609504" y="3713729"/>
            <a:ext cx="5189608" cy="596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MPU6050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91195" y="4613639"/>
            <a:ext cx="8073390" cy="1581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Maintains</a:t>
            </a: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straight driving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Enables accurate 90° and 180° rotations</a:t>
            </a:r>
          </a:p>
          <a:p>
            <a:pPr algn="l">
              <a:lnSpc>
                <a:spcPts val="4200"/>
              </a:lnSpc>
            </a:pP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15408013" y="9258300"/>
            <a:ext cx="3115252" cy="543753"/>
          </a:xfrm>
          <a:custGeom>
            <a:avLst/>
            <a:gdLst/>
            <a:ahLst/>
            <a:cxnLst/>
            <a:rect r="r" b="b" t="t" l="l"/>
            <a:pathLst>
              <a:path h="543753" w="3115252">
                <a:moveTo>
                  <a:pt x="0" y="0"/>
                </a:moveTo>
                <a:lnTo>
                  <a:pt x="3115252" y="0"/>
                </a:lnTo>
                <a:lnTo>
                  <a:pt x="3115252" y="543753"/>
                </a:lnTo>
                <a:lnTo>
                  <a:pt x="0" y="5437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885325" y="732194"/>
            <a:ext cx="1045375" cy="296506"/>
          </a:xfrm>
          <a:custGeom>
            <a:avLst/>
            <a:gdLst/>
            <a:ahLst/>
            <a:cxnLst/>
            <a:rect r="r" b="b" t="t" l="l"/>
            <a:pathLst>
              <a:path h="296506" w="1045375">
                <a:moveTo>
                  <a:pt x="0" y="0"/>
                </a:moveTo>
                <a:lnTo>
                  <a:pt x="1045375" y="0"/>
                </a:lnTo>
                <a:lnTo>
                  <a:pt x="1045375" y="296506"/>
                </a:lnTo>
                <a:lnTo>
                  <a:pt x="0" y="29650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5" id="5"/>
          <p:cNvSpPr/>
          <p:nvPr/>
        </p:nvSpPr>
        <p:spPr>
          <a:xfrm>
            <a:off x="312305" y="1282067"/>
            <a:ext cx="4267799" cy="0"/>
          </a:xfrm>
          <a:prstGeom prst="line">
            <a:avLst/>
          </a:prstGeom>
          <a:ln cap="flat" w="38100">
            <a:solidFill>
              <a:srgbClr val="90816A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6" id="6"/>
          <p:cNvGrpSpPr/>
          <p:nvPr/>
        </p:nvGrpSpPr>
        <p:grpSpPr>
          <a:xfrm rot="0">
            <a:off x="10798988" y="2925496"/>
            <a:ext cx="6709523" cy="5246370"/>
            <a:chOff x="0" y="0"/>
            <a:chExt cx="1039481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039481" cy="812800"/>
            </a:xfrm>
            <a:custGeom>
              <a:avLst/>
              <a:gdLst/>
              <a:ahLst/>
              <a:cxnLst/>
              <a:rect r="r" b="b" t="t" l="l"/>
              <a:pathLst>
                <a:path h="812800" w="1039481">
                  <a:moveTo>
                    <a:pt x="26539" y="0"/>
                  </a:moveTo>
                  <a:lnTo>
                    <a:pt x="1012942" y="0"/>
                  </a:lnTo>
                  <a:cubicBezTo>
                    <a:pt x="1019980" y="0"/>
                    <a:pt x="1026731" y="2796"/>
                    <a:pt x="1031708" y="7773"/>
                  </a:cubicBezTo>
                  <a:cubicBezTo>
                    <a:pt x="1036685" y="12750"/>
                    <a:pt x="1039481" y="19500"/>
                    <a:pt x="1039481" y="26539"/>
                  </a:cubicBezTo>
                  <a:lnTo>
                    <a:pt x="1039481" y="786261"/>
                  </a:lnTo>
                  <a:cubicBezTo>
                    <a:pt x="1039481" y="793300"/>
                    <a:pt x="1036685" y="800050"/>
                    <a:pt x="1031708" y="805027"/>
                  </a:cubicBezTo>
                  <a:cubicBezTo>
                    <a:pt x="1026731" y="810004"/>
                    <a:pt x="1019980" y="812800"/>
                    <a:pt x="1012942" y="812800"/>
                  </a:cubicBezTo>
                  <a:lnTo>
                    <a:pt x="26539" y="812800"/>
                  </a:lnTo>
                  <a:cubicBezTo>
                    <a:pt x="19500" y="812800"/>
                    <a:pt x="12750" y="810004"/>
                    <a:pt x="7773" y="805027"/>
                  </a:cubicBezTo>
                  <a:cubicBezTo>
                    <a:pt x="2796" y="800050"/>
                    <a:pt x="0" y="793300"/>
                    <a:pt x="0" y="786261"/>
                  </a:cubicBezTo>
                  <a:lnTo>
                    <a:pt x="0" y="26539"/>
                  </a:lnTo>
                  <a:cubicBezTo>
                    <a:pt x="0" y="19500"/>
                    <a:pt x="2796" y="12750"/>
                    <a:pt x="7773" y="7773"/>
                  </a:cubicBezTo>
                  <a:cubicBezTo>
                    <a:pt x="12750" y="2796"/>
                    <a:pt x="19500" y="0"/>
                    <a:pt x="26539" y="0"/>
                  </a:cubicBezTo>
                  <a:close/>
                </a:path>
              </a:pathLst>
            </a:custGeom>
            <a:blipFill>
              <a:blip r:embed="rId7"/>
              <a:stretch>
                <a:fillRect l="-19582" t="0" r="-19582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312305" y="375922"/>
            <a:ext cx="9754606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Components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998686" y="1838573"/>
            <a:ext cx="9235916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>
                    <a:alpha val="60000"/>
                  </a:srgbClr>
                </a:solidFill>
                <a:latin typeface="Canva Sans"/>
                <a:ea typeface="Canva Sans"/>
                <a:cs typeface="Canva Sans"/>
                <a:sym typeface="Canva Sans"/>
              </a:rPr>
              <a:t>Sensors and Fork Mechanism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0" y="3713729"/>
            <a:ext cx="5189608" cy="596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Ultrasonic Sensor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91195" y="4613639"/>
            <a:ext cx="8645604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Di</a:t>
            </a: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stance measurement and stopping points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15408013" y="9258300"/>
            <a:ext cx="3115252" cy="543753"/>
          </a:xfrm>
          <a:custGeom>
            <a:avLst/>
            <a:gdLst/>
            <a:ahLst/>
            <a:cxnLst/>
            <a:rect r="r" b="b" t="t" l="l"/>
            <a:pathLst>
              <a:path h="543753" w="3115252">
                <a:moveTo>
                  <a:pt x="0" y="0"/>
                </a:moveTo>
                <a:lnTo>
                  <a:pt x="3115252" y="0"/>
                </a:lnTo>
                <a:lnTo>
                  <a:pt x="3115252" y="543753"/>
                </a:lnTo>
                <a:lnTo>
                  <a:pt x="0" y="5437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885325" y="732194"/>
            <a:ext cx="1045375" cy="296506"/>
          </a:xfrm>
          <a:custGeom>
            <a:avLst/>
            <a:gdLst/>
            <a:ahLst/>
            <a:cxnLst/>
            <a:rect r="r" b="b" t="t" l="l"/>
            <a:pathLst>
              <a:path h="296506" w="1045375">
                <a:moveTo>
                  <a:pt x="0" y="0"/>
                </a:moveTo>
                <a:lnTo>
                  <a:pt x="1045375" y="0"/>
                </a:lnTo>
                <a:lnTo>
                  <a:pt x="1045375" y="296506"/>
                </a:lnTo>
                <a:lnTo>
                  <a:pt x="0" y="29650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5" id="5"/>
          <p:cNvSpPr/>
          <p:nvPr/>
        </p:nvSpPr>
        <p:spPr>
          <a:xfrm>
            <a:off x="312305" y="1282067"/>
            <a:ext cx="4267799" cy="0"/>
          </a:xfrm>
          <a:prstGeom prst="line">
            <a:avLst/>
          </a:prstGeom>
          <a:ln cap="flat" w="38100">
            <a:solidFill>
              <a:srgbClr val="90816A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6" id="6"/>
          <p:cNvGrpSpPr/>
          <p:nvPr/>
        </p:nvGrpSpPr>
        <p:grpSpPr>
          <a:xfrm rot="0">
            <a:off x="12464731" y="2925496"/>
            <a:ext cx="5043780" cy="5246370"/>
            <a:chOff x="0" y="0"/>
            <a:chExt cx="781413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781413" cy="812800"/>
            </a:xfrm>
            <a:custGeom>
              <a:avLst/>
              <a:gdLst/>
              <a:ahLst/>
              <a:cxnLst/>
              <a:rect r="r" b="b" t="t" l="l"/>
              <a:pathLst>
                <a:path h="812800" w="781413">
                  <a:moveTo>
                    <a:pt x="35304" y="0"/>
                  </a:moveTo>
                  <a:lnTo>
                    <a:pt x="746110" y="0"/>
                  </a:lnTo>
                  <a:cubicBezTo>
                    <a:pt x="755473" y="0"/>
                    <a:pt x="764453" y="3719"/>
                    <a:pt x="771073" y="10340"/>
                  </a:cubicBezTo>
                  <a:cubicBezTo>
                    <a:pt x="777694" y="16961"/>
                    <a:pt x="781413" y="25941"/>
                    <a:pt x="781413" y="35304"/>
                  </a:cubicBezTo>
                  <a:lnTo>
                    <a:pt x="781413" y="777496"/>
                  </a:lnTo>
                  <a:cubicBezTo>
                    <a:pt x="781413" y="786859"/>
                    <a:pt x="777694" y="795839"/>
                    <a:pt x="771073" y="802460"/>
                  </a:cubicBezTo>
                  <a:cubicBezTo>
                    <a:pt x="764453" y="809081"/>
                    <a:pt x="755473" y="812800"/>
                    <a:pt x="746110" y="812800"/>
                  </a:cubicBezTo>
                  <a:lnTo>
                    <a:pt x="35304" y="812800"/>
                  </a:lnTo>
                  <a:cubicBezTo>
                    <a:pt x="25941" y="812800"/>
                    <a:pt x="16961" y="809081"/>
                    <a:pt x="10340" y="802460"/>
                  </a:cubicBezTo>
                  <a:cubicBezTo>
                    <a:pt x="3719" y="795839"/>
                    <a:pt x="0" y="786859"/>
                    <a:pt x="0" y="777496"/>
                  </a:cubicBezTo>
                  <a:lnTo>
                    <a:pt x="0" y="35304"/>
                  </a:lnTo>
                  <a:cubicBezTo>
                    <a:pt x="0" y="25941"/>
                    <a:pt x="3719" y="16961"/>
                    <a:pt x="10340" y="10340"/>
                  </a:cubicBezTo>
                  <a:cubicBezTo>
                    <a:pt x="16961" y="3719"/>
                    <a:pt x="25941" y="0"/>
                    <a:pt x="35304" y="0"/>
                  </a:cubicBezTo>
                  <a:close/>
                </a:path>
              </a:pathLst>
            </a:custGeom>
            <a:blipFill>
              <a:blip r:embed="rId7"/>
              <a:stretch>
                <a:fillRect l="-3269" t="0" r="-3269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312305" y="375922"/>
            <a:ext cx="9754606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Components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998686" y="1838573"/>
            <a:ext cx="9235916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>
                    <a:alpha val="60000"/>
                  </a:srgbClr>
                </a:solidFill>
                <a:latin typeface="Canva Sans"/>
                <a:ea typeface="Canva Sans"/>
                <a:cs typeface="Canva Sans"/>
                <a:sym typeface="Canva Sans"/>
              </a:rPr>
              <a:t>Sensors and Fork Mechanism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-609504" y="3713729"/>
            <a:ext cx="5189608" cy="596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IR Sensors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80513" y="4629150"/>
            <a:ext cx="5630704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Shelf </a:t>
            </a: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and marker detection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15408013" y="9258300"/>
            <a:ext cx="3115252" cy="543753"/>
          </a:xfrm>
          <a:custGeom>
            <a:avLst/>
            <a:gdLst/>
            <a:ahLst/>
            <a:cxnLst/>
            <a:rect r="r" b="b" t="t" l="l"/>
            <a:pathLst>
              <a:path h="543753" w="3115252">
                <a:moveTo>
                  <a:pt x="0" y="0"/>
                </a:moveTo>
                <a:lnTo>
                  <a:pt x="3115252" y="0"/>
                </a:lnTo>
                <a:lnTo>
                  <a:pt x="3115252" y="543753"/>
                </a:lnTo>
                <a:lnTo>
                  <a:pt x="0" y="5437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885325" y="732194"/>
            <a:ext cx="1045375" cy="296506"/>
          </a:xfrm>
          <a:custGeom>
            <a:avLst/>
            <a:gdLst/>
            <a:ahLst/>
            <a:cxnLst/>
            <a:rect r="r" b="b" t="t" l="l"/>
            <a:pathLst>
              <a:path h="296506" w="1045375">
                <a:moveTo>
                  <a:pt x="0" y="0"/>
                </a:moveTo>
                <a:lnTo>
                  <a:pt x="1045375" y="0"/>
                </a:lnTo>
                <a:lnTo>
                  <a:pt x="1045375" y="296506"/>
                </a:lnTo>
                <a:lnTo>
                  <a:pt x="0" y="29650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5" id="5"/>
          <p:cNvSpPr/>
          <p:nvPr/>
        </p:nvSpPr>
        <p:spPr>
          <a:xfrm>
            <a:off x="312305" y="1282067"/>
            <a:ext cx="4267799" cy="0"/>
          </a:xfrm>
          <a:prstGeom prst="line">
            <a:avLst/>
          </a:prstGeom>
          <a:ln cap="flat" w="38100">
            <a:solidFill>
              <a:srgbClr val="90816A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6" id="6"/>
          <p:cNvGrpSpPr/>
          <p:nvPr/>
        </p:nvGrpSpPr>
        <p:grpSpPr>
          <a:xfrm rot="0">
            <a:off x="11204168" y="2925496"/>
            <a:ext cx="6304342" cy="5246370"/>
            <a:chOff x="0" y="0"/>
            <a:chExt cx="976708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976708" cy="812800"/>
            </a:xfrm>
            <a:custGeom>
              <a:avLst/>
              <a:gdLst/>
              <a:ahLst/>
              <a:cxnLst/>
              <a:rect r="r" b="b" t="t" l="l"/>
              <a:pathLst>
                <a:path h="812800" w="976708">
                  <a:moveTo>
                    <a:pt x="28245" y="0"/>
                  </a:moveTo>
                  <a:lnTo>
                    <a:pt x="948463" y="0"/>
                  </a:lnTo>
                  <a:cubicBezTo>
                    <a:pt x="964062" y="0"/>
                    <a:pt x="976708" y="12646"/>
                    <a:pt x="976708" y="28245"/>
                  </a:cubicBezTo>
                  <a:lnTo>
                    <a:pt x="976708" y="784555"/>
                  </a:lnTo>
                  <a:cubicBezTo>
                    <a:pt x="976708" y="800154"/>
                    <a:pt x="964062" y="812800"/>
                    <a:pt x="948463" y="812800"/>
                  </a:cubicBezTo>
                  <a:lnTo>
                    <a:pt x="28245" y="812800"/>
                  </a:lnTo>
                  <a:cubicBezTo>
                    <a:pt x="12646" y="812800"/>
                    <a:pt x="0" y="800154"/>
                    <a:pt x="0" y="784555"/>
                  </a:cubicBezTo>
                  <a:lnTo>
                    <a:pt x="0" y="28245"/>
                  </a:lnTo>
                  <a:cubicBezTo>
                    <a:pt x="0" y="12646"/>
                    <a:pt x="12646" y="0"/>
                    <a:pt x="28245" y="0"/>
                  </a:cubicBezTo>
                  <a:close/>
                </a:path>
              </a:pathLst>
            </a:custGeom>
            <a:blipFill>
              <a:blip r:embed="rId7"/>
              <a:stretch>
                <a:fillRect l="-9321" t="0" r="-9321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312305" y="375922"/>
            <a:ext cx="9754606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Components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998686" y="1838573"/>
            <a:ext cx="9235916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>
                    <a:alpha val="60000"/>
                  </a:srgbClr>
                </a:solidFill>
                <a:latin typeface="Canva Sans"/>
                <a:ea typeface="Canva Sans"/>
                <a:cs typeface="Canva Sans"/>
                <a:sym typeface="Canva Sans"/>
              </a:rPr>
              <a:t>Sensors and Fork Mechanism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-157570" y="3713729"/>
            <a:ext cx="5189608" cy="596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Stepper Motor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96415" y="4629150"/>
            <a:ext cx="9186386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Precise fo</a:t>
            </a: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rk height control (e.g. 5 cm accuracy)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15408013" y="9258300"/>
            <a:ext cx="3115252" cy="543753"/>
          </a:xfrm>
          <a:custGeom>
            <a:avLst/>
            <a:gdLst/>
            <a:ahLst/>
            <a:cxnLst/>
            <a:rect r="r" b="b" t="t" l="l"/>
            <a:pathLst>
              <a:path h="543753" w="3115252">
                <a:moveTo>
                  <a:pt x="0" y="0"/>
                </a:moveTo>
                <a:lnTo>
                  <a:pt x="3115252" y="0"/>
                </a:lnTo>
                <a:lnTo>
                  <a:pt x="3115252" y="543753"/>
                </a:lnTo>
                <a:lnTo>
                  <a:pt x="0" y="5437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885325" y="732194"/>
            <a:ext cx="1045375" cy="296506"/>
          </a:xfrm>
          <a:custGeom>
            <a:avLst/>
            <a:gdLst/>
            <a:ahLst/>
            <a:cxnLst/>
            <a:rect r="r" b="b" t="t" l="l"/>
            <a:pathLst>
              <a:path h="296506" w="1045375">
                <a:moveTo>
                  <a:pt x="0" y="0"/>
                </a:moveTo>
                <a:lnTo>
                  <a:pt x="1045375" y="0"/>
                </a:lnTo>
                <a:lnTo>
                  <a:pt x="1045375" y="296506"/>
                </a:lnTo>
                <a:lnTo>
                  <a:pt x="0" y="29650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5" id="5"/>
          <p:cNvSpPr/>
          <p:nvPr/>
        </p:nvSpPr>
        <p:spPr>
          <a:xfrm>
            <a:off x="312305" y="1282067"/>
            <a:ext cx="4267799" cy="0"/>
          </a:xfrm>
          <a:prstGeom prst="line">
            <a:avLst/>
          </a:prstGeom>
          <a:ln cap="flat" w="38100">
            <a:solidFill>
              <a:srgbClr val="90816A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6" id="6"/>
          <p:cNvGrpSpPr/>
          <p:nvPr/>
        </p:nvGrpSpPr>
        <p:grpSpPr>
          <a:xfrm rot="0">
            <a:off x="11204168" y="2925496"/>
            <a:ext cx="6304342" cy="5246370"/>
            <a:chOff x="0" y="0"/>
            <a:chExt cx="976708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976708" cy="812800"/>
            </a:xfrm>
            <a:custGeom>
              <a:avLst/>
              <a:gdLst/>
              <a:ahLst/>
              <a:cxnLst/>
              <a:rect r="r" b="b" t="t" l="l"/>
              <a:pathLst>
                <a:path h="812800" w="976708">
                  <a:moveTo>
                    <a:pt x="28245" y="0"/>
                  </a:moveTo>
                  <a:lnTo>
                    <a:pt x="948463" y="0"/>
                  </a:lnTo>
                  <a:cubicBezTo>
                    <a:pt x="964062" y="0"/>
                    <a:pt x="976708" y="12646"/>
                    <a:pt x="976708" y="28245"/>
                  </a:cubicBezTo>
                  <a:lnTo>
                    <a:pt x="976708" y="784555"/>
                  </a:lnTo>
                  <a:cubicBezTo>
                    <a:pt x="976708" y="800154"/>
                    <a:pt x="964062" y="812800"/>
                    <a:pt x="948463" y="812800"/>
                  </a:cubicBezTo>
                  <a:lnTo>
                    <a:pt x="28245" y="812800"/>
                  </a:lnTo>
                  <a:cubicBezTo>
                    <a:pt x="12646" y="812800"/>
                    <a:pt x="0" y="800154"/>
                    <a:pt x="0" y="784555"/>
                  </a:cubicBezTo>
                  <a:lnTo>
                    <a:pt x="0" y="28245"/>
                  </a:lnTo>
                  <a:cubicBezTo>
                    <a:pt x="0" y="12646"/>
                    <a:pt x="12646" y="0"/>
                    <a:pt x="28245" y="0"/>
                  </a:cubicBezTo>
                  <a:close/>
                </a:path>
              </a:pathLst>
            </a:custGeom>
            <a:blipFill>
              <a:blip r:embed="rId7"/>
              <a:stretch>
                <a:fillRect l="0" t="-10082" r="0" b="-10082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312305" y="375922"/>
            <a:ext cx="9754606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Components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998686" y="1838573"/>
            <a:ext cx="9235916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>
                    <a:alpha val="60000"/>
                  </a:srgbClr>
                </a:solidFill>
                <a:latin typeface="Canva Sans"/>
                <a:ea typeface="Canva Sans"/>
                <a:cs typeface="Canva Sans"/>
                <a:sym typeface="Canva Sans"/>
              </a:rPr>
              <a:t>Sensors and Fork Mechanism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-180080" y="3803769"/>
            <a:ext cx="5189608" cy="596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TB6600 Driver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96415" y="4629150"/>
            <a:ext cx="6993970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Accurate and</a:t>
            </a: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reliable step control.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15408013" y="9258300"/>
            <a:ext cx="3115252" cy="543753"/>
          </a:xfrm>
          <a:custGeom>
            <a:avLst/>
            <a:gdLst/>
            <a:ahLst/>
            <a:cxnLst/>
            <a:rect r="r" b="b" t="t" l="l"/>
            <a:pathLst>
              <a:path h="543753" w="3115252">
                <a:moveTo>
                  <a:pt x="0" y="0"/>
                </a:moveTo>
                <a:lnTo>
                  <a:pt x="3115252" y="0"/>
                </a:lnTo>
                <a:lnTo>
                  <a:pt x="3115252" y="543753"/>
                </a:lnTo>
                <a:lnTo>
                  <a:pt x="0" y="5437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885325" y="732194"/>
            <a:ext cx="1045375" cy="296506"/>
          </a:xfrm>
          <a:custGeom>
            <a:avLst/>
            <a:gdLst/>
            <a:ahLst/>
            <a:cxnLst/>
            <a:rect r="r" b="b" t="t" l="l"/>
            <a:pathLst>
              <a:path h="296506" w="1045375">
                <a:moveTo>
                  <a:pt x="0" y="0"/>
                </a:moveTo>
                <a:lnTo>
                  <a:pt x="1045375" y="0"/>
                </a:lnTo>
                <a:lnTo>
                  <a:pt x="1045375" y="296506"/>
                </a:lnTo>
                <a:lnTo>
                  <a:pt x="0" y="29650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5" id="5"/>
          <p:cNvSpPr/>
          <p:nvPr/>
        </p:nvSpPr>
        <p:spPr>
          <a:xfrm>
            <a:off x="312305" y="1282067"/>
            <a:ext cx="4267799" cy="0"/>
          </a:xfrm>
          <a:prstGeom prst="line">
            <a:avLst/>
          </a:prstGeom>
          <a:ln cap="flat" w="38100">
            <a:solidFill>
              <a:srgbClr val="90816A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6" id="6"/>
          <p:cNvGrpSpPr/>
          <p:nvPr/>
        </p:nvGrpSpPr>
        <p:grpSpPr>
          <a:xfrm rot="0">
            <a:off x="9650976" y="2925496"/>
            <a:ext cx="7857535" cy="5246370"/>
            <a:chOff x="0" y="0"/>
            <a:chExt cx="1217338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217338" cy="812800"/>
            </a:xfrm>
            <a:custGeom>
              <a:avLst/>
              <a:gdLst/>
              <a:ahLst/>
              <a:cxnLst/>
              <a:rect r="r" b="b" t="t" l="l"/>
              <a:pathLst>
                <a:path h="812800" w="1217338">
                  <a:moveTo>
                    <a:pt x="22662" y="0"/>
                  </a:moveTo>
                  <a:lnTo>
                    <a:pt x="1194676" y="0"/>
                  </a:lnTo>
                  <a:cubicBezTo>
                    <a:pt x="1200686" y="0"/>
                    <a:pt x="1206450" y="2388"/>
                    <a:pt x="1210700" y="6637"/>
                  </a:cubicBezTo>
                  <a:cubicBezTo>
                    <a:pt x="1214950" y="10887"/>
                    <a:pt x="1217338" y="16651"/>
                    <a:pt x="1217338" y="22662"/>
                  </a:cubicBezTo>
                  <a:lnTo>
                    <a:pt x="1217338" y="790138"/>
                  </a:lnTo>
                  <a:cubicBezTo>
                    <a:pt x="1217338" y="802654"/>
                    <a:pt x="1207192" y="812800"/>
                    <a:pt x="1194676" y="812800"/>
                  </a:cubicBezTo>
                  <a:lnTo>
                    <a:pt x="22662" y="812800"/>
                  </a:lnTo>
                  <a:cubicBezTo>
                    <a:pt x="10146" y="812800"/>
                    <a:pt x="0" y="802654"/>
                    <a:pt x="0" y="790138"/>
                  </a:cubicBezTo>
                  <a:lnTo>
                    <a:pt x="0" y="22662"/>
                  </a:lnTo>
                  <a:cubicBezTo>
                    <a:pt x="0" y="10146"/>
                    <a:pt x="10146" y="0"/>
                    <a:pt x="22662" y="0"/>
                  </a:cubicBezTo>
                  <a:close/>
                </a:path>
              </a:pathLst>
            </a:custGeom>
            <a:blipFill>
              <a:blip r:embed="rId7"/>
              <a:stretch>
                <a:fillRect l="-167" t="0" r="-167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312305" y="375922"/>
            <a:ext cx="9754606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Components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998686" y="1838573"/>
            <a:ext cx="9235916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>
                    <a:alpha val="60000"/>
                  </a:srgbClr>
                </a:solidFill>
                <a:latin typeface="Canva Sans"/>
                <a:ea typeface="Canva Sans"/>
                <a:cs typeface="Canva Sans"/>
                <a:sym typeface="Canva Sans"/>
              </a:rPr>
              <a:t>Sensors and Fork Mechanism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-609504" y="3826279"/>
            <a:ext cx="5189608" cy="596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H-bridge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96415" y="4629150"/>
            <a:ext cx="4756309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control the DC motors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sp>
        <p:nvSpPr>
          <p:cNvPr name="AutoShape 3" id="3"/>
          <p:cNvSpPr/>
          <p:nvPr/>
        </p:nvSpPr>
        <p:spPr>
          <a:xfrm flipV="true">
            <a:off x="148923" y="1344887"/>
            <a:ext cx="5828515" cy="19050"/>
          </a:xfrm>
          <a:prstGeom prst="line">
            <a:avLst/>
          </a:prstGeom>
          <a:ln cap="flat" w="38100">
            <a:solidFill>
              <a:srgbClr val="90816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4" id="4"/>
          <p:cNvSpPr/>
          <p:nvPr/>
        </p:nvSpPr>
        <p:spPr>
          <a:xfrm flipH="false" flipV="false" rot="-10800000">
            <a:off x="15408013" y="9258300"/>
            <a:ext cx="3115252" cy="543753"/>
          </a:xfrm>
          <a:custGeom>
            <a:avLst/>
            <a:gdLst/>
            <a:ahLst/>
            <a:cxnLst/>
            <a:rect r="r" b="b" t="t" l="l"/>
            <a:pathLst>
              <a:path h="543753" w="3115252">
                <a:moveTo>
                  <a:pt x="0" y="0"/>
                </a:moveTo>
                <a:lnTo>
                  <a:pt x="3115252" y="0"/>
                </a:lnTo>
                <a:lnTo>
                  <a:pt x="3115252" y="543753"/>
                </a:lnTo>
                <a:lnTo>
                  <a:pt x="0" y="5437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361167" y="1057906"/>
            <a:ext cx="1045375" cy="296506"/>
          </a:xfrm>
          <a:custGeom>
            <a:avLst/>
            <a:gdLst/>
            <a:ahLst/>
            <a:cxnLst/>
            <a:rect r="r" b="b" t="t" l="l"/>
            <a:pathLst>
              <a:path h="296506" w="1045375">
                <a:moveTo>
                  <a:pt x="0" y="0"/>
                </a:moveTo>
                <a:lnTo>
                  <a:pt x="1045375" y="0"/>
                </a:lnTo>
                <a:lnTo>
                  <a:pt x="1045375" y="296506"/>
                </a:lnTo>
                <a:lnTo>
                  <a:pt x="0" y="29650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03102" y="401277"/>
            <a:ext cx="5720157" cy="16542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14"/>
              </a:lnSpc>
            </a:pPr>
            <a:r>
              <a:rPr lang="en-US" sz="4724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Pro</a:t>
            </a:r>
            <a:r>
              <a:rPr lang="en-US" b="true" sz="4724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blem Statement</a:t>
            </a:r>
          </a:p>
          <a:p>
            <a:pPr algn="ctr">
              <a:lnSpc>
                <a:spcPts val="6614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203102" y="2934644"/>
            <a:ext cx="11242120" cy="5213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669301" indent="-334650" lvl="1">
              <a:lnSpc>
                <a:spcPts val="4340"/>
              </a:lnSpc>
              <a:buFont typeface="Arial"/>
              <a:buChar char="•"/>
            </a:pPr>
            <a:r>
              <a:rPr lang="en-US" b="true" sz="31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Manual</a:t>
            </a:r>
            <a:r>
              <a:rPr lang="en-US" b="true" sz="31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warehouse item retrieval is slow and inefficient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3190009" y="2055541"/>
            <a:ext cx="4436009" cy="5156330"/>
            <a:chOff x="0" y="0"/>
            <a:chExt cx="687254" cy="79885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87254" cy="798850"/>
            </a:xfrm>
            <a:custGeom>
              <a:avLst/>
              <a:gdLst/>
              <a:ahLst/>
              <a:cxnLst/>
              <a:rect r="r" b="b" t="t" l="l"/>
              <a:pathLst>
                <a:path h="798850" w="687254">
                  <a:moveTo>
                    <a:pt x="40141" y="0"/>
                  </a:moveTo>
                  <a:lnTo>
                    <a:pt x="647113" y="0"/>
                  </a:lnTo>
                  <a:cubicBezTo>
                    <a:pt x="657759" y="0"/>
                    <a:pt x="667969" y="4229"/>
                    <a:pt x="675497" y="11757"/>
                  </a:cubicBezTo>
                  <a:cubicBezTo>
                    <a:pt x="683025" y="19285"/>
                    <a:pt x="687254" y="29495"/>
                    <a:pt x="687254" y="40141"/>
                  </a:cubicBezTo>
                  <a:lnTo>
                    <a:pt x="687254" y="758710"/>
                  </a:lnTo>
                  <a:cubicBezTo>
                    <a:pt x="687254" y="769356"/>
                    <a:pt x="683025" y="779566"/>
                    <a:pt x="675497" y="787093"/>
                  </a:cubicBezTo>
                  <a:cubicBezTo>
                    <a:pt x="667969" y="794621"/>
                    <a:pt x="657759" y="798850"/>
                    <a:pt x="647113" y="798850"/>
                  </a:cubicBezTo>
                  <a:lnTo>
                    <a:pt x="40141" y="798850"/>
                  </a:lnTo>
                  <a:cubicBezTo>
                    <a:pt x="29495" y="798850"/>
                    <a:pt x="19285" y="794621"/>
                    <a:pt x="11757" y="787093"/>
                  </a:cubicBezTo>
                  <a:cubicBezTo>
                    <a:pt x="4229" y="779566"/>
                    <a:pt x="0" y="769356"/>
                    <a:pt x="0" y="758710"/>
                  </a:cubicBezTo>
                  <a:lnTo>
                    <a:pt x="0" y="40141"/>
                  </a:lnTo>
                  <a:cubicBezTo>
                    <a:pt x="0" y="29495"/>
                    <a:pt x="4229" y="19285"/>
                    <a:pt x="11757" y="11757"/>
                  </a:cubicBezTo>
                  <a:cubicBezTo>
                    <a:pt x="19285" y="4229"/>
                    <a:pt x="29495" y="0"/>
                    <a:pt x="40141" y="0"/>
                  </a:cubicBezTo>
                  <a:close/>
                </a:path>
              </a:pathLst>
            </a:custGeom>
            <a:blipFill>
              <a:blip r:embed="rId7"/>
              <a:stretch>
                <a:fillRect l="-35274" t="0" r="-35273" b="0"/>
              </a:stretch>
            </a:blipFill>
          </p:spPr>
        </p:sp>
      </p:grp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15408013" y="9258300"/>
            <a:ext cx="3115252" cy="543753"/>
          </a:xfrm>
          <a:custGeom>
            <a:avLst/>
            <a:gdLst/>
            <a:ahLst/>
            <a:cxnLst/>
            <a:rect r="r" b="b" t="t" l="l"/>
            <a:pathLst>
              <a:path h="543753" w="3115252">
                <a:moveTo>
                  <a:pt x="0" y="0"/>
                </a:moveTo>
                <a:lnTo>
                  <a:pt x="3115252" y="0"/>
                </a:lnTo>
                <a:lnTo>
                  <a:pt x="3115252" y="543753"/>
                </a:lnTo>
                <a:lnTo>
                  <a:pt x="0" y="5437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885325" y="732194"/>
            <a:ext cx="1045375" cy="296506"/>
          </a:xfrm>
          <a:custGeom>
            <a:avLst/>
            <a:gdLst/>
            <a:ahLst/>
            <a:cxnLst/>
            <a:rect r="r" b="b" t="t" l="l"/>
            <a:pathLst>
              <a:path h="296506" w="1045375">
                <a:moveTo>
                  <a:pt x="0" y="0"/>
                </a:moveTo>
                <a:lnTo>
                  <a:pt x="1045375" y="0"/>
                </a:lnTo>
                <a:lnTo>
                  <a:pt x="1045375" y="296506"/>
                </a:lnTo>
                <a:lnTo>
                  <a:pt x="0" y="29650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5" id="5"/>
          <p:cNvSpPr/>
          <p:nvPr/>
        </p:nvSpPr>
        <p:spPr>
          <a:xfrm>
            <a:off x="312305" y="1282067"/>
            <a:ext cx="4267799" cy="0"/>
          </a:xfrm>
          <a:prstGeom prst="line">
            <a:avLst/>
          </a:prstGeom>
          <a:ln cap="flat" w="38100">
            <a:solidFill>
              <a:srgbClr val="90816A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6" id="6"/>
          <p:cNvGrpSpPr/>
          <p:nvPr/>
        </p:nvGrpSpPr>
        <p:grpSpPr>
          <a:xfrm rot="0">
            <a:off x="11204168" y="2925496"/>
            <a:ext cx="6304342" cy="5246370"/>
            <a:chOff x="0" y="0"/>
            <a:chExt cx="976708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976708" cy="812800"/>
            </a:xfrm>
            <a:custGeom>
              <a:avLst/>
              <a:gdLst/>
              <a:ahLst/>
              <a:cxnLst/>
              <a:rect r="r" b="b" t="t" l="l"/>
              <a:pathLst>
                <a:path h="812800" w="976708">
                  <a:moveTo>
                    <a:pt x="28245" y="0"/>
                  </a:moveTo>
                  <a:lnTo>
                    <a:pt x="948463" y="0"/>
                  </a:lnTo>
                  <a:cubicBezTo>
                    <a:pt x="964062" y="0"/>
                    <a:pt x="976708" y="12646"/>
                    <a:pt x="976708" y="28245"/>
                  </a:cubicBezTo>
                  <a:lnTo>
                    <a:pt x="976708" y="784555"/>
                  </a:lnTo>
                  <a:cubicBezTo>
                    <a:pt x="976708" y="800154"/>
                    <a:pt x="964062" y="812800"/>
                    <a:pt x="948463" y="812800"/>
                  </a:cubicBezTo>
                  <a:lnTo>
                    <a:pt x="28245" y="812800"/>
                  </a:lnTo>
                  <a:cubicBezTo>
                    <a:pt x="12646" y="812800"/>
                    <a:pt x="0" y="800154"/>
                    <a:pt x="0" y="784555"/>
                  </a:cubicBezTo>
                  <a:lnTo>
                    <a:pt x="0" y="28245"/>
                  </a:lnTo>
                  <a:cubicBezTo>
                    <a:pt x="0" y="12646"/>
                    <a:pt x="12646" y="0"/>
                    <a:pt x="28245" y="0"/>
                  </a:cubicBezTo>
                  <a:close/>
                </a:path>
              </a:pathLst>
            </a:custGeom>
            <a:blipFill>
              <a:blip r:embed="rId7"/>
              <a:stretch>
                <a:fillRect l="0" t="-10082" r="0" b="-10082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312305" y="375922"/>
            <a:ext cx="9754606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Components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631688" y="1838573"/>
            <a:ext cx="5969913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>
                    <a:alpha val="60000"/>
                  </a:srgbClr>
                </a:solidFill>
                <a:latin typeface="Canva Sans"/>
                <a:ea typeface="Canva Sans"/>
                <a:cs typeface="Canva Sans"/>
                <a:sym typeface="Canva Sans"/>
              </a:rPr>
              <a:t>Power Distribution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-180080" y="3803769"/>
            <a:ext cx="5189608" cy="596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12V Battery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96415" y="4629150"/>
            <a:ext cx="6588800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Powers motors and</a:t>
            </a: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main system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15408013" y="9258300"/>
            <a:ext cx="3115252" cy="543753"/>
          </a:xfrm>
          <a:custGeom>
            <a:avLst/>
            <a:gdLst/>
            <a:ahLst/>
            <a:cxnLst/>
            <a:rect r="r" b="b" t="t" l="l"/>
            <a:pathLst>
              <a:path h="543753" w="3115252">
                <a:moveTo>
                  <a:pt x="0" y="0"/>
                </a:moveTo>
                <a:lnTo>
                  <a:pt x="3115252" y="0"/>
                </a:lnTo>
                <a:lnTo>
                  <a:pt x="3115252" y="543753"/>
                </a:lnTo>
                <a:lnTo>
                  <a:pt x="0" y="5437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885325" y="732194"/>
            <a:ext cx="1045375" cy="296506"/>
          </a:xfrm>
          <a:custGeom>
            <a:avLst/>
            <a:gdLst/>
            <a:ahLst/>
            <a:cxnLst/>
            <a:rect r="r" b="b" t="t" l="l"/>
            <a:pathLst>
              <a:path h="296506" w="1045375">
                <a:moveTo>
                  <a:pt x="0" y="0"/>
                </a:moveTo>
                <a:lnTo>
                  <a:pt x="1045375" y="0"/>
                </a:lnTo>
                <a:lnTo>
                  <a:pt x="1045375" y="296506"/>
                </a:lnTo>
                <a:lnTo>
                  <a:pt x="0" y="29650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5" id="5"/>
          <p:cNvSpPr/>
          <p:nvPr/>
        </p:nvSpPr>
        <p:spPr>
          <a:xfrm>
            <a:off x="312305" y="1282067"/>
            <a:ext cx="4267799" cy="0"/>
          </a:xfrm>
          <a:prstGeom prst="line">
            <a:avLst/>
          </a:prstGeom>
          <a:ln cap="flat" w="38100">
            <a:solidFill>
              <a:srgbClr val="90816A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6" id="6"/>
          <p:cNvGrpSpPr/>
          <p:nvPr/>
        </p:nvGrpSpPr>
        <p:grpSpPr>
          <a:xfrm rot="0">
            <a:off x="12644811" y="2725668"/>
            <a:ext cx="4886209" cy="5246370"/>
            <a:chOff x="0" y="0"/>
            <a:chExt cx="757002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757002" cy="812800"/>
            </a:xfrm>
            <a:custGeom>
              <a:avLst/>
              <a:gdLst/>
              <a:ahLst/>
              <a:cxnLst/>
              <a:rect r="r" b="b" t="t" l="l"/>
              <a:pathLst>
                <a:path h="812800" w="757002">
                  <a:moveTo>
                    <a:pt x="36442" y="0"/>
                  </a:moveTo>
                  <a:lnTo>
                    <a:pt x="720560" y="0"/>
                  </a:lnTo>
                  <a:cubicBezTo>
                    <a:pt x="730225" y="0"/>
                    <a:pt x="739494" y="3839"/>
                    <a:pt x="746328" y="10674"/>
                  </a:cubicBezTo>
                  <a:cubicBezTo>
                    <a:pt x="753162" y="17508"/>
                    <a:pt x="757002" y="26777"/>
                    <a:pt x="757002" y="36442"/>
                  </a:cubicBezTo>
                  <a:lnTo>
                    <a:pt x="757002" y="776358"/>
                  </a:lnTo>
                  <a:cubicBezTo>
                    <a:pt x="757002" y="786023"/>
                    <a:pt x="753162" y="795292"/>
                    <a:pt x="746328" y="802126"/>
                  </a:cubicBezTo>
                  <a:cubicBezTo>
                    <a:pt x="739494" y="808961"/>
                    <a:pt x="730225" y="812800"/>
                    <a:pt x="720560" y="812800"/>
                  </a:cubicBezTo>
                  <a:lnTo>
                    <a:pt x="36442" y="812800"/>
                  </a:lnTo>
                  <a:cubicBezTo>
                    <a:pt x="26777" y="812800"/>
                    <a:pt x="17508" y="808961"/>
                    <a:pt x="10674" y="802126"/>
                  </a:cubicBezTo>
                  <a:cubicBezTo>
                    <a:pt x="3839" y="795292"/>
                    <a:pt x="0" y="786023"/>
                    <a:pt x="0" y="776358"/>
                  </a:cubicBezTo>
                  <a:lnTo>
                    <a:pt x="0" y="36442"/>
                  </a:lnTo>
                  <a:cubicBezTo>
                    <a:pt x="0" y="26777"/>
                    <a:pt x="3839" y="17508"/>
                    <a:pt x="10674" y="10674"/>
                  </a:cubicBezTo>
                  <a:cubicBezTo>
                    <a:pt x="17508" y="3839"/>
                    <a:pt x="26777" y="0"/>
                    <a:pt x="36442" y="0"/>
                  </a:cubicBezTo>
                  <a:close/>
                </a:path>
              </a:pathLst>
            </a:custGeom>
            <a:blipFill>
              <a:blip r:embed="rId7"/>
              <a:stretch>
                <a:fillRect l="0" t="-7761" r="0" b="-7761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312305" y="375922"/>
            <a:ext cx="9754606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Components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631688" y="1838573"/>
            <a:ext cx="5969913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>
                    <a:alpha val="60000"/>
                  </a:srgbClr>
                </a:solidFill>
                <a:latin typeface="Canva Sans"/>
                <a:ea typeface="Canva Sans"/>
                <a:cs typeface="Canva Sans"/>
                <a:sym typeface="Canva Sans"/>
              </a:rPr>
              <a:t>Power Distribution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12305" y="3826279"/>
            <a:ext cx="5189608" cy="596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12V → 5V Converter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96415" y="4629150"/>
            <a:ext cx="6623566" cy="211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Supplies sensors and</a:t>
            </a: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MPU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Prevents Arduino Mega overload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Improves system stability</a:t>
            </a:r>
          </a:p>
          <a:p>
            <a:pPr algn="l">
              <a:lnSpc>
                <a:spcPts val="4200"/>
              </a:lnSpc>
            </a:pP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15408013" y="9258300"/>
            <a:ext cx="3115252" cy="543753"/>
          </a:xfrm>
          <a:custGeom>
            <a:avLst/>
            <a:gdLst/>
            <a:ahLst/>
            <a:cxnLst/>
            <a:rect r="r" b="b" t="t" l="l"/>
            <a:pathLst>
              <a:path h="543753" w="3115252">
                <a:moveTo>
                  <a:pt x="0" y="0"/>
                </a:moveTo>
                <a:lnTo>
                  <a:pt x="3115252" y="0"/>
                </a:lnTo>
                <a:lnTo>
                  <a:pt x="3115252" y="543753"/>
                </a:lnTo>
                <a:lnTo>
                  <a:pt x="0" y="5437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885325" y="732194"/>
            <a:ext cx="1045375" cy="296506"/>
          </a:xfrm>
          <a:custGeom>
            <a:avLst/>
            <a:gdLst/>
            <a:ahLst/>
            <a:cxnLst/>
            <a:rect r="r" b="b" t="t" l="l"/>
            <a:pathLst>
              <a:path h="296506" w="1045375">
                <a:moveTo>
                  <a:pt x="0" y="0"/>
                </a:moveTo>
                <a:lnTo>
                  <a:pt x="1045375" y="0"/>
                </a:lnTo>
                <a:lnTo>
                  <a:pt x="1045375" y="296506"/>
                </a:lnTo>
                <a:lnTo>
                  <a:pt x="0" y="29650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5" id="5"/>
          <p:cNvSpPr/>
          <p:nvPr/>
        </p:nvSpPr>
        <p:spPr>
          <a:xfrm flipV="true">
            <a:off x="312305" y="1282067"/>
            <a:ext cx="6969004" cy="0"/>
          </a:xfrm>
          <a:prstGeom prst="line">
            <a:avLst/>
          </a:prstGeom>
          <a:ln cap="flat" w="38100">
            <a:solidFill>
              <a:srgbClr val="90816A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6" id="6"/>
          <p:cNvGrpSpPr/>
          <p:nvPr/>
        </p:nvGrpSpPr>
        <p:grpSpPr>
          <a:xfrm rot="0">
            <a:off x="1952542" y="1520192"/>
            <a:ext cx="13613041" cy="8009984"/>
            <a:chOff x="0" y="0"/>
            <a:chExt cx="2109016" cy="124095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109016" cy="1240956"/>
            </a:xfrm>
            <a:custGeom>
              <a:avLst/>
              <a:gdLst/>
              <a:ahLst/>
              <a:cxnLst/>
              <a:rect r="r" b="b" t="t" l="l"/>
              <a:pathLst>
                <a:path h="1240956" w="2109016">
                  <a:moveTo>
                    <a:pt x="13080" y="0"/>
                  </a:moveTo>
                  <a:lnTo>
                    <a:pt x="2095936" y="0"/>
                  </a:lnTo>
                  <a:cubicBezTo>
                    <a:pt x="2099405" y="0"/>
                    <a:pt x="2102732" y="1378"/>
                    <a:pt x="2105185" y="3831"/>
                  </a:cubicBezTo>
                  <a:cubicBezTo>
                    <a:pt x="2107638" y="6284"/>
                    <a:pt x="2109016" y="9611"/>
                    <a:pt x="2109016" y="13080"/>
                  </a:cubicBezTo>
                  <a:lnTo>
                    <a:pt x="2109016" y="1227876"/>
                  </a:lnTo>
                  <a:cubicBezTo>
                    <a:pt x="2109016" y="1231345"/>
                    <a:pt x="2107638" y="1234672"/>
                    <a:pt x="2105185" y="1237125"/>
                  </a:cubicBezTo>
                  <a:cubicBezTo>
                    <a:pt x="2102732" y="1239578"/>
                    <a:pt x="2099405" y="1240956"/>
                    <a:pt x="2095936" y="1240956"/>
                  </a:cubicBezTo>
                  <a:lnTo>
                    <a:pt x="13080" y="1240956"/>
                  </a:lnTo>
                  <a:cubicBezTo>
                    <a:pt x="9611" y="1240956"/>
                    <a:pt x="6284" y="1239578"/>
                    <a:pt x="3831" y="1237125"/>
                  </a:cubicBezTo>
                  <a:cubicBezTo>
                    <a:pt x="1378" y="1234672"/>
                    <a:pt x="0" y="1231345"/>
                    <a:pt x="0" y="1227876"/>
                  </a:cubicBezTo>
                  <a:lnTo>
                    <a:pt x="0" y="13080"/>
                  </a:lnTo>
                  <a:cubicBezTo>
                    <a:pt x="0" y="9611"/>
                    <a:pt x="1378" y="6284"/>
                    <a:pt x="3831" y="3831"/>
                  </a:cubicBezTo>
                  <a:cubicBezTo>
                    <a:pt x="6284" y="1378"/>
                    <a:pt x="9611" y="0"/>
                    <a:pt x="13080" y="0"/>
                  </a:cubicBezTo>
                  <a:close/>
                </a:path>
              </a:pathLst>
            </a:custGeom>
            <a:blipFill>
              <a:blip r:embed="rId7"/>
              <a:stretch>
                <a:fillRect l="0" t="-6547" r="0" b="-6547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312305" y="375922"/>
            <a:ext cx="9754606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System Connections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15408013" y="9258300"/>
            <a:ext cx="3115252" cy="543753"/>
          </a:xfrm>
          <a:custGeom>
            <a:avLst/>
            <a:gdLst/>
            <a:ahLst/>
            <a:cxnLst/>
            <a:rect r="r" b="b" t="t" l="l"/>
            <a:pathLst>
              <a:path h="543753" w="3115252">
                <a:moveTo>
                  <a:pt x="0" y="0"/>
                </a:moveTo>
                <a:lnTo>
                  <a:pt x="3115252" y="0"/>
                </a:lnTo>
                <a:lnTo>
                  <a:pt x="3115252" y="543753"/>
                </a:lnTo>
                <a:lnTo>
                  <a:pt x="0" y="5437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885325" y="732194"/>
            <a:ext cx="1045375" cy="296506"/>
          </a:xfrm>
          <a:custGeom>
            <a:avLst/>
            <a:gdLst/>
            <a:ahLst/>
            <a:cxnLst/>
            <a:rect r="r" b="b" t="t" l="l"/>
            <a:pathLst>
              <a:path h="296506" w="1045375">
                <a:moveTo>
                  <a:pt x="0" y="0"/>
                </a:moveTo>
                <a:lnTo>
                  <a:pt x="1045375" y="0"/>
                </a:lnTo>
                <a:lnTo>
                  <a:pt x="1045375" y="296506"/>
                </a:lnTo>
                <a:lnTo>
                  <a:pt x="0" y="29650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5" id="5"/>
          <p:cNvSpPr/>
          <p:nvPr/>
        </p:nvSpPr>
        <p:spPr>
          <a:xfrm flipV="true">
            <a:off x="312305" y="1263017"/>
            <a:ext cx="6969004" cy="19050"/>
          </a:xfrm>
          <a:prstGeom prst="line">
            <a:avLst/>
          </a:prstGeom>
          <a:ln cap="flat" w="38100">
            <a:solidFill>
              <a:srgbClr val="90816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312305" y="375922"/>
            <a:ext cx="9754606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Challenges &amp; Solutions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76984" y="3307790"/>
            <a:ext cx="8770197" cy="2454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Robot</a:t>
            </a:r>
            <a:r>
              <a:rPr lang="en-US" sz="3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drift</a:t>
            </a:r>
          </a:p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Sensor noise</a:t>
            </a:r>
          </a:p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Fork height accuracy</a:t>
            </a:r>
          </a:p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Power instability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15408013" y="9258300"/>
            <a:ext cx="3115252" cy="543753"/>
          </a:xfrm>
          <a:custGeom>
            <a:avLst/>
            <a:gdLst/>
            <a:ahLst/>
            <a:cxnLst/>
            <a:rect r="r" b="b" t="t" l="l"/>
            <a:pathLst>
              <a:path h="543753" w="3115252">
                <a:moveTo>
                  <a:pt x="0" y="0"/>
                </a:moveTo>
                <a:lnTo>
                  <a:pt x="3115252" y="0"/>
                </a:lnTo>
                <a:lnTo>
                  <a:pt x="3115252" y="543753"/>
                </a:lnTo>
                <a:lnTo>
                  <a:pt x="0" y="5437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885325" y="732194"/>
            <a:ext cx="1045375" cy="296506"/>
          </a:xfrm>
          <a:custGeom>
            <a:avLst/>
            <a:gdLst/>
            <a:ahLst/>
            <a:cxnLst/>
            <a:rect r="r" b="b" t="t" l="l"/>
            <a:pathLst>
              <a:path h="296506" w="1045375">
                <a:moveTo>
                  <a:pt x="0" y="0"/>
                </a:moveTo>
                <a:lnTo>
                  <a:pt x="1045375" y="0"/>
                </a:lnTo>
                <a:lnTo>
                  <a:pt x="1045375" y="296506"/>
                </a:lnTo>
                <a:lnTo>
                  <a:pt x="0" y="29650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5" id="5"/>
          <p:cNvSpPr/>
          <p:nvPr/>
        </p:nvSpPr>
        <p:spPr>
          <a:xfrm>
            <a:off x="312305" y="1282067"/>
            <a:ext cx="5956052" cy="0"/>
          </a:xfrm>
          <a:prstGeom prst="line">
            <a:avLst/>
          </a:prstGeom>
          <a:ln cap="flat" w="38100">
            <a:solidFill>
              <a:srgbClr val="90816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6104997" y="291092"/>
            <a:ext cx="8035725" cy="9912582"/>
          </a:xfrm>
          <a:custGeom>
            <a:avLst/>
            <a:gdLst/>
            <a:ahLst/>
            <a:cxnLst/>
            <a:rect r="r" b="b" t="t" l="l"/>
            <a:pathLst>
              <a:path h="9912582" w="8035725">
                <a:moveTo>
                  <a:pt x="0" y="0"/>
                </a:moveTo>
                <a:lnTo>
                  <a:pt x="8035725" y="0"/>
                </a:lnTo>
                <a:lnTo>
                  <a:pt x="8035725" y="9912582"/>
                </a:lnTo>
                <a:lnTo>
                  <a:pt x="0" y="991258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7459" r="0" b="-14078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12305" y="375922"/>
            <a:ext cx="5956052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Control Algorithm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15408013" y="9258300"/>
            <a:ext cx="3115252" cy="543753"/>
          </a:xfrm>
          <a:custGeom>
            <a:avLst/>
            <a:gdLst/>
            <a:ahLst/>
            <a:cxnLst/>
            <a:rect r="r" b="b" t="t" l="l"/>
            <a:pathLst>
              <a:path h="543753" w="3115252">
                <a:moveTo>
                  <a:pt x="0" y="0"/>
                </a:moveTo>
                <a:lnTo>
                  <a:pt x="3115252" y="0"/>
                </a:lnTo>
                <a:lnTo>
                  <a:pt x="3115252" y="543753"/>
                </a:lnTo>
                <a:lnTo>
                  <a:pt x="0" y="5437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512156" y="632777"/>
            <a:ext cx="1045375" cy="296506"/>
          </a:xfrm>
          <a:custGeom>
            <a:avLst/>
            <a:gdLst/>
            <a:ahLst/>
            <a:cxnLst/>
            <a:rect r="r" b="b" t="t" l="l"/>
            <a:pathLst>
              <a:path h="296506" w="1045375">
                <a:moveTo>
                  <a:pt x="0" y="0"/>
                </a:moveTo>
                <a:lnTo>
                  <a:pt x="1045375" y="0"/>
                </a:lnTo>
                <a:lnTo>
                  <a:pt x="1045375" y="296507"/>
                </a:lnTo>
                <a:lnTo>
                  <a:pt x="0" y="29650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5" id="5"/>
          <p:cNvSpPr/>
          <p:nvPr/>
        </p:nvSpPr>
        <p:spPr>
          <a:xfrm flipV="true">
            <a:off x="357325" y="1572876"/>
            <a:ext cx="3784807" cy="19050"/>
          </a:xfrm>
          <a:prstGeom prst="line">
            <a:avLst/>
          </a:prstGeom>
          <a:ln cap="flat" w="38100">
            <a:solidFill>
              <a:srgbClr val="90816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12220558" y="2308275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57325" y="685781"/>
            <a:ext cx="9754606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Conclusion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44316" y="3105200"/>
            <a:ext cx="8899684" cy="2454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Low-cost</a:t>
            </a:r>
            <a:r>
              <a:rPr lang="en-US" sz="3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autonomous solution</a:t>
            </a:r>
          </a:p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Flexible and scalable design</a:t>
            </a:r>
          </a:p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Strong hardware–software integration</a:t>
            </a:r>
          </a:p>
          <a:p>
            <a:pPr algn="l">
              <a:lnSpc>
                <a:spcPts val="4900"/>
              </a:lnSpc>
            </a:pP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15408013" y="9258300"/>
            <a:ext cx="3115252" cy="543753"/>
          </a:xfrm>
          <a:custGeom>
            <a:avLst/>
            <a:gdLst/>
            <a:ahLst/>
            <a:cxnLst/>
            <a:rect r="r" b="b" t="t" l="l"/>
            <a:pathLst>
              <a:path h="543753" w="3115252">
                <a:moveTo>
                  <a:pt x="0" y="0"/>
                </a:moveTo>
                <a:lnTo>
                  <a:pt x="3115252" y="0"/>
                </a:lnTo>
                <a:lnTo>
                  <a:pt x="3115252" y="543753"/>
                </a:lnTo>
                <a:lnTo>
                  <a:pt x="0" y="5437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512156" y="632777"/>
            <a:ext cx="1045375" cy="296506"/>
          </a:xfrm>
          <a:custGeom>
            <a:avLst/>
            <a:gdLst/>
            <a:ahLst/>
            <a:cxnLst/>
            <a:rect r="r" b="b" t="t" l="l"/>
            <a:pathLst>
              <a:path h="296506" w="1045375">
                <a:moveTo>
                  <a:pt x="0" y="0"/>
                </a:moveTo>
                <a:lnTo>
                  <a:pt x="1045375" y="0"/>
                </a:lnTo>
                <a:lnTo>
                  <a:pt x="1045375" y="296507"/>
                </a:lnTo>
                <a:lnTo>
                  <a:pt x="0" y="29650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5" id="5"/>
          <p:cNvSpPr/>
          <p:nvPr/>
        </p:nvSpPr>
        <p:spPr>
          <a:xfrm>
            <a:off x="312305" y="1591926"/>
            <a:ext cx="4257518" cy="90040"/>
          </a:xfrm>
          <a:prstGeom prst="line">
            <a:avLst/>
          </a:prstGeom>
          <a:ln cap="flat" w="38100">
            <a:solidFill>
              <a:srgbClr val="90816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11538445" y="1735498"/>
            <a:ext cx="5427194" cy="4114800"/>
          </a:xfrm>
          <a:custGeom>
            <a:avLst/>
            <a:gdLst/>
            <a:ahLst/>
            <a:cxnLst/>
            <a:rect r="r" b="b" t="t" l="l"/>
            <a:pathLst>
              <a:path h="4114800" w="5427194">
                <a:moveTo>
                  <a:pt x="0" y="0"/>
                </a:moveTo>
                <a:lnTo>
                  <a:pt x="5427194" y="0"/>
                </a:lnTo>
                <a:lnTo>
                  <a:pt x="542719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12305" y="685781"/>
            <a:ext cx="9754606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Future Work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12305" y="2429899"/>
            <a:ext cx="9214061" cy="3692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AI-based navigation</a:t>
            </a:r>
          </a:p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LiDAR + SLAM</a:t>
            </a:r>
          </a:p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Camera vision</a:t>
            </a:r>
          </a:p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Self-adaptive control</a:t>
            </a:r>
          </a:p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Multi-robot coordination</a:t>
            </a:r>
          </a:p>
          <a:p>
            <a:pPr algn="l">
              <a:lnSpc>
                <a:spcPts val="4900"/>
              </a:lnSpc>
            </a:pP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15408013" y="9258300"/>
            <a:ext cx="3115252" cy="543753"/>
          </a:xfrm>
          <a:custGeom>
            <a:avLst/>
            <a:gdLst/>
            <a:ahLst/>
            <a:cxnLst/>
            <a:rect r="r" b="b" t="t" l="l"/>
            <a:pathLst>
              <a:path h="543753" w="3115252">
                <a:moveTo>
                  <a:pt x="0" y="0"/>
                </a:moveTo>
                <a:lnTo>
                  <a:pt x="3115252" y="0"/>
                </a:lnTo>
                <a:lnTo>
                  <a:pt x="3115252" y="543753"/>
                </a:lnTo>
                <a:lnTo>
                  <a:pt x="0" y="5437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950591" y="1028700"/>
            <a:ext cx="1045375" cy="296506"/>
          </a:xfrm>
          <a:custGeom>
            <a:avLst/>
            <a:gdLst/>
            <a:ahLst/>
            <a:cxnLst/>
            <a:rect r="r" b="b" t="t" l="l"/>
            <a:pathLst>
              <a:path h="296506" w="1045375">
                <a:moveTo>
                  <a:pt x="0" y="0"/>
                </a:moveTo>
                <a:lnTo>
                  <a:pt x="1045376" y="0"/>
                </a:lnTo>
                <a:lnTo>
                  <a:pt x="1045376" y="296506"/>
                </a:lnTo>
                <a:lnTo>
                  <a:pt x="0" y="29650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5599054" y="2588193"/>
            <a:ext cx="6185153" cy="5110614"/>
          </a:xfrm>
          <a:custGeom>
            <a:avLst/>
            <a:gdLst/>
            <a:ahLst/>
            <a:cxnLst/>
            <a:rect r="r" b="b" t="t" l="l"/>
            <a:pathLst>
              <a:path h="5110614" w="6185153">
                <a:moveTo>
                  <a:pt x="0" y="0"/>
                </a:moveTo>
                <a:lnTo>
                  <a:pt x="6185153" y="0"/>
                </a:lnTo>
                <a:lnTo>
                  <a:pt x="6185153" y="5110614"/>
                </a:lnTo>
                <a:lnTo>
                  <a:pt x="0" y="511061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sp>
        <p:nvSpPr>
          <p:cNvPr name="AutoShape 3" id="3"/>
          <p:cNvSpPr/>
          <p:nvPr/>
        </p:nvSpPr>
        <p:spPr>
          <a:xfrm flipV="true">
            <a:off x="148923" y="1344887"/>
            <a:ext cx="5828515" cy="19050"/>
          </a:xfrm>
          <a:prstGeom prst="line">
            <a:avLst/>
          </a:prstGeom>
          <a:ln cap="flat" w="38100">
            <a:solidFill>
              <a:srgbClr val="90816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4" id="4"/>
          <p:cNvSpPr/>
          <p:nvPr/>
        </p:nvSpPr>
        <p:spPr>
          <a:xfrm flipH="false" flipV="false" rot="-10800000">
            <a:off x="15408013" y="9258300"/>
            <a:ext cx="3115252" cy="543753"/>
          </a:xfrm>
          <a:custGeom>
            <a:avLst/>
            <a:gdLst/>
            <a:ahLst/>
            <a:cxnLst/>
            <a:rect r="r" b="b" t="t" l="l"/>
            <a:pathLst>
              <a:path h="543753" w="3115252">
                <a:moveTo>
                  <a:pt x="0" y="0"/>
                </a:moveTo>
                <a:lnTo>
                  <a:pt x="3115252" y="0"/>
                </a:lnTo>
                <a:lnTo>
                  <a:pt x="3115252" y="543753"/>
                </a:lnTo>
                <a:lnTo>
                  <a:pt x="0" y="5437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361167" y="1057906"/>
            <a:ext cx="1045375" cy="296506"/>
          </a:xfrm>
          <a:custGeom>
            <a:avLst/>
            <a:gdLst/>
            <a:ahLst/>
            <a:cxnLst/>
            <a:rect r="r" b="b" t="t" l="l"/>
            <a:pathLst>
              <a:path h="296506" w="1045375">
                <a:moveTo>
                  <a:pt x="0" y="0"/>
                </a:moveTo>
                <a:lnTo>
                  <a:pt x="1045375" y="0"/>
                </a:lnTo>
                <a:lnTo>
                  <a:pt x="1045375" y="296506"/>
                </a:lnTo>
                <a:lnTo>
                  <a:pt x="0" y="29650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03102" y="401277"/>
            <a:ext cx="5720157" cy="16542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14"/>
              </a:lnSpc>
            </a:pPr>
            <a:r>
              <a:rPr lang="en-US" sz="4724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Pro</a:t>
            </a:r>
            <a:r>
              <a:rPr lang="en-US" b="true" sz="4724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blem Statement</a:t>
            </a:r>
          </a:p>
          <a:p>
            <a:pPr algn="ctr">
              <a:lnSpc>
                <a:spcPts val="6614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203102" y="2913567"/>
            <a:ext cx="11242120" cy="5213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669301" indent="-334650" lvl="1">
              <a:lnSpc>
                <a:spcPts val="4340"/>
              </a:lnSpc>
              <a:buFont typeface="Arial"/>
              <a:buChar char="•"/>
            </a:pPr>
            <a:r>
              <a:rPr lang="en-US" b="true" sz="31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Manual</a:t>
            </a:r>
            <a:r>
              <a:rPr lang="en-US" b="true" sz="31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warehouse item retrieval is slow and inefficient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8923" y="3853224"/>
            <a:ext cx="12766823" cy="5118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669289" indent="-334645" lvl="1">
              <a:lnSpc>
                <a:spcPts val="4339"/>
              </a:lnSpc>
              <a:buFont typeface="Arial"/>
              <a:buChar char="•"/>
            </a:pPr>
            <a:r>
              <a:rPr lang="en-US" b="true" sz="30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High </a:t>
            </a:r>
            <a:r>
              <a:rPr lang="en-US" b="true" sz="30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dependence on human labor increases errors and fatigue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13190009" y="2055541"/>
            <a:ext cx="4436009" cy="5156330"/>
            <a:chOff x="0" y="0"/>
            <a:chExt cx="687254" cy="79885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87254" cy="798850"/>
            </a:xfrm>
            <a:custGeom>
              <a:avLst/>
              <a:gdLst/>
              <a:ahLst/>
              <a:cxnLst/>
              <a:rect r="r" b="b" t="t" l="l"/>
              <a:pathLst>
                <a:path h="798850" w="687254">
                  <a:moveTo>
                    <a:pt x="40141" y="0"/>
                  </a:moveTo>
                  <a:lnTo>
                    <a:pt x="647113" y="0"/>
                  </a:lnTo>
                  <a:cubicBezTo>
                    <a:pt x="657759" y="0"/>
                    <a:pt x="667969" y="4229"/>
                    <a:pt x="675497" y="11757"/>
                  </a:cubicBezTo>
                  <a:cubicBezTo>
                    <a:pt x="683025" y="19285"/>
                    <a:pt x="687254" y="29495"/>
                    <a:pt x="687254" y="40141"/>
                  </a:cubicBezTo>
                  <a:lnTo>
                    <a:pt x="687254" y="758710"/>
                  </a:lnTo>
                  <a:cubicBezTo>
                    <a:pt x="687254" y="769356"/>
                    <a:pt x="683025" y="779566"/>
                    <a:pt x="675497" y="787093"/>
                  </a:cubicBezTo>
                  <a:cubicBezTo>
                    <a:pt x="667969" y="794621"/>
                    <a:pt x="657759" y="798850"/>
                    <a:pt x="647113" y="798850"/>
                  </a:cubicBezTo>
                  <a:lnTo>
                    <a:pt x="40141" y="798850"/>
                  </a:lnTo>
                  <a:cubicBezTo>
                    <a:pt x="29495" y="798850"/>
                    <a:pt x="19285" y="794621"/>
                    <a:pt x="11757" y="787093"/>
                  </a:cubicBezTo>
                  <a:cubicBezTo>
                    <a:pt x="4229" y="779566"/>
                    <a:pt x="0" y="769356"/>
                    <a:pt x="0" y="758710"/>
                  </a:cubicBezTo>
                  <a:lnTo>
                    <a:pt x="0" y="40141"/>
                  </a:lnTo>
                  <a:cubicBezTo>
                    <a:pt x="0" y="29495"/>
                    <a:pt x="4229" y="19285"/>
                    <a:pt x="11757" y="11757"/>
                  </a:cubicBezTo>
                  <a:cubicBezTo>
                    <a:pt x="19285" y="4229"/>
                    <a:pt x="29495" y="0"/>
                    <a:pt x="40141" y="0"/>
                  </a:cubicBezTo>
                  <a:close/>
                </a:path>
              </a:pathLst>
            </a:custGeom>
            <a:blipFill>
              <a:blip r:embed="rId7"/>
              <a:stretch>
                <a:fillRect l="-35274" t="0" r="-35273" b="0"/>
              </a:stretch>
            </a:blipFill>
          </p:spPr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sp>
        <p:nvSpPr>
          <p:cNvPr name="AutoShape 3" id="3"/>
          <p:cNvSpPr/>
          <p:nvPr/>
        </p:nvSpPr>
        <p:spPr>
          <a:xfrm flipV="true">
            <a:off x="148923" y="1344887"/>
            <a:ext cx="5828515" cy="19050"/>
          </a:xfrm>
          <a:prstGeom prst="line">
            <a:avLst/>
          </a:prstGeom>
          <a:ln cap="flat" w="38100">
            <a:solidFill>
              <a:srgbClr val="90816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4" id="4"/>
          <p:cNvSpPr/>
          <p:nvPr/>
        </p:nvSpPr>
        <p:spPr>
          <a:xfrm flipH="false" flipV="false" rot="-10800000">
            <a:off x="15408013" y="9258300"/>
            <a:ext cx="3115252" cy="543753"/>
          </a:xfrm>
          <a:custGeom>
            <a:avLst/>
            <a:gdLst/>
            <a:ahLst/>
            <a:cxnLst/>
            <a:rect r="r" b="b" t="t" l="l"/>
            <a:pathLst>
              <a:path h="543753" w="3115252">
                <a:moveTo>
                  <a:pt x="0" y="0"/>
                </a:moveTo>
                <a:lnTo>
                  <a:pt x="3115252" y="0"/>
                </a:lnTo>
                <a:lnTo>
                  <a:pt x="3115252" y="543753"/>
                </a:lnTo>
                <a:lnTo>
                  <a:pt x="0" y="5437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361167" y="1057906"/>
            <a:ext cx="1045375" cy="296506"/>
          </a:xfrm>
          <a:custGeom>
            <a:avLst/>
            <a:gdLst/>
            <a:ahLst/>
            <a:cxnLst/>
            <a:rect r="r" b="b" t="t" l="l"/>
            <a:pathLst>
              <a:path h="296506" w="1045375">
                <a:moveTo>
                  <a:pt x="0" y="0"/>
                </a:moveTo>
                <a:lnTo>
                  <a:pt x="1045375" y="0"/>
                </a:lnTo>
                <a:lnTo>
                  <a:pt x="1045375" y="296506"/>
                </a:lnTo>
                <a:lnTo>
                  <a:pt x="0" y="29650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03102" y="401277"/>
            <a:ext cx="5720157" cy="16542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14"/>
              </a:lnSpc>
            </a:pPr>
            <a:r>
              <a:rPr lang="en-US" sz="4724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Pro</a:t>
            </a:r>
            <a:r>
              <a:rPr lang="en-US" b="true" sz="4724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blem Statement</a:t>
            </a:r>
          </a:p>
          <a:p>
            <a:pPr algn="ctr">
              <a:lnSpc>
                <a:spcPts val="6614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203102" y="2857342"/>
            <a:ext cx="11242120" cy="5213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669301" indent="-334650" lvl="1">
              <a:lnSpc>
                <a:spcPts val="4340"/>
              </a:lnSpc>
              <a:buFont typeface="Arial"/>
              <a:buChar char="•"/>
            </a:pPr>
            <a:r>
              <a:rPr lang="en-US" b="true" sz="31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Manual</a:t>
            </a:r>
            <a:r>
              <a:rPr lang="en-US" b="true" sz="31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warehouse item retrieval is slow and inefficient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03102" y="3673951"/>
            <a:ext cx="12766823" cy="5118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669289" indent="-334645" lvl="1">
              <a:lnSpc>
                <a:spcPts val="4339"/>
              </a:lnSpc>
              <a:buFont typeface="Arial"/>
              <a:buChar char="•"/>
            </a:pPr>
            <a:r>
              <a:rPr lang="en-US" b="true" sz="30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High </a:t>
            </a:r>
            <a:r>
              <a:rPr lang="en-US" b="true" sz="30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dependence on human labor increases errors and fatigue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03102" y="4480422"/>
            <a:ext cx="7886462" cy="5118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669289" indent="-334645" lvl="1">
              <a:lnSpc>
                <a:spcPts val="4339"/>
              </a:lnSpc>
              <a:buFont typeface="Arial"/>
              <a:buChar char="•"/>
            </a:pPr>
            <a:r>
              <a:rPr lang="en-US" b="true" sz="30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Inventory</a:t>
            </a:r>
            <a:r>
              <a:rPr lang="en-US" b="true" sz="30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tracking is often inaccurate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3190009" y="2055541"/>
            <a:ext cx="4436009" cy="5156330"/>
            <a:chOff x="0" y="0"/>
            <a:chExt cx="687254" cy="79885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87254" cy="798850"/>
            </a:xfrm>
            <a:custGeom>
              <a:avLst/>
              <a:gdLst/>
              <a:ahLst/>
              <a:cxnLst/>
              <a:rect r="r" b="b" t="t" l="l"/>
              <a:pathLst>
                <a:path h="798850" w="687254">
                  <a:moveTo>
                    <a:pt x="40141" y="0"/>
                  </a:moveTo>
                  <a:lnTo>
                    <a:pt x="647113" y="0"/>
                  </a:lnTo>
                  <a:cubicBezTo>
                    <a:pt x="657759" y="0"/>
                    <a:pt x="667969" y="4229"/>
                    <a:pt x="675497" y="11757"/>
                  </a:cubicBezTo>
                  <a:cubicBezTo>
                    <a:pt x="683025" y="19285"/>
                    <a:pt x="687254" y="29495"/>
                    <a:pt x="687254" y="40141"/>
                  </a:cubicBezTo>
                  <a:lnTo>
                    <a:pt x="687254" y="758710"/>
                  </a:lnTo>
                  <a:cubicBezTo>
                    <a:pt x="687254" y="769356"/>
                    <a:pt x="683025" y="779566"/>
                    <a:pt x="675497" y="787093"/>
                  </a:cubicBezTo>
                  <a:cubicBezTo>
                    <a:pt x="667969" y="794621"/>
                    <a:pt x="657759" y="798850"/>
                    <a:pt x="647113" y="798850"/>
                  </a:cubicBezTo>
                  <a:lnTo>
                    <a:pt x="40141" y="798850"/>
                  </a:lnTo>
                  <a:cubicBezTo>
                    <a:pt x="29495" y="798850"/>
                    <a:pt x="19285" y="794621"/>
                    <a:pt x="11757" y="787093"/>
                  </a:cubicBezTo>
                  <a:cubicBezTo>
                    <a:pt x="4229" y="779566"/>
                    <a:pt x="0" y="769356"/>
                    <a:pt x="0" y="758710"/>
                  </a:cubicBezTo>
                  <a:lnTo>
                    <a:pt x="0" y="40141"/>
                  </a:lnTo>
                  <a:cubicBezTo>
                    <a:pt x="0" y="29495"/>
                    <a:pt x="4229" y="19285"/>
                    <a:pt x="11757" y="11757"/>
                  </a:cubicBezTo>
                  <a:cubicBezTo>
                    <a:pt x="19285" y="4229"/>
                    <a:pt x="29495" y="0"/>
                    <a:pt x="40141" y="0"/>
                  </a:cubicBezTo>
                  <a:close/>
                </a:path>
              </a:pathLst>
            </a:custGeom>
            <a:blipFill>
              <a:blip r:embed="rId7"/>
              <a:stretch>
                <a:fillRect l="-35274" t="0" r="-35273" b="0"/>
              </a:stretch>
            </a:blipFill>
          </p:spPr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sp>
        <p:nvSpPr>
          <p:cNvPr name="AutoShape 3" id="3"/>
          <p:cNvSpPr/>
          <p:nvPr/>
        </p:nvSpPr>
        <p:spPr>
          <a:xfrm>
            <a:off x="532298" y="1506568"/>
            <a:ext cx="9849755" cy="0"/>
          </a:xfrm>
          <a:prstGeom prst="line">
            <a:avLst/>
          </a:prstGeom>
          <a:ln cap="flat" w="38100">
            <a:solidFill>
              <a:srgbClr val="90816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4" id="4"/>
          <p:cNvSpPr/>
          <p:nvPr/>
        </p:nvSpPr>
        <p:spPr>
          <a:xfrm flipH="false" flipV="false" rot="-10800000">
            <a:off x="15437788" y="9450111"/>
            <a:ext cx="3115252" cy="543753"/>
          </a:xfrm>
          <a:custGeom>
            <a:avLst/>
            <a:gdLst/>
            <a:ahLst/>
            <a:cxnLst/>
            <a:rect r="r" b="b" t="t" l="l"/>
            <a:pathLst>
              <a:path h="543753" w="3115252">
                <a:moveTo>
                  <a:pt x="0" y="0"/>
                </a:moveTo>
                <a:lnTo>
                  <a:pt x="3115253" y="0"/>
                </a:lnTo>
                <a:lnTo>
                  <a:pt x="3115253" y="543753"/>
                </a:lnTo>
                <a:lnTo>
                  <a:pt x="0" y="5437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075323" y="395923"/>
            <a:ext cx="1045375" cy="296506"/>
          </a:xfrm>
          <a:custGeom>
            <a:avLst/>
            <a:gdLst/>
            <a:ahLst/>
            <a:cxnLst/>
            <a:rect r="r" b="b" t="t" l="l"/>
            <a:pathLst>
              <a:path h="296506" w="1045375">
                <a:moveTo>
                  <a:pt x="0" y="0"/>
                </a:moveTo>
                <a:lnTo>
                  <a:pt x="1045375" y="0"/>
                </a:lnTo>
                <a:lnTo>
                  <a:pt x="1045375" y="296506"/>
                </a:lnTo>
                <a:lnTo>
                  <a:pt x="0" y="29650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1749045" y="2295215"/>
            <a:ext cx="5246370" cy="6034221"/>
            <a:chOff x="0" y="0"/>
            <a:chExt cx="812800" cy="93485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934859"/>
            </a:xfrm>
            <a:custGeom>
              <a:avLst/>
              <a:gdLst/>
              <a:ahLst/>
              <a:cxnLst/>
              <a:rect r="r" b="b" t="t" l="l"/>
              <a:pathLst>
                <a:path h="934859" w="812800">
                  <a:moveTo>
                    <a:pt x="33940" y="0"/>
                  </a:moveTo>
                  <a:lnTo>
                    <a:pt x="778860" y="0"/>
                  </a:lnTo>
                  <a:cubicBezTo>
                    <a:pt x="797604" y="0"/>
                    <a:pt x="812800" y="15196"/>
                    <a:pt x="812800" y="33940"/>
                  </a:cubicBezTo>
                  <a:lnTo>
                    <a:pt x="812800" y="900918"/>
                  </a:lnTo>
                  <a:cubicBezTo>
                    <a:pt x="812800" y="909920"/>
                    <a:pt x="809224" y="918553"/>
                    <a:pt x="802859" y="924918"/>
                  </a:cubicBezTo>
                  <a:cubicBezTo>
                    <a:pt x="796494" y="931283"/>
                    <a:pt x="787861" y="934859"/>
                    <a:pt x="778860" y="934859"/>
                  </a:cubicBezTo>
                  <a:lnTo>
                    <a:pt x="33940" y="934859"/>
                  </a:lnTo>
                  <a:cubicBezTo>
                    <a:pt x="15196" y="934859"/>
                    <a:pt x="0" y="919663"/>
                    <a:pt x="0" y="900918"/>
                  </a:cubicBezTo>
                  <a:lnTo>
                    <a:pt x="0" y="33940"/>
                  </a:lnTo>
                  <a:cubicBezTo>
                    <a:pt x="0" y="15196"/>
                    <a:pt x="15196" y="0"/>
                    <a:pt x="33940" y="0"/>
                  </a:cubicBezTo>
                  <a:close/>
                </a:path>
              </a:pathLst>
            </a:custGeom>
            <a:blipFill>
              <a:blip r:embed="rId7"/>
              <a:stretch>
                <a:fillRect l="0" t="-44503" r="0" b="-44503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312305" y="375922"/>
            <a:ext cx="9754606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Propo</a:t>
            </a:r>
            <a:r>
              <a:rPr lang="en-US" b="true" sz="51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sed Solution – OptiFork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32298" y="2732054"/>
            <a:ext cx="8611702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Autonomous mobile warehouse robot.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sp>
        <p:nvSpPr>
          <p:cNvPr name="AutoShape 3" id="3"/>
          <p:cNvSpPr/>
          <p:nvPr/>
        </p:nvSpPr>
        <p:spPr>
          <a:xfrm>
            <a:off x="532298" y="1506568"/>
            <a:ext cx="9849755" cy="0"/>
          </a:xfrm>
          <a:prstGeom prst="line">
            <a:avLst/>
          </a:prstGeom>
          <a:ln cap="flat" w="38100">
            <a:solidFill>
              <a:srgbClr val="90816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4" id="4"/>
          <p:cNvSpPr/>
          <p:nvPr/>
        </p:nvSpPr>
        <p:spPr>
          <a:xfrm flipH="false" flipV="false" rot="-10800000">
            <a:off x="15437788" y="9450111"/>
            <a:ext cx="3115252" cy="543753"/>
          </a:xfrm>
          <a:custGeom>
            <a:avLst/>
            <a:gdLst/>
            <a:ahLst/>
            <a:cxnLst/>
            <a:rect r="r" b="b" t="t" l="l"/>
            <a:pathLst>
              <a:path h="543753" w="3115252">
                <a:moveTo>
                  <a:pt x="0" y="0"/>
                </a:moveTo>
                <a:lnTo>
                  <a:pt x="3115253" y="0"/>
                </a:lnTo>
                <a:lnTo>
                  <a:pt x="3115253" y="543753"/>
                </a:lnTo>
                <a:lnTo>
                  <a:pt x="0" y="5437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075323" y="395923"/>
            <a:ext cx="1045375" cy="296506"/>
          </a:xfrm>
          <a:custGeom>
            <a:avLst/>
            <a:gdLst/>
            <a:ahLst/>
            <a:cxnLst/>
            <a:rect r="r" b="b" t="t" l="l"/>
            <a:pathLst>
              <a:path h="296506" w="1045375">
                <a:moveTo>
                  <a:pt x="0" y="0"/>
                </a:moveTo>
                <a:lnTo>
                  <a:pt x="1045375" y="0"/>
                </a:lnTo>
                <a:lnTo>
                  <a:pt x="1045375" y="296506"/>
                </a:lnTo>
                <a:lnTo>
                  <a:pt x="0" y="29650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12305" y="375922"/>
            <a:ext cx="9754606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Propo</a:t>
            </a:r>
            <a:r>
              <a:rPr lang="en-US" b="true" sz="51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sed Solution – OptiFork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32298" y="2732054"/>
            <a:ext cx="8611702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Autonomous mobile warehouse robot.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32298" y="3441349"/>
            <a:ext cx="8777288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Receives</a:t>
            </a:r>
            <a:r>
              <a:rPr lang="en-US" sz="3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digital requests from a manager.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11749045" y="2295215"/>
            <a:ext cx="5246370" cy="6034221"/>
            <a:chOff x="0" y="0"/>
            <a:chExt cx="812800" cy="93485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934859"/>
            </a:xfrm>
            <a:custGeom>
              <a:avLst/>
              <a:gdLst/>
              <a:ahLst/>
              <a:cxnLst/>
              <a:rect r="r" b="b" t="t" l="l"/>
              <a:pathLst>
                <a:path h="934859" w="812800">
                  <a:moveTo>
                    <a:pt x="33940" y="0"/>
                  </a:moveTo>
                  <a:lnTo>
                    <a:pt x="778860" y="0"/>
                  </a:lnTo>
                  <a:cubicBezTo>
                    <a:pt x="797604" y="0"/>
                    <a:pt x="812800" y="15196"/>
                    <a:pt x="812800" y="33940"/>
                  </a:cubicBezTo>
                  <a:lnTo>
                    <a:pt x="812800" y="900918"/>
                  </a:lnTo>
                  <a:cubicBezTo>
                    <a:pt x="812800" y="909920"/>
                    <a:pt x="809224" y="918553"/>
                    <a:pt x="802859" y="924918"/>
                  </a:cubicBezTo>
                  <a:cubicBezTo>
                    <a:pt x="796494" y="931283"/>
                    <a:pt x="787861" y="934859"/>
                    <a:pt x="778860" y="934859"/>
                  </a:cubicBezTo>
                  <a:lnTo>
                    <a:pt x="33940" y="934859"/>
                  </a:lnTo>
                  <a:cubicBezTo>
                    <a:pt x="15196" y="934859"/>
                    <a:pt x="0" y="919663"/>
                    <a:pt x="0" y="900918"/>
                  </a:cubicBezTo>
                  <a:lnTo>
                    <a:pt x="0" y="33940"/>
                  </a:lnTo>
                  <a:cubicBezTo>
                    <a:pt x="0" y="15196"/>
                    <a:pt x="15196" y="0"/>
                    <a:pt x="33940" y="0"/>
                  </a:cubicBezTo>
                  <a:close/>
                </a:path>
              </a:pathLst>
            </a:custGeom>
            <a:blipFill>
              <a:blip r:embed="rId7"/>
              <a:stretch>
                <a:fillRect l="0" t="-44503" r="0" b="-44503"/>
              </a:stretch>
            </a:blipFill>
          </p:spPr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sp>
        <p:nvSpPr>
          <p:cNvPr name="AutoShape 3" id="3"/>
          <p:cNvSpPr/>
          <p:nvPr/>
        </p:nvSpPr>
        <p:spPr>
          <a:xfrm>
            <a:off x="532298" y="1506568"/>
            <a:ext cx="9849755" cy="0"/>
          </a:xfrm>
          <a:prstGeom prst="line">
            <a:avLst/>
          </a:prstGeom>
          <a:ln cap="flat" w="38100">
            <a:solidFill>
              <a:srgbClr val="90816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4" id="4"/>
          <p:cNvSpPr/>
          <p:nvPr/>
        </p:nvSpPr>
        <p:spPr>
          <a:xfrm flipH="false" flipV="false" rot="-10800000">
            <a:off x="15437788" y="9450111"/>
            <a:ext cx="3115252" cy="543753"/>
          </a:xfrm>
          <a:custGeom>
            <a:avLst/>
            <a:gdLst/>
            <a:ahLst/>
            <a:cxnLst/>
            <a:rect r="r" b="b" t="t" l="l"/>
            <a:pathLst>
              <a:path h="543753" w="3115252">
                <a:moveTo>
                  <a:pt x="0" y="0"/>
                </a:moveTo>
                <a:lnTo>
                  <a:pt x="3115253" y="0"/>
                </a:lnTo>
                <a:lnTo>
                  <a:pt x="3115253" y="543753"/>
                </a:lnTo>
                <a:lnTo>
                  <a:pt x="0" y="5437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075323" y="395923"/>
            <a:ext cx="1045375" cy="296506"/>
          </a:xfrm>
          <a:custGeom>
            <a:avLst/>
            <a:gdLst/>
            <a:ahLst/>
            <a:cxnLst/>
            <a:rect r="r" b="b" t="t" l="l"/>
            <a:pathLst>
              <a:path h="296506" w="1045375">
                <a:moveTo>
                  <a:pt x="0" y="0"/>
                </a:moveTo>
                <a:lnTo>
                  <a:pt x="1045375" y="0"/>
                </a:lnTo>
                <a:lnTo>
                  <a:pt x="1045375" y="296506"/>
                </a:lnTo>
                <a:lnTo>
                  <a:pt x="0" y="29650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12305" y="375922"/>
            <a:ext cx="9754606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Propo</a:t>
            </a:r>
            <a:r>
              <a:rPr lang="en-US" b="true" sz="51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sed Solution – OptiFork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32298" y="2732054"/>
            <a:ext cx="8611702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Autonomous mobile warehouse robot.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32298" y="3441349"/>
            <a:ext cx="8777288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Receives</a:t>
            </a:r>
            <a:r>
              <a:rPr lang="en-US" sz="3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digital requests from a manager.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32298" y="4150644"/>
            <a:ext cx="11065669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Navigates, retrieves items,</a:t>
            </a:r>
            <a:r>
              <a:rPr lang="en-US" sz="3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and returns automatically.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1749045" y="2295215"/>
            <a:ext cx="5246370" cy="6034221"/>
            <a:chOff x="0" y="0"/>
            <a:chExt cx="812800" cy="934859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934859"/>
            </a:xfrm>
            <a:custGeom>
              <a:avLst/>
              <a:gdLst/>
              <a:ahLst/>
              <a:cxnLst/>
              <a:rect r="r" b="b" t="t" l="l"/>
              <a:pathLst>
                <a:path h="934859" w="812800">
                  <a:moveTo>
                    <a:pt x="33940" y="0"/>
                  </a:moveTo>
                  <a:lnTo>
                    <a:pt x="778860" y="0"/>
                  </a:lnTo>
                  <a:cubicBezTo>
                    <a:pt x="797604" y="0"/>
                    <a:pt x="812800" y="15196"/>
                    <a:pt x="812800" y="33940"/>
                  </a:cubicBezTo>
                  <a:lnTo>
                    <a:pt x="812800" y="900918"/>
                  </a:lnTo>
                  <a:cubicBezTo>
                    <a:pt x="812800" y="909920"/>
                    <a:pt x="809224" y="918553"/>
                    <a:pt x="802859" y="924918"/>
                  </a:cubicBezTo>
                  <a:cubicBezTo>
                    <a:pt x="796494" y="931283"/>
                    <a:pt x="787861" y="934859"/>
                    <a:pt x="778860" y="934859"/>
                  </a:cubicBezTo>
                  <a:lnTo>
                    <a:pt x="33940" y="934859"/>
                  </a:lnTo>
                  <a:cubicBezTo>
                    <a:pt x="15196" y="934859"/>
                    <a:pt x="0" y="919663"/>
                    <a:pt x="0" y="900918"/>
                  </a:cubicBezTo>
                  <a:lnTo>
                    <a:pt x="0" y="33940"/>
                  </a:lnTo>
                  <a:cubicBezTo>
                    <a:pt x="0" y="15196"/>
                    <a:pt x="15196" y="0"/>
                    <a:pt x="33940" y="0"/>
                  </a:cubicBezTo>
                  <a:close/>
                </a:path>
              </a:pathLst>
            </a:custGeom>
            <a:blipFill>
              <a:blip r:embed="rId7"/>
              <a:stretch>
                <a:fillRect l="0" t="-44503" r="0" b="-44503"/>
              </a:stretch>
            </a:blipFill>
          </p:spPr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sp>
        <p:nvSpPr>
          <p:cNvPr name="AutoShape 3" id="3"/>
          <p:cNvSpPr/>
          <p:nvPr/>
        </p:nvSpPr>
        <p:spPr>
          <a:xfrm>
            <a:off x="532298" y="1506568"/>
            <a:ext cx="9849755" cy="0"/>
          </a:xfrm>
          <a:prstGeom prst="line">
            <a:avLst/>
          </a:prstGeom>
          <a:ln cap="flat" w="38100">
            <a:solidFill>
              <a:srgbClr val="90816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4" id="4"/>
          <p:cNvSpPr/>
          <p:nvPr/>
        </p:nvSpPr>
        <p:spPr>
          <a:xfrm flipH="false" flipV="false" rot="-10800000">
            <a:off x="15437788" y="9450111"/>
            <a:ext cx="3115252" cy="543753"/>
          </a:xfrm>
          <a:custGeom>
            <a:avLst/>
            <a:gdLst/>
            <a:ahLst/>
            <a:cxnLst/>
            <a:rect r="r" b="b" t="t" l="l"/>
            <a:pathLst>
              <a:path h="543753" w="3115252">
                <a:moveTo>
                  <a:pt x="0" y="0"/>
                </a:moveTo>
                <a:lnTo>
                  <a:pt x="3115253" y="0"/>
                </a:lnTo>
                <a:lnTo>
                  <a:pt x="3115253" y="543753"/>
                </a:lnTo>
                <a:lnTo>
                  <a:pt x="0" y="5437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075323" y="395923"/>
            <a:ext cx="1045375" cy="296506"/>
          </a:xfrm>
          <a:custGeom>
            <a:avLst/>
            <a:gdLst/>
            <a:ahLst/>
            <a:cxnLst/>
            <a:rect r="r" b="b" t="t" l="l"/>
            <a:pathLst>
              <a:path h="296506" w="1045375">
                <a:moveTo>
                  <a:pt x="0" y="0"/>
                </a:moveTo>
                <a:lnTo>
                  <a:pt x="1045375" y="0"/>
                </a:lnTo>
                <a:lnTo>
                  <a:pt x="1045375" y="296506"/>
                </a:lnTo>
                <a:lnTo>
                  <a:pt x="0" y="29650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12305" y="375922"/>
            <a:ext cx="9754606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Propo</a:t>
            </a:r>
            <a:r>
              <a:rPr lang="en-US" b="true" sz="51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sed Solution – OptiFork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32298" y="2732054"/>
            <a:ext cx="8611702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Autonomous mobile warehouse robot.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32298" y="3441349"/>
            <a:ext cx="8777288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Receives</a:t>
            </a:r>
            <a:r>
              <a:rPr lang="en-US" sz="3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digital requests from a manager.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32298" y="4150644"/>
            <a:ext cx="11065669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Navigates, retrieves items,</a:t>
            </a:r>
            <a:r>
              <a:rPr lang="en-US" sz="3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and returns automatically.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532298" y="4859939"/>
            <a:ext cx="8418076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Up</a:t>
            </a:r>
            <a:r>
              <a:rPr lang="en-US" sz="3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dates inventory after each operation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11749045" y="2295215"/>
            <a:ext cx="5246370" cy="6034221"/>
            <a:chOff x="0" y="0"/>
            <a:chExt cx="812800" cy="934859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934859"/>
            </a:xfrm>
            <a:custGeom>
              <a:avLst/>
              <a:gdLst/>
              <a:ahLst/>
              <a:cxnLst/>
              <a:rect r="r" b="b" t="t" l="l"/>
              <a:pathLst>
                <a:path h="934859" w="812800">
                  <a:moveTo>
                    <a:pt x="33940" y="0"/>
                  </a:moveTo>
                  <a:lnTo>
                    <a:pt x="778860" y="0"/>
                  </a:lnTo>
                  <a:cubicBezTo>
                    <a:pt x="797604" y="0"/>
                    <a:pt x="812800" y="15196"/>
                    <a:pt x="812800" y="33940"/>
                  </a:cubicBezTo>
                  <a:lnTo>
                    <a:pt x="812800" y="900918"/>
                  </a:lnTo>
                  <a:cubicBezTo>
                    <a:pt x="812800" y="909920"/>
                    <a:pt x="809224" y="918553"/>
                    <a:pt x="802859" y="924918"/>
                  </a:cubicBezTo>
                  <a:cubicBezTo>
                    <a:pt x="796494" y="931283"/>
                    <a:pt x="787861" y="934859"/>
                    <a:pt x="778860" y="934859"/>
                  </a:cubicBezTo>
                  <a:lnTo>
                    <a:pt x="33940" y="934859"/>
                  </a:lnTo>
                  <a:cubicBezTo>
                    <a:pt x="15196" y="934859"/>
                    <a:pt x="0" y="919663"/>
                    <a:pt x="0" y="900918"/>
                  </a:cubicBezTo>
                  <a:lnTo>
                    <a:pt x="0" y="33940"/>
                  </a:lnTo>
                  <a:cubicBezTo>
                    <a:pt x="0" y="15196"/>
                    <a:pt x="15196" y="0"/>
                    <a:pt x="33940" y="0"/>
                  </a:cubicBezTo>
                  <a:close/>
                </a:path>
              </a:pathLst>
            </a:custGeom>
            <a:blipFill>
              <a:blip r:embed="rId7"/>
              <a:stretch>
                <a:fillRect l="0" t="-44503" r="0" b="-44503"/>
              </a:stretch>
            </a:blipFill>
          </p:spPr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15408013" y="9258300"/>
            <a:ext cx="3115252" cy="543753"/>
          </a:xfrm>
          <a:custGeom>
            <a:avLst/>
            <a:gdLst/>
            <a:ahLst/>
            <a:cxnLst/>
            <a:rect r="r" b="b" t="t" l="l"/>
            <a:pathLst>
              <a:path h="543753" w="3115252">
                <a:moveTo>
                  <a:pt x="0" y="0"/>
                </a:moveTo>
                <a:lnTo>
                  <a:pt x="3115252" y="0"/>
                </a:lnTo>
                <a:lnTo>
                  <a:pt x="3115252" y="543753"/>
                </a:lnTo>
                <a:lnTo>
                  <a:pt x="0" y="5437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885325" y="732194"/>
            <a:ext cx="1045375" cy="296506"/>
          </a:xfrm>
          <a:custGeom>
            <a:avLst/>
            <a:gdLst/>
            <a:ahLst/>
            <a:cxnLst/>
            <a:rect r="r" b="b" t="t" l="l"/>
            <a:pathLst>
              <a:path h="296506" w="1045375">
                <a:moveTo>
                  <a:pt x="0" y="0"/>
                </a:moveTo>
                <a:lnTo>
                  <a:pt x="1045375" y="0"/>
                </a:lnTo>
                <a:lnTo>
                  <a:pt x="1045375" y="296506"/>
                </a:lnTo>
                <a:lnTo>
                  <a:pt x="0" y="29650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5" id="5"/>
          <p:cNvSpPr/>
          <p:nvPr/>
        </p:nvSpPr>
        <p:spPr>
          <a:xfrm>
            <a:off x="312305" y="1282067"/>
            <a:ext cx="4267799" cy="0"/>
          </a:xfrm>
          <a:prstGeom prst="line">
            <a:avLst/>
          </a:prstGeom>
          <a:ln cap="flat" w="38100">
            <a:solidFill>
              <a:srgbClr val="90816A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6" id="6"/>
          <p:cNvGrpSpPr/>
          <p:nvPr/>
        </p:nvGrpSpPr>
        <p:grpSpPr>
          <a:xfrm rot="0">
            <a:off x="10863888" y="3117596"/>
            <a:ext cx="6957133" cy="4966991"/>
            <a:chOff x="0" y="0"/>
            <a:chExt cx="1077842" cy="76951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077842" cy="769517"/>
            </a:xfrm>
            <a:custGeom>
              <a:avLst/>
              <a:gdLst/>
              <a:ahLst/>
              <a:cxnLst/>
              <a:rect r="r" b="b" t="t" l="l"/>
              <a:pathLst>
                <a:path h="769517" w="1077842">
                  <a:moveTo>
                    <a:pt x="25594" y="0"/>
                  </a:moveTo>
                  <a:lnTo>
                    <a:pt x="1052247" y="0"/>
                  </a:lnTo>
                  <a:cubicBezTo>
                    <a:pt x="1059036" y="0"/>
                    <a:pt x="1065546" y="2697"/>
                    <a:pt x="1070346" y="7496"/>
                  </a:cubicBezTo>
                  <a:cubicBezTo>
                    <a:pt x="1075145" y="12296"/>
                    <a:pt x="1077842" y="18806"/>
                    <a:pt x="1077842" y="25594"/>
                  </a:cubicBezTo>
                  <a:lnTo>
                    <a:pt x="1077842" y="743922"/>
                  </a:lnTo>
                  <a:cubicBezTo>
                    <a:pt x="1077842" y="758058"/>
                    <a:pt x="1066383" y="769517"/>
                    <a:pt x="1052247" y="769517"/>
                  </a:cubicBezTo>
                  <a:lnTo>
                    <a:pt x="25594" y="769517"/>
                  </a:lnTo>
                  <a:cubicBezTo>
                    <a:pt x="18806" y="769517"/>
                    <a:pt x="12296" y="766820"/>
                    <a:pt x="7496" y="762020"/>
                  </a:cubicBezTo>
                  <a:cubicBezTo>
                    <a:pt x="2697" y="757221"/>
                    <a:pt x="0" y="750711"/>
                    <a:pt x="0" y="743922"/>
                  </a:cubicBezTo>
                  <a:lnTo>
                    <a:pt x="0" y="25594"/>
                  </a:lnTo>
                  <a:cubicBezTo>
                    <a:pt x="0" y="18806"/>
                    <a:pt x="2697" y="12296"/>
                    <a:pt x="7496" y="7496"/>
                  </a:cubicBezTo>
                  <a:cubicBezTo>
                    <a:pt x="12296" y="2697"/>
                    <a:pt x="18806" y="0"/>
                    <a:pt x="25594" y="0"/>
                  </a:cubicBezTo>
                  <a:close/>
                </a:path>
              </a:pathLst>
            </a:custGeom>
            <a:blipFill>
              <a:blip r:embed="rId7"/>
              <a:stretch>
                <a:fillRect l="-1531" t="0" r="-1531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312305" y="375922"/>
            <a:ext cx="9754606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Components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246163" y="1838573"/>
            <a:ext cx="6740962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>
                    <a:alpha val="60000"/>
                  </a:srgbClr>
                </a:solidFill>
                <a:latin typeface="Canva Sans"/>
                <a:ea typeface="Canva Sans"/>
                <a:cs typeface="Canva Sans"/>
                <a:sym typeface="Canva Sans"/>
              </a:rPr>
              <a:t>Controllers Selection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582426" y="3831046"/>
            <a:ext cx="3012400" cy="596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b="true" sz="35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Arduino Mega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77245" y="4737140"/>
            <a:ext cx="8024932" cy="211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Real-time control of motors</a:t>
            </a: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and sensors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Large number of I/O pins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Deterministic timing for control tasks</a:t>
            </a:r>
          </a:p>
          <a:p>
            <a:pPr algn="ctr">
              <a:lnSpc>
                <a:spcPts val="4200"/>
              </a:lnSpc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DAG_g9LoUWA</dc:identifier>
  <dcterms:modified xsi:type="dcterms:W3CDTF">2011-08-01T06:04:30Z</dcterms:modified>
  <cp:revision>1</cp:revision>
  <dc:title>OPTIFORK</dc:title>
</cp:coreProperties>
</file>