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80"/>
  </p:notesMasterIdLst>
  <p:handoutMasterIdLst>
    <p:handoutMasterId r:id="rId81"/>
  </p:handoutMasterIdLst>
  <p:sldIdLst>
    <p:sldId id="325" r:id="rId2"/>
    <p:sldId id="326" r:id="rId3"/>
    <p:sldId id="327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281" r:id="rId13"/>
    <p:sldId id="280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310" r:id="rId24"/>
    <p:sldId id="311" r:id="rId25"/>
    <p:sldId id="312" r:id="rId26"/>
    <p:sldId id="313" r:id="rId27"/>
    <p:sldId id="314" r:id="rId28"/>
    <p:sldId id="315" r:id="rId29"/>
    <p:sldId id="316" r:id="rId30"/>
    <p:sldId id="318" r:id="rId31"/>
    <p:sldId id="319" r:id="rId32"/>
    <p:sldId id="320" r:id="rId33"/>
    <p:sldId id="321" r:id="rId34"/>
    <p:sldId id="322" r:id="rId35"/>
    <p:sldId id="323" r:id="rId36"/>
    <p:sldId id="324" r:id="rId37"/>
    <p:sldId id="268" r:id="rId38"/>
    <p:sldId id="269" r:id="rId39"/>
    <p:sldId id="270" r:id="rId40"/>
    <p:sldId id="271" r:id="rId41"/>
    <p:sldId id="272" r:id="rId42"/>
    <p:sldId id="273" r:id="rId43"/>
    <p:sldId id="274" r:id="rId44"/>
    <p:sldId id="275" r:id="rId45"/>
    <p:sldId id="276" r:id="rId46"/>
    <p:sldId id="277" r:id="rId47"/>
    <p:sldId id="278" r:id="rId48"/>
    <p:sldId id="279" r:id="rId49"/>
    <p:sldId id="282" r:id="rId50"/>
    <p:sldId id="283" r:id="rId51"/>
    <p:sldId id="284" r:id="rId52"/>
    <p:sldId id="285" r:id="rId53"/>
    <p:sldId id="286" r:id="rId54"/>
    <p:sldId id="287" r:id="rId55"/>
    <p:sldId id="288" r:id="rId56"/>
    <p:sldId id="336" r:id="rId57"/>
    <p:sldId id="337" r:id="rId58"/>
    <p:sldId id="338" r:id="rId59"/>
    <p:sldId id="339" r:id="rId60"/>
    <p:sldId id="340" r:id="rId61"/>
    <p:sldId id="341" r:id="rId62"/>
    <p:sldId id="342" r:id="rId63"/>
    <p:sldId id="343" r:id="rId64"/>
    <p:sldId id="344" r:id="rId65"/>
    <p:sldId id="345" r:id="rId66"/>
    <p:sldId id="346" r:id="rId67"/>
    <p:sldId id="347" r:id="rId68"/>
    <p:sldId id="348" r:id="rId69"/>
    <p:sldId id="289" r:id="rId70"/>
    <p:sldId id="290" r:id="rId71"/>
    <p:sldId id="291" r:id="rId72"/>
    <p:sldId id="292" r:id="rId73"/>
    <p:sldId id="293" r:id="rId74"/>
    <p:sldId id="294" r:id="rId75"/>
    <p:sldId id="295" r:id="rId76"/>
    <p:sldId id="296" r:id="rId77"/>
    <p:sldId id="297" r:id="rId78"/>
    <p:sldId id="298" r:id="rId7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6912" autoAdjust="0"/>
    <p:restoredTop sz="94660"/>
  </p:normalViewPr>
  <p:slideViewPr>
    <p:cSldViewPr>
      <p:cViewPr varScale="1">
        <p:scale>
          <a:sx n="62" d="100"/>
          <a:sy n="62" d="100"/>
        </p:scale>
        <p:origin x="-12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40AAA4-A569-413E-AB72-AC9969220BF3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D70A8-196B-4FA9-9FE1-AEBA3E9E5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06A94-CAA6-41C2-9769-270991D1D3CA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64B6D3-47D1-468C-9F68-F2A517E1E4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C0179A-012B-42B9-BA7D-A30C81DC0973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7E4F40-580D-4344-92DB-14252CC7AE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C3D626-006C-4F6D-9BFD-1AA67C5C7CFC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7E4F40-580D-4344-92DB-14252CC7A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F726C3-75B9-45A3-8F06-D6174ED1CAB9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7E4F40-580D-4344-92DB-14252CC7A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3250A6-4C20-4BAE-BE05-F0756BCDA01F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7E4F40-580D-4344-92DB-14252CC7A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AA9280-DCA2-45DA-88CC-68DCC457EA65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7E4F40-580D-4344-92DB-14252CC7AE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00CC24-5A6F-43EF-B141-5DC14ABE51B3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7E4F40-580D-4344-92DB-14252CC7A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238EFE-3967-4812-9E05-611C0596EEF0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7E4F40-580D-4344-92DB-14252CC7AE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6CB106-AC44-4447-AA6F-812A8A6B2919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7E4F40-580D-4344-92DB-14252CC7A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7D0BBE-72A9-4C77-A1BD-DBDD382BDD6C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7E4F40-580D-4344-92DB-14252CC7A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6E2DCB-25AB-47BE-B3AF-B0A6B7A1B805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7E4F40-580D-4344-92DB-14252CC7A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8522355-DB85-4E02-8C97-A1A5B09548C9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77E4F40-580D-4344-92DB-14252CC7A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5971A22-EEF7-4613-99AF-312F3835ED89}" type="datetime1">
              <a:rPr lang="en-US" smtClean="0"/>
              <a:pPr/>
              <a:t>5/19/2013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77E4F40-580D-4344-92DB-14252CC7A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609600"/>
            <a:ext cx="7772400" cy="1975104"/>
          </a:xfrm>
        </p:spPr>
        <p:txBody>
          <a:bodyPr>
            <a:normAutofit/>
          </a:bodyPr>
          <a:lstStyle/>
          <a:p>
            <a:pPr rtl="0"/>
            <a:r>
              <a:rPr lang="en-US" b="1" i="1" dirty="0">
                <a:solidFill>
                  <a:schemeClr val="bg1"/>
                </a:solidFill>
              </a:rPr>
              <a:t>Mechanical Systems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b="1" i="1" dirty="0">
                <a:solidFill>
                  <a:schemeClr val="bg1"/>
                </a:solidFill>
              </a:rPr>
              <a:t> for 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b="1" i="1" dirty="0">
                <a:solidFill>
                  <a:schemeClr val="bg1"/>
                </a:solidFill>
              </a:rPr>
              <a:t>Al-</a:t>
            </a:r>
            <a:r>
              <a:rPr lang="en-US" b="1" i="1" dirty="0" err="1">
                <a:solidFill>
                  <a:schemeClr val="bg1"/>
                </a:solidFill>
              </a:rPr>
              <a:t>Basateen</a:t>
            </a:r>
            <a:r>
              <a:rPr lang="en-US" b="1" i="1" dirty="0">
                <a:solidFill>
                  <a:schemeClr val="bg1"/>
                </a:solidFill>
              </a:rPr>
              <a:t> Trading Center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9752" y="5732827"/>
            <a:ext cx="4320480" cy="1126976"/>
          </a:xfrm>
        </p:spPr>
        <p:txBody>
          <a:bodyPr/>
          <a:lstStyle/>
          <a:p>
            <a:r>
              <a:rPr lang="en-US" dirty="0" smtClean="0"/>
              <a:t>May 2013</a:t>
            </a:r>
            <a:endParaRPr lang="ar-JO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90600" y="2667000"/>
            <a:ext cx="7772400" cy="3422904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1350963" algn="r"/>
                <a:tab pos="2070100" algn="r"/>
                <a:tab pos="2251075" algn="r"/>
              </a:tabLst>
            </a:pPr>
            <a:r>
              <a:rPr lang="en-US" sz="2800" b="1" u="sng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Supervisor</a:t>
            </a:r>
            <a:endParaRPr lang="en-US" altLang="zh-CN" sz="2500" b="1" dirty="0" smtClean="0">
              <a:solidFill>
                <a:schemeClr val="bg1">
                  <a:lumMod val="85000"/>
                  <a:lumOff val="15000"/>
                </a:schemeClr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1350963" algn="r"/>
                <a:tab pos="2070100" algn="r"/>
                <a:tab pos="2251075" algn="r"/>
              </a:tabLst>
            </a:pPr>
            <a:r>
              <a:rPr lang="en-US" sz="2800" b="1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Ins.RamezKhaldi</a:t>
            </a:r>
            <a:r>
              <a:rPr lang="en-US" sz="28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	</a:t>
            </a:r>
            <a:endParaRPr lang="en-US" sz="2800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1350963" algn="r"/>
                <a:tab pos="2070100" algn="r"/>
                <a:tab pos="2251075" algn="r"/>
              </a:tabLst>
            </a:pPr>
            <a:endParaRPr lang="en-US" altLang="zh-CN" sz="2500" b="1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1350963" algn="r"/>
                <a:tab pos="2070100" algn="r"/>
                <a:tab pos="2251075" algn="r"/>
              </a:tabLst>
            </a:pPr>
            <a:r>
              <a:rPr lang="en-US" altLang="zh-CN" sz="2500" b="1" dirty="0" err="1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Luay</a:t>
            </a:r>
            <a:r>
              <a:rPr lang="en-US" altLang="zh-CN" sz="25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A. </a:t>
            </a:r>
            <a:r>
              <a:rPr lang="en-US" altLang="zh-CN" sz="2500" b="1" dirty="0" err="1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Aghbar</a:t>
            </a:r>
            <a:r>
              <a:rPr lang="en-US" altLang="zh-CN" sz="25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                (</a:t>
            </a:r>
            <a:r>
              <a:rPr lang="en-US" altLang="zh-CN" sz="25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10715641</a:t>
            </a:r>
            <a:r>
              <a:rPr lang="en-US" altLang="zh-CN" sz="25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1350963" algn="r"/>
                <a:tab pos="2070100" algn="r"/>
                <a:tab pos="2251075" algn="r"/>
              </a:tabLst>
            </a:pPr>
            <a:r>
              <a:rPr lang="en-US" altLang="zh-CN" sz="25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	</a:t>
            </a:r>
            <a:r>
              <a:rPr lang="en-US" altLang="zh-CN" sz="2500" b="1" dirty="0" err="1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Husni</a:t>
            </a:r>
            <a:r>
              <a:rPr lang="en-US" altLang="zh-CN" sz="25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H. </a:t>
            </a:r>
            <a:r>
              <a:rPr lang="en-US" altLang="zh-CN" sz="2500" b="1" dirty="0" err="1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Malysha</a:t>
            </a:r>
            <a:r>
              <a:rPr lang="en-US" altLang="zh-CN" sz="25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	</a:t>
            </a:r>
            <a:r>
              <a:rPr lang="en-US" altLang="zh-CN" sz="25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         (</a:t>
            </a:r>
            <a:r>
              <a:rPr lang="en-US" altLang="zh-CN" sz="25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10824938</a:t>
            </a:r>
            <a:r>
              <a:rPr lang="en-US" altLang="zh-CN" sz="25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)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1350963" algn="r"/>
                <a:tab pos="2070100" algn="r"/>
                <a:tab pos="2251075" algn="r"/>
              </a:tabLst>
            </a:pPr>
            <a:r>
              <a:rPr lang="en-US" altLang="zh-CN" sz="25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Mohammad S. Ahmad        (10825466</a:t>
            </a:r>
            <a:r>
              <a:rPr lang="en-US" altLang="zh-CN" sz="25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1350963" algn="r"/>
                <a:tab pos="2070100" algn="r"/>
                <a:tab pos="2251075" algn="r"/>
              </a:tabLst>
            </a:pPr>
            <a:r>
              <a:rPr lang="en-US" altLang="zh-CN" sz="2500" b="1" dirty="0" err="1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Yousif</a:t>
            </a:r>
            <a:r>
              <a:rPr lang="en-US" altLang="zh-CN" sz="25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en-US" altLang="zh-CN" sz="2500" b="1" dirty="0" err="1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F.Abdi</a:t>
            </a:r>
            <a:r>
              <a:rPr lang="en-US" altLang="zh-CN" sz="25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                     (</a:t>
            </a:r>
            <a:r>
              <a:rPr lang="en-US" altLang="zh-CN" sz="25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10821885</a:t>
            </a:r>
            <a:r>
              <a:rPr lang="en-US" altLang="zh-CN" sz="25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350963" algn="r"/>
                <a:tab pos="2070100" algn="r"/>
                <a:tab pos="2251075" algn="r"/>
              </a:tabLst>
            </a:pPr>
            <a:endParaRPr lang="en-US" altLang="zh-CN" sz="3200" dirty="0" smtClean="0"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350963" algn="r"/>
                <a:tab pos="2070100" algn="r"/>
                <a:tab pos="2251075" algn="r"/>
              </a:tabLst>
            </a:pPr>
            <a:endParaRPr lang="en-US" altLang="zh-CN" sz="2000" dirty="0" smtClean="0"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350963" algn="r"/>
                <a:tab pos="2070100" algn="r"/>
                <a:tab pos="2251075" algn="r"/>
              </a:tabLst>
            </a:pPr>
            <a:endParaRPr lang="en-US" altLang="zh-CN" sz="4000" b="1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350963" algn="r"/>
                <a:tab pos="2070100" algn="r"/>
                <a:tab pos="2251075" algn="r"/>
              </a:tabLst>
            </a:pPr>
            <a:endParaRPr lang="en-US" altLang="zh-CN" sz="20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90749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Ceiling</a:t>
            </a:r>
            <a:endParaRPr lang="ar-JO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 algn="l" rtl="0"/>
                <a:r>
                  <a:rPr lang="en-US" i="1" dirty="0" err="1">
                    <a:cs typeface="+mj-cs"/>
                  </a:rPr>
                  <a:t>R</a:t>
                </a:r>
                <a:r>
                  <a:rPr lang="en-US" i="1" baseline="-25000" dirty="0" err="1">
                    <a:cs typeface="+mj-cs"/>
                  </a:rPr>
                  <a:t>i</a:t>
                </a:r>
                <a:r>
                  <a:rPr lang="en-US" dirty="0">
                    <a:cs typeface="+mj-cs"/>
                  </a:rPr>
                  <a:t>= 0.1 m­</a:t>
                </a:r>
                <a:r>
                  <a:rPr lang="en-US" baseline="30000" dirty="0">
                    <a:cs typeface="+mj-cs"/>
                  </a:rPr>
                  <a:t>2</a:t>
                </a:r>
                <a:r>
                  <a:rPr lang="en-US" dirty="0">
                    <a:cs typeface="+mj-cs"/>
                  </a:rPr>
                  <a:t>.C</a:t>
                </a:r>
                <a:r>
                  <a:rPr lang="en-US" baseline="30000" dirty="0">
                    <a:cs typeface="+mj-cs"/>
                  </a:rPr>
                  <a:t>o</a:t>
                </a:r>
                <a:r>
                  <a:rPr lang="en-US" dirty="0">
                    <a:cs typeface="+mj-cs"/>
                  </a:rPr>
                  <a:t>/W  </a:t>
                </a:r>
              </a:p>
              <a:p>
                <a:pPr algn="l" rtl="0"/>
                <a:r>
                  <a:rPr lang="en-US" i="1" dirty="0" smtClean="0">
                    <a:cs typeface="+mj-cs"/>
                  </a:rPr>
                  <a:t>R</a:t>
                </a:r>
                <a:r>
                  <a:rPr lang="en-US" i="1" baseline="-25000" dirty="0" smtClean="0">
                    <a:cs typeface="+mj-cs"/>
                  </a:rPr>
                  <a:t>0</a:t>
                </a:r>
                <a:r>
                  <a:rPr lang="en-US" dirty="0">
                    <a:cs typeface="+mj-cs"/>
                  </a:rPr>
                  <a:t>= 0.02 m­</a:t>
                </a:r>
                <a:r>
                  <a:rPr lang="en-US" baseline="30000" dirty="0">
                    <a:cs typeface="+mj-cs"/>
                  </a:rPr>
                  <a:t>2</a:t>
                </a:r>
                <a:r>
                  <a:rPr lang="en-US" dirty="0">
                    <a:cs typeface="+mj-cs"/>
                  </a:rPr>
                  <a:t>.C</a:t>
                </a:r>
                <a:r>
                  <a:rPr lang="en-US" baseline="30000" dirty="0">
                    <a:cs typeface="+mj-cs"/>
                  </a:rPr>
                  <a:t>o</a:t>
                </a:r>
                <a:r>
                  <a:rPr lang="en-US" dirty="0">
                    <a:cs typeface="+mj-cs"/>
                  </a:rPr>
                  <a:t>/W </a:t>
                </a:r>
              </a:p>
              <a:p>
                <a:pPr algn="l" rtl="0"/>
                <a:r>
                  <a:rPr lang="en-US" i="1" dirty="0">
                    <a:cs typeface="+mj-cs"/>
                  </a:rPr>
                  <a:t>R</a:t>
                </a:r>
                <a:r>
                  <a:rPr lang="en-US" i="1" baseline="-25000" dirty="0">
                    <a:cs typeface="+mj-cs"/>
                  </a:rPr>
                  <a:t>to</a:t>
                </a:r>
                <a:r>
                  <a:rPr lang="en-US" baseline="-25000" dirty="0">
                    <a:cs typeface="+mj-cs"/>
                  </a:rPr>
                  <a:t>t</a:t>
                </a:r>
                <a:r>
                  <a:rPr lang="en-US" dirty="0">
                    <a:cs typeface="+mj-cs"/>
                  </a:rPr>
                  <a:t>1= 0.1+</a:t>
                </a:r>
                <a14:m>
                  <m:oMath xmlns:m="http://schemas.openxmlformats.org/officeDocument/2006/math">
                    <m:r>
                      <a:rPr lang="en-US" i="1">
                        <a:cs typeface="+mj-cs"/>
                      </a:rPr>
                      <m:t>(</m:t>
                    </m:r>
                    <m:f>
                      <m:fPr>
                        <m:ctrlPr>
                          <a:rPr lang="en-US" i="1">
                            <a:cs typeface="+mj-cs"/>
                          </a:rPr>
                        </m:ctrlPr>
                      </m:fPr>
                      <m:num>
                        <m:r>
                          <a:rPr lang="en-US" i="1">
                            <a:cs typeface="+mj-cs"/>
                          </a:rPr>
                          <m:t>0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02</m:t>
                        </m:r>
                      </m:num>
                      <m:den>
                        <m:r>
                          <a:rPr lang="en-US" i="1">
                            <a:cs typeface="+mj-cs"/>
                          </a:rPr>
                          <m:t>0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7</m:t>
                        </m:r>
                      </m:den>
                    </m:f>
                    <m:r>
                      <a:rPr lang="en-US" i="1">
                        <a:cs typeface="+mj-cs"/>
                      </a:rPr>
                      <m:t>+</m:t>
                    </m:r>
                    <m:f>
                      <m:fPr>
                        <m:ctrlPr>
                          <a:rPr lang="en-US" i="1">
                            <a:cs typeface="+mj-cs"/>
                          </a:rPr>
                        </m:ctrlPr>
                      </m:fPr>
                      <m:num>
                        <m:r>
                          <a:rPr lang="en-US" i="1">
                            <a:cs typeface="+mj-cs"/>
                          </a:rPr>
                          <m:t>0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05</m:t>
                        </m:r>
                      </m:num>
                      <m:den>
                        <m:r>
                          <a:rPr lang="en-US" i="1">
                            <a:cs typeface="+mj-cs"/>
                          </a:rPr>
                          <m:t>1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75</m:t>
                        </m:r>
                      </m:den>
                    </m:f>
                    <m:r>
                      <a:rPr lang="en-US" i="1">
                        <a:cs typeface="+mj-cs"/>
                      </a:rPr>
                      <m:t>+</m:t>
                    </m:r>
                    <m:f>
                      <m:fPr>
                        <m:ctrlPr>
                          <a:rPr lang="en-US" i="1">
                            <a:cs typeface="+mj-cs"/>
                          </a:rPr>
                        </m:ctrlPr>
                      </m:fPr>
                      <m:num>
                        <m:r>
                          <a:rPr lang="en-US" i="1">
                            <a:cs typeface="+mj-cs"/>
                          </a:rPr>
                          <m:t>0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02</m:t>
                        </m:r>
                      </m:num>
                      <m:den>
                        <m:r>
                          <a:rPr lang="en-US" i="1">
                            <a:cs typeface="+mj-cs"/>
                          </a:rPr>
                          <m:t>0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04</m:t>
                        </m:r>
                      </m:den>
                    </m:f>
                    <m:r>
                      <a:rPr lang="en-US" i="1">
                        <a:cs typeface="+mj-cs"/>
                      </a:rPr>
                      <m:t>+</m:t>
                    </m:r>
                    <m:f>
                      <m:fPr>
                        <m:ctrlPr>
                          <a:rPr lang="en-US" i="1">
                            <a:cs typeface="+mj-cs"/>
                          </a:rPr>
                        </m:ctrlPr>
                      </m:fPr>
                      <m:num>
                        <m:r>
                          <a:rPr lang="en-US" i="1">
                            <a:cs typeface="+mj-cs"/>
                          </a:rPr>
                          <m:t>0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06</m:t>
                        </m:r>
                      </m:num>
                      <m:den>
                        <m:r>
                          <a:rPr lang="en-US" i="1">
                            <a:cs typeface="+mj-cs"/>
                          </a:rPr>
                          <m:t>1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75</m:t>
                        </m:r>
                      </m:den>
                    </m:f>
                    <m:r>
                      <a:rPr lang="en-US" i="1">
                        <a:cs typeface="+mj-cs"/>
                      </a:rPr>
                      <m:t>+</m:t>
                    </m:r>
                    <m:f>
                      <m:fPr>
                        <m:ctrlPr>
                          <a:rPr lang="en-US" i="1">
                            <a:cs typeface="+mj-cs"/>
                          </a:rPr>
                        </m:ctrlPr>
                      </m:fPr>
                      <m:num>
                        <m:r>
                          <a:rPr lang="en-US" i="1">
                            <a:cs typeface="+mj-cs"/>
                          </a:rPr>
                          <m:t>0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02</m:t>
                        </m:r>
                      </m:num>
                      <m:den>
                        <m:r>
                          <a:rPr lang="en-US" i="1">
                            <a:cs typeface="+mj-cs"/>
                          </a:rPr>
                          <m:t>1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2</m:t>
                        </m:r>
                      </m:den>
                    </m:f>
                    <m:r>
                      <a:rPr lang="en-US" i="1">
                        <a:cs typeface="+mj-cs"/>
                      </a:rPr>
                      <m:t>+</m:t>
                    </m:r>
                    <m:f>
                      <m:fPr>
                        <m:ctrlPr>
                          <a:rPr lang="en-US" i="1">
                            <a:cs typeface="+mj-cs"/>
                          </a:rPr>
                        </m:ctrlPr>
                      </m:fPr>
                      <m:num>
                        <m:r>
                          <a:rPr lang="en-US" i="1">
                            <a:cs typeface="+mj-cs"/>
                          </a:rPr>
                          <m:t>0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18</m:t>
                        </m:r>
                      </m:num>
                      <m:den>
                        <m:r>
                          <a:rPr lang="en-US" i="1">
                            <a:cs typeface="+mj-cs"/>
                          </a:rPr>
                          <m:t>0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95</m:t>
                        </m:r>
                      </m:den>
                    </m:f>
                    <m:r>
                      <a:rPr lang="en-US" i="1">
                        <a:cs typeface="+mj-cs"/>
                      </a:rPr>
                      <m:t>)</m:t>
                    </m:r>
                  </m:oMath>
                </a14:m>
                <a:r>
                  <a:rPr lang="en-US" dirty="0">
                    <a:cs typeface="+mj-cs"/>
                  </a:rPr>
                  <a:t>+0.02= 0.9175</a:t>
                </a:r>
              </a:p>
              <a:p>
                <a:pPr algn="l" rtl="0"/>
                <a:r>
                  <a:rPr lang="en-US" i="1" dirty="0">
                    <a:cs typeface="+mj-cs"/>
                  </a:rPr>
                  <a:t>R</a:t>
                </a:r>
                <a:r>
                  <a:rPr lang="en-US" i="1" baseline="-25000" dirty="0">
                    <a:cs typeface="+mj-cs"/>
                  </a:rPr>
                  <a:t>to</a:t>
                </a:r>
                <a:r>
                  <a:rPr lang="en-US" baseline="-25000" dirty="0">
                    <a:cs typeface="+mj-cs"/>
                  </a:rPr>
                  <a:t>t</a:t>
                </a:r>
                <a:r>
                  <a:rPr lang="en-US" dirty="0">
                    <a:cs typeface="+mj-cs"/>
                  </a:rPr>
                  <a:t>2= 0.1+</a:t>
                </a:r>
                <a14:m>
                  <m:oMath xmlns:m="http://schemas.openxmlformats.org/officeDocument/2006/math">
                    <m:r>
                      <a:rPr lang="en-US" i="1">
                        <a:cs typeface="+mj-cs"/>
                      </a:rPr>
                      <m:t>(</m:t>
                    </m:r>
                    <m:f>
                      <m:fPr>
                        <m:ctrlPr>
                          <a:rPr lang="en-US" i="1">
                            <a:cs typeface="+mj-cs"/>
                          </a:rPr>
                        </m:ctrlPr>
                      </m:fPr>
                      <m:num>
                        <m:r>
                          <a:rPr lang="en-US" i="1">
                            <a:cs typeface="+mj-cs"/>
                          </a:rPr>
                          <m:t>0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02</m:t>
                        </m:r>
                      </m:num>
                      <m:den>
                        <m:r>
                          <a:rPr lang="en-US" i="1">
                            <a:cs typeface="+mj-cs"/>
                          </a:rPr>
                          <m:t>0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7</m:t>
                        </m:r>
                      </m:den>
                    </m:f>
                    <m:r>
                      <a:rPr lang="en-US" i="1">
                        <a:cs typeface="+mj-cs"/>
                      </a:rPr>
                      <m:t>+</m:t>
                    </m:r>
                    <m:f>
                      <m:fPr>
                        <m:ctrlPr>
                          <a:rPr lang="en-US" i="1">
                            <a:cs typeface="+mj-cs"/>
                          </a:rPr>
                        </m:ctrlPr>
                      </m:fPr>
                      <m:num>
                        <m:r>
                          <a:rPr lang="en-US" i="1">
                            <a:cs typeface="+mj-cs"/>
                          </a:rPr>
                          <m:t>0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05</m:t>
                        </m:r>
                      </m:num>
                      <m:den>
                        <m:r>
                          <a:rPr lang="en-US" i="1">
                            <a:cs typeface="+mj-cs"/>
                          </a:rPr>
                          <m:t>1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75</m:t>
                        </m:r>
                      </m:den>
                    </m:f>
                    <m:r>
                      <a:rPr lang="en-US" i="1">
                        <a:cs typeface="+mj-cs"/>
                      </a:rPr>
                      <m:t>+</m:t>
                    </m:r>
                    <m:f>
                      <m:fPr>
                        <m:ctrlPr>
                          <a:rPr lang="en-US" i="1">
                            <a:cs typeface="+mj-cs"/>
                          </a:rPr>
                        </m:ctrlPr>
                      </m:fPr>
                      <m:num>
                        <m:r>
                          <a:rPr lang="en-US" i="1">
                            <a:cs typeface="+mj-cs"/>
                          </a:rPr>
                          <m:t>0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02</m:t>
                        </m:r>
                      </m:num>
                      <m:den>
                        <m:r>
                          <a:rPr lang="en-US" i="1">
                            <a:cs typeface="+mj-cs"/>
                          </a:rPr>
                          <m:t>0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04</m:t>
                        </m:r>
                      </m:den>
                    </m:f>
                    <m:r>
                      <a:rPr lang="en-US" i="1">
                        <a:cs typeface="+mj-cs"/>
                      </a:rPr>
                      <m:t>+</m:t>
                    </m:r>
                    <m:f>
                      <m:fPr>
                        <m:ctrlPr>
                          <a:rPr lang="en-US" i="1">
                            <a:cs typeface="+mj-cs"/>
                          </a:rPr>
                        </m:ctrlPr>
                      </m:fPr>
                      <m:num>
                        <m:r>
                          <a:rPr lang="en-US" i="1">
                            <a:cs typeface="+mj-cs"/>
                          </a:rPr>
                          <m:t>0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06</m:t>
                        </m:r>
                      </m:num>
                      <m:den>
                        <m:r>
                          <a:rPr lang="en-US" i="1">
                            <a:cs typeface="+mj-cs"/>
                          </a:rPr>
                          <m:t>1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75</m:t>
                        </m:r>
                      </m:den>
                    </m:f>
                    <m:r>
                      <a:rPr lang="en-US" i="1">
                        <a:cs typeface="+mj-cs"/>
                      </a:rPr>
                      <m:t>+</m:t>
                    </m:r>
                    <m:f>
                      <m:fPr>
                        <m:ctrlPr>
                          <a:rPr lang="en-US" i="1">
                            <a:cs typeface="+mj-cs"/>
                          </a:rPr>
                        </m:ctrlPr>
                      </m:fPr>
                      <m:num>
                        <m:r>
                          <a:rPr lang="en-US" i="1">
                            <a:cs typeface="+mj-cs"/>
                          </a:rPr>
                          <m:t>0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02</m:t>
                        </m:r>
                      </m:num>
                      <m:den>
                        <m:r>
                          <a:rPr lang="en-US" i="1">
                            <a:cs typeface="+mj-cs"/>
                          </a:rPr>
                          <m:t>1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2</m:t>
                        </m:r>
                      </m:den>
                    </m:f>
                    <m:r>
                      <a:rPr lang="en-US" i="1">
                        <a:cs typeface="+mj-cs"/>
                      </a:rPr>
                      <m:t>+</m:t>
                    </m:r>
                    <m:f>
                      <m:fPr>
                        <m:ctrlPr>
                          <a:rPr lang="en-US" i="1">
                            <a:cs typeface="+mj-cs"/>
                          </a:rPr>
                        </m:ctrlPr>
                      </m:fPr>
                      <m:num>
                        <m:r>
                          <a:rPr lang="en-US" i="1">
                            <a:cs typeface="+mj-cs"/>
                          </a:rPr>
                          <m:t>0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18</m:t>
                        </m:r>
                      </m:num>
                      <m:den>
                        <m:r>
                          <a:rPr lang="en-US" i="1">
                            <a:cs typeface="+mj-cs"/>
                          </a:rPr>
                          <m:t>1</m:t>
                        </m:r>
                        <m:r>
                          <a:rPr lang="en-US" i="1">
                            <a:cs typeface="+mj-cs"/>
                          </a:rPr>
                          <m:t>.</m:t>
                        </m:r>
                        <m:r>
                          <a:rPr lang="en-US" i="1">
                            <a:cs typeface="+mj-cs"/>
                          </a:rPr>
                          <m:t>75</m:t>
                        </m:r>
                      </m:den>
                    </m:f>
                    <m:r>
                      <a:rPr lang="en-US" i="1">
                        <a:cs typeface="+mj-cs"/>
                      </a:rPr>
                      <m:t>)</m:t>
                    </m:r>
                  </m:oMath>
                </a14:m>
                <a:r>
                  <a:rPr lang="en-US" dirty="0">
                    <a:cs typeface="+mj-cs"/>
                  </a:rPr>
                  <a:t>+0.02= 0.8309</a:t>
                </a:r>
              </a:p>
              <a:p>
                <a:pPr algn="l" rtl="0"/>
                <a:r>
                  <a:rPr lang="en-US" i="1" dirty="0">
                    <a:cs typeface="+mj-cs"/>
                  </a:rPr>
                  <a:t>U</a:t>
                </a:r>
                <a:r>
                  <a:rPr lang="en-US" dirty="0">
                    <a:cs typeface="+mj-cs"/>
                  </a:rPr>
                  <a:t>1=1/R</a:t>
                </a:r>
                <a:r>
                  <a:rPr lang="en-US" baseline="-25000" dirty="0">
                    <a:cs typeface="+mj-cs"/>
                  </a:rPr>
                  <a:t>tot</a:t>
                </a:r>
                <a:r>
                  <a:rPr lang="en-US" dirty="0">
                    <a:cs typeface="+mj-cs"/>
                  </a:rPr>
                  <a:t>1= 1.089 W/m</a:t>
                </a:r>
                <a:r>
                  <a:rPr lang="en-US" baseline="30000" dirty="0">
                    <a:cs typeface="+mj-cs"/>
                  </a:rPr>
                  <a:t>2</a:t>
                </a:r>
                <a:r>
                  <a:rPr lang="en-US" dirty="0">
                    <a:cs typeface="+mj-cs"/>
                  </a:rPr>
                  <a:t>.k</a:t>
                </a:r>
                <a:r>
                  <a:rPr lang="en-US" b="1" dirty="0">
                    <a:cs typeface="+mj-cs"/>
                  </a:rPr>
                  <a:t/>
                </a:r>
                <a:r>
                  <a:rPr lang="en-US" i="1" dirty="0">
                    <a:cs typeface="+mj-cs"/>
                  </a:rPr>
                  <a:t>U</a:t>
                </a:r>
                <a:r>
                  <a:rPr lang="en-US" dirty="0">
                    <a:cs typeface="+mj-cs"/>
                  </a:rPr>
                  <a:t>2=1/</a:t>
                </a:r>
                <a:r>
                  <a:rPr lang="en-US" dirty="0" err="1">
                    <a:cs typeface="+mj-cs"/>
                  </a:rPr>
                  <a:t>R</a:t>
                </a:r>
                <a:r>
                  <a:rPr lang="en-US" baseline="-25000" dirty="0" err="1">
                    <a:cs typeface="+mj-cs"/>
                  </a:rPr>
                  <a:t>tot</a:t>
                </a:r>
                <a:r>
                  <a:rPr lang="en-US" baseline="-25000" dirty="0">
                    <a:cs typeface="+mj-cs"/>
                  </a:rPr>
                  <a:t> 2</a:t>
                </a:r>
                <a:r>
                  <a:rPr lang="en-US" dirty="0">
                    <a:cs typeface="+mj-cs"/>
                  </a:rPr>
                  <a:t>= 1.203 W/m</a:t>
                </a:r>
                <a:r>
                  <a:rPr lang="en-US" baseline="30000" dirty="0">
                    <a:cs typeface="+mj-cs"/>
                  </a:rPr>
                  <a:t>2</a:t>
                </a:r>
                <a:r>
                  <a:rPr lang="en-US" dirty="0">
                    <a:cs typeface="+mj-cs"/>
                  </a:rPr>
                  <a:t>.k</a:t>
                </a:r>
                <a:r>
                  <a:rPr lang="en-US" b="1" dirty="0">
                    <a:cs typeface="+mj-cs"/>
                  </a:rPr>
                  <a:t/>
                </a:r>
                <a:endParaRPr lang="en-US" dirty="0" smtClean="0">
                  <a:cs typeface="+mj-cs"/>
                </a:endParaRPr>
              </a:p>
              <a:p>
                <a:pPr algn="l" rtl="0"/>
                <a:r>
                  <a:rPr lang="en-US" i="1" dirty="0">
                    <a:cs typeface="+mj-cs"/>
                  </a:rPr>
                  <a:t>U</a:t>
                </a:r>
                <a:r>
                  <a:rPr lang="en-US" dirty="0">
                    <a:cs typeface="+mj-cs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cs typeface="+mj-cs"/>
                          </a:rPr>
                        </m:ctrlPr>
                      </m:fPr>
                      <m:num>
                        <m:r>
                          <a:rPr lang="en-US" i="1">
                            <a:cs typeface="+mj-cs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cs typeface="+mj-cs"/>
                          </a:rPr>
                          <m:t>5</m:t>
                        </m:r>
                      </m:den>
                    </m:f>
                    <m:r>
                      <a:rPr lang="en-US" i="1">
                        <a:cs typeface="+mj-cs"/>
                      </a:rPr>
                      <m:t>𝑈</m:t>
                    </m:r>
                    <m:r>
                      <a:rPr lang="en-US" i="1">
                        <a:cs typeface="+mj-cs"/>
                      </a:rPr>
                      <m:t>1</m:t>
                    </m:r>
                    <m:r>
                      <a:rPr lang="en-US" i="1">
                        <a:cs typeface="+mj-cs"/>
                      </a:rPr>
                      <m:t>+</m:t>
                    </m:r>
                    <m:f>
                      <m:fPr>
                        <m:ctrlPr>
                          <a:rPr lang="en-US" i="1">
                            <a:cs typeface="+mj-cs"/>
                          </a:rPr>
                        </m:ctrlPr>
                      </m:fPr>
                      <m:num>
                        <m:r>
                          <a:rPr lang="en-US" i="1">
                            <a:cs typeface="+mj-cs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cs typeface="+mj-cs"/>
                          </a:rPr>
                          <m:t>5</m:t>
                        </m:r>
                      </m:den>
                    </m:f>
                    <m:r>
                      <a:rPr lang="en-US" i="1">
                        <a:cs typeface="+mj-cs"/>
                      </a:rPr>
                      <m:t>𝑈</m:t>
                    </m:r>
                    <m:r>
                      <a:rPr lang="en-US" i="1">
                        <a:cs typeface="+mj-cs"/>
                      </a:rPr>
                      <m:t>2</m:t>
                    </m:r>
                  </m:oMath>
                </a14:m>
                <a:r>
                  <a:rPr lang="en-US" dirty="0">
                    <a:cs typeface="+mj-cs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cs typeface="+mj-cs"/>
                          </a:rPr>
                        </m:ctrlPr>
                      </m:fPr>
                      <m:num>
                        <m:r>
                          <a:rPr lang="en-US" i="1">
                            <a:cs typeface="+mj-cs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cs typeface="+mj-cs"/>
                          </a:rPr>
                          <m:t>5</m:t>
                        </m:r>
                      </m:den>
                    </m:f>
                    <m:r>
                      <a:rPr lang="en-US" i="1">
                        <a:cs typeface="+mj-cs"/>
                      </a:rPr>
                      <m:t>∗</m:t>
                    </m:r>
                    <m:r>
                      <a:rPr lang="en-US" i="1">
                        <a:cs typeface="+mj-cs"/>
                      </a:rPr>
                      <m:t>1</m:t>
                    </m:r>
                    <m:r>
                      <a:rPr lang="en-US" i="1">
                        <a:cs typeface="+mj-cs"/>
                      </a:rPr>
                      <m:t>.</m:t>
                    </m:r>
                    <m:r>
                      <a:rPr lang="en-US" i="1">
                        <a:cs typeface="+mj-cs"/>
                      </a:rPr>
                      <m:t>089</m:t>
                    </m:r>
                    <m:r>
                      <a:rPr lang="en-US" i="1">
                        <a:cs typeface="+mj-cs"/>
                      </a:rPr>
                      <m:t>+</m:t>
                    </m:r>
                    <m:f>
                      <m:fPr>
                        <m:ctrlPr>
                          <a:rPr lang="en-US" i="1">
                            <a:cs typeface="+mj-cs"/>
                          </a:rPr>
                        </m:ctrlPr>
                      </m:fPr>
                      <m:num>
                        <m:r>
                          <a:rPr lang="en-US" i="1">
                            <a:cs typeface="+mj-cs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cs typeface="+mj-cs"/>
                          </a:rPr>
                          <m:t>5</m:t>
                        </m:r>
                      </m:den>
                    </m:f>
                    <m:r>
                      <a:rPr lang="en-US" i="1">
                        <a:cs typeface="+mj-cs"/>
                      </a:rPr>
                      <m:t>∗</m:t>
                    </m:r>
                    <m:r>
                      <a:rPr lang="en-US" i="1">
                        <a:cs typeface="+mj-cs"/>
                      </a:rPr>
                      <m:t>1</m:t>
                    </m:r>
                    <m:r>
                      <a:rPr lang="en-US" i="1">
                        <a:cs typeface="+mj-cs"/>
                      </a:rPr>
                      <m:t>.</m:t>
                    </m:r>
                    <m:r>
                      <a:rPr lang="en-US" i="1">
                        <a:cs typeface="+mj-cs"/>
                      </a:rPr>
                      <m:t>203</m:t>
                    </m:r>
                  </m:oMath>
                </a14:m>
                <a:r>
                  <a:rPr lang="en-US" dirty="0">
                    <a:cs typeface="+mj-cs"/>
                  </a:rPr>
                  <a:t> = 1.11</a:t>
                </a:r>
                <a:r>
                  <a:rPr lang="en-US" b="1" dirty="0">
                    <a:cs typeface="+mj-cs"/>
                  </a:rPr>
                  <a:t/>
                </a:r>
                <a:r>
                  <a:rPr lang="en-US" dirty="0">
                    <a:cs typeface="+mj-cs"/>
                  </a:rPr>
                  <a:t>W/m</a:t>
                </a:r>
                <a:r>
                  <a:rPr lang="en-US" baseline="30000" dirty="0">
                    <a:cs typeface="+mj-cs"/>
                  </a:rPr>
                  <a:t>2</a:t>
                </a:r>
                <a:r>
                  <a:rPr lang="en-US" dirty="0">
                    <a:cs typeface="+mj-cs"/>
                  </a:rPr>
                  <a:t>.k</a:t>
                </a:r>
              </a:p>
              <a:p>
                <a:pPr algn="l"/>
                <a:endParaRPr lang="ar-JO" dirty="0">
                  <a:cs typeface="+mj-cs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370" t="-2022" r="-1778" b="-1105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353662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849416352"/>
              </p:ext>
            </p:extLst>
          </p:nvPr>
        </p:nvGraphicFramePr>
        <p:xfrm>
          <a:off x="1259632" y="2259330"/>
          <a:ext cx="6814186" cy="37247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07093"/>
                <a:gridCol w="3407093"/>
              </a:tblGrid>
              <a:tr h="43195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cs typeface="+mj-cs"/>
                        </a:rPr>
                        <a:t>Type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Overall heat transfer coefficient w/m2.K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Outside wall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Glass walls  1.4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Construction 0.88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internal wall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2.53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Ceiling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cs typeface="+mj-cs"/>
                        </a:rPr>
                        <a:t>1.11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Glass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6.7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Steel door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5.8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  <a:tr h="43195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cs typeface="+mj-cs"/>
                        </a:rPr>
                        <a:t>Wood door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cs typeface="+mj-cs"/>
                        </a:rPr>
                        <a:t>1.5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876120" y="230601"/>
            <a:ext cx="574388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500" b="1" dirty="0">
                <a:solidFill>
                  <a:srgbClr val="FF0000"/>
                </a:solidFill>
              </a:rPr>
              <a:t>summary of overall heat transfer </a:t>
            </a:r>
            <a:r>
              <a:rPr lang="en-US" sz="2500" b="1" dirty="0" smtClean="0">
                <a:solidFill>
                  <a:srgbClr val="FF0000"/>
                </a:solidFill>
              </a:rPr>
              <a:t/>
            </a:r>
            <a:br>
              <a:rPr lang="en-US" sz="2500" b="1" dirty="0" smtClean="0">
                <a:solidFill>
                  <a:srgbClr val="FF0000"/>
                </a:solidFill>
              </a:rPr>
            </a:br>
            <a:r>
              <a:rPr lang="en-US" sz="2500" b="1" dirty="0" smtClean="0">
                <a:solidFill>
                  <a:srgbClr val="FF0000"/>
                </a:solidFill>
              </a:rPr>
              <a:t>coefficient </a:t>
            </a:r>
            <a:r>
              <a:rPr lang="en-US" sz="2500" b="1" dirty="0">
                <a:solidFill>
                  <a:srgbClr val="FF0000"/>
                </a:solidFill>
              </a:rPr>
              <a:t>for each element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1411992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HVAC  SYSTEM :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 smtClean="0"/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Heating load calculation 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Heating load sources 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1-  Walls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2-  Roofs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3-  Windows 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4-  Doors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5-  Basement Walls Basement Floors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6-  Infiltration Ventilation</a:t>
            </a:r>
            <a:endParaRPr lang="ar-SA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z="1500" smtClean="0"/>
              <a:pPr/>
              <a:t>13</a:t>
            </a:fld>
            <a:endParaRPr lang="en-US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219200"/>
          </a:xfrm>
        </p:spPr>
        <p:txBody>
          <a:bodyPr/>
          <a:lstStyle/>
          <a:p>
            <a:r>
              <a:rPr lang="en-US" dirty="0" smtClean="0"/>
              <a:t>Heating load results for each floor: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878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Floors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Heating Load   KW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Second Basment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First </a:t>
                      </a: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Basement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Ground Floor 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82.6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Ground Floor 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67.5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First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69.8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Second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50.8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Third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51.4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Forth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42.8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Fifth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42.8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Sixth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42.8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Seventh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42.8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Eighth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60.7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97864"/>
          </a:xfrm>
        </p:spPr>
        <p:txBody>
          <a:bodyPr/>
          <a:lstStyle/>
          <a:p>
            <a:r>
              <a:rPr lang="en-US" sz="2800" dirty="0" smtClean="0"/>
              <a:t>Ex. of heating load for 4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floor each room: 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853438"/>
          <a:ext cx="9144000" cy="600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60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r>
                        <a:rPr lang="en-US" sz="2400" b="0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th</a:t>
                      </a: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floor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Heating load(W)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60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office1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2696.8</a:t>
                      </a:r>
                    </a:p>
                  </a:txBody>
                  <a:tcPr marL="9525" marR="9525" marT="9525" marB="0" anchor="b"/>
                </a:tc>
              </a:tr>
              <a:tr h="360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office2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3270.6</a:t>
                      </a:r>
                    </a:p>
                  </a:txBody>
                  <a:tcPr marL="9525" marR="9525" marT="9525" marB="0" anchor="b"/>
                </a:tc>
              </a:tr>
              <a:tr h="360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office3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2867</a:t>
                      </a:r>
                    </a:p>
                  </a:txBody>
                  <a:tcPr marL="9525" marR="9525" marT="9525" marB="0" anchor="b"/>
                </a:tc>
              </a:tr>
              <a:tr h="360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office4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2643</a:t>
                      </a:r>
                    </a:p>
                  </a:txBody>
                  <a:tcPr marL="9525" marR="9525" marT="9525" marB="0" anchor="b"/>
                </a:tc>
              </a:tr>
              <a:tr h="360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reception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3472.6</a:t>
                      </a:r>
                    </a:p>
                  </a:txBody>
                  <a:tcPr marL="9525" marR="9525" marT="9525" marB="0" anchor="b"/>
                </a:tc>
              </a:tr>
              <a:tr h="360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office6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2655.2</a:t>
                      </a:r>
                    </a:p>
                  </a:txBody>
                  <a:tcPr marL="9525" marR="9525" marT="9525" marB="0" anchor="b"/>
                </a:tc>
              </a:tr>
              <a:tr h="360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2896.6</a:t>
                      </a:r>
                    </a:p>
                  </a:txBody>
                  <a:tcPr marL="9525" marR="9525" marT="9525" marB="0" anchor="b"/>
                </a:tc>
              </a:tr>
              <a:tr h="360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2344.4</a:t>
                      </a:r>
                    </a:p>
                  </a:txBody>
                  <a:tcPr marL="9525" marR="9525" marT="9525" marB="0" anchor="b"/>
                </a:tc>
              </a:tr>
              <a:tr h="360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2376</a:t>
                      </a:r>
                    </a:p>
                  </a:txBody>
                  <a:tcPr marL="9525" marR="9525" marT="9525" marB="0" anchor="b"/>
                </a:tc>
              </a:tr>
              <a:tr h="360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2796</a:t>
                      </a:r>
                    </a:p>
                  </a:txBody>
                  <a:tcPr marL="9525" marR="9525" marT="9525" marB="0" anchor="b"/>
                </a:tc>
              </a:tr>
              <a:tr h="360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3588.6</a:t>
                      </a:r>
                    </a:p>
                  </a:txBody>
                  <a:tcPr marL="9525" marR="9525" marT="9525" marB="0" anchor="b"/>
                </a:tc>
              </a:tr>
              <a:tr h="360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3606.2</a:t>
                      </a:r>
                    </a:p>
                  </a:txBody>
                  <a:tcPr marL="9525" marR="9525" marT="9525" marB="0" anchor="b"/>
                </a:tc>
              </a:tr>
              <a:tr h="360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3326.8</a:t>
                      </a:r>
                    </a:p>
                  </a:txBody>
                  <a:tcPr marL="9525" marR="9525" marT="9525" marB="0" anchor="b"/>
                </a:tc>
              </a:tr>
              <a:tr h="360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3003.6</a:t>
                      </a:r>
                    </a:p>
                  </a:txBody>
                  <a:tcPr marL="9525" marR="9525" marT="9525" marB="0" anchor="b"/>
                </a:tc>
              </a:tr>
              <a:tr h="360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service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1269.2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077200" cy="3886200"/>
          </a:xfrm>
        </p:spPr>
        <p:txBody>
          <a:bodyPr/>
          <a:lstStyle/>
          <a:p>
            <a:pPr algn="ctr"/>
            <a:r>
              <a:rPr lang="en-US" sz="8800" dirty="0" smtClean="0"/>
              <a:t>Cooling</a:t>
            </a:r>
            <a:br>
              <a:rPr lang="en-US" sz="8800" dirty="0" smtClean="0"/>
            </a:br>
            <a:r>
              <a:rPr lang="en-US" sz="8800" dirty="0" smtClean="0"/>
              <a:t/>
            </a:r>
            <a:br>
              <a:rPr lang="en-US" sz="8800" dirty="0" smtClean="0"/>
            </a:br>
            <a:r>
              <a:rPr lang="en-US" sz="8800" dirty="0" smtClean="0"/>
              <a:t> load</a:t>
            </a:r>
            <a:br>
              <a:rPr lang="en-US" sz="8800" dirty="0" smtClean="0"/>
            </a:br>
            <a:r>
              <a:rPr lang="en-US" sz="8800" dirty="0" smtClean="0"/>
              <a:t/>
            </a:r>
            <a:br>
              <a:rPr lang="en-US" sz="8800" dirty="0" smtClean="0"/>
            </a:br>
            <a:r>
              <a:rPr lang="en-US" sz="8800" dirty="0" smtClean="0"/>
              <a:t> calculation:</a:t>
            </a:r>
            <a:endParaRPr lang="en-US" sz="8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en-US" dirty="0" smtClean="0"/>
              <a:t>Sources of cooling load</a:t>
            </a:r>
            <a:endParaRPr lang="en-US" dirty="0"/>
          </a:p>
        </p:txBody>
      </p:sp>
      <p:pic>
        <p:nvPicPr>
          <p:cNvPr id="4" name="Content Placeholder 3" descr="jhghk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1676400"/>
            <a:ext cx="7086599" cy="4953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926336"/>
          </a:xfrm>
        </p:spPr>
        <p:txBody>
          <a:bodyPr/>
          <a:lstStyle/>
          <a:p>
            <a:r>
              <a:rPr lang="en-US" dirty="0" smtClean="0"/>
              <a:t>Cooling load factors: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b="1" dirty="0" smtClean="0"/>
              <a:t>Values of CLTD, LM, K, and </a:t>
            </a:r>
            <a:r>
              <a:rPr lang="en-US" sz="3200" b="1" dirty="0" err="1" smtClean="0"/>
              <a:t>CLTDcorr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2514600"/>
          <a:ext cx="91440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79664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west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east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north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south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Arial"/>
                        </a:rPr>
                        <a:t>Roof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9664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CLTD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11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9664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LM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0.5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-2.2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1.1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9664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K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0.65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0.65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0.65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0.65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0.5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15681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(CLTD)corr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7.95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12.5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Arial"/>
                        </a:rPr>
                        <a:t>6.325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7.82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10.65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SHG, SC, CLF, CLTD FOR glass.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784350"/>
          <a:ext cx="9144000" cy="5073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10959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West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East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North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South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9101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SHG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675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675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139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189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9101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SC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0.64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0.64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0.64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0.64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9101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CLF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0.49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0.24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0.7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0.43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9101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CLTD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HP\Desktop\Final 1\basateen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0"/>
            <a:ext cx="6834187" cy="6572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16902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2064"/>
            <a:ext cx="8077200" cy="914400"/>
          </a:xfrm>
        </p:spPr>
        <p:txBody>
          <a:bodyPr/>
          <a:lstStyle/>
          <a:p>
            <a:r>
              <a:rPr lang="en-US" sz="4800" dirty="0" smtClean="0"/>
              <a:t>CLF values:</a:t>
            </a:r>
            <a:endParaRPr lang="en-US" sz="4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784350"/>
          <a:ext cx="9144000" cy="5073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21006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56945" algn="l"/>
                        </a:tabLst>
                      </a:pPr>
                      <a:endParaRPr lang="en-US" sz="3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56945" algn="l"/>
                        </a:tabLst>
                      </a:pPr>
                      <a:r>
                        <a:rPr lang="en-US" sz="3200">
                          <a:latin typeface="Times New Roman"/>
                          <a:ea typeface="Calibri"/>
                          <a:cs typeface="Arial"/>
                        </a:rPr>
                        <a:t>Cooling load factor (CLF)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9101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56945" algn="l"/>
                        </a:tabLst>
                      </a:pPr>
                      <a:r>
                        <a:rPr lang="en-US" sz="3200">
                          <a:latin typeface="Times New Roman"/>
                          <a:ea typeface="Calibri"/>
                          <a:cs typeface="Arial"/>
                        </a:rPr>
                        <a:t>Occupants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56945" algn="l"/>
                        </a:tabLst>
                      </a:pPr>
                      <a:r>
                        <a:rPr lang="en-US" sz="3200">
                          <a:latin typeface="Times New Roman"/>
                          <a:ea typeface="Calibri"/>
                          <a:cs typeface="Arial"/>
                        </a:rPr>
                        <a:t>0.84 from (A-11)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9101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56945" algn="l"/>
                        </a:tabLst>
                      </a:pPr>
                      <a:r>
                        <a:rPr lang="en-US" sz="3200">
                          <a:latin typeface="Times New Roman"/>
                          <a:ea typeface="Calibri"/>
                          <a:cs typeface="Arial"/>
                        </a:rPr>
                        <a:t>Lighting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56945" algn="l"/>
                        </a:tabLst>
                      </a:pPr>
                      <a:r>
                        <a:rPr lang="en-US" sz="3200">
                          <a:latin typeface="Times New Roman"/>
                          <a:ea typeface="Calibri"/>
                          <a:cs typeface="Arial"/>
                        </a:rPr>
                        <a:t>0.84 from (A-12)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9101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56945" algn="l"/>
                        </a:tabLst>
                      </a:pPr>
                      <a:r>
                        <a:rPr lang="en-US" sz="3200">
                          <a:latin typeface="Times New Roman"/>
                          <a:ea typeface="Calibri"/>
                          <a:cs typeface="Arial"/>
                        </a:rPr>
                        <a:t>Equipments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56945" algn="l"/>
                        </a:tabLst>
                      </a:pPr>
                      <a:r>
                        <a:rPr lang="en-US" sz="3200" dirty="0">
                          <a:latin typeface="Times New Roman"/>
                          <a:ea typeface="Calibri"/>
                          <a:cs typeface="Arial"/>
                        </a:rPr>
                        <a:t>0.87 from (A-17)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cooling load: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524000"/>
          <a:ext cx="9144000" cy="53295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65092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Floors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Sensible 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Cooling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Latent Cooling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Total Cooling Load KW </a:t>
                      </a:r>
                    </a:p>
                  </a:txBody>
                  <a:tcPr marL="9525" marR="9525" marT="9525" marB="0" anchor="ctr"/>
                </a:tc>
              </a:tr>
              <a:tr h="38988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Second Basment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</a:tr>
              <a:tr h="38988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First Basment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</a:tr>
              <a:tr h="38988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Ground Floor 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105.9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121.3</a:t>
                      </a:r>
                    </a:p>
                  </a:txBody>
                  <a:tcPr marL="9525" marR="9525" marT="9525" marB="0" anchor="ctr"/>
                </a:tc>
              </a:tr>
              <a:tr h="38988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Ground Floor 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94.6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108.5</a:t>
                      </a:r>
                    </a:p>
                  </a:txBody>
                  <a:tcPr marL="9525" marR="9525" marT="9525" marB="0" anchor="ctr"/>
                </a:tc>
              </a:tr>
              <a:tr h="38988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First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87.5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104.3</a:t>
                      </a:r>
                    </a:p>
                  </a:txBody>
                  <a:tcPr marL="9525" marR="9525" marT="9525" marB="0" anchor="ctr"/>
                </a:tc>
              </a:tr>
              <a:tr h="38988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Second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89.2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107.3</a:t>
                      </a:r>
                    </a:p>
                  </a:txBody>
                  <a:tcPr marL="9525" marR="9525" marT="9525" marB="0" anchor="ctr"/>
                </a:tc>
              </a:tr>
              <a:tr h="38988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Third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73.7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90.1</a:t>
                      </a:r>
                    </a:p>
                  </a:txBody>
                  <a:tcPr marL="9525" marR="9525" marT="9525" marB="0" anchor="ctr"/>
                </a:tc>
              </a:tr>
              <a:tr h="38988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Forth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71.4</a:t>
                      </a:r>
                    </a:p>
                  </a:txBody>
                  <a:tcPr marL="9525" marR="9525" marT="9525" marB="0" anchor="ctr"/>
                </a:tc>
              </a:tr>
              <a:tr h="38988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Fifth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71.4</a:t>
                      </a:r>
                    </a:p>
                  </a:txBody>
                  <a:tcPr marL="9525" marR="9525" marT="9525" marB="0" anchor="ctr"/>
                </a:tc>
              </a:tr>
              <a:tr h="38988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Sixth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71.4</a:t>
                      </a:r>
                    </a:p>
                  </a:txBody>
                  <a:tcPr marL="9525" marR="9525" marT="9525" marB="0" anchor="ctr"/>
                </a:tc>
              </a:tr>
              <a:tr h="38988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Seventh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71.4</a:t>
                      </a:r>
                    </a:p>
                  </a:txBody>
                  <a:tcPr marL="9525" marR="9525" marT="9525" marB="0" anchor="ctr"/>
                </a:tc>
              </a:tr>
              <a:tr h="38988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Eighth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79.8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89.4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426464"/>
          </a:xfrm>
        </p:spPr>
        <p:txBody>
          <a:bodyPr/>
          <a:lstStyle/>
          <a:p>
            <a:r>
              <a:rPr lang="en-US" dirty="0" smtClean="0"/>
              <a:t>Exp. Of cooling load for 4</a:t>
            </a:r>
            <a:r>
              <a:rPr lang="en-US" baseline="30000" dirty="0" smtClean="0"/>
              <a:t>th</a:t>
            </a:r>
            <a:r>
              <a:rPr lang="en-US" dirty="0" smtClean="0"/>
              <a:t> floor: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295400"/>
          <a:ext cx="9144000" cy="5562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347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r>
                        <a:rPr lang="en-US" sz="2000" b="0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th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floor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Total cooling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sensible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7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office1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5239.759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4825.759</a:t>
                      </a:r>
                    </a:p>
                  </a:txBody>
                  <a:tcPr marL="9525" marR="9525" marT="9525" marB="0" anchor="b"/>
                </a:tc>
              </a:tr>
              <a:tr h="347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office2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3584.397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2756.397</a:t>
                      </a:r>
                    </a:p>
                  </a:txBody>
                  <a:tcPr marL="9525" marR="9525" marT="9525" marB="0" anchor="b"/>
                </a:tc>
              </a:tr>
              <a:tr h="347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office3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3002.068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2312.068</a:t>
                      </a:r>
                    </a:p>
                  </a:txBody>
                  <a:tcPr marL="9525" marR="9525" marT="9525" marB="0" anchor="b"/>
                </a:tc>
              </a:tr>
              <a:tr h="347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3585.709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2895.709</a:t>
                      </a:r>
                    </a:p>
                  </a:txBody>
                  <a:tcPr marL="9525" marR="9525" marT="9525" marB="0" anchor="b"/>
                </a:tc>
              </a:tr>
              <a:tr h="347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reciption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10700.02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9872.021</a:t>
                      </a:r>
                    </a:p>
                  </a:txBody>
                  <a:tcPr marL="9525" marR="9525" marT="9525" marB="0" anchor="b"/>
                </a:tc>
              </a:tr>
              <a:tr h="347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5452.975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4486.975</a:t>
                      </a:r>
                    </a:p>
                  </a:txBody>
                  <a:tcPr marL="9525" marR="9525" marT="9525" marB="0" anchor="b"/>
                </a:tc>
              </a:tr>
              <a:tr h="347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5377.255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4549.255</a:t>
                      </a:r>
                    </a:p>
                  </a:txBody>
                  <a:tcPr marL="9525" marR="9525" marT="9525" marB="0" anchor="b"/>
                </a:tc>
              </a:tr>
              <a:tr h="347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7646.64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7094.64</a:t>
                      </a:r>
                    </a:p>
                  </a:txBody>
                  <a:tcPr marL="9525" marR="9525" marT="9525" marB="0" anchor="b"/>
                </a:tc>
              </a:tr>
              <a:tr h="347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3718.813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3028.813</a:t>
                      </a:r>
                    </a:p>
                  </a:txBody>
                  <a:tcPr marL="9525" marR="9525" marT="9525" marB="0" anchor="b"/>
                </a:tc>
              </a:tr>
              <a:tr h="347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3187.661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2497.661</a:t>
                      </a:r>
                    </a:p>
                  </a:txBody>
                  <a:tcPr marL="9525" marR="9525" marT="9525" marB="0" anchor="b"/>
                </a:tc>
              </a:tr>
              <a:tr h="347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3429.819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2601.819</a:t>
                      </a:r>
                    </a:p>
                  </a:txBody>
                  <a:tcPr marL="9525" marR="9525" marT="9525" marB="0" anchor="b"/>
                </a:tc>
              </a:tr>
              <a:tr h="347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3389.783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2423.783</a:t>
                      </a:r>
                    </a:p>
                  </a:txBody>
                  <a:tcPr marL="9525" marR="9525" marT="9525" marB="0" anchor="b"/>
                </a:tc>
              </a:tr>
              <a:tr h="347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4642.927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3538.927</a:t>
                      </a:r>
                    </a:p>
                  </a:txBody>
                  <a:tcPr marL="9525" marR="9525" marT="9525" marB="0" anchor="b"/>
                </a:tc>
              </a:tr>
              <a:tr h="347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6273.137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5445.137</a:t>
                      </a:r>
                    </a:p>
                  </a:txBody>
                  <a:tcPr marL="9525" marR="9525" marT="9525" marB="0" anchor="b"/>
                </a:tc>
              </a:tr>
              <a:tr h="347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service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2165.445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1889.445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lang="en-US" sz="6000" dirty="0" smtClean="0">
                <a:solidFill>
                  <a:srgbClr val="FFFF00"/>
                </a:solidFill>
              </a:rPr>
              <a:t>VRV system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 design by using the tools of daikin company xpress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1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991600" cy="6858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Building Description</a:t>
            </a:r>
            <a:r>
              <a:rPr lang="en-US" b="1" dirty="0"/>
              <a:t/>
            </a:r>
            <a:br>
              <a:rPr lang="en-US" b="1" dirty="0"/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dirty="0">
                <a:solidFill>
                  <a:schemeClr val="bg1"/>
                </a:solidFill>
              </a:rPr>
              <a:t>Al-</a:t>
            </a:r>
            <a:r>
              <a:rPr lang="en-US" dirty="0" err="1">
                <a:solidFill>
                  <a:schemeClr val="bg1"/>
                </a:solidFill>
              </a:rPr>
              <a:t>Basateen</a:t>
            </a:r>
            <a:r>
              <a:rPr lang="en-US" dirty="0">
                <a:solidFill>
                  <a:schemeClr val="bg1"/>
                </a:solidFill>
              </a:rPr>
              <a:t> Trading Center located in city downtown , Nablus city</a:t>
            </a:r>
            <a:r>
              <a:rPr lang="en-US" dirty="0" smtClean="0">
                <a:solidFill>
                  <a:schemeClr val="bg1"/>
                </a:solidFill>
              </a:rPr>
              <a:t>. It </a:t>
            </a:r>
            <a:r>
              <a:rPr lang="en-US" dirty="0">
                <a:solidFill>
                  <a:schemeClr val="bg1"/>
                </a:solidFill>
              </a:rPr>
              <a:t>evaluate 533 meter above of the sea level. The building face sits at the west north orientation where the wind speed greater than 5 </a:t>
            </a:r>
            <a:r>
              <a:rPr lang="en-US" i="1" dirty="0">
                <a:solidFill>
                  <a:schemeClr val="bg1"/>
                </a:solidFill>
              </a:rPr>
              <a:t>m/s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algn="l" rtl="0"/>
            <a:endParaRPr lang="en-US" dirty="0">
              <a:solidFill>
                <a:schemeClr val="bg1"/>
              </a:solidFill>
            </a:endParaRPr>
          </a:p>
          <a:p>
            <a:pPr algn="just" rtl="0"/>
            <a:r>
              <a:rPr lang="en-US" dirty="0">
                <a:solidFill>
                  <a:schemeClr val="bg1"/>
                </a:solidFill>
              </a:rPr>
              <a:t>Al-</a:t>
            </a:r>
            <a:r>
              <a:rPr lang="en-US" dirty="0" err="1">
                <a:solidFill>
                  <a:schemeClr val="bg1"/>
                </a:solidFill>
              </a:rPr>
              <a:t>Basateen</a:t>
            </a:r>
            <a:r>
              <a:rPr lang="en-US" dirty="0">
                <a:solidFill>
                  <a:schemeClr val="bg1"/>
                </a:solidFill>
              </a:rPr>
              <a:t> Trading Center consists of nine floors; each floor has approximately 1550  </a:t>
            </a:r>
            <a:r>
              <a:rPr lang="en-US" i="1" dirty="0">
                <a:solidFill>
                  <a:schemeClr val="bg1"/>
                </a:solidFill>
              </a:rPr>
              <a:t>m</a:t>
            </a:r>
            <a:r>
              <a:rPr lang="en-US" i="1" baseline="30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endParaRPr lang="ar-JO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80601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1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772400" cy="9144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Result from report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exp. In 4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floor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2800" dirty="0">
              <a:solidFill>
                <a:srgbClr val="FFFF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0" y="1371600"/>
          <a:ext cx="9144000" cy="54536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31384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Model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Qty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Arial"/>
                        </a:rPr>
                        <a:t>Description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2700" marR="12700" marT="25400" marB="6350"/>
                </a:tc>
              </a:tr>
              <a:tr h="31384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RXYQ44P8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12700" marR="254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Arial"/>
                        </a:rPr>
                        <a:t>Heat pump VRV III P COMPACT</a:t>
                      </a:r>
                    </a:p>
                  </a:txBody>
                  <a:tcPr marL="12700" marR="12700" marT="25400" marB="6350"/>
                </a:tc>
              </a:tr>
              <a:tr h="31384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FXCQ32M8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12700" marR="254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Arial"/>
                        </a:rPr>
                        <a:t>C - 2-way blow ceiling mounted cassette</a:t>
                      </a:r>
                    </a:p>
                  </a:txBody>
                  <a:tcPr marL="12700" marR="12700" marT="25400" marB="6350"/>
                </a:tc>
              </a:tr>
              <a:tr h="31384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FXMQ100P7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12700" marR="254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Arial"/>
                        </a:rPr>
                        <a:t>M - Concealed ceiling unit (large)</a:t>
                      </a:r>
                    </a:p>
                  </a:txBody>
                  <a:tcPr marL="12700" marR="12700" marT="25400" marB="6350"/>
                </a:tc>
              </a:tr>
              <a:tr h="31384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FXMQ125P7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12700" marR="254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Arial"/>
                        </a:rPr>
                        <a:t>M - Concealed ceiling unit (large)</a:t>
                      </a:r>
                    </a:p>
                  </a:txBody>
                  <a:tcPr marL="12700" marR="12700" marT="25400" marB="6350"/>
                </a:tc>
              </a:tr>
              <a:tr h="31384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FXMQ200MA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12700" marR="254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Arial"/>
                        </a:rPr>
                        <a:t>M - Concealed ceiling unit (large)</a:t>
                      </a:r>
                    </a:p>
                  </a:txBody>
                  <a:tcPr marL="12700" marR="12700" marT="25400" marB="6350"/>
                </a:tc>
              </a:tr>
              <a:tr h="31384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FXMQ40P7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</a:p>
                  </a:txBody>
                  <a:tcPr marL="12700" marR="254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Arial"/>
                        </a:rPr>
                        <a:t>M - Concealed ceiling unit (large)</a:t>
                      </a:r>
                    </a:p>
                  </a:txBody>
                  <a:tcPr marL="12700" marR="12700" marT="25400" marB="6350"/>
                </a:tc>
              </a:tr>
              <a:tr h="31384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FXMQ50P7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</a:p>
                  </a:txBody>
                  <a:tcPr marL="12700" marR="254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Arial"/>
                        </a:rPr>
                        <a:t>M - Concealed ceiling unit (large)</a:t>
                      </a:r>
                    </a:p>
                  </a:txBody>
                  <a:tcPr marL="12700" marR="12700" marT="25400" marB="6350"/>
                </a:tc>
              </a:tr>
              <a:tr h="31384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FXMQ63P7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12700" marR="254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Arial"/>
                        </a:rPr>
                        <a:t>M - Concealed ceiling unit (large)</a:t>
                      </a:r>
                    </a:p>
                  </a:txBody>
                  <a:tcPr marL="12700" marR="12700" marT="25400" marB="6350"/>
                </a:tc>
              </a:tr>
              <a:tr h="31384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FXMQ80P7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12700" marR="254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Arial"/>
                        </a:rPr>
                        <a:t>M - Concealed ceiling unit (large)</a:t>
                      </a:r>
                    </a:p>
                  </a:txBody>
                  <a:tcPr marL="12700" marR="12700" marT="25400" marB="6350"/>
                </a:tc>
              </a:tr>
              <a:tr h="31384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KHRQ22M20T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12700" marR="254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Arial"/>
                        </a:rPr>
                        <a:t>REFNET branch piping kit</a:t>
                      </a:r>
                    </a:p>
                  </a:txBody>
                  <a:tcPr marL="12700" marR="12700" marT="25400" marB="6350"/>
                </a:tc>
              </a:tr>
              <a:tr h="31384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KHRQ22M29T9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</a:p>
                  </a:txBody>
                  <a:tcPr marL="12700" marR="254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Arial"/>
                        </a:rPr>
                        <a:t>REFNET branch piping kit</a:t>
                      </a:r>
                    </a:p>
                  </a:txBody>
                  <a:tcPr marL="12700" marR="12700" marT="25400" marB="6350"/>
                </a:tc>
              </a:tr>
              <a:tr h="31384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KHRQ22M64T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12700" marR="254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Arial"/>
                        </a:rPr>
                        <a:t>REFNET branch piping kit</a:t>
                      </a:r>
                    </a:p>
                  </a:txBody>
                  <a:tcPr marL="12700" marR="12700" marT="25400" marB="6350"/>
                </a:tc>
              </a:tr>
              <a:tr h="31384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KHRQ22M75T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Arial"/>
                        </a:rPr>
                        <a:t>7</a:t>
                      </a:r>
                    </a:p>
                  </a:txBody>
                  <a:tcPr marL="12700" marR="254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Arial"/>
                        </a:rPr>
                        <a:t>REFNET branch piping kit</a:t>
                      </a:r>
                    </a:p>
                  </a:txBody>
                  <a:tcPr marL="12700" marR="12700" marT="25400" marB="6350"/>
                </a:tc>
              </a:tr>
              <a:tr h="55008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BHFQ22P1517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12700" marR="25400" marT="25400" marB="635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Arial"/>
                        </a:rPr>
                        <a:t>Outdoor unit multi connection piping kit for 3 outdoors</a:t>
                      </a:r>
                    </a:p>
                  </a:txBody>
                  <a:tcPr marL="12700" marR="12700" marT="25400" marB="635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657600" y="914400"/>
            <a:ext cx="20746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1)quantity results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114800" cy="6858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6" name="Picture 5" descr="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0"/>
            <a:ext cx="52578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2)Ventilation results</a:t>
            </a:r>
            <a:endParaRPr lang="en-US" dirty="0">
              <a:solidFill>
                <a:srgbClr val="FFFF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0" y="865687"/>
          <a:ext cx="9144000" cy="6498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349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/>
                          <a:ea typeface="Times New Roman"/>
                        </a:rPr>
                        <a:t>Name</a:t>
                      </a:r>
                      <a:r>
                        <a:rPr lang="en-US" sz="2000" dirty="0">
                          <a:latin typeface="Arial"/>
                          <a:ea typeface="Times New Roman"/>
                        </a:rPr>
                        <a:t>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Arial"/>
                          <a:ea typeface="Times New Roman"/>
                        </a:rPr>
                        <a:t>FCU</a:t>
                      </a:r>
                      <a:r>
                        <a:rPr lang="en-US" sz="2000">
                          <a:latin typeface="Arial"/>
                          <a:ea typeface="Times New Roman"/>
                        </a:rPr>
                        <a:t>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/>
                          <a:ea typeface="Times New Roman"/>
                        </a:rPr>
                        <a:t>Airflow</a:t>
                      </a:r>
                      <a:r>
                        <a:rPr lang="en-US" sz="2000" dirty="0">
                          <a:latin typeface="Arial"/>
                          <a:ea typeface="Times New Roman"/>
                        </a:rPr>
                        <a:t> </a:t>
                      </a:r>
                    </a:p>
                  </a:txBody>
                  <a:tcPr marL="12700" marR="12700" marT="25400" marB="6350"/>
                </a:tc>
              </a:tr>
              <a:tr h="349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</a:rPr>
                        <a:t>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</a:rPr>
                        <a:t>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Arial"/>
                          <a:ea typeface="Times New Roman"/>
                        </a:rPr>
                        <a:t>cfm</a:t>
                      </a:r>
                      <a:r>
                        <a:rPr lang="en-US" sz="2000">
                          <a:latin typeface="Arial"/>
                          <a:ea typeface="Times New Roman"/>
                        </a:rPr>
                        <a:t> </a:t>
                      </a:r>
                    </a:p>
                  </a:txBody>
                  <a:tcPr marL="12700" marR="12700" marT="25400" marB="6350"/>
                </a:tc>
              </a:tr>
              <a:tr h="349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</a:rPr>
                        <a:t>service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</a:rPr>
                        <a:t>FXCQ32M8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/>
                          <a:ea typeface="Times New Roman"/>
                        </a:rPr>
                        <a:t>318 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12700" marR="12700" marT="25400" marB="6350"/>
                </a:tc>
              </a:tr>
              <a:tr h="349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</a:rPr>
                        <a:t>office14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</a:rPr>
                        <a:t>FXMQ100P7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/>
                          <a:ea typeface="Times New Roman"/>
                        </a:rPr>
                        <a:t>1130 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12700" marR="12700" marT="25400" marB="6350"/>
                </a:tc>
              </a:tr>
              <a:tr h="349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</a:rPr>
                        <a:t>office13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</a:rPr>
                        <a:t>FXMQ63P7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/>
                          <a:ea typeface="Times New Roman"/>
                        </a:rPr>
                        <a:t>689 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12700" marR="12700" marT="25400" marB="6350"/>
                </a:tc>
              </a:tr>
              <a:tr h="349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</a:rPr>
                        <a:t>office12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</a:rPr>
                        <a:t>FXMQ40P7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/>
                          <a:ea typeface="Times New Roman"/>
                        </a:rPr>
                        <a:t>565 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12700" marR="12700" marT="25400" marB="6350"/>
                </a:tc>
              </a:tr>
              <a:tr h="349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</a:rPr>
                        <a:t>office1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</a:rPr>
                        <a:t>FXMQ80P7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/>
                          <a:ea typeface="Times New Roman"/>
                        </a:rPr>
                        <a:t>883 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12700" marR="12700" marT="25400" marB="6350"/>
                </a:tc>
              </a:tr>
              <a:tr h="349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</a:rPr>
                        <a:t>office2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</a:rPr>
                        <a:t>FXMQ40P7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/>
                          <a:ea typeface="Times New Roman"/>
                        </a:rPr>
                        <a:t>565 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12700" marR="12700" marT="25400" marB="6350"/>
                </a:tc>
              </a:tr>
              <a:tr h="349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</a:rPr>
                        <a:t>office11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</a:rPr>
                        <a:t>FXMQ40P7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/>
                          <a:ea typeface="Times New Roman"/>
                        </a:rPr>
                        <a:t>565 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12700" marR="12700" marT="25400" marB="6350"/>
                </a:tc>
              </a:tr>
              <a:tr h="349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</a:rPr>
                        <a:t>office3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</a:rPr>
                        <a:t>FXMQ40P7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/>
                          <a:ea typeface="Times New Roman"/>
                        </a:rPr>
                        <a:t>565 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12700" marR="12700" marT="25400" marB="6350"/>
                </a:tc>
              </a:tr>
              <a:tr h="349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</a:rPr>
                        <a:t>office10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</a:rPr>
                        <a:t>FXMQ40P7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/>
                          <a:ea typeface="Times New Roman"/>
                        </a:rPr>
                        <a:t>565 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12700" marR="12700" marT="25400" marB="6350"/>
                </a:tc>
              </a:tr>
              <a:tr h="349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</a:rPr>
                        <a:t>office4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</a:rPr>
                        <a:t>FXMQ50P7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/>
                          <a:ea typeface="Times New Roman"/>
                        </a:rPr>
                        <a:t>636 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12700" marR="12700" marT="25400" marB="6350"/>
                </a:tc>
              </a:tr>
              <a:tr h="349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</a:rPr>
                        <a:t>office9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</a:rPr>
                        <a:t>FXMQ50P7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/>
                          <a:ea typeface="Times New Roman"/>
                        </a:rPr>
                        <a:t>636 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12700" marR="12700" marT="25400" marB="6350"/>
                </a:tc>
              </a:tr>
              <a:tr h="349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</a:rPr>
                        <a:t>reciption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</a:rPr>
                        <a:t>FXMQ200MA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/>
                          <a:ea typeface="Times New Roman"/>
                        </a:rPr>
                        <a:t>2048 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12700" marR="12700" marT="25400" marB="6350"/>
                </a:tc>
              </a:tr>
              <a:tr h="349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</a:rPr>
                        <a:t>office6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</a:rPr>
                        <a:t>FXMQ80P7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/>
                          <a:ea typeface="Times New Roman"/>
                        </a:rPr>
                        <a:t>883 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12700" marR="12700" marT="25400" marB="6350"/>
                </a:tc>
              </a:tr>
              <a:tr h="349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</a:rPr>
                        <a:t>office7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</a:rPr>
                        <a:t>FXMQ80P7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/>
                          <a:ea typeface="Times New Roman"/>
                        </a:rPr>
                        <a:t>883 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12700" marR="12700" marT="25400" marB="6350"/>
                </a:tc>
              </a:tr>
              <a:tr h="349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</a:rPr>
                        <a:t>office8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</a:rPr>
                        <a:t>FXMQ125P7 </a:t>
                      </a:r>
                    </a:p>
                  </a:txBody>
                  <a:tcPr marL="12700" marR="12700" marT="25400" marB="635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/>
                          <a:ea typeface="Times New Roman"/>
                        </a:rPr>
                        <a:t>1377 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12700" marR="12700" marT="25400" marB="635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مثال على وحدات داخلية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وحدات خارجية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279136"/>
          </a:xfrm>
        </p:spPr>
        <p:txBody>
          <a:bodyPr/>
          <a:lstStyle/>
          <a:p>
            <a:pPr algn="ctr"/>
            <a:r>
              <a:rPr lang="en-US" sz="8800" dirty="0" smtClean="0"/>
              <a:t>Ventilation</a:t>
            </a:r>
            <a:br>
              <a:rPr lang="en-US" sz="8800" dirty="0" smtClean="0"/>
            </a:br>
            <a:r>
              <a:rPr lang="en-US" sz="8800" dirty="0" smtClean="0"/>
              <a:t/>
            </a:r>
            <a:br>
              <a:rPr lang="en-US" sz="8800" dirty="0" smtClean="0"/>
            </a:br>
            <a:r>
              <a:rPr lang="en-US" sz="8800" dirty="0" smtClean="0"/>
              <a:t> system</a:t>
            </a:r>
            <a:endParaRPr lang="en-US" sz="8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772400" cy="914400"/>
          </a:xfrm>
        </p:spPr>
        <p:txBody>
          <a:bodyPr/>
          <a:lstStyle/>
          <a:p>
            <a:r>
              <a:rPr lang="en-US" dirty="0" smtClean="0"/>
              <a:t>Fresh air value for each floor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784350"/>
          <a:ext cx="9144000" cy="50736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902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Floors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Vent ( CFM )</a:t>
                      </a:r>
                    </a:p>
                  </a:txBody>
                  <a:tcPr marL="9525" marR="9525" marT="9525" marB="0" anchor="ctr"/>
                </a:tc>
              </a:tr>
              <a:tr h="3902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Second </a:t>
                      </a: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Basement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12588</a:t>
                      </a:r>
                    </a:p>
                  </a:txBody>
                  <a:tcPr marL="9525" marR="9525" marT="9525" marB="0" anchor="ctr"/>
                </a:tc>
              </a:tr>
              <a:tr h="3902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First </a:t>
                      </a: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Basement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12914</a:t>
                      </a:r>
                    </a:p>
                  </a:txBody>
                  <a:tcPr marL="9525" marR="9525" marT="9525" marB="0" anchor="ctr"/>
                </a:tc>
              </a:tr>
              <a:tr h="3902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Ground Floor 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3517</a:t>
                      </a:r>
                    </a:p>
                  </a:txBody>
                  <a:tcPr marL="9525" marR="9525" marT="9525" marB="0" anchor="ctr"/>
                </a:tc>
              </a:tr>
              <a:tr h="3902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Ground Floor 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3221</a:t>
                      </a:r>
                    </a:p>
                  </a:txBody>
                  <a:tcPr marL="9525" marR="9525" marT="9525" marB="0" anchor="ctr"/>
                </a:tc>
              </a:tr>
              <a:tr h="3902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First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3502</a:t>
                      </a:r>
                    </a:p>
                  </a:txBody>
                  <a:tcPr marL="9525" marR="9525" marT="9525" marB="0" anchor="ctr"/>
                </a:tc>
              </a:tr>
              <a:tr h="3902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Second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3308</a:t>
                      </a:r>
                    </a:p>
                  </a:txBody>
                  <a:tcPr marL="9525" marR="9525" marT="9525" marB="0" anchor="ctr"/>
                </a:tc>
              </a:tr>
              <a:tr h="3902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Third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3203</a:t>
                      </a:r>
                    </a:p>
                  </a:txBody>
                  <a:tcPr marL="9525" marR="9525" marT="9525" marB="0" anchor="ctr"/>
                </a:tc>
              </a:tr>
              <a:tr h="3902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Forth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1980</a:t>
                      </a:r>
                    </a:p>
                  </a:txBody>
                  <a:tcPr marL="9525" marR="9525" marT="9525" marB="0" anchor="ctr"/>
                </a:tc>
              </a:tr>
              <a:tr h="3902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Fifth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1980</a:t>
                      </a:r>
                    </a:p>
                  </a:txBody>
                  <a:tcPr marL="9525" marR="9525" marT="9525" marB="0" anchor="ctr"/>
                </a:tc>
              </a:tr>
              <a:tr h="3902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Sixth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1980</a:t>
                      </a:r>
                    </a:p>
                  </a:txBody>
                  <a:tcPr marL="9525" marR="9525" marT="9525" marB="0" anchor="ctr"/>
                </a:tc>
              </a:tr>
              <a:tr h="3902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Seventh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1980</a:t>
                      </a:r>
                    </a:p>
                  </a:txBody>
                  <a:tcPr marL="9525" marR="9525" marT="9525" marB="0" anchor="ctr"/>
                </a:tc>
              </a:tr>
              <a:tr h="3902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Eighth floor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1980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772400" cy="914400"/>
          </a:xfrm>
        </p:spPr>
        <p:txBody>
          <a:bodyPr/>
          <a:lstStyle/>
          <a:p>
            <a:pPr algn="ctr"/>
            <a:r>
              <a:rPr lang="en-US" dirty="0" smtClean="0"/>
              <a:t>Exp. Fresh air for each room</a:t>
            </a:r>
            <a:br>
              <a:rPr lang="en-US" dirty="0" smtClean="0"/>
            </a:b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floor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523998"/>
          <a:ext cx="9144000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rooms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L/S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CFM0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office1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office2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office3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reciption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154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154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176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132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service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132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Inside and Outside Design condition </a:t>
            </a:r>
            <a:endParaRPr lang="ar-JO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0">
              <a:buNone/>
            </a:pPr>
            <a:r>
              <a:rPr lang="en-US" dirty="0">
                <a:solidFill>
                  <a:schemeClr val="bg1"/>
                </a:solidFill>
              </a:rPr>
              <a:t>Palestine in general divided into six climatology regions. Nablus sit in forth region according to the Palestinian code . The parameters design is shown in table </a:t>
            </a:r>
            <a:endParaRPr lang="ar-JO" dirty="0">
              <a:solidFill>
                <a:schemeClr val="bg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17851509"/>
              </p:ext>
            </p:extLst>
          </p:nvPr>
        </p:nvGraphicFramePr>
        <p:xfrm>
          <a:off x="773569" y="4149080"/>
          <a:ext cx="7614855" cy="2160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160"/>
                <a:gridCol w="634689"/>
                <a:gridCol w="774438"/>
                <a:gridCol w="788329"/>
                <a:gridCol w="790065"/>
                <a:gridCol w="776174"/>
                <a:gridCol w="796142"/>
                <a:gridCol w="790933"/>
                <a:gridCol w="823925"/>
              </a:tblGrid>
              <a:tr h="762438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cs typeface="+mj-cs"/>
                        </a:rPr>
                        <a:t>Parameters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T</a:t>
                      </a:r>
                      <a:r>
                        <a:rPr lang="en-US" sz="2000" baseline="-25000">
                          <a:effectLst/>
                          <a:cs typeface="+mj-cs"/>
                        </a:rPr>
                        <a:t>in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T</a:t>
                      </a:r>
                      <a:r>
                        <a:rPr lang="en-US" sz="2000" baseline="-25000">
                          <a:effectLst/>
                          <a:cs typeface="+mj-cs"/>
                        </a:rPr>
                        <a:t>o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cs typeface="+mj-cs"/>
                        </a:rPr>
                        <a:t>T</a:t>
                      </a:r>
                      <a:r>
                        <a:rPr lang="en-US" sz="2000" baseline="-25000" dirty="0" err="1">
                          <a:effectLst/>
                          <a:cs typeface="+mj-cs"/>
                        </a:rPr>
                        <a:t>un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T</a:t>
                      </a:r>
                      <a:r>
                        <a:rPr lang="en-US" sz="2000" baseline="-25000">
                          <a:effectLst/>
                          <a:cs typeface="+mj-cs"/>
                        </a:rPr>
                        <a:t>g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Φ</a:t>
                      </a:r>
                      <a:r>
                        <a:rPr lang="en-US" sz="2000" baseline="-25000">
                          <a:effectLst/>
                          <a:cs typeface="+mj-cs"/>
                        </a:rPr>
                        <a:t>in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Φ</a:t>
                      </a:r>
                      <a:r>
                        <a:rPr lang="en-US" sz="2000" baseline="-25000">
                          <a:effectLst/>
                          <a:cs typeface="+mj-cs"/>
                        </a:rPr>
                        <a:t>out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W</a:t>
                      </a:r>
                      <a:r>
                        <a:rPr lang="en-US" sz="2000" baseline="-25000">
                          <a:effectLst/>
                          <a:cs typeface="+mj-cs"/>
                        </a:rPr>
                        <a:t>in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cs typeface="+mj-cs"/>
                        </a:rPr>
                        <a:t>W</a:t>
                      </a:r>
                      <a:r>
                        <a:rPr lang="en-US" sz="2000" baseline="-25000" dirty="0" err="1">
                          <a:effectLst/>
                          <a:cs typeface="+mj-cs"/>
                        </a:rPr>
                        <a:t>out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69890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Winter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cs typeface="+mj-cs"/>
                        </a:rPr>
                        <a:t>22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4.7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31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cs typeface="+mj-cs"/>
                        </a:rPr>
                        <a:t>9.7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cs typeface="+mj-cs"/>
                        </a:rPr>
                        <a:t>30%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cs typeface="+mj-cs"/>
                        </a:rPr>
                        <a:t>70%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4.9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cs typeface="+mj-cs"/>
                        </a:rPr>
                        <a:t>3.7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69890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cs typeface="+mj-cs"/>
                        </a:rPr>
                        <a:t>Summer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24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30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28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29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60%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52%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cs typeface="+mj-cs"/>
                        </a:rPr>
                        <a:t>11.2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cs typeface="+mj-cs"/>
                        </a:rPr>
                        <a:t>13.9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055541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219200"/>
          </a:xfrm>
        </p:spPr>
        <p:txBody>
          <a:bodyPr/>
          <a:lstStyle/>
          <a:p>
            <a:r>
              <a:rPr lang="en-US" dirty="0" smtClean="0"/>
              <a:t>Fans calculation and selections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784350"/>
          <a:ext cx="9144000" cy="5073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53368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Fan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CFM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M3/hr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Model No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0088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For Basements Fresh air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25500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130Pa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41434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HRZS07-710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0088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For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Basement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Exhaust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air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26650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140pa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43303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HRZS07-710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0088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For All other floors fresh air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26650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140pa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43303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HRZS07-710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51332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For All floors Bathroom Exhaust air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40pa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43303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 125 STAHL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153400" cy="685800"/>
          </a:xfrm>
        </p:spPr>
        <p:txBody>
          <a:bodyPr/>
          <a:lstStyle/>
          <a:p>
            <a:r>
              <a:rPr lang="en-US" dirty="0" smtClean="0"/>
              <a:t>Basement2 </a:t>
            </a:r>
            <a:r>
              <a:rPr lang="en-US" dirty="0" smtClean="0"/>
              <a:t>floor </a:t>
            </a:r>
            <a:r>
              <a:rPr lang="en-US" dirty="0" smtClean="0"/>
              <a:t>fresh air </a:t>
            </a:r>
            <a:endParaRPr lang="en-US" dirty="0"/>
          </a:p>
        </p:txBody>
      </p:sp>
      <p:pic>
        <p:nvPicPr>
          <p:cNvPr id="4" name="Content Placeholder 3" descr="iiiiiiiiiiiiiiiiiiiiii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62000"/>
            <a:ext cx="9144000" cy="60960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</p:spPr>
        <p:txBody>
          <a:bodyPr/>
          <a:lstStyle/>
          <a:p>
            <a:r>
              <a:rPr lang="en-US" dirty="0" smtClean="0"/>
              <a:t>Basement floor exhaust  </a:t>
            </a:r>
            <a:endParaRPr lang="en-US" dirty="0"/>
          </a:p>
        </p:txBody>
      </p:sp>
      <p:pic>
        <p:nvPicPr>
          <p:cNvPr id="4" name="Content Placeholder 3" descr="yyyyyyyyyy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38200"/>
            <a:ext cx="9144000" cy="60198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</p:spPr>
        <p:txBody>
          <a:bodyPr/>
          <a:lstStyle/>
          <a:p>
            <a:r>
              <a:rPr lang="en-US" sz="3600" dirty="0" smtClean="0"/>
              <a:t>Tube fan for bathroom exhaust</a:t>
            </a:r>
            <a:endParaRPr lang="en-US" sz="3600" dirty="0"/>
          </a:p>
        </p:txBody>
      </p:sp>
      <p:pic>
        <p:nvPicPr>
          <p:cNvPr id="4" name="Content Placeholder 3" descr="hhhhh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62000"/>
            <a:ext cx="9144000" cy="60960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279136"/>
          </a:xfrm>
        </p:spPr>
        <p:txBody>
          <a:bodyPr/>
          <a:lstStyle/>
          <a:p>
            <a:pPr algn="ctr"/>
            <a:r>
              <a:rPr lang="en-US" sz="8800" dirty="0" smtClean="0"/>
              <a:t>Potable </a:t>
            </a:r>
            <a:br>
              <a:rPr lang="en-US" sz="8800" dirty="0" smtClean="0"/>
            </a:br>
            <a:r>
              <a:rPr lang="en-US" sz="8800" dirty="0" smtClean="0"/>
              <a:t>water</a:t>
            </a:r>
            <a:br>
              <a:rPr lang="en-US" sz="8800" dirty="0" smtClean="0"/>
            </a:br>
            <a:r>
              <a:rPr lang="en-US" sz="8800" dirty="0" smtClean="0"/>
              <a:t> system</a:t>
            </a:r>
            <a:br>
              <a:rPr lang="en-US" sz="8800" dirty="0" smtClean="0"/>
            </a:br>
            <a:endParaRPr lang="en-US" sz="8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1981200"/>
          </a:xfrm>
        </p:spPr>
        <p:txBody>
          <a:bodyPr/>
          <a:lstStyle/>
          <a:p>
            <a:r>
              <a:rPr lang="en-US" dirty="0" smtClean="0"/>
              <a:t>Hot water system: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hot water plumping fixture unit in building:</a:t>
            </a:r>
            <a:endParaRPr lang="en-US" sz="32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838200" y="2438400"/>
          <a:ext cx="77724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Calibri"/>
                          <a:cs typeface="Arial"/>
                        </a:rPr>
                        <a:t>Size of pipe (in)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Calibri"/>
                          <a:cs typeface="Arial"/>
                        </a:rPr>
                        <a:t>No. of fixture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Calibri"/>
                          <a:cs typeface="Arial"/>
                        </a:rPr>
                        <a:t>Type of fixture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3200" b="1" dirty="0" smtClean="0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r>
                        <a:rPr lang="en-US" sz="3200" b="1" dirty="0" smtClean="0">
                          <a:latin typeface="Times New Roman"/>
                          <a:ea typeface="Calibri"/>
                          <a:cs typeface="Arial"/>
                        </a:rPr>
                        <a:t>/8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latin typeface="Times New Roman"/>
                          <a:ea typeface="Calibri"/>
                          <a:cs typeface="Arial"/>
                        </a:rPr>
                        <a:t>1.5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latin typeface="Times New Roman"/>
                          <a:ea typeface="Calibri"/>
                          <a:cs typeface="Arial"/>
                        </a:rPr>
                        <a:t>Lavatory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Calibri"/>
                          <a:cs typeface="Arial"/>
                        </a:rPr>
                        <a:t>1/2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latin typeface="Times New Roman"/>
                          <a:ea typeface="Calibri"/>
                          <a:cs typeface="Arial"/>
                        </a:rPr>
                        <a:t>2.25</a:t>
                      </a:r>
                      <a:endParaRPr lang="en-US" sz="3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latin typeface="Times New Roman"/>
                          <a:ea typeface="Calibri"/>
                          <a:cs typeface="Arial"/>
                        </a:rPr>
                        <a:t>Service sink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772400" cy="914400"/>
          </a:xfrm>
        </p:spPr>
        <p:txBody>
          <a:bodyPr/>
          <a:lstStyle/>
          <a:p>
            <a:r>
              <a:rPr lang="en-US" sz="2800" dirty="0" smtClean="0"/>
              <a:t>Hot water flow rate and pipe size for the main pipe that entered to each floor:</a:t>
            </a:r>
            <a:endParaRPr lang="en-US" sz="2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990600" y="1295400"/>
          <a:ext cx="77724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7975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Arial"/>
                        </a:rPr>
                        <a:t>Floor name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Arial"/>
                        </a:rPr>
                        <a:t>Total F.U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flow rate (L/S)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Pipe Size  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    ( in )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987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ground floor1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1.105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ground floor2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1.105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first floor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39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1.64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1.25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second floor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34.5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1.57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1.25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third floor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33.75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1.54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1.25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fourth floor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50.25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1.85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1.25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fifth floor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50.25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1.85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1.25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sixth floor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50.25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1.85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Arial"/>
                        </a:rPr>
                        <a:t>1.25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seventh floor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50.25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1.85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1.25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eighth floor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50.25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Arial"/>
                        </a:rPr>
                        <a:t>1.85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Arial"/>
                        </a:rPr>
                        <a:t>1.25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09600" y="6172200"/>
            <a:ext cx="807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Total  fixture unit in the building= 389</a:t>
            </a:r>
            <a:endParaRPr lang="en-US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1219200"/>
          </a:xfrm>
        </p:spPr>
        <p:txBody>
          <a:bodyPr/>
          <a:lstStyle/>
          <a:p>
            <a:r>
              <a:rPr lang="en-US" sz="3200" dirty="0" smtClean="0"/>
              <a:t>Distribution of steel Hot water pipe supply in ground floor: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1784350"/>
          <a:ext cx="8305800" cy="40068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300"/>
                <a:gridCol w="1384300"/>
                <a:gridCol w="1384300"/>
                <a:gridCol w="1384300"/>
                <a:gridCol w="1384300"/>
                <a:gridCol w="1384300"/>
              </a:tblGrid>
              <a:tr h="133561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Name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service sink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lav.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Total F.U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flow rate (L/S)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Pipe Size ( in )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33561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collector 1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4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6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0.68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0.75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33561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collector 2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0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6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9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0.86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Content Placeholder 7" descr="jjjjjjjjjjjjjjjjjjjjjjjj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Riser sizing: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Name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Total F.U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flow rate (L/S)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Pipe Size ( in 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Basement2_G1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389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6.48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2.5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G2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374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6.29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2.5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1st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358.5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6.09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2.5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2nd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319.5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5.59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2.5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3rd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285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5.17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4th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251.25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4.74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5th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201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4.11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6th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150.75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3.45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7th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100.5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2.74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1.5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8th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50.25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1.84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1.25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sz="2500" b="1" dirty="0" smtClean="0"/>
              <a:t> </a:t>
            </a:r>
            <a:r>
              <a:rPr lang="en-US" sz="2500" b="1" dirty="0">
                <a:solidFill>
                  <a:srgbClr val="FF0000"/>
                </a:solidFill>
              </a:rPr>
              <a:t>Overall heat transfer coefficient, </a:t>
            </a:r>
            <a:r>
              <a:rPr lang="en-US" sz="2500" b="1" dirty="0" err="1">
                <a:solidFill>
                  <a:srgbClr val="FF0000"/>
                </a:solidFill>
              </a:rPr>
              <a:t>U</a:t>
            </a:r>
            <a:r>
              <a:rPr lang="en-US" sz="2500" b="1" baseline="-25000" dirty="0" err="1">
                <a:solidFill>
                  <a:srgbClr val="FF0000"/>
                </a:solidFill>
              </a:rPr>
              <a:t>overall</a:t>
            </a:r>
            <a:r>
              <a:rPr lang="en-US" sz="2500" b="1" dirty="0"/>
              <a:t/>
            </a:r>
            <a:br>
              <a:rPr lang="en-US" sz="2500" b="1" dirty="0"/>
            </a:br>
            <a:endParaRPr lang="ar-JO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1874040"/>
          </a:xfrm>
        </p:spPr>
        <p:txBody>
          <a:bodyPr>
            <a:normAutofit/>
          </a:bodyPr>
          <a:lstStyle/>
          <a:p>
            <a:pPr marL="0" lvl="0" indent="0" algn="just" rtl="0">
              <a:buNone/>
            </a:pPr>
            <a:r>
              <a:rPr lang="en-US" dirty="0">
                <a:solidFill>
                  <a:schemeClr val="bg1"/>
                </a:solidFill>
              </a:rPr>
              <a:t>Overall heat transfer coefficient depends on the construction of the </a:t>
            </a:r>
            <a:r>
              <a:rPr lang="en-US" dirty="0" smtClean="0">
                <a:solidFill>
                  <a:schemeClr val="bg1"/>
                </a:solidFill>
              </a:rPr>
              <a:t>unit.</a:t>
            </a:r>
          </a:p>
          <a:p>
            <a:pPr marL="0" lvl="0" indent="0" algn="just" rtl="0">
              <a:buNone/>
            </a:pPr>
            <a:endParaRPr lang="en-US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899592" y="2996952"/>
                <a:ext cx="7772400" cy="2954160"/>
              </a:xfrm>
              <a:prstGeom prst="rect">
                <a:avLst/>
              </a:prstGeom>
            </p:spPr>
            <p:txBody>
              <a:bodyPr vert="horz" lIns="91440" tIns="45720" rIns="91440" bIns="45720" rtlCol="1">
                <a:noAutofit/>
              </a:bodyPr>
              <a:lstStyle>
                <a:lvl1pPr marL="342900" indent="-3429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r" defTabSz="914400" rtl="1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 rtl="0">
                  <a:buNone/>
                </a:pPr>
                <a:r>
                  <a:rPr lang="en-US" dirty="0"/>
                  <a:t>The </a:t>
                </a:r>
                <a:r>
                  <a:rPr lang="en-US" dirty="0" err="1"/>
                  <a:t>Uoverall</a:t>
                </a:r>
                <a:r>
                  <a:rPr lang="en-US" dirty="0"/>
                  <a:t> is given by </a:t>
                </a:r>
                <a:endParaRPr lang="en-US" dirty="0"/>
              </a:p>
              <a:p>
                <a:pPr marL="0" indent="0" algn="just" rtl="0">
                  <a:buNone/>
                </a:pPr>
                <a:r>
                  <a:rPr lang="en-US" dirty="0"/>
                  <a:t/>
                </a:r>
                <a:r>
                  <a:rPr lang="en-US" dirty="0" smtClean="0"/>
                  <a:t>	U</a:t>
                </a:r>
                <a:r>
                  <a:rPr lang="en-US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/>
                        </m:ctrlPr>
                      </m:fPr>
                      <m:num>
                        <m:r>
                          <a:rPr lang="en-US"/>
                          <m:t>1</m:t>
                        </m:r>
                      </m:num>
                      <m:den>
                        <m:r>
                          <a:rPr lang="en-US"/>
                          <m:t>𝑅𝑡𝑜𝑡</m:t>
                        </m:r>
                      </m:den>
                    </m:f>
                  </m:oMath>
                </a14:m>
                <a:endParaRPr lang="en-US" dirty="0"/>
              </a:p>
              <a:p>
                <a:pPr marL="0" indent="0" algn="just" rtl="0">
                  <a:buNone/>
                </a:pPr>
                <a:r>
                  <a:rPr lang="en-US" dirty="0"/>
                  <a:t/>
                </a:r>
                <a:r>
                  <a:rPr lang="en-US" dirty="0" smtClean="0"/>
                  <a:t/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𝑅𝑡𝑜𝑡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/>
                  <a:t>= </a:t>
                </a:r>
                <a:r>
                  <a:rPr lang="en-US" dirty="0" err="1"/>
                  <a:t>Ri</a:t>
                </a:r>
                <a:r>
                  <a:rPr lang="en-US" dirty="0"/>
                  <a:t>+ R+ Ro</a:t>
                </a:r>
              </a:p>
              <a:p>
                <a:pPr marL="0" indent="0" algn="just" rtl="0">
                  <a:buNone/>
                </a:pPr>
                <a:r>
                  <a:rPr lang="en-US" dirty="0" smtClean="0"/>
                  <a:t/>
                </a:r>
                <a:r>
                  <a:rPr lang="en-US" dirty="0"/>
                  <a:t>R= ∑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/>
                        </m:ctrlPr>
                      </m:fPr>
                      <m:num>
                        <m:r>
                          <a:rPr lang="en-US"/>
                          <m:t>𝑥</m:t>
                        </m:r>
                      </m:num>
                      <m:den>
                        <m:r>
                          <a:rPr lang="en-US"/>
                          <m:t>𝑘</m:t>
                        </m:r>
                      </m:den>
                    </m:f>
                  </m:oMath>
                </a14:m>
                <a:endParaRPr lang="ar-JO" dirty="0"/>
              </a:p>
            </p:txBody>
          </p:sp>
        </mc:Choice>
        <mc:Fallback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2996952"/>
                <a:ext cx="7772400" cy="2954160"/>
              </a:xfrm>
              <a:prstGeom prst="rect">
                <a:avLst/>
              </a:prstGeom>
              <a:blipFill rotWithShape="1">
                <a:blip r:embed="rId2"/>
                <a:stretch>
                  <a:fillRect l="-2039" t="-2686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86673068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Pump selection: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Name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 ( Kpa )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 residual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34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Phead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353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Pfri+fiting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24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Total Head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411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90600" y="41910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 pump=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411 KP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Q pump=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6.48 L/s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66800" y="5562600"/>
            <a:ext cx="670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From </a:t>
            </a:r>
            <a:r>
              <a:rPr lang="en-US" sz="2400" dirty="0" err="1" smtClean="0"/>
              <a:t>wilo</a:t>
            </a:r>
            <a:r>
              <a:rPr lang="en-US" sz="2400" dirty="0" smtClean="0"/>
              <a:t> company we select circulating pump  NL 40/200-5.5</a:t>
            </a:r>
            <a:endParaRPr lang="en-US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Boiler cylinder circulating pump: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Q= 6.8 L/s (same to the building flow rate pump because it depend on boiler capacity)</a:t>
            </a:r>
          </a:p>
          <a:p>
            <a:r>
              <a:rPr lang="en-US" dirty="0" smtClean="0"/>
              <a:t>P=</a:t>
            </a:r>
            <a:r>
              <a:rPr lang="en-US" dirty="0" smtClean="0">
                <a:latin typeface="AMGDT" pitchFamily="2" charset="0"/>
              </a:rPr>
              <a:t>6.75</a:t>
            </a:r>
            <a:r>
              <a:rPr lang="en-US" dirty="0" smtClean="0"/>
              <a:t> m </a:t>
            </a:r>
          </a:p>
          <a:p>
            <a:r>
              <a:rPr lang="en-US" dirty="0" smtClean="0"/>
              <a:t>From WILO we select a circulating pump   model number IBL </a:t>
            </a:r>
            <a:r>
              <a:rPr lang="en-US" dirty="0" smtClean="0">
                <a:latin typeface="AmdtSymbols" pitchFamily="2" charset="0"/>
              </a:rPr>
              <a:t>50/115-0.75/2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Boiler selection: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7772400" cy="4572000"/>
          </a:xfrm>
        </p:spPr>
        <p:txBody>
          <a:bodyPr/>
          <a:lstStyle/>
          <a:p>
            <a:r>
              <a:rPr lang="en-US" dirty="0" smtClean="0"/>
              <a:t>From IPC code :for office and stories we need 4L/person/day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2362200"/>
          <a:ext cx="8305800" cy="3457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600"/>
                <a:gridCol w="2768600"/>
                <a:gridCol w="2768600"/>
              </a:tblGrid>
              <a:tr h="270164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person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Water needed(L/person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b"/>
                </a:tc>
              </a:tr>
              <a:tr h="270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716</a:t>
                      </a:r>
                    </a:p>
                  </a:txBody>
                  <a:tcPr marL="9525" marR="9525" marT="9525" marB="0" anchor="b"/>
                </a:tc>
              </a:tr>
              <a:tr h="270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716</a:t>
                      </a:r>
                    </a:p>
                  </a:txBody>
                  <a:tcPr marL="9525" marR="9525" marT="9525" marB="0" anchor="b"/>
                </a:tc>
              </a:tr>
              <a:tr h="270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1st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</a:t>
                      </a:r>
                    </a:p>
                  </a:txBody>
                  <a:tcPr marL="9525" marR="9525" marT="9525" marB="0" anchor="b"/>
                </a:tc>
              </a:tr>
              <a:tr h="270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2nd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740</a:t>
                      </a:r>
                    </a:p>
                  </a:txBody>
                  <a:tcPr marL="9525" marR="9525" marT="9525" marB="0" anchor="b"/>
                </a:tc>
              </a:tr>
              <a:tr h="270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3rd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716</a:t>
                      </a:r>
                    </a:p>
                  </a:txBody>
                  <a:tcPr marL="9525" marR="9525" marT="9525" marB="0" anchor="b"/>
                </a:tc>
              </a:tr>
              <a:tr h="270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332</a:t>
                      </a:r>
                    </a:p>
                  </a:txBody>
                  <a:tcPr marL="9525" marR="9525" marT="9525" marB="0" anchor="b"/>
                </a:tc>
              </a:tr>
              <a:tr h="270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332</a:t>
                      </a:r>
                    </a:p>
                  </a:txBody>
                  <a:tcPr marL="9525" marR="9525" marT="9525" marB="0" anchor="b"/>
                </a:tc>
              </a:tr>
              <a:tr h="270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332</a:t>
                      </a:r>
                    </a:p>
                  </a:txBody>
                  <a:tcPr marL="9525" marR="9525" marT="9525" marB="0" anchor="b"/>
                </a:tc>
              </a:tr>
              <a:tr h="270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332</a:t>
                      </a:r>
                    </a:p>
                  </a:txBody>
                  <a:tcPr marL="9525" marR="9525" marT="9525" marB="0" anchor="b"/>
                </a:tc>
              </a:tr>
              <a:tr h="270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332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5934670"/>
            <a:ext cx="94059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Total domestic hot water=5324 L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From PARKER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HOT WATER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BOILER We select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the model  T1460 with capacity of 288 KW.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914400"/>
          </a:xfrm>
        </p:spPr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</a:rPr>
              <a:t>Storage tank (cylinder) selection: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the selection is depend on boiler capacity(288KW)</a:t>
            </a:r>
            <a:br>
              <a:rPr lang="en-US" sz="3200" dirty="0" smtClean="0"/>
            </a:br>
            <a:r>
              <a:rPr lang="en-US" sz="3200" dirty="0" smtClean="0">
                <a:solidFill>
                  <a:srgbClr val="FFFF00"/>
                </a:solidFill>
              </a:rPr>
              <a:t>this table from catalogue :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62200"/>
            <a:ext cx="7924799" cy="327041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09600" y="5791200"/>
            <a:ext cx="79868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 3 hot water </a:t>
            </a:r>
            <a:r>
              <a:rPr lang="en-US" sz="2400" dirty="0" smtClean="0"/>
              <a:t>cylinder are </a:t>
            </a:r>
            <a:r>
              <a:rPr lang="en-US" sz="2400" dirty="0"/>
              <a:t>selected with capacity of 2000 </a:t>
            </a:r>
            <a:r>
              <a:rPr lang="en-US" sz="2400" dirty="0" smtClean="0"/>
              <a:t>liters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( 2 *Q50 + 1 * Q40).</a:t>
            </a:r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Expansion tank selection:</a:t>
            </a:r>
            <a:br>
              <a:rPr lang="en-US" dirty="0" smtClean="0"/>
            </a:br>
            <a:r>
              <a:rPr lang="en-US" dirty="0" smtClean="0"/>
              <a:t>depend on boiler capacity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and this table from IPC cod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90600" y="2819400"/>
          <a:ext cx="777240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Boiler capacity(KW)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Tank</a:t>
                      </a:r>
                      <a:r>
                        <a:rPr lang="en-US" sz="2000" b="1" baseline="0" dirty="0" smtClean="0"/>
                        <a:t>  </a:t>
                      </a:r>
                      <a:r>
                        <a:rPr lang="en-US" sz="2000" b="1" dirty="0" smtClean="0"/>
                        <a:t>volume(L)</a:t>
                      </a:r>
                      <a:endParaRPr 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100</a:t>
                      </a:r>
                      <a:endParaRPr 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58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200</a:t>
                      </a:r>
                      <a:endParaRPr 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87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250</a:t>
                      </a:r>
                      <a:endParaRPr 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116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500</a:t>
                      </a:r>
                      <a:endParaRPr 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190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750</a:t>
                      </a:r>
                      <a:endParaRPr 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280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1000</a:t>
                      </a:r>
                      <a:endParaRPr lang="en-US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5867400"/>
            <a:ext cx="67217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From aqua system company </a:t>
            </a:r>
          </a:p>
          <a:p>
            <a:r>
              <a:rPr lang="en-US" sz="2400" dirty="0" smtClean="0"/>
              <a:t> we selected a VBV series  1000 liters expansion tank</a:t>
            </a: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2400" cy="914400"/>
          </a:xfrm>
        </p:spPr>
        <p:txBody>
          <a:bodyPr/>
          <a:lstStyle/>
          <a:p>
            <a:r>
              <a:rPr lang="en-US" sz="3200" dirty="0" smtClean="0"/>
              <a:t>In the mechanical room you can see All of last component </a:t>
            </a:r>
            <a:endParaRPr lang="en-US" sz="3200" dirty="0"/>
          </a:p>
        </p:txBody>
      </p:sp>
      <p:pic>
        <p:nvPicPr>
          <p:cNvPr id="4" name="Content Placeholder 3" descr="b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95400"/>
            <a:ext cx="9144000" cy="5562601"/>
          </a:xfrm>
        </p:spPr>
      </p:pic>
      <p:sp>
        <p:nvSpPr>
          <p:cNvPr id="5" name="TextBox 4"/>
          <p:cNvSpPr txBox="1"/>
          <p:nvPr/>
        </p:nvSpPr>
        <p:spPr>
          <a:xfrm>
            <a:off x="5181600" y="1828800"/>
            <a:ext cx="4876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*volume of domestic cold water tank 18 M3/day for 3 day 54 M3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*volume of fire fighting tank for 90 min.=255 m^3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*Total volume of the tank=310 m^3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Potable Water</a:t>
            </a:r>
            <a:endParaRPr lang="ar-J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Cold Water</a:t>
            </a:r>
            <a:endParaRPr lang="ar-JO" dirty="0"/>
          </a:p>
        </p:txBody>
      </p:sp>
    </p:spTree>
    <p:extLst>
      <p:ext uri="{BB962C8B-B14F-4D97-AF65-F5344CB8AC3E}">
        <p14:creationId xmlns="" xmlns:p14="http://schemas.microsoft.com/office/powerpoint/2010/main" val="280191319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Plumbing  System in Building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63272" cy="1900807"/>
          </a:xfrm>
        </p:spPr>
        <p:txBody>
          <a:bodyPr>
            <a:normAutofit lnSpcReduction="10000"/>
          </a:bodyPr>
          <a:lstStyle/>
          <a:p>
            <a:pPr marL="0" indent="0" algn="just" rtl="0">
              <a:buNone/>
            </a:pPr>
            <a:r>
              <a:rPr lang="en-US" dirty="0"/>
              <a:t>There are many type of fixture that used in the building and there size of every pipe in the fixture are establishing from the international standard </a:t>
            </a:r>
            <a:r>
              <a:rPr lang="en-US" dirty="0" smtClean="0"/>
              <a:t>code</a:t>
            </a:r>
          </a:p>
          <a:p>
            <a:pPr algn="l" rtl="0"/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09530588"/>
              </p:ext>
            </p:extLst>
          </p:nvPr>
        </p:nvGraphicFramePr>
        <p:xfrm>
          <a:off x="5004048" y="3559877"/>
          <a:ext cx="3401010" cy="292608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255305"/>
                <a:gridCol w="1255750"/>
                <a:gridCol w="889955"/>
              </a:tblGrid>
              <a:tr h="336550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Size of pipe (in)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No. of fixture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Type of fixture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18770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1/2 , 3/8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Water closet ( w .c 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18770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1/2 , 3/8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Lavatory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18770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1/2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2.25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Service sink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3573016"/>
            <a:ext cx="3962400" cy="4277072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0">
              <a:buFont typeface="Arial" pitchFamily="34" charset="0"/>
              <a:buNone/>
            </a:pPr>
            <a:r>
              <a:rPr lang="en-US" dirty="0" smtClean="0"/>
              <a:t>The specification for each fixture in the building is public usage and flush valve.</a:t>
            </a:r>
          </a:p>
          <a:p>
            <a:pPr algn="l" rtl="0"/>
            <a:endParaRPr lang="ar-JO" dirty="0"/>
          </a:p>
        </p:txBody>
      </p:sp>
    </p:spTree>
    <p:extLst>
      <p:ext uri="{BB962C8B-B14F-4D97-AF65-F5344CB8AC3E}">
        <p14:creationId xmlns="" xmlns:p14="http://schemas.microsoft.com/office/powerpoint/2010/main" val="196898344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Cold water The Total fixture units in building</a:t>
            </a:r>
            <a:endParaRPr lang="ar-JO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9600" y="5257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US" sz="3600" dirty="0"/>
              <a:t>Total F.U in the building is 1918 F.U.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0025165"/>
              </p:ext>
            </p:extLst>
          </p:nvPr>
        </p:nvGraphicFramePr>
        <p:xfrm>
          <a:off x="685800" y="1676404"/>
          <a:ext cx="7848601" cy="33811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26032"/>
                <a:gridCol w="1257903"/>
                <a:gridCol w="1204751"/>
                <a:gridCol w="956714"/>
                <a:gridCol w="2303201"/>
              </a:tblGrid>
              <a:tr h="31172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service sink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lav.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WC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Total F.U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1172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ground floor1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1172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ground floor2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1172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first floor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269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1172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second floor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224.5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1172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third floor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233.75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1172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fourth floor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190.25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5630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fifth floor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190.25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1172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sixth floor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190.25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1172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seventh floor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190.25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1172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eighth floor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190.25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8669405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Cold water Flow rate and pipe size for each floor.</a:t>
            </a:r>
            <a:endParaRPr lang="ar-JO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71600" y="2297202"/>
          <a:ext cx="6324600" cy="41626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74306"/>
                <a:gridCol w="1199844"/>
                <a:gridCol w="1525225"/>
                <a:gridCol w="1525225"/>
              </a:tblGrid>
              <a:tr h="571858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Floor name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F.U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flow rate (L/S)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Pipe Size      ( in 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317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ground floor1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4.57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317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ground floor2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4.7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317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first floor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264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6.42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317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second floor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220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317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third floor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232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6.25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317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fourth floor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5.56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317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fifth floor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5.56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317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sixth floor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5.56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317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seventh floor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5.56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317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eighth floor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5.56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07638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External walls</a:t>
            </a:r>
            <a:endParaRPr lang="ar-JO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	The </a:t>
            </a:r>
            <a:r>
              <a:rPr lang="en-US" dirty="0">
                <a:solidFill>
                  <a:schemeClr val="bg1"/>
                </a:solidFill>
              </a:rPr>
              <a:t>external walls consists mainly from </a:t>
            </a:r>
            <a:r>
              <a:rPr lang="en-US" dirty="0" smtClean="0">
                <a:solidFill>
                  <a:schemeClr val="bg1"/>
                </a:solidFill>
              </a:rPr>
              <a:t>glass. There </a:t>
            </a:r>
            <a:r>
              <a:rPr lang="en-US" dirty="0">
                <a:solidFill>
                  <a:schemeClr val="bg1"/>
                </a:solidFill>
              </a:rPr>
              <a:t>are some areas has a different </a:t>
            </a:r>
            <a:r>
              <a:rPr lang="en-US" dirty="0" smtClean="0">
                <a:solidFill>
                  <a:schemeClr val="bg1"/>
                </a:solidFill>
              </a:rPr>
              <a:t>construction </a:t>
            </a:r>
            <a:r>
              <a:rPr lang="en-US" dirty="0">
                <a:solidFill>
                  <a:schemeClr val="bg1"/>
                </a:solidFill>
              </a:rPr>
              <a:t>consists of five different materials </a:t>
            </a:r>
            <a:endParaRPr lang="ar-JO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1209" y="5319170"/>
            <a:ext cx="146456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HP\Desktop\u-value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651" y="3140968"/>
            <a:ext cx="2305685" cy="19431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48753113"/>
              </p:ext>
            </p:extLst>
          </p:nvPr>
        </p:nvGraphicFramePr>
        <p:xfrm>
          <a:off x="755576" y="3429000"/>
          <a:ext cx="3759200" cy="30399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8625"/>
                <a:gridCol w="990600"/>
                <a:gridCol w="755650"/>
                <a:gridCol w="1584325"/>
              </a:tblGrid>
              <a:tr h="93445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construction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Thickness X (m)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Thermal conductivity K (w/m.C)</a:t>
                      </a:r>
                    </a:p>
                  </a:txBody>
                  <a:tcPr marL="68580" marR="68580" marT="0" marB="0" anchor="ctr"/>
                </a:tc>
              </a:tr>
              <a:tr h="37219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Plaster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0.03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1.2</a:t>
                      </a:r>
                    </a:p>
                  </a:txBody>
                  <a:tcPr marL="68580" marR="68580" marT="0" marB="0" anchor="ctr"/>
                </a:tc>
              </a:tr>
              <a:tr h="61673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Cement brick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0.1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0.95</a:t>
                      </a:r>
                    </a:p>
                  </a:txBody>
                  <a:tcPr marL="68580" marR="68580" marT="0" marB="0" anchor="ctr"/>
                </a:tc>
              </a:tr>
              <a:tr h="37219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insulation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0.03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0.04</a:t>
                      </a:r>
                    </a:p>
                  </a:txBody>
                  <a:tcPr marL="68580" marR="68580" marT="0" marB="0" anchor="ctr"/>
                </a:tc>
              </a:tr>
              <a:tr h="37219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Concrete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0.10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1.75</a:t>
                      </a:r>
                    </a:p>
                  </a:txBody>
                  <a:tcPr marL="68580" marR="68580" marT="0" marB="0" anchor="ctr"/>
                </a:tc>
              </a:tr>
              <a:tr h="37219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Stone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0.07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1.7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28410499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Cold water Flow rate and pipe size Risers</a:t>
            </a:r>
            <a:endParaRPr lang="ar-JO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219200" y="1905000"/>
          <a:ext cx="6553201" cy="47265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43042"/>
                <a:gridCol w="1231475"/>
                <a:gridCol w="1539342"/>
                <a:gridCol w="1539342"/>
              </a:tblGrid>
              <a:tr h="55263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Name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F.U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flow rate (L/S)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Pipe Size   ( in 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55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Basement2_G1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1918.5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19.92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55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1803.5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19.2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55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1st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1678.5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16.5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55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2nd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1409.5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16.3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55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3rd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1185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14.9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55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4th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951.25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13.1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55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5th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761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11.2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55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6th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570.75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9.3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55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7th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380.5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8.01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55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8th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190.28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8612027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/>
              <a:t>cold water Pump head</a:t>
            </a:r>
            <a:endParaRPr lang="ar-JO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83392627"/>
              </p:ext>
            </p:extLst>
          </p:nvPr>
        </p:nvGraphicFramePr>
        <p:xfrm>
          <a:off x="2759224" y="1752598"/>
          <a:ext cx="3336776" cy="18589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5391"/>
                <a:gridCol w="1591385"/>
              </a:tblGrid>
              <a:tr h="37178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Name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 ( Kpa )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178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 residual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102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178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Phead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353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178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Pfri+fiting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178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Total Head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479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323528" y="40050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2500" lnSpcReduction="2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Flow rate and head for cold water pump</a:t>
            </a:r>
            <a:endParaRPr lang="ar-JO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5320220"/>
              </p:ext>
            </p:extLst>
          </p:nvPr>
        </p:nvGraphicFramePr>
        <p:xfrm>
          <a:off x="2743200" y="5301208"/>
          <a:ext cx="3489176" cy="14043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5107"/>
                <a:gridCol w="1664069"/>
              </a:tblGrid>
              <a:tr h="70219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 pump=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480 KP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70219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Q pump=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19.92 L/s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8612027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20" y="610434"/>
            <a:ext cx="4546848" cy="2362274"/>
          </a:xfrm>
        </p:spPr>
        <p:txBody>
          <a:bodyPr>
            <a:normAutofit fontScale="90000"/>
          </a:bodyPr>
          <a:lstStyle/>
          <a:p>
            <a:pPr rtl="0"/>
            <a:r>
              <a:rPr lang="en-US" dirty="0"/>
              <a:t>Two WILO BL 50/220 pumps </a:t>
            </a:r>
            <a:r>
              <a:rPr lang="en-US" dirty="0" smtClean="0"/>
              <a:t>were selected.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923928" y="3645024"/>
            <a:ext cx="4906888" cy="2664296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0000" lnSpcReduction="2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 </a:t>
            </a:r>
            <a:r>
              <a:rPr lang="en-US" dirty="0" smtClean="0"/>
              <a:t>suitable VAV 750 from AQUASYSTEM pressure </a:t>
            </a:r>
            <a:r>
              <a:rPr lang="en-US" dirty="0"/>
              <a:t>tank </a:t>
            </a:r>
            <a:r>
              <a:rPr lang="en-US" dirty="0" smtClean="0"/>
              <a:t>was selected</a:t>
            </a:r>
            <a:endParaRPr lang="ar-JO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95525"/>
            <a:ext cx="2686050" cy="456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 descr="C:\Users\HP\Desktop\Graduating Project\Selection\Pumps\cold wat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48680"/>
            <a:ext cx="4373377" cy="24240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8612027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Drainage  System in Building</a:t>
            </a:r>
            <a:endParaRPr lang="ar-JO" dirty="0"/>
          </a:p>
        </p:txBody>
      </p:sp>
      <p:sp>
        <p:nvSpPr>
          <p:cNvPr id="3" name="Rectangle 2"/>
          <p:cNvSpPr/>
          <p:nvPr/>
        </p:nvSpPr>
        <p:spPr>
          <a:xfrm>
            <a:off x="1043608" y="1743199"/>
            <a:ext cx="71287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500" dirty="0"/>
              <a:t>There are many type of fixture that used in the building and there sizes of every pipe in the fixture are mentioned, they are establishing from the international standard code.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8367612"/>
              </p:ext>
            </p:extLst>
          </p:nvPr>
        </p:nvGraphicFramePr>
        <p:xfrm>
          <a:off x="1828800" y="3733800"/>
          <a:ext cx="5943599" cy="236220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980735"/>
                <a:gridCol w="1981432"/>
                <a:gridCol w="1981432"/>
              </a:tblGrid>
              <a:tr h="472440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Size of pipe ( in 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 .of fixture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Type of fixture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72440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Water closet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72440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Lavatory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72440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Service sink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72440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Floor drain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8612027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/>
              <a:t>The design of drainage system applied as follows:</a:t>
            </a:r>
            <a:r>
              <a:rPr lang="en-US" dirty="0"/>
              <a:t/>
            </a:r>
            <a:br>
              <a:rPr lang="en-US" dirty="0"/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 rtl="0">
              <a:buNone/>
            </a:pPr>
            <a:r>
              <a:rPr lang="en-US" dirty="0"/>
              <a:t> </a:t>
            </a:r>
          </a:p>
          <a:p>
            <a:pPr lvl="0" algn="l" rtl="0"/>
            <a:r>
              <a:rPr lang="en-US" dirty="0"/>
              <a:t>Every stacks contains many fixture are groups and there are many no. of stacks in each floor </a:t>
            </a:r>
            <a:r>
              <a:rPr lang="en-US" dirty="0" smtClean="0"/>
              <a:t>.</a:t>
            </a:r>
          </a:p>
          <a:p>
            <a:pPr lvl="0" algn="l" rtl="0">
              <a:buNone/>
            </a:pPr>
            <a:endParaRPr lang="en-US" dirty="0"/>
          </a:p>
          <a:p>
            <a:pPr lvl="0" algn="l" rtl="0"/>
            <a:r>
              <a:rPr lang="en-US" dirty="0"/>
              <a:t>The vent design of the stack pipes equal 4 in until reach the last floor it becomes equal 4 in , so that to obtain  a good ventilation to drainage  system in the building</a:t>
            </a:r>
            <a:r>
              <a:rPr lang="en-US" dirty="0" smtClean="0"/>
              <a:t>.</a:t>
            </a:r>
          </a:p>
          <a:p>
            <a:pPr marL="0" lvl="0" indent="0" algn="l" rtl="0">
              <a:buNone/>
            </a:pPr>
            <a:r>
              <a:rPr lang="en-US" dirty="0"/>
              <a:t> </a:t>
            </a:r>
          </a:p>
          <a:p>
            <a:pPr lvl="0" algn="l" rtl="0"/>
            <a:r>
              <a:rPr lang="en-US" dirty="0"/>
              <a:t>Many manholes were </a:t>
            </a:r>
            <a:r>
              <a:rPr lang="en-US" dirty="0" smtClean="0"/>
              <a:t>used </a:t>
            </a:r>
            <a:r>
              <a:rPr lang="en-US" dirty="0"/>
              <a:t>for collecting the all drainage </a:t>
            </a:r>
            <a:r>
              <a:rPr lang="en-US" dirty="0" smtClean="0"/>
              <a:t>water</a:t>
            </a:r>
            <a:endParaRPr lang="ar-JO" dirty="0"/>
          </a:p>
        </p:txBody>
      </p:sp>
    </p:spTree>
    <p:extLst>
      <p:ext uri="{BB962C8B-B14F-4D97-AF65-F5344CB8AC3E}">
        <p14:creationId xmlns="" xmlns:p14="http://schemas.microsoft.com/office/powerpoint/2010/main" val="146755499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design of drainage system applied as follows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 rtl="0">
              <a:buNone/>
            </a:pPr>
            <a:r>
              <a:rPr lang="en-US" dirty="0"/>
              <a:t> </a:t>
            </a:r>
            <a:endParaRPr lang="en-US" dirty="0" smtClean="0"/>
          </a:p>
          <a:p>
            <a:pPr lvl="0" algn="l" rtl="0"/>
            <a:r>
              <a:rPr lang="en-US" dirty="0" smtClean="0"/>
              <a:t>Every 100m</a:t>
            </a:r>
            <a:r>
              <a:rPr lang="en-US" baseline="30000" dirty="0" smtClean="0"/>
              <a:t>2</a:t>
            </a:r>
            <a:r>
              <a:rPr lang="en-US" dirty="0" smtClean="0"/>
              <a:t> needs a floor drain in the roofs to collect rain water.</a:t>
            </a:r>
          </a:p>
          <a:p>
            <a:pPr lvl="0" algn="l" rtl="0"/>
            <a:r>
              <a:rPr lang="en-US" dirty="0" smtClean="0"/>
              <a:t>A </a:t>
            </a:r>
            <a:r>
              <a:rPr lang="en-US" dirty="0"/>
              <a:t>septic tank was designed ( 2*3*2) to collect waste water in second basement.</a:t>
            </a:r>
          </a:p>
          <a:p>
            <a:pPr algn="l" rtl="0"/>
            <a:r>
              <a:rPr lang="en-US" dirty="0"/>
              <a:t> </a:t>
            </a:r>
          </a:p>
          <a:p>
            <a:pPr lvl="0" algn="l" rtl="0"/>
            <a:r>
              <a:rPr lang="en-US" dirty="0"/>
              <a:t>A two submerged pumps (WILO TS 50 H 111/11) was selected with 10m3/h flow and 10m head.</a:t>
            </a:r>
          </a:p>
          <a:p>
            <a:pPr algn="l" rtl="0"/>
            <a:endParaRPr lang="ar-JO" dirty="0"/>
          </a:p>
          <a:p>
            <a:pPr algn="l" rtl="0"/>
            <a:endParaRPr lang="ar-JO" dirty="0"/>
          </a:p>
        </p:txBody>
      </p:sp>
    </p:spTree>
    <p:extLst>
      <p:ext uri="{BB962C8B-B14F-4D97-AF65-F5344CB8AC3E}">
        <p14:creationId xmlns="" xmlns:p14="http://schemas.microsoft.com/office/powerpoint/2010/main" val="346252019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400"/>
            <a:ext cx="9230037" cy="552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5896413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8694661" cy="6548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420944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593030"/>
            <a:ext cx="9333580" cy="5502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8175637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57400"/>
            <a:ext cx="8229600" cy="2916936"/>
          </a:xfrm>
        </p:spPr>
        <p:txBody>
          <a:bodyPr/>
          <a:lstStyle/>
          <a:p>
            <a:pPr algn="ctr"/>
            <a:r>
              <a:rPr lang="en-US" sz="6600" dirty="0" smtClean="0"/>
              <a:t>Fire fitting system</a:t>
            </a:r>
            <a:endParaRPr lang="ar-SA" sz="6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1104"/>
            <a:ext cx="7772400" cy="9144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External walls</a:t>
            </a:r>
            <a:endParaRPr lang="ar-JO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1704" t="-3504" b="-7278"/>
            </a:stretch>
          </a:blipFill>
        </p:spPr>
        <p:txBody>
          <a:bodyPr/>
          <a:lstStyle/>
          <a:p>
            <a:pPr algn="ctr"/>
            <a:r>
              <a:rPr lang="ar-JO" dirty="0">
                <a:noFill/>
              </a:rPr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268455316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1447800"/>
          </a:xfrm>
        </p:spPr>
        <p:txBody>
          <a:bodyPr/>
          <a:lstStyle/>
          <a:p>
            <a:r>
              <a:rPr lang="en-US" b="1" dirty="0" smtClean="0"/>
              <a:t>Fire Fighting system design</a:t>
            </a:r>
            <a:br>
              <a:rPr lang="en-US" b="1" dirty="0" smtClean="0"/>
            </a:br>
            <a:r>
              <a:rPr lang="en-US" b="1" dirty="0" smtClean="0"/>
              <a:t>1) Sprinklers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Ex.  Sprinklers for basement 1 : </a:t>
            </a:r>
          </a:p>
          <a:p>
            <a:pPr>
              <a:buNone/>
            </a:pPr>
            <a:endParaRPr lang="en-US" b="1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702628" y="2362200"/>
          <a:ext cx="3679372" cy="4495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679372"/>
              </a:tblGrid>
              <a:tr h="7493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1200 M2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493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99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493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ordinary hazard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493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12M2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493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4.6 M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493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1.95 M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90600" y="2362202"/>
          <a:ext cx="3657600" cy="4495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657600"/>
              </a:tblGrid>
              <a:tr h="7493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area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493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 of sprinkllers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493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type of sprinkllers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493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Area coverd by spr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493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MAX dis. Between 2 spr.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493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radius of </a:t>
                      </a:r>
                      <a:r>
                        <a:rPr lang="en-US" sz="2400" b="1" dirty="0" err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sprinkller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flow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Pipe Sizing for Sprinklers</a:t>
            </a:r>
            <a:br>
              <a:rPr lang="en-US" b="1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295400"/>
          <a:ext cx="8229600" cy="539800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size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 of SPR.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 1/4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 1/2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 1/2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20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    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40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 1/2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65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    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100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    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160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    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275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jjjjjjjjjjjjjjjjjjjjjjjjjjjj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143000" y="0"/>
            <a:ext cx="11963400" cy="73914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001000" cy="1295400"/>
          </a:xfrm>
        </p:spPr>
        <p:txBody>
          <a:bodyPr/>
          <a:lstStyle/>
          <a:p>
            <a:r>
              <a:rPr lang="en-US" b="1" dirty="0" smtClean="0"/>
              <a:t>.2) Landing Valves and Cabinets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8800"/>
            <a:ext cx="7772400" cy="4572000"/>
          </a:xfrm>
        </p:spPr>
        <p:txBody>
          <a:bodyPr/>
          <a:lstStyle/>
          <a:p>
            <a:r>
              <a:rPr lang="en-US" b="1" dirty="0" smtClean="0"/>
              <a:t>A) Landing valves flow rate and sizing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05200" y="2590800"/>
          <a:ext cx="2616200" cy="4267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616200"/>
              </a:tblGrid>
              <a:tr h="8534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flow rate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8534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250GPM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8534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100GPM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8534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750GPM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8534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500GPM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2590800"/>
          <a:ext cx="2895600" cy="4267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95600"/>
              </a:tblGrid>
              <a:tr h="8534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unit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8534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landing valve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8534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capinates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8534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riser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8534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pipe(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riser_floor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)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0" y="2590800"/>
          <a:ext cx="1524000" cy="4267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524000"/>
              </a:tblGrid>
              <a:tr h="8534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size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8534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2.5"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8534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1.5"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8534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4"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8534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4"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رسمة </a:t>
            </a:r>
            <a:endParaRPr lang="ar-SA" dirty="0"/>
          </a:p>
        </p:txBody>
      </p:sp>
      <p:pic>
        <p:nvPicPr>
          <p:cNvPr id="4" name="Content Placeholder 3" descr="jjjjj666666666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52400"/>
            <a:ext cx="9144000" cy="72390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74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Pumps calculation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914400" y="1676403"/>
          <a:ext cx="2362200" cy="495299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362200"/>
              </a:tblGrid>
              <a:tr h="70757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 residual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0757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 head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0757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 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fric+fit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0757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 pump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( PSI )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0757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Flow rate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pump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0757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jockey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pump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0757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jockey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pump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200400" y="1676398"/>
          <a:ext cx="2667000" cy="495300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667000"/>
              </a:tblGrid>
              <a:tr h="70757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100PSI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0757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51.88PSI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0757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31.12808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0757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183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0757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750GPM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0757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188PSI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70757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8GPM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75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Pumps Specifications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752600"/>
          <a:ext cx="2362200" cy="431165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362200"/>
              </a:tblGrid>
              <a:tr h="107791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pump type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07791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Electrical 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07791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Jockey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07791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Diseal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5638800" y="1752600"/>
          <a:ext cx="2362200" cy="431165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362200"/>
              </a:tblGrid>
              <a:tr h="107791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Q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07791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750GPM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07791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8GPM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07791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750 GPM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3276600" y="1752600"/>
          <a:ext cx="2362200" cy="431165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362200"/>
              </a:tblGrid>
              <a:tr h="107791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07791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12.5bar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07791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13 bar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07791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12.5 bar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76</a:t>
            </a:fld>
            <a:endParaRPr lang="en-US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Pumps model selections :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784350"/>
          <a:ext cx="2819400" cy="415924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19400"/>
              </a:tblGrid>
              <a:tr h="103981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pump type</a:t>
                      </a:r>
                      <a:endParaRPr lang="en-US" sz="3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03981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Electrical </a:t>
                      </a:r>
                      <a:endParaRPr lang="en-US" sz="3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03981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Jockey</a:t>
                      </a:r>
                      <a:endParaRPr lang="en-US" sz="3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03981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Diesel</a:t>
                      </a:r>
                      <a:endParaRPr lang="en-US" sz="3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3200400" y="1784352"/>
          <a:ext cx="5334000" cy="415924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334000"/>
              </a:tblGrid>
              <a:tr h="103981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Model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03981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WILO NPG 100-315A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03981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WILO Helix V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1616-1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03981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WILO NPG 100-315A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77</a:t>
            </a:fld>
            <a:endParaRPr lang="en-US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Tank volume 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469360"/>
            <a:ext cx="7772400" cy="309324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Volume = 255 m^3.</a:t>
            </a:r>
          </a:p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Time operation : 90 min .</a:t>
            </a:r>
            <a:endParaRPr lang="ar-SA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4F40-580D-4344-92DB-14252CC7AE48}" type="slidenum">
              <a:rPr lang="en-US" smtClean="0"/>
              <a:pPr/>
              <a:t>78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Internal walls</a:t>
            </a:r>
            <a:r>
              <a:rPr lang="en-US" b="1" dirty="0"/>
              <a:t/>
            </a:r>
            <a:br>
              <a:rPr lang="en-US" b="1" dirty="0"/>
            </a:br>
            <a:endParaRPr lang="ar-JO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5410944" cy="4525963"/>
              </a:xfrm>
            </p:spPr>
            <p:txBody>
              <a:bodyPr>
                <a:normAutofit lnSpcReduction="10000"/>
              </a:bodyPr>
              <a:lstStyle/>
              <a:p>
                <a:pPr marL="0" indent="0" algn="l" rtl="0">
                  <a:buNone/>
                </a:pPr>
                <a:r>
                  <a:rPr lang="en-US" sz="2500" dirty="0">
                    <a:latin typeface="Arial" pitchFamily="34" charset="0"/>
                    <a:cs typeface="Arial" pitchFamily="34" charset="0"/>
                  </a:rPr>
                  <a:t>The internal walls components </a:t>
                </a:r>
                <a:r>
                  <a:rPr lang="en-US" sz="2500" dirty="0" smtClean="0">
                    <a:latin typeface="Arial" pitchFamily="34" charset="0"/>
                    <a:cs typeface="Arial" pitchFamily="34" charset="0"/>
                  </a:rPr>
                  <a:t>consist </a:t>
                </a:r>
                <a:r>
                  <a:rPr lang="en-US" sz="2500" dirty="0">
                    <a:latin typeface="Arial" pitchFamily="34" charset="0"/>
                    <a:cs typeface="Arial" pitchFamily="34" charset="0"/>
                  </a:rPr>
                  <a:t>of two materials, plaster and cement </a:t>
                </a:r>
                <a:r>
                  <a:rPr lang="en-US" sz="2500" dirty="0" smtClean="0">
                    <a:latin typeface="Arial" pitchFamily="34" charset="0"/>
                    <a:cs typeface="Arial" pitchFamily="34" charset="0"/>
                  </a:rPr>
                  <a:t>brick</a:t>
                </a:r>
              </a:p>
              <a:p>
                <a:pPr marL="0" indent="0" algn="l" rtl="0">
                  <a:buNone/>
                </a:pPr>
                <a:endParaRPr lang="en-US" sz="2500" dirty="0">
                  <a:latin typeface="Arial" pitchFamily="34" charset="0"/>
                  <a:cs typeface="Arial" pitchFamily="34" charset="0"/>
                </a:endParaRPr>
              </a:p>
              <a:p>
                <a:pPr algn="l" rtl="0"/>
                <a:r>
                  <a:rPr lang="en-US" sz="2500" dirty="0" err="1">
                    <a:latin typeface="Arial" pitchFamily="34" charset="0"/>
                    <a:cs typeface="Arial" pitchFamily="34" charset="0"/>
                  </a:rPr>
                  <a:t>Ri</a:t>
                </a:r>
                <a:r>
                  <a:rPr lang="en-US" sz="2500" dirty="0">
                    <a:latin typeface="Arial" pitchFamily="34" charset="0"/>
                    <a:cs typeface="Arial" pitchFamily="34" charset="0"/>
                  </a:rPr>
                  <a:t/>
                </a:r>
                <a:r>
                  <a:rPr lang="en-US" sz="2500" dirty="0">
                    <a:latin typeface="Arial" pitchFamily="34" charset="0"/>
                    <a:cs typeface="Arial" pitchFamily="34" charset="0"/>
                  </a:rPr>
                  <a:t>= </a:t>
                </a:r>
                <a:r>
                  <a:rPr lang="en-US" sz="2500" dirty="0">
                    <a:latin typeface="Arial" pitchFamily="34" charset="0"/>
                    <a:cs typeface="Arial" pitchFamily="34" charset="0"/>
                  </a:rPr>
                  <a:t>R0= 0.12 </a:t>
                </a:r>
                <a:r>
                  <a:rPr lang="en-US" sz="2500" dirty="0" smtClean="0">
                    <a:latin typeface="Arial" pitchFamily="34" charset="0"/>
                    <a:cs typeface="Arial" pitchFamily="34" charset="0"/>
                  </a:rPr>
                  <a:t>m­2.C/W  </a:t>
                </a:r>
                <a:endParaRPr lang="en-US" sz="2500" dirty="0">
                  <a:latin typeface="Arial" pitchFamily="34" charset="0"/>
                  <a:cs typeface="Arial" pitchFamily="34" charset="0"/>
                </a:endParaRPr>
              </a:p>
              <a:p>
                <a:pPr algn="l" rtl="0"/>
                <a:r>
                  <a:rPr lang="en-US" sz="2500" dirty="0" err="1">
                    <a:latin typeface="Arial" pitchFamily="34" charset="0"/>
                    <a:cs typeface="Arial" pitchFamily="34" charset="0"/>
                  </a:rPr>
                  <a:t>Rtot</a:t>
                </a:r>
                <a:r>
                  <a:rPr lang="en-US" sz="2500" dirty="0">
                    <a:latin typeface="Arial" pitchFamily="34" charset="0"/>
                    <a:cs typeface="Arial" pitchFamily="34" charset="0"/>
                  </a:rPr>
                  <a:t>= 0.12+</a:t>
                </a:r>
                <a14:m>
                  <m:oMath xmlns:m="http://schemas.openxmlformats.org/officeDocument/2006/math">
                    <m:r>
                      <a:rPr lang="en-US" sz="2500">
                        <a:latin typeface="Arial" pitchFamily="34" charset="0"/>
                        <a:cs typeface="Arial" pitchFamily="34" charset="0"/>
                      </a:rPr>
                      <m:t>(</m:t>
                    </m:r>
                    <m:f>
                      <m:fPr>
                        <m:ctrlP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  <m:t>0</m:t>
                        </m:r>
                        <m: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  <m:t>.</m:t>
                        </m:r>
                        <m: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  <m:t>03</m:t>
                        </m:r>
                      </m:num>
                      <m:den>
                        <m: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  <m:t>1</m:t>
                        </m:r>
                        <m: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  <m:t>.</m:t>
                        </m:r>
                        <m: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  <m:t>2</m:t>
                        </m:r>
                      </m:den>
                    </m:f>
                    <m:r>
                      <a:rPr lang="en-US" sz="2500">
                        <a:latin typeface="Arial" pitchFamily="34" charset="0"/>
                        <a:cs typeface="Arial" pitchFamily="34" charset="0"/>
                      </a:rPr>
                      <m:t>+</m:t>
                    </m:r>
                    <m:f>
                      <m:fPr>
                        <m:ctrlP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  <m:t>0</m:t>
                        </m:r>
                        <m: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  <m:t>.</m:t>
                        </m:r>
                        <m: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  <m:t>1</m:t>
                        </m:r>
                      </m:num>
                      <m:den>
                        <m: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  <m:t>0</m:t>
                        </m:r>
                        <m: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  <m:t>.</m:t>
                        </m:r>
                        <m: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  <m:t>95</m:t>
                        </m:r>
                      </m:den>
                    </m:f>
                    <m:r>
                      <a:rPr lang="en-US" sz="2500">
                        <a:latin typeface="Arial" pitchFamily="34" charset="0"/>
                        <a:cs typeface="Arial" pitchFamily="34" charset="0"/>
                      </a:rPr>
                      <m:t>+</m:t>
                    </m:r>
                    <m:f>
                      <m:fPr>
                        <m:ctrlP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  <m:t>0</m:t>
                        </m:r>
                        <m: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  <m:t>.</m:t>
                        </m:r>
                        <m: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  <m:t>03</m:t>
                        </m:r>
                      </m:num>
                      <m:den>
                        <m: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  <m:t>1</m:t>
                        </m:r>
                        <m: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  <m:t>.</m:t>
                        </m:r>
                        <m:r>
                          <a:rPr lang="en-US" sz="2500">
                            <a:latin typeface="Arial" pitchFamily="34" charset="0"/>
                            <a:cs typeface="Arial" pitchFamily="34" charset="0"/>
                          </a:rPr>
                          <m:t>2</m:t>
                        </m:r>
                      </m:den>
                    </m:f>
                    <m:r>
                      <a:rPr lang="en-US" sz="2500">
                        <a:latin typeface="Arial" pitchFamily="34" charset="0"/>
                        <a:cs typeface="Arial" pitchFamily="34" charset="0"/>
                      </a:rPr>
                      <m:t>)</m:t>
                    </m:r>
                  </m:oMath>
                </a14:m>
                <a:r>
                  <a:rPr lang="en-US" sz="2500" dirty="0">
                    <a:latin typeface="Arial" pitchFamily="34" charset="0"/>
                    <a:cs typeface="Arial" pitchFamily="34" charset="0"/>
                  </a:rPr>
                  <a:t>+0.12	</a:t>
                </a:r>
              </a:p>
              <a:p>
                <a:pPr algn="l" rtl="0"/>
                <a:r>
                  <a:rPr lang="en-US" sz="2500" dirty="0" err="1">
                    <a:latin typeface="Arial" pitchFamily="34" charset="0"/>
                    <a:cs typeface="Arial" pitchFamily="34" charset="0"/>
                  </a:rPr>
                  <a:t>Rtot</a:t>
                </a:r>
                <a:r>
                  <a:rPr lang="en-US" sz="2500" dirty="0">
                    <a:latin typeface="Arial" pitchFamily="34" charset="0"/>
                    <a:cs typeface="Arial" pitchFamily="34" charset="0"/>
                  </a:rPr>
                  <a:t>= 0.395 </a:t>
                </a:r>
              </a:p>
              <a:p>
                <a:pPr algn="l" rtl="0"/>
                <a:r>
                  <a:rPr lang="en-US" sz="2500" dirty="0">
                    <a:latin typeface="Arial" pitchFamily="34" charset="0"/>
                    <a:cs typeface="Arial" pitchFamily="34" charset="0"/>
                  </a:rPr>
                  <a:t>U=1/</a:t>
                </a:r>
                <a:r>
                  <a:rPr lang="en-US" sz="2500" dirty="0" err="1">
                    <a:latin typeface="Arial" pitchFamily="34" charset="0"/>
                    <a:cs typeface="Arial" pitchFamily="34" charset="0"/>
                  </a:rPr>
                  <a:t>Rtot</a:t>
                </a:r>
                <a:r>
                  <a:rPr lang="en-US" sz="2500" dirty="0">
                    <a:latin typeface="Arial" pitchFamily="34" charset="0"/>
                    <a:cs typeface="Arial" pitchFamily="34" charset="0"/>
                  </a:rPr>
                  <a:t/>
                </a:r>
              </a:p>
              <a:p>
                <a:pPr algn="l" rtl="0"/>
                <a:r>
                  <a:rPr lang="en-US" sz="2500" dirty="0">
                    <a:latin typeface="Arial" pitchFamily="34" charset="0"/>
                    <a:cs typeface="Arial" pitchFamily="34" charset="0"/>
                  </a:rPr>
                  <a:t>U=2.53 W/m2.C</a:t>
                </a:r>
                <a:endParaRPr lang="ar-JO" sz="25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5410944" cy="4525963"/>
              </a:xfrm>
              <a:blipFill rotWithShape="1">
                <a:blip r:embed="rId2"/>
                <a:stretch>
                  <a:fillRect l="-1802" t="-1887" r="-338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34436166"/>
              </p:ext>
            </p:extLst>
          </p:nvPr>
        </p:nvGraphicFramePr>
        <p:xfrm>
          <a:off x="5890712" y="1451226"/>
          <a:ext cx="2929760" cy="2243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4721"/>
                <a:gridCol w="662819"/>
                <a:gridCol w="709901"/>
                <a:gridCol w="1142319"/>
              </a:tblGrid>
              <a:tr h="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Construction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Thickness[m]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Thermal conductivity k[w/m.C)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Plaster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0.06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1.2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Cement brick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0.1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0.95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b="24054"/>
          <a:stretch>
            <a:fillRect/>
          </a:stretch>
        </p:blipFill>
        <p:spPr bwMode="auto">
          <a:xfrm>
            <a:off x="6084168" y="3861048"/>
            <a:ext cx="2592288" cy="1989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3955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Ceiling</a:t>
            </a:r>
            <a:r>
              <a:rPr lang="en-US" b="1" dirty="0"/>
              <a:t/>
            </a:r>
            <a:br>
              <a:rPr lang="en-US" b="1" dirty="0"/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0">
              <a:buNone/>
            </a:pPr>
            <a:r>
              <a:rPr lang="en-US" dirty="0">
                <a:solidFill>
                  <a:schemeClr val="bg1"/>
                </a:solidFill>
              </a:rPr>
              <a:t>The ceiling wall construction consists of </a:t>
            </a:r>
            <a:r>
              <a:rPr lang="en-US" dirty="0" smtClean="0">
                <a:solidFill>
                  <a:schemeClr val="bg1"/>
                </a:solidFill>
              </a:rPr>
              <a:t>four different materials</a:t>
            </a:r>
          </a:p>
          <a:p>
            <a:pPr marL="0" indent="0" algn="just" rtl="0">
              <a:buNone/>
            </a:pPr>
            <a:endParaRPr lang="ar-JO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3852351"/>
              </p:ext>
            </p:extLst>
          </p:nvPr>
        </p:nvGraphicFramePr>
        <p:xfrm>
          <a:off x="4644008" y="2852935"/>
          <a:ext cx="4183870" cy="30845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9429"/>
                <a:gridCol w="1064145"/>
                <a:gridCol w="1033176"/>
                <a:gridCol w="1187120"/>
              </a:tblGrid>
              <a:tr h="62522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Layer Number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Construction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Thickness X(m)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Thermal conductivity K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  <a:tr h="27503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Asphalt mix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0.02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0.7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  <a:tr h="27503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Concrete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0.05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1.75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  <a:tr h="27503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Cement brick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0.18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0.95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  <a:tr h="27503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Insulation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0.02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0.04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  <a:tr h="27503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Concrete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0.06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1.75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  <a:tr h="27503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Plaster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0.02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1.2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104" y="2996952"/>
            <a:ext cx="4239895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138162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655</TotalTime>
  <Words>2133</Words>
  <Application>Microsoft Office PowerPoint</Application>
  <PresentationFormat>On-screen Show (4:3)</PresentationFormat>
  <Paragraphs>1141</Paragraphs>
  <Slides>78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79" baseType="lpstr">
      <vt:lpstr>Metro</vt:lpstr>
      <vt:lpstr>Mechanical Systems  for  Al-Basateen Trading Center</vt:lpstr>
      <vt:lpstr>Slide 2</vt:lpstr>
      <vt:lpstr>Building Description </vt:lpstr>
      <vt:lpstr>Inside and Outside Design condition </vt:lpstr>
      <vt:lpstr> Overall heat transfer coefficient, Uoverall </vt:lpstr>
      <vt:lpstr>External walls</vt:lpstr>
      <vt:lpstr>External walls</vt:lpstr>
      <vt:lpstr>Internal walls </vt:lpstr>
      <vt:lpstr>Ceiling </vt:lpstr>
      <vt:lpstr>Ceiling</vt:lpstr>
      <vt:lpstr>summary of overall heat transfer  coefficient for each element </vt:lpstr>
      <vt:lpstr>HVAC  SYSTEM :</vt:lpstr>
      <vt:lpstr> Heating load sources :</vt:lpstr>
      <vt:lpstr>Heating load results for each floor:</vt:lpstr>
      <vt:lpstr>Ex. of heating load for 4th floor each room: </vt:lpstr>
      <vt:lpstr>Cooling   load   calculation:</vt:lpstr>
      <vt:lpstr>Sources of cooling load</vt:lpstr>
      <vt:lpstr>Cooling load factors:  Values of CLTD, LM, K, and CLTDcorr   </vt:lpstr>
      <vt:lpstr>SHG, SC, CLF, CLTD FOR glass. </vt:lpstr>
      <vt:lpstr>CLF values:</vt:lpstr>
      <vt:lpstr>Total cooling load:</vt:lpstr>
      <vt:lpstr>Exp. Of cooling load for 4th floor:</vt:lpstr>
      <vt:lpstr>VRV system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Result from report exp. In 4th floor </vt:lpstr>
      <vt:lpstr>Slide 33</vt:lpstr>
      <vt:lpstr>2)Ventilation results</vt:lpstr>
      <vt:lpstr>Slide 35</vt:lpstr>
      <vt:lpstr>Slide 36</vt:lpstr>
      <vt:lpstr>Ventilation   system</vt:lpstr>
      <vt:lpstr>Fresh air value for each floor</vt:lpstr>
      <vt:lpstr>Exp. Fresh air for each room 4th floor</vt:lpstr>
      <vt:lpstr>Fans calculation and selections</vt:lpstr>
      <vt:lpstr>Basement2 floor fresh air </vt:lpstr>
      <vt:lpstr>Basement floor exhaust  </vt:lpstr>
      <vt:lpstr>Tube fan for bathroom exhaust</vt:lpstr>
      <vt:lpstr>Potable  water  system </vt:lpstr>
      <vt:lpstr>Hot water system:  hot water plumping fixture unit in building:</vt:lpstr>
      <vt:lpstr>Hot water flow rate and pipe size for the main pipe that entered to each floor:</vt:lpstr>
      <vt:lpstr>Distribution of steel Hot water pipe supply in ground floor:</vt:lpstr>
      <vt:lpstr>Slide 48</vt:lpstr>
      <vt:lpstr>Riser sizing:</vt:lpstr>
      <vt:lpstr>Pump selection:</vt:lpstr>
      <vt:lpstr>Boiler cylinder circulating pump:</vt:lpstr>
      <vt:lpstr>Boiler selection:</vt:lpstr>
      <vt:lpstr>Storage tank (cylinder) selection: the selection is depend on boiler capacity(288KW) this table from catalogue :</vt:lpstr>
      <vt:lpstr>Expansion tank selection: depend on boiler capacity and this table from IPC cod </vt:lpstr>
      <vt:lpstr>In the mechanical room you can see All of last component </vt:lpstr>
      <vt:lpstr>Potable Water</vt:lpstr>
      <vt:lpstr>Plumbing  System in Building</vt:lpstr>
      <vt:lpstr>Cold water The Total fixture units in building</vt:lpstr>
      <vt:lpstr>Cold water Flow rate and pipe size for each floor.</vt:lpstr>
      <vt:lpstr>Cold water Flow rate and pipe size Risers</vt:lpstr>
      <vt:lpstr>cold water Pump head</vt:lpstr>
      <vt:lpstr>Two WILO BL 50/220 pumps were selected. </vt:lpstr>
      <vt:lpstr>Drainage  System in Building</vt:lpstr>
      <vt:lpstr>The design of drainage system applied as follows: </vt:lpstr>
      <vt:lpstr>The design of drainage system applied as follows</vt:lpstr>
      <vt:lpstr>Slide 66</vt:lpstr>
      <vt:lpstr>Slide 67</vt:lpstr>
      <vt:lpstr>Slide 68</vt:lpstr>
      <vt:lpstr>Fire fitting system</vt:lpstr>
      <vt:lpstr>Fire Fighting system design 1) Sprinklers </vt:lpstr>
      <vt:lpstr>Pipe Sizing for Sprinklers </vt:lpstr>
      <vt:lpstr>Slide 72</vt:lpstr>
      <vt:lpstr>.2) Landing Valves and Cabinets </vt:lpstr>
      <vt:lpstr>رسمة </vt:lpstr>
      <vt:lpstr>Pumps calculation</vt:lpstr>
      <vt:lpstr>Pumps Specifications</vt:lpstr>
      <vt:lpstr>Pumps model selections :</vt:lpstr>
      <vt:lpstr>Tank volume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yousifd</dc:creator>
  <cp:lastModifiedBy>yousifd</cp:lastModifiedBy>
  <cp:revision>64</cp:revision>
  <dcterms:created xsi:type="dcterms:W3CDTF">2013-05-18T09:31:46Z</dcterms:created>
  <dcterms:modified xsi:type="dcterms:W3CDTF">2013-05-20T07:04:17Z</dcterms:modified>
</cp:coreProperties>
</file>