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70" r:id="rId4"/>
    <p:sldId id="269" r:id="rId5"/>
    <p:sldId id="276" r:id="rId6"/>
    <p:sldId id="272" r:id="rId7"/>
    <p:sldId id="293" r:id="rId8"/>
    <p:sldId id="262" r:id="rId9"/>
    <p:sldId id="258" r:id="rId10"/>
    <p:sldId id="280" r:id="rId11"/>
    <p:sldId id="281" r:id="rId12"/>
    <p:sldId id="282" r:id="rId13"/>
    <p:sldId id="286" r:id="rId14"/>
    <p:sldId id="287" r:id="rId15"/>
    <p:sldId id="290" r:id="rId16"/>
    <p:sldId id="259" r:id="rId17"/>
    <p:sldId id="263" r:id="rId18"/>
    <p:sldId id="283" r:id="rId19"/>
    <p:sldId id="284" r:id="rId20"/>
    <p:sldId id="285" r:id="rId21"/>
    <p:sldId id="289" r:id="rId22"/>
    <p:sldId id="291" r:id="rId23"/>
    <p:sldId id="288" r:id="rId24"/>
    <p:sldId id="295" r:id="rId25"/>
    <p:sldId id="271" r:id="rId26"/>
    <p:sldId id="296" r:id="rId27"/>
    <p:sldId id="273" r:id="rId28"/>
    <p:sldId id="279" r:id="rId29"/>
    <p:sldId id="275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32" autoAdjust="0"/>
    <p:restoredTop sz="92240" autoAdjust="0"/>
  </p:normalViewPr>
  <p:slideViewPr>
    <p:cSldViewPr snapToGrid="0">
      <p:cViewPr varScale="1">
        <p:scale>
          <a:sx n="70" d="100"/>
          <a:sy n="70" d="100"/>
        </p:scale>
        <p:origin x="55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idal\Desktop\gradua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idal\Desktop\gp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idal\Desktop\New%20Microsoft%20Excel%20Workshee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idal\Desktop\New%20Microsoft%20Excel%20Worksheet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idal\Desktop\New%20Microsoft%20Excel%20Worksheet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idal\Desktop\New%20Microsoft%20Excel%20Worksheet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idal\Desktop\New%20Microsoft%20Excel%20Worksheet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idal\Desktop\for%20atin\GP\New%20Microsoft%20Excel%20Worksheet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idal\Desktop\for%20atin\GP\New%20Microsoft%20Excel%20Worksheet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2600" b="1" dirty="0">
                <a:solidFill>
                  <a:schemeClr val="tx1"/>
                </a:solidFill>
              </a:rPr>
              <a:t>µ</a:t>
            </a:r>
            <a:r>
              <a:rPr lang="en-US" b="1" dirty="0">
                <a:solidFill>
                  <a:schemeClr val="tx1"/>
                </a:solidFill>
              </a:rPr>
              <a:t>eans of BOP overall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Sheet2!$C$1</c:f>
              <c:strCache>
                <c:ptCount val="1"/>
                <c:pt idx="0">
                  <c:v>µean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206-4BF5-9D6F-B617DA965CDD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206-4BF5-9D6F-B617DA965CDD}"/>
              </c:ext>
            </c:extLst>
          </c:dPt>
          <c:dPt>
            <c:idx val="3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206-4BF5-9D6F-B617DA965CDD}"/>
              </c:ext>
            </c:extLst>
          </c:dPt>
          <c:dPt>
            <c:idx val="4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206-4BF5-9D6F-B617DA965CD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Sheet2!$B$2:$B$6</c:f>
              <c:strCache>
                <c:ptCount val="5"/>
                <c:pt idx="0">
                  <c:v>Reliability</c:v>
                </c:pt>
                <c:pt idx="1">
                  <c:v>Assurance</c:v>
                </c:pt>
                <c:pt idx="2">
                  <c:v>Tangibles</c:v>
                </c:pt>
                <c:pt idx="3">
                  <c:v>Empathy</c:v>
                </c:pt>
                <c:pt idx="4">
                  <c:v>Responsiveness</c:v>
                </c:pt>
              </c:strCache>
            </c:strRef>
          </c:cat>
          <c:val>
            <c:numRef>
              <c:f>Sheet2!$C$2:$C$6</c:f>
              <c:numCache>
                <c:formatCode>General</c:formatCode>
                <c:ptCount val="5"/>
                <c:pt idx="0">
                  <c:v>4.34</c:v>
                </c:pt>
                <c:pt idx="1">
                  <c:v>4.2</c:v>
                </c:pt>
                <c:pt idx="2">
                  <c:v>3.93</c:v>
                </c:pt>
                <c:pt idx="3">
                  <c:v>3.93</c:v>
                </c:pt>
                <c:pt idx="4">
                  <c:v>3.86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B206-4BF5-9D6F-B617DA965CD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1812969056"/>
        <c:axId val="-1812957088"/>
      </c:barChart>
      <c:catAx>
        <c:axId val="-1812969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-1812957088"/>
        <c:crosses val="autoZero"/>
        <c:auto val="1"/>
        <c:lblAlgn val="ctr"/>
        <c:lblOffset val="100"/>
        <c:noMultiLvlLbl val="0"/>
      </c:catAx>
      <c:valAx>
        <c:axId val="-1812957088"/>
        <c:scaling>
          <c:orientation val="minMax"/>
          <c:max val="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-181296905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800" b="1" i="0" baseline="0">
                <a:effectLst/>
              </a:rPr>
              <a:t>Comparison between the means of the overall vs. team1 &amp; team2</a:t>
            </a:r>
            <a:endParaRPr lang="en-US" sz="18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Sheet1!$D$2</c:f>
              <c:strCache>
                <c:ptCount val="1"/>
                <c:pt idx="0">
                  <c:v>µean of team 1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Sheet1!$C$3:$C$7</c:f>
              <c:strCache>
                <c:ptCount val="5"/>
                <c:pt idx="0">
                  <c:v>Reliability</c:v>
                </c:pt>
                <c:pt idx="1">
                  <c:v>Assurance</c:v>
                </c:pt>
                <c:pt idx="2">
                  <c:v>Tangibles</c:v>
                </c:pt>
                <c:pt idx="3">
                  <c:v>Empathy</c:v>
                </c:pt>
                <c:pt idx="4">
                  <c:v>Responsiveness</c:v>
                </c:pt>
              </c:strCache>
            </c:strRef>
          </c:cat>
          <c:val>
            <c:numRef>
              <c:f>Sheet1!$D$3:$D$7</c:f>
              <c:numCache>
                <c:formatCode>General</c:formatCode>
                <c:ptCount val="5"/>
                <c:pt idx="0">
                  <c:v>4.3600000000000003</c:v>
                </c:pt>
                <c:pt idx="1">
                  <c:v>4.3899999999999997</c:v>
                </c:pt>
                <c:pt idx="2">
                  <c:v>3.87</c:v>
                </c:pt>
                <c:pt idx="3">
                  <c:v>4.1900000000000004</c:v>
                </c:pt>
                <c:pt idx="4">
                  <c:v>3.92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004-4388-A0ED-1762D61BF877}"/>
            </c:ext>
          </c:extLst>
        </c:ser>
        <c:ser>
          <c:idx val="1"/>
          <c:order val="1"/>
          <c:tx>
            <c:strRef>
              <c:f>Sheet1!$F$2</c:f>
              <c:strCache>
                <c:ptCount val="1"/>
                <c:pt idx="0">
                  <c:v>Dimension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Sheet1!$C$3:$C$7</c:f>
              <c:strCache>
                <c:ptCount val="5"/>
                <c:pt idx="0">
                  <c:v>Reliability</c:v>
                </c:pt>
                <c:pt idx="1">
                  <c:v>Assurance</c:v>
                </c:pt>
                <c:pt idx="2">
                  <c:v>Tangibles</c:v>
                </c:pt>
                <c:pt idx="3">
                  <c:v>Empathy</c:v>
                </c:pt>
                <c:pt idx="4">
                  <c:v>Responsiveness</c:v>
                </c:pt>
              </c:strCache>
            </c:strRef>
          </c:cat>
          <c:val>
            <c:numRef>
              <c:f>Sheet1!$F$3:$F$7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004-4388-A0ED-1762D61BF877}"/>
            </c:ext>
          </c:extLst>
        </c:ser>
        <c:ser>
          <c:idx val="2"/>
          <c:order val="2"/>
          <c:tx>
            <c:strRef>
              <c:f>Sheet1!$G$2</c:f>
              <c:strCache>
                <c:ptCount val="1"/>
                <c:pt idx="0">
                  <c:v>µean  of the overall performance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Sheet1!$C$3:$C$7</c:f>
              <c:strCache>
                <c:ptCount val="5"/>
                <c:pt idx="0">
                  <c:v>Reliability</c:v>
                </c:pt>
                <c:pt idx="1">
                  <c:v>Assurance</c:v>
                </c:pt>
                <c:pt idx="2">
                  <c:v>Tangibles</c:v>
                </c:pt>
                <c:pt idx="3">
                  <c:v>Empathy</c:v>
                </c:pt>
                <c:pt idx="4">
                  <c:v>Responsiveness</c:v>
                </c:pt>
              </c:strCache>
            </c:strRef>
          </c:cat>
          <c:val>
            <c:numRef>
              <c:f>Sheet1!$G$3:$G$7</c:f>
              <c:numCache>
                <c:formatCode>General</c:formatCode>
                <c:ptCount val="5"/>
                <c:pt idx="0">
                  <c:v>4.34</c:v>
                </c:pt>
                <c:pt idx="1">
                  <c:v>4.2</c:v>
                </c:pt>
                <c:pt idx="2">
                  <c:v>3.93</c:v>
                </c:pt>
                <c:pt idx="3">
                  <c:v>3.93</c:v>
                </c:pt>
                <c:pt idx="4">
                  <c:v>3.86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004-4388-A0ED-1762D61BF877}"/>
            </c:ext>
          </c:extLst>
        </c:ser>
        <c:ser>
          <c:idx val="3"/>
          <c:order val="3"/>
          <c:tx>
            <c:strRef>
              <c:f>Sheet1!$C$11</c:f>
              <c:strCache>
                <c:ptCount val="1"/>
                <c:pt idx="0">
                  <c:v>Dimension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Sheet1!$C$3:$C$7</c:f>
              <c:strCache>
                <c:ptCount val="5"/>
                <c:pt idx="0">
                  <c:v>Reliability</c:v>
                </c:pt>
                <c:pt idx="1">
                  <c:v>Assurance</c:v>
                </c:pt>
                <c:pt idx="2">
                  <c:v>Tangibles</c:v>
                </c:pt>
                <c:pt idx="3">
                  <c:v>Empathy</c:v>
                </c:pt>
                <c:pt idx="4">
                  <c:v>Responsiveness</c:v>
                </c:pt>
              </c:strCache>
            </c:strRef>
          </c:cat>
          <c:val>
            <c:numRef>
              <c:f>Sheet1!$C$12:$C$16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004-4388-A0ED-1762D61BF877}"/>
            </c:ext>
          </c:extLst>
        </c:ser>
        <c:ser>
          <c:idx val="4"/>
          <c:order val="4"/>
          <c:tx>
            <c:strRef>
              <c:f>Sheet1!$D$11</c:f>
              <c:strCache>
                <c:ptCount val="1"/>
                <c:pt idx="0">
                  <c:v>µean of team 2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Sheet1!$C$3:$C$7</c:f>
              <c:strCache>
                <c:ptCount val="5"/>
                <c:pt idx="0">
                  <c:v>Reliability</c:v>
                </c:pt>
                <c:pt idx="1">
                  <c:v>Assurance</c:v>
                </c:pt>
                <c:pt idx="2">
                  <c:v>Tangibles</c:v>
                </c:pt>
                <c:pt idx="3">
                  <c:v>Empathy</c:v>
                </c:pt>
                <c:pt idx="4">
                  <c:v>Responsiveness</c:v>
                </c:pt>
              </c:strCache>
            </c:strRef>
          </c:cat>
          <c:val>
            <c:numRef>
              <c:f>Sheet1!$D$12:$D$16</c:f>
              <c:numCache>
                <c:formatCode>General</c:formatCode>
                <c:ptCount val="5"/>
                <c:pt idx="0">
                  <c:v>4.25</c:v>
                </c:pt>
                <c:pt idx="1">
                  <c:v>4.16</c:v>
                </c:pt>
                <c:pt idx="2">
                  <c:v>3.93</c:v>
                </c:pt>
                <c:pt idx="3">
                  <c:v>3.91</c:v>
                </c:pt>
                <c:pt idx="4">
                  <c:v>3.86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004-4388-A0ED-1762D61BF87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1812964704"/>
        <c:axId val="-1812967968"/>
      </c:barChart>
      <c:catAx>
        <c:axId val="-1812964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-1812967968"/>
        <c:crosses val="autoZero"/>
        <c:auto val="1"/>
        <c:lblAlgn val="ctr"/>
        <c:lblOffset val="100"/>
        <c:noMultiLvlLbl val="0"/>
      </c:catAx>
      <c:valAx>
        <c:axId val="-1812967968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-181296470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800" b="1" i="0" baseline="0">
                <a:solidFill>
                  <a:sysClr val="windowText" lastClr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Tangibles items for Ref. vs. team1</a:t>
            </a:r>
            <a:endParaRPr lang="en-US" sz="1800">
              <a:solidFill>
                <a:sysClr val="windowText" lastClr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Sheet1!$I$2</c:f>
              <c:strCache>
                <c:ptCount val="1"/>
                <c:pt idx="0">
                  <c:v>µean for Ref.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9323671497584541E-3"/>
                  <c:y val="3.489731204516836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5C53-4284-8973-076FC9F5B55E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2.5462668816039986E-17"/>
                  <c:y val="1.157407407407407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C53-4284-8973-076FC9F5B55E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5.0925337632079971E-17"/>
                  <c:y val="1.157407407407407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5C53-4284-8973-076FC9F5B55E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5.0925337632079971E-17"/>
                  <c:y val="2.54629629629629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5C53-4284-8973-076FC9F5B55E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8.3333333333333332E-3"/>
                  <c:y val="1.620370370370368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5C53-4284-8973-076FC9F5B55E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3.8647342995169081E-3"/>
                  <c:y val="9.662085547020223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5C53-4284-8973-076FC9F5B55E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0"/>
                  <c:y val="1.157407407407403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5C53-4284-8973-076FC9F5B55E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0"/>
                  <c:y val="9.158792077287437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5C53-4284-8973-076FC9F5B55E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Sheet1!$H$3:$H$10</c:f>
              <c:strCache>
                <c:ptCount val="8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</c:strCache>
            </c:strRef>
          </c:cat>
          <c:val>
            <c:numRef>
              <c:f>Sheet1!$I$3:$I$10</c:f>
              <c:numCache>
                <c:formatCode>General</c:formatCode>
                <c:ptCount val="8"/>
                <c:pt idx="0">
                  <c:v>3.88</c:v>
                </c:pt>
                <c:pt idx="1">
                  <c:v>4.5</c:v>
                </c:pt>
                <c:pt idx="2">
                  <c:v>4.1100000000000003</c:v>
                </c:pt>
                <c:pt idx="3">
                  <c:v>4.18</c:v>
                </c:pt>
                <c:pt idx="4">
                  <c:v>4.3499999999999996</c:v>
                </c:pt>
                <c:pt idx="5">
                  <c:v>3.83</c:v>
                </c:pt>
                <c:pt idx="6">
                  <c:v>3.76</c:v>
                </c:pt>
                <c:pt idx="7">
                  <c:v>2.81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C53-4284-8973-076FC9F5B55E}"/>
            </c:ext>
          </c:extLst>
        </c:ser>
        <c:ser>
          <c:idx val="1"/>
          <c:order val="1"/>
          <c:tx>
            <c:strRef>
              <c:f>Sheet1!$B$13</c:f>
              <c:strCache>
                <c:ptCount val="1"/>
                <c:pt idx="0">
                  <c:v>items of T (team1)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Sheet1!$H$3:$H$10</c:f>
              <c:strCache>
                <c:ptCount val="8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</c:strCache>
            </c:strRef>
          </c:cat>
          <c:val>
            <c:numRef>
              <c:f>Sheet1!$B$14:$B$21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5C53-4284-8973-076FC9F5B55E}"/>
            </c:ext>
          </c:extLst>
        </c:ser>
        <c:ser>
          <c:idx val="2"/>
          <c:order val="2"/>
          <c:tx>
            <c:strRef>
              <c:f>Sheet1!$C$13</c:f>
              <c:strCache>
                <c:ptCount val="1"/>
                <c:pt idx="0">
                  <c:v>µean for Team 1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0869565217391304E-3"/>
                  <c:y val="9.158792077287491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5C53-4284-8973-076FC9F5B55E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5700483091787439E-3"/>
                  <c:y val="1.086976006000912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5C53-4284-8973-076FC9F5B55E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7.951117564298613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5C53-4284-8973-076FC9F5B55E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7777777777777779E-3"/>
                  <c:y val="1.207743457299800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5C53-4284-8973-076FC9F5B55E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5555555555555558E-3"/>
                  <c:y val="1.258072804273076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E-5C53-4284-8973-076FC9F5B55E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8.856580457753038E-17"/>
                  <c:y val="9.662085547020277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F-5C53-4284-8973-076FC9F5B55E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6570048309178746E-3"/>
                  <c:y val="7.951117564298613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0-5C53-4284-8973-076FC9F5B55E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1.7713160915506076E-16"/>
                  <c:y val="6.240149581576923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1-5C53-4284-8973-076FC9F5B55E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Sheet1!$H$3:$H$10</c:f>
              <c:strCache>
                <c:ptCount val="8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</c:strCache>
            </c:strRef>
          </c:cat>
          <c:val>
            <c:numRef>
              <c:f>Sheet1!$C$14:$C$21</c:f>
              <c:numCache>
                <c:formatCode>General</c:formatCode>
                <c:ptCount val="8"/>
                <c:pt idx="0">
                  <c:v>3.81</c:v>
                </c:pt>
                <c:pt idx="1">
                  <c:v>3.87</c:v>
                </c:pt>
                <c:pt idx="2">
                  <c:v>3.5</c:v>
                </c:pt>
                <c:pt idx="3">
                  <c:v>3.8</c:v>
                </c:pt>
                <c:pt idx="4">
                  <c:v>4.38</c:v>
                </c:pt>
                <c:pt idx="5">
                  <c:v>3.88</c:v>
                </c:pt>
                <c:pt idx="6">
                  <c:v>3.93</c:v>
                </c:pt>
                <c:pt idx="7">
                  <c:v>2.44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5C53-4284-8973-076FC9F5B55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1812958720"/>
        <c:axId val="-1812969600"/>
      </c:barChart>
      <c:catAx>
        <c:axId val="-1812958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-1812969600"/>
        <c:crosses val="autoZero"/>
        <c:auto val="1"/>
        <c:lblAlgn val="ctr"/>
        <c:lblOffset val="100"/>
        <c:noMultiLvlLbl val="0"/>
      </c:catAx>
      <c:valAx>
        <c:axId val="-1812969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-181295872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4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Reliability items</a:t>
            </a:r>
            <a:r>
              <a:rPr lang="en-US" sz="1400" b="1" baseline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Ref. vs. team2</a:t>
            </a:r>
            <a:endParaRPr lang="en-US" sz="14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4209454446324671"/>
          <c:y val="6.14273414261186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Sheet1!$C$2</c:f>
              <c:strCache>
                <c:ptCount val="1"/>
                <c:pt idx="0">
                  <c:v>µ for Ref.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8.4139671855279676E-3"/>
                  <c:y val="3.972126723596170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3AE3-4396-B4DF-9ECE6382444D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8.4139671855279763E-3"/>
                  <c:y val="3.972126723596170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AE3-4396-B4DF-9ECE6382444D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5.0925337632079971E-17"/>
                  <c:y val="-4.336043360433620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3AE3-4396-B4DF-9ECE6382444D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1.01174345076784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3AE3-4396-B4DF-9ECE6382444D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0"/>
                  <c:y val="6.504065040650406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3AE3-4396-B4DF-9ECE6382444D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Sheet1!$B$3:$B$7</c:f>
              <c:strCache>
                <c:ptCount val="5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</c:strCache>
            </c:strRef>
          </c:cat>
          <c:val>
            <c:numRef>
              <c:f>Sheet1!$C$3:$C$7</c:f>
              <c:numCache>
                <c:formatCode>General</c:formatCode>
                <c:ptCount val="5"/>
                <c:pt idx="0">
                  <c:v>4.18</c:v>
                </c:pt>
                <c:pt idx="1">
                  <c:v>4.3499999999999996</c:v>
                </c:pt>
                <c:pt idx="2">
                  <c:v>4.37</c:v>
                </c:pt>
                <c:pt idx="3">
                  <c:v>4.2</c:v>
                </c:pt>
                <c:pt idx="4">
                  <c:v>4.6100000000000003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AE3-4396-B4DF-9ECE6382444D}"/>
            </c:ext>
          </c:extLst>
        </c:ser>
        <c:ser>
          <c:idx val="1"/>
          <c:order val="1"/>
          <c:tx>
            <c:strRef>
              <c:f>Sheet1!$K$14</c:f>
              <c:strCache>
                <c:ptCount val="1"/>
                <c:pt idx="0">
                  <c:v>No.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Sheet1!$B$3:$B$7</c:f>
              <c:strCache>
                <c:ptCount val="5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</c:strCache>
            </c:strRef>
          </c:cat>
          <c:val>
            <c:numRef>
              <c:f>Sheet1!$K$15:$K$19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3AE3-4396-B4DF-9ECE6382444D}"/>
            </c:ext>
          </c:extLst>
        </c:ser>
        <c:ser>
          <c:idx val="2"/>
          <c:order val="2"/>
          <c:tx>
            <c:strRef>
              <c:f>Sheet1!$L$14</c:f>
              <c:strCache>
                <c:ptCount val="1"/>
                <c:pt idx="0">
                  <c:v>µ for Team 2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9281785388671424E-17"/>
                  <c:y val="2.636501423237588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3AE3-4396-B4DF-9ECE6382444D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2.8584300332252714E-3"/>
                  <c:y val="2.781523788399687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3AE3-4396-B4DF-9ECE6382444D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1.228050719012236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3AE3-4396-B4DF-9ECE6382444D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1.119884662304535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3AE3-4396-B4DF-9ECE6382444D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5555555555554534E-3"/>
                  <c:y val="1.7344173441734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3AE3-4396-B4DF-9ECE6382444D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Sheet1!$B$3:$B$7</c:f>
              <c:strCache>
                <c:ptCount val="5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</c:strCache>
            </c:strRef>
          </c:cat>
          <c:val>
            <c:numRef>
              <c:f>Sheet1!$L$15:$L$19</c:f>
              <c:numCache>
                <c:formatCode>General</c:formatCode>
                <c:ptCount val="5"/>
                <c:pt idx="0">
                  <c:v>4.22</c:v>
                </c:pt>
                <c:pt idx="1">
                  <c:v>4.38</c:v>
                </c:pt>
                <c:pt idx="2">
                  <c:v>4.34</c:v>
                </c:pt>
                <c:pt idx="3">
                  <c:v>4.08</c:v>
                </c:pt>
                <c:pt idx="4">
                  <c:v>4.7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3AE3-4396-B4DF-9ECE6382444D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1812968512"/>
        <c:axId val="-1812966880"/>
      </c:barChart>
      <c:catAx>
        <c:axId val="-1812968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-1812966880"/>
        <c:crosses val="autoZero"/>
        <c:auto val="1"/>
        <c:lblAlgn val="ctr"/>
        <c:lblOffset val="100"/>
        <c:noMultiLvlLbl val="0"/>
      </c:catAx>
      <c:valAx>
        <c:axId val="-1812966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-181296851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4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Assurance items for Ref. vs. team2</a:t>
            </a:r>
          </a:p>
        </c:rich>
      </c:tx>
      <c:layout>
        <c:manualLayout>
          <c:xMode val="edge"/>
          <c:yMode val="edge"/>
          <c:x val="0.12220446634078033"/>
          <c:y val="5.642841525574275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Sheet1!$F$2</c:f>
              <c:strCache>
                <c:ptCount val="1"/>
                <c:pt idx="0">
                  <c:v>µ for Ref.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5462668816039986E-17"/>
                  <c:y val="1.224555263925338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615C-4C7A-95F0-F2E365E89644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1.224555263925340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615C-4C7A-95F0-F2E365E89644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5.0925337632079971E-17"/>
                  <c:y val="1.224555263925342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615C-4C7A-95F0-F2E365E89644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1.224555263925338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615C-4C7A-95F0-F2E365E89644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0"/>
                  <c:y val="1.224555263925338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615C-4C7A-95F0-F2E365E89644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Sheet1!$E$3:$E$7</c:f>
              <c:strCache>
                <c:ptCount val="5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</c:strCache>
            </c:strRef>
          </c:cat>
          <c:val>
            <c:numRef>
              <c:f>Sheet1!$F$3:$F$7</c:f>
              <c:numCache>
                <c:formatCode>General</c:formatCode>
                <c:ptCount val="5"/>
                <c:pt idx="0">
                  <c:v>4.1500000000000004</c:v>
                </c:pt>
                <c:pt idx="1">
                  <c:v>4.33</c:v>
                </c:pt>
                <c:pt idx="2">
                  <c:v>4.12</c:v>
                </c:pt>
                <c:pt idx="3">
                  <c:v>4.2699999999999996</c:v>
                </c:pt>
                <c:pt idx="4">
                  <c:v>4.1500000000000004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615C-4C7A-95F0-F2E365E89644}"/>
            </c:ext>
          </c:extLst>
        </c:ser>
        <c:ser>
          <c:idx val="1"/>
          <c:order val="1"/>
          <c:tx>
            <c:strRef>
              <c:f>Sheet1!$M$14</c:f>
              <c:strCache>
                <c:ptCount val="1"/>
                <c:pt idx="0">
                  <c:v>No.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Sheet1!$E$3:$E$7</c:f>
              <c:strCache>
                <c:ptCount val="5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</c:strCache>
            </c:strRef>
          </c:cat>
          <c:val>
            <c:numRef>
              <c:f>Sheet1!$M$15:$M$19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615C-4C7A-95F0-F2E365E89644}"/>
            </c:ext>
          </c:extLst>
        </c:ser>
        <c:ser>
          <c:idx val="2"/>
          <c:order val="2"/>
          <c:tx>
            <c:strRef>
              <c:f>Sheet1!$N$14</c:f>
              <c:strCache>
                <c:ptCount val="1"/>
                <c:pt idx="0">
                  <c:v>µ for team2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5462668816039986E-17"/>
                  <c:y val="7.615923009623796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615C-4C7A-95F0-F2E365E89644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2.613444152814231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615C-4C7A-95F0-F2E365E89644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1.0185067526415994E-16"/>
                  <c:y val="1.687518226888305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615C-4C7A-95F0-F2E365E89644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1.687518226888305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615C-4C7A-95F0-F2E365E89644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1.0185067526415994E-16"/>
                  <c:y val="1.687518226888305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615C-4C7A-95F0-F2E365E89644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Sheet1!$E$3:$E$7</c:f>
              <c:strCache>
                <c:ptCount val="5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</c:strCache>
            </c:strRef>
          </c:cat>
          <c:val>
            <c:numRef>
              <c:f>Sheet1!$N$15:$N$19</c:f>
              <c:numCache>
                <c:formatCode>General</c:formatCode>
                <c:ptCount val="5"/>
                <c:pt idx="0">
                  <c:v>4.05</c:v>
                </c:pt>
                <c:pt idx="1">
                  <c:v>4.3</c:v>
                </c:pt>
                <c:pt idx="2">
                  <c:v>4.16</c:v>
                </c:pt>
                <c:pt idx="3">
                  <c:v>4.3099999999999996</c:v>
                </c:pt>
                <c:pt idx="4">
                  <c:v>4.17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615C-4C7A-95F0-F2E365E8964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1603953728"/>
        <c:axId val="-1603952096"/>
      </c:barChart>
      <c:catAx>
        <c:axId val="-1603953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-1603952096"/>
        <c:crosses val="autoZero"/>
        <c:auto val="1"/>
        <c:lblAlgn val="ctr"/>
        <c:lblOffset val="100"/>
        <c:noMultiLvlLbl val="0"/>
      </c:catAx>
      <c:valAx>
        <c:axId val="-1603952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-160395372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400" b="1" i="0" baseline="0">
                <a:solidFill>
                  <a:sysClr val="windowText" lastClr="000000"/>
                </a:solidFill>
                <a:effectLst/>
              </a:rPr>
              <a:t>Empathy items for Ref. vs. team2</a:t>
            </a:r>
            <a:endParaRPr lang="en-US" sz="1400">
              <a:solidFill>
                <a:sysClr val="windowText" lastClr="000000"/>
              </a:solidFill>
              <a:effectLst/>
            </a:endParaRPr>
          </a:p>
        </c:rich>
      </c:tx>
      <c:layout>
        <c:manualLayout>
          <c:xMode val="edge"/>
          <c:yMode val="edge"/>
          <c:x val="0.13023600174978128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Sheet1!$L$2</c:f>
              <c:strCache>
                <c:ptCount val="1"/>
                <c:pt idx="0">
                  <c:v>µ for Ref.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6.4412238325281951E-3"/>
                  <c:y val="1.692323061693408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DC17-4FB9-AD09-A61E03FF395A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3.2206119162640902E-3"/>
                  <c:y val="1.218138390140678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DC17-4FB9-AD09-A61E03FF395A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1.2882447665056361E-2"/>
                  <c:y val="2.144057252359025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DC17-4FB9-AD09-A61E03FF395A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3.2206508977564376E-3"/>
                  <c:y val="1.679497379900683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DC17-4FB9-AD09-A61E03FF395A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9.6618357487922701E-3"/>
                  <c:y val="1.68752781334859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DC17-4FB9-AD09-A61E03FF395A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6.4412238325281803E-3"/>
                  <c:y val="1.685929397233650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DC17-4FB9-AD09-A61E03FF395A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Sheet1!$K$3:$K$8</c:f>
              <c:strCache>
                <c:ptCount val="6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</c:strCache>
            </c:strRef>
          </c:cat>
          <c:val>
            <c:numRef>
              <c:f>Sheet1!$L$3:$L$8</c:f>
              <c:numCache>
                <c:formatCode>General</c:formatCode>
                <c:ptCount val="6"/>
                <c:pt idx="0">
                  <c:v>4.4800000000000004</c:v>
                </c:pt>
                <c:pt idx="1">
                  <c:v>4.2</c:v>
                </c:pt>
                <c:pt idx="2">
                  <c:v>3.88</c:v>
                </c:pt>
                <c:pt idx="3">
                  <c:v>3.85</c:v>
                </c:pt>
                <c:pt idx="4">
                  <c:v>3.73</c:v>
                </c:pt>
                <c:pt idx="5">
                  <c:v>3.42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C17-4FB9-AD09-A61E03FF395A}"/>
            </c:ext>
          </c:extLst>
        </c:ser>
        <c:ser>
          <c:idx val="1"/>
          <c:order val="1"/>
          <c:tx>
            <c:strRef>
              <c:f>Sheet1!$O$14</c:f>
              <c:strCache>
                <c:ptCount val="1"/>
                <c:pt idx="0">
                  <c:v>No.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Sheet1!$K$3:$K$8</c:f>
              <c:strCache>
                <c:ptCount val="6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</c:strCache>
            </c:strRef>
          </c:cat>
          <c:val>
            <c:numRef>
              <c:f>Sheet1!$O$15:$O$20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DC17-4FB9-AD09-A61E03FF395A}"/>
            </c:ext>
          </c:extLst>
        </c:ser>
        <c:ser>
          <c:idx val="2"/>
          <c:order val="2"/>
          <c:tx>
            <c:strRef>
              <c:f>Sheet1!$P$14</c:f>
              <c:strCache>
                <c:ptCount val="1"/>
                <c:pt idx="0">
                  <c:v>µ for team2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1.224555263925344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DC17-4FB9-AD09-A61E03FF395A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1.687518226888305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DC17-4FB9-AD09-A61E03FF395A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7.615923009623839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DC17-4FB9-AD09-A61E03FF395A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1.687518226888301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DC17-4FB9-AD09-A61E03FF395A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0"/>
                  <c:y val="1.687518226888301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DC17-4FB9-AD09-A61E03FF395A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6.4412238325280624E-3"/>
                  <c:y val="1.682696237364788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DC17-4FB9-AD09-A61E03FF395A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Sheet1!$K$3:$K$8</c:f>
              <c:strCache>
                <c:ptCount val="6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</c:strCache>
            </c:strRef>
          </c:cat>
          <c:val>
            <c:numRef>
              <c:f>Sheet1!$P$15:$P$20</c:f>
              <c:numCache>
                <c:formatCode>General</c:formatCode>
                <c:ptCount val="6"/>
                <c:pt idx="0">
                  <c:v>4.47</c:v>
                </c:pt>
                <c:pt idx="1">
                  <c:v>4.3</c:v>
                </c:pt>
                <c:pt idx="2">
                  <c:v>3.88</c:v>
                </c:pt>
                <c:pt idx="3">
                  <c:v>3.83</c:v>
                </c:pt>
                <c:pt idx="4">
                  <c:v>3.78</c:v>
                </c:pt>
                <c:pt idx="5">
                  <c:v>3.33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DC17-4FB9-AD09-A61E03FF395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1603953184"/>
        <c:axId val="-1603949376"/>
      </c:barChart>
      <c:catAx>
        <c:axId val="-1603953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-1603949376"/>
        <c:crosses val="autoZero"/>
        <c:auto val="1"/>
        <c:lblAlgn val="ctr"/>
        <c:lblOffset val="100"/>
        <c:noMultiLvlLbl val="0"/>
      </c:catAx>
      <c:valAx>
        <c:axId val="-1603949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-160395318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800" b="1">
                <a:solidFill>
                  <a:schemeClr val="tx1"/>
                </a:solidFill>
              </a:rPr>
              <a:t>Comparison between the means of the overall vs. the four branches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Sheet5!$K$2</c:f>
              <c:strCache>
                <c:ptCount val="1"/>
                <c:pt idx="0">
                  <c:v>µRef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136752136752137E-3"/>
                  <c:y val="1.171188756587936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9800-433E-8214-40FAF43DA0EC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2.136752136752176E-3"/>
                  <c:y val="1.171188756587936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9800-433E-8214-40FAF43DA0EC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4.2735042735042739E-3"/>
                  <c:y val="1.561585008783915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9800-433E-8214-40FAF43DA0EC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4.2735042735042739E-3"/>
                  <c:y val="1.95198126097989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9800-433E-8214-40FAF43DA0EC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4.2735042735042739E-3"/>
                  <c:y val="2.342377513175873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9800-433E-8214-40FAF43DA0EC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Sheet5!$J$3:$J$7</c:f>
              <c:strCache>
                <c:ptCount val="5"/>
                <c:pt idx="0">
                  <c:v>Reliability</c:v>
                </c:pt>
                <c:pt idx="1">
                  <c:v>Assurance</c:v>
                </c:pt>
                <c:pt idx="2">
                  <c:v>Tangibles</c:v>
                </c:pt>
                <c:pt idx="3">
                  <c:v>Empathy</c:v>
                </c:pt>
                <c:pt idx="4">
                  <c:v>Responsiveness</c:v>
                </c:pt>
              </c:strCache>
            </c:strRef>
          </c:cat>
          <c:val>
            <c:numRef>
              <c:f>Sheet5!$K$3:$K$7</c:f>
              <c:numCache>
                <c:formatCode>General</c:formatCode>
                <c:ptCount val="5"/>
                <c:pt idx="0">
                  <c:v>4.34</c:v>
                </c:pt>
                <c:pt idx="1">
                  <c:v>4.2</c:v>
                </c:pt>
                <c:pt idx="2">
                  <c:v>3.93</c:v>
                </c:pt>
                <c:pt idx="3">
                  <c:v>3.93</c:v>
                </c:pt>
                <c:pt idx="4">
                  <c:v>3.86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9800-433E-8214-40FAF43DA0EC}"/>
            </c:ext>
          </c:extLst>
        </c:ser>
        <c:ser>
          <c:idx val="1"/>
          <c:order val="1"/>
          <c:tx>
            <c:strRef>
              <c:f>Sheet5!$C$2</c:f>
              <c:strCache>
                <c:ptCount val="1"/>
                <c:pt idx="0">
                  <c:v>Dimension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Sheet5!$J$3:$J$7</c:f>
              <c:strCache>
                <c:ptCount val="5"/>
                <c:pt idx="0">
                  <c:v>Reliability</c:v>
                </c:pt>
                <c:pt idx="1">
                  <c:v>Assurance</c:v>
                </c:pt>
                <c:pt idx="2">
                  <c:v>Tangibles</c:v>
                </c:pt>
                <c:pt idx="3">
                  <c:v>Empathy</c:v>
                </c:pt>
                <c:pt idx="4">
                  <c:v>Responsiveness</c:v>
                </c:pt>
              </c:strCache>
            </c:strRef>
          </c:cat>
          <c:val>
            <c:numRef>
              <c:f>Sheet5!$C$3:$C$7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9800-433E-8214-40FAF43DA0EC}"/>
            </c:ext>
          </c:extLst>
        </c:ser>
        <c:ser>
          <c:idx val="2"/>
          <c:order val="2"/>
          <c:tx>
            <c:strRef>
              <c:f>Sheet5!$D$2</c:f>
              <c:strCache>
                <c:ptCount val="1"/>
                <c:pt idx="0">
                  <c:v>µNablus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3.9173336640061513E-17"/>
                  <c:y val="2.342377513175873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9800-433E-8214-40FAF43DA0EC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1.171188756587936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9800-433E-8214-40FAF43DA0EC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3.903962521959753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9800-433E-8214-40FAF43DA0EC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0"/>
                  <c:y val="1.561585008783915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9800-433E-8214-40FAF43DA0EC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Sheet5!$J$3:$J$7</c:f>
              <c:strCache>
                <c:ptCount val="5"/>
                <c:pt idx="0">
                  <c:v>Reliability</c:v>
                </c:pt>
                <c:pt idx="1">
                  <c:v>Assurance</c:v>
                </c:pt>
                <c:pt idx="2">
                  <c:v>Tangibles</c:v>
                </c:pt>
                <c:pt idx="3">
                  <c:v>Empathy</c:v>
                </c:pt>
                <c:pt idx="4">
                  <c:v>Responsiveness</c:v>
                </c:pt>
              </c:strCache>
            </c:strRef>
          </c:cat>
          <c:val>
            <c:numRef>
              <c:f>Sheet5!$D$3:$D$7</c:f>
              <c:numCache>
                <c:formatCode>General</c:formatCode>
                <c:ptCount val="5"/>
                <c:pt idx="0">
                  <c:v>4.59</c:v>
                </c:pt>
                <c:pt idx="1">
                  <c:v>4.16</c:v>
                </c:pt>
                <c:pt idx="2">
                  <c:v>3.78</c:v>
                </c:pt>
                <c:pt idx="3">
                  <c:v>4.01</c:v>
                </c:pt>
                <c:pt idx="4">
                  <c:v>3.86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9800-433E-8214-40FAF43DA0EC}"/>
            </c:ext>
          </c:extLst>
        </c:ser>
        <c:ser>
          <c:idx val="3"/>
          <c:order val="3"/>
          <c:tx>
            <c:strRef>
              <c:f>Sheet5!$H$10</c:f>
              <c:strCache>
                <c:ptCount val="1"/>
                <c:pt idx="0">
                  <c:v>Dimension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Sheet5!$J$3:$J$7</c:f>
              <c:strCache>
                <c:ptCount val="5"/>
                <c:pt idx="0">
                  <c:v>Reliability</c:v>
                </c:pt>
                <c:pt idx="1">
                  <c:v>Assurance</c:v>
                </c:pt>
                <c:pt idx="2">
                  <c:v>Tangibles</c:v>
                </c:pt>
                <c:pt idx="3">
                  <c:v>Empathy</c:v>
                </c:pt>
                <c:pt idx="4">
                  <c:v>Responsiveness</c:v>
                </c:pt>
              </c:strCache>
            </c:strRef>
          </c:cat>
          <c:val>
            <c:numRef>
              <c:f>Sheet5!$H$11:$H$15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9800-433E-8214-40FAF43DA0EC}"/>
            </c:ext>
          </c:extLst>
        </c:ser>
        <c:ser>
          <c:idx val="4"/>
          <c:order val="4"/>
          <c:tx>
            <c:strRef>
              <c:f>Sheet5!$I$10</c:f>
              <c:strCache>
                <c:ptCount val="1"/>
                <c:pt idx="0">
                  <c:v>µTulkarem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6.5027197687241186E-4"/>
                  <c:y val="8.83061715729736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9800-433E-8214-40FAF43DA0EC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7.8346673280123027E-17"/>
                  <c:y val="2.732773765371852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E-9800-433E-8214-40FAF43DA0EC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Sheet5!$J$3:$J$7</c:f>
              <c:strCache>
                <c:ptCount val="5"/>
                <c:pt idx="0">
                  <c:v>Reliability</c:v>
                </c:pt>
                <c:pt idx="1">
                  <c:v>Assurance</c:v>
                </c:pt>
                <c:pt idx="2">
                  <c:v>Tangibles</c:v>
                </c:pt>
                <c:pt idx="3">
                  <c:v>Empathy</c:v>
                </c:pt>
                <c:pt idx="4">
                  <c:v>Responsiveness</c:v>
                </c:pt>
              </c:strCache>
            </c:strRef>
          </c:cat>
          <c:val>
            <c:numRef>
              <c:f>Sheet5!$I$11:$I$15</c:f>
              <c:numCache>
                <c:formatCode>General</c:formatCode>
                <c:ptCount val="5"/>
                <c:pt idx="0">
                  <c:v>4.3899999999999997</c:v>
                </c:pt>
                <c:pt idx="1">
                  <c:v>4.21</c:v>
                </c:pt>
                <c:pt idx="2">
                  <c:v>3.9</c:v>
                </c:pt>
                <c:pt idx="3">
                  <c:v>3.99</c:v>
                </c:pt>
                <c:pt idx="4">
                  <c:v>3.97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F-9800-433E-8214-40FAF43DA0EC}"/>
            </c:ext>
          </c:extLst>
        </c:ser>
        <c:ser>
          <c:idx val="5"/>
          <c:order val="5"/>
          <c:tx>
            <c:strRef>
              <c:f>Sheet5!$B$10</c:f>
              <c:strCache>
                <c:ptCount val="1"/>
                <c:pt idx="0">
                  <c:v>Dimension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Sheet5!$J$3:$J$7</c:f>
              <c:strCache>
                <c:ptCount val="5"/>
                <c:pt idx="0">
                  <c:v>Reliability</c:v>
                </c:pt>
                <c:pt idx="1">
                  <c:v>Assurance</c:v>
                </c:pt>
                <c:pt idx="2">
                  <c:v>Tangibles</c:v>
                </c:pt>
                <c:pt idx="3">
                  <c:v>Empathy</c:v>
                </c:pt>
                <c:pt idx="4">
                  <c:v>Responsiveness</c:v>
                </c:pt>
              </c:strCache>
            </c:strRef>
          </c:cat>
          <c:val>
            <c:numRef>
              <c:f>Sheet5!$B$11:$B$15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9800-433E-8214-40FAF43DA0EC}"/>
            </c:ext>
          </c:extLst>
        </c:ser>
        <c:ser>
          <c:idx val="6"/>
          <c:order val="6"/>
          <c:tx>
            <c:strRef>
              <c:f>Sheet5!$C$10</c:f>
              <c:strCache>
                <c:ptCount val="1"/>
                <c:pt idx="0">
                  <c:v>µRamallah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1-9800-433E-8214-40FAF43DA0EC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1.5669334656024605E-16"/>
                  <c:y val="1.171188756587933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2-9800-433E-8214-40FAF43DA0EC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Sheet5!$J$3:$J$7</c:f>
              <c:strCache>
                <c:ptCount val="5"/>
                <c:pt idx="0">
                  <c:v>Reliability</c:v>
                </c:pt>
                <c:pt idx="1">
                  <c:v>Assurance</c:v>
                </c:pt>
                <c:pt idx="2">
                  <c:v>Tangibles</c:v>
                </c:pt>
                <c:pt idx="3">
                  <c:v>Empathy</c:v>
                </c:pt>
                <c:pt idx="4">
                  <c:v>Responsiveness</c:v>
                </c:pt>
              </c:strCache>
            </c:strRef>
          </c:cat>
          <c:val>
            <c:numRef>
              <c:f>Sheet5!$C$11:$C$15</c:f>
              <c:numCache>
                <c:formatCode>General</c:formatCode>
                <c:ptCount val="5"/>
                <c:pt idx="0">
                  <c:v>3.55</c:v>
                </c:pt>
                <c:pt idx="1">
                  <c:v>3.09</c:v>
                </c:pt>
                <c:pt idx="2">
                  <c:v>3.7</c:v>
                </c:pt>
                <c:pt idx="3">
                  <c:v>3.65</c:v>
                </c:pt>
                <c:pt idx="4">
                  <c:v>3.41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3-9800-433E-8214-40FAF43DA0EC}"/>
            </c:ext>
          </c:extLst>
        </c:ser>
        <c:ser>
          <c:idx val="7"/>
          <c:order val="7"/>
          <c:tx>
            <c:strRef>
              <c:f>Sheet5!$L$10</c:f>
              <c:strCache>
                <c:ptCount val="1"/>
                <c:pt idx="0">
                  <c:v>Dimension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Sheet5!$J$3:$J$7</c:f>
              <c:strCache>
                <c:ptCount val="5"/>
                <c:pt idx="0">
                  <c:v>Reliability</c:v>
                </c:pt>
                <c:pt idx="1">
                  <c:v>Assurance</c:v>
                </c:pt>
                <c:pt idx="2">
                  <c:v>Tangibles</c:v>
                </c:pt>
                <c:pt idx="3">
                  <c:v>Empathy</c:v>
                </c:pt>
                <c:pt idx="4">
                  <c:v>Responsiveness</c:v>
                </c:pt>
              </c:strCache>
            </c:strRef>
          </c:cat>
          <c:val>
            <c:numRef>
              <c:f>Sheet5!$L$11:$L$15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9800-433E-8214-40FAF43DA0EC}"/>
            </c:ext>
          </c:extLst>
        </c:ser>
        <c:ser>
          <c:idx val="8"/>
          <c:order val="8"/>
          <c:tx>
            <c:strRef>
              <c:f>Sheet5!$M$10</c:f>
              <c:strCache>
                <c:ptCount val="1"/>
                <c:pt idx="0">
                  <c:v>µJenin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Sheet5!$J$3:$J$7</c:f>
              <c:strCache>
                <c:ptCount val="5"/>
                <c:pt idx="0">
                  <c:v>Reliability</c:v>
                </c:pt>
                <c:pt idx="1">
                  <c:v>Assurance</c:v>
                </c:pt>
                <c:pt idx="2">
                  <c:v>Tangibles</c:v>
                </c:pt>
                <c:pt idx="3">
                  <c:v>Empathy</c:v>
                </c:pt>
                <c:pt idx="4">
                  <c:v>Responsiveness</c:v>
                </c:pt>
              </c:strCache>
            </c:strRef>
          </c:cat>
          <c:val>
            <c:numRef>
              <c:f>Sheet5!$M$11:$M$15</c:f>
              <c:numCache>
                <c:formatCode>General</c:formatCode>
                <c:ptCount val="5"/>
                <c:pt idx="0">
                  <c:v>4.58</c:v>
                </c:pt>
                <c:pt idx="1">
                  <c:v>4.57</c:v>
                </c:pt>
                <c:pt idx="2">
                  <c:v>4.2</c:v>
                </c:pt>
                <c:pt idx="3">
                  <c:v>4.21</c:v>
                </c:pt>
                <c:pt idx="4">
                  <c:v>4.24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5-9800-433E-8214-40FAF43DA0E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1603950464"/>
        <c:axId val="-1603949920"/>
      </c:barChart>
      <c:catAx>
        <c:axId val="-1603950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-1603949920"/>
        <c:crosses val="autoZero"/>
        <c:auto val="1"/>
        <c:lblAlgn val="ctr"/>
        <c:lblOffset val="100"/>
        <c:noMultiLvlLbl val="0"/>
      </c:catAx>
      <c:valAx>
        <c:axId val="-1603949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-160395046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7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/>
                </a:solidFill>
                <a:latin typeface="Nyala" panose="02000504070300020003" pitchFamily="2" charset="0"/>
                <a:ea typeface="+mn-ea"/>
                <a:cs typeface="+mn-cs"/>
              </a:defRPr>
            </a:pPr>
            <a:r>
              <a:rPr lang="en-US" sz="2400" b="1" dirty="0">
                <a:solidFill>
                  <a:schemeClr val="tx1"/>
                </a:solidFill>
              </a:rPr>
              <a:t>Assurance items for Ref. </a:t>
            </a:r>
            <a:r>
              <a:rPr lang="en-US" sz="2400" b="1" dirty="0" smtClean="0">
                <a:solidFill>
                  <a:schemeClr val="tx1"/>
                </a:solidFill>
              </a:rPr>
              <a:t>vs.</a:t>
            </a:r>
            <a:r>
              <a:rPr lang="en-US" sz="2400" b="1" baseline="0" dirty="0" smtClean="0">
                <a:solidFill>
                  <a:schemeClr val="tx1"/>
                </a:solidFill>
              </a:rPr>
              <a:t> Nablus</a:t>
            </a:r>
            <a:r>
              <a:rPr lang="en-US" sz="2400" b="1" dirty="0" smtClean="0">
                <a:solidFill>
                  <a:schemeClr val="tx1"/>
                </a:solidFill>
              </a:rPr>
              <a:t>  </a:t>
            </a:r>
            <a:endParaRPr lang="en-US" sz="2400" b="1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/>
              </a:solidFill>
              <a:latin typeface="Nyala" panose="02000504070300020003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Sheet3!$I$2</c:f>
              <c:strCache>
                <c:ptCount val="1"/>
                <c:pt idx="0">
                  <c:v>µ for Ref.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Nyala" panose="02000504070300020003" pitchFamily="2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Sheet3!$H$3:$H$7</c:f>
              <c:strCache>
                <c:ptCount val="5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</c:strCache>
            </c:strRef>
          </c:cat>
          <c:val>
            <c:numRef>
              <c:f>Sheet3!$I$3:$I$7</c:f>
              <c:numCache>
                <c:formatCode>General</c:formatCode>
                <c:ptCount val="5"/>
                <c:pt idx="0">
                  <c:v>4.1500000000000004</c:v>
                </c:pt>
                <c:pt idx="1">
                  <c:v>4.33</c:v>
                </c:pt>
                <c:pt idx="2">
                  <c:v>4.12</c:v>
                </c:pt>
                <c:pt idx="3">
                  <c:v>4.2699999999999996</c:v>
                </c:pt>
                <c:pt idx="4">
                  <c:v>4.1500000000000004</c:v>
                </c:pt>
              </c:numCache>
            </c:numRef>
          </c:val>
        </c:ser>
        <c:ser>
          <c:idx val="1"/>
          <c:order val="1"/>
          <c:tx>
            <c:strRef>
              <c:f>Sheet3!$M$6</c:f>
              <c:strCache>
                <c:ptCount val="1"/>
                <c:pt idx="0">
                  <c:v>items of 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Sheet3!$H$3:$H$7</c:f>
              <c:strCache>
                <c:ptCount val="5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</c:strCache>
            </c:strRef>
          </c:cat>
          <c:val>
            <c:numRef>
              <c:f>Sheet3!$M$7:$M$11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Sheet3!$N$6</c:f>
              <c:strCache>
                <c:ptCount val="1"/>
                <c:pt idx="0">
                  <c:v>µNablus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Nyala" panose="02000504070300020003" pitchFamily="2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Sheet3!$H$3:$H$7</c:f>
              <c:strCache>
                <c:ptCount val="5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</c:strCache>
            </c:strRef>
          </c:cat>
          <c:val>
            <c:numRef>
              <c:f>Sheet3!$N$7:$N$11</c:f>
              <c:numCache>
                <c:formatCode>General</c:formatCode>
                <c:ptCount val="5"/>
                <c:pt idx="0">
                  <c:v>4.05</c:v>
                </c:pt>
                <c:pt idx="1">
                  <c:v>4.3499999999999996</c:v>
                </c:pt>
                <c:pt idx="2">
                  <c:v>4.1500000000000004</c:v>
                </c:pt>
                <c:pt idx="3">
                  <c:v>4.25</c:v>
                </c:pt>
                <c:pt idx="4">
                  <c:v>4.2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1603955360"/>
        <c:axId val="-1603954816"/>
      </c:barChart>
      <c:catAx>
        <c:axId val="-1603955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Nyala" panose="02000504070300020003" pitchFamily="2" charset="0"/>
                <a:ea typeface="+mn-ea"/>
                <a:cs typeface="+mn-cs"/>
              </a:defRPr>
            </a:pPr>
            <a:endParaRPr lang="en-US"/>
          </a:p>
        </c:txPr>
        <c:crossAx val="-1603954816"/>
        <c:crosses val="autoZero"/>
        <c:auto val="1"/>
        <c:lblAlgn val="ctr"/>
        <c:lblOffset val="100"/>
        <c:noMultiLvlLbl val="0"/>
      </c:catAx>
      <c:valAx>
        <c:axId val="-1603954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Nyala" panose="02000504070300020003" pitchFamily="2" charset="0"/>
                <a:ea typeface="+mn-ea"/>
                <a:cs typeface="+mn-cs"/>
              </a:defRPr>
            </a:pPr>
            <a:endParaRPr lang="en-US"/>
          </a:p>
        </c:txPr>
        <c:crossAx val="-160395536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Nyala" panose="02000504070300020003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Nyala" panose="02000504070300020003" pitchFamily="2" charset="0"/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/>
                </a:solidFill>
                <a:latin typeface="Nyala" panose="02000504070300020003" pitchFamily="2" charset="0"/>
                <a:ea typeface="+mn-ea"/>
                <a:cs typeface="+mn-cs"/>
              </a:defRPr>
            </a:pPr>
            <a:r>
              <a:rPr lang="en-US" sz="2400" b="1" i="0" baseline="0" dirty="0" smtClean="0">
                <a:solidFill>
                  <a:schemeClr val="tx1"/>
                </a:solidFill>
                <a:effectLst/>
              </a:rPr>
              <a:t>Tangibles items for Ref. vs. Nablus  </a:t>
            </a:r>
            <a:endParaRPr lang="en-US" sz="2400" dirty="0">
              <a:solidFill>
                <a:schemeClr val="tx1"/>
              </a:solidFill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/>
              </a:solidFill>
              <a:latin typeface="Nyala" panose="02000504070300020003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Sheet3!$C$3</c:f>
              <c:strCache>
                <c:ptCount val="1"/>
                <c:pt idx="0">
                  <c:v>µean for Ref.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9.1533114807030892E-3"/>
                  <c:y val="1.239031038703134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2883278701757723E-3"/>
                  <c:y val="2.168304317730485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2883278701757723E-3"/>
                  <c:y val="9.292732790273509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Nyala" panose="02000504070300020003" pitchFamily="2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Sheet3!$B$4:$B$11</c:f>
              <c:strCache>
                <c:ptCount val="8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</c:strCache>
            </c:strRef>
          </c:cat>
          <c:val>
            <c:numRef>
              <c:f>Sheet3!$C$4:$C$11</c:f>
              <c:numCache>
                <c:formatCode>General</c:formatCode>
                <c:ptCount val="8"/>
                <c:pt idx="0">
                  <c:v>3.88</c:v>
                </c:pt>
                <c:pt idx="1">
                  <c:v>4.5</c:v>
                </c:pt>
                <c:pt idx="2">
                  <c:v>4.1100000000000003</c:v>
                </c:pt>
                <c:pt idx="3">
                  <c:v>4.18</c:v>
                </c:pt>
                <c:pt idx="4">
                  <c:v>4.3499999999999996</c:v>
                </c:pt>
                <c:pt idx="5">
                  <c:v>3.83</c:v>
                </c:pt>
                <c:pt idx="6">
                  <c:v>3.76</c:v>
                </c:pt>
                <c:pt idx="7">
                  <c:v>2.81</c:v>
                </c:pt>
              </c:numCache>
            </c:numRef>
          </c:val>
        </c:ser>
        <c:ser>
          <c:idx val="1"/>
          <c:order val="1"/>
          <c:tx>
            <c:strRef>
              <c:f>Sheet3!$F$8</c:f>
              <c:strCache>
                <c:ptCount val="1"/>
                <c:pt idx="0">
                  <c:v>items of 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Sheet3!$B$4:$B$11</c:f>
              <c:strCache>
                <c:ptCount val="8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</c:strCache>
            </c:strRef>
          </c:cat>
          <c:val>
            <c:numRef>
              <c:f>Sheet3!$F$9:$F$16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Sheet3!$G$8</c:f>
              <c:strCache>
                <c:ptCount val="1"/>
                <c:pt idx="0">
                  <c:v>µNablus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0"/>
                  <c:y val="-1.54878879837892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6.8649836105273169E-3"/>
                  <c:y val="6.195155193515672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594950831581953E-2"/>
                  <c:y val="3.097577596757807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Nyala" panose="02000504070300020003" pitchFamily="2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Sheet3!$B$4:$B$11</c:f>
              <c:strCache>
                <c:ptCount val="8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</c:strCache>
            </c:strRef>
          </c:cat>
          <c:val>
            <c:numRef>
              <c:f>Sheet3!$G$9:$G$16</c:f>
              <c:numCache>
                <c:formatCode>General</c:formatCode>
                <c:ptCount val="8"/>
                <c:pt idx="0">
                  <c:v>3.1</c:v>
                </c:pt>
                <c:pt idx="1">
                  <c:v>4.75</c:v>
                </c:pt>
                <c:pt idx="2">
                  <c:v>4.1500000000000004</c:v>
                </c:pt>
                <c:pt idx="3">
                  <c:v>4.0999999999999996</c:v>
                </c:pt>
                <c:pt idx="4">
                  <c:v>4.6500000000000004</c:v>
                </c:pt>
                <c:pt idx="5">
                  <c:v>3.45</c:v>
                </c:pt>
                <c:pt idx="6">
                  <c:v>3.85</c:v>
                </c:pt>
                <c:pt idx="7">
                  <c:v>2.2000000000000002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1666297328"/>
        <c:axId val="-1666300048"/>
      </c:barChart>
      <c:catAx>
        <c:axId val="-1666297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Nyala" panose="02000504070300020003" pitchFamily="2" charset="0"/>
                <a:ea typeface="+mn-ea"/>
                <a:cs typeface="+mn-cs"/>
              </a:defRPr>
            </a:pPr>
            <a:endParaRPr lang="en-US"/>
          </a:p>
        </c:txPr>
        <c:crossAx val="-1666300048"/>
        <c:crosses val="autoZero"/>
        <c:auto val="1"/>
        <c:lblAlgn val="ctr"/>
        <c:lblOffset val="100"/>
        <c:noMultiLvlLbl val="0"/>
      </c:catAx>
      <c:valAx>
        <c:axId val="-1666300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Nyala" panose="02000504070300020003" pitchFamily="2" charset="0"/>
                <a:ea typeface="+mn-ea"/>
                <a:cs typeface="+mn-cs"/>
              </a:defRPr>
            </a:pPr>
            <a:endParaRPr lang="en-US"/>
          </a:p>
        </c:txPr>
        <c:crossAx val="-166629732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Nyala" panose="02000504070300020003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Nyala" panose="02000504070300020003" pitchFamily="2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E4601-B727-4920-84BB-0DFD8478EBDE}" type="datetimeFigureOut">
              <a:rPr lang="en-US" smtClean="0"/>
              <a:t>5/24/2017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E8A032-0E00-41E5-98DF-66EAA5EB7D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97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FF0000"/>
                </a:solidFill>
                <a:latin typeface="Nyala" panose="02000504070300020003" pitchFamily="2" charset="0"/>
              </a:rPr>
              <a:t>A Mystery Shopper visits a business anonymously, posing as a regular customer, to experience and evaluate the level of customer service provided by the business</a:t>
            </a:r>
            <a:endParaRPr lang="en-US" sz="1200" dirty="0" smtClean="0">
              <a:ln w="0">
                <a:solidFill>
                  <a:srgbClr val="3399FF"/>
                </a:solidFill>
              </a:ln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Nyala" panose="02000504070300020003" pitchFamily="2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8A032-0E00-41E5-98DF-66EAA5EB7D3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171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8A032-0E00-41E5-98DF-66EAA5EB7D3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2711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8A032-0E00-41E5-98DF-66EAA5EB7D3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858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8A032-0E00-41E5-98DF-66EAA5EB7D3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9851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8A032-0E00-41E5-98DF-66EAA5EB7D34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082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DF38-89C7-4197-B754-84595C3EF1B6}" type="datetimeFigureOut">
              <a:rPr lang="en-US" smtClean="0"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83B9-DE47-48C5-B76A-B5D645D981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920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DF38-89C7-4197-B754-84595C3EF1B6}" type="datetimeFigureOut">
              <a:rPr lang="en-US" smtClean="0"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83B9-DE47-48C5-B76A-B5D645D981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840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DF38-89C7-4197-B754-84595C3EF1B6}" type="datetimeFigureOut">
              <a:rPr lang="en-US" smtClean="0"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83B9-DE47-48C5-B76A-B5D645D981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23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DF38-89C7-4197-B754-84595C3EF1B6}" type="datetimeFigureOut">
              <a:rPr lang="en-US" smtClean="0"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83B9-DE47-48C5-B76A-B5D645D981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889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DF38-89C7-4197-B754-84595C3EF1B6}" type="datetimeFigureOut">
              <a:rPr lang="en-US" smtClean="0"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83B9-DE47-48C5-B76A-B5D645D981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359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DF38-89C7-4197-B754-84595C3EF1B6}" type="datetimeFigureOut">
              <a:rPr lang="en-US" smtClean="0"/>
              <a:t>5/24/2017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83B9-DE47-48C5-B76A-B5D645D981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843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DF38-89C7-4197-B754-84595C3EF1B6}" type="datetimeFigureOut">
              <a:rPr lang="en-US" smtClean="0"/>
              <a:t>5/24/2017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83B9-DE47-48C5-B76A-B5D645D981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094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DF38-89C7-4197-B754-84595C3EF1B6}" type="datetimeFigureOut">
              <a:rPr lang="en-US" smtClean="0"/>
              <a:t>5/24/2017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83B9-DE47-48C5-B76A-B5D645D981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21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DF38-89C7-4197-B754-84595C3EF1B6}" type="datetimeFigureOut">
              <a:rPr lang="en-US" smtClean="0"/>
              <a:t>5/24/2017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83B9-DE47-48C5-B76A-B5D645D981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580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DF38-89C7-4197-B754-84595C3EF1B6}" type="datetimeFigureOut">
              <a:rPr lang="en-US" smtClean="0"/>
              <a:t>5/24/2017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83B9-DE47-48C5-B76A-B5D645D981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968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DF38-89C7-4197-B754-84595C3EF1B6}" type="datetimeFigureOut">
              <a:rPr lang="en-US" smtClean="0"/>
              <a:t>5/24/2017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83B9-DE47-48C5-B76A-B5D645D981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751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2DF38-89C7-4197-B754-84595C3EF1B6}" type="datetimeFigureOut">
              <a:rPr lang="en-US" smtClean="0"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B83B9-DE47-48C5-B76A-B5D645D981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102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Nyala" panose="02000504070300020003" pitchFamily="2" charset="0"/>
              </a:rPr>
              <a:t>Implementing </a:t>
            </a:r>
            <a:r>
              <a:rPr lang="en-US" b="1" dirty="0">
                <a:solidFill>
                  <a:srgbClr val="FF0000"/>
                </a:solidFill>
                <a:latin typeface="Nyala" panose="02000504070300020003" pitchFamily="2" charset="0"/>
              </a:rPr>
              <a:t>M</a:t>
            </a:r>
            <a:r>
              <a:rPr lang="en-US" b="1" dirty="0">
                <a:latin typeface="Nyala" panose="02000504070300020003" pitchFamily="2" charset="0"/>
              </a:rPr>
              <a:t>ystery </a:t>
            </a:r>
            <a:r>
              <a:rPr lang="en-US" b="1" dirty="0">
                <a:solidFill>
                  <a:srgbClr val="FF0000"/>
                </a:solidFill>
                <a:latin typeface="Nyala" panose="02000504070300020003" pitchFamily="2" charset="0"/>
              </a:rPr>
              <a:t>S</a:t>
            </a:r>
            <a:r>
              <a:rPr lang="en-US" b="1" dirty="0">
                <a:latin typeface="Nyala" panose="02000504070300020003" pitchFamily="2" charset="0"/>
              </a:rPr>
              <a:t>hopper Technique on the </a:t>
            </a:r>
            <a:r>
              <a:rPr lang="en-US" b="1" dirty="0">
                <a:solidFill>
                  <a:srgbClr val="7030A0"/>
                </a:solidFill>
                <a:latin typeface="Nyala" panose="02000504070300020003" pitchFamily="2" charset="0"/>
              </a:rPr>
              <a:t>B</a:t>
            </a:r>
            <a:r>
              <a:rPr lang="en-US" b="1" dirty="0">
                <a:latin typeface="Nyala" panose="02000504070300020003" pitchFamily="2" charset="0"/>
              </a:rPr>
              <a:t>ank </a:t>
            </a:r>
            <a:r>
              <a:rPr lang="en-US" b="1" dirty="0">
                <a:solidFill>
                  <a:srgbClr val="7030A0"/>
                </a:solidFill>
                <a:latin typeface="Nyala" panose="02000504070300020003" pitchFamily="2" charset="0"/>
              </a:rPr>
              <a:t>o</a:t>
            </a:r>
            <a:r>
              <a:rPr lang="en-US" b="1" dirty="0">
                <a:latin typeface="Nyala" panose="02000504070300020003" pitchFamily="2" charset="0"/>
              </a:rPr>
              <a:t>f </a:t>
            </a:r>
            <a:r>
              <a:rPr lang="en-US" b="1" dirty="0" smtClean="0">
                <a:solidFill>
                  <a:srgbClr val="7030A0"/>
                </a:solidFill>
                <a:latin typeface="Nyala" panose="02000504070300020003" pitchFamily="2" charset="0"/>
              </a:rPr>
              <a:t>P</a:t>
            </a:r>
            <a:r>
              <a:rPr lang="en-US" b="1" dirty="0" smtClean="0">
                <a:latin typeface="Nyala" panose="02000504070300020003" pitchFamily="2" charset="0"/>
              </a:rPr>
              <a:t>alestine</a:t>
            </a:r>
            <a:endParaRPr lang="en-US" dirty="0">
              <a:latin typeface="Nyala" panose="02000504070300020003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060" y="4834491"/>
            <a:ext cx="4200939" cy="1924118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Prepared by:</a:t>
            </a:r>
          </a:p>
          <a:p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Fatin Abdallah</a:t>
            </a:r>
          </a:p>
          <a:p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Israa Hamdan</a:t>
            </a:r>
          </a:p>
          <a:p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Rana Mashaqi</a:t>
            </a:r>
          </a:p>
          <a:p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Zikrah Janajreh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601" y="3509963"/>
            <a:ext cx="159067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93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6419049"/>
              </p:ext>
            </p:extLst>
          </p:nvPr>
        </p:nvGraphicFramePr>
        <p:xfrm>
          <a:off x="961030" y="1941576"/>
          <a:ext cx="10025421" cy="4916424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587184"/>
                <a:gridCol w="8127885"/>
                <a:gridCol w="655176"/>
                <a:gridCol w="655176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Nyala" panose="02000504070300020003" pitchFamily="2" charset="0"/>
                        </a:rPr>
                        <a:t>No.</a:t>
                      </a:r>
                      <a:endParaRPr lang="en-US" sz="20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Nyala" panose="02000504070300020003" pitchFamily="2" charset="0"/>
                        </a:rPr>
                        <a:t>Reliability = 4.34</a:t>
                      </a:r>
                      <a:endParaRPr lang="en-US" sz="20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µ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σ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1.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Suitable level of services is given by the employees.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4.18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0.85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2.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Employees start the procedures of services on time when it’s requested.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4.35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0.81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3.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Employees implement the required procedures correctly from the first time.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4.37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0.76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4.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No technical mistakes committed with customers.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4.20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1.02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5.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Receipts and payment voucher are given to customer when finishing the services.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4.61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0.53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No.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Nyala" panose="02000504070300020003" pitchFamily="2" charset="0"/>
                        </a:rPr>
                        <a:t>Assurance = 4.20</a:t>
                      </a:r>
                      <a:endParaRPr lang="en-US" sz="20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Nyala" panose="02000504070300020003" pitchFamily="2" charset="0"/>
                        </a:rPr>
                        <a:t>µ</a:t>
                      </a:r>
                      <a:endParaRPr lang="en-US" sz="2000" b="1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Nyala" panose="02000504070300020003" pitchFamily="2" charset="0"/>
                        </a:rPr>
                        <a:t>σ</a:t>
                      </a:r>
                      <a:endParaRPr lang="en-US" sz="20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1.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Employees use modern technology with great professionalism &amp; quickly.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4.15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0.81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2.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Security is considered when dealing with customers' information.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4.33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0.76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3.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Employees are skillful (High professionalism).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4.12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0.80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4.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Employees’ performance promote customers’ trust toward the bank.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4.27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0.81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5.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Customers’ privacy is considered while giving him/ her service.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4.15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0.87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No.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Nyala" panose="02000504070300020003" pitchFamily="2" charset="0"/>
                        </a:rPr>
                        <a:t>Tangibles = 3.93</a:t>
                      </a:r>
                      <a:endParaRPr lang="en-US" sz="20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Nyala" panose="02000504070300020003" pitchFamily="2" charset="0"/>
                        </a:rPr>
                        <a:t>µ</a:t>
                      </a:r>
                      <a:endParaRPr lang="en-US" sz="2000" b="1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Nyala" panose="02000504070300020003" pitchFamily="2" charset="0"/>
                        </a:rPr>
                        <a:t>σ</a:t>
                      </a:r>
                      <a:endParaRPr lang="en-US" sz="20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1.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Bank’s location is suitable.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3.88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0.98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2.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Employees wear their uniforms&amp; name tag.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4.50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Nyala" panose="02000504070300020003" pitchFamily="2" charset="0"/>
                        </a:rPr>
                        <a:t>0.63</a:t>
                      </a:r>
                      <a:endParaRPr lang="en-US" sz="20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>
                <a:latin typeface="Nyala" panose="02000504070300020003" pitchFamily="2" charset="0"/>
              </a:rPr>
              <a:t>Results &amp; </a:t>
            </a:r>
            <a:r>
              <a:rPr lang="en-US" sz="5000" b="1" dirty="0" smtClean="0">
                <a:latin typeface="Nyala" panose="02000504070300020003" pitchFamily="2" charset="0"/>
              </a:rPr>
              <a:t>Analysis</a:t>
            </a:r>
            <a:endParaRPr lang="en-US" sz="50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" y="1459855"/>
            <a:ext cx="9070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Nyala" panose="02000504070300020003" pitchFamily="2" charset="0"/>
              </a:rPr>
              <a:t>Means, Standard Deviations for</a:t>
            </a:r>
            <a:r>
              <a:rPr lang="en-US" sz="2400" dirty="0">
                <a:latin typeface="Nyala" panose="02000504070300020003" pitchFamily="2" charset="0"/>
              </a:rPr>
              <a:t> </a:t>
            </a:r>
            <a:r>
              <a:rPr lang="en-US" sz="2400" b="1" dirty="0">
                <a:latin typeface="Nyala" panose="02000504070300020003" pitchFamily="2" charset="0"/>
              </a:rPr>
              <a:t>the 5 dimensions &amp; its each item.</a:t>
            </a:r>
            <a:endParaRPr lang="en-US" sz="2400" dirty="0">
              <a:latin typeface="Nyala" panose="020005040703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659356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7088"/>
            <a:ext cx="10515600" cy="46719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b="1" dirty="0" smtClean="0">
                <a:latin typeface="Nyala" panose="02000504070300020003" pitchFamily="2" charset="0"/>
              </a:rPr>
              <a:t> </a:t>
            </a:r>
            <a:r>
              <a:rPr lang="en-US" sz="2400" b="1" dirty="0">
                <a:latin typeface="Nyala" panose="02000504070300020003" pitchFamily="2" charset="0"/>
              </a:rPr>
              <a:t>Observations of two different team’s </a:t>
            </a:r>
            <a:r>
              <a:rPr lang="en-US" sz="2400" b="1" dirty="0" smtClean="0">
                <a:latin typeface="Nyala" panose="02000504070300020003" pitchFamily="2" charset="0"/>
              </a:rPr>
              <a:t>analysis.</a:t>
            </a:r>
          </a:p>
          <a:p>
            <a:pPr marL="0" indent="0">
              <a:buNone/>
            </a:pPr>
            <a:endParaRPr lang="en-US" sz="2400" b="1" dirty="0">
              <a:latin typeface="Nyala" panose="02000504070300020003" pitchFamily="2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>
                <a:latin typeface="Nyala" panose="02000504070300020003" pitchFamily="2" charset="0"/>
              </a:rPr>
              <a:t>Results &amp; </a:t>
            </a:r>
            <a:r>
              <a:rPr lang="en-US" sz="5000" b="1" dirty="0" smtClean="0">
                <a:latin typeface="Nyala" panose="02000504070300020003" pitchFamily="2" charset="0"/>
              </a:rPr>
              <a:t>Analysis</a:t>
            </a:r>
            <a:endParaRPr lang="en-US" sz="5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357334"/>
              </p:ext>
            </p:extLst>
          </p:nvPr>
        </p:nvGraphicFramePr>
        <p:xfrm>
          <a:off x="968991" y="1924287"/>
          <a:ext cx="7533563" cy="3351877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969820"/>
                <a:gridCol w="2127982"/>
                <a:gridCol w="2156586"/>
                <a:gridCol w="2279175"/>
              </a:tblGrid>
              <a:tr h="674292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No.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Dimension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µ</a:t>
                      </a:r>
                      <a:r>
                        <a:rPr lang="en-US" sz="2800" baseline="-25000" dirty="0">
                          <a:effectLst/>
                          <a:latin typeface="Nyala" panose="02000504070300020003" pitchFamily="2" charset="0"/>
                        </a:rPr>
                        <a:t>team1</a:t>
                      </a:r>
                      <a:endParaRPr lang="en-US" sz="28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µ</a:t>
                      </a:r>
                      <a:r>
                        <a:rPr lang="en-US" sz="2800" baseline="-25000" dirty="0">
                          <a:effectLst/>
                          <a:latin typeface="Nyala" panose="02000504070300020003" pitchFamily="2" charset="0"/>
                        </a:rPr>
                        <a:t>team2</a:t>
                      </a:r>
                      <a:endParaRPr lang="en-US" sz="28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517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1.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Reliability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Nyala" panose="02000504070300020003" pitchFamily="2" charset="0"/>
                        </a:rPr>
                        <a:t>4.36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Nyala" panose="02000504070300020003" pitchFamily="2" charset="0"/>
                        </a:rPr>
                        <a:t>4.25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517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2.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Assurance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4.39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Nyala" panose="02000504070300020003" pitchFamily="2" charset="0"/>
                        </a:rPr>
                        <a:t>4.16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517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3.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Tangibles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Nyala" panose="02000504070300020003" pitchFamily="2" charset="0"/>
                        </a:rPr>
                        <a:t>3.87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3.93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517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4.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Empathy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4.19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Nyala" panose="02000504070300020003" pitchFamily="2" charset="0"/>
                        </a:rPr>
                        <a:t>3.91</a:t>
                      </a:r>
                      <a:endParaRPr lang="en-US" sz="2400" b="0" dirty="0">
                        <a:solidFill>
                          <a:schemeClr val="tx1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517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5.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Responsiveness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3.92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Nyala" panose="02000504070300020003" pitchFamily="2" charset="0"/>
                        </a:rPr>
                        <a:t>3.86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8403433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1902889"/>
              </p:ext>
            </p:extLst>
          </p:nvPr>
        </p:nvGraphicFramePr>
        <p:xfrm>
          <a:off x="943970" y="1816422"/>
          <a:ext cx="7424382" cy="4917853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833379"/>
                <a:gridCol w="878703"/>
                <a:gridCol w="833379"/>
                <a:gridCol w="929875"/>
                <a:gridCol w="900634"/>
                <a:gridCol w="929875"/>
                <a:gridCol w="789517"/>
                <a:gridCol w="1329020"/>
              </a:tblGrid>
              <a:tr h="375726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Team1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Team2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5726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T = 3.87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</a:rPr>
                        <a:t>R= 4.34</a:t>
                      </a:r>
                      <a:endParaRPr lang="en-US" sz="2400" b="1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Nyala" panose="02000504070300020003" pitchFamily="2" charset="0"/>
                        </a:rPr>
                        <a:t>A= 4.20</a:t>
                      </a:r>
                      <a:endParaRPr lang="en-US" sz="24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Nyala" panose="02000504070300020003" pitchFamily="2" charset="0"/>
                        </a:rPr>
                        <a:t>E= 3.93</a:t>
                      </a:r>
                      <a:endParaRPr lang="en-US" sz="24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57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No.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Nyala" panose="02000504070300020003" pitchFamily="2" charset="0"/>
                        </a:rPr>
                        <a:t>µ</a:t>
                      </a:r>
                      <a:endParaRPr lang="en-US" sz="24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Nyala" panose="02000504070300020003" pitchFamily="2" charset="0"/>
                        </a:rPr>
                        <a:t>No.</a:t>
                      </a:r>
                      <a:endParaRPr lang="en-US" sz="24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Nyala" panose="02000504070300020003" pitchFamily="2" charset="0"/>
                        </a:rPr>
                        <a:t>µ</a:t>
                      </a:r>
                      <a:endParaRPr lang="en-US" sz="24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</a:rPr>
                        <a:t>No.</a:t>
                      </a:r>
                      <a:endParaRPr lang="en-US" sz="2400" b="1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Nyala" panose="02000504070300020003" pitchFamily="2" charset="0"/>
                        </a:rPr>
                        <a:t>µ</a:t>
                      </a:r>
                      <a:endParaRPr lang="en-US" sz="24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</a:rPr>
                        <a:t>No.</a:t>
                      </a:r>
                      <a:endParaRPr lang="en-US" sz="2400" b="1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Nyala" panose="02000504070300020003" pitchFamily="2" charset="0"/>
                        </a:rPr>
                        <a:t>µ</a:t>
                      </a:r>
                      <a:endParaRPr lang="en-US" sz="24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9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1.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3.81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4.05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4.47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9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2.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3.87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9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3.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3.50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3.88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9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4.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3.80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4.31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3.83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9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5.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4.38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3.78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9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6.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3.88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2400" b="1" dirty="0" smtClean="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US" sz="2400" b="1" dirty="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3.33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9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7.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3.93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 </a:t>
                      </a:r>
                      <a:r>
                        <a:rPr lang="en-US" sz="2400" dirty="0" smtClean="0">
                          <a:effectLst/>
                          <a:latin typeface="Nyala" panose="02000504070300020003" pitchFamily="2" charset="0"/>
                        </a:rPr>
                        <a:t>-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Nyala" panose="02000504070300020003" pitchFamily="2" charset="0"/>
                        </a:rPr>
                        <a:t>-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Nyala" panose="02000504070300020003" pitchFamily="2" charset="0"/>
                        </a:rPr>
                        <a:t>-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Nyala" panose="02000504070300020003" pitchFamily="2" charset="0"/>
                        </a:rPr>
                        <a:t>-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 </a:t>
                      </a:r>
                      <a:r>
                        <a:rPr lang="en-US" sz="2400" dirty="0" smtClean="0">
                          <a:effectLst/>
                          <a:latin typeface="Nyala" panose="02000504070300020003" pitchFamily="2" charset="0"/>
                        </a:rPr>
                        <a:t>-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Nyala" panose="02000504070300020003" pitchFamily="2" charset="0"/>
                        </a:rPr>
                        <a:t>-</a:t>
                      </a: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 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9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8.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2.44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 </a:t>
                      </a:r>
                      <a:r>
                        <a:rPr lang="en-US" sz="2400" dirty="0" smtClean="0">
                          <a:effectLst/>
                          <a:latin typeface="Nyala" panose="02000504070300020003" pitchFamily="2" charset="0"/>
                        </a:rPr>
                        <a:t>-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Nyala" panose="02000504070300020003" pitchFamily="2" charset="0"/>
                        </a:rPr>
                        <a:t> -</a:t>
                      </a: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 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Nyala" panose="02000504070300020003" pitchFamily="2" charset="0"/>
                        </a:rPr>
                        <a:t>-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Nyala" panose="02000504070300020003" pitchFamily="2" charset="0"/>
                        </a:rPr>
                        <a:t>-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 </a:t>
                      </a:r>
                      <a:r>
                        <a:rPr lang="en-US" sz="2400" dirty="0" smtClean="0">
                          <a:effectLst/>
                          <a:latin typeface="Nyala" panose="02000504070300020003" pitchFamily="2" charset="0"/>
                        </a:rPr>
                        <a:t>-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Nyala" panose="02000504070300020003" pitchFamily="2" charset="0"/>
                        </a:rPr>
                        <a:t>-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>
                <a:latin typeface="Nyala" panose="02000504070300020003" pitchFamily="2" charset="0"/>
              </a:rPr>
              <a:t>Results &amp; </a:t>
            </a:r>
            <a:r>
              <a:rPr lang="en-US" sz="5000" b="1" dirty="0" smtClean="0">
                <a:latin typeface="Nyala" panose="02000504070300020003" pitchFamily="2" charset="0"/>
              </a:rPr>
              <a:t>Analysis</a:t>
            </a:r>
            <a:endParaRPr lang="en-US" sz="5000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355897"/>
            <a:ext cx="11000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 smtClean="0">
                <a:latin typeface="Nyala" panose="02000504070300020003" pitchFamily="2" charset="0"/>
              </a:rPr>
              <a:t>Means </a:t>
            </a:r>
            <a:r>
              <a:rPr lang="en-US" sz="2400" b="1" dirty="0">
                <a:latin typeface="Nyala" panose="02000504070300020003" pitchFamily="2" charset="0"/>
              </a:rPr>
              <a:t>for the items of the dimensions </a:t>
            </a:r>
            <a:r>
              <a:rPr lang="en-US" sz="2400" b="1" dirty="0" smtClean="0">
                <a:latin typeface="Nyala" panose="02000504070300020003" pitchFamily="2" charset="0"/>
              </a:rPr>
              <a:t>that </a:t>
            </a:r>
            <a:r>
              <a:rPr lang="en-US" sz="2400" b="1" dirty="0">
                <a:latin typeface="Nyala" panose="02000504070300020003" pitchFamily="2" charset="0"/>
              </a:rPr>
              <a:t>are below average </a:t>
            </a:r>
            <a:r>
              <a:rPr lang="en-US" sz="2400" b="1" dirty="0" smtClean="0">
                <a:latin typeface="Nyala" panose="02000504070300020003" pitchFamily="2" charset="0"/>
              </a:rPr>
              <a:t>based on team1 &amp;</a:t>
            </a:r>
            <a:r>
              <a:rPr lang="en-US" sz="2400" dirty="0" smtClean="0">
                <a:latin typeface="Nyala" panose="02000504070300020003" pitchFamily="2" charset="0"/>
              </a:rPr>
              <a:t> </a:t>
            </a:r>
            <a:r>
              <a:rPr lang="en-US" sz="2400" b="1" dirty="0">
                <a:latin typeface="Nyala" panose="02000504070300020003" pitchFamily="2" charset="0"/>
              </a:rPr>
              <a:t>team 2.</a:t>
            </a:r>
            <a:endParaRPr lang="en-US" sz="2400" dirty="0">
              <a:latin typeface="Nyala" panose="020005040703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877836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1942330"/>
              </p:ext>
            </p:extLst>
          </p:nvPr>
        </p:nvGraphicFramePr>
        <p:xfrm>
          <a:off x="941410" y="2157887"/>
          <a:ext cx="7711270" cy="3983056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747602"/>
                <a:gridCol w="2070280"/>
                <a:gridCol w="1223348"/>
                <a:gridCol w="1411554"/>
                <a:gridCol w="1317450"/>
                <a:gridCol w="941036"/>
              </a:tblGrid>
              <a:tr h="879351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No.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Dimension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µ</a:t>
                      </a:r>
                      <a:r>
                        <a:rPr lang="en-US" sz="2400" baseline="-25000">
                          <a:effectLst/>
                          <a:latin typeface="Nyala" panose="02000504070300020003" pitchFamily="2" charset="0"/>
                        </a:rPr>
                        <a:t>Nablus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µ</a:t>
                      </a:r>
                      <a:r>
                        <a:rPr lang="en-US" sz="2400" baseline="-25000">
                          <a:effectLst/>
                          <a:latin typeface="Nyala" panose="02000504070300020003" pitchFamily="2" charset="0"/>
                        </a:rPr>
                        <a:t>Tulkarem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µ</a:t>
                      </a:r>
                      <a:r>
                        <a:rPr lang="en-US" sz="2400" baseline="-25000">
                          <a:effectLst/>
                          <a:latin typeface="Nyala" panose="02000504070300020003" pitchFamily="2" charset="0"/>
                        </a:rPr>
                        <a:t>Ramallah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µ</a:t>
                      </a:r>
                      <a:r>
                        <a:rPr lang="en-US" sz="2400" baseline="-25000">
                          <a:effectLst/>
                          <a:latin typeface="Nyala" panose="02000504070300020003" pitchFamily="2" charset="0"/>
                        </a:rPr>
                        <a:t>Jenin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741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1.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Reliability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Nyala" panose="02000504070300020003" pitchFamily="2" charset="0"/>
                        </a:rPr>
                        <a:t>4.59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Nyala" panose="02000504070300020003" pitchFamily="2" charset="0"/>
                        </a:rPr>
                        <a:t>4.39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Nyala" panose="02000504070300020003" pitchFamily="2" charset="0"/>
                        </a:rPr>
                        <a:t>3.55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Nyala" panose="02000504070300020003" pitchFamily="2" charset="0"/>
                        </a:rPr>
                        <a:t>4.58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741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2.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Assurance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4.16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4.21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Nyala" panose="02000504070300020003" pitchFamily="2" charset="0"/>
                        </a:rPr>
                        <a:t>3.09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4.57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741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3.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Tangibles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Nyala" panose="02000504070300020003" pitchFamily="2" charset="0"/>
                        </a:rPr>
                        <a:t>3.78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Nyala" panose="02000504070300020003" pitchFamily="2" charset="0"/>
                        </a:rPr>
                        <a:t>3.90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Nyala" panose="02000504070300020003" pitchFamily="2" charset="0"/>
                        </a:rPr>
                        <a:t>3.70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Nyala" panose="02000504070300020003" pitchFamily="2" charset="0"/>
                        </a:rPr>
                        <a:t>4.20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741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4.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Empathy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4.01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3.99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Nyala" panose="02000504070300020003" pitchFamily="2" charset="0"/>
                        </a:rPr>
                        <a:t>3.65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4.21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741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5.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Responsiveness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3.86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3.97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Nyala" panose="02000504070300020003" pitchFamily="2" charset="0"/>
                        </a:rPr>
                        <a:t>3.41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4.24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>
                <a:latin typeface="Nyala" panose="02000504070300020003" pitchFamily="2" charset="0"/>
              </a:rPr>
              <a:t>Results &amp; </a:t>
            </a:r>
            <a:r>
              <a:rPr lang="en-US" sz="5000" b="1" dirty="0" smtClean="0">
                <a:latin typeface="Nyala" panose="02000504070300020003" pitchFamily="2" charset="0"/>
              </a:rPr>
              <a:t>Analysis</a:t>
            </a:r>
            <a:endParaRPr lang="en-US" sz="50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1690688"/>
            <a:ext cx="10515600" cy="467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sz="2400" b="1" dirty="0" smtClean="0">
                <a:latin typeface="Nyala" panose="02000504070300020003" pitchFamily="2" charset="0"/>
              </a:rPr>
              <a:t> Means for the </a:t>
            </a:r>
            <a:r>
              <a:rPr lang="en-US" sz="2400" b="1" dirty="0">
                <a:latin typeface="Nyala" panose="02000504070300020003" pitchFamily="2" charset="0"/>
              </a:rPr>
              <a:t>o</a:t>
            </a:r>
            <a:r>
              <a:rPr lang="en-US" sz="2400" b="1" dirty="0" smtClean="0">
                <a:latin typeface="Nyala" panose="02000504070300020003" pitchFamily="2" charset="0"/>
              </a:rPr>
              <a:t>bservations of the four main head offices.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>
              <a:latin typeface="Nyala" panose="020005040703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138213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3110204"/>
              </p:ext>
            </p:extLst>
          </p:nvPr>
        </p:nvGraphicFramePr>
        <p:xfrm>
          <a:off x="947801" y="1953274"/>
          <a:ext cx="10406001" cy="4802997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604630"/>
                <a:gridCol w="674640"/>
                <a:gridCol w="604630"/>
                <a:gridCol w="674640"/>
                <a:gridCol w="612055"/>
                <a:gridCol w="706461"/>
                <a:gridCol w="604630"/>
                <a:gridCol w="674640"/>
                <a:gridCol w="604630"/>
                <a:gridCol w="674640"/>
                <a:gridCol w="604630"/>
                <a:gridCol w="674640"/>
                <a:gridCol w="604630"/>
                <a:gridCol w="674640"/>
                <a:gridCol w="604630"/>
                <a:gridCol w="807235"/>
              </a:tblGrid>
              <a:tr h="227662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Nyala" panose="02000504070300020003" pitchFamily="2" charset="0"/>
                        </a:rPr>
                        <a:t>Nablus</a:t>
                      </a:r>
                      <a:endParaRPr lang="en-US" sz="22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Nyala" panose="02000504070300020003" pitchFamily="2" charset="0"/>
                        </a:rPr>
                        <a:t>Tulkarem</a:t>
                      </a:r>
                      <a:endParaRPr lang="en-US" sz="22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Nyala" panose="02000504070300020003" pitchFamily="2" charset="0"/>
                        </a:rPr>
                        <a:t>Ramallah</a:t>
                      </a:r>
                      <a:endParaRPr lang="en-US" sz="22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7662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Nyala" panose="02000504070300020003" pitchFamily="2" charset="0"/>
                        </a:rPr>
                        <a:t>A = 4.16</a:t>
                      </a:r>
                      <a:endParaRPr lang="en-US" sz="22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Nyala" panose="02000504070300020003" pitchFamily="2" charset="0"/>
                        </a:rPr>
                        <a:t>T = 3.78</a:t>
                      </a:r>
                      <a:endParaRPr lang="en-US" sz="22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Nyala" panose="02000504070300020003" pitchFamily="2" charset="0"/>
                        </a:rPr>
                        <a:t>T = 3.90</a:t>
                      </a:r>
                      <a:endParaRPr lang="en-US" sz="22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Nyala" panose="02000504070300020003" pitchFamily="2" charset="0"/>
                        </a:rPr>
                        <a:t>R = 3.55</a:t>
                      </a:r>
                      <a:endParaRPr lang="en-US" sz="22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Nyala" panose="02000504070300020003" pitchFamily="2" charset="0"/>
                        </a:rPr>
                        <a:t>A = 3.09</a:t>
                      </a:r>
                      <a:endParaRPr lang="en-US" sz="22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Nyala" panose="02000504070300020003" pitchFamily="2" charset="0"/>
                        </a:rPr>
                        <a:t>T = 3.70</a:t>
                      </a:r>
                      <a:endParaRPr lang="en-US" sz="22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Nyala" panose="02000504070300020003" pitchFamily="2" charset="0"/>
                        </a:rPr>
                        <a:t>E = 3.65</a:t>
                      </a:r>
                      <a:endParaRPr lang="en-US" sz="22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Nyala" panose="02000504070300020003" pitchFamily="2" charset="0"/>
                        </a:rPr>
                        <a:t>Res = 3.41</a:t>
                      </a:r>
                      <a:endParaRPr lang="en-US" sz="22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552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Nyala" panose="02000504070300020003" pitchFamily="2" charset="0"/>
                        </a:rPr>
                        <a:t>No.</a:t>
                      </a:r>
                      <a:endParaRPr lang="en-US" sz="22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Nyala" panose="02000504070300020003" pitchFamily="2" charset="0"/>
                        </a:rPr>
                        <a:t>µ</a:t>
                      </a:r>
                      <a:endParaRPr lang="en-US" sz="22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Nyala" panose="02000504070300020003" pitchFamily="2" charset="0"/>
                        </a:rPr>
                        <a:t>No.</a:t>
                      </a:r>
                      <a:endParaRPr lang="en-US" sz="22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Nyala" panose="02000504070300020003" pitchFamily="2" charset="0"/>
                        </a:rPr>
                        <a:t>µ</a:t>
                      </a:r>
                      <a:endParaRPr lang="en-US" sz="22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Nyala" panose="02000504070300020003" pitchFamily="2" charset="0"/>
                        </a:rPr>
                        <a:t>No.</a:t>
                      </a:r>
                      <a:endParaRPr lang="en-US" sz="22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Nyala" panose="02000504070300020003" pitchFamily="2" charset="0"/>
                        </a:rPr>
                        <a:t>µ</a:t>
                      </a:r>
                      <a:endParaRPr lang="en-US" sz="22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Nyala" panose="02000504070300020003" pitchFamily="2" charset="0"/>
                        </a:rPr>
                        <a:t>No.</a:t>
                      </a:r>
                      <a:endParaRPr lang="en-US" sz="22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Nyala" panose="02000504070300020003" pitchFamily="2" charset="0"/>
                        </a:rPr>
                        <a:t>µ</a:t>
                      </a:r>
                      <a:endParaRPr lang="en-US" sz="22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Nyala" panose="02000504070300020003" pitchFamily="2" charset="0"/>
                        </a:rPr>
                        <a:t>No.</a:t>
                      </a:r>
                      <a:endParaRPr lang="en-US" sz="22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Nyala" panose="02000504070300020003" pitchFamily="2" charset="0"/>
                        </a:rPr>
                        <a:t>µ</a:t>
                      </a:r>
                      <a:endParaRPr lang="en-US" sz="22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Nyala" panose="02000504070300020003" pitchFamily="2" charset="0"/>
                        </a:rPr>
                        <a:t>No.</a:t>
                      </a:r>
                      <a:endParaRPr lang="en-US" sz="22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Nyala" panose="02000504070300020003" pitchFamily="2" charset="0"/>
                        </a:rPr>
                        <a:t>µ</a:t>
                      </a:r>
                      <a:endParaRPr lang="en-US" sz="22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Nyala" panose="02000504070300020003" pitchFamily="2" charset="0"/>
                        </a:rPr>
                        <a:t>No.</a:t>
                      </a:r>
                      <a:endParaRPr lang="en-US" sz="22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Nyala" panose="02000504070300020003" pitchFamily="2" charset="0"/>
                        </a:rPr>
                        <a:t>µ</a:t>
                      </a:r>
                      <a:endParaRPr lang="en-US" sz="22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Nyala" panose="02000504070300020003" pitchFamily="2" charset="0"/>
                        </a:rPr>
                        <a:t>No.</a:t>
                      </a:r>
                      <a:endParaRPr lang="en-US" sz="22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Nyala" panose="02000504070300020003" pitchFamily="2" charset="0"/>
                        </a:rPr>
                        <a:t>µ</a:t>
                      </a:r>
                      <a:endParaRPr lang="en-US" sz="22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8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4.05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4.05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3.85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3.55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8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8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3.85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3.95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8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8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4.65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3.95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8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2.95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8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3.85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3.95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8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>
                <a:latin typeface="Nyala" panose="02000504070300020003" pitchFamily="2" charset="0"/>
              </a:rPr>
              <a:t>Results &amp; </a:t>
            </a:r>
            <a:r>
              <a:rPr lang="en-US" sz="5000" b="1" dirty="0" smtClean="0">
                <a:latin typeface="Nyala" panose="02000504070300020003" pitchFamily="2" charset="0"/>
              </a:rPr>
              <a:t>Analysis</a:t>
            </a:r>
            <a:endParaRPr lang="en-US" sz="5000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459855"/>
            <a:ext cx="11226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 smtClean="0">
                <a:latin typeface="Nyala" panose="02000504070300020003" pitchFamily="2" charset="0"/>
              </a:rPr>
              <a:t>Means </a:t>
            </a:r>
            <a:r>
              <a:rPr lang="en-US" sz="2400" b="1" dirty="0">
                <a:latin typeface="Nyala" panose="02000504070300020003" pitchFamily="2" charset="0"/>
              </a:rPr>
              <a:t>for the items of the dimensions </a:t>
            </a:r>
            <a:r>
              <a:rPr lang="en-US" sz="2400" b="1" dirty="0" smtClean="0">
                <a:latin typeface="Nyala" panose="02000504070300020003" pitchFamily="2" charset="0"/>
              </a:rPr>
              <a:t>that </a:t>
            </a:r>
            <a:r>
              <a:rPr lang="en-US" sz="2400" b="1" dirty="0">
                <a:latin typeface="Nyala" panose="02000504070300020003" pitchFamily="2" charset="0"/>
              </a:rPr>
              <a:t>are below average </a:t>
            </a:r>
            <a:r>
              <a:rPr lang="en-US" sz="2400" b="1" dirty="0" smtClean="0">
                <a:latin typeface="Nyala" panose="02000504070300020003" pitchFamily="2" charset="0"/>
              </a:rPr>
              <a:t>for the four main head offices.</a:t>
            </a:r>
            <a:endParaRPr lang="en-US" sz="2400" dirty="0">
              <a:latin typeface="Nyala" panose="020005040703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659652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1637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000" dirty="0" smtClean="0">
                <a:latin typeface="Nyala" panose="02000504070300020003" pitchFamily="2" charset="0"/>
              </a:rPr>
              <a:t> </a:t>
            </a:r>
            <a:r>
              <a:rPr lang="en-US" sz="3000" b="1" dirty="0" smtClean="0">
                <a:latin typeface="Nyala" panose="02000504070300020003" pitchFamily="2" charset="0"/>
              </a:rPr>
              <a:t>Validation of the form</a:t>
            </a:r>
            <a:r>
              <a:rPr lang="en-US" sz="3000" dirty="0" smtClean="0">
                <a:latin typeface="Nyala" panose="02000504070300020003" pitchFamily="2" charset="0"/>
              </a:rPr>
              <a:t>:</a:t>
            </a:r>
          </a:p>
          <a:p>
            <a:pPr marL="0" indent="0">
              <a:buNone/>
            </a:pPr>
            <a:r>
              <a:rPr lang="en-US" sz="3000" dirty="0">
                <a:latin typeface="Nyala" panose="02000504070300020003" pitchFamily="2" charset="0"/>
              </a:rPr>
              <a:t> </a:t>
            </a:r>
            <a:r>
              <a:rPr lang="en-US" sz="3000" dirty="0" smtClean="0">
                <a:latin typeface="Nyala" panose="02000504070300020003" pitchFamily="2" charset="0"/>
              </a:rPr>
              <a:t>   By calculating </a:t>
            </a:r>
            <a:r>
              <a:rPr lang="en-US" sz="3000" b="1" u="sng" dirty="0" smtClean="0">
                <a:solidFill>
                  <a:srgbClr val="FF0000"/>
                </a:solidFill>
                <a:latin typeface="Nyala" panose="02000504070300020003" pitchFamily="2" charset="0"/>
              </a:rPr>
              <a:t>Cronbach Alpha </a:t>
            </a:r>
            <a:r>
              <a:rPr lang="en-US" sz="3000" dirty="0" smtClean="0">
                <a:latin typeface="Nyala" panose="02000504070300020003" pitchFamily="2" charset="0"/>
              </a:rPr>
              <a:t>= </a:t>
            </a:r>
            <a:r>
              <a:rPr lang="en-US" sz="3000" b="1" dirty="0" smtClean="0">
                <a:latin typeface="Nyala" panose="02000504070300020003" pitchFamily="2" charset="0"/>
              </a:rPr>
              <a:t>0.923</a:t>
            </a:r>
          </a:p>
          <a:p>
            <a:pPr marL="0" indent="0">
              <a:buNone/>
            </a:pPr>
            <a:endParaRPr lang="en-US" sz="3000" dirty="0">
              <a:latin typeface="Nyala" panose="02000504070300020003" pitchFamily="2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3000" dirty="0" smtClean="0">
                <a:latin typeface="Nyala" panose="02000504070300020003" pitchFamily="2" charset="0"/>
              </a:rPr>
              <a:t> </a:t>
            </a:r>
            <a:r>
              <a:rPr lang="en-US" sz="3000" b="1" dirty="0" smtClean="0">
                <a:latin typeface="Nyala" panose="02000504070300020003" pitchFamily="2" charset="0"/>
              </a:rPr>
              <a:t>Ranges for categorizing performance</a:t>
            </a:r>
            <a:r>
              <a:rPr lang="en-US" sz="3000" dirty="0" smtClean="0">
                <a:latin typeface="Nyala" panose="02000504070300020003" pitchFamily="2" charset="0"/>
              </a:rPr>
              <a:t>:</a:t>
            </a:r>
          </a:p>
          <a:p>
            <a:pPr marL="0" indent="0">
              <a:buNone/>
            </a:pPr>
            <a:r>
              <a:rPr lang="en-US" sz="3000" dirty="0">
                <a:latin typeface="Nyala" panose="02000504070300020003" pitchFamily="2" charset="0"/>
              </a:rPr>
              <a:t> </a:t>
            </a:r>
            <a:r>
              <a:rPr lang="en-US" sz="3000" dirty="0" smtClean="0">
                <a:latin typeface="Nyala" panose="02000504070300020003" pitchFamily="2" charset="0"/>
              </a:rPr>
              <a:t>    </a:t>
            </a:r>
            <a:r>
              <a:rPr lang="en-US" sz="3200" dirty="0" smtClean="0">
                <a:latin typeface="Nyala" panose="02000504070300020003" pitchFamily="2" charset="0"/>
              </a:rPr>
              <a:t>0 – 1 : Very poor.</a:t>
            </a:r>
          </a:p>
          <a:p>
            <a:pPr marL="0" indent="0">
              <a:buNone/>
            </a:pPr>
            <a:r>
              <a:rPr lang="en-US" sz="3200" dirty="0">
                <a:latin typeface="Nyala" panose="02000504070300020003" pitchFamily="2" charset="0"/>
              </a:rPr>
              <a:t> </a:t>
            </a:r>
            <a:r>
              <a:rPr lang="en-US" sz="3200" dirty="0" smtClean="0">
                <a:latin typeface="Nyala" panose="02000504070300020003" pitchFamily="2" charset="0"/>
              </a:rPr>
              <a:t>    1 – 2 : Poor.</a:t>
            </a:r>
          </a:p>
          <a:p>
            <a:pPr marL="0" indent="0">
              <a:buNone/>
            </a:pPr>
            <a:r>
              <a:rPr lang="en-US" sz="3200" dirty="0">
                <a:latin typeface="Nyala" panose="02000504070300020003" pitchFamily="2" charset="0"/>
              </a:rPr>
              <a:t> </a:t>
            </a:r>
            <a:r>
              <a:rPr lang="en-US" sz="3200" dirty="0" smtClean="0">
                <a:latin typeface="Nyala" panose="02000504070300020003" pitchFamily="2" charset="0"/>
              </a:rPr>
              <a:t>    2 – 3 : Moderate.</a:t>
            </a:r>
          </a:p>
          <a:p>
            <a:pPr marL="0" indent="0">
              <a:buNone/>
            </a:pPr>
            <a:r>
              <a:rPr lang="en-US" sz="3200" dirty="0">
                <a:latin typeface="Nyala" panose="02000504070300020003" pitchFamily="2" charset="0"/>
              </a:rPr>
              <a:t> </a:t>
            </a:r>
            <a:r>
              <a:rPr lang="en-US" sz="3200" dirty="0" smtClean="0">
                <a:latin typeface="Nyala" panose="02000504070300020003" pitchFamily="2" charset="0"/>
              </a:rPr>
              <a:t>    3 – 4 : Good.</a:t>
            </a:r>
          </a:p>
          <a:p>
            <a:pPr marL="0" indent="0">
              <a:buNone/>
            </a:pPr>
            <a:r>
              <a:rPr lang="en-US" sz="3200" dirty="0">
                <a:latin typeface="Nyala" panose="02000504070300020003" pitchFamily="2" charset="0"/>
              </a:rPr>
              <a:t> </a:t>
            </a:r>
            <a:r>
              <a:rPr lang="en-US" sz="3200" dirty="0" smtClean="0">
                <a:latin typeface="Nyala" panose="02000504070300020003" pitchFamily="2" charset="0"/>
              </a:rPr>
              <a:t>    4 – 5 : Excellent.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latin typeface="Nyala" panose="02000504070300020003" pitchFamily="2" charset="0"/>
              </a:rPr>
              <a:t>Discussion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3301081417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latin typeface="Nyala" panose="02000504070300020003" pitchFamily="2" charset="0"/>
              </a:rPr>
              <a:t>Discussion</a:t>
            </a:r>
            <a:endParaRPr lang="en-US" sz="5000" dirty="0"/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9237114"/>
              </p:ext>
            </p:extLst>
          </p:nvPr>
        </p:nvGraphicFramePr>
        <p:xfrm>
          <a:off x="1756011" y="1542197"/>
          <a:ext cx="7159389" cy="46979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Text Box 25"/>
          <p:cNvSpPr txBox="1"/>
          <p:nvPr/>
        </p:nvSpPr>
        <p:spPr>
          <a:xfrm>
            <a:off x="736980" y="2437050"/>
            <a:ext cx="1032680" cy="25333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Excellent</a:t>
            </a:r>
            <a:endParaRPr lang="en-US" sz="16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Box 26"/>
          <p:cNvSpPr txBox="1"/>
          <p:nvPr/>
        </p:nvSpPr>
        <p:spPr>
          <a:xfrm>
            <a:off x="940982" y="3182026"/>
            <a:ext cx="828676" cy="24765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Good</a:t>
            </a:r>
            <a:endParaRPr lang="en-US" sz="16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27"/>
          <p:cNvSpPr txBox="1"/>
          <p:nvPr/>
        </p:nvSpPr>
        <p:spPr>
          <a:xfrm>
            <a:off x="935581" y="4610880"/>
            <a:ext cx="834077" cy="2711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Poor</a:t>
            </a:r>
            <a:endParaRPr lang="en-US" sz="16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Box 28"/>
          <p:cNvSpPr txBox="1"/>
          <p:nvPr/>
        </p:nvSpPr>
        <p:spPr>
          <a:xfrm>
            <a:off x="545910" y="5195210"/>
            <a:ext cx="1223748" cy="309918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Very poor</a:t>
            </a:r>
            <a:endParaRPr lang="en-US" sz="16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6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Box 37"/>
          <p:cNvSpPr txBox="1"/>
          <p:nvPr/>
        </p:nvSpPr>
        <p:spPr>
          <a:xfrm>
            <a:off x="736981" y="3889345"/>
            <a:ext cx="1032678" cy="261866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Moderate</a:t>
            </a:r>
            <a:endParaRPr lang="en-US" sz="16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457899" y="2450618"/>
            <a:ext cx="21836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/>
            <a:r>
              <a:rPr lang="en-US" sz="3200" dirty="0" smtClean="0">
                <a:latin typeface="Nyala" panose="02000504070300020003" pitchFamily="2" charset="0"/>
              </a:rPr>
              <a:t>This is the </a:t>
            </a:r>
            <a:r>
              <a:rPr lang="en-US" sz="3200" b="1" u="sng" dirty="0" smtClean="0">
                <a:solidFill>
                  <a:srgbClr val="FF0000"/>
                </a:solidFill>
                <a:latin typeface="Nyala" panose="02000504070300020003" pitchFamily="2" charset="0"/>
              </a:rPr>
              <a:t>reference</a:t>
            </a:r>
            <a:r>
              <a:rPr lang="en-US" sz="3200" dirty="0" smtClean="0">
                <a:latin typeface="Nyala" panose="02000504070300020003" pitchFamily="2" charset="0"/>
              </a:rPr>
              <a:t> for the project.</a:t>
            </a:r>
            <a:endParaRPr lang="en-US" sz="3200" dirty="0">
              <a:latin typeface="Nyala" panose="020005040703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08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latin typeface="Nyala" panose="02000504070300020003" pitchFamily="2" charset="0"/>
              </a:rPr>
              <a:t>Discussion</a:t>
            </a:r>
            <a:endParaRPr lang="en-US" sz="5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6672473"/>
              </p:ext>
            </p:extLst>
          </p:nvPr>
        </p:nvGraphicFramePr>
        <p:xfrm>
          <a:off x="1223748" y="194595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Box 25"/>
          <p:cNvSpPr txBox="1"/>
          <p:nvPr/>
        </p:nvSpPr>
        <p:spPr>
          <a:xfrm>
            <a:off x="191069" y="2480480"/>
            <a:ext cx="1032680" cy="25333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Excellent</a:t>
            </a:r>
            <a:endParaRPr lang="en-US" sz="16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26"/>
          <p:cNvSpPr txBox="1"/>
          <p:nvPr/>
        </p:nvSpPr>
        <p:spPr>
          <a:xfrm>
            <a:off x="395072" y="3172963"/>
            <a:ext cx="828676" cy="24765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Good</a:t>
            </a:r>
            <a:endParaRPr lang="en-US" sz="16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27"/>
          <p:cNvSpPr txBox="1"/>
          <p:nvPr/>
        </p:nvSpPr>
        <p:spPr>
          <a:xfrm>
            <a:off x="395072" y="4546552"/>
            <a:ext cx="834077" cy="2711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Poor</a:t>
            </a:r>
            <a:endParaRPr lang="en-US" sz="16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28"/>
          <p:cNvSpPr txBox="1"/>
          <p:nvPr/>
        </p:nvSpPr>
        <p:spPr>
          <a:xfrm>
            <a:off x="0" y="5080948"/>
            <a:ext cx="1223748" cy="309918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Very poor</a:t>
            </a:r>
            <a:endParaRPr lang="en-US" sz="16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6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37"/>
          <p:cNvSpPr txBox="1"/>
          <p:nvPr/>
        </p:nvSpPr>
        <p:spPr>
          <a:xfrm>
            <a:off x="191070" y="3859758"/>
            <a:ext cx="1032678" cy="261866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Moderate</a:t>
            </a:r>
            <a:endParaRPr lang="en-US" sz="16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056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latin typeface="Nyala" panose="02000504070300020003" pitchFamily="2" charset="0"/>
              </a:rPr>
              <a:t>Discussion</a:t>
            </a:r>
            <a:endParaRPr lang="en-US" sz="5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101942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182557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latin typeface="Nyala" panose="02000504070300020003" pitchFamily="2" charset="0"/>
              </a:rPr>
              <a:t>Discussion</a:t>
            </a:r>
            <a:endParaRPr lang="en-US" sz="5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0467892"/>
              </p:ext>
            </p:extLst>
          </p:nvPr>
        </p:nvGraphicFramePr>
        <p:xfrm>
          <a:off x="647131" y="1798330"/>
          <a:ext cx="3665561" cy="2841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088588570"/>
              </p:ext>
            </p:extLst>
          </p:nvPr>
        </p:nvGraphicFramePr>
        <p:xfrm>
          <a:off x="4485564" y="2409115"/>
          <a:ext cx="3439236" cy="2927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4097835144"/>
              </p:ext>
            </p:extLst>
          </p:nvPr>
        </p:nvGraphicFramePr>
        <p:xfrm>
          <a:off x="8099339" y="3355715"/>
          <a:ext cx="3799840" cy="2894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87443882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241" y="365125"/>
            <a:ext cx="8319448" cy="1325563"/>
          </a:xfrm>
        </p:spPr>
        <p:txBody>
          <a:bodyPr>
            <a:normAutofit/>
          </a:bodyPr>
          <a:lstStyle/>
          <a:p>
            <a:r>
              <a:rPr lang="en-US" sz="5000" b="1" dirty="0" smtClean="0">
                <a:latin typeface="Nyala" panose="020005040703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Outline</a:t>
            </a:r>
            <a:endParaRPr lang="en-US" sz="5000" b="1" dirty="0">
              <a:latin typeface="Nyala" panose="02000504070300020003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95577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600" dirty="0" smtClean="0">
                <a:latin typeface="Nyala" panose="02000504070300020003" pitchFamily="2" charset="0"/>
              </a:rPr>
              <a:t> </a:t>
            </a:r>
            <a:r>
              <a:rPr lang="en-US" sz="3600" b="1" dirty="0" smtClean="0">
                <a:latin typeface="Nyala" panose="02000504070300020003" pitchFamily="2" charset="0"/>
              </a:rPr>
              <a:t>Introduction</a:t>
            </a:r>
          </a:p>
          <a:p>
            <a:pPr marL="0" indent="0">
              <a:buNone/>
            </a:pPr>
            <a:endParaRPr lang="en-US" sz="3600" b="1" dirty="0">
              <a:latin typeface="Nyala" panose="02000504070300020003" pitchFamily="2" charset="0"/>
            </a:endParaRPr>
          </a:p>
          <a:p>
            <a:pPr marL="0" indent="0">
              <a:buNone/>
            </a:pPr>
            <a:endParaRPr lang="en-US" sz="3600" b="1" dirty="0" smtClean="0">
              <a:latin typeface="Nyala" panose="02000504070300020003" pitchFamily="2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3600" b="1" dirty="0" smtClean="0">
                <a:latin typeface="Nyala" panose="02000504070300020003" pitchFamily="2" charset="0"/>
              </a:rPr>
              <a:t> Methodology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600" b="1" dirty="0">
                <a:latin typeface="Nyala" panose="02000504070300020003" pitchFamily="2" charset="0"/>
              </a:rPr>
              <a:t> </a:t>
            </a:r>
            <a:r>
              <a:rPr lang="en-US" sz="3600" b="1" dirty="0" smtClean="0">
                <a:latin typeface="Nyala" panose="02000504070300020003" pitchFamily="2" charset="0"/>
              </a:rPr>
              <a:t>Results &amp; Analysis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600" b="1" dirty="0">
                <a:latin typeface="Nyala" panose="02000504070300020003" pitchFamily="2" charset="0"/>
              </a:rPr>
              <a:t> </a:t>
            </a:r>
            <a:r>
              <a:rPr lang="en-US" sz="3600" b="1" dirty="0" smtClean="0">
                <a:latin typeface="Nyala" panose="02000504070300020003" pitchFamily="2" charset="0"/>
              </a:rPr>
              <a:t>Discussion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600" b="1" dirty="0">
                <a:latin typeface="Nyala" panose="02000504070300020003" pitchFamily="2" charset="0"/>
              </a:rPr>
              <a:t> </a:t>
            </a:r>
            <a:r>
              <a:rPr lang="en-US" sz="3600" b="1" dirty="0" smtClean="0">
                <a:latin typeface="Nyala" panose="02000504070300020003" pitchFamily="2" charset="0"/>
              </a:rPr>
              <a:t>Conclusion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600" b="1" dirty="0">
                <a:latin typeface="Nyala" panose="02000504070300020003" pitchFamily="2" charset="0"/>
              </a:rPr>
              <a:t> </a:t>
            </a:r>
            <a:r>
              <a:rPr lang="en-US" sz="3600" b="1" dirty="0" smtClean="0">
                <a:latin typeface="Nyala" panose="02000504070300020003" pitchFamily="2" charset="0"/>
              </a:rPr>
              <a:t>Recommendations</a:t>
            </a:r>
            <a:endParaRPr lang="en-US" sz="3600" b="1" dirty="0">
              <a:latin typeface="Nyala" panose="02000504070300020003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34828" y="2108591"/>
            <a:ext cx="41423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b="1" dirty="0" smtClean="0">
                <a:latin typeface="Nyala" panose="02000504070300020003" pitchFamily="2" charset="0"/>
              </a:rPr>
              <a:t>Description</a:t>
            </a:r>
            <a:endParaRPr lang="en-US" sz="3200" b="1" dirty="0">
              <a:latin typeface="Nyala" panose="02000504070300020003" pitchFamily="2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b="1" dirty="0" smtClean="0">
                <a:latin typeface="Nyala" panose="02000504070300020003" pitchFamily="2" charset="0"/>
              </a:rPr>
              <a:t>Problem statement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b="1" dirty="0" smtClean="0">
                <a:latin typeface="Nyala" panose="02000504070300020003" pitchFamily="2" charset="0"/>
              </a:rPr>
              <a:t>Objectives</a:t>
            </a:r>
            <a:endParaRPr lang="en-US" sz="3200" b="1" dirty="0">
              <a:latin typeface="Nyala" panose="02000504070300020003" pitchFamily="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15181"/>
            <a:ext cx="705041" cy="7050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090" y="3016251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003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005881"/>
              </p:ext>
            </p:extLst>
          </p:nvPr>
        </p:nvGraphicFramePr>
        <p:xfrm>
          <a:off x="947381" y="2003862"/>
          <a:ext cx="10998059" cy="4406969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670469"/>
                <a:gridCol w="9390108"/>
                <a:gridCol w="937482"/>
              </a:tblGrid>
              <a:tr h="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Team1</a:t>
                      </a:r>
                      <a:endParaRPr lang="en-US" sz="19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 smtClean="0">
                          <a:effectLst/>
                          <a:latin typeface="Nyala" panose="02000504070300020003" pitchFamily="2" charset="0"/>
                        </a:rPr>
                        <a:t>Tangibles</a:t>
                      </a:r>
                      <a:endParaRPr lang="en-US" sz="19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9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1.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Bank’s location is suitable.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3.81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2.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Employees wear their uniforms&amp; name tag.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3.87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3.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General appearance of the bank is clean, tidy &amp; its facilities are comfortable.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3.50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4.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Employees’ work place is organized &amp; tidy.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3.80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8.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There is enough parking lines especially for customers.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2.44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Team2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 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Reliability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3.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Employees implement the required procedures correctly from the first time.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4.34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4.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No technical mistakes committed with customers.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4.08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Assurance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1.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Employees use modern technology with great professionally &amp; quickly.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4.05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2.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  <a:latin typeface="Nyala" panose="02000504070300020003" pitchFamily="2" charset="0"/>
                        </a:rPr>
                        <a:t>Security is considered when dealing with customers' information.</a:t>
                      </a:r>
                      <a:endParaRPr lang="en-US" sz="19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4.30</a:t>
                      </a:r>
                      <a:endParaRPr lang="en-US" sz="19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latin typeface="Nyala" panose="02000504070300020003" pitchFamily="2" charset="0"/>
              </a:rPr>
              <a:t>Discussion</a:t>
            </a:r>
            <a:endParaRPr lang="en-US" sz="5000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459855"/>
            <a:ext cx="9111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Nyala" panose="02000504070300020003" pitchFamily="2" charset="0"/>
              </a:rPr>
              <a:t>T</a:t>
            </a:r>
            <a:r>
              <a:rPr lang="en-US" sz="2400" b="1" dirty="0" smtClean="0">
                <a:latin typeface="Nyala" panose="02000504070300020003" pitchFamily="2" charset="0"/>
              </a:rPr>
              <a:t>he </a:t>
            </a:r>
            <a:r>
              <a:rPr lang="en-US" sz="2400" b="1" dirty="0">
                <a:latin typeface="Nyala" panose="02000504070300020003" pitchFamily="2" charset="0"/>
              </a:rPr>
              <a:t>items need to be developed from the perspectives of team1 &amp; team2.</a:t>
            </a:r>
            <a:endParaRPr lang="en-US" sz="2400" dirty="0">
              <a:latin typeface="Nyala" panose="020005040703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41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latin typeface="Nyala" panose="02000504070300020003" pitchFamily="2" charset="0"/>
              </a:rPr>
              <a:t>Discussion</a:t>
            </a:r>
            <a:endParaRPr lang="en-US" sz="5000" dirty="0"/>
          </a:p>
        </p:txBody>
      </p:sp>
      <p:sp>
        <p:nvSpPr>
          <p:cNvPr id="5" name="Text Box 44"/>
          <p:cNvSpPr txBox="1"/>
          <p:nvPr/>
        </p:nvSpPr>
        <p:spPr>
          <a:xfrm>
            <a:off x="238125" y="2613290"/>
            <a:ext cx="996287" cy="238125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5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Excellent</a:t>
            </a:r>
            <a:endParaRPr lang="en-US" sz="15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45"/>
          <p:cNvSpPr txBox="1"/>
          <p:nvPr/>
        </p:nvSpPr>
        <p:spPr>
          <a:xfrm>
            <a:off x="400050" y="3220350"/>
            <a:ext cx="812753" cy="31877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5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Good</a:t>
            </a:r>
            <a:endParaRPr lang="en-US" sz="15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46"/>
          <p:cNvSpPr txBox="1"/>
          <p:nvPr/>
        </p:nvSpPr>
        <p:spPr>
          <a:xfrm>
            <a:off x="631778" y="4415626"/>
            <a:ext cx="581025" cy="24765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5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Poor</a:t>
            </a:r>
            <a:endParaRPr lang="en-US" sz="15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47"/>
          <p:cNvSpPr txBox="1"/>
          <p:nvPr/>
        </p:nvSpPr>
        <p:spPr>
          <a:xfrm>
            <a:off x="0" y="4968399"/>
            <a:ext cx="1337907" cy="33783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5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Very poor</a:t>
            </a:r>
            <a:endParaRPr lang="en-US" sz="15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5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5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48"/>
          <p:cNvSpPr txBox="1"/>
          <p:nvPr/>
        </p:nvSpPr>
        <p:spPr>
          <a:xfrm>
            <a:off x="238125" y="3774017"/>
            <a:ext cx="1023582" cy="27178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5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Moderate</a:t>
            </a:r>
            <a:endParaRPr lang="en-US" sz="15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1126920"/>
              </p:ext>
            </p:extLst>
          </p:nvPr>
        </p:nvGraphicFramePr>
        <p:xfrm>
          <a:off x="1152099" y="1880216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251853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latin typeface="Nyala" panose="02000504070300020003" pitchFamily="2" charset="0"/>
              </a:rPr>
              <a:t>Discussion</a:t>
            </a:r>
            <a:endParaRPr lang="en-US" sz="5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5062817"/>
              </p:ext>
            </p:extLst>
          </p:nvPr>
        </p:nvGraphicFramePr>
        <p:xfrm>
          <a:off x="838200" y="1525373"/>
          <a:ext cx="5216708" cy="3892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1476999"/>
              </p:ext>
            </p:extLst>
          </p:nvPr>
        </p:nvGraphicFramePr>
        <p:xfrm>
          <a:off x="6375779" y="2616958"/>
          <a:ext cx="5549904" cy="40999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93025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0677826"/>
              </p:ext>
            </p:extLst>
          </p:nvPr>
        </p:nvGraphicFramePr>
        <p:xfrm>
          <a:off x="961030" y="1996516"/>
          <a:ext cx="10571327" cy="4754758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754312"/>
                <a:gridCol w="8922526"/>
                <a:gridCol w="894489"/>
              </a:tblGrid>
              <a:tr h="234756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Nablus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801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Assurance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µ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1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1.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Employees use modern technology with great professionally &amp; quickly.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4.05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1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Employees’ performance promote customers’ trust toward the bank.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4.27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153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Tangibles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1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1.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Bank’s location is suitable.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3.10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7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4.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Employees’ work place is organized &amp; tidy.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4.10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1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6.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Number of employees is enough to serve the customers.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3.45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1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8.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There is enough parking line especially for customers.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2.20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756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Tulkarem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 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153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Tangibles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77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2.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Employees wear their uniforms&amp; name tag.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4.15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latin typeface="Nyala" panose="02000504070300020003" pitchFamily="2" charset="0"/>
              </a:rPr>
              <a:t>Discussion</a:t>
            </a:r>
            <a:endParaRPr lang="en-US" sz="5000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459855"/>
            <a:ext cx="1051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Nyala" panose="02000504070300020003" pitchFamily="2" charset="0"/>
              </a:rPr>
              <a:t>T</a:t>
            </a:r>
            <a:r>
              <a:rPr lang="en-US" sz="2400" b="1" dirty="0" smtClean="0">
                <a:latin typeface="Nyala" panose="02000504070300020003" pitchFamily="2" charset="0"/>
              </a:rPr>
              <a:t>he </a:t>
            </a:r>
            <a:r>
              <a:rPr lang="en-US" sz="2400" b="1" dirty="0">
                <a:latin typeface="Nyala" panose="02000504070300020003" pitchFamily="2" charset="0"/>
              </a:rPr>
              <a:t>items need to be developed from the perspectives of </a:t>
            </a:r>
            <a:r>
              <a:rPr lang="en-US" sz="2400" b="1" dirty="0" smtClean="0">
                <a:latin typeface="Nyala" panose="02000504070300020003" pitchFamily="2" charset="0"/>
              </a:rPr>
              <a:t>four main head offices.</a:t>
            </a:r>
            <a:endParaRPr lang="en-US" sz="2400" dirty="0">
              <a:latin typeface="Nyala" panose="020005040703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01981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537" y="650556"/>
            <a:ext cx="5723388" cy="5723388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9142730" h="5783580">
                <a:moveTo>
                  <a:pt x="0" y="0"/>
                </a:moveTo>
                <a:lnTo>
                  <a:pt x="9142412" y="0"/>
                </a:lnTo>
                <a:lnTo>
                  <a:pt x="9142412" y="5783249"/>
                </a:lnTo>
                <a:lnTo>
                  <a:pt x="0" y="578324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67057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650556"/>
            <a:ext cx="10515600" cy="104013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000" b="1" dirty="0" smtClean="0">
                <a:solidFill>
                  <a:schemeClr val="bg1"/>
                </a:solidFill>
                <a:latin typeface="Nyala" panose="02000504070300020003" pitchFamily="2" charset="0"/>
              </a:rPr>
              <a:t>Conclusion</a:t>
            </a:r>
            <a:endParaRPr lang="en-US" sz="5000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1825625"/>
            <a:ext cx="10515600" cy="487542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Low">
              <a:buFont typeface="Wingdings" panose="05000000000000000000" pitchFamily="2" charset="2"/>
              <a:buChar char="§"/>
            </a:pPr>
            <a:r>
              <a:rPr lang="en-US" b="1" u="sng" dirty="0" smtClean="0">
                <a:solidFill>
                  <a:schemeClr val="bg1"/>
                </a:solidFill>
                <a:latin typeface="Nyala" panose="02000504070300020003" pitchFamily="2" charset="0"/>
              </a:rPr>
              <a:t>The overall performance</a:t>
            </a:r>
            <a:r>
              <a:rPr lang="en-US" b="1" dirty="0" smtClean="0">
                <a:solidFill>
                  <a:schemeClr val="bg1"/>
                </a:solidFill>
                <a:latin typeface="Nyala" panose="02000504070300020003" pitchFamily="2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for the bank in </a:t>
            </a:r>
            <a:r>
              <a:rPr lang="en-US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general </a:t>
            </a:r>
            <a:r>
              <a:rPr lang="en-US" b="1" dirty="0" smtClean="0">
                <a:solidFill>
                  <a:schemeClr val="bg1"/>
                </a:solidFill>
                <a:latin typeface="Nyala" panose="02000504070300020003" pitchFamily="2" charset="0"/>
              </a:rPr>
              <a:t>is</a:t>
            </a:r>
            <a:r>
              <a:rPr lang="en-US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 good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b="1" u="sng" dirty="0" smtClean="0">
                <a:solidFill>
                  <a:schemeClr val="bg1"/>
                </a:solidFill>
                <a:latin typeface="Nyala" panose="02000504070300020003" pitchFamily="2" charset="0"/>
              </a:rPr>
              <a:t>The observations based on two different teams</a:t>
            </a:r>
            <a:r>
              <a:rPr lang="en-US" b="1" dirty="0" smtClean="0">
                <a:solidFill>
                  <a:schemeClr val="bg1"/>
                </a:solidFill>
                <a:latin typeface="Nyala" panose="02000504070300020003" pitchFamily="2" charset="0"/>
              </a:rPr>
              <a:t>,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 </a:t>
            </a:r>
            <a:r>
              <a:rPr lang="en-US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team 1 has Tangibles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 but </a:t>
            </a:r>
            <a:r>
              <a:rPr lang="en-US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team2 has Reliability, Assurance and Empathy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. 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b="1" u="sng" dirty="0" smtClean="0">
                <a:solidFill>
                  <a:schemeClr val="bg1"/>
                </a:solidFill>
                <a:latin typeface="Nyala" panose="02000504070300020003" pitchFamily="2" charset="0"/>
              </a:rPr>
              <a:t>For the four main head offices</a:t>
            </a:r>
            <a:r>
              <a:rPr lang="en-US" b="1" dirty="0" smtClean="0">
                <a:solidFill>
                  <a:schemeClr val="bg1"/>
                </a:solidFill>
                <a:latin typeface="Nyala" panose="02000504070300020003" pitchFamily="2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it is resulted that the </a:t>
            </a:r>
            <a:r>
              <a:rPr lang="en-US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best branch is Jenin 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branch, </a:t>
            </a:r>
            <a:r>
              <a:rPr lang="en-US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Ramallah branch has the least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 performance.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b="1" u="sng" dirty="0" smtClean="0">
                <a:solidFill>
                  <a:schemeClr val="bg1"/>
                </a:solidFill>
                <a:latin typeface="Nyala" panose="02000504070300020003" pitchFamily="2" charset="0"/>
              </a:rPr>
              <a:t>For the schedule of visits</a:t>
            </a:r>
            <a:r>
              <a:rPr lang="en-US" b="1" dirty="0" smtClean="0">
                <a:solidFill>
                  <a:schemeClr val="bg1"/>
                </a:solidFill>
                <a:latin typeface="Nyala" panose="02000504070300020003" pitchFamily="2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it is noticed that the </a:t>
            </a:r>
            <a:r>
              <a:rPr lang="en-US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worst period is the beginning 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of the month, but the best period is the end.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b="1" u="sng" dirty="0" smtClean="0">
                <a:solidFill>
                  <a:schemeClr val="bg1"/>
                </a:solidFill>
                <a:latin typeface="Nyala" panose="02000504070300020003" pitchFamily="2" charset="0"/>
              </a:rPr>
              <a:t>In the time of visits</a:t>
            </a:r>
            <a:r>
              <a:rPr lang="en-US" b="1" dirty="0" smtClean="0">
                <a:solidFill>
                  <a:schemeClr val="bg1"/>
                </a:solidFill>
                <a:latin typeface="Nyala" panose="02000504070300020003" pitchFamily="2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the </a:t>
            </a:r>
            <a:r>
              <a:rPr lang="en-US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best time is (after 1 o’clock), 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while the </a:t>
            </a:r>
            <a:r>
              <a:rPr lang="en-US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least in 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performance are (9-10) and (11-12).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b="1" u="sng" dirty="0" smtClean="0">
                <a:solidFill>
                  <a:schemeClr val="bg1"/>
                </a:solidFill>
                <a:latin typeface="Nyala" panose="02000504070300020003" pitchFamily="2" charset="0"/>
              </a:rPr>
              <a:t>Based on the type of service</a:t>
            </a:r>
            <a:r>
              <a:rPr lang="en-US" b="1" dirty="0" smtClean="0">
                <a:solidFill>
                  <a:schemeClr val="bg1"/>
                </a:solidFill>
                <a:latin typeface="Nyala" panose="02000504070300020003" pitchFamily="2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it is noticed that </a:t>
            </a:r>
            <a:r>
              <a:rPr lang="en-US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tellers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 are better than </a:t>
            </a:r>
            <a:r>
              <a:rPr lang="en-US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customer services.</a:t>
            </a:r>
            <a:endParaRPr lang="en-US" b="1" dirty="0">
              <a:solidFill>
                <a:srgbClr val="00B0F0"/>
              </a:solidFill>
              <a:latin typeface="Nyala" panose="020005040703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65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428858"/>
              </p:ext>
            </p:extLst>
          </p:nvPr>
        </p:nvGraphicFramePr>
        <p:xfrm>
          <a:off x="968991" y="1900675"/>
          <a:ext cx="8843750" cy="4877257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420905"/>
                <a:gridCol w="8422845"/>
              </a:tblGrid>
              <a:tr h="318027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Reliability</a:t>
                      </a:r>
                      <a:endParaRPr lang="en-US" sz="19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80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2. </a:t>
                      </a:r>
                      <a:endParaRPr lang="en-US" sz="19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Employees start the procedures of services on time when it’s requested.</a:t>
                      </a:r>
                      <a:endParaRPr lang="en-US" sz="19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027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Assurance</a:t>
                      </a:r>
                      <a:endParaRPr lang="en-US" sz="19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80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3.</a:t>
                      </a:r>
                      <a:endParaRPr lang="en-US" sz="19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Employees are skillful (High professionalism).</a:t>
                      </a:r>
                      <a:endParaRPr lang="en-US" sz="19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027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Tangibles</a:t>
                      </a:r>
                      <a:endParaRPr lang="en-US" sz="19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80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5.</a:t>
                      </a:r>
                      <a:endParaRPr lang="en-US" sz="19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Documents given to customers (as account statements) are clear &amp; organized.</a:t>
                      </a:r>
                      <a:endParaRPr lang="en-US" sz="19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0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6.</a:t>
                      </a:r>
                      <a:endParaRPr lang="en-US" sz="19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Number of employees is enough to serve the customers.</a:t>
                      </a:r>
                      <a:endParaRPr lang="en-US" sz="19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1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7.</a:t>
                      </a:r>
                      <a:endParaRPr lang="en-US" sz="19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Technological tools for customers to complete their services remotely is highly trusted.</a:t>
                      </a:r>
                      <a:endParaRPr lang="en-US" sz="19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027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Empathy</a:t>
                      </a:r>
                      <a:endParaRPr lang="en-US" sz="19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6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2.</a:t>
                      </a:r>
                      <a:endParaRPr lang="en-US" sz="19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Employees treat customers gently &amp; respectfully.</a:t>
                      </a:r>
                      <a:endParaRPr lang="en-US" sz="19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6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3.</a:t>
                      </a:r>
                      <a:endParaRPr lang="en-US" sz="19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Employees give full attention to customers during serving them.</a:t>
                      </a:r>
                      <a:endParaRPr lang="en-US" sz="19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027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Responsiveness</a:t>
                      </a:r>
                      <a:endParaRPr lang="en-US" sz="19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80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1.</a:t>
                      </a:r>
                      <a:endParaRPr lang="en-US" sz="19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Employees are enthusiastically ready to respond to customers' questions.</a:t>
                      </a:r>
                      <a:endParaRPr lang="en-US" sz="19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0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2.</a:t>
                      </a:r>
                      <a:endParaRPr lang="en-US" sz="19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Customers are allowed to meet the manager at rush hours.</a:t>
                      </a:r>
                      <a:endParaRPr lang="en-US" sz="19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6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3.</a:t>
                      </a:r>
                      <a:endParaRPr lang="en-US" sz="19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Nyala" panose="02000504070300020003" pitchFamily="2" charset="0"/>
                        </a:rPr>
                        <a:t>Employees give advice to customer regarding his/ her case.</a:t>
                      </a:r>
                      <a:endParaRPr lang="en-US" sz="19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latin typeface="Nyala" panose="02000504070300020003" pitchFamily="2" charset="0"/>
              </a:rPr>
              <a:t>Recommendations</a:t>
            </a:r>
            <a:endParaRPr lang="en-US" sz="5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38200" y="1429078"/>
            <a:ext cx="45663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Nyala" panose="020005040703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Table. 24 Strength points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Nyala" panose="020005040703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25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82" y="0"/>
            <a:ext cx="10263116" cy="6864885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9142730" h="5783580">
                <a:moveTo>
                  <a:pt x="0" y="0"/>
                </a:moveTo>
                <a:lnTo>
                  <a:pt x="9142412" y="0"/>
                </a:lnTo>
                <a:lnTo>
                  <a:pt x="9142412" y="5783249"/>
                </a:lnTo>
                <a:lnTo>
                  <a:pt x="0" y="578324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67057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532263"/>
            <a:ext cx="10515600" cy="115842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000" b="1" smtClean="0">
                <a:solidFill>
                  <a:schemeClr val="bg1"/>
                </a:solidFill>
                <a:latin typeface="Nyala" panose="02000504070300020003" pitchFamily="2" charset="0"/>
              </a:rPr>
              <a:t>Recommendations</a:t>
            </a:r>
            <a:endParaRPr lang="en-US" sz="5000" dirty="0">
              <a:solidFill>
                <a:schemeClr val="bg1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38200" y="1367523"/>
            <a:ext cx="733680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latin typeface="Nyala" panose="02000504070300020003" pitchFamily="2" charset="0"/>
              </a:rPr>
              <a:t>T</a:t>
            </a:r>
            <a:r>
              <a:rPr lang="en-US" sz="3600" b="1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latin typeface="Nyala" panose="02000504070300020003" pitchFamily="2" charset="0"/>
              </a:rPr>
              <a:t>o </a:t>
            </a:r>
            <a:r>
              <a:rPr lang="en-US" sz="3600" b="1" dirty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latin typeface="Nyala" panose="02000504070300020003" pitchFamily="2" charset="0"/>
              </a:rPr>
              <a:t>build on strength points</a:t>
            </a:r>
            <a:r>
              <a:rPr lang="en-US" sz="3600" b="1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latin typeface="Nyala" panose="02000504070300020003" pitchFamily="2" charset="0"/>
              </a:rPr>
              <a:t>:</a:t>
            </a:r>
            <a:endParaRPr lang="en-US" sz="3600" dirty="0">
              <a:ln>
                <a:solidFill>
                  <a:srgbClr val="FF0000"/>
                </a:solidFill>
              </a:ln>
              <a:solidFill>
                <a:schemeClr val="bg1"/>
              </a:solidFill>
              <a:latin typeface="Nyala" panose="02000504070300020003" pitchFamily="2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2071285"/>
            <a:ext cx="10926170" cy="449328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Low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In order to keep the </a:t>
            </a:r>
            <a:r>
              <a:rPr lang="en-US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positive energy 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in the bank’s employee it is suggested to give them incentives.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Adopt </a:t>
            </a:r>
            <a:r>
              <a:rPr lang="en-US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programs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 or </a:t>
            </a:r>
            <a:r>
              <a:rPr lang="en-US" b="1" dirty="0">
                <a:solidFill>
                  <a:srgbClr val="00B0F0"/>
                </a:solidFill>
                <a:latin typeface="Nyala" panose="02000504070300020003" pitchFamily="2" charset="0"/>
              </a:rPr>
              <a:t>c</a:t>
            </a:r>
            <a:r>
              <a:rPr lang="en-US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ertifications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Teach staff on </a:t>
            </a:r>
            <a:r>
              <a:rPr lang="en-US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30 rule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For online services set up an </a:t>
            </a:r>
            <a:r>
              <a:rPr lang="en-US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automated response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. 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Make </a:t>
            </a:r>
            <a:r>
              <a:rPr lang="en-US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frequent assessment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 for employees.</a:t>
            </a:r>
          </a:p>
          <a:p>
            <a:pPr marL="0" indent="0" algn="justLow">
              <a:buFont typeface="Arial" panose="020B0604020202020204" pitchFamily="34" charset="0"/>
              <a:buNone/>
            </a:pPr>
            <a:endParaRPr lang="en-US" dirty="0">
              <a:solidFill>
                <a:schemeClr val="bg1"/>
              </a:solidFill>
              <a:latin typeface="Nyala" panose="020005040703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752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5447823"/>
              </p:ext>
            </p:extLst>
          </p:nvPr>
        </p:nvGraphicFramePr>
        <p:xfrm>
          <a:off x="998901" y="1862643"/>
          <a:ext cx="8811223" cy="5033391"/>
        </p:xfrm>
        <a:graphic>
          <a:graphicData uri="http://schemas.openxmlformats.org/drawingml/2006/table">
            <a:tbl>
              <a:tblPr firstRow="1" firstCol="1" bandRow="1">
                <a:tableStyleId>{D27102A9-8310-4765-A935-A1911B00CA55}</a:tableStyleId>
              </a:tblPr>
              <a:tblGrid>
                <a:gridCol w="611891"/>
                <a:gridCol w="8199332"/>
              </a:tblGrid>
              <a:tr h="290719"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Reliability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309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1.</a:t>
                      </a:r>
                      <a:endParaRPr lang="en-US" sz="18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Suitable level of services is given by the employees.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9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4. </a:t>
                      </a:r>
                      <a:endParaRPr lang="en-US" sz="18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No technical mistakes committed with customers.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719">
                <a:tc gridSpan="2"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Assurance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309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1.</a:t>
                      </a:r>
                      <a:endParaRPr lang="en-US" sz="18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Employees use modern technology with great professionalism &amp; quickly.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9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5.</a:t>
                      </a:r>
                      <a:endParaRPr lang="en-US" sz="18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Customers’ privacy is considered while giving him/ her service.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719">
                <a:tc gridSpan="2"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Tangible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309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1.</a:t>
                      </a:r>
                      <a:endParaRPr lang="en-US" sz="18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Bank’s location is suitable.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9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2.</a:t>
                      </a:r>
                      <a:endParaRPr lang="en-US" sz="18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Employees wear their uniforms &amp; name tag.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24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3.</a:t>
                      </a:r>
                      <a:endParaRPr lang="en-US" sz="18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General appearance of the bank is clean, tidy &amp; its facilities are comfortable.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9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8.</a:t>
                      </a:r>
                      <a:endParaRPr lang="en-US" sz="18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There is enough parking line especially for customers.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719"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Empathy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24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4.</a:t>
                      </a:r>
                      <a:endParaRPr lang="en-US" sz="18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Same level of service is given to customers despite their appearance.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9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6. </a:t>
                      </a:r>
                      <a:endParaRPr lang="en-US" sz="18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Employees whisper when they are talking during processing time.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719"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Responsiveness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309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4.</a:t>
                      </a:r>
                      <a:endParaRPr lang="en-US" sz="18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Employees inform customers about new services &amp; offers.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9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5.</a:t>
                      </a:r>
                      <a:endParaRPr lang="en-US" sz="18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Nyala" panose="02000504070300020003" pitchFamily="2" charset="0"/>
                        </a:rPr>
                        <a:t>Queuing time for customers' is acceptable.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latin typeface="Nyala" panose="02000504070300020003" pitchFamily="2" charset="0"/>
              </a:rPr>
              <a:t>Recommendations</a:t>
            </a:r>
            <a:endParaRPr lang="en-US" sz="5000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38200" y="1429078"/>
            <a:ext cx="45663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latin typeface="Nyala" panose="020005040703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Table. 25 </a:t>
            </a:r>
            <a:r>
              <a:rPr lang="en-US" sz="2800" b="1" dirty="0" smtClean="0">
                <a:latin typeface="Nyala" panose="020005040703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Weakness </a:t>
            </a:r>
            <a:r>
              <a:rPr lang="en-US" sz="2800" b="1" dirty="0">
                <a:latin typeface="Nyala" panose="020005040703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points</a:t>
            </a:r>
            <a:endParaRPr lang="en-US" sz="4400" dirty="0">
              <a:latin typeface="Nyala" panose="020005040703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8148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314" y="1027906"/>
            <a:ext cx="6214686" cy="5841805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9142730" h="5783580">
                <a:moveTo>
                  <a:pt x="0" y="0"/>
                </a:moveTo>
                <a:lnTo>
                  <a:pt x="9142412" y="0"/>
                </a:lnTo>
                <a:lnTo>
                  <a:pt x="9142412" y="5783249"/>
                </a:lnTo>
                <a:lnTo>
                  <a:pt x="0" y="578324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67057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1879398"/>
            <a:ext cx="11144534" cy="492482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Low"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bg1"/>
                </a:solidFill>
                <a:latin typeface="Nyala" panose="02000504070300020003" pitchFamily="2" charset="0"/>
              </a:rPr>
              <a:t>Banker </a:t>
            </a:r>
            <a:r>
              <a:rPr lang="en-US" sz="2600" dirty="0" smtClean="0">
                <a:ln>
                  <a:solidFill>
                    <a:schemeClr val="accent1"/>
                  </a:solidFill>
                </a:ln>
                <a:solidFill>
                  <a:srgbClr val="00B0F0"/>
                </a:solidFill>
                <a:latin typeface="Nyala" panose="02000504070300020003" pitchFamily="2" charset="0"/>
              </a:rPr>
              <a:t>training</a:t>
            </a:r>
            <a:r>
              <a:rPr lang="en-US" sz="2600" dirty="0" smtClean="0">
                <a:solidFill>
                  <a:schemeClr val="bg1"/>
                </a:solidFill>
                <a:latin typeface="Nyala" panose="02000504070300020003" pitchFamily="2" charset="0"/>
              </a:rPr>
              <a:t> programs 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bg1"/>
                </a:solidFill>
                <a:latin typeface="Nyala" panose="02000504070300020003" pitchFamily="2" charset="0"/>
              </a:rPr>
              <a:t>Use </a:t>
            </a:r>
            <a:r>
              <a:rPr lang="en-US" sz="2600" dirty="0" smtClean="0">
                <a:solidFill>
                  <a:srgbClr val="00B0F0"/>
                </a:solidFill>
                <a:latin typeface="Nyala" panose="02000504070300020003" pitchFamily="2" charset="0"/>
              </a:rPr>
              <a:t>mirrors for each branch </a:t>
            </a:r>
            <a:r>
              <a:rPr lang="en-US" sz="2600" dirty="0" smtClean="0">
                <a:solidFill>
                  <a:schemeClr val="bg1"/>
                </a:solidFill>
                <a:latin typeface="Nyala" panose="02000504070300020003" pitchFamily="2" charset="0"/>
              </a:rPr>
              <a:t>so that customers </a:t>
            </a:r>
            <a:r>
              <a:rPr lang="en-US" sz="2600" dirty="0" smtClean="0">
                <a:solidFill>
                  <a:srgbClr val="00B0F0"/>
                </a:solidFill>
                <a:latin typeface="Nyala" panose="02000504070300020003" pitchFamily="2" charset="0"/>
              </a:rPr>
              <a:t>won’t </a:t>
            </a:r>
            <a:r>
              <a:rPr lang="en-US" sz="2600" dirty="0" smtClean="0">
                <a:solidFill>
                  <a:schemeClr val="bg1"/>
                </a:solidFill>
                <a:latin typeface="Nyala" panose="02000504070300020003" pitchFamily="2" charset="0"/>
              </a:rPr>
              <a:t>make attention for </a:t>
            </a:r>
            <a:r>
              <a:rPr lang="en-US" sz="2600" dirty="0" smtClean="0">
                <a:solidFill>
                  <a:srgbClr val="00B0F0"/>
                </a:solidFill>
                <a:latin typeface="Nyala" panose="02000504070300020003" pitchFamily="2" charset="0"/>
              </a:rPr>
              <a:t>queuing time</a:t>
            </a:r>
            <a:r>
              <a:rPr lang="en-US" sz="2600" dirty="0" smtClean="0">
                <a:solidFill>
                  <a:schemeClr val="bg1"/>
                </a:solidFill>
                <a:latin typeface="Nyala" panose="02000504070300020003" pitchFamily="2" charset="0"/>
              </a:rPr>
              <a:t>. 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bg1"/>
                </a:solidFill>
                <a:latin typeface="Nyala" panose="02000504070300020003" pitchFamily="2" charset="0"/>
              </a:rPr>
              <a:t>Keep </a:t>
            </a:r>
            <a:r>
              <a:rPr lang="en-US" sz="2600" dirty="0" smtClean="0">
                <a:solidFill>
                  <a:srgbClr val="00B0F0"/>
                </a:solidFill>
                <a:latin typeface="Nyala" panose="02000504070300020003" pitchFamily="2" charset="0"/>
              </a:rPr>
              <a:t>up date </a:t>
            </a:r>
            <a:r>
              <a:rPr lang="en-US" sz="2600" dirty="0" smtClean="0">
                <a:solidFill>
                  <a:schemeClr val="bg1"/>
                </a:solidFill>
                <a:latin typeface="Nyala" panose="02000504070300020003" pitchFamily="2" charset="0"/>
              </a:rPr>
              <a:t>with modern technology.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bg1"/>
                </a:solidFill>
                <a:latin typeface="Nyala" panose="02000504070300020003" pitchFamily="2" charset="0"/>
              </a:rPr>
              <a:t>For future expanding it is </a:t>
            </a:r>
            <a:r>
              <a:rPr lang="en-US" sz="2600" dirty="0" smtClean="0">
                <a:solidFill>
                  <a:srgbClr val="00B0F0"/>
                </a:solidFill>
                <a:latin typeface="Nyala" panose="02000504070300020003" pitchFamily="2" charset="0"/>
              </a:rPr>
              <a:t>recommended to take </a:t>
            </a:r>
            <a:r>
              <a:rPr lang="en-US" sz="2600" dirty="0" smtClean="0">
                <a:solidFill>
                  <a:schemeClr val="bg1"/>
                </a:solidFill>
                <a:latin typeface="Nyala" panose="02000504070300020003" pitchFamily="2" charset="0"/>
              </a:rPr>
              <a:t>into considerations the location based on realistic measures.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rgbClr val="00B0F0"/>
                </a:solidFill>
                <a:latin typeface="Nyala" panose="02000504070300020003" pitchFamily="2" charset="0"/>
              </a:rPr>
              <a:t>Pay more attention </a:t>
            </a:r>
            <a:r>
              <a:rPr lang="en-US" sz="2600" dirty="0" smtClean="0">
                <a:solidFill>
                  <a:schemeClr val="bg1"/>
                </a:solidFill>
                <a:latin typeface="Nyala" panose="02000504070300020003" pitchFamily="2" charset="0"/>
              </a:rPr>
              <a:t>for employees’ </a:t>
            </a:r>
            <a:r>
              <a:rPr lang="en-US" sz="2600" dirty="0" smtClean="0">
                <a:solidFill>
                  <a:srgbClr val="00B0F0"/>
                </a:solidFill>
                <a:latin typeface="Nyala" panose="02000504070300020003" pitchFamily="2" charset="0"/>
              </a:rPr>
              <a:t>commitment </a:t>
            </a:r>
            <a:r>
              <a:rPr lang="en-US" sz="2600" dirty="0" smtClean="0">
                <a:solidFill>
                  <a:schemeClr val="bg1"/>
                </a:solidFill>
                <a:latin typeface="Nyala" panose="02000504070300020003" pitchFamily="2" charset="0"/>
              </a:rPr>
              <a:t>specially in Ramallah branch.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bg1"/>
                </a:solidFill>
                <a:latin typeface="Nyala" panose="02000504070300020003" pitchFamily="2" charset="0"/>
              </a:rPr>
              <a:t>Pay more attention for </a:t>
            </a:r>
            <a:r>
              <a:rPr lang="en-US" sz="2600" dirty="0" smtClean="0">
                <a:solidFill>
                  <a:srgbClr val="00B0F0"/>
                </a:solidFill>
                <a:latin typeface="Nyala" panose="02000504070300020003" pitchFamily="2" charset="0"/>
              </a:rPr>
              <a:t>cleanliness and tidiness </a:t>
            </a:r>
            <a:r>
              <a:rPr lang="en-US" sz="2600" dirty="0" smtClean="0">
                <a:solidFill>
                  <a:schemeClr val="bg1"/>
                </a:solidFill>
                <a:latin typeface="Nyala" panose="02000504070300020003" pitchFamily="2" charset="0"/>
              </a:rPr>
              <a:t>specially in </a:t>
            </a:r>
            <a:r>
              <a:rPr lang="en-US" sz="2600" dirty="0" smtClean="0">
                <a:solidFill>
                  <a:srgbClr val="00B0F0"/>
                </a:solidFill>
                <a:latin typeface="Nyala" panose="02000504070300020003" pitchFamily="2" charset="0"/>
              </a:rPr>
              <a:t>Jenin</a:t>
            </a:r>
            <a:r>
              <a:rPr lang="en-US" sz="2600" dirty="0" smtClean="0">
                <a:solidFill>
                  <a:schemeClr val="bg1"/>
                </a:solidFill>
                <a:latin typeface="Nyala" panose="02000504070300020003" pitchFamily="2" charset="0"/>
              </a:rPr>
              <a:t> and </a:t>
            </a:r>
            <a:r>
              <a:rPr lang="en-US" sz="2600" dirty="0" smtClean="0">
                <a:solidFill>
                  <a:srgbClr val="00B0F0"/>
                </a:solidFill>
                <a:latin typeface="Nyala" panose="02000504070300020003" pitchFamily="2" charset="0"/>
              </a:rPr>
              <a:t>Tulkarem</a:t>
            </a:r>
            <a:r>
              <a:rPr lang="en-US" sz="2600" dirty="0" smtClean="0">
                <a:solidFill>
                  <a:schemeClr val="bg1"/>
                </a:solidFill>
                <a:latin typeface="Nyala" panose="02000504070300020003" pitchFamily="2" charset="0"/>
              </a:rPr>
              <a:t> branches.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bg1"/>
                </a:solidFill>
                <a:latin typeface="Nyala" panose="02000504070300020003" pitchFamily="2" charset="0"/>
              </a:rPr>
              <a:t>It is recommended to pay attention for </a:t>
            </a:r>
            <a:r>
              <a:rPr lang="en-US" sz="2600" dirty="0" smtClean="0">
                <a:solidFill>
                  <a:srgbClr val="00B0F0"/>
                </a:solidFill>
                <a:latin typeface="Nyala" panose="02000504070300020003" pitchFamily="2" charset="0"/>
              </a:rPr>
              <a:t>informing</a:t>
            </a:r>
            <a:r>
              <a:rPr lang="en-US" sz="2600" dirty="0" smtClean="0">
                <a:solidFill>
                  <a:schemeClr val="bg1"/>
                </a:solidFill>
                <a:latin typeface="Nyala" panose="02000504070300020003" pitchFamily="2" charset="0"/>
              </a:rPr>
              <a:t> customers with </a:t>
            </a:r>
            <a:r>
              <a:rPr lang="en-US" sz="2600" dirty="0" smtClean="0">
                <a:solidFill>
                  <a:srgbClr val="00B0F0"/>
                </a:solidFill>
                <a:latin typeface="Nyala" panose="02000504070300020003" pitchFamily="2" charset="0"/>
              </a:rPr>
              <a:t>new offers </a:t>
            </a:r>
            <a:r>
              <a:rPr lang="en-US" sz="2600" dirty="0" smtClean="0">
                <a:solidFill>
                  <a:schemeClr val="bg1"/>
                </a:solidFill>
                <a:latin typeface="Nyala" panose="02000504070300020003" pitchFamily="2" charset="0"/>
              </a:rPr>
              <a:t>and </a:t>
            </a:r>
            <a:r>
              <a:rPr lang="en-US" sz="2600" dirty="0" smtClean="0">
                <a:solidFill>
                  <a:srgbClr val="00B0F0"/>
                </a:solidFill>
                <a:latin typeface="Nyala" panose="02000504070300020003" pitchFamily="2" charset="0"/>
              </a:rPr>
              <a:t>services.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bg1"/>
                </a:solidFill>
                <a:latin typeface="Nyala" panose="02000504070300020003" pitchFamily="2" charset="0"/>
              </a:rPr>
              <a:t>It is recommended to </a:t>
            </a:r>
            <a:r>
              <a:rPr lang="en-US" sz="2600" dirty="0" smtClean="0">
                <a:solidFill>
                  <a:srgbClr val="00B0F0"/>
                </a:solidFill>
                <a:latin typeface="Nyala" panose="02000504070300020003" pitchFamily="2" charset="0"/>
              </a:rPr>
              <a:t>study</a:t>
            </a:r>
            <a:r>
              <a:rPr lang="en-US" sz="2600" dirty="0" smtClean="0">
                <a:solidFill>
                  <a:schemeClr val="bg1"/>
                </a:solidFill>
                <a:latin typeface="Nyala" panose="02000504070300020003" pitchFamily="2" charset="0"/>
              </a:rPr>
              <a:t> and </a:t>
            </a:r>
            <a:r>
              <a:rPr lang="en-US" sz="2600" dirty="0" smtClean="0">
                <a:solidFill>
                  <a:srgbClr val="00B0F0"/>
                </a:solidFill>
                <a:latin typeface="Nyala" panose="02000504070300020003" pitchFamily="2" charset="0"/>
              </a:rPr>
              <a:t>reevaluate queuing time</a:t>
            </a:r>
            <a:r>
              <a:rPr lang="en-US" sz="2600" dirty="0" smtClean="0">
                <a:solidFill>
                  <a:schemeClr val="bg1"/>
                </a:solidFill>
                <a:latin typeface="Nyala" panose="02000504070300020003" pitchFamily="2" charset="0"/>
              </a:rPr>
              <a:t>.</a:t>
            </a:r>
            <a:endParaRPr lang="en-US" sz="2600" dirty="0">
              <a:solidFill>
                <a:schemeClr val="bg1"/>
              </a:solidFill>
              <a:latin typeface="Nyala" panose="02000504070300020003" pitchFamily="2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000" b="1" dirty="0" smtClean="0">
                <a:solidFill>
                  <a:schemeClr val="bg1"/>
                </a:solidFill>
                <a:latin typeface="Nyala" panose="02000504070300020003" pitchFamily="2" charset="0"/>
              </a:rPr>
              <a:t>Recommendations</a:t>
            </a:r>
            <a:endParaRPr lang="en-US" sz="5000" dirty="0">
              <a:solidFill>
                <a:schemeClr val="bg1"/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38200" y="1240849"/>
            <a:ext cx="733680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latin typeface="Nyala" panose="02000504070300020003" pitchFamily="2" charset="0"/>
              </a:rPr>
              <a:t>T</a:t>
            </a:r>
            <a:r>
              <a:rPr lang="en-US" sz="36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latin typeface="Nyala" panose="02000504070300020003" pitchFamily="2" charset="0"/>
              </a:rPr>
              <a:t>o </a:t>
            </a:r>
            <a:r>
              <a:rPr lang="en-US" sz="3600" b="1" dirty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latin typeface="Nyala" panose="02000504070300020003" pitchFamily="2" charset="0"/>
              </a:rPr>
              <a:t>improve weakness points</a:t>
            </a:r>
            <a:r>
              <a:rPr lang="en-US" sz="3600" b="1" dirty="0" smtClean="0">
                <a:ln>
                  <a:solidFill>
                    <a:schemeClr val="accent2"/>
                  </a:solidFill>
                </a:ln>
                <a:solidFill>
                  <a:schemeClr val="bg1"/>
                </a:solidFill>
                <a:latin typeface="Nyala" panose="02000504070300020003" pitchFamily="2" charset="0"/>
              </a:rPr>
              <a:t>:</a:t>
            </a:r>
            <a:endParaRPr lang="en-US" sz="3600" dirty="0">
              <a:ln>
                <a:solidFill>
                  <a:schemeClr val="accent2"/>
                </a:solidFill>
              </a:ln>
              <a:solidFill>
                <a:schemeClr val="bg1"/>
              </a:solidFill>
              <a:latin typeface="Nyala" panose="020005040703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5946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9142730" h="5783580">
                <a:moveTo>
                  <a:pt x="0" y="0"/>
                </a:moveTo>
                <a:lnTo>
                  <a:pt x="9142412" y="0"/>
                </a:lnTo>
                <a:lnTo>
                  <a:pt x="9142412" y="5783249"/>
                </a:lnTo>
                <a:lnTo>
                  <a:pt x="0" y="578324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67057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Rectangle 3"/>
          <p:cNvSpPr/>
          <p:nvPr/>
        </p:nvSpPr>
        <p:spPr>
          <a:xfrm>
            <a:off x="5293353" y="577193"/>
            <a:ext cx="6758608" cy="53417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7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Nyala" panose="02000504070300020003" pitchFamily="2" charset="0"/>
              </a:rPr>
              <a:t>Thank you</a:t>
            </a:r>
            <a:endParaRPr lang="en-US" sz="17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Nyala" panose="020005040703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2471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70095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9142730" h="5783580">
                <a:moveTo>
                  <a:pt x="0" y="0"/>
                </a:moveTo>
                <a:lnTo>
                  <a:pt x="9142412" y="0"/>
                </a:lnTo>
                <a:lnTo>
                  <a:pt x="9142412" y="5783249"/>
                </a:lnTo>
                <a:lnTo>
                  <a:pt x="0" y="578324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67057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Rectangle 3"/>
          <p:cNvSpPr/>
          <p:nvPr/>
        </p:nvSpPr>
        <p:spPr>
          <a:xfrm>
            <a:off x="819901" y="515683"/>
            <a:ext cx="3130985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" b="1" dirty="0" smtClean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Nyala" panose="02000504070300020003" pitchFamily="2" charset="0"/>
                <a:cs typeface="Times New Roman" panose="02020603050405020304" pitchFamily="18" charset="0"/>
              </a:rPr>
              <a:t>Introduction</a:t>
            </a:r>
            <a:endParaRPr lang="en-US" sz="5000" b="1" cap="none" spc="50" dirty="0">
              <a:ln w="1016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Nyala" panose="02000504070300020003" pitchFamily="2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19901" y="2039356"/>
            <a:ext cx="10399642" cy="49090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Low">
              <a:buFont typeface="Wingdings" panose="05000000000000000000" pitchFamily="2" charset="2"/>
              <a:buChar char="v"/>
            </a:pPr>
            <a:r>
              <a:rPr lang="en-US" sz="3200" dirty="0" smtClean="0">
                <a:ln w="0">
                  <a:solidFill>
                    <a:srgbClr val="3399FF"/>
                  </a:solidFill>
                </a:ln>
                <a:solidFill>
                  <a:srgbClr val="00B0F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Nyala" panose="02000504070300020003" pitchFamily="2" charset="0"/>
                <a:cs typeface="Times New Roman" panose="02020603050405020304" pitchFamily="18" charset="0"/>
              </a:rPr>
              <a:t>Mystery shopper Technique: </a:t>
            </a:r>
            <a:r>
              <a:rPr lang="en-US" sz="3200" dirty="0" smtClean="0">
                <a:solidFill>
                  <a:schemeClr val="bg1"/>
                </a:solidFill>
                <a:latin typeface="Nyala" panose="02000504070300020003" pitchFamily="2" charset="0"/>
              </a:rPr>
              <a:t>is an </a:t>
            </a:r>
            <a:r>
              <a:rPr lang="en-US" sz="3200" dirty="0">
                <a:solidFill>
                  <a:schemeClr val="bg1"/>
                </a:solidFill>
                <a:latin typeface="Nyala" panose="02000504070300020003" pitchFamily="2" charset="0"/>
              </a:rPr>
              <a:t>objective view to anonymously evaluate customer service operations, </a:t>
            </a:r>
            <a:r>
              <a:rPr lang="en-US" sz="3200" dirty="0">
                <a:solidFill>
                  <a:srgbClr val="00B0F0"/>
                </a:solidFill>
                <a:latin typeface="Nyala" panose="02000504070300020003" pitchFamily="2" charset="0"/>
              </a:rPr>
              <a:t>employee integrity</a:t>
            </a:r>
            <a:r>
              <a:rPr lang="en-US" sz="3200" dirty="0">
                <a:solidFill>
                  <a:schemeClr val="bg1"/>
                </a:solidFill>
                <a:latin typeface="Nyala" panose="02000504070300020003" pitchFamily="2" charset="0"/>
              </a:rPr>
              <a:t>, and </a:t>
            </a:r>
            <a:r>
              <a:rPr lang="en-US" sz="3200" dirty="0">
                <a:solidFill>
                  <a:srgbClr val="00B0F0"/>
                </a:solidFill>
                <a:latin typeface="Nyala" panose="02000504070300020003" pitchFamily="2" charset="0"/>
              </a:rPr>
              <a:t>product quality</a:t>
            </a:r>
            <a:r>
              <a:rPr lang="en-US" sz="3200" dirty="0" smtClean="0">
                <a:solidFill>
                  <a:schemeClr val="bg1"/>
                </a:solidFill>
                <a:latin typeface="Nyala" panose="02000504070300020003" pitchFamily="2" charset="0"/>
              </a:rPr>
              <a:t>.</a:t>
            </a:r>
            <a:endParaRPr lang="en-US" sz="3000" dirty="0" smtClean="0">
              <a:solidFill>
                <a:schemeClr val="bg1"/>
              </a:solidFill>
              <a:latin typeface="Nyala" panose="02000504070300020003" pitchFamily="2" charset="0"/>
            </a:endParaRPr>
          </a:p>
          <a:p>
            <a:pPr marL="571500" indent="-571500" algn="justLow">
              <a:buFont typeface="Wingdings" panose="05000000000000000000" pitchFamily="2" charset="2"/>
              <a:buChar char="v"/>
            </a:pPr>
            <a:r>
              <a:rPr lang="en-US" sz="3100" dirty="0" smtClean="0">
                <a:solidFill>
                  <a:schemeClr val="bg1"/>
                </a:solidFill>
                <a:latin typeface="Nyala" panose="02000504070300020003" pitchFamily="2" charset="0"/>
              </a:rPr>
              <a:t>It can </a:t>
            </a:r>
            <a:r>
              <a:rPr lang="en-US" sz="3100" b="1" dirty="0" smtClean="0">
                <a:ln w="0"/>
                <a:solidFill>
                  <a:srgbClr val="00B0F0"/>
                </a:solidFill>
                <a:latin typeface="Nyala" panose="02000504070300020003" pitchFamily="2" charset="0"/>
              </a:rPr>
              <a:t>be</a:t>
            </a:r>
            <a:r>
              <a:rPr lang="en-US" sz="3100" dirty="0" smtClean="0">
                <a:solidFill>
                  <a:schemeClr val="bg1"/>
                </a:solidFill>
                <a:latin typeface="Nyala" panose="02000504070300020003" pitchFamily="2" charset="0"/>
              </a:rPr>
              <a:t> implemented  almost in every sector: </a:t>
            </a:r>
            <a:r>
              <a:rPr lang="en-US" sz="3100" dirty="0" smtClean="0">
                <a:solidFill>
                  <a:srgbClr val="00B0F0"/>
                </a:solidFill>
                <a:latin typeface="Nyala" panose="02000504070300020003" pitchFamily="2" charset="0"/>
              </a:rPr>
              <a:t>internally</a:t>
            </a:r>
            <a:r>
              <a:rPr lang="en-US" sz="3100" dirty="0" smtClean="0">
                <a:solidFill>
                  <a:schemeClr val="bg1"/>
                </a:solidFill>
                <a:latin typeface="Nyala" panose="02000504070300020003" pitchFamily="2" charset="0"/>
              </a:rPr>
              <a:t>, externally</a:t>
            </a:r>
            <a:r>
              <a:rPr lang="en-US" sz="3100" dirty="0" smtClean="0">
                <a:solidFill>
                  <a:srgbClr val="00B0F0"/>
                </a:solidFill>
                <a:latin typeface="Nyala" panose="02000504070300020003" pitchFamily="2" charset="0"/>
              </a:rPr>
              <a:t>.</a:t>
            </a:r>
          </a:p>
          <a:p>
            <a:pPr marL="571500" indent="-571500" algn="justLow">
              <a:buFont typeface="Wingdings" panose="05000000000000000000" pitchFamily="2" charset="2"/>
              <a:buChar char="v"/>
            </a:pPr>
            <a:r>
              <a:rPr lang="en-US" sz="3100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The</a:t>
            </a:r>
            <a:r>
              <a:rPr lang="en-US" sz="3100" dirty="0" smtClean="0">
                <a:solidFill>
                  <a:srgbClr val="00B0F0"/>
                </a:solidFill>
                <a:latin typeface="Nyala" panose="02000504070300020003" pitchFamily="2" charset="0"/>
              </a:rPr>
              <a:t> </a:t>
            </a:r>
            <a:r>
              <a:rPr lang="en-US" sz="3100" dirty="0" smtClean="0">
                <a:solidFill>
                  <a:schemeClr val="bg1"/>
                </a:solidFill>
                <a:latin typeface="Nyala" panose="02000504070300020003" pitchFamily="2" charset="0"/>
              </a:rPr>
              <a:t>team of evaluators </a:t>
            </a:r>
            <a:r>
              <a:rPr lang="en-US" sz="3100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may be the </a:t>
            </a:r>
            <a:r>
              <a:rPr lang="en-US" sz="3100" dirty="0" smtClean="0">
                <a:solidFill>
                  <a:schemeClr val="bg1"/>
                </a:solidFill>
                <a:latin typeface="Nyala" panose="02000504070300020003" pitchFamily="2" charset="0"/>
              </a:rPr>
              <a:t>same people</a:t>
            </a:r>
            <a:r>
              <a:rPr lang="en-US" sz="3100" dirty="0" smtClean="0">
                <a:solidFill>
                  <a:srgbClr val="00B0F0"/>
                </a:solidFill>
                <a:latin typeface="Nyala" panose="02000504070300020003" pitchFamily="2" charset="0"/>
              </a:rPr>
              <a:t>, </a:t>
            </a:r>
            <a:r>
              <a:rPr lang="en-US" sz="3100" dirty="0" smtClean="0">
                <a:solidFill>
                  <a:schemeClr val="bg1"/>
                </a:solidFill>
                <a:latin typeface="Nyala" panose="02000504070300020003" pitchFamily="2" charset="0"/>
              </a:rPr>
              <a:t>continuously </a:t>
            </a:r>
            <a:r>
              <a:rPr lang="en-US" sz="3100" dirty="0" smtClean="0">
                <a:solidFill>
                  <a:srgbClr val="00B0F0"/>
                </a:solidFill>
                <a:latin typeface="Nyala" panose="02000504070300020003" pitchFamily="2" charset="0"/>
              </a:rPr>
              <a:t>changing</a:t>
            </a:r>
            <a:r>
              <a:rPr lang="en-US" sz="3100" dirty="0" smtClean="0">
                <a:solidFill>
                  <a:schemeClr val="bg1"/>
                </a:solidFill>
                <a:latin typeface="Nyala" panose="02000504070300020003" pitchFamily="2" charset="0"/>
              </a:rPr>
              <a:t>, or </a:t>
            </a:r>
            <a:r>
              <a:rPr lang="en-US" sz="3100" dirty="0" smtClean="0">
                <a:solidFill>
                  <a:srgbClr val="00B0F0"/>
                </a:solidFill>
                <a:latin typeface="Nyala" panose="02000504070300020003" pitchFamily="2" charset="0"/>
              </a:rPr>
              <a:t>both</a:t>
            </a:r>
            <a:r>
              <a:rPr lang="en-US" sz="3100" dirty="0" smtClean="0">
                <a:solidFill>
                  <a:schemeClr val="bg1"/>
                </a:solidFill>
                <a:latin typeface="Nyala" panose="02000504070300020003" pitchFamily="2" charset="0"/>
              </a:rPr>
              <a:t>.</a:t>
            </a:r>
            <a:endParaRPr lang="en-US" sz="3100" dirty="0" smtClean="0">
              <a:solidFill>
                <a:srgbClr val="00B0F0"/>
              </a:solidFill>
              <a:latin typeface="Nyala" panose="02000504070300020003" pitchFamily="2" charset="0"/>
            </a:endParaRPr>
          </a:p>
          <a:p>
            <a:pPr marL="571500" indent="-571500" algn="justLow">
              <a:buFont typeface="Wingdings" panose="05000000000000000000" pitchFamily="2" charset="2"/>
              <a:buChar char="v"/>
            </a:pPr>
            <a:r>
              <a:rPr lang="en-US" sz="3100" dirty="0" smtClean="0">
                <a:solidFill>
                  <a:schemeClr val="bg1"/>
                </a:solidFill>
                <a:latin typeface="Nyala" panose="02000504070300020003" pitchFamily="2" charset="0"/>
              </a:rPr>
              <a:t>Tools for </a:t>
            </a:r>
            <a:r>
              <a:rPr lang="en-US" sz="3100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implementing</a:t>
            </a:r>
            <a:r>
              <a:rPr lang="en-US" sz="3100" dirty="0" smtClean="0">
                <a:solidFill>
                  <a:schemeClr val="bg1"/>
                </a:solidFill>
                <a:latin typeface="Nyala" panose="02000504070300020003" pitchFamily="2" charset="0"/>
              </a:rPr>
              <a:t> it: checklist, </a:t>
            </a:r>
            <a:r>
              <a:rPr lang="en-US" sz="3100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evaluation form</a:t>
            </a:r>
            <a:r>
              <a:rPr lang="en-US" sz="3100" dirty="0" smtClean="0">
                <a:solidFill>
                  <a:schemeClr val="bg1"/>
                </a:solidFill>
                <a:latin typeface="Nyala" panose="02000504070300020003" pitchFamily="2" charset="0"/>
              </a:rPr>
              <a:t>.</a:t>
            </a:r>
          </a:p>
          <a:p>
            <a:pPr marL="571500" indent="-571500" algn="justLow">
              <a:buFont typeface="Wingdings" panose="05000000000000000000" pitchFamily="2" charset="2"/>
              <a:buChar char="v"/>
            </a:pPr>
            <a:r>
              <a:rPr lang="en-US" sz="3100" dirty="0" smtClean="0">
                <a:solidFill>
                  <a:schemeClr val="bg1"/>
                </a:solidFill>
                <a:latin typeface="Nyala" panose="02000504070300020003" pitchFamily="2" charset="0"/>
              </a:rPr>
              <a:t>Its </a:t>
            </a:r>
            <a:r>
              <a:rPr lang="en-US" sz="3100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importance</a:t>
            </a:r>
            <a:r>
              <a:rPr lang="en-US" sz="3100" dirty="0" smtClean="0">
                <a:solidFill>
                  <a:schemeClr val="bg1"/>
                </a:solidFill>
                <a:latin typeface="Nyala" panose="02000504070300020003" pitchFamily="2" charset="0"/>
              </a:rPr>
              <a:t> mainly to increase </a:t>
            </a:r>
            <a:r>
              <a:rPr lang="en-US" sz="3100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customer intimacy</a:t>
            </a:r>
            <a:r>
              <a:rPr lang="en-US" sz="3100" dirty="0" smtClean="0">
                <a:solidFill>
                  <a:schemeClr val="bg1"/>
                </a:solidFill>
                <a:latin typeface="Nyala" panose="02000504070300020003" pitchFamily="2" charset="0"/>
              </a:rPr>
              <a:t>.</a:t>
            </a:r>
          </a:p>
          <a:p>
            <a:pPr marL="571500" indent="-571500" algn="justLow">
              <a:buFont typeface="Wingdings" panose="05000000000000000000" pitchFamily="2" charset="2"/>
              <a:buChar char="v"/>
            </a:pPr>
            <a:r>
              <a:rPr lang="en-US" sz="3100" dirty="0" smtClean="0">
                <a:solidFill>
                  <a:schemeClr val="bg1"/>
                </a:solidFill>
                <a:latin typeface="Nyala" panose="02000504070300020003" pitchFamily="2" charset="0"/>
              </a:rPr>
              <a:t>It derives </a:t>
            </a:r>
            <a:r>
              <a:rPr lang="en-US" sz="3100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strength</a:t>
            </a:r>
            <a:r>
              <a:rPr lang="en-US" sz="3100" dirty="0" smtClean="0">
                <a:solidFill>
                  <a:schemeClr val="bg1"/>
                </a:solidFill>
                <a:latin typeface="Nyala" panose="02000504070300020003" pitchFamily="2" charset="0"/>
              </a:rPr>
              <a:t> and </a:t>
            </a:r>
            <a:r>
              <a:rPr lang="en-US" sz="3100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weakness</a:t>
            </a:r>
            <a:r>
              <a:rPr lang="en-US" sz="3100" dirty="0" smtClean="0">
                <a:solidFill>
                  <a:schemeClr val="bg1"/>
                </a:solidFill>
                <a:latin typeface="Nyala" panose="02000504070300020003" pitchFamily="2" charset="0"/>
              </a:rPr>
              <a:t> points.</a:t>
            </a:r>
          </a:p>
        </p:txBody>
      </p:sp>
      <p:sp>
        <p:nvSpPr>
          <p:cNvPr id="6" name="Rectangle 5"/>
          <p:cNvSpPr/>
          <p:nvPr/>
        </p:nvSpPr>
        <p:spPr>
          <a:xfrm>
            <a:off x="819901" y="1269915"/>
            <a:ext cx="447109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22225">
                  <a:solidFill>
                    <a:srgbClr val="FFC000"/>
                  </a:solidFill>
                  <a:prstDash val="solid"/>
                </a:ln>
                <a:solidFill>
                  <a:schemeClr val="bg1"/>
                </a:solidFill>
                <a:effectLst/>
                <a:latin typeface="Nyala" panose="02000504070300020003" pitchFamily="2" charset="0"/>
              </a:rPr>
              <a:t>About the technique</a:t>
            </a:r>
            <a:endParaRPr lang="en-US" sz="4400" b="1" cap="none" spc="0" dirty="0">
              <a:ln w="22225">
                <a:solidFill>
                  <a:srgbClr val="FFC000"/>
                </a:solidFill>
                <a:prstDash val="solid"/>
              </a:ln>
              <a:solidFill>
                <a:schemeClr val="bg1"/>
              </a:solidFill>
              <a:effectLst/>
              <a:latin typeface="Nyala" panose="020005040703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02038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9"/>
            <a:ext cx="12192000" cy="6854531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9142730" h="5783580">
                <a:moveTo>
                  <a:pt x="0" y="0"/>
                </a:moveTo>
                <a:lnTo>
                  <a:pt x="9142412" y="0"/>
                </a:lnTo>
                <a:lnTo>
                  <a:pt x="9142412" y="5783249"/>
                </a:lnTo>
                <a:lnTo>
                  <a:pt x="0" y="578324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67057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Rectangle 6"/>
          <p:cNvSpPr/>
          <p:nvPr/>
        </p:nvSpPr>
        <p:spPr>
          <a:xfrm>
            <a:off x="819901" y="515683"/>
            <a:ext cx="3130985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" b="1" dirty="0" smtClean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Nyala" panose="02000504070300020003" pitchFamily="2" charset="0"/>
                <a:cs typeface="Times New Roman" panose="02020603050405020304" pitchFamily="18" charset="0"/>
              </a:rPr>
              <a:t>Introduction</a:t>
            </a:r>
            <a:endParaRPr lang="en-US" sz="5000" b="1" cap="none" spc="50" dirty="0">
              <a:ln w="1016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Nyala" panose="02000504070300020003" pitchFamily="2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19901" y="1274457"/>
            <a:ext cx="345799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22225">
                  <a:solidFill>
                    <a:srgbClr val="7030A0"/>
                  </a:solidFill>
                  <a:prstDash val="solid"/>
                </a:ln>
                <a:solidFill>
                  <a:schemeClr val="bg1"/>
                </a:solidFill>
                <a:effectLst/>
                <a:latin typeface="Nyala" panose="02000504070300020003" pitchFamily="2" charset="0"/>
              </a:rPr>
              <a:t>About the Bank</a:t>
            </a:r>
            <a:endParaRPr lang="en-US" sz="4400" b="1" cap="none" spc="0" dirty="0">
              <a:ln w="22225">
                <a:solidFill>
                  <a:srgbClr val="7030A0"/>
                </a:solidFill>
                <a:prstDash val="solid"/>
              </a:ln>
              <a:solidFill>
                <a:schemeClr val="bg1"/>
              </a:solidFill>
              <a:effectLst/>
              <a:latin typeface="Nyala" panose="02000504070300020003" pitchFamily="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19901" y="2043898"/>
            <a:ext cx="10399642" cy="43396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Low">
              <a:buFont typeface="Wingdings" panose="05000000000000000000" pitchFamily="2" charset="2"/>
              <a:buChar char="v"/>
            </a:pPr>
            <a:r>
              <a:rPr lang="en-US" sz="3000" dirty="0" smtClean="0">
                <a:ln w="0">
                  <a:solidFill>
                    <a:srgbClr val="3399FF"/>
                  </a:solidFill>
                </a:ln>
                <a:solidFill>
                  <a:srgbClr val="00B0F0"/>
                </a:solidFill>
                <a:latin typeface="Nyala" panose="02000504070300020003" pitchFamily="2" charset="0"/>
                <a:cs typeface="Times New Roman" panose="02020603050405020304" pitchFamily="18" charset="0"/>
              </a:rPr>
              <a:t>Was </a:t>
            </a:r>
            <a:r>
              <a:rPr lang="en-US" sz="3000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latin typeface="Nyala" panose="02000504070300020003" pitchFamily="2" charset="0"/>
                <a:cs typeface="Times New Roman" panose="02020603050405020304" pitchFamily="18" charset="0"/>
              </a:rPr>
              <a:t>founded in </a:t>
            </a:r>
            <a:r>
              <a:rPr lang="en-US" sz="3000" dirty="0" smtClean="0">
                <a:ln w="0">
                  <a:solidFill>
                    <a:srgbClr val="3399FF"/>
                  </a:solidFill>
                </a:ln>
                <a:solidFill>
                  <a:srgbClr val="00B0F0"/>
                </a:solidFill>
                <a:latin typeface="Nyala" panose="02000504070300020003" pitchFamily="2" charset="0"/>
                <a:cs typeface="Times New Roman" panose="02020603050405020304" pitchFamily="18" charset="0"/>
              </a:rPr>
              <a:t>1960, by </a:t>
            </a:r>
            <a:r>
              <a:rPr lang="en-US" sz="3000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latin typeface="Nyala" panose="02000504070300020003" pitchFamily="2" charset="0"/>
                <a:cs typeface="Times New Roman" panose="02020603050405020304" pitchFamily="18" charset="0"/>
              </a:rPr>
              <a:t>Haj Hashem Atta Al Shawa.</a:t>
            </a:r>
          </a:p>
          <a:p>
            <a:pPr algn="justLow"/>
            <a:endParaRPr lang="en-US" sz="3000" dirty="0" smtClean="0">
              <a:ln w="0">
                <a:solidFill>
                  <a:schemeClr val="bg1"/>
                </a:solidFill>
              </a:ln>
              <a:solidFill>
                <a:schemeClr val="bg1"/>
              </a:solidFill>
              <a:latin typeface="Nyala" panose="02000504070300020003" pitchFamily="2" charset="0"/>
              <a:cs typeface="Times New Roman" panose="02020603050405020304" pitchFamily="18" charset="0"/>
            </a:endParaRPr>
          </a:p>
          <a:p>
            <a:pPr marL="571500" indent="-571500" algn="justLow">
              <a:buFont typeface="Wingdings" panose="05000000000000000000" pitchFamily="2" charset="2"/>
              <a:buChar char="v"/>
            </a:pPr>
            <a:r>
              <a:rPr lang="en-US" sz="3000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66</a:t>
            </a:r>
            <a:r>
              <a:rPr lang="en-US" sz="3000" dirty="0" smtClean="0">
                <a:solidFill>
                  <a:srgbClr val="00B0F0"/>
                </a:solidFill>
                <a:latin typeface="Nyala" panose="02000504070300020003" pitchFamily="2" charset="0"/>
              </a:rPr>
              <a:t> </a:t>
            </a:r>
            <a:r>
              <a:rPr lang="en-US" sz="3000" dirty="0">
                <a:solidFill>
                  <a:srgbClr val="00B0F0"/>
                </a:solidFill>
                <a:latin typeface="Nyala" panose="02000504070300020003" pitchFamily="2" charset="0"/>
              </a:rPr>
              <a:t>branch</a:t>
            </a:r>
            <a:r>
              <a:rPr lang="en-US" sz="3000" dirty="0">
                <a:solidFill>
                  <a:schemeClr val="bg1"/>
                </a:solidFill>
                <a:latin typeface="Nyala" panose="02000504070300020003" pitchFamily="2" charset="0"/>
              </a:rPr>
              <a:t> over </a:t>
            </a:r>
            <a:r>
              <a:rPr lang="en-US" sz="3000" dirty="0" smtClean="0">
                <a:solidFill>
                  <a:schemeClr val="bg1"/>
                </a:solidFill>
                <a:latin typeface="Nyala" panose="02000504070300020003" pitchFamily="2" charset="0"/>
              </a:rPr>
              <a:t>Palestine, </a:t>
            </a:r>
            <a:r>
              <a:rPr lang="en-US" sz="3000" dirty="0">
                <a:ln w="0">
                  <a:solidFill>
                    <a:srgbClr val="3399FF"/>
                  </a:solidFill>
                </a:ln>
                <a:solidFill>
                  <a:srgbClr val="00B0F0"/>
                </a:solidFill>
                <a:latin typeface="Nyala" panose="02000504070300020003" pitchFamily="2" charset="0"/>
                <a:cs typeface="Times New Roman" panose="02020603050405020304" pitchFamily="18" charset="0"/>
              </a:rPr>
              <a:t>4</a:t>
            </a:r>
            <a:r>
              <a:rPr lang="en-US" sz="3000" dirty="0" smtClean="0">
                <a:ln w="0">
                  <a:solidFill>
                    <a:srgbClr val="3399FF"/>
                  </a:solidFill>
                </a:ln>
                <a:solidFill>
                  <a:srgbClr val="00B0F0"/>
                </a:solidFill>
                <a:latin typeface="Nyala" panose="02000504070300020003" pitchFamily="2" charset="0"/>
                <a:cs typeface="Times New Roman" panose="02020603050405020304" pitchFamily="18" charset="0"/>
              </a:rPr>
              <a:t> </a:t>
            </a:r>
            <a:r>
              <a:rPr lang="en-US" sz="3000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latin typeface="Nyala" panose="02000504070300020003" pitchFamily="2" charset="0"/>
                <a:cs typeface="Times New Roman" panose="02020603050405020304" pitchFamily="18" charset="0"/>
              </a:rPr>
              <a:t>main head offices </a:t>
            </a:r>
            <a:r>
              <a:rPr lang="en-US" sz="3000" dirty="0" smtClean="0">
                <a:ln w="0">
                  <a:solidFill>
                    <a:srgbClr val="3399FF"/>
                  </a:solidFill>
                </a:ln>
                <a:solidFill>
                  <a:srgbClr val="00B0F0"/>
                </a:solidFill>
                <a:latin typeface="Nyala" panose="02000504070300020003" pitchFamily="2" charset="0"/>
                <a:cs typeface="Times New Roman" panose="02020603050405020304" pitchFamily="18" charset="0"/>
              </a:rPr>
              <a:t>were considered.</a:t>
            </a:r>
          </a:p>
          <a:p>
            <a:pPr algn="justLow"/>
            <a:endParaRPr lang="en-US" sz="3000" dirty="0" smtClean="0">
              <a:ln w="0">
                <a:solidFill>
                  <a:srgbClr val="3399FF"/>
                </a:solidFill>
              </a:ln>
              <a:solidFill>
                <a:srgbClr val="00B0F0"/>
              </a:solidFill>
              <a:latin typeface="Nyala" panose="02000504070300020003" pitchFamily="2" charset="0"/>
              <a:cs typeface="Times New Roman" panose="02020603050405020304" pitchFamily="18" charset="0"/>
            </a:endParaRPr>
          </a:p>
          <a:p>
            <a:pPr marL="571500" indent="-571500" algn="justLow">
              <a:buFont typeface="Wingdings" panose="05000000000000000000" pitchFamily="2" charset="2"/>
              <a:buChar char="v"/>
            </a:pPr>
            <a:r>
              <a:rPr lang="en-US" sz="3200" dirty="0">
                <a:solidFill>
                  <a:schemeClr val="bg1"/>
                </a:solidFill>
                <a:latin typeface="Nyala" panose="02000504070300020003" pitchFamily="2" charset="0"/>
              </a:rPr>
              <a:t>I</a:t>
            </a:r>
            <a:r>
              <a:rPr lang="en-US" sz="3200" dirty="0" smtClean="0">
                <a:solidFill>
                  <a:schemeClr val="bg1"/>
                </a:solidFill>
                <a:latin typeface="Nyala" panose="02000504070300020003" pitchFamily="2" charset="0"/>
              </a:rPr>
              <a:t>t </a:t>
            </a:r>
            <a:r>
              <a:rPr lang="en-US" sz="3200" dirty="0">
                <a:solidFill>
                  <a:schemeClr val="bg1"/>
                </a:solidFill>
                <a:latin typeface="Nyala" panose="02000504070300020003" pitchFamily="2" charset="0"/>
              </a:rPr>
              <a:t>employs </a:t>
            </a:r>
            <a:r>
              <a:rPr lang="en-US" sz="3200" dirty="0">
                <a:solidFill>
                  <a:srgbClr val="00B0F0"/>
                </a:solidFill>
                <a:latin typeface="Nyala" panose="02000504070300020003" pitchFamily="2" charset="0"/>
              </a:rPr>
              <a:t>a crew </a:t>
            </a:r>
            <a:r>
              <a:rPr lang="en-US" sz="3200" dirty="0" smtClean="0">
                <a:solidFill>
                  <a:srgbClr val="00B0F0"/>
                </a:solidFill>
                <a:latin typeface="Nyala" panose="02000504070300020003" pitchFamily="2" charset="0"/>
              </a:rPr>
              <a:t>of more than </a:t>
            </a:r>
            <a:r>
              <a:rPr lang="en-US" sz="3200" dirty="0" smtClean="0">
                <a:solidFill>
                  <a:schemeClr val="bg1"/>
                </a:solidFill>
                <a:latin typeface="Nyala" panose="02000504070300020003" pitchFamily="2" charset="0"/>
              </a:rPr>
              <a:t>1800.</a:t>
            </a:r>
          </a:p>
          <a:p>
            <a:pPr algn="justLow"/>
            <a:endParaRPr lang="en-US" sz="3200" dirty="0" smtClean="0">
              <a:solidFill>
                <a:schemeClr val="bg1"/>
              </a:solidFill>
              <a:latin typeface="Nyala" panose="02000504070300020003" pitchFamily="2" charset="0"/>
            </a:endParaRPr>
          </a:p>
          <a:p>
            <a:pPr marL="571500" indent="-571500" algn="justLow">
              <a:buFont typeface="Wingdings" panose="05000000000000000000" pitchFamily="2" charset="2"/>
              <a:buChar char="v"/>
            </a:pPr>
            <a:r>
              <a:rPr lang="en-US" sz="3200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latin typeface="Nyala" panose="02000504070300020003" pitchFamily="2" charset="0"/>
                <a:cs typeface="Times New Roman" panose="02020603050405020304" pitchFamily="18" charset="0"/>
              </a:rPr>
              <a:t>The employee is </a:t>
            </a:r>
            <a:r>
              <a:rPr lang="en-US" sz="3200" dirty="0" smtClean="0">
                <a:ln w="0">
                  <a:solidFill>
                    <a:srgbClr val="00B0F0"/>
                  </a:solidFill>
                </a:ln>
                <a:solidFill>
                  <a:srgbClr val="00B0F0"/>
                </a:solidFill>
                <a:latin typeface="Nyala" panose="02000504070300020003" pitchFamily="2" charset="0"/>
                <a:cs typeface="Times New Roman" panose="02020603050405020304" pitchFamily="18" charset="0"/>
              </a:rPr>
              <a:t>trained</a:t>
            </a:r>
            <a:r>
              <a:rPr lang="en-US" sz="3200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latin typeface="Nyala" panose="02000504070300020003" pitchFamily="2" charset="0"/>
                <a:cs typeface="Times New Roman" panose="02020603050405020304" pitchFamily="18" charset="0"/>
              </a:rPr>
              <a:t>, employed after that </a:t>
            </a:r>
            <a:r>
              <a:rPr lang="en-US" sz="3200" dirty="0" smtClean="0">
                <a:ln w="0">
                  <a:solidFill>
                    <a:srgbClr val="00B0F0"/>
                  </a:solidFill>
                </a:ln>
                <a:solidFill>
                  <a:srgbClr val="00B0F0"/>
                </a:solidFill>
                <a:latin typeface="Nyala" panose="02000504070300020003" pitchFamily="2" charset="0"/>
                <a:cs typeface="Times New Roman" panose="02020603050405020304" pitchFamily="18" charset="0"/>
              </a:rPr>
              <a:t>get a contract</a:t>
            </a:r>
            <a:r>
              <a:rPr lang="en-US" sz="3200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latin typeface="Nyala" panose="02000504070300020003" pitchFamily="2" charset="0"/>
                <a:cs typeface="Times New Roman" panose="02020603050405020304" pitchFamily="18" charset="0"/>
              </a:rPr>
              <a:t>.</a:t>
            </a:r>
            <a:endParaRPr lang="en-US" sz="3000" dirty="0" smtClean="0">
              <a:ln w="0">
                <a:solidFill>
                  <a:schemeClr val="bg1"/>
                </a:solidFill>
              </a:ln>
              <a:solidFill>
                <a:schemeClr val="bg1"/>
              </a:solidFill>
              <a:latin typeface="Nyala" panose="02000504070300020003" pitchFamily="2" charset="0"/>
              <a:cs typeface="Times New Roman" panose="02020603050405020304" pitchFamily="18" charset="0"/>
            </a:endParaRPr>
          </a:p>
          <a:p>
            <a:pPr marL="571500" indent="-571500" algn="justLow">
              <a:buFont typeface="Wingdings" panose="05000000000000000000" pitchFamily="2" charset="2"/>
              <a:buChar char="v"/>
            </a:pPr>
            <a:endParaRPr lang="en-US" sz="3000" dirty="0" smtClean="0">
              <a:solidFill>
                <a:schemeClr val="bg1"/>
              </a:solidFill>
              <a:latin typeface="Nyala" panose="02000504070300020003" pitchFamily="2" charset="0"/>
            </a:endParaRPr>
          </a:p>
          <a:p>
            <a:pPr marL="571500" indent="-571500" algn="justLow">
              <a:buFont typeface="Wingdings" panose="05000000000000000000" pitchFamily="2" charset="2"/>
              <a:buChar char="v"/>
            </a:pPr>
            <a:endParaRPr lang="en-US" sz="3000" dirty="0" smtClean="0">
              <a:solidFill>
                <a:schemeClr val="bg1"/>
              </a:solidFill>
              <a:latin typeface="Nyala" panose="020005040703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531979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302" y="0"/>
            <a:ext cx="4585648" cy="6858000"/>
          </a:xfrm>
          <a:prstGeom prst="rect">
            <a:avLst/>
          </a:prstGeom>
        </p:spPr>
      </p:pic>
      <p:sp>
        <p:nvSpPr>
          <p:cNvPr id="5" name="object 3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9142730" h="5783580">
                <a:moveTo>
                  <a:pt x="0" y="0"/>
                </a:moveTo>
                <a:lnTo>
                  <a:pt x="9142412" y="0"/>
                </a:lnTo>
                <a:lnTo>
                  <a:pt x="9142412" y="5783249"/>
                </a:lnTo>
                <a:lnTo>
                  <a:pt x="0" y="578324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67057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Rectangle 5"/>
          <p:cNvSpPr/>
          <p:nvPr/>
        </p:nvSpPr>
        <p:spPr>
          <a:xfrm>
            <a:off x="819901" y="515683"/>
            <a:ext cx="3130985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" b="1" dirty="0" smtClean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Nyala" panose="02000504070300020003" pitchFamily="2" charset="0"/>
                <a:cs typeface="Times New Roman" panose="02020603050405020304" pitchFamily="18" charset="0"/>
              </a:rPr>
              <a:t>Introduction</a:t>
            </a:r>
            <a:endParaRPr lang="en-US" sz="5000" b="1" cap="none" spc="50" dirty="0">
              <a:ln w="1016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Nyala" panose="02000504070300020003" pitchFamily="2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9901" y="1377457"/>
            <a:ext cx="506228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Low"/>
            <a:r>
              <a:rPr lang="en-US" sz="4400" dirty="0" smtClean="0">
                <a:ln w="0">
                  <a:solidFill>
                    <a:srgbClr val="C00000"/>
                  </a:solidFill>
                </a:ln>
                <a:solidFill>
                  <a:schemeClr val="bg1"/>
                </a:solidFill>
                <a:latin typeface="Nyala" panose="02000504070300020003" pitchFamily="2" charset="0"/>
                <a:cs typeface="Times New Roman" panose="02020603050405020304" pitchFamily="18" charset="0"/>
              </a:rPr>
              <a:t>Problem statement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819901" y="3139634"/>
            <a:ext cx="506228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Low"/>
            <a:r>
              <a:rPr lang="en-US" sz="4400" dirty="0" smtClean="0">
                <a:ln w="0">
                  <a:solidFill>
                    <a:srgbClr val="C00000"/>
                  </a:solidFill>
                </a:ln>
                <a:solidFill>
                  <a:schemeClr val="bg1"/>
                </a:solidFill>
                <a:latin typeface="Nyala" panose="02000504070300020003" pitchFamily="2" charset="0"/>
                <a:cs typeface="Times New Roman" panose="02020603050405020304" pitchFamily="18" charset="0"/>
              </a:rPr>
              <a:t>Objectives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19901" y="2109054"/>
            <a:ext cx="11081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/>
            <a:r>
              <a:rPr lang="en-US" sz="2800" dirty="0">
                <a:solidFill>
                  <a:schemeClr val="bg1"/>
                </a:solidFill>
                <a:latin typeface="Nyala" panose="02000504070300020003" pitchFamily="2" charset="0"/>
              </a:rPr>
              <a:t>In this </a:t>
            </a:r>
            <a:r>
              <a:rPr lang="en-US" sz="2800" b="1" dirty="0">
                <a:solidFill>
                  <a:srgbClr val="00B0F0"/>
                </a:solidFill>
                <a:latin typeface="Nyala" panose="02000504070300020003" pitchFamily="2" charset="0"/>
              </a:rPr>
              <a:t>project BOP </a:t>
            </a:r>
            <a:r>
              <a:rPr lang="en-US" sz="2800" dirty="0">
                <a:solidFill>
                  <a:schemeClr val="bg1"/>
                </a:solidFill>
                <a:latin typeface="Nyala" panose="02000504070300020003" pitchFamily="2" charset="0"/>
              </a:rPr>
              <a:t>is considered to be </a:t>
            </a:r>
            <a:r>
              <a:rPr lang="en-US" sz="2800" b="1" dirty="0">
                <a:solidFill>
                  <a:srgbClr val="00B0F0"/>
                </a:solidFill>
                <a:latin typeface="Nyala" panose="02000504070300020003" pitchFamily="2" charset="0"/>
              </a:rPr>
              <a:t>the case under study </a:t>
            </a:r>
            <a:r>
              <a:rPr lang="en-US" sz="2800" dirty="0">
                <a:solidFill>
                  <a:schemeClr val="bg1"/>
                </a:solidFill>
                <a:latin typeface="Nyala" panose="02000504070300020003" pitchFamily="2" charset="0"/>
              </a:rPr>
              <a:t>for implementing the MS technique.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19901" y="3832602"/>
            <a:ext cx="11081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Low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00B0F0"/>
                </a:solidFill>
                <a:latin typeface="Nyala" panose="02000504070300020003" pitchFamily="2" charset="0"/>
              </a:rPr>
              <a:t>The main objective </a:t>
            </a:r>
            <a:r>
              <a:rPr lang="en-US" sz="2800" dirty="0">
                <a:solidFill>
                  <a:schemeClr val="bg1"/>
                </a:solidFill>
                <a:latin typeface="Nyala" panose="02000504070300020003" pitchFamily="2" charset="0"/>
              </a:rPr>
              <a:t>is to </a:t>
            </a:r>
            <a:r>
              <a:rPr lang="en-US" sz="2800" b="1" dirty="0">
                <a:solidFill>
                  <a:schemeClr val="bg1"/>
                </a:solidFill>
                <a:latin typeface="Nyala" panose="02000504070300020003" pitchFamily="2" charset="0"/>
              </a:rPr>
              <a:t>implement</a:t>
            </a:r>
            <a:r>
              <a:rPr lang="en-US" sz="2800" dirty="0">
                <a:solidFill>
                  <a:schemeClr val="bg1"/>
                </a:solidFill>
                <a:latin typeface="Nyala" panose="02000504070300020003" pitchFamily="2" charset="0"/>
              </a:rPr>
              <a:t> </a:t>
            </a:r>
            <a:r>
              <a:rPr lang="en-US" sz="2800" dirty="0">
                <a:solidFill>
                  <a:srgbClr val="00B0F0"/>
                </a:solidFill>
                <a:latin typeface="Nyala" panose="02000504070300020003" pitchFamily="2" charset="0"/>
              </a:rPr>
              <a:t>the MS technique </a:t>
            </a:r>
            <a:r>
              <a:rPr lang="en-US" sz="2800" dirty="0">
                <a:solidFill>
                  <a:schemeClr val="bg1"/>
                </a:solidFill>
                <a:latin typeface="Nyala" panose="02000504070300020003" pitchFamily="2" charset="0"/>
              </a:rPr>
              <a:t>on BOP to </a:t>
            </a:r>
            <a:r>
              <a:rPr lang="en-US" sz="2800" dirty="0">
                <a:solidFill>
                  <a:srgbClr val="00B0F0"/>
                </a:solidFill>
                <a:latin typeface="Nyala" panose="02000504070300020003" pitchFamily="2" charset="0"/>
              </a:rPr>
              <a:t>measure</a:t>
            </a:r>
            <a:r>
              <a:rPr lang="en-US" sz="2800" dirty="0">
                <a:solidFill>
                  <a:schemeClr val="bg1"/>
                </a:solidFill>
                <a:latin typeface="Nyala" panose="02000504070300020003" pitchFamily="2" charset="0"/>
              </a:rPr>
              <a:t> the quality of </a:t>
            </a:r>
            <a:r>
              <a:rPr lang="en-US" sz="2800" dirty="0">
                <a:solidFill>
                  <a:srgbClr val="00B0F0"/>
                </a:solidFill>
                <a:latin typeface="Nyala" panose="02000504070300020003" pitchFamily="2" charset="0"/>
              </a:rPr>
              <a:t>the overall </a:t>
            </a:r>
            <a:r>
              <a:rPr lang="en-US" sz="2800" dirty="0" smtClean="0">
                <a:solidFill>
                  <a:srgbClr val="00B0F0"/>
                </a:solidFill>
                <a:latin typeface="Nyala" panose="02000504070300020003" pitchFamily="2" charset="0"/>
              </a:rPr>
              <a:t>performance.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24444" y="4687704"/>
            <a:ext cx="107769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Low">
              <a:buFont typeface="Wingdings" panose="05000000000000000000" pitchFamily="2" charset="2"/>
              <a:buChar char="§"/>
            </a:pPr>
            <a:r>
              <a:rPr lang="en-US" sz="2800" b="1" u="sng" dirty="0">
                <a:solidFill>
                  <a:srgbClr val="00B0F0"/>
                </a:solidFill>
                <a:latin typeface="Nyala" panose="02000504070300020003" pitchFamily="2" charset="0"/>
              </a:rPr>
              <a:t>Offer</a:t>
            </a:r>
            <a:r>
              <a:rPr lang="en-US" sz="2800" dirty="0">
                <a:solidFill>
                  <a:schemeClr val="bg1"/>
                </a:solidFill>
                <a:latin typeface="Nyala" panose="02000504070300020003" pitchFamily="2" charset="0"/>
              </a:rPr>
              <a:t> an </a:t>
            </a:r>
            <a:r>
              <a:rPr lang="en-US" sz="2800" dirty="0">
                <a:solidFill>
                  <a:srgbClr val="00B0F0"/>
                </a:solidFill>
                <a:latin typeface="Nyala" panose="02000504070300020003" pitchFamily="2" charset="0"/>
              </a:rPr>
              <a:t>assessment</a:t>
            </a:r>
            <a:r>
              <a:rPr lang="en-US" sz="2800" dirty="0">
                <a:solidFill>
                  <a:schemeClr val="bg1"/>
                </a:solidFill>
                <a:latin typeface="Nyala" panose="02000504070300020003" pitchFamily="2" charset="0"/>
              </a:rPr>
              <a:t> of employees’ performance on </a:t>
            </a:r>
            <a:r>
              <a:rPr lang="en-US" sz="2800" dirty="0">
                <a:solidFill>
                  <a:srgbClr val="00B0F0"/>
                </a:solidFill>
                <a:latin typeface="Nyala" panose="02000504070300020003" pitchFamily="2" charset="0"/>
              </a:rPr>
              <a:t>predefined and measurable </a:t>
            </a:r>
            <a:r>
              <a:rPr lang="en-US" sz="2800" dirty="0">
                <a:solidFill>
                  <a:schemeClr val="bg1"/>
                </a:solidFill>
                <a:latin typeface="Nyala" panose="02000504070300020003" pitchFamily="2" charset="0"/>
              </a:rPr>
              <a:t>performance factors.</a:t>
            </a:r>
          </a:p>
          <a:p>
            <a:pPr marL="457200" indent="-457200" algn="justLow">
              <a:buFont typeface="Wingdings" panose="05000000000000000000" pitchFamily="2" charset="2"/>
              <a:buChar char="§"/>
            </a:pPr>
            <a:r>
              <a:rPr lang="en-US" sz="2800" b="1" u="sng" dirty="0">
                <a:solidFill>
                  <a:srgbClr val="00B0F0"/>
                </a:solidFill>
                <a:latin typeface="Nyala" panose="02000504070300020003" pitchFamily="2" charset="0"/>
              </a:rPr>
              <a:t>Enhance</a:t>
            </a:r>
            <a:r>
              <a:rPr lang="en-US" sz="2800" dirty="0">
                <a:solidFill>
                  <a:schemeClr val="bg1"/>
                </a:solidFill>
                <a:latin typeface="Nyala" panose="02000504070300020003" pitchFamily="2" charset="0"/>
              </a:rPr>
              <a:t> the </a:t>
            </a:r>
            <a:r>
              <a:rPr lang="en-US" sz="2800" dirty="0">
                <a:solidFill>
                  <a:srgbClr val="00B0F0"/>
                </a:solidFill>
                <a:latin typeface="Nyala" panose="02000504070300020003" pitchFamily="2" charset="0"/>
              </a:rPr>
              <a:t>alignment</a:t>
            </a:r>
            <a:r>
              <a:rPr lang="en-US" sz="2800" dirty="0">
                <a:solidFill>
                  <a:schemeClr val="bg1"/>
                </a:solidFill>
                <a:latin typeface="Nyala" panose="02000504070300020003" pitchFamily="2" charset="0"/>
              </a:rPr>
              <a:t> between management’s performance </a:t>
            </a:r>
            <a:r>
              <a:rPr lang="en-US" sz="2800" dirty="0">
                <a:solidFill>
                  <a:srgbClr val="00B0F0"/>
                </a:solidFill>
                <a:latin typeface="Nyala" panose="02000504070300020003" pitchFamily="2" charset="0"/>
              </a:rPr>
              <a:t>expectations</a:t>
            </a:r>
            <a:r>
              <a:rPr lang="en-US" sz="2800" dirty="0">
                <a:solidFill>
                  <a:schemeClr val="bg1"/>
                </a:solidFill>
                <a:latin typeface="Nyala" panose="02000504070300020003" pitchFamily="2" charset="0"/>
              </a:rPr>
              <a:t> and </a:t>
            </a:r>
            <a:r>
              <a:rPr lang="en-US" sz="2800" dirty="0">
                <a:solidFill>
                  <a:srgbClr val="00B0F0"/>
                </a:solidFill>
                <a:latin typeface="Nyala" panose="02000504070300020003" pitchFamily="2" charset="0"/>
              </a:rPr>
              <a:t>actual</a:t>
            </a:r>
            <a:r>
              <a:rPr lang="en-US" sz="2800" dirty="0">
                <a:solidFill>
                  <a:schemeClr val="bg1"/>
                </a:solidFill>
                <a:latin typeface="Nyala" panose="02000504070300020003" pitchFamily="2" charset="0"/>
              </a:rPr>
              <a:t> store-level performance.</a:t>
            </a:r>
          </a:p>
          <a:p>
            <a:pPr marL="457200" indent="-457200" algn="justLow">
              <a:buFont typeface="Wingdings" panose="05000000000000000000" pitchFamily="2" charset="2"/>
              <a:buChar char="§"/>
            </a:pPr>
            <a:r>
              <a:rPr lang="en-US" sz="2800" b="1" u="sng" dirty="0">
                <a:solidFill>
                  <a:srgbClr val="00B0F0"/>
                </a:solidFill>
                <a:latin typeface="Nyala" panose="02000504070300020003" pitchFamily="2" charset="0"/>
              </a:rPr>
              <a:t>Improving</a:t>
            </a:r>
            <a:r>
              <a:rPr lang="en-US" sz="2800" dirty="0">
                <a:solidFill>
                  <a:schemeClr val="bg1"/>
                </a:solidFill>
                <a:latin typeface="Nyala" panose="02000504070300020003" pitchFamily="2" charset="0"/>
              </a:rPr>
              <a:t> the level of </a:t>
            </a:r>
            <a:r>
              <a:rPr lang="en-US" sz="2800" dirty="0">
                <a:solidFill>
                  <a:srgbClr val="00B0F0"/>
                </a:solidFill>
                <a:latin typeface="Nyala" panose="02000504070300020003" pitchFamily="2" charset="0"/>
              </a:rPr>
              <a:t>services provided</a:t>
            </a:r>
            <a:r>
              <a:rPr lang="en-US" sz="2800" dirty="0">
                <a:solidFill>
                  <a:schemeClr val="bg1"/>
                </a:solidFill>
                <a:latin typeface="Nyala" panose="02000504070300020003" pitchFamily="2" charset="0"/>
              </a:rPr>
              <a:t>. </a:t>
            </a:r>
            <a:r>
              <a:rPr lang="en-US" sz="2800" dirty="0" smtClean="0">
                <a:solidFill>
                  <a:schemeClr val="bg1"/>
                </a:solidFill>
                <a:latin typeface="Nyala" panose="02000504070300020003" pitchFamily="2" charset="0"/>
              </a:rPr>
              <a:t>Develop </a:t>
            </a:r>
            <a:r>
              <a:rPr lang="en-US" sz="2800" dirty="0">
                <a:solidFill>
                  <a:srgbClr val="00B0F0"/>
                </a:solidFill>
                <a:latin typeface="Nyala" panose="02000504070300020003" pitchFamily="2" charset="0"/>
              </a:rPr>
              <a:t>workforce training</a:t>
            </a:r>
            <a:r>
              <a:rPr lang="en-US" sz="2800" dirty="0" smtClean="0">
                <a:solidFill>
                  <a:schemeClr val="bg1"/>
                </a:solidFill>
                <a:latin typeface="Nyala" panose="02000504070300020003" pitchFamily="2" charset="0"/>
              </a:rPr>
              <a:t>.</a:t>
            </a:r>
            <a:endParaRPr lang="en-US" sz="2800" dirty="0">
              <a:solidFill>
                <a:schemeClr val="bg1"/>
              </a:solidFill>
              <a:latin typeface="Nyala" panose="020005040703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155262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944" y="928047"/>
            <a:ext cx="10295056" cy="5929953"/>
          </a:xfrm>
          <a:prstGeom prst="rect">
            <a:avLst/>
          </a:prstGeom>
        </p:spPr>
      </p:pic>
      <p:sp>
        <p:nvSpPr>
          <p:cNvPr id="9" name="object 3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9142730" h="5783580">
                <a:moveTo>
                  <a:pt x="0" y="0"/>
                </a:moveTo>
                <a:lnTo>
                  <a:pt x="9142412" y="0"/>
                </a:lnTo>
                <a:lnTo>
                  <a:pt x="9142412" y="5783249"/>
                </a:lnTo>
                <a:lnTo>
                  <a:pt x="0" y="578324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67057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Rectangle 9"/>
          <p:cNvSpPr/>
          <p:nvPr/>
        </p:nvSpPr>
        <p:spPr>
          <a:xfrm>
            <a:off x="763795" y="515683"/>
            <a:ext cx="3243197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Nyala" panose="02000504070300020003" pitchFamily="2" charset="0"/>
              </a:rPr>
              <a:t>Methodology</a:t>
            </a:r>
            <a:endParaRPr lang="en-US" sz="5000" b="1" cap="none" spc="50" dirty="0">
              <a:ln w="1016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Nyala" panose="02000504070300020003" pitchFamily="2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63795" y="1363129"/>
            <a:ext cx="10399642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/>
            <a:r>
              <a:rPr lang="en-US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yala" panose="02000504070300020003" pitchFamily="2" charset="0"/>
              </a:rPr>
              <a:t>All 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yala" panose="02000504070300020003" pitchFamily="2" charset="0"/>
              </a:rPr>
              <a:t>the evaluators </a:t>
            </a:r>
            <a:r>
              <a:rPr lang="en-US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yala" panose="02000504070300020003" pitchFamily="2" charset="0"/>
              </a:rPr>
              <a:t>were 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yala" panose="02000504070300020003" pitchFamily="2" charset="0"/>
              </a:rPr>
              <a:t>regular customers</a:t>
            </a:r>
            <a:r>
              <a:rPr lang="en-US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yala" panose="02000504070300020003" pitchFamily="2" charset="0"/>
              </a:rPr>
              <a:t> for the bank.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en-US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yala" panose="02000504070300020003" pitchFamily="2" charset="0"/>
              </a:rPr>
              <a:t>Prepare 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yala" panose="02000504070300020003" pitchFamily="2" charset="0"/>
              </a:rPr>
              <a:t>the evaluation </a:t>
            </a:r>
            <a:r>
              <a:rPr lang="en-US" sz="3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yala" panose="02000504070300020003" pitchFamily="2" charset="0"/>
              </a:rPr>
              <a:t>scenario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yala" panose="02000504070300020003" pitchFamily="2" charset="0"/>
              </a:rPr>
              <a:t>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chemeClr val="bg1"/>
                </a:solidFill>
                <a:latin typeface="Nyala" panose="02000504070300020003" pitchFamily="2" charset="0"/>
              </a:rPr>
              <a:t>Selecting </a:t>
            </a:r>
            <a:r>
              <a:rPr lang="en-US" sz="3200" dirty="0" smtClean="0">
                <a:solidFill>
                  <a:srgbClr val="00B0F0"/>
                </a:solidFill>
                <a:latin typeface="Nyala" panose="02000504070300020003" pitchFamily="2" charset="0"/>
              </a:rPr>
              <a:t>mystery </a:t>
            </a:r>
            <a:r>
              <a:rPr lang="en-US" sz="3200" dirty="0">
                <a:solidFill>
                  <a:srgbClr val="00B0F0"/>
                </a:solidFill>
                <a:latin typeface="Nyala" panose="02000504070300020003" pitchFamily="2" charset="0"/>
              </a:rPr>
              <a:t>shoppers</a:t>
            </a:r>
            <a:r>
              <a:rPr lang="en-US" sz="3200" dirty="0" smtClean="0">
                <a:solidFill>
                  <a:srgbClr val="00B0F0"/>
                </a:solidFill>
                <a:latin typeface="Nyala" panose="02000504070300020003" pitchFamily="2" charset="0"/>
              </a:rPr>
              <a:t>.</a:t>
            </a:r>
          </a:p>
          <a:p>
            <a:r>
              <a:rPr lang="en-US" sz="3200" dirty="0">
                <a:solidFill>
                  <a:srgbClr val="00B0F0"/>
                </a:solidFill>
                <a:latin typeface="Nyala" panose="02000504070300020003" pitchFamily="2" charset="0"/>
              </a:rPr>
              <a:t> </a:t>
            </a:r>
            <a:r>
              <a:rPr lang="en-US" sz="3200" dirty="0" smtClean="0">
                <a:solidFill>
                  <a:srgbClr val="00B0F0"/>
                </a:solidFill>
                <a:latin typeface="Nyala" panose="02000504070300020003" pitchFamily="2" charset="0"/>
              </a:rPr>
              <a:t>      two teams </a:t>
            </a:r>
            <a:r>
              <a:rPr lang="en-US" sz="3200" dirty="0" smtClean="0">
                <a:solidFill>
                  <a:schemeClr val="bg1"/>
                </a:solidFill>
                <a:latin typeface="Nyala" panose="02000504070300020003" pitchFamily="2" charset="0"/>
              </a:rPr>
              <a:t>(n1 = 4, n2 = 64), </a:t>
            </a:r>
            <a:r>
              <a:rPr lang="en-US" sz="3200" dirty="0" smtClean="0">
                <a:solidFill>
                  <a:srgbClr val="00B0F0"/>
                </a:solidFill>
                <a:latin typeface="Nyala" panose="02000504070300020003" pitchFamily="2" charset="0"/>
              </a:rPr>
              <a:t>total visits </a:t>
            </a:r>
            <a:r>
              <a:rPr lang="en-US" sz="3200" dirty="0" smtClean="0">
                <a:solidFill>
                  <a:schemeClr val="bg1"/>
                </a:solidFill>
                <a:latin typeface="Nyala" panose="02000504070300020003" pitchFamily="2" charset="0"/>
              </a:rPr>
              <a:t>= 80.</a:t>
            </a:r>
            <a:endParaRPr lang="en-US" sz="3200" dirty="0">
              <a:solidFill>
                <a:schemeClr val="bg1"/>
              </a:solidFill>
              <a:latin typeface="Nyala" panose="02000504070300020003" pitchFamily="2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chemeClr val="bg1"/>
                </a:solidFill>
                <a:latin typeface="Nyala" panose="02000504070300020003" pitchFamily="2" charset="0"/>
              </a:rPr>
              <a:t>Implementing the </a:t>
            </a:r>
            <a:r>
              <a:rPr lang="en-US" sz="3200" dirty="0">
                <a:solidFill>
                  <a:srgbClr val="00B0F0"/>
                </a:solidFill>
                <a:latin typeface="Nyala" panose="02000504070300020003" pitchFamily="2" charset="0"/>
              </a:rPr>
              <a:t>mystery shopping </a:t>
            </a:r>
            <a:r>
              <a:rPr lang="en-US" sz="3200" dirty="0">
                <a:solidFill>
                  <a:schemeClr val="bg1"/>
                </a:solidFill>
                <a:latin typeface="Nyala" panose="02000504070300020003" pitchFamily="2" charset="0"/>
              </a:rPr>
              <a:t>technique.</a:t>
            </a:r>
          </a:p>
          <a:p>
            <a:pPr lvl="0"/>
            <a:r>
              <a:rPr lang="en-US" sz="3200" dirty="0" smtClean="0">
                <a:solidFill>
                  <a:srgbClr val="00B0F0"/>
                </a:solidFill>
                <a:latin typeface="Nyala" panose="02000504070300020003" pitchFamily="2" charset="0"/>
              </a:rPr>
              <a:t>       </a:t>
            </a:r>
            <a:r>
              <a:rPr lang="en-US" sz="3200" b="1" u="sng" dirty="0" smtClean="0">
                <a:solidFill>
                  <a:srgbClr val="00B0F0"/>
                </a:solidFill>
                <a:latin typeface="Nyala" panose="02000504070300020003" pitchFamily="2" charset="0"/>
              </a:rPr>
              <a:t>Distribute</a:t>
            </a:r>
            <a:r>
              <a:rPr lang="en-US" sz="3200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 </a:t>
            </a:r>
            <a:r>
              <a:rPr lang="en-US" sz="3200" dirty="0">
                <a:solidFill>
                  <a:schemeClr val="bg1"/>
                </a:solidFill>
                <a:latin typeface="Nyala" panose="02000504070300020003" pitchFamily="2" charset="0"/>
              </a:rPr>
              <a:t>the </a:t>
            </a:r>
            <a:r>
              <a:rPr lang="en-US" sz="3200" dirty="0" smtClean="0">
                <a:solidFill>
                  <a:schemeClr val="bg1"/>
                </a:solidFill>
                <a:latin typeface="Nyala" panose="02000504070300020003" pitchFamily="2" charset="0"/>
              </a:rPr>
              <a:t>evaluation form.</a:t>
            </a:r>
          </a:p>
          <a:p>
            <a:pPr lvl="0"/>
            <a:r>
              <a:rPr lang="en-US" sz="3200" dirty="0" smtClean="0">
                <a:solidFill>
                  <a:srgbClr val="00B0F0"/>
                </a:solidFill>
                <a:latin typeface="Nyala" panose="02000504070300020003" pitchFamily="2" charset="0"/>
              </a:rPr>
              <a:t>       </a:t>
            </a:r>
            <a:r>
              <a:rPr lang="en-US" sz="3200" b="1" u="sng" dirty="0" smtClean="0">
                <a:solidFill>
                  <a:srgbClr val="00B0F0"/>
                </a:solidFill>
                <a:latin typeface="Nyala" panose="02000504070300020003" pitchFamily="2" charset="0"/>
              </a:rPr>
              <a:t>Orient</a:t>
            </a:r>
            <a:r>
              <a:rPr lang="en-US" sz="3200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 </a:t>
            </a:r>
            <a:r>
              <a:rPr lang="en-US" sz="3200" dirty="0">
                <a:solidFill>
                  <a:schemeClr val="bg1"/>
                </a:solidFill>
                <a:latin typeface="Nyala" panose="02000504070300020003" pitchFamily="2" charset="0"/>
              </a:rPr>
              <a:t>mystery </a:t>
            </a:r>
            <a:r>
              <a:rPr lang="en-US" sz="3200" dirty="0" smtClean="0">
                <a:solidFill>
                  <a:schemeClr val="bg1"/>
                </a:solidFill>
                <a:latin typeface="Nyala" panose="02000504070300020003" pitchFamily="2" charset="0"/>
              </a:rPr>
              <a:t>shoppers.</a:t>
            </a:r>
          </a:p>
          <a:p>
            <a:pPr lvl="0"/>
            <a:r>
              <a:rPr lang="en-US" sz="3200" dirty="0" smtClean="0">
                <a:solidFill>
                  <a:srgbClr val="00B0F0"/>
                </a:solidFill>
                <a:latin typeface="Nyala" panose="02000504070300020003" pitchFamily="2" charset="0"/>
              </a:rPr>
              <a:t>       </a:t>
            </a:r>
            <a:r>
              <a:rPr lang="en-US" sz="3200" b="1" u="sng" dirty="0" smtClean="0">
                <a:solidFill>
                  <a:srgbClr val="00B0F0"/>
                </a:solidFill>
                <a:latin typeface="Nyala" panose="02000504070300020003" pitchFamily="2" charset="0"/>
              </a:rPr>
              <a:t>Schedule</a:t>
            </a:r>
            <a:r>
              <a:rPr lang="en-US" sz="3200" dirty="0" smtClean="0">
                <a:solidFill>
                  <a:srgbClr val="00B0F0"/>
                </a:solidFill>
                <a:latin typeface="Nyala" panose="02000504070300020003" pitchFamily="2" charset="0"/>
              </a:rPr>
              <a:t> </a:t>
            </a:r>
            <a:r>
              <a:rPr lang="en-US" sz="3200" dirty="0">
                <a:solidFill>
                  <a:schemeClr val="bg1"/>
                </a:solidFill>
                <a:latin typeface="Nyala" panose="02000504070300020003" pitchFamily="2" charset="0"/>
              </a:rPr>
              <a:t>the </a:t>
            </a:r>
            <a:r>
              <a:rPr lang="en-US" sz="3200" dirty="0" smtClean="0">
                <a:solidFill>
                  <a:schemeClr val="bg1"/>
                </a:solidFill>
                <a:latin typeface="Nyala" panose="02000504070300020003" pitchFamily="2" charset="0"/>
              </a:rPr>
              <a:t>visits.</a:t>
            </a:r>
          </a:p>
          <a:p>
            <a:pPr lvl="0"/>
            <a:r>
              <a:rPr lang="en-US" sz="3200" dirty="0" smtClean="0">
                <a:solidFill>
                  <a:srgbClr val="00B0F0"/>
                </a:solidFill>
                <a:latin typeface="Nyala" panose="02000504070300020003" pitchFamily="2" charset="0"/>
              </a:rPr>
              <a:t>       </a:t>
            </a:r>
            <a:r>
              <a:rPr lang="en-US" sz="3200" b="1" u="sng" dirty="0" smtClean="0">
                <a:solidFill>
                  <a:srgbClr val="00B0F0"/>
                </a:solidFill>
                <a:latin typeface="Nyala" panose="02000504070300020003" pitchFamily="2" charset="0"/>
              </a:rPr>
              <a:t>Collect</a:t>
            </a:r>
            <a:r>
              <a:rPr lang="en-US" sz="3200" dirty="0" smtClean="0">
                <a:solidFill>
                  <a:srgbClr val="00B0F0"/>
                </a:solidFill>
                <a:latin typeface="Nyala" panose="02000504070300020003" pitchFamily="2" charset="0"/>
              </a:rPr>
              <a:t> </a:t>
            </a:r>
            <a:r>
              <a:rPr lang="en-US" sz="3200" dirty="0">
                <a:solidFill>
                  <a:schemeClr val="bg1"/>
                </a:solidFill>
                <a:latin typeface="Nyala" panose="02000504070300020003" pitchFamily="2" charset="0"/>
              </a:rPr>
              <a:t>the </a:t>
            </a:r>
            <a:r>
              <a:rPr lang="en-US" sz="3200" dirty="0" smtClean="0">
                <a:solidFill>
                  <a:schemeClr val="bg1"/>
                </a:solidFill>
                <a:latin typeface="Nyala" panose="02000504070300020003" pitchFamily="2" charset="0"/>
              </a:rPr>
              <a:t>forms.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chemeClr val="bg1"/>
                </a:solidFill>
                <a:latin typeface="Nyala" panose="02000504070300020003" pitchFamily="2" charset="0"/>
              </a:rPr>
              <a:t>Analyzing </a:t>
            </a:r>
            <a:r>
              <a:rPr lang="en-US" sz="3200" dirty="0">
                <a:solidFill>
                  <a:srgbClr val="00B0F0"/>
                </a:solidFill>
                <a:latin typeface="Nyala" panose="02000504070300020003" pitchFamily="2" charset="0"/>
              </a:rPr>
              <a:t>the data</a:t>
            </a:r>
            <a:r>
              <a:rPr lang="en-US" sz="3200" dirty="0" smtClean="0">
                <a:solidFill>
                  <a:srgbClr val="00B0F0"/>
                </a:solidFill>
                <a:latin typeface="Nyala" panose="02000504070300020003" pitchFamily="2" charset="0"/>
              </a:rPr>
              <a:t>.</a:t>
            </a:r>
          </a:p>
          <a:p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yala" panose="02000504070300020003" pitchFamily="2" charset="0"/>
              </a:rPr>
              <a:t>26 </a:t>
            </a:r>
            <a:r>
              <a:rPr lang="en-US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yala" panose="02000504070300020003" pitchFamily="2" charset="0"/>
              </a:rPr>
              <a:t>Jan. – 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yala" panose="02000504070300020003" pitchFamily="2" charset="0"/>
              </a:rPr>
              <a:t>16 </a:t>
            </a:r>
            <a:r>
              <a:rPr lang="en-US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yala" panose="02000504070300020003" pitchFamily="2" charset="0"/>
              </a:rPr>
              <a:t>Mar.</a:t>
            </a:r>
          </a:p>
        </p:txBody>
      </p:sp>
    </p:spTree>
    <p:extLst>
      <p:ext uri="{BB962C8B-B14F-4D97-AF65-F5344CB8AC3E}">
        <p14:creationId xmlns:p14="http://schemas.microsoft.com/office/powerpoint/2010/main" val="327163682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846771"/>
            <a:ext cx="4854279" cy="4854279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9142730" h="5783580">
                <a:moveTo>
                  <a:pt x="0" y="0"/>
                </a:moveTo>
                <a:lnTo>
                  <a:pt x="9142412" y="0"/>
                </a:lnTo>
                <a:lnTo>
                  <a:pt x="9142412" y="5783249"/>
                </a:lnTo>
                <a:lnTo>
                  <a:pt x="0" y="578324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67057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124803" y="1972575"/>
            <a:ext cx="10953466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Low">
              <a:buFont typeface="Wingdings" panose="05000000000000000000" pitchFamily="2" charset="2"/>
              <a:buChar char="q"/>
            </a:pPr>
            <a:endParaRPr lang="en-US" dirty="0" smtClean="0">
              <a:latin typeface="Nyala" panose="02000504070300020003" pitchFamily="2" charset="0"/>
            </a:endParaRPr>
          </a:p>
          <a:p>
            <a:pPr algn="justLow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 Overall </a:t>
            </a:r>
            <a:r>
              <a:rPr lang="en-US" dirty="0" smtClean="0">
                <a:solidFill>
                  <a:srgbClr val="00B0F0"/>
                </a:solidFill>
                <a:latin typeface="Nyala" panose="02000504070300020003" pitchFamily="2" charset="0"/>
              </a:rPr>
              <a:t>performance.</a:t>
            </a:r>
          </a:p>
          <a:p>
            <a:pPr algn="justLow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 Observations </a:t>
            </a:r>
            <a:r>
              <a:rPr lang="en-US" dirty="0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  <a:latin typeface="Nyala" panose="02000504070300020003" pitchFamily="2" charset="0"/>
              </a:rPr>
              <a:t>based on two 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different teams.</a:t>
            </a:r>
          </a:p>
          <a:p>
            <a:pPr algn="justLow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 Observations for </a:t>
            </a:r>
            <a:r>
              <a:rPr lang="en-US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the four main 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head branches.</a:t>
            </a:r>
          </a:p>
          <a:p>
            <a:pPr algn="justLow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 Observations based </a:t>
            </a:r>
            <a:r>
              <a:rPr lang="en-US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on schedule of visits 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(beginning, middle, end of month).</a:t>
            </a:r>
          </a:p>
          <a:p>
            <a:pPr algn="justLow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 Observations based </a:t>
            </a:r>
            <a:r>
              <a:rPr lang="en-US" b="1" dirty="0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  <a:latin typeface="Nyala" panose="02000504070300020003" pitchFamily="2" charset="0"/>
              </a:rPr>
              <a:t>on time of visits 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(9-10, 11-12, 12-1, after 1).</a:t>
            </a:r>
          </a:p>
          <a:p>
            <a:pPr algn="justLow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 Observations based </a:t>
            </a:r>
            <a:r>
              <a:rPr lang="en-US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on type of service 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(teller, customer service).</a:t>
            </a:r>
          </a:p>
          <a:p>
            <a:pPr algn="justLow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 Observations based on </a:t>
            </a:r>
            <a:r>
              <a:rPr lang="en-US" b="1" dirty="0" smtClean="0">
                <a:solidFill>
                  <a:srgbClr val="00B0F0"/>
                </a:solidFill>
                <a:latin typeface="Nyala" panose="02000504070300020003" pitchFamily="2" charset="0"/>
              </a:rPr>
              <a:t>evaluators’ gender</a:t>
            </a:r>
            <a:r>
              <a:rPr lang="en-US" dirty="0" smtClean="0">
                <a:solidFill>
                  <a:schemeClr val="bg1"/>
                </a:solidFill>
                <a:latin typeface="Nyala" panose="02000504070300020003" pitchFamily="2" charset="0"/>
              </a:rPr>
              <a:t>.</a:t>
            </a:r>
            <a:endParaRPr lang="en-US" dirty="0">
              <a:solidFill>
                <a:schemeClr val="bg1"/>
              </a:solidFill>
              <a:latin typeface="Nyala" panose="02000504070300020003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2665" y="1825625"/>
            <a:ext cx="67908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Nyala" panose="02000504070300020003" pitchFamily="2" charset="0"/>
              </a:rPr>
              <a:t> </a:t>
            </a:r>
            <a:r>
              <a:rPr lang="en-US" sz="3200" b="1" u="sng" dirty="0">
                <a:solidFill>
                  <a:schemeClr val="bg1"/>
                </a:solidFill>
                <a:latin typeface="Nyala" panose="02000504070300020003" pitchFamily="2" charset="0"/>
              </a:rPr>
              <a:t>Using </a:t>
            </a:r>
            <a:r>
              <a:rPr lang="en-US" sz="3200" b="1" u="sng" dirty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  <a:latin typeface="Nyala" panose="02000504070300020003" pitchFamily="2" charset="0"/>
              </a:rPr>
              <a:t>SPSS – 17</a:t>
            </a:r>
            <a:r>
              <a:rPr lang="en-US" sz="3200" b="1" u="sng" dirty="0" smtClean="0">
                <a:solidFill>
                  <a:schemeClr val="bg1"/>
                </a:solidFill>
                <a:latin typeface="Nyala" panose="02000504070300020003" pitchFamily="2" charset="0"/>
              </a:rPr>
              <a:t>.</a:t>
            </a:r>
            <a:endParaRPr lang="en-US" sz="3200" b="1" u="sng" dirty="0">
              <a:solidFill>
                <a:schemeClr val="bg1"/>
              </a:solidFill>
              <a:latin typeface="Nyala" panose="02000504070300020003" pitchFamily="2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38200" y="600501"/>
            <a:ext cx="10515600" cy="106817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000" b="1" dirty="0" smtClean="0">
                <a:solidFill>
                  <a:schemeClr val="bg1"/>
                </a:solidFill>
                <a:latin typeface="Nyala" panose="02000504070300020003" pitchFamily="2" charset="0"/>
              </a:rPr>
              <a:t>Results &amp; Analysis</a:t>
            </a:r>
            <a:endParaRPr lang="en-US" sz="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408695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>
                <a:latin typeface="Nyala" panose="02000504070300020003" pitchFamily="2" charset="0"/>
              </a:rPr>
              <a:t>Results &amp; </a:t>
            </a:r>
            <a:r>
              <a:rPr lang="en-US" sz="5000" b="1" dirty="0" smtClean="0">
                <a:latin typeface="Nyala" panose="02000504070300020003" pitchFamily="2" charset="0"/>
              </a:rPr>
              <a:t>Analysis</a:t>
            </a:r>
            <a:endParaRPr lang="en-US" sz="5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8108377"/>
              </p:ext>
            </p:extLst>
          </p:nvPr>
        </p:nvGraphicFramePr>
        <p:xfrm>
          <a:off x="968991" y="1984027"/>
          <a:ext cx="8584443" cy="4736356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2861481"/>
                <a:gridCol w="2861481"/>
                <a:gridCol w="2861481"/>
              </a:tblGrid>
              <a:tr h="4640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Nyala" panose="02000504070300020003" pitchFamily="2" charset="0"/>
                        </a:rPr>
                        <a:t>Variable</a:t>
                      </a:r>
                      <a:endParaRPr lang="en-US" sz="2000" dirty="0">
                        <a:effectLst/>
                        <a:latin typeface="Nyala" panose="02000504070300020003" pitchFamily="2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Nyala" panose="02000504070300020003" pitchFamily="2" charset="0"/>
                        </a:rPr>
                        <a:t>Class</a:t>
                      </a:r>
                      <a:endParaRPr lang="en-US" sz="2000">
                        <a:effectLst/>
                        <a:latin typeface="Nyala" panose="02000504070300020003" pitchFamily="2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Nyala" panose="02000504070300020003" pitchFamily="2" charset="0"/>
                        </a:rPr>
                        <a:t>Number of visits</a:t>
                      </a:r>
                      <a:endParaRPr lang="en-US" sz="2000" dirty="0">
                        <a:effectLst/>
                        <a:latin typeface="Nyala" panose="02000504070300020003" pitchFamily="2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25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Nyala" panose="02000504070300020003" pitchFamily="2" charset="0"/>
                        </a:rPr>
                        <a:t>Team</a:t>
                      </a:r>
                      <a:endParaRPr lang="en-US" sz="2000" dirty="0">
                        <a:effectLst/>
                        <a:latin typeface="Nyala" panose="02000504070300020003" pitchFamily="2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Nyala" panose="02000504070300020003" pitchFamily="2" charset="0"/>
                        </a:rPr>
                        <a:t>Team1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Nyala" panose="02000504070300020003" pitchFamily="2" charset="0"/>
                        </a:rPr>
                        <a:t>16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5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Nyala" panose="02000504070300020003" pitchFamily="2" charset="0"/>
                        </a:rPr>
                        <a:t>Team2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Nyala" panose="02000504070300020003" pitchFamily="2" charset="0"/>
                        </a:rPr>
                        <a:t>64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349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Nyala" panose="02000504070300020003" pitchFamily="2" charset="0"/>
                        </a:rPr>
                        <a:t>Place of bank </a:t>
                      </a:r>
                      <a:endParaRPr lang="en-US" sz="2000" dirty="0">
                        <a:effectLst/>
                        <a:latin typeface="Nyala" panose="02000504070300020003" pitchFamily="2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b="1" dirty="0">
                          <a:effectLst/>
                          <a:latin typeface="Nyala" panose="02000504070300020003" pitchFamily="2" charset="0"/>
                        </a:rPr>
                        <a:t>Ramallah</a:t>
                      </a:r>
                      <a:endParaRPr lang="en-US" sz="185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Nyala" panose="02000504070300020003" pitchFamily="2" charset="0"/>
                        </a:rPr>
                        <a:t>20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3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b="1" dirty="0">
                          <a:effectLst/>
                          <a:latin typeface="Nyala" panose="02000504070300020003" pitchFamily="2" charset="0"/>
                        </a:rPr>
                        <a:t>Tulkarem</a:t>
                      </a:r>
                      <a:endParaRPr lang="en-US" sz="185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Nyala" panose="02000504070300020003" pitchFamily="2" charset="0"/>
                        </a:rPr>
                        <a:t>20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3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b="1" dirty="0">
                          <a:effectLst/>
                          <a:latin typeface="Nyala" panose="02000504070300020003" pitchFamily="2" charset="0"/>
                        </a:rPr>
                        <a:t>Jenin</a:t>
                      </a:r>
                      <a:endParaRPr lang="en-US" sz="185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Nyala" panose="02000504070300020003" pitchFamily="2" charset="0"/>
                        </a:rPr>
                        <a:t>20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3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b="1" dirty="0">
                          <a:effectLst/>
                          <a:latin typeface="Nyala" panose="02000504070300020003" pitchFamily="2" charset="0"/>
                        </a:rPr>
                        <a:t>Nablus</a:t>
                      </a:r>
                      <a:endParaRPr lang="en-US" sz="185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Nyala" panose="02000504070300020003" pitchFamily="2" charset="0"/>
                        </a:rPr>
                        <a:t>20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349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Nyala" panose="02000504070300020003" pitchFamily="2" charset="0"/>
                        </a:rPr>
                        <a:t>Service hour</a:t>
                      </a:r>
                      <a:endParaRPr lang="en-US" sz="20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b="1" dirty="0">
                          <a:effectLst/>
                          <a:latin typeface="Nyala" panose="02000504070300020003" pitchFamily="2" charset="0"/>
                        </a:rPr>
                        <a:t>9-10</a:t>
                      </a:r>
                      <a:endParaRPr lang="en-US" sz="185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Nyala" panose="02000504070300020003" pitchFamily="2" charset="0"/>
                        </a:rPr>
                        <a:t>19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3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b="1" dirty="0">
                          <a:effectLst/>
                          <a:latin typeface="Nyala" panose="02000504070300020003" pitchFamily="2" charset="0"/>
                        </a:rPr>
                        <a:t>11-12</a:t>
                      </a:r>
                      <a:endParaRPr lang="en-US" sz="185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Nyala" panose="02000504070300020003" pitchFamily="2" charset="0"/>
                        </a:rPr>
                        <a:t>16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3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b="1" dirty="0">
                          <a:effectLst/>
                          <a:latin typeface="Nyala" panose="02000504070300020003" pitchFamily="2" charset="0"/>
                        </a:rPr>
                        <a:t>12-1</a:t>
                      </a:r>
                      <a:endParaRPr lang="en-US" sz="185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Nyala" panose="02000504070300020003" pitchFamily="2" charset="0"/>
                        </a:rPr>
                        <a:t>25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3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b="1" dirty="0">
                          <a:effectLst/>
                          <a:latin typeface="Nyala" panose="02000504070300020003" pitchFamily="2" charset="0"/>
                        </a:rPr>
                        <a:t>After 1</a:t>
                      </a:r>
                      <a:endParaRPr lang="en-US" sz="185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Nyala" panose="02000504070300020003" pitchFamily="2" charset="0"/>
                        </a:rPr>
                        <a:t>20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349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Nyala" panose="02000504070300020003" pitchFamily="2" charset="0"/>
                        </a:rPr>
                        <a:t>Type of service  </a:t>
                      </a:r>
                      <a:endParaRPr lang="en-US" sz="2000" dirty="0">
                        <a:effectLst/>
                        <a:latin typeface="Nyala" panose="02000504070300020003" pitchFamily="2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Nyala" panose="02000504070300020003" pitchFamily="2" charset="0"/>
                        </a:rPr>
                        <a:t>Teller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Nyala" panose="02000504070300020003" pitchFamily="2" charset="0"/>
                        </a:rPr>
                        <a:t>43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3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Nyala" panose="02000504070300020003" pitchFamily="2" charset="0"/>
                        </a:rPr>
                        <a:t>Customer service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Nyala" panose="02000504070300020003" pitchFamily="2" charset="0"/>
                        </a:rPr>
                        <a:t>37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349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Nyala" panose="02000504070300020003" pitchFamily="2" charset="0"/>
                        </a:rPr>
                        <a:t>Schedule of visit (in month) </a:t>
                      </a:r>
                      <a:endParaRPr lang="en-US" sz="2000" dirty="0">
                        <a:effectLst/>
                        <a:latin typeface="Nyala" panose="02000504070300020003" pitchFamily="2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5775" algn="l"/>
                        </a:tabLst>
                      </a:pPr>
                      <a:r>
                        <a:rPr lang="en-US" sz="1800" b="1" dirty="0">
                          <a:effectLst/>
                          <a:latin typeface="Nyala" panose="02000504070300020003" pitchFamily="2" charset="0"/>
                        </a:rPr>
                        <a:t>Beginning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Nyala" panose="02000504070300020003" pitchFamily="2" charset="0"/>
                        </a:rPr>
                        <a:t>22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3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Nyala" panose="02000504070300020003" pitchFamily="2" charset="0"/>
                        </a:rPr>
                        <a:t>Middle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Nyala" panose="02000504070300020003" pitchFamily="2" charset="0"/>
                        </a:rPr>
                        <a:t>34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3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Nyala" panose="02000504070300020003" pitchFamily="2" charset="0"/>
                        </a:rPr>
                        <a:t>End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Nyala" panose="02000504070300020003" pitchFamily="2" charset="0"/>
                        </a:rPr>
                        <a:t>24</a:t>
                      </a:r>
                      <a:endParaRPr lang="en-US" sz="1800" b="1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38200" y="1459855"/>
            <a:ext cx="9083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Nyala" panose="02000504070300020003" pitchFamily="2" charset="0"/>
              </a:rPr>
              <a:t>Distribution of sample visits according to different variables (factors).</a:t>
            </a:r>
            <a:endParaRPr lang="en-US" sz="2400" dirty="0">
              <a:latin typeface="Nyala" panose="020005040703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3070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>
                <a:latin typeface="Nyala" panose="02000504070300020003" pitchFamily="2" charset="0"/>
              </a:rPr>
              <a:t>Results &amp; </a:t>
            </a:r>
            <a:r>
              <a:rPr lang="en-US" sz="5000" b="1" dirty="0" smtClean="0">
                <a:latin typeface="Nyala" panose="02000504070300020003" pitchFamily="2" charset="0"/>
              </a:rPr>
              <a:t>Analysis</a:t>
            </a:r>
            <a:endParaRPr lang="en-US" sz="5000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5714629"/>
              </p:ext>
            </p:extLst>
          </p:nvPr>
        </p:nvGraphicFramePr>
        <p:xfrm>
          <a:off x="996287" y="2003406"/>
          <a:ext cx="5172501" cy="3562063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682388"/>
                <a:gridCol w="2865244"/>
                <a:gridCol w="818037"/>
                <a:gridCol w="806832"/>
              </a:tblGrid>
              <a:tr h="624745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No.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Dimensions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µean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σ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708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1.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Reliability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4.34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0.57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708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2.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Assurance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4.20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0.58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708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3.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Tangibles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3.93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0.51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708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4.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Empathy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3.93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0.54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708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5.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Responsiveness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3.86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0.60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77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Total degree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Nyala" panose="02000504070300020003" pitchFamily="2" charset="0"/>
                        </a:rPr>
                        <a:t>4.05</a:t>
                      </a:r>
                      <a:endParaRPr lang="en-US" sz="240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Nyala" panose="02000504070300020003" pitchFamily="2" charset="0"/>
                        </a:rPr>
                        <a:t>0.44</a:t>
                      </a:r>
                      <a:endParaRPr lang="en-US" sz="2400" dirty="0">
                        <a:effectLst/>
                        <a:latin typeface="Nyala" panose="02000504070300020003" pitchFamily="2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1459855"/>
            <a:ext cx="76507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Nyala" panose="02000504070300020003" pitchFamily="2" charset="0"/>
              </a:rPr>
              <a:t>Overall Means, Standard Deviations for the 5 </a:t>
            </a:r>
            <a:r>
              <a:rPr lang="en-US" sz="2400" b="1" dirty="0" smtClean="0">
                <a:latin typeface="Nyala" panose="02000504070300020003" pitchFamily="2" charset="0"/>
              </a:rPr>
              <a:t>dimensions</a:t>
            </a:r>
            <a:endParaRPr lang="en-US" sz="2400" dirty="0">
              <a:latin typeface="Nyala" panose="020005040703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8216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1629</TotalTime>
  <Words>2172</Words>
  <Application>Microsoft Office PowerPoint</Application>
  <PresentationFormat>Widescreen</PresentationFormat>
  <Paragraphs>703</Paragraphs>
  <Slides>29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Calibri</vt:lpstr>
      <vt:lpstr>Calibri Light</vt:lpstr>
      <vt:lpstr>Nyala</vt:lpstr>
      <vt:lpstr>Tahoma</vt:lpstr>
      <vt:lpstr>Times New Roman</vt:lpstr>
      <vt:lpstr>Traditional Arabic</vt:lpstr>
      <vt:lpstr>Wingdings</vt:lpstr>
      <vt:lpstr>Office Theme</vt:lpstr>
      <vt:lpstr>Implementing Mystery Shopper Technique on the Bank of Palestine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 &amp; Analysis</vt:lpstr>
      <vt:lpstr>Results &amp; Analysis</vt:lpstr>
      <vt:lpstr>Results &amp; Analysis</vt:lpstr>
      <vt:lpstr>Results &amp; Analysis</vt:lpstr>
      <vt:lpstr>Results &amp; Analysis</vt:lpstr>
      <vt:lpstr>Results &amp; Analysis</vt:lpstr>
      <vt:lpstr>Results &amp; Analysis</vt:lpstr>
      <vt:lpstr>Discussion</vt:lpstr>
      <vt:lpstr>Discussion</vt:lpstr>
      <vt:lpstr>Discussion</vt:lpstr>
      <vt:lpstr>Discussion</vt:lpstr>
      <vt:lpstr>Discussion</vt:lpstr>
      <vt:lpstr>Discussion</vt:lpstr>
      <vt:lpstr>Discussion</vt:lpstr>
      <vt:lpstr>Discussion</vt:lpstr>
      <vt:lpstr>Discussion</vt:lpstr>
      <vt:lpstr>PowerPoint Presentation</vt:lpstr>
      <vt:lpstr>Recommendations</vt:lpstr>
      <vt:lpstr>PowerPoint Presentation</vt:lpstr>
      <vt:lpstr>Recommendations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Implementing Mystery Shopper Technique on the Bank of Palestine</dc:title>
  <dc:creator>♪Lulie☻ ...</dc:creator>
  <cp:lastModifiedBy>♪Lulie☻ ...</cp:lastModifiedBy>
  <cp:revision>285</cp:revision>
  <dcterms:created xsi:type="dcterms:W3CDTF">2017-04-15T11:57:47Z</dcterms:created>
  <dcterms:modified xsi:type="dcterms:W3CDTF">2017-05-24T03:42:31Z</dcterms:modified>
</cp:coreProperties>
</file>