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69" r:id="rId4"/>
    <p:sldId id="270" r:id="rId5"/>
    <p:sldId id="271" r:id="rId6"/>
    <p:sldId id="272" r:id="rId7"/>
    <p:sldId id="273" r:id="rId8"/>
    <p:sldId id="274" r:id="rId9"/>
    <p:sldId id="275" r:id="rId10"/>
    <p:sldId id="276" r:id="rId11"/>
    <p:sldId id="277" r:id="rId12"/>
    <p:sldId id="278" r:id="rId13"/>
    <p:sldId id="328" r:id="rId14"/>
    <p:sldId id="299" r:id="rId15"/>
    <p:sldId id="317" r:id="rId16"/>
    <p:sldId id="300" r:id="rId17"/>
    <p:sldId id="301" r:id="rId18"/>
    <p:sldId id="302" r:id="rId19"/>
    <p:sldId id="303" r:id="rId20"/>
    <p:sldId id="304" r:id="rId21"/>
    <p:sldId id="305" r:id="rId22"/>
    <p:sldId id="306" r:id="rId23"/>
    <p:sldId id="308" r:id="rId24"/>
    <p:sldId id="309" r:id="rId25"/>
    <p:sldId id="311" r:id="rId26"/>
    <p:sldId id="313" r:id="rId27"/>
    <p:sldId id="318" r:id="rId28"/>
    <p:sldId id="316" r:id="rId29"/>
    <p:sldId id="329" r:id="rId30"/>
    <p:sldId id="286" r:id="rId31"/>
    <p:sldId id="320" r:id="rId32"/>
    <p:sldId id="321" r:id="rId33"/>
    <p:sldId id="322" r:id="rId34"/>
    <p:sldId id="323" r:id="rId35"/>
    <p:sldId id="330" r:id="rId36"/>
    <p:sldId id="287" r:id="rId37"/>
    <p:sldId id="288" r:id="rId38"/>
    <p:sldId id="289" r:id="rId39"/>
    <p:sldId id="319" r:id="rId40"/>
    <p:sldId id="291" r:id="rId41"/>
    <p:sldId id="292" r:id="rId42"/>
    <p:sldId id="293" r:id="rId43"/>
    <p:sldId id="294" r:id="rId44"/>
    <p:sldId id="295" r:id="rId45"/>
    <p:sldId id="296" r:id="rId46"/>
    <p:sldId id="331" r:id="rId47"/>
    <p:sldId id="257" r:id="rId48"/>
    <p:sldId id="259" r:id="rId49"/>
    <p:sldId id="261" r:id="rId50"/>
    <p:sldId id="326" r:id="rId51"/>
    <p:sldId id="327" r:id="rId52"/>
    <p:sldId id="332" r:id="rId53"/>
    <p:sldId id="263" r:id="rId54"/>
    <p:sldId id="264" r:id="rId55"/>
    <p:sldId id="265" r:id="rId56"/>
    <p:sldId id="333" r:id="rId5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99CC"/>
    <a:srgbClr val="422C16"/>
    <a:srgbClr val="0C788E"/>
    <a:srgbClr val="006666"/>
    <a:srgbClr val="660066"/>
    <a:srgbClr val="333333"/>
    <a:srgbClr val="996633"/>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varScale="1">
        <p:scale>
          <a:sx n="73" d="100"/>
          <a:sy n="73" d="100"/>
        </p:scale>
        <p:origin x="-100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tteo\Desktop\New%20folder%20(4)\11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tteo\Desktop\New%20folder%20(4)\1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0"/>
  <c:chart>
    <c:plotArea>
      <c:layout/>
      <c:lineChart>
        <c:grouping val="standard"/>
        <c:ser>
          <c:idx val="0"/>
          <c:order val="0"/>
          <c:tx>
            <c:v>C.system</c:v>
          </c:tx>
          <c:marker>
            <c:symbol val="none"/>
          </c:marker>
          <c:val>
            <c:numRef>
              <c:f>'Inventory Models'!$AD$2:$AD$86</c:f>
              <c:numCache>
                <c:formatCode>0.00</c:formatCode>
                <c:ptCount val="85"/>
                <c:pt idx="0">
                  <c:v>2884.0636363636359</c:v>
                </c:pt>
                <c:pt idx="1">
                  <c:v>3526.7795454545453</c:v>
                </c:pt>
                <c:pt idx="2">
                  <c:v>4138.5</c:v>
                </c:pt>
                <c:pt idx="3">
                  <c:v>8551.2857142857047</c:v>
                </c:pt>
                <c:pt idx="4">
                  <c:v>5953</c:v>
                </c:pt>
                <c:pt idx="5">
                  <c:v>4089.2</c:v>
                </c:pt>
                <c:pt idx="6">
                  <c:v>4572.2333333333281</c:v>
                </c:pt>
                <c:pt idx="7">
                  <c:v>4118.6227722772319</c:v>
                </c:pt>
                <c:pt idx="8">
                  <c:v>5366.6252577319638</c:v>
                </c:pt>
                <c:pt idx="9">
                  <c:v>4048.5090909090914</c:v>
                </c:pt>
                <c:pt idx="10">
                  <c:v>3075.4339622641533</c:v>
                </c:pt>
                <c:pt idx="11">
                  <c:v>9628.2250000000004</c:v>
                </c:pt>
                <c:pt idx="12">
                  <c:v>4095.7346635367753</c:v>
                </c:pt>
                <c:pt idx="13">
                  <c:v>4727.3369565217445</c:v>
                </c:pt>
                <c:pt idx="14">
                  <c:v>7675.7574324324305</c:v>
                </c:pt>
                <c:pt idx="15">
                  <c:v>4277.4880952380854</c:v>
                </c:pt>
                <c:pt idx="16">
                  <c:v>2555.6363636363662</c:v>
                </c:pt>
                <c:pt idx="17">
                  <c:v>2759</c:v>
                </c:pt>
                <c:pt idx="18">
                  <c:v>1981.4857142857154</c:v>
                </c:pt>
                <c:pt idx="19">
                  <c:v>2385.4330536912789</c:v>
                </c:pt>
                <c:pt idx="20">
                  <c:v>2490.8192307692311</c:v>
                </c:pt>
                <c:pt idx="21">
                  <c:v>1949.9809523809531</c:v>
                </c:pt>
                <c:pt idx="22">
                  <c:v>1871.5844444444426</c:v>
                </c:pt>
                <c:pt idx="23">
                  <c:v>2896.6461538461558</c:v>
                </c:pt>
                <c:pt idx="24">
                  <c:v>1887.6657894736857</c:v>
                </c:pt>
                <c:pt idx="25">
                  <c:v>3340</c:v>
                </c:pt>
                <c:pt idx="26">
                  <c:v>2273.0666666666634</c:v>
                </c:pt>
                <c:pt idx="27">
                  <c:v>2078.7142857142831</c:v>
                </c:pt>
                <c:pt idx="28">
                  <c:v>3234.1847826086937</c:v>
                </c:pt>
                <c:pt idx="29">
                  <c:v>2183.6941176470614</c:v>
                </c:pt>
                <c:pt idx="30">
                  <c:v>2349.7857142857142</c:v>
                </c:pt>
                <c:pt idx="31">
                  <c:v>2581.9166666666647</c:v>
                </c:pt>
                <c:pt idx="32">
                  <c:v>2401.0168965517241</c:v>
                </c:pt>
                <c:pt idx="33">
                  <c:v>2422.4166666666647</c:v>
                </c:pt>
                <c:pt idx="34">
                  <c:v>2504.4319148936193</c:v>
                </c:pt>
                <c:pt idx="35">
                  <c:v>2213.9998520710083</c:v>
                </c:pt>
                <c:pt idx="36">
                  <c:v>1771.760802469136</c:v>
                </c:pt>
                <c:pt idx="37">
                  <c:v>2028.3525974025981</c:v>
                </c:pt>
                <c:pt idx="38">
                  <c:v>2466.2058823529392</c:v>
                </c:pt>
                <c:pt idx="39">
                  <c:v>1204.6543478260846</c:v>
                </c:pt>
                <c:pt idx="40">
                  <c:v>2180.6580645161289</c:v>
                </c:pt>
                <c:pt idx="41">
                  <c:v>2476.1714285714315</c:v>
                </c:pt>
                <c:pt idx="42">
                  <c:v>1851.1938983050848</c:v>
                </c:pt>
                <c:pt idx="43">
                  <c:v>1591.6087912087912</c:v>
                </c:pt>
                <c:pt idx="44">
                  <c:v>1683.05</c:v>
                </c:pt>
                <c:pt idx="45">
                  <c:v>1582.3703703703698</c:v>
                </c:pt>
                <c:pt idx="46">
                  <c:v>1651.9615384615383</c:v>
                </c:pt>
                <c:pt idx="47">
                  <c:v>1423</c:v>
                </c:pt>
                <c:pt idx="48">
                  <c:v>1604.6660958904108</c:v>
                </c:pt>
                <c:pt idx="49">
                  <c:v>1310.240243902439</c:v>
                </c:pt>
                <c:pt idx="50">
                  <c:v>1567.3142857142857</c:v>
                </c:pt>
                <c:pt idx="51">
                  <c:v>1343.2238095238095</c:v>
                </c:pt>
                <c:pt idx="52">
                  <c:v>2178</c:v>
                </c:pt>
                <c:pt idx="53">
                  <c:v>1717.2115384615383</c:v>
                </c:pt>
                <c:pt idx="54">
                  <c:v>2037.1034482758589</c:v>
                </c:pt>
                <c:pt idx="55">
                  <c:v>1510.9012295081966</c:v>
                </c:pt>
                <c:pt idx="56">
                  <c:v>1527.1860465116263</c:v>
                </c:pt>
                <c:pt idx="57">
                  <c:v>1427.041891891892</c:v>
                </c:pt>
                <c:pt idx="58">
                  <c:v>1499.7745614035096</c:v>
                </c:pt>
                <c:pt idx="59">
                  <c:v>1063.9901639344262</c:v>
                </c:pt>
                <c:pt idx="60">
                  <c:v>1379.5</c:v>
                </c:pt>
                <c:pt idx="61">
                  <c:v>890.66666666666663</c:v>
                </c:pt>
                <c:pt idx="62">
                  <c:v>890.66666666666663</c:v>
                </c:pt>
                <c:pt idx="63">
                  <c:v>890.66666666666663</c:v>
                </c:pt>
                <c:pt idx="64">
                  <c:v>1060.9357142857157</c:v>
                </c:pt>
                <c:pt idx="65">
                  <c:v>970.57800751879813</c:v>
                </c:pt>
                <c:pt idx="66">
                  <c:v>1364.1166666666679</c:v>
                </c:pt>
                <c:pt idx="67">
                  <c:v>1061.0269230769229</c:v>
                </c:pt>
                <c:pt idx="68">
                  <c:v>1167.9880136986301</c:v>
                </c:pt>
                <c:pt idx="69">
                  <c:v>919.12545454545466</c:v>
                </c:pt>
                <c:pt idx="70">
                  <c:v>1582.3703703703698</c:v>
                </c:pt>
                <c:pt idx="71">
                  <c:v>1060.7076923076934</c:v>
                </c:pt>
                <c:pt idx="72">
                  <c:v>1458</c:v>
                </c:pt>
                <c:pt idx="73">
                  <c:v>855.49761904761908</c:v>
                </c:pt>
                <c:pt idx="74">
                  <c:v>868.8771008403362</c:v>
                </c:pt>
                <c:pt idx="75">
                  <c:v>1816.5052631578951</c:v>
                </c:pt>
                <c:pt idx="76">
                  <c:v>1581.8666666666677</c:v>
                </c:pt>
                <c:pt idx="77">
                  <c:v>1191.1058823529409</c:v>
                </c:pt>
                <c:pt idx="78">
                  <c:v>1169</c:v>
                </c:pt>
                <c:pt idx="79">
                  <c:v>1343.2238095238095</c:v>
                </c:pt>
                <c:pt idx="80">
                  <c:v>1259.1688596491231</c:v>
                </c:pt>
                <c:pt idx="81">
                  <c:v>1309.9000000000001</c:v>
                </c:pt>
                <c:pt idx="82">
                  <c:v>1393.4</c:v>
                </c:pt>
                <c:pt idx="83">
                  <c:v>923.56363636363653</c:v>
                </c:pt>
                <c:pt idx="84">
                  <c:v>1042.3</c:v>
                </c:pt>
              </c:numCache>
            </c:numRef>
          </c:val>
        </c:ser>
        <c:ser>
          <c:idx val="1"/>
          <c:order val="1"/>
          <c:tx>
            <c:v>Current</c:v>
          </c:tx>
          <c:marker>
            <c:symbol val="none"/>
          </c:marker>
          <c:val>
            <c:numRef>
              <c:f>'Inventory Models'!$AI$2:$AI$86</c:f>
              <c:numCache>
                <c:formatCode>General</c:formatCode>
                <c:ptCount val="85"/>
                <c:pt idx="0">
                  <c:v>3899.9999999999995</c:v>
                </c:pt>
                <c:pt idx="1">
                  <c:v>3894</c:v>
                </c:pt>
                <c:pt idx="2">
                  <c:v>6934.5</c:v>
                </c:pt>
                <c:pt idx="3">
                  <c:v>15300</c:v>
                </c:pt>
                <c:pt idx="4">
                  <c:v>7099.25</c:v>
                </c:pt>
                <c:pt idx="5">
                  <c:v>5417.6</c:v>
                </c:pt>
                <c:pt idx="6">
                  <c:v>6937.4</c:v>
                </c:pt>
                <c:pt idx="7">
                  <c:v>41264.5</c:v>
                </c:pt>
                <c:pt idx="8">
                  <c:v>8150.5</c:v>
                </c:pt>
                <c:pt idx="9">
                  <c:v>9488.7000000000007</c:v>
                </c:pt>
                <c:pt idx="10">
                  <c:v>3630</c:v>
                </c:pt>
                <c:pt idx="11">
                  <c:v>19400.75</c:v>
                </c:pt>
                <c:pt idx="12">
                  <c:v>13789.6</c:v>
                </c:pt>
                <c:pt idx="13">
                  <c:v>8027.4999999999991</c:v>
                </c:pt>
                <c:pt idx="14">
                  <c:v>17931.999999999996</c:v>
                </c:pt>
                <c:pt idx="15">
                  <c:v>5820</c:v>
                </c:pt>
                <c:pt idx="16">
                  <c:v>3991.9999999999995</c:v>
                </c:pt>
                <c:pt idx="17">
                  <c:v>3138</c:v>
                </c:pt>
                <c:pt idx="18">
                  <c:v>4536</c:v>
                </c:pt>
                <c:pt idx="19">
                  <c:v>2717</c:v>
                </c:pt>
                <c:pt idx="20">
                  <c:v>4446.1000000000004</c:v>
                </c:pt>
                <c:pt idx="21">
                  <c:v>3044</c:v>
                </c:pt>
                <c:pt idx="22">
                  <c:v>2693.5</c:v>
                </c:pt>
                <c:pt idx="23">
                  <c:v>3724.1666666666629</c:v>
                </c:pt>
                <c:pt idx="24">
                  <c:v>7237.2000000000007</c:v>
                </c:pt>
                <c:pt idx="25">
                  <c:v>4767.5</c:v>
                </c:pt>
                <c:pt idx="26">
                  <c:v>3330.6666666666629</c:v>
                </c:pt>
                <c:pt idx="27">
                  <c:v>3926.0000000000005</c:v>
                </c:pt>
                <c:pt idx="28">
                  <c:v>4474.1000000000004</c:v>
                </c:pt>
                <c:pt idx="29">
                  <c:v>3966.6000000000004</c:v>
                </c:pt>
                <c:pt idx="30">
                  <c:v>2554</c:v>
                </c:pt>
                <c:pt idx="31">
                  <c:v>2884.25</c:v>
                </c:pt>
                <c:pt idx="32">
                  <c:v>3781.5</c:v>
                </c:pt>
                <c:pt idx="33">
                  <c:v>3816.25</c:v>
                </c:pt>
                <c:pt idx="34">
                  <c:v>3527.1</c:v>
                </c:pt>
                <c:pt idx="35">
                  <c:v>2638.9999999999995</c:v>
                </c:pt>
                <c:pt idx="36">
                  <c:v>7366.2500000000009</c:v>
                </c:pt>
                <c:pt idx="37">
                  <c:v>4362</c:v>
                </c:pt>
                <c:pt idx="38">
                  <c:v>5700</c:v>
                </c:pt>
                <c:pt idx="39">
                  <c:v>1493.9166666666683</c:v>
                </c:pt>
                <c:pt idx="40">
                  <c:v>2458.6666666666629</c:v>
                </c:pt>
                <c:pt idx="41">
                  <c:v>4647.2</c:v>
                </c:pt>
                <c:pt idx="42">
                  <c:v>3681.6</c:v>
                </c:pt>
                <c:pt idx="43">
                  <c:v>3271.5</c:v>
                </c:pt>
                <c:pt idx="44">
                  <c:v>6589.2250000000004</c:v>
                </c:pt>
                <c:pt idx="45">
                  <c:v>2515</c:v>
                </c:pt>
                <c:pt idx="46">
                  <c:v>2346.3000000000002</c:v>
                </c:pt>
                <c:pt idx="47">
                  <c:v>2459.5833333333376</c:v>
                </c:pt>
                <c:pt idx="48">
                  <c:v>2463.75</c:v>
                </c:pt>
                <c:pt idx="49">
                  <c:v>1437.1</c:v>
                </c:pt>
                <c:pt idx="50">
                  <c:v>2415.9</c:v>
                </c:pt>
                <c:pt idx="51">
                  <c:v>2910.9</c:v>
                </c:pt>
                <c:pt idx="52">
                  <c:v>2630.5</c:v>
                </c:pt>
                <c:pt idx="53">
                  <c:v>5061</c:v>
                </c:pt>
                <c:pt idx="54">
                  <c:v>2310</c:v>
                </c:pt>
                <c:pt idx="55">
                  <c:v>1986.3333333333314</c:v>
                </c:pt>
                <c:pt idx="56">
                  <c:v>3478.4</c:v>
                </c:pt>
                <c:pt idx="57">
                  <c:v>1807.8</c:v>
                </c:pt>
                <c:pt idx="58">
                  <c:v>4342.7</c:v>
                </c:pt>
                <c:pt idx="59">
                  <c:v>1584.5</c:v>
                </c:pt>
                <c:pt idx="60">
                  <c:v>2224.5</c:v>
                </c:pt>
                <c:pt idx="61">
                  <c:v>1454</c:v>
                </c:pt>
                <c:pt idx="62">
                  <c:v>1454</c:v>
                </c:pt>
                <c:pt idx="63">
                  <c:v>1454</c:v>
                </c:pt>
                <c:pt idx="64">
                  <c:v>5844.8250000000044</c:v>
                </c:pt>
                <c:pt idx="65">
                  <c:v>3308.75</c:v>
                </c:pt>
                <c:pt idx="66">
                  <c:v>2682.75</c:v>
                </c:pt>
                <c:pt idx="67">
                  <c:v>2872.25</c:v>
                </c:pt>
                <c:pt idx="68">
                  <c:v>1705.6666666666667</c:v>
                </c:pt>
                <c:pt idx="69">
                  <c:v>1740.94</c:v>
                </c:pt>
                <c:pt idx="70">
                  <c:v>2011</c:v>
                </c:pt>
                <c:pt idx="71">
                  <c:v>1564.2</c:v>
                </c:pt>
                <c:pt idx="72">
                  <c:v>2195</c:v>
                </c:pt>
                <c:pt idx="73">
                  <c:v>1963.0000000000002</c:v>
                </c:pt>
                <c:pt idx="74">
                  <c:v>2705</c:v>
                </c:pt>
                <c:pt idx="75">
                  <c:v>3710.4</c:v>
                </c:pt>
                <c:pt idx="76">
                  <c:v>4714.9000000000005</c:v>
                </c:pt>
                <c:pt idx="77">
                  <c:v>1482</c:v>
                </c:pt>
                <c:pt idx="78">
                  <c:v>7655.1666666666788</c:v>
                </c:pt>
                <c:pt idx="79">
                  <c:v>2910.9</c:v>
                </c:pt>
                <c:pt idx="80">
                  <c:v>3694.0000000000005</c:v>
                </c:pt>
                <c:pt idx="81">
                  <c:v>2661</c:v>
                </c:pt>
                <c:pt idx="82">
                  <c:v>2981</c:v>
                </c:pt>
                <c:pt idx="83">
                  <c:v>2102.6999999999998</c:v>
                </c:pt>
                <c:pt idx="84">
                  <c:v>3343.55</c:v>
                </c:pt>
              </c:numCache>
            </c:numRef>
          </c:val>
        </c:ser>
        <c:marker val="1"/>
        <c:axId val="66425984"/>
        <c:axId val="66427520"/>
      </c:lineChart>
      <c:catAx>
        <c:axId val="66425984"/>
        <c:scaling>
          <c:orientation val="minMax"/>
        </c:scaling>
        <c:axPos val="b"/>
        <c:tickLblPos val="nextTo"/>
        <c:crossAx val="66427520"/>
        <c:crosses val="autoZero"/>
        <c:auto val="1"/>
        <c:lblAlgn val="ctr"/>
        <c:lblOffset val="100"/>
      </c:catAx>
      <c:valAx>
        <c:axId val="66427520"/>
        <c:scaling>
          <c:orientation val="minMax"/>
        </c:scaling>
        <c:axPos val="l"/>
        <c:majorGridlines/>
        <c:numFmt formatCode="0.00" sourceLinked="1"/>
        <c:tickLblPos val="nextTo"/>
        <c:crossAx val="66425984"/>
        <c:crosses val="autoZero"/>
        <c:crossBetween val="between"/>
      </c:valAx>
    </c:plotArea>
    <c:legend>
      <c:legendPos val="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0"/>
  <c:chart>
    <c:plotArea>
      <c:layout/>
      <c:lineChart>
        <c:grouping val="standard"/>
        <c:ser>
          <c:idx val="1"/>
          <c:order val="0"/>
          <c:tx>
            <c:v>Continous-S</c:v>
          </c:tx>
          <c:marker>
            <c:symbol val="none"/>
          </c:marker>
          <c:val>
            <c:numRef>
              <c:f>'Inventory Models'!$AD$2:$AD$86</c:f>
              <c:numCache>
                <c:formatCode>0.00</c:formatCode>
                <c:ptCount val="85"/>
                <c:pt idx="0">
                  <c:v>2884.0636363636359</c:v>
                </c:pt>
                <c:pt idx="1">
                  <c:v>3526.7795454545453</c:v>
                </c:pt>
                <c:pt idx="2">
                  <c:v>4138.5</c:v>
                </c:pt>
                <c:pt idx="3">
                  <c:v>8551.2857142857047</c:v>
                </c:pt>
                <c:pt idx="4">
                  <c:v>5953</c:v>
                </c:pt>
                <c:pt idx="5">
                  <c:v>4089.2</c:v>
                </c:pt>
                <c:pt idx="6">
                  <c:v>4572.2333333333281</c:v>
                </c:pt>
                <c:pt idx="7">
                  <c:v>4118.6227722772319</c:v>
                </c:pt>
                <c:pt idx="8">
                  <c:v>5366.6252577319638</c:v>
                </c:pt>
                <c:pt idx="9">
                  <c:v>4048.5090909090914</c:v>
                </c:pt>
                <c:pt idx="10">
                  <c:v>3075.4339622641533</c:v>
                </c:pt>
                <c:pt idx="11">
                  <c:v>9628.2250000000004</c:v>
                </c:pt>
                <c:pt idx="12">
                  <c:v>4095.7346635367753</c:v>
                </c:pt>
                <c:pt idx="13">
                  <c:v>4727.3369565217445</c:v>
                </c:pt>
                <c:pt idx="14">
                  <c:v>7675.7574324324305</c:v>
                </c:pt>
                <c:pt idx="15">
                  <c:v>4277.4880952380854</c:v>
                </c:pt>
                <c:pt idx="16">
                  <c:v>2555.6363636363662</c:v>
                </c:pt>
                <c:pt idx="17">
                  <c:v>2759</c:v>
                </c:pt>
                <c:pt idx="18">
                  <c:v>1981.4857142857154</c:v>
                </c:pt>
                <c:pt idx="19">
                  <c:v>2385.4330536912789</c:v>
                </c:pt>
                <c:pt idx="20">
                  <c:v>2490.8192307692311</c:v>
                </c:pt>
                <c:pt idx="21">
                  <c:v>1949.9809523809531</c:v>
                </c:pt>
                <c:pt idx="22">
                  <c:v>1871.5844444444426</c:v>
                </c:pt>
                <c:pt idx="23">
                  <c:v>2896.6461538461558</c:v>
                </c:pt>
                <c:pt idx="24">
                  <c:v>1887.6657894736857</c:v>
                </c:pt>
                <c:pt idx="25">
                  <c:v>3340</c:v>
                </c:pt>
                <c:pt idx="26">
                  <c:v>2273.0666666666634</c:v>
                </c:pt>
                <c:pt idx="27">
                  <c:v>2078.7142857142831</c:v>
                </c:pt>
                <c:pt idx="28">
                  <c:v>3234.1847826086937</c:v>
                </c:pt>
                <c:pt idx="29">
                  <c:v>2183.6941176470614</c:v>
                </c:pt>
                <c:pt idx="30">
                  <c:v>2349.7857142857142</c:v>
                </c:pt>
                <c:pt idx="31">
                  <c:v>2581.9166666666647</c:v>
                </c:pt>
                <c:pt idx="32">
                  <c:v>2401.0168965517241</c:v>
                </c:pt>
                <c:pt idx="33">
                  <c:v>2422.4166666666647</c:v>
                </c:pt>
                <c:pt idx="34">
                  <c:v>2504.4319148936193</c:v>
                </c:pt>
                <c:pt idx="35">
                  <c:v>2213.9998520710083</c:v>
                </c:pt>
                <c:pt idx="36">
                  <c:v>1771.760802469136</c:v>
                </c:pt>
                <c:pt idx="37">
                  <c:v>2028.3525974025981</c:v>
                </c:pt>
                <c:pt idx="38">
                  <c:v>2466.2058823529392</c:v>
                </c:pt>
                <c:pt idx="39">
                  <c:v>1204.6543478260846</c:v>
                </c:pt>
                <c:pt idx="40">
                  <c:v>2180.6580645161289</c:v>
                </c:pt>
                <c:pt idx="41">
                  <c:v>2476.1714285714315</c:v>
                </c:pt>
                <c:pt idx="42">
                  <c:v>1851.1938983050848</c:v>
                </c:pt>
                <c:pt idx="43">
                  <c:v>1591.6087912087912</c:v>
                </c:pt>
                <c:pt idx="44">
                  <c:v>1683.05</c:v>
                </c:pt>
                <c:pt idx="45">
                  <c:v>1582.3703703703698</c:v>
                </c:pt>
                <c:pt idx="46">
                  <c:v>1651.9615384615383</c:v>
                </c:pt>
                <c:pt idx="47">
                  <c:v>1423</c:v>
                </c:pt>
                <c:pt idx="48">
                  <c:v>1604.6660958904108</c:v>
                </c:pt>
                <c:pt idx="49">
                  <c:v>1310.240243902439</c:v>
                </c:pt>
                <c:pt idx="50">
                  <c:v>1567.3142857142857</c:v>
                </c:pt>
                <c:pt idx="51">
                  <c:v>1343.2238095238095</c:v>
                </c:pt>
                <c:pt idx="52">
                  <c:v>2178</c:v>
                </c:pt>
                <c:pt idx="53">
                  <c:v>1717.2115384615383</c:v>
                </c:pt>
                <c:pt idx="54">
                  <c:v>2037.1034482758589</c:v>
                </c:pt>
                <c:pt idx="55">
                  <c:v>1510.9012295081966</c:v>
                </c:pt>
                <c:pt idx="56">
                  <c:v>1527.1860465116263</c:v>
                </c:pt>
                <c:pt idx="57">
                  <c:v>1427.041891891892</c:v>
                </c:pt>
                <c:pt idx="58">
                  <c:v>1499.7745614035096</c:v>
                </c:pt>
                <c:pt idx="59">
                  <c:v>1063.9901639344262</c:v>
                </c:pt>
                <c:pt idx="60">
                  <c:v>1379.5</c:v>
                </c:pt>
                <c:pt idx="61">
                  <c:v>890.66666666666663</c:v>
                </c:pt>
                <c:pt idx="62">
                  <c:v>890.66666666666663</c:v>
                </c:pt>
                <c:pt idx="63">
                  <c:v>890.66666666666663</c:v>
                </c:pt>
                <c:pt idx="64">
                  <c:v>1060.9357142857157</c:v>
                </c:pt>
                <c:pt idx="65">
                  <c:v>970.57800751879813</c:v>
                </c:pt>
                <c:pt idx="66">
                  <c:v>1364.1166666666679</c:v>
                </c:pt>
                <c:pt idx="67">
                  <c:v>1061.0269230769229</c:v>
                </c:pt>
                <c:pt idx="68">
                  <c:v>1167.9880136986301</c:v>
                </c:pt>
                <c:pt idx="69">
                  <c:v>919.12545454545466</c:v>
                </c:pt>
                <c:pt idx="70">
                  <c:v>1582.3703703703698</c:v>
                </c:pt>
                <c:pt idx="71">
                  <c:v>1060.7076923076934</c:v>
                </c:pt>
                <c:pt idx="72">
                  <c:v>1458</c:v>
                </c:pt>
                <c:pt idx="73">
                  <c:v>855.49761904761908</c:v>
                </c:pt>
                <c:pt idx="74">
                  <c:v>868.8771008403362</c:v>
                </c:pt>
                <c:pt idx="75">
                  <c:v>1816.5052631578951</c:v>
                </c:pt>
                <c:pt idx="76">
                  <c:v>1581.8666666666677</c:v>
                </c:pt>
                <c:pt idx="77">
                  <c:v>1191.1058823529409</c:v>
                </c:pt>
                <c:pt idx="78">
                  <c:v>1169</c:v>
                </c:pt>
                <c:pt idx="79">
                  <c:v>1343.2238095238095</c:v>
                </c:pt>
                <c:pt idx="80">
                  <c:v>1259.1688596491231</c:v>
                </c:pt>
                <c:pt idx="81">
                  <c:v>1309.9000000000001</c:v>
                </c:pt>
                <c:pt idx="82">
                  <c:v>1393.4</c:v>
                </c:pt>
                <c:pt idx="83">
                  <c:v>923.56363636363653</c:v>
                </c:pt>
                <c:pt idx="84">
                  <c:v>1042.3</c:v>
                </c:pt>
              </c:numCache>
            </c:numRef>
          </c:val>
        </c:ser>
        <c:ser>
          <c:idx val="2"/>
          <c:order val="1"/>
          <c:tx>
            <c:v>Periodic.S</c:v>
          </c:tx>
          <c:marker>
            <c:symbol val="none"/>
          </c:marker>
          <c:val>
            <c:numRef>
              <c:f>'Periodic Review'!$AA$3:$AA$87</c:f>
              <c:numCache>
                <c:formatCode>0.00</c:formatCode>
                <c:ptCount val="85"/>
                <c:pt idx="0">
                  <c:v>3145.0636363636359</c:v>
                </c:pt>
                <c:pt idx="1">
                  <c:v>3828.3795454545452</c:v>
                </c:pt>
                <c:pt idx="2">
                  <c:v>4399.5</c:v>
                </c:pt>
                <c:pt idx="3">
                  <c:v>8899.2857142857047</c:v>
                </c:pt>
                <c:pt idx="4">
                  <c:v>5953</c:v>
                </c:pt>
                <c:pt idx="5">
                  <c:v>4286.4000000000005</c:v>
                </c:pt>
                <c:pt idx="6">
                  <c:v>4908.6333333333305</c:v>
                </c:pt>
                <c:pt idx="7">
                  <c:v>4443.4227722772284</c:v>
                </c:pt>
                <c:pt idx="8">
                  <c:v>5752.3252577319636</c:v>
                </c:pt>
                <c:pt idx="9">
                  <c:v>4228.3090909090924</c:v>
                </c:pt>
                <c:pt idx="10">
                  <c:v>3365.4339622641533</c:v>
                </c:pt>
                <c:pt idx="11">
                  <c:v>10009.575000000001</c:v>
                </c:pt>
                <c:pt idx="12">
                  <c:v>4427.4946635367805</c:v>
                </c:pt>
                <c:pt idx="13">
                  <c:v>4927.4369565217394</c:v>
                </c:pt>
                <c:pt idx="14">
                  <c:v>8090.4574324324285</c:v>
                </c:pt>
                <c:pt idx="15">
                  <c:v>4581.9880952380854</c:v>
                </c:pt>
                <c:pt idx="16">
                  <c:v>2787.6363636363662</c:v>
                </c:pt>
                <c:pt idx="17">
                  <c:v>2933</c:v>
                </c:pt>
                <c:pt idx="18">
                  <c:v>2167.0857142857162</c:v>
                </c:pt>
                <c:pt idx="19">
                  <c:v>2640.6330536912774</c:v>
                </c:pt>
                <c:pt idx="20">
                  <c:v>2746.0192307692309</c:v>
                </c:pt>
                <c:pt idx="21">
                  <c:v>2181.9809523809522</c:v>
                </c:pt>
                <c:pt idx="22">
                  <c:v>2098.0744444444445</c:v>
                </c:pt>
                <c:pt idx="23">
                  <c:v>3117.0461538461559</c:v>
                </c:pt>
                <c:pt idx="24">
                  <c:v>2109.515789473684</c:v>
                </c:pt>
                <c:pt idx="25">
                  <c:v>3630</c:v>
                </c:pt>
                <c:pt idx="26">
                  <c:v>2458.6666666666629</c:v>
                </c:pt>
                <c:pt idx="27">
                  <c:v>2310.7142857142831</c:v>
                </c:pt>
                <c:pt idx="28">
                  <c:v>3506.7847826086936</c:v>
                </c:pt>
                <c:pt idx="29">
                  <c:v>2375.0941176470615</c:v>
                </c:pt>
                <c:pt idx="30">
                  <c:v>2349.7857142857142</c:v>
                </c:pt>
                <c:pt idx="31">
                  <c:v>2581.9166666666647</c:v>
                </c:pt>
                <c:pt idx="32">
                  <c:v>2648.0968965517241</c:v>
                </c:pt>
                <c:pt idx="33">
                  <c:v>2422.4166666666647</c:v>
                </c:pt>
                <c:pt idx="34">
                  <c:v>2713.2319148936172</c:v>
                </c:pt>
                <c:pt idx="35">
                  <c:v>2461.9498520710072</c:v>
                </c:pt>
                <c:pt idx="36">
                  <c:v>1989.260802469136</c:v>
                </c:pt>
                <c:pt idx="37">
                  <c:v>2263.2525974025975</c:v>
                </c:pt>
                <c:pt idx="38" formatCode="General">
                  <c:v>0</c:v>
                </c:pt>
                <c:pt idx="39">
                  <c:v>1387.3543478260851</c:v>
                </c:pt>
                <c:pt idx="40">
                  <c:v>2389.4580645161291</c:v>
                </c:pt>
                <c:pt idx="41">
                  <c:v>2684.9714285714326</c:v>
                </c:pt>
                <c:pt idx="42">
                  <c:v>2080.8738983050862</c:v>
                </c:pt>
                <c:pt idx="43">
                  <c:v>1800.4087912087923</c:v>
                </c:pt>
                <c:pt idx="44">
                  <c:v>1893.3</c:v>
                </c:pt>
                <c:pt idx="45">
                  <c:v>1785.3703703703698</c:v>
                </c:pt>
                <c:pt idx="46">
                  <c:v>1773.7615384615383</c:v>
                </c:pt>
                <c:pt idx="47">
                  <c:v>1553.5</c:v>
                </c:pt>
                <c:pt idx="48">
                  <c:v>1800.416095890411</c:v>
                </c:pt>
                <c:pt idx="49">
                  <c:v>1501.6402439024378</c:v>
                </c:pt>
                <c:pt idx="50">
                  <c:v>1677.5142857142855</c:v>
                </c:pt>
                <c:pt idx="51">
                  <c:v>1534.6238095238084</c:v>
                </c:pt>
                <c:pt idx="52">
                  <c:v>2381</c:v>
                </c:pt>
                <c:pt idx="53">
                  <c:v>1847.7115384615383</c:v>
                </c:pt>
                <c:pt idx="54">
                  <c:v>2245.903448275862</c:v>
                </c:pt>
                <c:pt idx="55">
                  <c:v>1708.1012295081953</c:v>
                </c:pt>
                <c:pt idx="56">
                  <c:v>1701.1860465116263</c:v>
                </c:pt>
                <c:pt idx="57">
                  <c:v>1615.541891891892</c:v>
                </c:pt>
                <c:pt idx="58">
                  <c:v>1682.4745614035098</c:v>
                </c:pt>
                <c:pt idx="59">
                  <c:v>1237.9901639344262</c:v>
                </c:pt>
                <c:pt idx="60">
                  <c:v>1553.5</c:v>
                </c:pt>
                <c:pt idx="61">
                  <c:v>1035.6666666666665</c:v>
                </c:pt>
                <c:pt idx="62">
                  <c:v>1035.6666666666665</c:v>
                </c:pt>
                <c:pt idx="63">
                  <c:v>1035.6666666666665</c:v>
                </c:pt>
                <c:pt idx="64">
                  <c:v>1230.5857142857151</c:v>
                </c:pt>
                <c:pt idx="65">
                  <c:v>1130.078007518797</c:v>
                </c:pt>
                <c:pt idx="66">
                  <c:v>1552.6166666666677</c:v>
                </c:pt>
                <c:pt idx="67">
                  <c:v>1233.5769230769229</c:v>
                </c:pt>
                <c:pt idx="68">
                  <c:v>1343.4380136986301</c:v>
                </c:pt>
                <c:pt idx="69">
                  <c:v>1080.945454545455</c:v>
                </c:pt>
                <c:pt idx="70">
                  <c:v>1785.3703703703698</c:v>
                </c:pt>
                <c:pt idx="71">
                  <c:v>1223.1076923076923</c:v>
                </c:pt>
                <c:pt idx="72">
                  <c:v>1632</c:v>
                </c:pt>
                <c:pt idx="73">
                  <c:v>1007.747619047619</c:v>
                </c:pt>
                <c:pt idx="74">
                  <c:v>1021.1271008403361</c:v>
                </c:pt>
                <c:pt idx="75">
                  <c:v>2002.105263157895</c:v>
                </c:pt>
                <c:pt idx="76">
                  <c:v>1738.4666666666681</c:v>
                </c:pt>
                <c:pt idx="77">
                  <c:v>1365.1058823529409</c:v>
                </c:pt>
                <c:pt idx="78">
                  <c:v>1343</c:v>
                </c:pt>
                <c:pt idx="79">
                  <c:v>1534.6238095238084</c:v>
                </c:pt>
                <c:pt idx="80">
                  <c:v>1433.1688596491231</c:v>
                </c:pt>
                <c:pt idx="81">
                  <c:v>1501.3</c:v>
                </c:pt>
                <c:pt idx="82">
                  <c:v>1584.8</c:v>
                </c:pt>
                <c:pt idx="83">
                  <c:v>1045.3636363636358</c:v>
                </c:pt>
                <c:pt idx="84">
                  <c:v>1201.8</c:v>
                </c:pt>
              </c:numCache>
            </c:numRef>
          </c:val>
        </c:ser>
        <c:marker val="1"/>
        <c:axId val="67899392"/>
        <c:axId val="67900928"/>
      </c:lineChart>
      <c:catAx>
        <c:axId val="67899392"/>
        <c:scaling>
          <c:orientation val="minMax"/>
        </c:scaling>
        <c:axPos val="b"/>
        <c:tickLblPos val="nextTo"/>
        <c:crossAx val="67900928"/>
        <c:crosses val="autoZero"/>
        <c:auto val="1"/>
        <c:lblAlgn val="ctr"/>
        <c:lblOffset val="100"/>
      </c:catAx>
      <c:valAx>
        <c:axId val="67900928"/>
        <c:scaling>
          <c:orientation val="minMax"/>
        </c:scaling>
        <c:axPos val="l"/>
        <c:majorGridlines/>
        <c:numFmt formatCode="0.00" sourceLinked="1"/>
        <c:tickLblPos val="nextTo"/>
        <c:crossAx val="67899392"/>
        <c:crosses val="autoZero"/>
        <c:crossBetween val="between"/>
      </c:valAx>
    </c:plotArea>
    <c:legend>
      <c:legendPos val="r"/>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71E4B8A6-CB58-4D24-BFF1-D876941E53D9}" type="slidenum">
              <a:rPr lang="es-ES" smtClean="0"/>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C3D2CE05-B788-4FC5-9E7B-67868CD6EADC}" type="slidenum">
              <a:rPr lang="es-ES" smtClean="0"/>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427031FD-9E79-4D57-9F89-90819284649C}" type="slidenum">
              <a:rPr lang="es-ES" smtClean="0"/>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77E08298-84E7-4D3C-A35A-DF8139CC0197}" type="slidenum">
              <a:rPr lang="es-ES" smtClean="0"/>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C1474836-374C-46D8-A950-AFCF5D6E06F8}" type="slidenum">
              <a:rPr lang="es-ES" smtClean="0"/>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01ADF611-E11E-49AE-B318-F3E35840C4C5}" type="slidenum">
              <a:rPr lang="es-ES" smtClean="0"/>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F89EC393-6DBF-4E75-9762-8DA947DE37BD}" type="slidenum">
              <a:rPr lang="es-ES" smtClean="0"/>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9E780316-BA3D-4D14-8587-FF3F0EDA8140}" type="slidenum">
              <a:rPr lang="es-ES" smtClean="0"/>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129E673C-37D0-4620-AF8E-7FBB152489AC}" type="slidenum">
              <a:rPr lang="es-ES" smtClean="0"/>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0A95259F-7588-4EC7-85D1-50FB1A1E3C0D}" type="slidenum">
              <a:rPr lang="es-ES" smtClean="0"/>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BBD81651-0B79-4BDB-888B-DBDBAAF520F2}" type="slidenum">
              <a:rPr lang="es-ES" smtClean="0"/>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83795845-9629-4CAC-BF7B-058DD0BF3410}" type="slidenum">
              <a:rPr lang="es-ES" smtClean="0"/>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7E08298-84E7-4D3C-A35A-DF8139CC0197}" type="slidenum">
              <a:rPr lang="es-ES" smtClean="0"/>
              <a:pPr>
                <a:defRPr/>
              </a:pPr>
              <a:t>‹#›</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bg1"/>
          </a:solidFill>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81000" y="2286000"/>
            <a:ext cx="8229600" cy="1828800"/>
          </a:xfrm>
        </p:spPr>
        <p:txBody>
          <a:bodyPr/>
          <a:lstStyle/>
          <a:p>
            <a:pPr algn="ctr"/>
            <a:r>
              <a:rPr lang="en-US" dirty="0" smtClean="0"/>
              <a:t>SPARE PARTS INVENTORY</a:t>
            </a:r>
            <a:br>
              <a:rPr lang="en-US" dirty="0" smtClean="0"/>
            </a:br>
            <a:r>
              <a:rPr lang="en-US" dirty="0" smtClean="0"/>
              <a:t>MANAGEMENT</a:t>
            </a:r>
            <a:endParaRPr lang="en-US" dirty="0"/>
          </a:p>
        </p:txBody>
      </p:sp>
      <p:sp>
        <p:nvSpPr>
          <p:cNvPr id="3" name="Subtitle 2"/>
          <p:cNvSpPr>
            <a:spLocks noGrp="1"/>
          </p:cNvSpPr>
          <p:nvPr>
            <p:ph type="subTitle" idx="1"/>
          </p:nvPr>
        </p:nvSpPr>
        <p:spPr>
          <a:xfrm>
            <a:off x="323528" y="4114800"/>
            <a:ext cx="8077200" cy="2743200"/>
          </a:xfrm>
        </p:spPr>
        <p:txBody>
          <a:bodyPr>
            <a:noAutofit/>
          </a:bodyPr>
          <a:lstStyle/>
          <a:p>
            <a:pPr algn="l"/>
            <a:r>
              <a:rPr lang="en-US" sz="1800" b="1" dirty="0" smtClean="0">
                <a:latin typeface="Times New Roman" pitchFamily="18" charset="0"/>
                <a:cs typeface="Times New Roman" pitchFamily="18" charset="0"/>
              </a:rPr>
              <a:t>Project Group Members:</a:t>
            </a:r>
          </a:p>
          <a:p>
            <a:pPr algn="l"/>
            <a:r>
              <a:rPr lang="en-US" sz="1800" b="1" dirty="0" smtClean="0">
                <a:latin typeface="Times New Roman" pitchFamily="18" charset="0"/>
                <a:cs typeface="Times New Roman" pitchFamily="18" charset="0"/>
              </a:rPr>
              <a:t>Aya Abu </a:t>
            </a:r>
            <a:r>
              <a:rPr lang="en-US" sz="1800" b="1" dirty="0" err="1" smtClean="0">
                <a:latin typeface="Times New Roman" pitchFamily="18" charset="0"/>
                <a:cs typeface="Times New Roman" pitchFamily="18" charset="0"/>
              </a:rPr>
              <a:t>zant</a:t>
            </a:r>
            <a:endParaRPr lang="en-US" sz="1800" b="1" dirty="0" smtClean="0">
              <a:solidFill>
                <a:schemeClr val="bg1"/>
              </a:solidFill>
              <a:latin typeface="Times New Roman" pitchFamily="18" charset="0"/>
              <a:cs typeface="Times New Roman" pitchFamily="18" charset="0"/>
            </a:endParaRPr>
          </a:p>
          <a:p>
            <a:pPr algn="l"/>
            <a:r>
              <a:rPr lang="en-US" sz="1800" b="1" dirty="0" err="1" smtClean="0">
                <a:latin typeface="Times New Roman" pitchFamily="18" charset="0"/>
                <a:cs typeface="Times New Roman" pitchFamily="18" charset="0"/>
              </a:rPr>
              <a:t>Haneen</a:t>
            </a:r>
            <a:r>
              <a:rPr lang="en-US" sz="1800" b="1" dirty="0" smtClean="0">
                <a:latin typeface="Times New Roman" pitchFamily="18" charset="0"/>
                <a:cs typeface="Times New Roman" pitchFamily="18" charset="0"/>
              </a:rPr>
              <a:t> </a:t>
            </a:r>
            <a:r>
              <a:rPr lang="en-US" sz="1800" b="1" dirty="0" err="1" smtClean="0">
                <a:latin typeface="Times New Roman" pitchFamily="18" charset="0"/>
                <a:cs typeface="Times New Roman" pitchFamily="18" charset="0"/>
              </a:rPr>
              <a:t>Saymeh</a:t>
            </a: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r>
              <a:rPr lang="en-US" sz="1800" b="1" dirty="0" err="1" smtClean="0">
                <a:latin typeface="Times New Roman" pitchFamily="18" charset="0"/>
                <a:cs typeface="Times New Roman" pitchFamily="18" charset="0"/>
              </a:rPr>
              <a:t>Hisham</a:t>
            </a:r>
            <a:r>
              <a:rPr lang="en-US" sz="1800" b="1" dirty="0" smtClean="0">
                <a:latin typeface="Times New Roman" pitchFamily="18" charset="0"/>
                <a:cs typeface="Times New Roman" pitchFamily="18" charset="0"/>
              </a:rPr>
              <a:t> </a:t>
            </a:r>
            <a:r>
              <a:rPr lang="en-US" sz="1800" b="1" dirty="0" err="1" smtClean="0">
                <a:latin typeface="Times New Roman" pitchFamily="18" charset="0"/>
                <a:cs typeface="Times New Roman" pitchFamily="18" charset="0"/>
              </a:rPr>
              <a:t>Jaber</a:t>
            </a: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r>
              <a:rPr lang="en-US" sz="1800" b="1" dirty="0" err="1" smtClean="0">
                <a:latin typeface="Times New Roman" pitchFamily="18" charset="0"/>
                <a:cs typeface="Times New Roman" pitchFamily="18" charset="0"/>
              </a:rPr>
              <a:t>Mahdi</a:t>
            </a:r>
            <a:r>
              <a:rPr lang="en-US" sz="1800" b="1" dirty="0" smtClean="0">
                <a:latin typeface="Times New Roman" pitchFamily="18" charset="0"/>
                <a:cs typeface="Times New Roman" pitchFamily="18" charset="0"/>
              </a:rPr>
              <a:t> </a:t>
            </a:r>
            <a:r>
              <a:rPr lang="en-US" sz="1800" b="1" dirty="0" err="1" smtClean="0">
                <a:latin typeface="Times New Roman" pitchFamily="18" charset="0"/>
                <a:cs typeface="Times New Roman" pitchFamily="18" charset="0"/>
              </a:rPr>
              <a:t>Attieh</a:t>
            </a:r>
            <a:endParaRPr lang="en-US" sz="1800" b="1" dirty="0" smtClean="0">
              <a:latin typeface="Times New Roman" pitchFamily="18" charset="0"/>
              <a:cs typeface="Times New Roman" pitchFamily="18" charset="0"/>
            </a:endParaRPr>
          </a:p>
          <a:p>
            <a:pPr algn="l"/>
            <a:endParaRPr lang="en-US" sz="1800" b="1" dirty="0" smtClean="0">
              <a:solidFill>
                <a:schemeClr val="bg1"/>
              </a:solidFill>
              <a:latin typeface="Times New Roman" pitchFamily="18" charset="0"/>
              <a:cs typeface="Times New Roman" pitchFamily="18" charset="0"/>
            </a:endParaRPr>
          </a:p>
          <a:p>
            <a:pPr algn="l"/>
            <a:endParaRPr lang="en-US" sz="1800" b="1" dirty="0" smtClean="0">
              <a:solidFill>
                <a:srgbClr val="002060"/>
              </a:solidFill>
              <a:latin typeface="Times New Roman" pitchFamily="18" charset="0"/>
              <a:cs typeface="Times New Roman" pitchFamily="18" charset="0"/>
            </a:endParaRPr>
          </a:p>
        </p:txBody>
      </p:sp>
      <p:sp>
        <p:nvSpPr>
          <p:cNvPr id="5" name="TextBox 4"/>
          <p:cNvSpPr txBox="1"/>
          <p:nvPr/>
        </p:nvSpPr>
        <p:spPr>
          <a:xfrm>
            <a:off x="4953000" y="4293096"/>
            <a:ext cx="4191000" cy="1384995"/>
          </a:xfrm>
          <a:prstGeom prst="rect">
            <a:avLst/>
          </a:prstGeom>
          <a:noFill/>
        </p:spPr>
        <p:txBody>
          <a:bodyPr wrap="square" rtlCol="0">
            <a:spAutoFit/>
          </a:bodyPr>
          <a:lstStyle/>
          <a:p>
            <a:pPr algn="ctr"/>
            <a:r>
              <a:rPr lang="en-US" dirty="0">
                <a:solidFill>
                  <a:schemeClr val="accent2">
                    <a:lumMod val="75000"/>
                  </a:schemeClr>
                </a:solidFill>
              </a:rPr>
              <a:t> </a:t>
            </a:r>
            <a:endParaRPr lang="en-US" sz="3200" dirty="0">
              <a:solidFill>
                <a:srgbClr val="FFC000"/>
              </a:solidFill>
            </a:endParaRPr>
          </a:p>
          <a:p>
            <a:pPr algn="ctr"/>
            <a:r>
              <a:rPr lang="en-US" sz="2400" b="1" dirty="0">
                <a:solidFill>
                  <a:schemeClr val="bg1"/>
                </a:solidFill>
              </a:rPr>
              <a:t>Supervised by:</a:t>
            </a:r>
            <a:endParaRPr lang="en-US" sz="2400" dirty="0">
              <a:solidFill>
                <a:schemeClr val="bg1"/>
              </a:solidFill>
            </a:endParaRPr>
          </a:p>
          <a:p>
            <a:pPr algn="ctr"/>
            <a:r>
              <a:rPr lang="en-US" sz="2400" b="1" dirty="0">
                <a:solidFill>
                  <a:schemeClr val="bg1"/>
                </a:solidFill>
              </a:rPr>
              <a:t>Dr. </a:t>
            </a:r>
            <a:r>
              <a:rPr lang="en-US" sz="2400" b="1" dirty="0" err="1">
                <a:solidFill>
                  <a:schemeClr val="bg1"/>
                </a:solidFill>
              </a:rPr>
              <a:t>Yahya</a:t>
            </a:r>
            <a:r>
              <a:rPr lang="en-US" sz="2400" b="1" dirty="0">
                <a:solidFill>
                  <a:schemeClr val="bg1"/>
                </a:solidFill>
              </a:rPr>
              <a:t> </a:t>
            </a:r>
            <a:r>
              <a:rPr lang="en-US" sz="2400" b="1" dirty="0" err="1">
                <a:solidFill>
                  <a:schemeClr val="bg1"/>
                </a:solidFill>
              </a:rPr>
              <a:t>Saleh</a:t>
            </a:r>
            <a:endParaRPr lang="en-US" sz="2400" dirty="0">
              <a:solidFill>
                <a:schemeClr val="bg1"/>
              </a:solidFill>
            </a:endParaRPr>
          </a:p>
          <a:p>
            <a:pPr algn="ctr"/>
            <a:endParaRPr lang="en-US" dirty="0">
              <a:solidFill>
                <a:schemeClr val="bg1"/>
              </a:solidFill>
            </a:endParaRPr>
          </a:p>
        </p:txBody>
      </p:sp>
      <p:graphicFrame>
        <p:nvGraphicFramePr>
          <p:cNvPr id="1026" name="Object 2"/>
          <p:cNvGraphicFramePr>
            <a:graphicFrameLocks noChangeAspect="1"/>
          </p:cNvGraphicFramePr>
          <p:nvPr/>
        </p:nvGraphicFramePr>
        <p:xfrm>
          <a:off x="3995936" y="188640"/>
          <a:ext cx="1076325" cy="1009650"/>
        </p:xfrm>
        <a:graphic>
          <a:graphicData uri="http://schemas.openxmlformats.org/presentationml/2006/ole">
            <p:oleObj spid="_x0000_s24578" name="Picture" r:id="rId3" imgW="829056" imgH="734568" progId="Word.Picture.8">
              <p:embed/>
            </p:oleObj>
          </a:graphicData>
        </a:graphic>
      </p:graphicFrame>
      <p:sp>
        <p:nvSpPr>
          <p:cNvPr id="7" name="TextBox 6"/>
          <p:cNvSpPr txBox="1"/>
          <p:nvPr/>
        </p:nvSpPr>
        <p:spPr>
          <a:xfrm>
            <a:off x="1524000" y="1447800"/>
            <a:ext cx="5486400" cy="954107"/>
          </a:xfrm>
          <a:prstGeom prst="rect">
            <a:avLst/>
          </a:prstGeom>
          <a:noFill/>
        </p:spPr>
        <p:txBody>
          <a:bodyPr wrap="square" rtlCol="0">
            <a:spAutoFit/>
          </a:bodyPr>
          <a:lstStyle/>
          <a:p>
            <a:r>
              <a:rPr lang="en-US" dirty="0" smtClean="0">
                <a:solidFill>
                  <a:schemeClr val="bg1"/>
                </a:solidFill>
              </a:rPr>
              <a:t>                 An – </a:t>
            </a:r>
            <a:r>
              <a:rPr lang="en-US" sz="2000" dirty="0" smtClean="0">
                <a:solidFill>
                  <a:schemeClr val="bg1"/>
                </a:solidFill>
              </a:rPr>
              <a:t>Najah</a:t>
            </a:r>
            <a:r>
              <a:rPr lang="en-US" dirty="0" smtClean="0">
                <a:solidFill>
                  <a:schemeClr val="bg1"/>
                </a:solidFill>
              </a:rPr>
              <a:t> National University </a:t>
            </a:r>
          </a:p>
          <a:p>
            <a:r>
              <a:rPr lang="en-US" dirty="0" smtClean="0">
                <a:solidFill>
                  <a:schemeClr val="bg1"/>
                </a:solidFill>
              </a:rPr>
              <a:t>                          Faculty of Engineering</a:t>
            </a:r>
            <a:br>
              <a:rPr lang="en-US" dirty="0" smtClean="0">
                <a:solidFill>
                  <a:schemeClr val="bg1"/>
                </a:solidFill>
              </a:rPr>
            </a:br>
            <a:r>
              <a:rPr lang="en-US" dirty="0" smtClean="0">
                <a:solidFill>
                  <a:schemeClr val="bg1"/>
                </a:solidFill>
              </a:rPr>
              <a:t>                Industrial Engineering Department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pPr algn="l"/>
            <a:r>
              <a:rPr lang="en-US" b="1" dirty="0" smtClean="0">
                <a:solidFill>
                  <a:srgbClr val="990000"/>
                </a:solidFill>
                <a:effectLst>
                  <a:outerShdw blurRad="38100" dist="38100" dir="2700000" algn="tl">
                    <a:srgbClr val="000000">
                      <a:alpha val="43137"/>
                    </a:srgbClr>
                  </a:outerShdw>
                </a:effectLst>
              </a:rPr>
              <a:t>Problem Statement</a:t>
            </a:r>
            <a:endParaRPr lang="en-US" b="1"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0000" lnSpcReduction="20000"/>
          </a:bodyPr>
          <a:lstStyle/>
          <a:p>
            <a:pPr algn="just"/>
            <a:r>
              <a:rPr lang="en-US" dirty="0" smtClean="0"/>
              <a:t>In this Project we present a case study in inventory management of spare parts at Al Sarawi for Mercedes Spare Parts; a local Palestinian company.</a:t>
            </a:r>
          </a:p>
          <a:p>
            <a:pPr algn="just"/>
            <a:r>
              <a:rPr lang="en-US" dirty="0" smtClean="0"/>
              <a:t>The company’s core business is selling spare parts for Mercedes Cars to consumers. The company does not give adequate importance to inventory management.</a:t>
            </a:r>
          </a:p>
          <a:p>
            <a:pPr algn="just"/>
            <a:r>
              <a:rPr lang="en-US" dirty="0" smtClean="0"/>
              <a:t>As a result, there is an inefficient deployment of inventory.</a:t>
            </a:r>
          </a:p>
          <a:p>
            <a:pPr algn="just"/>
            <a:r>
              <a:rPr lang="en-US" dirty="0" smtClean="0"/>
              <a:t>This study focuses on the inventory management of spare parts for a specific model of Mercedes Cars which is 416.</a:t>
            </a:r>
          </a:p>
          <a:p>
            <a:pPr algn="just"/>
            <a:r>
              <a:rPr lang="en-US" dirty="0" smtClean="0"/>
              <a:t>It is important for the company has a well-planned inventory management process for spare parts to control cost and service customer needs.</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Proposed Solution </a:t>
            </a:r>
            <a:endParaRPr lang="en-US" b="1"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052736"/>
            <a:ext cx="8229600" cy="4525963"/>
          </a:xfrm>
        </p:spPr>
        <p:txBody>
          <a:bodyPr>
            <a:normAutofit fontScale="85000" lnSpcReduction="10000"/>
          </a:bodyPr>
          <a:lstStyle/>
          <a:p>
            <a:pPr>
              <a:buNone/>
            </a:pPr>
            <a:endParaRPr lang="en-US" dirty="0" smtClean="0"/>
          </a:p>
          <a:p>
            <a:pPr algn="just"/>
            <a:r>
              <a:rPr lang="en-US" dirty="0" smtClean="0"/>
              <a:t>We need to minimize the total costs of the inventory in the company through developing and optimizing various inventory management models of the company’s various spare parts  </a:t>
            </a:r>
          </a:p>
          <a:p>
            <a:pPr algn="just"/>
            <a:endParaRPr lang="en-US" dirty="0" smtClean="0"/>
          </a:p>
          <a:p>
            <a:pPr algn="just">
              <a:buNone/>
            </a:pPr>
            <a:r>
              <a:rPr lang="en-US" dirty="0" smtClean="0"/>
              <a:t>1. Building Inventory Models and Ordering Policy for the spare parts  being considered in our study </a:t>
            </a:r>
          </a:p>
          <a:p>
            <a:pPr algn="just">
              <a:buNone/>
            </a:pPr>
            <a:r>
              <a:rPr lang="en-US" dirty="0" smtClean="0"/>
              <a:t>2. Conducting a trade-off analysis via comparing the characteristics of  the current and the new inventory models  at the company</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Methodology</a:t>
            </a:r>
            <a:endParaRPr lang="en-US" b="1" dirty="0">
              <a:solidFill>
                <a:srgbClr val="990000"/>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1295400"/>
            <a:ext cx="8229600" cy="5334000"/>
          </a:xfrm>
        </p:spPr>
        <p:txBody>
          <a:bodyPr>
            <a:normAutofit fontScale="55000" lnSpcReduction="20000"/>
          </a:bodyPr>
          <a:lstStyle/>
          <a:p>
            <a:r>
              <a:rPr lang="en-US" sz="3300" dirty="0" smtClean="0"/>
              <a:t>The Project consists of many phases</a:t>
            </a:r>
          </a:p>
          <a:p>
            <a:endParaRPr lang="en-US" dirty="0" smtClean="0"/>
          </a:p>
          <a:p>
            <a:pPr>
              <a:buNone/>
            </a:pPr>
            <a:endParaRPr lang="en-US" dirty="0" smtClean="0"/>
          </a:p>
          <a:p>
            <a:pPr marL="651510" indent="-514350">
              <a:buAutoNum type="arabicPeriod"/>
            </a:pPr>
            <a:r>
              <a:rPr lang="en-US" sz="3200" b="1" dirty="0" smtClean="0">
                <a:effectLst>
                  <a:outerShdw blurRad="38100" dist="38100" dir="2700000" algn="tl">
                    <a:srgbClr val="000000">
                      <a:alpha val="43137"/>
                    </a:srgbClr>
                  </a:outerShdw>
                </a:effectLst>
              </a:rPr>
              <a:t>Phase 1 </a:t>
            </a:r>
            <a:r>
              <a:rPr lang="en-US" sz="3200" dirty="0" smtClean="0"/>
              <a:t/>
            </a:r>
            <a:br>
              <a:rPr lang="en-US" sz="3200" dirty="0" smtClean="0"/>
            </a:br>
            <a:r>
              <a:rPr lang="en-US" sz="3200" dirty="0" smtClean="0"/>
              <a:t> </a:t>
            </a:r>
            <a:r>
              <a:rPr lang="en-US" sz="3200" dirty="0" smtClean="0"/>
              <a:t>Determine </a:t>
            </a:r>
            <a:r>
              <a:rPr lang="en-US" sz="3200" dirty="0" smtClean="0"/>
              <a:t>and classify the spare part items by using ABC analysis.</a:t>
            </a:r>
          </a:p>
          <a:p>
            <a:pPr marL="651510" indent="-514350">
              <a:buAutoNum type="arabicPeriod"/>
            </a:pPr>
            <a:r>
              <a:rPr lang="en-US" sz="3200" b="1" dirty="0" smtClean="0">
                <a:effectLst>
                  <a:outerShdw blurRad="38100" dist="38100" dir="2700000" algn="tl">
                    <a:srgbClr val="000000">
                      <a:alpha val="43137"/>
                    </a:srgbClr>
                  </a:outerShdw>
                </a:effectLst>
              </a:rPr>
              <a:t>Phase 2</a:t>
            </a:r>
          </a:p>
          <a:p>
            <a:pPr marL="651510" indent="-514350">
              <a:buNone/>
            </a:pPr>
            <a:r>
              <a:rPr lang="en-US" sz="3200" dirty="0" smtClean="0"/>
              <a:t>         Forecasting the demand by analyzing the  historical sales data  available</a:t>
            </a:r>
          </a:p>
          <a:p>
            <a:pPr marL="651510" indent="-514350">
              <a:buAutoNum type="arabicPeriod" startAt="3"/>
            </a:pPr>
            <a:r>
              <a:rPr lang="en-US" sz="3200" b="1" dirty="0" smtClean="0">
                <a:effectLst>
                  <a:outerShdw blurRad="38100" dist="38100" dir="2700000" algn="tl">
                    <a:srgbClr val="000000">
                      <a:alpha val="43137"/>
                    </a:srgbClr>
                  </a:outerShdw>
                </a:effectLst>
              </a:rPr>
              <a:t>Phase 3 </a:t>
            </a:r>
          </a:p>
          <a:p>
            <a:pPr marL="651510" indent="-514350">
              <a:buNone/>
            </a:pPr>
            <a:r>
              <a:rPr lang="en-US" sz="3200" dirty="0" smtClean="0"/>
              <a:t>         Collecting Relevant Cost Data ( Holding Cost , Ordering Cost, Transportation cost, Backordering cost ).</a:t>
            </a:r>
          </a:p>
          <a:p>
            <a:pPr marL="651510" indent="-514350">
              <a:buAutoNum type="arabicPeriod" startAt="4"/>
            </a:pPr>
            <a:r>
              <a:rPr lang="en-US" sz="3200" b="1" dirty="0" smtClean="0">
                <a:effectLst>
                  <a:outerShdw blurRad="38100" dist="38100" dir="2700000" algn="tl">
                    <a:srgbClr val="000000">
                      <a:alpha val="43137"/>
                    </a:srgbClr>
                  </a:outerShdw>
                </a:effectLst>
              </a:rPr>
              <a:t>Phase 4 </a:t>
            </a:r>
            <a:r>
              <a:rPr lang="en-US" sz="3200" dirty="0" smtClean="0"/>
              <a:t/>
            </a:r>
            <a:br>
              <a:rPr lang="en-US" sz="3200" dirty="0" smtClean="0"/>
            </a:br>
            <a:r>
              <a:rPr lang="en-US" sz="3200" dirty="0" smtClean="0"/>
              <a:t>  Building Inventory Models for each category of the classified spare parts ( A , B , C ) </a:t>
            </a:r>
          </a:p>
          <a:p>
            <a:pPr marL="651510" indent="-514350">
              <a:buAutoNum type="arabicPeriod" startAt="5"/>
            </a:pPr>
            <a:r>
              <a:rPr lang="en-US" sz="3200" b="1" dirty="0" smtClean="0">
                <a:effectLst>
                  <a:outerShdw blurRad="38100" dist="38100" dir="2700000" algn="tl">
                    <a:srgbClr val="000000">
                      <a:alpha val="43137"/>
                    </a:srgbClr>
                  </a:outerShdw>
                </a:effectLst>
              </a:rPr>
              <a:t>Phase 5</a:t>
            </a:r>
          </a:p>
          <a:p>
            <a:pPr marL="651510" indent="-514350">
              <a:buNone/>
            </a:pPr>
            <a:r>
              <a:rPr lang="en-US" sz="3200" dirty="0" smtClean="0"/>
              <a:t>         Evaluate the previous conditions and compare them empirically with the new results based on our inventory models.</a:t>
            </a:r>
          </a:p>
          <a:p>
            <a:pPr marL="651510" indent="-514350">
              <a:buNone/>
            </a:pPr>
            <a:r>
              <a:rPr lang="en-US" sz="3200" dirty="0" smtClean="0"/>
              <a:t>       </a:t>
            </a:r>
          </a:p>
          <a:p>
            <a:pPr marL="651510" indent="-514350">
              <a:buNone/>
            </a:pPr>
            <a:r>
              <a:rPr lang="en-US" sz="3200" dirty="0" smtClean="0"/>
              <a:t>         </a:t>
            </a:r>
          </a:p>
          <a:p>
            <a:pPr marL="651510" indent="-514350">
              <a:buNone/>
            </a:pPr>
            <a:endParaRPr lang="en-US" dirty="0" smtClean="0"/>
          </a:p>
          <a:p>
            <a:pPr marL="651510" indent="-514350">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_abc.png"/>
          <p:cNvPicPr>
            <a:picLocks noGrp="1" noChangeAspect="1"/>
          </p:cNvPicPr>
          <p:nvPr>
            <p:ph idx="1"/>
          </p:nvPr>
        </p:nvPicPr>
        <p:blipFill>
          <a:blip r:embed="rId2" cstate="print"/>
          <a:stretch>
            <a:fillRect/>
          </a:stretch>
        </p:blipFill>
        <p:spPr>
          <a:xfrm rot="1106996">
            <a:off x="4929190" y="1357298"/>
            <a:ext cx="3809685" cy="3425669"/>
          </a:xfrm>
        </p:spPr>
      </p:pic>
      <p:sp>
        <p:nvSpPr>
          <p:cNvPr id="4" name="Explosion 1 3"/>
          <p:cNvSpPr/>
          <p:nvPr/>
        </p:nvSpPr>
        <p:spPr>
          <a:xfrm rot="20748420">
            <a:off x="0" y="642918"/>
            <a:ext cx="5643570" cy="5429288"/>
          </a:xfrm>
          <a:prstGeom prst="irregularSeal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TextBox 4"/>
          <p:cNvSpPr txBox="1"/>
          <p:nvPr/>
        </p:nvSpPr>
        <p:spPr>
          <a:xfrm rot="20445464">
            <a:off x="571472" y="2428868"/>
            <a:ext cx="4429156" cy="1077218"/>
          </a:xfrm>
          <a:prstGeom prst="rect">
            <a:avLst/>
          </a:prstGeom>
          <a:noFill/>
        </p:spPr>
        <p:txBody>
          <a:bodyPr wrap="square" rtlCol="0">
            <a:spAutoFit/>
          </a:bodyPr>
          <a:lstStyle/>
          <a:p>
            <a:r>
              <a:rPr lang="en-US" sz="2800" b="1" dirty="0" smtClean="0">
                <a:solidFill>
                  <a:srgbClr val="990000"/>
                </a:solidFill>
                <a:latin typeface="Ravie" pitchFamily="82" charset="0"/>
              </a:rPr>
              <a:t>        </a:t>
            </a:r>
            <a:r>
              <a:rPr lang="en-US" sz="3200" b="1" dirty="0" smtClean="0">
                <a:solidFill>
                  <a:srgbClr val="990000"/>
                </a:solidFill>
                <a:latin typeface="Ravie" pitchFamily="82" charset="0"/>
              </a:rPr>
              <a:t>ABC classification</a:t>
            </a:r>
            <a:endParaRPr lang="en-US" sz="3200" b="1" dirty="0">
              <a:solidFill>
                <a:srgbClr val="990000"/>
              </a:solidFill>
              <a:latin typeface="Ravie" pitchFamily="82"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88913"/>
            <a:ext cx="8229600" cy="981075"/>
          </a:xfrm>
        </p:spPr>
        <p:txBody>
          <a:bodyPr/>
          <a:lstStyle/>
          <a:p>
            <a:pPr eaLnBrk="1" hangingPunct="1">
              <a:defRPr/>
            </a:pPr>
            <a:r>
              <a:rPr lang="en-US" b="1" dirty="0" smtClean="0">
                <a:solidFill>
                  <a:srgbClr val="990000"/>
                </a:solidFill>
                <a:effectLst>
                  <a:outerShdw blurRad="38100" dist="38100" dir="2700000" algn="tl">
                    <a:srgbClr val="000000">
                      <a:alpha val="43137"/>
                    </a:srgbClr>
                  </a:outerShdw>
                </a:effectLst>
              </a:rPr>
              <a:t>ABC Inventory Classification</a:t>
            </a:r>
            <a:endParaRPr lang="en-US" dirty="0" smtClean="0">
              <a:solidFill>
                <a:srgbClr val="990000"/>
              </a:solidFill>
              <a:effectLst>
                <a:outerShdw blurRad="38100" dist="38100" dir="2700000" algn="tl">
                  <a:srgbClr val="000000">
                    <a:alpha val="43137"/>
                  </a:srgbClr>
                </a:outerShdw>
              </a:effectLst>
            </a:endParaRPr>
          </a:p>
        </p:txBody>
      </p:sp>
      <p:sp>
        <p:nvSpPr>
          <p:cNvPr id="4099" name="Rectangle 3"/>
          <p:cNvSpPr>
            <a:spLocks noGrp="1" noChangeArrowheads="1"/>
          </p:cNvSpPr>
          <p:nvPr>
            <p:ph idx="1"/>
          </p:nvPr>
        </p:nvSpPr>
        <p:spPr/>
        <p:txBody>
          <a:bodyPr/>
          <a:lstStyle/>
          <a:p>
            <a:pPr eaLnBrk="1" hangingPunct="1">
              <a:defRPr/>
            </a:pPr>
            <a:r>
              <a:rPr lang="en-US" dirty="0" smtClean="0">
                <a:solidFill>
                  <a:schemeClr val="accent2">
                    <a:lumMod val="50000"/>
                  </a:schemeClr>
                </a:solidFill>
              </a:rPr>
              <a:t>The Italian economist Pareto (1848-1923) observed in 19</a:t>
            </a:r>
            <a:r>
              <a:rPr lang="en-US" baseline="30000" dirty="0" smtClean="0">
                <a:solidFill>
                  <a:schemeClr val="accent2">
                    <a:lumMod val="50000"/>
                  </a:schemeClr>
                </a:solidFill>
              </a:rPr>
              <a:t>th</a:t>
            </a:r>
            <a:r>
              <a:rPr lang="en-US" dirty="0" smtClean="0">
                <a:solidFill>
                  <a:schemeClr val="accent2">
                    <a:lumMod val="50000"/>
                  </a:schemeClr>
                </a:solidFill>
              </a:rPr>
              <a:t> century Italy that 20% of the population owned 80% of the usable land (Pareto 1935). Pareto found the same distribution in other economical and natural processes</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lvl="0">
              <a:buNone/>
            </a:pPr>
            <a:r>
              <a:rPr lang="en-US" dirty="0" smtClean="0"/>
              <a:t>This kind of categorization of inventory helps one manage the entire volume and assign relative priority to the right category.</a:t>
            </a:r>
          </a:p>
          <a:p>
            <a:pPr lvl="0">
              <a:buNone/>
            </a:pPr>
            <a:endParaRPr lang="en-US" dirty="0" smtClean="0"/>
          </a:p>
          <a:p>
            <a:pPr lvl="0"/>
            <a:r>
              <a:rPr lang="en-US" dirty="0" smtClean="0"/>
              <a:t>(A) category items: Helps one identify these stocks as high value items and ensure tight control in terms of process control, physical security as well as audit frequency. It helps managers and inventory planners to maintain accurate records and draw management’s attention to the issue on hand to facilitate instant decision-making. </a:t>
            </a:r>
          </a:p>
          <a:p>
            <a:pPr>
              <a:buNone/>
            </a:pPr>
            <a:r>
              <a:rPr lang="en-US" dirty="0" smtClean="0"/>
              <a:t> </a:t>
            </a:r>
          </a:p>
          <a:p>
            <a:pPr lvl="0"/>
            <a:r>
              <a:rPr lang="en-US" dirty="0" smtClean="0"/>
              <a:t>B category items: These can be given second priority with lesser frequency of review and less tightly controls with adequate documentation, audit controls in place.</a:t>
            </a:r>
          </a:p>
          <a:p>
            <a:endParaRPr lang="en-US" dirty="0" smtClean="0"/>
          </a:p>
          <a:p>
            <a:pPr lvl="0"/>
            <a:r>
              <a:rPr lang="en-US" dirty="0" smtClean="0"/>
              <a:t>C category items: Can be managed with basic and simple records. Inventory quantities can be larger with very few periodic reviews.  </a:t>
            </a:r>
          </a:p>
          <a:p>
            <a:endParaRPr lang="en-US" dirty="0" smtClean="0"/>
          </a:p>
        </p:txBody>
      </p:sp>
      <p:sp>
        <p:nvSpPr>
          <p:cNvPr id="2" name="Title 1"/>
          <p:cNvSpPr>
            <a:spLocks noGrp="1"/>
          </p:cNvSpPr>
          <p:nvPr>
            <p:ph type="title"/>
          </p:nvPr>
        </p:nvSpPr>
        <p:spPr/>
        <p:txBody>
          <a:bodyPr>
            <a:normAutofit fontScale="90000"/>
          </a:bodyPr>
          <a:lstStyle/>
          <a:p>
            <a:pPr algn="l"/>
            <a:r>
              <a:rPr lang="en-US" dirty="0" smtClean="0">
                <a:solidFill>
                  <a:srgbClr val="0099CC"/>
                </a:solidFill>
                <a:effectLst>
                  <a:outerShdw blurRad="38100" dist="38100" dir="2700000" algn="tl">
                    <a:srgbClr val="000000">
                      <a:alpha val="43137"/>
                    </a:srgbClr>
                  </a:outerShdw>
                </a:effectLst>
              </a:rPr>
              <a:t/>
            </a:r>
            <a:br>
              <a:rPr lang="en-US" dirty="0" smtClean="0">
                <a:solidFill>
                  <a:srgbClr val="0099CC"/>
                </a:solidFill>
                <a:effectLst>
                  <a:outerShdw blurRad="38100" dist="38100" dir="2700000" algn="tl">
                    <a:srgbClr val="000000">
                      <a:alpha val="43137"/>
                    </a:srgbClr>
                  </a:outerShdw>
                </a:effectLst>
              </a:rPr>
            </a:br>
            <a:r>
              <a:rPr lang="en-US" dirty="0" smtClean="0">
                <a:solidFill>
                  <a:srgbClr val="990000"/>
                </a:solidFill>
                <a:effectLst>
                  <a:outerShdw blurRad="38100" dist="38100" dir="2700000" algn="tl">
                    <a:srgbClr val="000000">
                      <a:alpha val="43137"/>
                    </a:srgbClr>
                  </a:outerShdw>
                </a:effectLst>
              </a:rPr>
              <a:t>Advantages of ABC Classification:</a:t>
            </a:r>
            <a:br>
              <a:rPr lang="en-US" dirty="0" smtClean="0">
                <a:solidFill>
                  <a:srgbClr val="990000"/>
                </a:solidFill>
                <a:effectLst>
                  <a:outerShdw blurRad="38100" dist="38100" dir="2700000" algn="tl">
                    <a:srgbClr val="000000">
                      <a:alpha val="43137"/>
                    </a:srgbClr>
                  </a:outerShdw>
                </a:effectLst>
              </a:rPr>
            </a:br>
            <a:endParaRPr lang="en-US" dirty="0">
              <a:solidFill>
                <a:srgbClr val="99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188913"/>
            <a:ext cx="8229600" cy="981075"/>
          </a:xfrm>
        </p:spPr>
        <p:txBody>
          <a:bodyPr/>
          <a:lstStyle/>
          <a:p>
            <a:pPr algn="l" eaLnBrk="1" hangingPunct="1">
              <a:defRPr/>
            </a:pPr>
            <a:r>
              <a:rPr lang="en-US" b="1" dirty="0" smtClean="0">
                <a:solidFill>
                  <a:srgbClr val="990000"/>
                </a:solidFill>
                <a:effectLst>
                  <a:outerShdw blurRad="38100" dist="38100" dir="2700000" algn="tl">
                    <a:srgbClr val="000000">
                      <a:alpha val="43137"/>
                    </a:srgbClr>
                  </a:outerShdw>
                </a:effectLst>
              </a:rPr>
              <a:t>Cont…</a:t>
            </a:r>
            <a:endParaRPr lang="en-US" dirty="0" smtClean="0">
              <a:solidFill>
                <a:srgbClr val="990000"/>
              </a:solidFill>
              <a:effectLst>
                <a:outerShdw blurRad="38100" dist="38100" dir="2700000" algn="tl">
                  <a:srgbClr val="000000">
                    <a:alpha val="43137"/>
                  </a:srgbClr>
                </a:outerShdw>
              </a:effectLst>
            </a:endParaRPr>
          </a:p>
        </p:txBody>
      </p:sp>
      <p:sp>
        <p:nvSpPr>
          <p:cNvPr id="5123" name="Rectangle 3"/>
          <p:cNvSpPr>
            <a:spLocks noGrp="1" noChangeArrowheads="1"/>
          </p:cNvSpPr>
          <p:nvPr>
            <p:ph idx="1"/>
          </p:nvPr>
        </p:nvSpPr>
        <p:spPr>
          <a:xfrm>
            <a:off x="467544" y="1196752"/>
            <a:ext cx="8229600" cy="4572000"/>
          </a:xfrm>
        </p:spPr>
        <p:txBody>
          <a:bodyPr/>
          <a:lstStyle/>
          <a:p>
            <a:pPr>
              <a:lnSpc>
                <a:spcPct val="150000"/>
              </a:lnSpc>
              <a:defRPr/>
            </a:pPr>
            <a:r>
              <a:rPr lang="en-US" sz="2800" b="1" dirty="0" smtClean="0">
                <a:solidFill>
                  <a:schemeClr val="accent2">
                    <a:lumMod val="50000"/>
                  </a:schemeClr>
                </a:solidFill>
              </a:rPr>
              <a:t>A items</a:t>
            </a:r>
            <a:r>
              <a:rPr lang="en-US" sz="2800" dirty="0" smtClean="0">
                <a:solidFill>
                  <a:schemeClr val="accent2">
                    <a:lumMod val="50000"/>
                  </a:schemeClr>
                </a:solidFill>
              </a:rPr>
              <a:t> : these are the 20% of the items that tie up 80% of the total inventory money</a:t>
            </a:r>
          </a:p>
          <a:p>
            <a:pPr>
              <a:lnSpc>
                <a:spcPct val="150000"/>
              </a:lnSpc>
              <a:defRPr/>
            </a:pPr>
            <a:r>
              <a:rPr lang="en-US" sz="2800" b="1" dirty="0" smtClean="0">
                <a:solidFill>
                  <a:schemeClr val="accent2">
                    <a:lumMod val="50000"/>
                  </a:schemeClr>
                </a:solidFill>
              </a:rPr>
              <a:t>B items</a:t>
            </a:r>
            <a:r>
              <a:rPr lang="en-US" sz="2800" dirty="0" smtClean="0">
                <a:solidFill>
                  <a:schemeClr val="accent2">
                    <a:lumMod val="50000"/>
                  </a:schemeClr>
                </a:solidFill>
              </a:rPr>
              <a:t> : these are the 30% of the items the tie up 15% of the total inventory money</a:t>
            </a:r>
          </a:p>
          <a:p>
            <a:pPr>
              <a:lnSpc>
                <a:spcPct val="150000"/>
              </a:lnSpc>
              <a:defRPr/>
            </a:pPr>
            <a:r>
              <a:rPr lang="en-US" sz="2800" b="1" dirty="0" smtClean="0">
                <a:solidFill>
                  <a:schemeClr val="accent2">
                    <a:lumMod val="50000"/>
                  </a:schemeClr>
                </a:solidFill>
              </a:rPr>
              <a:t>C items</a:t>
            </a:r>
            <a:r>
              <a:rPr lang="en-US" sz="2800" dirty="0" smtClean="0">
                <a:solidFill>
                  <a:schemeClr val="accent2">
                    <a:lumMod val="50000"/>
                  </a:schemeClr>
                </a:solidFill>
              </a:rPr>
              <a:t> : these are 50% of the items that tie up 5% of the total inventory money</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lgn="l" eaLnBrk="1" hangingPunct="1"/>
            <a:r>
              <a:rPr lang="en-US" b="1" dirty="0" smtClean="0">
                <a:solidFill>
                  <a:srgbClr val="990000"/>
                </a:solidFill>
                <a:effectLst>
                  <a:outerShdw blurRad="38100" dist="38100" dir="2700000" algn="tl">
                    <a:srgbClr val="000000">
                      <a:alpha val="43137"/>
                    </a:srgbClr>
                  </a:outerShdw>
                </a:effectLst>
              </a:rPr>
              <a:t>Cont….</a:t>
            </a:r>
          </a:p>
        </p:txBody>
      </p:sp>
      <p:sp>
        <p:nvSpPr>
          <p:cNvPr id="5126" name="TextBox 8"/>
          <p:cNvSpPr txBox="1">
            <a:spLocks noChangeArrowheads="1"/>
          </p:cNvSpPr>
          <p:nvPr/>
        </p:nvSpPr>
        <p:spPr bwMode="auto">
          <a:xfrm>
            <a:off x="251520" y="1772816"/>
            <a:ext cx="2000250" cy="647700"/>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5127" name="TextBox 11"/>
          <p:cNvSpPr txBox="1">
            <a:spLocks noChangeArrowheads="1"/>
          </p:cNvSpPr>
          <p:nvPr/>
        </p:nvSpPr>
        <p:spPr bwMode="auto">
          <a:xfrm>
            <a:off x="251520" y="3645024"/>
            <a:ext cx="2095500" cy="646112"/>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5128" name="TextBox 13"/>
          <p:cNvSpPr txBox="1">
            <a:spLocks noChangeArrowheads="1"/>
          </p:cNvSpPr>
          <p:nvPr/>
        </p:nvSpPr>
        <p:spPr bwMode="auto">
          <a:xfrm>
            <a:off x="251520" y="4941168"/>
            <a:ext cx="1884362" cy="646113"/>
          </a:xfrm>
          <a:prstGeom prst="rect">
            <a:avLst/>
          </a:prstGeom>
          <a:noFill/>
          <a:ln w="9525">
            <a:noFill/>
            <a:miter lim="800000"/>
            <a:headEnd/>
            <a:tailEnd/>
          </a:ln>
        </p:spPr>
        <p:txBody>
          <a:bodyPr>
            <a:spAutoFit/>
          </a:bodyPr>
          <a:lstStyle/>
          <a:p>
            <a:r>
              <a:rPr lang="en-US" b="1" dirty="0">
                <a:solidFill>
                  <a:srgbClr val="990000"/>
                </a:solidFill>
              </a:rPr>
              <a:t>Sample of C items</a:t>
            </a:r>
          </a:p>
        </p:txBody>
      </p:sp>
      <p:sp>
        <p:nvSpPr>
          <p:cNvPr id="15" name="Pentagon 14"/>
          <p:cNvSpPr/>
          <p:nvPr/>
        </p:nvSpPr>
        <p:spPr>
          <a:xfrm>
            <a:off x="179512" y="1700808"/>
            <a:ext cx="1785937" cy="85725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6" name="Pentagon 15"/>
          <p:cNvSpPr/>
          <p:nvPr/>
        </p:nvSpPr>
        <p:spPr>
          <a:xfrm>
            <a:off x="179512" y="3501008"/>
            <a:ext cx="1835150" cy="912812"/>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7" name="Pentagon 16"/>
          <p:cNvSpPr/>
          <p:nvPr/>
        </p:nvSpPr>
        <p:spPr>
          <a:xfrm>
            <a:off x="179512" y="4869160"/>
            <a:ext cx="1906588" cy="928688"/>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graphicFrame>
        <p:nvGraphicFramePr>
          <p:cNvPr id="12" name="Table 11"/>
          <p:cNvGraphicFramePr>
            <a:graphicFrameLocks noGrp="1"/>
          </p:cNvGraphicFramePr>
          <p:nvPr/>
        </p:nvGraphicFramePr>
        <p:xfrm>
          <a:off x="2051721" y="1412776"/>
          <a:ext cx="7092279" cy="1521516"/>
        </p:xfrm>
        <a:graphic>
          <a:graphicData uri="http://schemas.openxmlformats.org/drawingml/2006/table">
            <a:tbl>
              <a:tblPr>
                <a:tableStyleId>{08FB837D-C827-4EFA-A057-4D05807E0F7C}</a:tableStyleId>
              </a:tblPr>
              <a:tblGrid>
                <a:gridCol w="1046112"/>
                <a:gridCol w="820679"/>
                <a:gridCol w="810545"/>
                <a:gridCol w="961679"/>
                <a:gridCol w="810545"/>
                <a:gridCol w="887380"/>
                <a:gridCol w="887380"/>
                <a:gridCol w="867959"/>
              </a:tblGrid>
              <a:tr h="540060">
                <a:tc>
                  <a:txBody>
                    <a:bodyPr/>
                    <a:lstStyle/>
                    <a:p>
                      <a:pPr marL="0" marR="0" algn="ctr">
                        <a:lnSpc>
                          <a:spcPct val="115000"/>
                        </a:lnSpc>
                        <a:spcBef>
                          <a:spcPts val="0"/>
                        </a:spcBef>
                        <a:spcAft>
                          <a:spcPts val="0"/>
                        </a:spcAft>
                      </a:pPr>
                      <a:r>
                        <a:rPr lang="en-US" sz="1400" dirty="0"/>
                        <a:t>ID</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Demand</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Cum</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Value/Unit</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Usage Value</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100%</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Cum</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Category</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70030">
                <a:tc>
                  <a:txBody>
                    <a:bodyPr/>
                    <a:lstStyle/>
                    <a:p>
                      <a:pPr marL="0" marR="0" algn="ctr">
                        <a:lnSpc>
                          <a:spcPct val="115000"/>
                        </a:lnSpc>
                        <a:spcBef>
                          <a:spcPts val="0"/>
                        </a:spcBef>
                        <a:spcAft>
                          <a:spcPts val="0"/>
                        </a:spcAft>
                      </a:pPr>
                      <a:r>
                        <a:rPr lang="en-US" sz="1400" dirty="0"/>
                        <a:t>7000072</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110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1.1765</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600.00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66000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13.82787</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13.82787</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a:t>A</a:t>
                      </a:r>
                      <a:endParaRPr lang="en-US" sz="1400">
                        <a:solidFill>
                          <a:schemeClr val="bg1"/>
                        </a:solidFill>
                        <a:latin typeface="Calibri"/>
                        <a:ea typeface="Times New Roman"/>
                        <a:cs typeface="Arial"/>
                      </a:endParaRPr>
                    </a:p>
                  </a:txBody>
                  <a:tcPr marL="68580" marR="68580" marT="0" marB="0" anchor="b">
                    <a:solidFill>
                      <a:schemeClr val="accent1"/>
                    </a:solidFill>
                  </a:tcPr>
                </a:tc>
              </a:tr>
              <a:tr h="270030">
                <a:tc>
                  <a:txBody>
                    <a:bodyPr/>
                    <a:lstStyle/>
                    <a:p>
                      <a:pPr marL="0" marR="0" algn="ctr">
                        <a:lnSpc>
                          <a:spcPct val="115000"/>
                        </a:lnSpc>
                        <a:spcBef>
                          <a:spcPts val="0"/>
                        </a:spcBef>
                        <a:spcAft>
                          <a:spcPts val="0"/>
                        </a:spcAft>
                      </a:pPr>
                      <a:r>
                        <a:rPr lang="en-US" sz="1400" dirty="0"/>
                        <a:t>99700221</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40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2.353</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1,315.00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52600</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11.02039</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24.84826</a:t>
                      </a:r>
                      <a:endParaRPr lang="en-US" sz="1400" dirty="0">
                        <a:solidFill>
                          <a:schemeClr val="bg1"/>
                        </a:solidFill>
                        <a:latin typeface="Calibri"/>
                        <a:ea typeface="Times New Roman"/>
                        <a:cs typeface="Arial"/>
                      </a:endParaRPr>
                    </a:p>
                  </a:txBody>
                  <a:tcPr marL="68580" marR="68580" marT="0" marB="0" anchor="b">
                    <a:solidFill>
                      <a:schemeClr val="accent1"/>
                    </a:solidFill>
                  </a:tcPr>
                </a:tc>
                <a:tc>
                  <a:txBody>
                    <a:bodyPr/>
                    <a:lstStyle/>
                    <a:p>
                      <a:pPr marL="0" marR="0" algn="ctr">
                        <a:lnSpc>
                          <a:spcPct val="115000"/>
                        </a:lnSpc>
                        <a:spcBef>
                          <a:spcPts val="0"/>
                        </a:spcBef>
                        <a:spcAft>
                          <a:spcPts val="0"/>
                        </a:spcAft>
                      </a:pPr>
                      <a:r>
                        <a:rPr lang="en-US" sz="1400" dirty="0"/>
                        <a:t>A</a:t>
                      </a:r>
                      <a:endParaRPr lang="en-US" sz="1400" dirty="0">
                        <a:solidFill>
                          <a:schemeClr val="bg1"/>
                        </a:solidFill>
                        <a:latin typeface="Calibri"/>
                        <a:ea typeface="Times New Roman"/>
                        <a:cs typeface="Arial"/>
                      </a:endParaRPr>
                    </a:p>
                  </a:txBody>
                  <a:tcPr marL="68580" marR="68580" marT="0" marB="0" anchor="b">
                    <a:solidFill>
                      <a:schemeClr val="accent1"/>
                    </a:solidFill>
                  </a:tcPr>
                </a:tc>
              </a:tr>
            </a:tbl>
          </a:graphicData>
        </a:graphic>
      </p:graphicFrame>
      <p:graphicFrame>
        <p:nvGraphicFramePr>
          <p:cNvPr id="14" name="Table 13"/>
          <p:cNvGraphicFramePr>
            <a:graphicFrameLocks noGrp="1"/>
          </p:cNvGraphicFramePr>
          <p:nvPr/>
        </p:nvGraphicFramePr>
        <p:xfrm>
          <a:off x="2051719" y="3140968"/>
          <a:ext cx="7092281" cy="1426832"/>
        </p:xfrm>
        <a:graphic>
          <a:graphicData uri="http://schemas.openxmlformats.org/drawingml/2006/table">
            <a:tbl>
              <a:tblPr>
                <a:tableStyleId>{08FB837D-C827-4EFA-A057-4D05807E0F7C}</a:tableStyleId>
              </a:tblPr>
              <a:tblGrid>
                <a:gridCol w="991112"/>
                <a:gridCol w="828062"/>
                <a:gridCol w="818093"/>
                <a:gridCol w="971175"/>
                <a:gridCol w="818093"/>
                <a:gridCol w="894990"/>
                <a:gridCol w="894990"/>
                <a:gridCol w="875766"/>
              </a:tblGrid>
              <a:tr h="504056">
                <a:tc>
                  <a:txBody>
                    <a:bodyPr/>
                    <a:lstStyle/>
                    <a:p>
                      <a:pPr marL="0" marR="0" algn="ctr">
                        <a:lnSpc>
                          <a:spcPct val="115000"/>
                        </a:lnSpc>
                        <a:spcBef>
                          <a:spcPts val="0"/>
                        </a:spcBef>
                        <a:spcAft>
                          <a:spcPts val="0"/>
                        </a:spcAft>
                      </a:pPr>
                      <a:r>
                        <a:rPr lang="en-US" sz="1400" dirty="0"/>
                        <a:t>ID</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Demand</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Cum</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Value/Unit</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Usage Value</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100%</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Cum</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Category</a:t>
                      </a:r>
                      <a:endParaRPr lang="en-US" sz="1400" b="0" dirty="0">
                        <a:solidFill>
                          <a:schemeClr val="bg1"/>
                        </a:solidFill>
                        <a:latin typeface="Calibri"/>
                        <a:ea typeface="Times New Roman"/>
                        <a:cs typeface="Arial"/>
                      </a:endParaRPr>
                    </a:p>
                  </a:txBody>
                  <a:tcPr marL="66095" marR="66095" marT="0" marB="0" anchor="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32048">
                <a:tc>
                  <a:txBody>
                    <a:bodyPr/>
                    <a:lstStyle/>
                    <a:p>
                      <a:pPr marL="0" marR="0" algn="ctr">
                        <a:lnSpc>
                          <a:spcPct val="115000"/>
                        </a:lnSpc>
                        <a:spcBef>
                          <a:spcPts val="0"/>
                        </a:spcBef>
                        <a:spcAft>
                          <a:spcPts val="0"/>
                        </a:spcAft>
                      </a:pPr>
                      <a:r>
                        <a:rPr lang="en-US" sz="1400" dirty="0"/>
                        <a:t>26800038</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27</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21.177</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250.00</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6750</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1.414214</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71.55775</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B</a:t>
                      </a:r>
                      <a:endParaRPr lang="en-US" sz="1400" b="0" dirty="0">
                        <a:solidFill>
                          <a:schemeClr val="bg1"/>
                        </a:solidFill>
                        <a:latin typeface="Calibri"/>
                        <a:ea typeface="Times New Roman"/>
                        <a:cs typeface="Arial"/>
                      </a:endParaRPr>
                    </a:p>
                  </a:txBody>
                  <a:tcPr marL="66095" marR="66095" marT="0" marB="0" anchor="b">
                    <a:noFill/>
                  </a:tcPr>
                </a:tc>
              </a:tr>
              <a:tr h="252028">
                <a:tc>
                  <a:txBody>
                    <a:bodyPr/>
                    <a:lstStyle/>
                    <a:p>
                      <a:pPr marL="0" marR="0" algn="ctr">
                        <a:lnSpc>
                          <a:spcPct val="115000"/>
                        </a:lnSpc>
                        <a:spcBef>
                          <a:spcPts val="0"/>
                        </a:spcBef>
                        <a:spcAft>
                          <a:spcPts val="0"/>
                        </a:spcAft>
                      </a:pPr>
                      <a:r>
                        <a:rPr lang="en-US" sz="1400"/>
                        <a:t>20300020</a:t>
                      </a:r>
                      <a:endParaRPr lang="en-US" sz="1400" b="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a:t>120</a:t>
                      </a:r>
                      <a:endParaRPr lang="en-US" sz="1400" b="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22.3535</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55.00</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6600</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1.382787</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72.94054</a:t>
                      </a:r>
                      <a:endParaRPr lang="en-US" sz="1400" b="0" dirty="0">
                        <a:solidFill>
                          <a:schemeClr val="bg1"/>
                        </a:solidFill>
                        <a:latin typeface="Calibri"/>
                        <a:ea typeface="Times New Roman"/>
                        <a:cs typeface="Arial"/>
                      </a:endParaRPr>
                    </a:p>
                  </a:txBody>
                  <a:tcPr marL="66095" marR="66095" marT="0" marB="0" anchor="b">
                    <a:noFill/>
                  </a:tcPr>
                </a:tc>
                <a:tc>
                  <a:txBody>
                    <a:bodyPr/>
                    <a:lstStyle/>
                    <a:p>
                      <a:pPr marL="0" marR="0" algn="ctr">
                        <a:lnSpc>
                          <a:spcPct val="115000"/>
                        </a:lnSpc>
                        <a:spcBef>
                          <a:spcPts val="0"/>
                        </a:spcBef>
                        <a:spcAft>
                          <a:spcPts val="0"/>
                        </a:spcAft>
                      </a:pPr>
                      <a:r>
                        <a:rPr lang="en-US" sz="1400" dirty="0"/>
                        <a:t>B</a:t>
                      </a:r>
                      <a:endParaRPr lang="en-US" sz="1400" b="0" dirty="0">
                        <a:solidFill>
                          <a:schemeClr val="bg1"/>
                        </a:solidFill>
                        <a:latin typeface="Calibri"/>
                        <a:ea typeface="Times New Roman"/>
                        <a:cs typeface="Arial"/>
                      </a:endParaRPr>
                    </a:p>
                  </a:txBody>
                  <a:tcPr marL="66095" marR="66095" marT="0" marB="0" anchor="b">
                    <a:noFill/>
                  </a:tcPr>
                </a:tc>
              </a:tr>
            </a:tbl>
          </a:graphicData>
        </a:graphic>
      </p:graphicFrame>
      <p:graphicFrame>
        <p:nvGraphicFramePr>
          <p:cNvPr id="18" name="Table 17"/>
          <p:cNvGraphicFramePr>
            <a:graphicFrameLocks noGrp="1"/>
          </p:cNvGraphicFramePr>
          <p:nvPr/>
        </p:nvGraphicFramePr>
        <p:xfrm>
          <a:off x="2051719" y="4725144"/>
          <a:ext cx="7092281" cy="1472184"/>
        </p:xfrm>
        <a:graphic>
          <a:graphicData uri="http://schemas.openxmlformats.org/drawingml/2006/table">
            <a:tbl>
              <a:tblPr>
                <a:tableStyleId>{08FB837D-C827-4EFA-A057-4D05807E0F7C}</a:tableStyleId>
              </a:tblPr>
              <a:tblGrid>
                <a:gridCol w="1013954"/>
                <a:gridCol w="824899"/>
                <a:gridCol w="814868"/>
                <a:gridCol w="966884"/>
                <a:gridCol w="814868"/>
                <a:gridCol w="892033"/>
                <a:gridCol w="892033"/>
                <a:gridCol w="872742"/>
              </a:tblGrid>
              <a:tr h="360040">
                <a:tc>
                  <a:txBody>
                    <a:bodyPr/>
                    <a:lstStyle/>
                    <a:p>
                      <a:pPr marL="0" marR="0" algn="ctr">
                        <a:lnSpc>
                          <a:spcPct val="115000"/>
                        </a:lnSpc>
                        <a:spcBef>
                          <a:spcPts val="0"/>
                        </a:spcBef>
                        <a:spcAft>
                          <a:spcPts val="0"/>
                        </a:spcAft>
                      </a:pPr>
                      <a:r>
                        <a:rPr lang="en-US" sz="1400" dirty="0"/>
                        <a:t>ID</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Demand</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dirty="0"/>
                        <a:t>Cum</a:t>
                      </a:r>
                      <a:endParaRPr lang="en-US" sz="1400" dirty="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a:t>Value/Unit</a:t>
                      </a:r>
                      <a:endParaRPr lang="en-US" sz="140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a:t>Usage Value</a:t>
                      </a:r>
                      <a:endParaRPr lang="en-US" sz="140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a:t>100%</a:t>
                      </a:r>
                      <a:endParaRPr lang="en-US" sz="140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a:t>Cum</a:t>
                      </a:r>
                      <a:endParaRPr lang="en-US" sz="140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a:t>Category</a:t>
                      </a:r>
                      <a:endParaRPr lang="en-US" sz="1400">
                        <a:solidFill>
                          <a:schemeClr val="bg1"/>
                        </a:solidFill>
                        <a:latin typeface="Calibri"/>
                        <a:ea typeface="Times New Roman"/>
                        <a:cs typeface="Arial"/>
                      </a:endParaRPr>
                    </a:p>
                  </a:txBody>
                  <a:tcPr marL="68580" marR="68580" marT="0" marB="0" anchor="b">
                    <a:gradFill flip="none" rotWithShape="1">
                      <a:gsLst>
                        <a:gs pos="0">
                          <a:schemeClr val="accent2">
                            <a:lumMod val="50000"/>
                          </a:schemeClr>
                        </a:gs>
                        <a:gs pos="50000">
                          <a:schemeClr val="accent1">
                            <a:shade val="67500"/>
                            <a:satMod val="115000"/>
                          </a:schemeClr>
                        </a:gs>
                        <a:gs pos="100000">
                          <a:schemeClr val="accent1">
                            <a:shade val="100000"/>
                            <a:satMod val="115000"/>
                          </a:schemeClr>
                        </a:gs>
                      </a:gsLst>
                      <a:lin ang="2700000" scaled="1"/>
                      <a:tileRect/>
                    </a:gradFill>
                  </a:tcPr>
                </a:tc>
              </a:tr>
              <a:tr h="360040">
                <a:tc>
                  <a:txBody>
                    <a:bodyPr/>
                    <a:lstStyle/>
                    <a:p>
                      <a:pPr marL="0" marR="0" algn="ctr">
                        <a:lnSpc>
                          <a:spcPct val="115000"/>
                        </a:lnSpc>
                        <a:spcBef>
                          <a:spcPts val="0"/>
                        </a:spcBef>
                        <a:spcAft>
                          <a:spcPts val="0"/>
                        </a:spcAft>
                      </a:pPr>
                      <a:r>
                        <a:rPr lang="en-US" sz="1400" dirty="0"/>
                        <a:t>F0017856</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30</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47.06</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75.00</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2250</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0.471405</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90.78896</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C</a:t>
                      </a:r>
                      <a:endParaRPr lang="en-US" sz="1400" dirty="0">
                        <a:solidFill>
                          <a:schemeClr val="bg1"/>
                        </a:solidFill>
                        <a:latin typeface="Calibri"/>
                        <a:ea typeface="Times New Roman"/>
                        <a:cs typeface="Arial"/>
                      </a:endParaRPr>
                    </a:p>
                  </a:txBody>
                  <a:tcPr marL="68580" marR="68580" marT="0" marB="0" anchor="b">
                    <a:noFill/>
                  </a:tcPr>
                </a:tc>
              </a:tr>
              <a:tr h="360040">
                <a:tc>
                  <a:txBody>
                    <a:bodyPr/>
                    <a:lstStyle/>
                    <a:p>
                      <a:pPr marL="0" marR="0" algn="ctr">
                        <a:lnSpc>
                          <a:spcPct val="115000"/>
                        </a:lnSpc>
                        <a:spcBef>
                          <a:spcPts val="0"/>
                        </a:spcBef>
                        <a:spcAft>
                          <a:spcPts val="0"/>
                        </a:spcAft>
                      </a:pPr>
                      <a:r>
                        <a:rPr lang="en-US" sz="1400"/>
                        <a:t>E0762821</a:t>
                      </a:r>
                      <a:endParaRPr lang="en-US" sz="140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21</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48.2365</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100.00</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2100</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0.439978</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91.22894</a:t>
                      </a:r>
                      <a:endParaRPr lang="en-US" sz="1400" dirty="0">
                        <a:solidFill>
                          <a:schemeClr val="bg1"/>
                        </a:solidFill>
                        <a:latin typeface="Calibri"/>
                        <a:ea typeface="Times New Roman"/>
                        <a:cs typeface="Arial"/>
                      </a:endParaRPr>
                    </a:p>
                  </a:txBody>
                  <a:tcPr marL="68580" marR="68580" marT="0" marB="0" anchor="b">
                    <a:noFill/>
                  </a:tcPr>
                </a:tc>
                <a:tc>
                  <a:txBody>
                    <a:bodyPr/>
                    <a:lstStyle/>
                    <a:p>
                      <a:pPr marL="0" marR="0" algn="ctr">
                        <a:lnSpc>
                          <a:spcPct val="115000"/>
                        </a:lnSpc>
                        <a:spcBef>
                          <a:spcPts val="0"/>
                        </a:spcBef>
                        <a:spcAft>
                          <a:spcPts val="0"/>
                        </a:spcAft>
                      </a:pPr>
                      <a:r>
                        <a:rPr lang="en-US" sz="1400" dirty="0"/>
                        <a:t>C</a:t>
                      </a:r>
                      <a:endParaRPr lang="en-US" sz="1400" dirty="0">
                        <a:solidFill>
                          <a:schemeClr val="bg1"/>
                        </a:solidFill>
                        <a:latin typeface="Calibri"/>
                        <a:ea typeface="Times New Roman"/>
                        <a:cs typeface="Arial"/>
                      </a:endParaRPr>
                    </a:p>
                  </a:txBody>
                  <a:tcPr marL="68580" marR="68580" marT="0" marB="0" anchor="b">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Cont…</a:t>
            </a:r>
          </a:p>
        </p:txBody>
      </p:sp>
      <p:pic>
        <p:nvPicPr>
          <p:cNvPr id="4" name="Content Placeholder 3"/>
          <p:cNvPicPr>
            <a:picLocks noGrp="1"/>
          </p:cNvPicPr>
          <p:nvPr>
            <p:ph idx="1"/>
          </p:nvPr>
        </p:nvPicPr>
        <p:blipFill>
          <a:blip r:embed="rId2" cstate="print"/>
          <a:srcRect/>
          <a:stretch>
            <a:fillRect/>
          </a:stretch>
        </p:blipFill>
        <p:spPr>
          <a:xfrm>
            <a:off x="395536" y="1556792"/>
            <a:ext cx="8358214" cy="4714908"/>
          </a:xfrm>
          <a:prstGeom prst="snip2DiagRect">
            <a:avLst/>
          </a:prstGeom>
          <a:solidFill>
            <a:srgbClr val="FFFFFF">
              <a:shade val="85000"/>
            </a:srgbClr>
          </a:solidFill>
          <a:ln w="88900" cap="sq">
            <a:solidFill>
              <a:schemeClr val="accent5">
                <a:lumMod val="75000"/>
              </a:schemeClr>
            </a:solidFill>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Cont..</a:t>
            </a:r>
          </a:p>
        </p:txBody>
      </p:sp>
      <p:graphicFrame>
        <p:nvGraphicFramePr>
          <p:cNvPr id="7" name="Table 6"/>
          <p:cNvGraphicFramePr>
            <a:graphicFrameLocks noGrp="1"/>
          </p:cNvGraphicFramePr>
          <p:nvPr/>
        </p:nvGraphicFramePr>
        <p:xfrm>
          <a:off x="251520" y="1700808"/>
          <a:ext cx="8676453" cy="3032156"/>
        </p:xfrm>
        <a:graphic>
          <a:graphicData uri="http://schemas.openxmlformats.org/drawingml/2006/table">
            <a:tbl>
              <a:tblPr>
                <a:tableStyleId>{08FB837D-C827-4EFA-A057-4D05807E0F7C}</a:tableStyleId>
              </a:tblPr>
              <a:tblGrid>
                <a:gridCol w="1493616"/>
                <a:gridCol w="1357917"/>
                <a:gridCol w="1418844"/>
                <a:gridCol w="1493616"/>
                <a:gridCol w="1418844"/>
                <a:gridCol w="1493616"/>
              </a:tblGrid>
              <a:tr h="936104">
                <a:tc>
                  <a:txBody>
                    <a:bodyPr/>
                    <a:lstStyle/>
                    <a:p>
                      <a:pPr marL="0" marR="0">
                        <a:lnSpc>
                          <a:spcPct val="115000"/>
                        </a:lnSpc>
                        <a:spcBef>
                          <a:spcPts val="0"/>
                        </a:spcBef>
                        <a:spcAft>
                          <a:spcPts val="0"/>
                        </a:spcAft>
                      </a:pPr>
                      <a:endParaRPr lang="en-US" sz="1600" dirty="0"/>
                    </a:p>
                    <a:p>
                      <a:pPr marL="0" marR="0">
                        <a:lnSpc>
                          <a:spcPct val="115000"/>
                        </a:lnSpc>
                        <a:spcBef>
                          <a:spcPts val="0"/>
                        </a:spcBef>
                        <a:spcAft>
                          <a:spcPts val="0"/>
                        </a:spcAft>
                      </a:pPr>
                      <a:r>
                        <a:rPr lang="en-US" sz="1600" dirty="0"/>
                        <a:t>Description</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600" dirty="0"/>
                        <a:t>Total number of parts</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600" dirty="0"/>
                        <a:t>Percentage of items in the inventory</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600" dirty="0"/>
                        <a:t>Cumulative usage value</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600" dirty="0"/>
                        <a:t>Percentage of annual sales value</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600" dirty="0"/>
                        <a:t>Cumulative of annual sales value</a:t>
                      </a:r>
                      <a:endParaRPr lang="en-US" sz="1600" dirty="0">
                        <a:solidFill>
                          <a:schemeClr val="bg1"/>
                        </a:solidFill>
                        <a:latin typeface="Calibri"/>
                        <a:ea typeface="Times New Roman"/>
                        <a:cs typeface="Arial"/>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524013">
                <a:tc>
                  <a:txBody>
                    <a:bodyPr/>
                    <a:lstStyle/>
                    <a:p>
                      <a:pPr marL="0" marR="0">
                        <a:lnSpc>
                          <a:spcPct val="115000"/>
                        </a:lnSpc>
                        <a:spcBef>
                          <a:spcPts val="0"/>
                        </a:spcBef>
                        <a:spcAft>
                          <a:spcPts val="0"/>
                        </a:spcAft>
                      </a:pPr>
                      <a:r>
                        <a:rPr lang="en-US" sz="1600"/>
                        <a:t>A</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17</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20%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20%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70%</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70%</a:t>
                      </a:r>
                      <a:endParaRPr lang="en-US" sz="1600">
                        <a:solidFill>
                          <a:schemeClr val="bg1"/>
                        </a:solidFill>
                        <a:latin typeface="Calibri"/>
                        <a:ea typeface="Times New Roman"/>
                        <a:cs typeface="Arial"/>
                      </a:endParaRPr>
                    </a:p>
                  </a:txBody>
                  <a:tcPr marL="68580" marR="68580" marT="0" marB="0"/>
                </a:tc>
              </a:tr>
              <a:tr h="524013">
                <a:tc>
                  <a:txBody>
                    <a:bodyPr/>
                    <a:lstStyle/>
                    <a:p>
                      <a:pPr marL="0" marR="0">
                        <a:lnSpc>
                          <a:spcPct val="115000"/>
                        </a:lnSpc>
                        <a:spcBef>
                          <a:spcPts val="0"/>
                        </a:spcBef>
                        <a:spcAft>
                          <a:spcPts val="0"/>
                        </a:spcAft>
                      </a:pPr>
                      <a:r>
                        <a:rPr lang="en-US" sz="1600"/>
                        <a:t>B</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21</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26%</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46%</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20%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90%</a:t>
                      </a:r>
                      <a:endParaRPr lang="en-US" sz="1600">
                        <a:solidFill>
                          <a:schemeClr val="bg1"/>
                        </a:solidFill>
                        <a:latin typeface="Calibri"/>
                        <a:ea typeface="Times New Roman"/>
                        <a:cs typeface="Arial"/>
                      </a:endParaRPr>
                    </a:p>
                  </a:txBody>
                  <a:tcPr marL="68580" marR="68580" marT="0" marB="0"/>
                </a:tc>
              </a:tr>
              <a:tr h="524013">
                <a:tc>
                  <a:txBody>
                    <a:bodyPr/>
                    <a:lstStyle/>
                    <a:p>
                      <a:pPr marL="0" marR="0">
                        <a:lnSpc>
                          <a:spcPct val="115000"/>
                        </a:lnSpc>
                        <a:spcBef>
                          <a:spcPts val="0"/>
                        </a:spcBef>
                        <a:spcAft>
                          <a:spcPts val="0"/>
                        </a:spcAft>
                      </a:pPr>
                      <a:r>
                        <a:rPr lang="en-US" sz="1600"/>
                        <a:t>C</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45</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54%</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100%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10%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100%</a:t>
                      </a:r>
                      <a:endParaRPr lang="en-US" sz="1600" dirty="0">
                        <a:solidFill>
                          <a:schemeClr val="bg1"/>
                        </a:solidFill>
                        <a:latin typeface="Calibri"/>
                        <a:ea typeface="Times New Roman"/>
                        <a:cs typeface="Arial"/>
                      </a:endParaRPr>
                    </a:p>
                  </a:txBody>
                  <a:tcPr marL="68580" marR="68580" marT="0" marB="0"/>
                </a:tc>
              </a:tr>
              <a:tr h="524013">
                <a:tc>
                  <a:txBody>
                    <a:bodyPr/>
                    <a:lstStyle/>
                    <a:p>
                      <a:pPr marL="0" marR="0">
                        <a:lnSpc>
                          <a:spcPct val="115000"/>
                        </a:lnSpc>
                        <a:spcBef>
                          <a:spcPts val="0"/>
                        </a:spcBef>
                        <a:spcAft>
                          <a:spcPts val="0"/>
                        </a:spcAft>
                      </a:pPr>
                      <a:r>
                        <a:rPr lang="en-US" sz="1600"/>
                        <a:t>Total</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endParaRPr lang="en-US" sz="1600">
                        <a:solidFill>
                          <a:schemeClr val="bg1"/>
                        </a:solidFill>
                        <a:latin typeface="Times New Roman"/>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a:t>100%</a:t>
                      </a:r>
                      <a:endParaRPr lang="en-US" sz="160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endParaRPr lang="en-US" sz="1600">
                        <a:solidFill>
                          <a:schemeClr val="bg1"/>
                        </a:solidFill>
                        <a:latin typeface="Times New Roman"/>
                        <a:ea typeface="Times New Roman"/>
                        <a:cs typeface="Arial"/>
                      </a:endParaRPr>
                    </a:p>
                  </a:txBody>
                  <a:tcPr marL="68580" marR="68580" marT="0" marB="0"/>
                </a:tc>
                <a:tc>
                  <a:txBody>
                    <a:bodyPr/>
                    <a:lstStyle/>
                    <a:p>
                      <a:pPr marL="0" marR="0">
                        <a:lnSpc>
                          <a:spcPct val="115000"/>
                        </a:lnSpc>
                        <a:spcBef>
                          <a:spcPts val="0"/>
                        </a:spcBef>
                        <a:spcAft>
                          <a:spcPts val="0"/>
                        </a:spcAft>
                      </a:pPr>
                      <a:r>
                        <a:rPr lang="en-US" sz="1600" dirty="0"/>
                        <a:t>100%</a:t>
                      </a:r>
                      <a:endParaRPr lang="en-US" sz="1600" dirty="0">
                        <a:solidFill>
                          <a:schemeClr val="bg1"/>
                        </a:solidFill>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endParaRPr lang="en-US" sz="1600" dirty="0">
                        <a:solidFill>
                          <a:schemeClr val="bg1"/>
                        </a:solidFill>
                        <a:latin typeface="Times New Roman"/>
                        <a:ea typeface="Times New Roman"/>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l"/>
            <a:r>
              <a:rPr lang="en-US" sz="4400" b="1" dirty="0" smtClean="0">
                <a:solidFill>
                  <a:srgbClr val="990000"/>
                </a:solidFill>
                <a:effectLst>
                  <a:outerShdw blurRad="38100" dist="38100" dir="2700000" algn="tl">
                    <a:srgbClr val="000000">
                      <a:alpha val="43137"/>
                    </a:srgbClr>
                  </a:outerShdw>
                </a:effectLst>
              </a:rPr>
              <a:t>Agenda</a:t>
            </a:r>
            <a:endParaRPr lang="en-US" b="1" dirty="0">
              <a:solidFill>
                <a:srgbClr val="990000"/>
              </a:solidFill>
              <a:effectLst>
                <a:outerShdw blurRad="38100" dist="38100" dir="2700000" algn="tl">
                  <a:srgbClr val="000000">
                    <a:alpha val="43137"/>
                  </a:srgbClr>
                </a:outerShdw>
              </a:effectLst>
            </a:endParaRPr>
          </a:p>
        </p:txBody>
      </p:sp>
      <p:sp>
        <p:nvSpPr>
          <p:cNvPr id="5" name="Subtitle 4"/>
          <p:cNvSpPr>
            <a:spLocks noGrp="1"/>
          </p:cNvSpPr>
          <p:nvPr>
            <p:ph idx="1"/>
          </p:nvPr>
        </p:nvSpPr>
        <p:spPr>
          <a:xfrm>
            <a:off x="457200" y="1268760"/>
            <a:ext cx="8229600" cy="5589240"/>
          </a:xfrm>
        </p:spPr>
        <p:txBody>
          <a:bodyPr>
            <a:normAutofit fontScale="32500" lnSpcReduction="20000"/>
          </a:bodyPr>
          <a:lstStyle/>
          <a:p>
            <a:r>
              <a:rPr lang="en-US" sz="5800" dirty="0" smtClean="0"/>
              <a:t>Introduction</a:t>
            </a:r>
          </a:p>
          <a:p>
            <a:r>
              <a:rPr lang="en-US" sz="5800" dirty="0" smtClean="0"/>
              <a:t>Inventory Management</a:t>
            </a:r>
          </a:p>
          <a:p>
            <a:r>
              <a:rPr lang="en-US" sz="5800" dirty="0" smtClean="0"/>
              <a:t>Spare Parts</a:t>
            </a:r>
          </a:p>
          <a:p>
            <a:r>
              <a:rPr lang="en-US" sz="5800" dirty="0" smtClean="0"/>
              <a:t>Spare Parts Management </a:t>
            </a:r>
          </a:p>
          <a:p>
            <a:r>
              <a:rPr lang="en-US" sz="5800" dirty="0" smtClean="0"/>
              <a:t>Literature Review</a:t>
            </a:r>
          </a:p>
          <a:p>
            <a:r>
              <a:rPr lang="en-US" sz="5800" dirty="0" smtClean="0"/>
              <a:t>Problem Statement</a:t>
            </a:r>
          </a:p>
          <a:p>
            <a:r>
              <a:rPr lang="en-US" sz="5800" dirty="0" smtClean="0"/>
              <a:t>Proposed Solution</a:t>
            </a:r>
          </a:p>
          <a:p>
            <a:r>
              <a:rPr lang="en-US" sz="5800" dirty="0" smtClean="0"/>
              <a:t>Methodology</a:t>
            </a:r>
          </a:p>
          <a:p>
            <a:r>
              <a:rPr lang="en-US" sz="5800" dirty="0" smtClean="0"/>
              <a:t>ABC Classification</a:t>
            </a:r>
          </a:p>
          <a:p>
            <a:r>
              <a:rPr lang="en-US" sz="5800" dirty="0" smtClean="0"/>
              <a:t>Demand Forecasting</a:t>
            </a:r>
          </a:p>
          <a:p>
            <a:r>
              <a:rPr lang="en-US" sz="5800" dirty="0" smtClean="0"/>
              <a:t>Inventory Costs</a:t>
            </a:r>
          </a:p>
          <a:p>
            <a:r>
              <a:rPr lang="en-US" sz="5800" dirty="0" smtClean="0"/>
              <a:t>Inventory Management Models</a:t>
            </a:r>
          </a:p>
          <a:p>
            <a:r>
              <a:rPr lang="en-US" sz="5800" dirty="0" smtClean="0"/>
              <a:t>Model Formation</a:t>
            </a:r>
          </a:p>
          <a:p>
            <a:r>
              <a:rPr lang="en-US" sz="5800" dirty="0" smtClean="0"/>
              <a:t>Results and discussion</a:t>
            </a:r>
          </a:p>
          <a:p>
            <a:r>
              <a:rPr lang="en-US" sz="5800" dirty="0" smtClean="0"/>
              <a:t>Conclusion</a:t>
            </a:r>
          </a:p>
          <a:p>
            <a:r>
              <a:rPr lang="en-US" sz="5800" dirty="0" smtClean="0"/>
              <a:t>Recommendation</a:t>
            </a:r>
          </a:p>
          <a:p>
            <a:r>
              <a:rPr lang="en-US" sz="5800" dirty="0" smtClean="0"/>
              <a:t>Limitation</a:t>
            </a:r>
          </a:p>
          <a:p>
            <a:endParaRPr lang="en-US" sz="5800" dirty="0" smtClean="0"/>
          </a:p>
          <a:p>
            <a:endParaRPr lang="en-US" sz="4000" dirty="0" smtClean="0"/>
          </a:p>
          <a:p>
            <a:pPr>
              <a:buNone/>
            </a:pPr>
            <a:endParaRPr lang="en-US" sz="4000" dirty="0" smtClean="0"/>
          </a:p>
          <a:p>
            <a:endParaRPr lang="en-US" sz="4000" dirty="0" smtClean="0"/>
          </a:p>
          <a:p>
            <a:endParaRPr lang="en-US" sz="4000" dirty="0" smtClean="0"/>
          </a:p>
          <a:p>
            <a:endParaRPr lang="en-US" sz="4000" dirty="0" smtClean="0"/>
          </a:p>
          <a:p>
            <a:endParaRPr lang="en-US" sz="4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2 4"/>
          <p:cNvSpPr/>
          <p:nvPr/>
        </p:nvSpPr>
        <p:spPr>
          <a:xfrm>
            <a:off x="0" y="0"/>
            <a:ext cx="4929188" cy="5715016"/>
          </a:xfrm>
          <a:prstGeom prst="irregularSeal2">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8197" name="TextBox 5"/>
          <p:cNvSpPr txBox="1">
            <a:spLocks noChangeArrowheads="1"/>
          </p:cNvSpPr>
          <p:nvPr/>
        </p:nvSpPr>
        <p:spPr bwMode="auto">
          <a:xfrm rot="-2497952">
            <a:off x="-212336" y="2292305"/>
            <a:ext cx="4514714" cy="1077218"/>
          </a:xfrm>
          <a:prstGeom prst="rect">
            <a:avLst/>
          </a:prstGeom>
          <a:noFill/>
          <a:ln w="9525">
            <a:noFill/>
            <a:miter lim="800000"/>
            <a:headEnd/>
            <a:tailEnd/>
          </a:ln>
        </p:spPr>
        <p:txBody>
          <a:bodyPr wrap="square">
            <a:spAutoFit/>
          </a:bodyPr>
          <a:lstStyle/>
          <a:p>
            <a:pPr algn="ctr"/>
            <a:r>
              <a:rPr lang="en-US" sz="3200" b="1" dirty="0">
                <a:solidFill>
                  <a:srgbClr val="990000"/>
                </a:solidFill>
                <a:effectLst>
                  <a:outerShdw blurRad="38100" dist="38100" dir="2700000" algn="tl">
                    <a:srgbClr val="000000">
                      <a:alpha val="43137"/>
                    </a:srgbClr>
                  </a:outerShdw>
                </a:effectLst>
                <a:latin typeface="Ravie" pitchFamily="82" charset="0"/>
              </a:rPr>
              <a:t>Demand             Forecasting</a:t>
            </a:r>
          </a:p>
        </p:txBody>
      </p:sp>
      <p:pic>
        <p:nvPicPr>
          <p:cNvPr id="7" name="Content Placeholder 6" descr="k3152018.jpg"/>
          <p:cNvPicPr>
            <a:picLocks noGrp="1" noChangeAspect="1"/>
          </p:cNvPicPr>
          <p:nvPr>
            <p:ph idx="1"/>
          </p:nvPr>
        </p:nvPicPr>
        <p:blipFill>
          <a:blip r:embed="rId2" cstate="print"/>
          <a:stretch>
            <a:fillRect/>
          </a:stretch>
        </p:blipFill>
        <p:spPr>
          <a:xfrm>
            <a:off x="5572132" y="928670"/>
            <a:ext cx="3214710" cy="392909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Demand Forecasting</a:t>
            </a:r>
            <a:endParaRPr lang="en-US" dirty="0" smtClean="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3971925"/>
          </a:xfrm>
        </p:spPr>
        <p:txBody>
          <a:bodyPr/>
          <a:lstStyle/>
          <a:p>
            <a:pPr>
              <a:lnSpc>
                <a:spcPct val="150000"/>
              </a:lnSpc>
              <a:defRPr/>
            </a:pPr>
            <a:r>
              <a:rPr lang="en-US" sz="2000" b="1" dirty="0" smtClean="0">
                <a:solidFill>
                  <a:schemeClr val="accent2">
                    <a:lumMod val="50000"/>
                  </a:schemeClr>
                </a:solidFill>
              </a:rPr>
              <a:t>Demand forecasting is often the first critical step in any planning activity especially inventory planning</a:t>
            </a:r>
          </a:p>
          <a:p>
            <a:pPr>
              <a:lnSpc>
                <a:spcPct val="150000"/>
              </a:lnSpc>
              <a:defRPr/>
            </a:pPr>
            <a:endParaRPr lang="en-US" sz="2000" b="1" dirty="0" smtClean="0">
              <a:solidFill>
                <a:schemeClr val="accent2">
                  <a:lumMod val="50000"/>
                </a:schemeClr>
              </a:solidFill>
            </a:endParaRPr>
          </a:p>
          <a:p>
            <a:pPr>
              <a:lnSpc>
                <a:spcPct val="150000"/>
              </a:lnSpc>
              <a:defRPr/>
            </a:pPr>
            <a:r>
              <a:rPr lang="en-US" sz="2000" b="1" dirty="0" smtClean="0">
                <a:solidFill>
                  <a:schemeClr val="accent2">
                    <a:lumMod val="50000"/>
                  </a:schemeClr>
                </a:solidFill>
              </a:rPr>
              <a:t>The purpose of demand forecasting is for companies to determine the required quantity of parts that need to be ordered.</a:t>
            </a:r>
          </a:p>
          <a:p>
            <a:pPr>
              <a:lnSpc>
                <a:spcPct val="150000"/>
              </a:lnSpc>
              <a:defRPr/>
            </a:pPr>
            <a:r>
              <a:rPr lang="en-US" sz="2000" b="1" dirty="0" smtClean="0">
                <a:solidFill>
                  <a:schemeClr val="accent2">
                    <a:lumMod val="50000"/>
                  </a:schemeClr>
                </a:solidFill>
              </a:rPr>
              <a:t>We have 2 years data of demand divided in to 4 intervals for each 6 months, for 85 items</a:t>
            </a:r>
          </a:p>
          <a:p>
            <a:pPr>
              <a:defRPr/>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Forecasting Methods </a:t>
            </a:r>
            <a:endParaRPr lang="en-US" dirty="0" smtClean="0">
              <a:solidFill>
                <a:srgbClr val="990000"/>
              </a:solidFill>
              <a:effectLst>
                <a:outerShdw blurRad="38100" dist="38100" dir="2700000" algn="tl">
                  <a:srgbClr val="000000">
                    <a:alpha val="43137"/>
                  </a:srgbClr>
                </a:outerShdw>
              </a:effectLst>
            </a:endParaRPr>
          </a:p>
        </p:txBody>
      </p:sp>
      <p:sp>
        <p:nvSpPr>
          <p:cNvPr id="10243" name="Content Placeholder 2"/>
          <p:cNvSpPr>
            <a:spLocks noGrp="1"/>
          </p:cNvSpPr>
          <p:nvPr>
            <p:ph idx="1"/>
          </p:nvPr>
        </p:nvSpPr>
        <p:spPr>
          <a:xfrm>
            <a:off x="457200" y="1600200"/>
            <a:ext cx="8229600" cy="3543300"/>
          </a:xfrm>
        </p:spPr>
        <p:txBody>
          <a:bodyPr>
            <a:normAutofit lnSpcReduction="10000"/>
          </a:bodyPr>
          <a:lstStyle/>
          <a:p>
            <a:pPr>
              <a:lnSpc>
                <a:spcPct val="150000"/>
              </a:lnSpc>
            </a:pPr>
            <a:r>
              <a:rPr lang="en-US" sz="2800" b="1" dirty="0" smtClean="0"/>
              <a:t>Naïve Approach  </a:t>
            </a:r>
          </a:p>
          <a:p>
            <a:pPr>
              <a:lnSpc>
                <a:spcPct val="150000"/>
              </a:lnSpc>
            </a:pPr>
            <a:r>
              <a:rPr lang="en-US" sz="2800" b="1" dirty="0" smtClean="0"/>
              <a:t>Moving Averages</a:t>
            </a:r>
          </a:p>
          <a:p>
            <a:pPr>
              <a:lnSpc>
                <a:spcPct val="150000"/>
              </a:lnSpc>
              <a:buFontTx/>
              <a:buAutoNum type="arabicPeriod"/>
            </a:pPr>
            <a:r>
              <a:rPr lang="en-US" sz="2800" dirty="0" smtClean="0"/>
              <a:t>A simple moving average </a:t>
            </a:r>
          </a:p>
          <a:p>
            <a:pPr>
              <a:lnSpc>
                <a:spcPct val="150000"/>
              </a:lnSpc>
              <a:buFontTx/>
              <a:buAutoNum type="arabicPeriod"/>
            </a:pPr>
            <a:r>
              <a:rPr lang="en-US" sz="2800" dirty="0" smtClean="0"/>
              <a:t>A weighted moving average </a:t>
            </a:r>
          </a:p>
          <a:p>
            <a:pPr>
              <a:lnSpc>
                <a:spcPct val="150000"/>
              </a:lnSpc>
            </a:pPr>
            <a:r>
              <a:rPr lang="en-US" sz="2800" b="1" dirty="0" smtClean="0"/>
              <a:t>Exponential Smoothing</a:t>
            </a:r>
          </a:p>
          <a:p>
            <a:endParaRPr lang="en-US" dirty="0" smtClean="0"/>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148064" y="2932086"/>
            <a:ext cx="3384376" cy="632174"/>
          </a:xfrm>
          <a:prstGeom prst="rect">
            <a:avLst/>
          </a:prstGeom>
          <a:noFill/>
        </p:spPr>
      </p:pic>
      <p:sp>
        <p:nvSpPr>
          <p:cNvPr id="696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20072" y="3789040"/>
            <a:ext cx="3602795" cy="360040"/>
          </a:xfrm>
          <a:prstGeom prst="rect">
            <a:avLst/>
          </a:prstGeom>
          <a:noFill/>
        </p:spPr>
      </p:pic>
      <p:sp>
        <p:nvSpPr>
          <p:cNvPr id="696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364087" y="4365104"/>
            <a:ext cx="3326769" cy="432048"/>
          </a:xfrm>
          <a:prstGeom prst="rect">
            <a:avLst/>
          </a:prstGeom>
          <a:noFill/>
        </p:spPr>
      </p:pic>
      <p:sp>
        <p:nvSpPr>
          <p:cNvPr id="69639" name="Rectangle 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6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40"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83968" y="1628800"/>
            <a:ext cx="1368152" cy="42754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8229600" cy="1143000"/>
          </a:xfrm>
        </p:spPr>
        <p:txBody>
          <a:bodyPr>
            <a:normAutofit fontScale="90000"/>
          </a:bodyPr>
          <a:lstStyle/>
          <a:p>
            <a:pPr algn="l">
              <a:defRPr/>
            </a:pPr>
            <a:r>
              <a:rPr lang="en-US" b="1" dirty="0" smtClean="0">
                <a:solidFill>
                  <a:srgbClr val="0099CC"/>
                </a:solidFill>
                <a:effectLst>
                  <a:outerShdw blurRad="38100" dist="38100" dir="2700000" algn="tl">
                    <a:srgbClr val="000000">
                      <a:alpha val="43137"/>
                    </a:srgbClr>
                  </a:outerShdw>
                </a:effectLst>
              </a:rPr>
              <a:t> </a:t>
            </a:r>
            <a:r>
              <a:rPr lang="en-US" b="1" dirty="0" smtClean="0">
                <a:solidFill>
                  <a:srgbClr val="990000"/>
                </a:solidFill>
                <a:effectLst>
                  <a:outerShdw blurRad="38100" dist="38100" dir="2700000" algn="tl">
                    <a:srgbClr val="000000">
                      <a:alpha val="43137"/>
                    </a:srgbClr>
                  </a:outerShdw>
                </a:effectLst>
              </a:rPr>
              <a:t>Simple moving average </a:t>
            </a:r>
            <a:r>
              <a:rPr lang="en-US" b="1" dirty="0" smtClean="0">
                <a:solidFill>
                  <a:srgbClr val="0099CC"/>
                </a:solidFill>
                <a:effectLst>
                  <a:outerShdw blurRad="38100" dist="38100" dir="2700000" algn="tl">
                    <a:srgbClr val="000000">
                      <a:alpha val="43137"/>
                    </a:srgbClr>
                  </a:outerShdw>
                </a:effectLst>
              </a:rPr>
              <a:t/>
            </a:r>
            <a:br>
              <a:rPr lang="en-US" b="1" dirty="0" smtClean="0">
                <a:solidFill>
                  <a:srgbClr val="0099CC"/>
                </a:solidFill>
                <a:effectLst>
                  <a:outerShdw blurRad="38100" dist="38100" dir="2700000" algn="tl">
                    <a:srgbClr val="000000">
                      <a:alpha val="43137"/>
                    </a:srgbClr>
                  </a:outerShdw>
                </a:effectLst>
              </a:rPr>
            </a:br>
            <a:endParaRPr lang="en-US" b="1" dirty="0">
              <a:solidFill>
                <a:srgbClr val="0099CC"/>
              </a:solidFill>
              <a:effectLst>
                <a:outerShdw blurRad="38100" dist="38100" dir="2700000" algn="tl">
                  <a:srgbClr val="000000">
                    <a:alpha val="43137"/>
                  </a:srgbClr>
                </a:outerShdw>
              </a:effectLst>
            </a:endParaRPr>
          </a:p>
        </p:txBody>
      </p:sp>
      <p:sp>
        <p:nvSpPr>
          <p:cNvPr id="7" name="Pentagon 6"/>
          <p:cNvSpPr/>
          <p:nvPr/>
        </p:nvSpPr>
        <p:spPr>
          <a:xfrm>
            <a:off x="251520" y="1772816"/>
            <a:ext cx="2120900" cy="642937"/>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0" name="Oval 9"/>
          <p:cNvSpPr/>
          <p:nvPr/>
        </p:nvSpPr>
        <p:spPr>
          <a:xfrm>
            <a:off x="5292080" y="692696"/>
            <a:ext cx="3644454" cy="792088"/>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2299" name="TextBox 11"/>
          <p:cNvSpPr txBox="1">
            <a:spLocks noChangeArrowheads="1"/>
          </p:cNvSpPr>
          <p:nvPr/>
        </p:nvSpPr>
        <p:spPr bwMode="auto">
          <a:xfrm>
            <a:off x="251520" y="1772816"/>
            <a:ext cx="1714500" cy="646112"/>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12300" name="TextBox 12"/>
          <p:cNvSpPr txBox="1">
            <a:spLocks noChangeArrowheads="1"/>
          </p:cNvSpPr>
          <p:nvPr/>
        </p:nvSpPr>
        <p:spPr bwMode="auto">
          <a:xfrm>
            <a:off x="251520" y="4077072"/>
            <a:ext cx="1857375" cy="646113"/>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15" name="Pentagon 14"/>
          <p:cNvSpPr/>
          <p:nvPr/>
        </p:nvSpPr>
        <p:spPr>
          <a:xfrm>
            <a:off x="251520" y="4077072"/>
            <a:ext cx="2120900" cy="642937"/>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pic>
        <p:nvPicPr>
          <p:cNvPr id="1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508103" y="836712"/>
            <a:ext cx="2952329" cy="551471"/>
          </a:xfrm>
          <a:prstGeom prst="rect">
            <a:avLst/>
          </a:prstGeom>
          <a:noFill/>
        </p:spPr>
      </p:pic>
      <p:graphicFrame>
        <p:nvGraphicFramePr>
          <p:cNvPr id="18" name="Table 17"/>
          <p:cNvGraphicFramePr>
            <a:graphicFrameLocks noGrp="1"/>
          </p:cNvGraphicFramePr>
          <p:nvPr/>
        </p:nvGraphicFramePr>
        <p:xfrm>
          <a:off x="1259633" y="2204864"/>
          <a:ext cx="7884367" cy="1717548"/>
        </p:xfrm>
        <a:graphic>
          <a:graphicData uri="http://schemas.openxmlformats.org/drawingml/2006/table">
            <a:tbl>
              <a:tblPr/>
              <a:tblGrid>
                <a:gridCol w="434875"/>
                <a:gridCol w="855256"/>
                <a:gridCol w="514258"/>
                <a:gridCol w="632296"/>
                <a:gridCol w="694420"/>
                <a:gridCol w="737909"/>
                <a:gridCol w="694420"/>
                <a:gridCol w="843522"/>
                <a:gridCol w="1172784"/>
                <a:gridCol w="1304627"/>
              </a:tblGrid>
              <a:tr h="648072">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1-6\2011</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6-12\2011</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forcast1-6\2011</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forecast 6-12\2011</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D forecast 1-6\2012</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16024">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25200012</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40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30</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30</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20</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35</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30</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25</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16024">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a:t>
                      </a:r>
                      <a:endParaRPr lang="en-US" sz="1400" b="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FNS00007</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65</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120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120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90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93</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120</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105</a:t>
                      </a:r>
                      <a:endParaRPr lang="en-US" sz="1400" b="0" dirty="0">
                        <a:solidFill>
                          <a:schemeClr val="bg1"/>
                        </a:solidFill>
                        <a:latin typeface="Calibri"/>
                        <a:ea typeface="Times New Roman"/>
                        <a:cs typeface="Arial"/>
                      </a:endParaRPr>
                    </a:p>
                  </a:txBody>
                  <a:tcPr marL="57640" marR="57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9" name="Table 18"/>
          <p:cNvGraphicFramePr>
            <a:graphicFrameLocks noGrp="1"/>
          </p:cNvGraphicFramePr>
          <p:nvPr/>
        </p:nvGraphicFramePr>
        <p:xfrm>
          <a:off x="1259633" y="4509120"/>
          <a:ext cx="7884367" cy="1368152"/>
        </p:xfrm>
        <a:graphic>
          <a:graphicData uri="http://schemas.openxmlformats.org/drawingml/2006/table">
            <a:tbl>
              <a:tblPr/>
              <a:tblGrid>
                <a:gridCol w="501096"/>
                <a:gridCol w="1023471"/>
                <a:gridCol w="542969"/>
                <a:gridCol w="803127"/>
                <a:gridCol w="840193"/>
                <a:gridCol w="803127"/>
                <a:gridCol w="840193"/>
                <a:gridCol w="803127"/>
                <a:gridCol w="840193"/>
                <a:gridCol w="886871"/>
              </a:tblGrid>
              <a:tr h="684076">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ID</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ABC</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1-6\2010</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6-12\2010</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1-6\2011</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6-12\2011</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F 1-6\2011</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Calibri"/>
                        </a:rPr>
                        <a:t>D F  6-12\2011</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D F 1-6\2012</a:t>
                      </a:r>
                      <a:endParaRPr lang="en-US" sz="1400" b="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42038">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S0011097</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B</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3</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Calibri"/>
                        </a:rPr>
                        <a:t>7</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Calibri"/>
                        </a:rPr>
                        <a:t>5</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Calibri"/>
                        </a:rPr>
                        <a:t>6</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Calibri"/>
                        </a:rPr>
                        <a:t>5</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6</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6</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342038">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Calibri"/>
                        </a:rPr>
                        <a:t>25000024</a:t>
                      </a:r>
                      <a:endParaRPr lang="en-US" sz="140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B</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9</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7</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10</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18</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Calibri"/>
                        </a:rPr>
                        <a:t>8</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9</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14</a:t>
                      </a:r>
                      <a:endParaRPr lang="en-US" sz="1400" dirty="0">
                        <a:solidFill>
                          <a:schemeClr val="bg1"/>
                        </a:solidFill>
                        <a:latin typeface="Calibri"/>
                        <a:ea typeface="Times New Roman"/>
                        <a:cs typeface="Arial"/>
                      </a:endParaRPr>
                    </a:p>
                  </a:txBody>
                  <a:tcPr marL="57319" marR="573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defRPr/>
            </a:pPr>
            <a:r>
              <a:rPr lang="en-US" sz="3600" b="1" dirty="0" smtClean="0">
                <a:solidFill>
                  <a:srgbClr val="990000"/>
                </a:solidFill>
                <a:effectLst>
                  <a:outerShdw blurRad="38100" dist="38100" dir="2700000" algn="tl">
                    <a:srgbClr val="000000">
                      <a:alpha val="43137"/>
                    </a:srgbClr>
                  </a:outerShdw>
                </a:effectLst>
              </a:rPr>
              <a:t>A weighted moving average </a:t>
            </a:r>
            <a:r>
              <a:rPr lang="en-US" b="1" dirty="0" smtClean="0">
                <a:solidFill>
                  <a:srgbClr val="0099CC"/>
                </a:solidFill>
                <a:effectLst>
                  <a:outerShdw blurRad="38100" dist="38100" dir="2700000" algn="tl">
                    <a:srgbClr val="000000">
                      <a:alpha val="43137"/>
                    </a:srgbClr>
                  </a:outerShdw>
                </a:effectLst>
              </a:rPr>
              <a:t/>
            </a:r>
            <a:br>
              <a:rPr lang="en-US" b="1" dirty="0" smtClean="0">
                <a:solidFill>
                  <a:srgbClr val="0099CC"/>
                </a:solidFill>
                <a:effectLst>
                  <a:outerShdw blurRad="38100" dist="38100" dir="2700000" algn="tl">
                    <a:srgbClr val="000000">
                      <a:alpha val="43137"/>
                    </a:srgbClr>
                  </a:outerShdw>
                </a:effectLst>
              </a:rPr>
            </a:br>
            <a:endParaRPr lang="en-US" b="1" dirty="0">
              <a:solidFill>
                <a:srgbClr val="0099CC"/>
              </a:solidFill>
              <a:effectLst>
                <a:outerShdw blurRad="38100" dist="38100" dir="2700000" algn="tl">
                  <a:srgbClr val="000000">
                    <a:alpha val="43137"/>
                  </a:srgbClr>
                </a:outerShdw>
              </a:effectLst>
            </a:endParaRPr>
          </a:p>
        </p:txBody>
      </p:sp>
      <p:sp>
        <p:nvSpPr>
          <p:cNvPr id="7" name="Pentagon 6"/>
          <p:cNvSpPr/>
          <p:nvPr/>
        </p:nvSpPr>
        <p:spPr>
          <a:xfrm>
            <a:off x="0" y="1412776"/>
            <a:ext cx="1906588" cy="714375"/>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Pentagon 7"/>
          <p:cNvSpPr/>
          <p:nvPr/>
        </p:nvSpPr>
        <p:spPr>
          <a:xfrm>
            <a:off x="0" y="3645024"/>
            <a:ext cx="1835150" cy="785813"/>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3321" name="TextBox 9"/>
          <p:cNvSpPr txBox="1">
            <a:spLocks noChangeArrowheads="1"/>
          </p:cNvSpPr>
          <p:nvPr/>
        </p:nvSpPr>
        <p:spPr bwMode="auto">
          <a:xfrm>
            <a:off x="0" y="1412776"/>
            <a:ext cx="1571625" cy="646113"/>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13322" name="TextBox 10"/>
          <p:cNvSpPr txBox="1">
            <a:spLocks noChangeArrowheads="1"/>
          </p:cNvSpPr>
          <p:nvPr/>
        </p:nvSpPr>
        <p:spPr bwMode="auto">
          <a:xfrm>
            <a:off x="0" y="3717032"/>
            <a:ext cx="1714500" cy="646112"/>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13" name="Oval 12"/>
          <p:cNvSpPr/>
          <p:nvPr/>
        </p:nvSpPr>
        <p:spPr>
          <a:xfrm>
            <a:off x="5004048" y="428625"/>
            <a:ext cx="4139952" cy="1200175"/>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pic>
        <p:nvPicPr>
          <p:cNvPr id="15"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92080" y="836712"/>
            <a:ext cx="3602795" cy="360040"/>
          </a:xfrm>
          <a:prstGeom prst="rect">
            <a:avLst/>
          </a:prstGeom>
          <a:noFill/>
        </p:spPr>
      </p:pic>
      <p:graphicFrame>
        <p:nvGraphicFramePr>
          <p:cNvPr id="16" name="Table 15"/>
          <p:cNvGraphicFramePr>
            <a:graphicFrameLocks noGrp="1"/>
          </p:cNvGraphicFramePr>
          <p:nvPr/>
        </p:nvGraphicFramePr>
        <p:xfrm>
          <a:off x="1115612" y="1821139"/>
          <a:ext cx="8028387" cy="1717548"/>
        </p:xfrm>
        <a:graphic>
          <a:graphicData uri="http://schemas.openxmlformats.org/drawingml/2006/table">
            <a:tbl>
              <a:tblPr/>
              <a:tblGrid>
                <a:gridCol w="405650"/>
                <a:gridCol w="866553"/>
                <a:gridCol w="671422"/>
                <a:gridCol w="671422"/>
                <a:gridCol w="853266"/>
                <a:gridCol w="783327"/>
                <a:gridCol w="825289"/>
                <a:gridCol w="951180"/>
                <a:gridCol w="1147012"/>
                <a:gridCol w="853266"/>
              </a:tblGrid>
              <a:tr h="647917">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1-6\2010</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6-12\2010</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1-6\2011</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6-12\2011</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Forecast D1-6\2011</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Forecast D 6-12\2011</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Forecast D 1-6\2012</a:t>
                      </a:r>
                      <a:endParaRPr lang="en-US" sz="1400" b="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26804">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25200012</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A</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40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30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30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20</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34</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30</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24</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26804">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FNS00007</a:t>
                      </a:r>
                      <a:endParaRPr lang="en-US" sz="140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A</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65</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120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120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90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98</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120</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102</a:t>
                      </a:r>
                      <a:endParaRPr lang="en-US" sz="1400" dirty="0">
                        <a:solidFill>
                          <a:schemeClr val="bg1"/>
                        </a:solidFill>
                        <a:latin typeface="Calibri"/>
                        <a:ea typeface="Times New Roman"/>
                        <a:cs typeface="Arial"/>
                      </a:endParaRPr>
                    </a:p>
                  </a:txBody>
                  <a:tcPr marL="57354" marR="57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7" name="Table 16"/>
          <p:cNvGraphicFramePr>
            <a:graphicFrameLocks noGrp="1"/>
          </p:cNvGraphicFramePr>
          <p:nvPr/>
        </p:nvGraphicFramePr>
        <p:xfrm>
          <a:off x="971600" y="4149080"/>
          <a:ext cx="8172401" cy="1717548"/>
        </p:xfrm>
        <a:graphic>
          <a:graphicData uri="http://schemas.openxmlformats.org/drawingml/2006/table">
            <a:tbl>
              <a:tblPr/>
              <a:tblGrid>
                <a:gridCol w="413432"/>
                <a:gridCol w="873196"/>
                <a:gridCol w="684301"/>
                <a:gridCol w="684301"/>
                <a:gridCol w="869631"/>
                <a:gridCol w="798351"/>
                <a:gridCol w="841119"/>
                <a:gridCol w="969425"/>
                <a:gridCol w="1169014"/>
                <a:gridCol w="869631"/>
              </a:tblGrid>
              <a:tr h="473521">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1-6\2010</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6-12\2010</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1-6\2011</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D 6-12\2011</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Forecast D1-6\2011</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Forecast D 6-12\2011</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0" dirty="0">
                          <a:solidFill>
                            <a:schemeClr val="bg1"/>
                          </a:solidFill>
                          <a:latin typeface="Arial"/>
                          <a:ea typeface="Times New Roman"/>
                          <a:cs typeface="Arial"/>
                        </a:rPr>
                        <a:t>Forecast D 1-6\2012</a:t>
                      </a:r>
                      <a:endParaRPr lang="en-US" sz="1400" b="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36761">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S0011097</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B</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3</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7</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5</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6</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6</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6</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6</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36761">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25000024</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B</a:t>
                      </a:r>
                      <a:endParaRPr lang="en-US" sz="140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9</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7</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10</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18</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8</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9</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15</a:t>
                      </a:r>
                      <a:endParaRPr lang="en-US" sz="1400" dirty="0">
                        <a:solidFill>
                          <a:schemeClr val="bg1"/>
                        </a:solidFill>
                        <a:latin typeface="Calibri"/>
                        <a:ea typeface="Times New Roman"/>
                        <a:cs typeface="Arial"/>
                      </a:endParaRPr>
                    </a:p>
                  </a:txBody>
                  <a:tcPr marL="57424" marR="5742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pPr marL="342900" indent="-342900" algn="l"/>
            <a:r>
              <a:rPr lang="en-US" sz="3200" b="1" dirty="0" smtClean="0">
                <a:solidFill>
                  <a:srgbClr val="990000"/>
                </a:solidFill>
                <a:effectLst>
                  <a:outerShdw blurRad="38100" dist="38100" dir="2700000" algn="tl">
                    <a:srgbClr val="000000">
                      <a:alpha val="43137"/>
                    </a:srgbClr>
                  </a:outerShdw>
                </a:effectLst>
              </a:rPr>
              <a:t>Criteria for choosing time series methods</a:t>
            </a:r>
            <a:r>
              <a:rPr lang="en-US" sz="4000" dirty="0" smtClean="0">
                <a:solidFill>
                  <a:srgbClr val="990000"/>
                </a:solidFill>
                <a:effectLst>
                  <a:outerShdw blurRad="38100" dist="38100" dir="2700000" algn="tl">
                    <a:srgbClr val="000000">
                      <a:alpha val="43137"/>
                    </a:srgbClr>
                  </a:outerShdw>
                </a:effectLst>
              </a:rPr>
              <a:t/>
            </a:r>
            <a:br>
              <a:rPr lang="en-US" sz="4000" dirty="0" smtClean="0">
                <a:solidFill>
                  <a:srgbClr val="990000"/>
                </a:solidFill>
                <a:effectLst>
                  <a:outerShdw blurRad="38100" dist="38100" dir="2700000" algn="tl">
                    <a:srgbClr val="000000">
                      <a:alpha val="43137"/>
                    </a:srgbClr>
                  </a:outerShdw>
                </a:effectLst>
              </a:rPr>
            </a:br>
            <a:endParaRPr lang="en-US" dirty="0" smtClean="0">
              <a:solidFill>
                <a:srgbClr val="990000"/>
              </a:solidFill>
              <a:effectLst>
                <a:outerShdw blurRad="38100" dist="38100" dir="2700000" algn="tl">
                  <a:srgbClr val="000000">
                    <a:alpha val="43137"/>
                  </a:srgbClr>
                </a:outerShdw>
              </a:effectLst>
            </a:endParaRPr>
          </a:p>
        </p:txBody>
      </p:sp>
      <p:sp>
        <p:nvSpPr>
          <p:cNvPr id="15363" name="Content Placeholder 2"/>
          <p:cNvSpPr>
            <a:spLocks noGrp="1"/>
          </p:cNvSpPr>
          <p:nvPr>
            <p:ph idx="1"/>
          </p:nvPr>
        </p:nvSpPr>
        <p:spPr/>
        <p:txBody>
          <a:bodyPr/>
          <a:lstStyle/>
          <a:p>
            <a:r>
              <a:rPr lang="en-US" dirty="0" smtClean="0">
                <a:solidFill>
                  <a:schemeClr val="bg1"/>
                </a:solidFill>
              </a:rPr>
              <a:t>Mean absolute deviation (MAD) </a:t>
            </a:r>
          </a:p>
          <a:p>
            <a:endParaRPr lang="en-US" dirty="0" smtClean="0">
              <a:solidFill>
                <a:schemeClr val="bg1"/>
              </a:solidFill>
            </a:endParaRPr>
          </a:p>
          <a:p>
            <a:pPr>
              <a:buFontTx/>
              <a:buNone/>
            </a:pPr>
            <a:endParaRPr lang="en-US" dirty="0" smtClean="0">
              <a:solidFill>
                <a:schemeClr val="bg1"/>
              </a:solidFill>
            </a:endParaRPr>
          </a:p>
          <a:p>
            <a:endParaRPr lang="en-US" dirty="0" smtClean="0">
              <a:solidFill>
                <a:schemeClr val="bg1"/>
              </a:solidFill>
            </a:endParaRPr>
          </a:p>
          <a:p>
            <a:r>
              <a:rPr lang="en-US" dirty="0" smtClean="0">
                <a:solidFill>
                  <a:schemeClr val="bg1"/>
                </a:solidFill>
              </a:rPr>
              <a:t>Mean absolute percent error (MAPE) </a:t>
            </a:r>
          </a:p>
        </p:txBody>
      </p:sp>
      <p:sp>
        <p:nvSpPr>
          <p:cNvPr id="4" name="Oval 3"/>
          <p:cNvSpPr/>
          <p:nvPr/>
        </p:nvSpPr>
        <p:spPr>
          <a:xfrm>
            <a:off x="755576" y="2420888"/>
            <a:ext cx="3857625" cy="1357312"/>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6" name="Oval 5"/>
          <p:cNvSpPr/>
          <p:nvPr/>
        </p:nvSpPr>
        <p:spPr>
          <a:xfrm>
            <a:off x="611560" y="4653136"/>
            <a:ext cx="3714750" cy="1500187"/>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31640" y="2780928"/>
            <a:ext cx="2016224" cy="735329"/>
          </a:xfrm>
          <a:prstGeom prst="rect">
            <a:avLst/>
          </a:prstGeom>
          <a:noFill/>
        </p:spPr>
      </p:pic>
      <p:sp>
        <p:nvSpPr>
          <p:cNvPr id="64515" name="Rectangle 3"/>
          <p:cNvSpPr>
            <a:spLocks noChangeArrowheads="1"/>
          </p:cNvSpPr>
          <p:nvPr/>
        </p:nvSpPr>
        <p:spPr bwMode="auto">
          <a:xfrm>
            <a:off x="0" y="295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5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9"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27584" y="5085184"/>
            <a:ext cx="3158987" cy="62554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0"/>
            <a:ext cx="8229600" cy="1143000"/>
          </a:xfrm>
        </p:spPr>
        <p:txBody>
          <a:bodyPr>
            <a:normAutofit fontScale="90000"/>
          </a:bodyPr>
          <a:lstStyle/>
          <a:p>
            <a:pPr algn="l"/>
            <a:r>
              <a:rPr lang="en-US" sz="3600" b="1" dirty="0" smtClean="0">
                <a:solidFill>
                  <a:srgbClr val="990000"/>
                </a:solidFill>
                <a:effectLst>
                  <a:outerShdw blurRad="38100" dist="38100" dir="2700000" algn="tl">
                    <a:srgbClr val="000000">
                      <a:alpha val="43137"/>
                    </a:srgbClr>
                  </a:outerShdw>
                </a:effectLst>
              </a:rPr>
              <a:t>Forecasting error for moving average method </a:t>
            </a:r>
          </a:p>
        </p:txBody>
      </p:sp>
      <p:sp>
        <p:nvSpPr>
          <p:cNvPr id="6" name="Pentagon 5"/>
          <p:cNvSpPr/>
          <p:nvPr/>
        </p:nvSpPr>
        <p:spPr>
          <a:xfrm>
            <a:off x="179512" y="908720"/>
            <a:ext cx="1800199"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7" name="Pentagon 6"/>
          <p:cNvSpPr/>
          <p:nvPr/>
        </p:nvSpPr>
        <p:spPr>
          <a:xfrm>
            <a:off x="251520" y="2996952"/>
            <a:ext cx="1800200" cy="714375"/>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Pentagon 7"/>
          <p:cNvSpPr/>
          <p:nvPr/>
        </p:nvSpPr>
        <p:spPr>
          <a:xfrm>
            <a:off x="251520" y="4797152"/>
            <a:ext cx="1800200"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7417" name="TextBox 8"/>
          <p:cNvSpPr txBox="1">
            <a:spLocks noChangeArrowheads="1"/>
          </p:cNvSpPr>
          <p:nvPr/>
        </p:nvSpPr>
        <p:spPr bwMode="auto">
          <a:xfrm>
            <a:off x="179512" y="980728"/>
            <a:ext cx="1714500" cy="646112"/>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17418" name="TextBox 9"/>
          <p:cNvSpPr txBox="1">
            <a:spLocks noChangeArrowheads="1"/>
          </p:cNvSpPr>
          <p:nvPr/>
        </p:nvSpPr>
        <p:spPr bwMode="auto">
          <a:xfrm>
            <a:off x="323528" y="3068960"/>
            <a:ext cx="1714500" cy="642938"/>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17419" name="TextBox 10"/>
          <p:cNvSpPr txBox="1">
            <a:spLocks noChangeArrowheads="1"/>
          </p:cNvSpPr>
          <p:nvPr/>
        </p:nvSpPr>
        <p:spPr bwMode="auto">
          <a:xfrm>
            <a:off x="251520" y="4869160"/>
            <a:ext cx="1571625" cy="646113"/>
          </a:xfrm>
          <a:prstGeom prst="rect">
            <a:avLst/>
          </a:prstGeom>
          <a:noFill/>
          <a:ln w="9525">
            <a:noFill/>
            <a:miter lim="800000"/>
            <a:headEnd/>
            <a:tailEnd/>
          </a:ln>
        </p:spPr>
        <p:txBody>
          <a:bodyPr>
            <a:spAutoFit/>
          </a:bodyPr>
          <a:lstStyle/>
          <a:p>
            <a:r>
              <a:rPr lang="en-US" b="1" dirty="0">
                <a:solidFill>
                  <a:srgbClr val="990000"/>
                </a:solidFill>
              </a:rPr>
              <a:t>Sample of C items</a:t>
            </a:r>
          </a:p>
        </p:txBody>
      </p:sp>
      <p:graphicFrame>
        <p:nvGraphicFramePr>
          <p:cNvPr id="13" name="Table 12"/>
          <p:cNvGraphicFramePr>
            <a:graphicFrameLocks noGrp="1"/>
          </p:cNvGraphicFramePr>
          <p:nvPr/>
        </p:nvGraphicFramePr>
        <p:xfrm>
          <a:off x="899592" y="1340768"/>
          <a:ext cx="8244407" cy="1512168"/>
        </p:xfrm>
        <a:graphic>
          <a:graphicData uri="http://schemas.openxmlformats.org/drawingml/2006/table">
            <a:tbl>
              <a:tblPr/>
              <a:tblGrid>
                <a:gridCol w="470215"/>
                <a:gridCol w="1097165"/>
                <a:gridCol w="673971"/>
                <a:gridCol w="1112838"/>
                <a:gridCol w="1065817"/>
                <a:gridCol w="815037"/>
                <a:gridCol w="752341"/>
                <a:gridCol w="752341"/>
                <a:gridCol w="752341"/>
                <a:gridCol w="752341"/>
              </a:tblGrid>
              <a:tr h="693999">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error1-6\2011</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error6-12\2011</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Sum Error</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MAD </a:t>
                      </a:r>
                      <a:r>
                        <a:rPr lang="en-US" sz="1400" b="0" dirty="0" err="1">
                          <a:solidFill>
                            <a:schemeClr val="bg1"/>
                          </a:solidFill>
                          <a:latin typeface="Arial"/>
                          <a:ea typeface="Times New Roman"/>
                          <a:cs typeface="Arial"/>
                        </a:rPr>
                        <a:t>avg</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MAPE</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16089">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1</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25200012</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-5.00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-10.00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15.00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3.75</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16.67</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02080">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FNS00007</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A</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27.00</a:t>
                      </a:r>
                      <a:endParaRPr lang="en-US" sz="1400" b="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-30.00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57.00</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14.25</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13.96</a:t>
                      </a:r>
                      <a:endParaRPr lang="en-US" sz="1400" b="0" dirty="0">
                        <a:solidFill>
                          <a:schemeClr val="bg1"/>
                        </a:solidFill>
                        <a:latin typeface="Calibri"/>
                        <a:ea typeface="Times New Roman"/>
                        <a:cs typeface="Arial"/>
                      </a:endParaRPr>
                    </a:p>
                  </a:txBody>
                  <a:tcPr marL="62583" marR="625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4" name="Table 13"/>
          <p:cNvGraphicFramePr>
            <a:graphicFrameLocks noGrp="1"/>
          </p:cNvGraphicFramePr>
          <p:nvPr/>
        </p:nvGraphicFramePr>
        <p:xfrm>
          <a:off x="1043608" y="3429000"/>
          <a:ext cx="8100391" cy="1312156"/>
        </p:xfrm>
        <a:graphic>
          <a:graphicData uri="http://schemas.openxmlformats.org/drawingml/2006/table">
            <a:tbl>
              <a:tblPr/>
              <a:tblGrid>
                <a:gridCol w="461828"/>
                <a:gridCol w="1078091"/>
                <a:gridCol w="662592"/>
                <a:gridCol w="1093534"/>
                <a:gridCol w="1047204"/>
                <a:gridCol w="800846"/>
                <a:gridCol w="739074"/>
                <a:gridCol w="739074"/>
                <a:gridCol w="739074"/>
                <a:gridCol w="739074"/>
              </a:tblGrid>
              <a:tr h="576064">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error1-6\2011</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error6-12\2011</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Sum Error</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MAD </a:t>
                      </a:r>
                      <a:r>
                        <a:rPr lang="en-US" sz="1400" b="0" dirty="0" err="1">
                          <a:solidFill>
                            <a:schemeClr val="bg1"/>
                          </a:solidFill>
                          <a:latin typeface="Arial"/>
                          <a:ea typeface="Times New Roman"/>
                          <a:cs typeface="Arial"/>
                        </a:rPr>
                        <a:t>avg</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MAPE</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88032">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1</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S0011097</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B</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88032">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25000024</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B</a:t>
                      </a:r>
                      <a:endParaRPr lang="en-US" sz="1400" b="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2.00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9.00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11.00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2.75</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17.50</a:t>
                      </a:r>
                      <a:endParaRPr lang="en-US" sz="1400" b="0" dirty="0">
                        <a:solidFill>
                          <a:schemeClr val="bg1"/>
                        </a:solidFill>
                        <a:latin typeface="Calibri"/>
                        <a:ea typeface="Times New Roman"/>
                        <a:cs typeface="Arial"/>
                      </a:endParaRPr>
                    </a:p>
                  </a:txBody>
                  <a:tcPr marL="59770" marR="5977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5" name="Table 14"/>
          <p:cNvGraphicFramePr>
            <a:graphicFrameLocks noGrp="1"/>
          </p:cNvGraphicFramePr>
          <p:nvPr/>
        </p:nvGraphicFramePr>
        <p:xfrm>
          <a:off x="971600" y="5301208"/>
          <a:ext cx="8172399" cy="1226820"/>
        </p:xfrm>
        <a:graphic>
          <a:graphicData uri="http://schemas.openxmlformats.org/drawingml/2006/table">
            <a:tbl>
              <a:tblPr/>
              <a:tblGrid>
                <a:gridCol w="466254"/>
                <a:gridCol w="1087165"/>
                <a:gridCol w="668145"/>
                <a:gridCol w="1103164"/>
                <a:gridCol w="1056690"/>
                <a:gridCol w="807565"/>
                <a:gridCol w="745854"/>
                <a:gridCol w="745854"/>
                <a:gridCol w="745854"/>
                <a:gridCol w="745854"/>
              </a:tblGrid>
              <a:tr h="468052">
                <a:tc>
                  <a:txBody>
                    <a:bodyPr/>
                    <a:lstStyle/>
                    <a:p>
                      <a:pPr marL="0" marR="0" algn="ctr">
                        <a:lnSpc>
                          <a:spcPct val="115000"/>
                        </a:lnSpc>
                        <a:spcBef>
                          <a:spcPts val="0"/>
                        </a:spcBef>
                        <a:spcAft>
                          <a:spcPts val="0"/>
                        </a:spcAft>
                      </a:pPr>
                      <a:endParaRPr lang="en-US" sz="1400" b="0" dirty="0">
                        <a:solidFill>
                          <a:schemeClr val="bg1"/>
                        </a:solidFill>
                        <a:latin typeface="Arial"/>
                        <a:ea typeface="Times New Roman"/>
                        <a:cs typeface="Arial"/>
                      </a:endParaRPr>
                    </a:p>
                    <a:p>
                      <a:pPr marL="0" marR="0" algn="ctr">
                        <a:lnSpc>
                          <a:spcPct val="115000"/>
                        </a:lnSpc>
                        <a:spcBef>
                          <a:spcPts val="0"/>
                        </a:spcBef>
                        <a:spcAft>
                          <a:spcPts val="0"/>
                        </a:spcAft>
                      </a:pPr>
                      <a:r>
                        <a:rPr lang="en-US" sz="1400" b="0" dirty="0">
                          <a:solidFill>
                            <a:schemeClr val="bg1"/>
                          </a:solidFill>
                          <a:latin typeface="Arial"/>
                          <a:ea typeface="Times New Roman"/>
                          <a:cs typeface="Arial"/>
                        </a:rPr>
                        <a:t>#</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ID</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ABC</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error1-6\2011</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error6-12\2011</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Sum Error</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MAD </a:t>
                      </a:r>
                      <a:r>
                        <a:rPr lang="en-US" sz="1400" b="0" dirty="0" err="1">
                          <a:solidFill>
                            <a:schemeClr val="bg1"/>
                          </a:solidFill>
                          <a:latin typeface="Arial"/>
                          <a:ea typeface="Times New Roman"/>
                          <a:cs typeface="Arial"/>
                        </a:rPr>
                        <a:t>avg</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MAPE</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34026">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1</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99800001</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C</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5.00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5.00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1.25</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6.58</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34026">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Century"/>
                          <a:ea typeface="Times New Roman"/>
                          <a:cs typeface="Arial"/>
                        </a:rPr>
                        <a:t>F0007517</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Century"/>
                          <a:ea typeface="Times New Roman"/>
                          <a:cs typeface="Arial"/>
                        </a:rPr>
                        <a:t>C</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0.00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9.00</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0.00</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9.00</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a:solidFill>
                            <a:schemeClr val="bg1"/>
                          </a:solidFill>
                          <a:latin typeface="Arial"/>
                          <a:ea typeface="Times New Roman"/>
                          <a:cs typeface="Arial"/>
                        </a:rPr>
                        <a:t>2.25</a:t>
                      </a:r>
                      <a:endParaRPr lang="en-US" sz="1400" b="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0" dirty="0">
                          <a:solidFill>
                            <a:schemeClr val="bg1"/>
                          </a:solidFill>
                          <a:latin typeface="Arial"/>
                          <a:ea typeface="Times New Roman"/>
                          <a:cs typeface="Arial"/>
                        </a:rPr>
                        <a:t>18.75</a:t>
                      </a:r>
                      <a:endParaRPr lang="en-US" sz="1400" b="0" dirty="0">
                        <a:solidFill>
                          <a:schemeClr val="bg1"/>
                        </a:solidFill>
                        <a:latin typeface="Calibri"/>
                        <a:ea typeface="Times New Roman"/>
                        <a:cs typeface="Arial"/>
                      </a:endParaRPr>
                    </a:p>
                  </a:txBody>
                  <a:tcPr marL="61375" marR="6137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0"/>
            <a:ext cx="8229600" cy="1143000"/>
          </a:xfrm>
        </p:spPr>
        <p:txBody>
          <a:bodyPr>
            <a:normAutofit fontScale="90000"/>
          </a:bodyPr>
          <a:lstStyle/>
          <a:p>
            <a:pPr algn="l"/>
            <a:r>
              <a:rPr lang="en-US" sz="3600" b="1" dirty="0" smtClean="0">
                <a:solidFill>
                  <a:srgbClr val="990000"/>
                </a:solidFill>
                <a:effectLst>
                  <a:outerShdw blurRad="38100" dist="38100" dir="2700000" algn="tl">
                    <a:srgbClr val="000000">
                      <a:alpha val="43137"/>
                    </a:srgbClr>
                  </a:outerShdw>
                </a:effectLst>
              </a:rPr>
              <a:t>Forecasting error for weighted average method </a:t>
            </a:r>
          </a:p>
        </p:txBody>
      </p:sp>
      <p:sp>
        <p:nvSpPr>
          <p:cNvPr id="6" name="Pentagon 5"/>
          <p:cNvSpPr/>
          <p:nvPr/>
        </p:nvSpPr>
        <p:spPr>
          <a:xfrm>
            <a:off x="179512" y="908720"/>
            <a:ext cx="1800199"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7" name="Pentagon 6"/>
          <p:cNvSpPr/>
          <p:nvPr/>
        </p:nvSpPr>
        <p:spPr>
          <a:xfrm>
            <a:off x="251520" y="2996952"/>
            <a:ext cx="1800200" cy="714375"/>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Pentagon 7"/>
          <p:cNvSpPr/>
          <p:nvPr/>
        </p:nvSpPr>
        <p:spPr>
          <a:xfrm>
            <a:off x="251520" y="4797152"/>
            <a:ext cx="1800200"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7417" name="TextBox 8"/>
          <p:cNvSpPr txBox="1">
            <a:spLocks noChangeArrowheads="1"/>
          </p:cNvSpPr>
          <p:nvPr/>
        </p:nvSpPr>
        <p:spPr bwMode="auto">
          <a:xfrm>
            <a:off x="179512" y="980728"/>
            <a:ext cx="1714500" cy="646112"/>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17418" name="TextBox 9"/>
          <p:cNvSpPr txBox="1">
            <a:spLocks noChangeArrowheads="1"/>
          </p:cNvSpPr>
          <p:nvPr/>
        </p:nvSpPr>
        <p:spPr bwMode="auto">
          <a:xfrm>
            <a:off x="251520" y="3068960"/>
            <a:ext cx="1714500" cy="642938"/>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17419" name="TextBox 10"/>
          <p:cNvSpPr txBox="1">
            <a:spLocks noChangeArrowheads="1"/>
          </p:cNvSpPr>
          <p:nvPr/>
        </p:nvSpPr>
        <p:spPr bwMode="auto">
          <a:xfrm>
            <a:off x="251520" y="4869160"/>
            <a:ext cx="1571625" cy="646113"/>
          </a:xfrm>
          <a:prstGeom prst="rect">
            <a:avLst/>
          </a:prstGeom>
          <a:noFill/>
          <a:ln w="9525">
            <a:noFill/>
            <a:miter lim="800000"/>
            <a:headEnd/>
            <a:tailEnd/>
          </a:ln>
        </p:spPr>
        <p:txBody>
          <a:bodyPr>
            <a:spAutoFit/>
          </a:bodyPr>
          <a:lstStyle/>
          <a:p>
            <a:r>
              <a:rPr lang="en-US" b="1" dirty="0">
                <a:solidFill>
                  <a:srgbClr val="990000"/>
                </a:solidFill>
              </a:rPr>
              <a:t>Sample of C items</a:t>
            </a:r>
          </a:p>
        </p:txBody>
      </p:sp>
      <p:graphicFrame>
        <p:nvGraphicFramePr>
          <p:cNvPr id="13" name="Table 12"/>
          <p:cNvGraphicFramePr>
            <a:graphicFrameLocks noGrp="1"/>
          </p:cNvGraphicFramePr>
          <p:nvPr/>
        </p:nvGraphicFramePr>
        <p:xfrm>
          <a:off x="899592" y="1340768"/>
          <a:ext cx="8244407" cy="1554261"/>
        </p:xfrm>
        <a:graphic>
          <a:graphicData uri="http://schemas.openxmlformats.org/drawingml/2006/table">
            <a:tbl>
              <a:tblPr/>
              <a:tblGrid>
                <a:gridCol w="470215"/>
                <a:gridCol w="1097165"/>
                <a:gridCol w="673971"/>
                <a:gridCol w="1112838"/>
                <a:gridCol w="1065817"/>
                <a:gridCol w="815037"/>
                <a:gridCol w="752341"/>
                <a:gridCol w="752341"/>
                <a:gridCol w="752341"/>
                <a:gridCol w="752341"/>
              </a:tblGrid>
              <a:tr h="693999">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ID</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ABC</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Error1-6\2010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Error6-12\2010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Error1-6\2011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Error6-12\2011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sum error</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MAD W.Avg</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Arial"/>
                          <a:ea typeface="Times New Roman"/>
                          <a:cs typeface="Arial"/>
                        </a:rPr>
                        <a:t>MAPE</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16089">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25200012</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A</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-4.00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14.00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3.50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15.83</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02080">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FNS00007</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A</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22.00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-30.00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52.00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13.00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12.92</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4" name="Table 13"/>
          <p:cNvGraphicFramePr>
            <a:graphicFrameLocks noGrp="1"/>
          </p:cNvGraphicFramePr>
          <p:nvPr/>
        </p:nvGraphicFramePr>
        <p:xfrm>
          <a:off x="1043608" y="3429000"/>
          <a:ext cx="8100391" cy="1312156"/>
        </p:xfrm>
        <a:graphic>
          <a:graphicData uri="http://schemas.openxmlformats.org/drawingml/2006/table">
            <a:tbl>
              <a:tblPr/>
              <a:tblGrid>
                <a:gridCol w="461828"/>
                <a:gridCol w="1078091"/>
                <a:gridCol w="662592"/>
                <a:gridCol w="1093534"/>
                <a:gridCol w="1047204"/>
                <a:gridCol w="800846"/>
                <a:gridCol w="739074"/>
                <a:gridCol w="739074"/>
                <a:gridCol w="739074"/>
                <a:gridCol w="739074"/>
              </a:tblGrid>
              <a:tr h="576064">
                <a:tc>
                  <a:txBody>
                    <a:bodyPr/>
                    <a:lstStyle/>
                    <a:p>
                      <a:pPr marL="0" marR="0">
                        <a:lnSpc>
                          <a:spcPct val="115000"/>
                        </a:lnSpc>
                        <a:spcBef>
                          <a:spcPts val="0"/>
                        </a:spcBef>
                        <a:spcAft>
                          <a:spcPts val="0"/>
                        </a:spcAft>
                      </a:pPr>
                      <a:r>
                        <a:rPr lang="en-US" sz="1400">
                          <a:solidFill>
                            <a:schemeClr val="bg1"/>
                          </a:solidFill>
                          <a:latin typeface="Arial"/>
                          <a:ea typeface="Times New Roman"/>
                          <a:cs typeface="Arial"/>
                        </a:rPr>
                        <a:t>#</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ID</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ABC</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Error1-6\2010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Error6-12\2010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Error1-6\2011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Error6-12\2011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sum error</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MAD W.Avg</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MAPE</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88032">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S0011097</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B</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0.25</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5.00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88032">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25000024</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B</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2.00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9.00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11.00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2.75</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dirty="0">
                          <a:solidFill>
                            <a:schemeClr val="bg1"/>
                          </a:solidFill>
                          <a:latin typeface="Arial"/>
                          <a:ea typeface="Times New Roman"/>
                          <a:cs typeface="Arial"/>
                        </a:rPr>
                        <a:t>17.50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5" name="Table 14"/>
          <p:cNvGraphicFramePr>
            <a:graphicFrameLocks noGrp="1"/>
          </p:cNvGraphicFramePr>
          <p:nvPr/>
        </p:nvGraphicFramePr>
        <p:xfrm>
          <a:off x="971600" y="5301208"/>
          <a:ext cx="8172399" cy="1226820"/>
        </p:xfrm>
        <a:graphic>
          <a:graphicData uri="http://schemas.openxmlformats.org/drawingml/2006/table">
            <a:tbl>
              <a:tblPr/>
              <a:tblGrid>
                <a:gridCol w="466254"/>
                <a:gridCol w="1087165"/>
                <a:gridCol w="668145"/>
                <a:gridCol w="1103164"/>
                <a:gridCol w="1056690"/>
                <a:gridCol w="807565"/>
                <a:gridCol w="745854"/>
                <a:gridCol w="745854"/>
                <a:gridCol w="745854"/>
                <a:gridCol w="745854"/>
              </a:tblGrid>
              <a:tr h="468052">
                <a:tc>
                  <a:txBody>
                    <a:bodyPr/>
                    <a:lstStyle/>
                    <a:p>
                      <a:pPr marL="0" marR="0">
                        <a:lnSpc>
                          <a:spcPct val="115000"/>
                        </a:lnSpc>
                        <a:spcBef>
                          <a:spcPts val="0"/>
                        </a:spcBef>
                        <a:spcAft>
                          <a:spcPts val="0"/>
                        </a:spcAft>
                      </a:pPr>
                      <a:r>
                        <a:rPr lang="en-US" sz="1400">
                          <a:solidFill>
                            <a:schemeClr val="bg1"/>
                          </a:solidFill>
                          <a:latin typeface="Arial"/>
                          <a:ea typeface="Times New Roman"/>
                          <a:cs typeface="Arial"/>
                        </a:rPr>
                        <a:t>#</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ID</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a:solidFill>
                            <a:schemeClr val="bg1"/>
                          </a:solidFill>
                          <a:latin typeface="Century"/>
                          <a:ea typeface="Times New Roman"/>
                          <a:cs typeface="Arial"/>
                        </a:rPr>
                        <a:t>ABC</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Error1-6\2010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Error6-12\2010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Error1-6\2011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Error6-12\2011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sum error</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MAD W.Avg</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400" b="1">
                          <a:solidFill>
                            <a:schemeClr val="bg1"/>
                          </a:solidFill>
                          <a:latin typeface="Arial"/>
                          <a:ea typeface="Times New Roman"/>
                          <a:cs typeface="Arial"/>
                        </a:rPr>
                        <a:t>MAPE</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34026">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99800001</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C</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5.00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5.00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1.25</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6.58</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34026">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F0007517</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C</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9.00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10.00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a:solidFill>
                            <a:schemeClr val="bg1"/>
                          </a:solidFill>
                          <a:latin typeface="Arial"/>
                          <a:ea typeface="Times New Roman"/>
                          <a:cs typeface="Arial"/>
                        </a:rPr>
                        <a:t>2.50</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r">
                        <a:lnSpc>
                          <a:spcPct val="115000"/>
                        </a:lnSpc>
                        <a:spcBef>
                          <a:spcPts val="0"/>
                        </a:spcBef>
                        <a:spcAft>
                          <a:spcPts val="0"/>
                        </a:spcAft>
                      </a:pPr>
                      <a:r>
                        <a:rPr lang="en-US" sz="1400" dirty="0">
                          <a:solidFill>
                            <a:schemeClr val="bg1"/>
                          </a:solidFill>
                          <a:latin typeface="Arial"/>
                          <a:ea typeface="Times New Roman"/>
                          <a:cs typeface="Arial"/>
                        </a:rPr>
                        <a:t>21.88</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67544" y="0"/>
            <a:ext cx="8229600" cy="1143000"/>
          </a:xfrm>
        </p:spPr>
        <p:txBody>
          <a:bodyPr/>
          <a:lstStyle/>
          <a:p>
            <a:pPr algn="l"/>
            <a:r>
              <a:rPr lang="en-US" b="1" dirty="0" smtClean="0">
                <a:solidFill>
                  <a:srgbClr val="990000"/>
                </a:solidFill>
                <a:effectLst>
                  <a:outerShdw blurRad="38100" dist="38100" dir="2700000" algn="tl">
                    <a:srgbClr val="000000">
                      <a:alpha val="43137"/>
                    </a:srgbClr>
                  </a:outerShdw>
                </a:effectLst>
              </a:rPr>
              <a:t>Forecasting accuracy for demand </a:t>
            </a:r>
          </a:p>
        </p:txBody>
      </p:sp>
      <p:sp>
        <p:nvSpPr>
          <p:cNvPr id="20485" name="TextBox 7"/>
          <p:cNvSpPr txBox="1">
            <a:spLocks noChangeArrowheads="1"/>
          </p:cNvSpPr>
          <p:nvPr/>
        </p:nvSpPr>
        <p:spPr bwMode="auto">
          <a:xfrm>
            <a:off x="5220072" y="5085184"/>
            <a:ext cx="4429125" cy="1477962"/>
          </a:xfrm>
          <a:prstGeom prst="rect">
            <a:avLst/>
          </a:prstGeom>
          <a:noFill/>
          <a:ln w="9525">
            <a:noFill/>
            <a:miter lim="800000"/>
            <a:headEnd/>
            <a:tailEnd/>
          </a:ln>
        </p:spPr>
        <p:txBody>
          <a:bodyPr>
            <a:spAutoFit/>
          </a:bodyPr>
          <a:lstStyle/>
          <a:p>
            <a:r>
              <a:rPr lang="en-US" b="1" dirty="0" smtClean="0">
                <a:solidFill>
                  <a:schemeClr val="bg1"/>
                </a:solidFill>
              </a:rPr>
              <a:t>E:ExponentiaSmoothing Method     </a:t>
            </a:r>
          </a:p>
          <a:p>
            <a:r>
              <a:rPr lang="en-US" b="1" dirty="0" smtClean="0">
                <a:solidFill>
                  <a:schemeClr val="bg1"/>
                </a:solidFill>
              </a:rPr>
              <a:t>W: Weighted moving average </a:t>
            </a:r>
          </a:p>
          <a:p>
            <a:endParaRPr lang="en-US" b="1" dirty="0">
              <a:solidFill>
                <a:srgbClr val="92D050"/>
              </a:solidFill>
            </a:endParaRPr>
          </a:p>
          <a:p>
            <a:endParaRPr lang="en-US" b="1" dirty="0">
              <a:solidFill>
                <a:srgbClr val="92D050"/>
              </a:solidFill>
            </a:endParaRPr>
          </a:p>
          <a:p>
            <a:endParaRPr lang="en-US" b="1" dirty="0">
              <a:solidFill>
                <a:srgbClr val="92D050"/>
              </a:solidFill>
            </a:endParaRPr>
          </a:p>
        </p:txBody>
      </p:sp>
      <p:sp>
        <p:nvSpPr>
          <p:cNvPr id="20486" name="TextBox 8"/>
          <p:cNvSpPr txBox="1">
            <a:spLocks noChangeArrowheads="1"/>
          </p:cNvSpPr>
          <p:nvPr/>
        </p:nvSpPr>
        <p:spPr bwMode="auto">
          <a:xfrm>
            <a:off x="0" y="5661248"/>
            <a:ext cx="4000500" cy="646112"/>
          </a:xfrm>
          <a:prstGeom prst="rect">
            <a:avLst/>
          </a:prstGeom>
          <a:noFill/>
          <a:ln w="9525">
            <a:noFill/>
            <a:miter lim="800000"/>
            <a:headEnd/>
            <a:tailEnd/>
          </a:ln>
        </p:spPr>
        <p:txBody>
          <a:bodyPr>
            <a:spAutoFit/>
          </a:bodyPr>
          <a:lstStyle/>
          <a:p>
            <a:r>
              <a:rPr lang="en-US" b="1" dirty="0">
                <a:solidFill>
                  <a:schemeClr val="bg1"/>
                </a:solidFill>
              </a:rPr>
              <a:t>A: simple average method                   N: Naïve Method </a:t>
            </a:r>
          </a:p>
        </p:txBody>
      </p:sp>
      <p:graphicFrame>
        <p:nvGraphicFramePr>
          <p:cNvPr id="9" name="Table 8"/>
          <p:cNvGraphicFramePr>
            <a:graphicFrameLocks noGrp="1"/>
          </p:cNvGraphicFramePr>
          <p:nvPr/>
        </p:nvGraphicFramePr>
        <p:xfrm>
          <a:off x="0" y="1052736"/>
          <a:ext cx="9144000" cy="4619244"/>
        </p:xfrm>
        <a:graphic>
          <a:graphicData uri="http://schemas.openxmlformats.org/drawingml/2006/table">
            <a:tbl>
              <a:tblPr/>
              <a:tblGrid>
                <a:gridCol w="1843062"/>
                <a:gridCol w="2099764"/>
                <a:gridCol w="1980640"/>
                <a:gridCol w="1796083"/>
                <a:gridCol w="1424451"/>
              </a:tblGrid>
              <a:tr h="933214">
                <a:tc>
                  <a:txBody>
                    <a:bodyPr/>
                    <a:lstStyle/>
                    <a:p>
                      <a:pPr marL="0" marR="0">
                        <a:lnSpc>
                          <a:spcPct val="150000"/>
                        </a:lnSpc>
                        <a:spcBef>
                          <a:spcPts val="0"/>
                        </a:spcBef>
                        <a:spcAft>
                          <a:spcPts val="0"/>
                        </a:spcAft>
                      </a:pPr>
                      <a:endParaRPr lang="en-US" sz="1400" b="1"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1" dirty="0">
                          <a:solidFill>
                            <a:schemeClr val="bg1"/>
                          </a:solidFill>
                          <a:latin typeface="Times New Roman"/>
                          <a:ea typeface="Times New Roman"/>
                          <a:cs typeface="Arial"/>
                        </a:rPr>
                        <a:t>Item Classes</a:t>
                      </a:r>
                      <a:endParaRPr lang="en-US" sz="1400" b="1"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50000"/>
                        </a:lnSpc>
                        <a:spcBef>
                          <a:spcPts val="0"/>
                        </a:spcBef>
                        <a:spcAft>
                          <a:spcPts val="0"/>
                        </a:spcAft>
                      </a:pPr>
                      <a:endParaRPr lang="en-US" sz="1400" b="1"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1" dirty="0">
                          <a:solidFill>
                            <a:schemeClr val="bg1"/>
                          </a:solidFill>
                          <a:latin typeface="Times New Roman"/>
                          <a:ea typeface="Times New Roman"/>
                          <a:cs typeface="Arial"/>
                        </a:rPr>
                        <a:t>Best Forecasting Method</a:t>
                      </a:r>
                      <a:endParaRPr lang="en-US" sz="1400" b="1"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50000"/>
                        </a:lnSpc>
                        <a:spcBef>
                          <a:spcPts val="0"/>
                        </a:spcBef>
                        <a:spcAft>
                          <a:spcPts val="0"/>
                        </a:spcAft>
                      </a:pPr>
                      <a:endParaRPr lang="en-US" sz="1400" b="1"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1" dirty="0">
                          <a:solidFill>
                            <a:schemeClr val="bg1"/>
                          </a:solidFill>
                          <a:latin typeface="Times New Roman"/>
                          <a:ea typeface="Times New Roman"/>
                          <a:cs typeface="Arial"/>
                        </a:rPr>
                        <a:t>Accuracy Measures </a:t>
                      </a:r>
                      <a:endParaRPr lang="en-US" sz="1400" b="1"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50000"/>
                        </a:lnSpc>
                        <a:spcBef>
                          <a:spcPts val="0"/>
                        </a:spcBef>
                        <a:spcAft>
                          <a:spcPts val="0"/>
                        </a:spcAft>
                      </a:pPr>
                      <a:r>
                        <a:rPr lang="en-US" sz="1400" b="1" dirty="0">
                          <a:solidFill>
                            <a:schemeClr val="bg1"/>
                          </a:solidFill>
                          <a:latin typeface="Times New Roman"/>
                          <a:ea typeface="Times New Roman"/>
                          <a:cs typeface="Arial"/>
                        </a:rPr>
                        <a:t>Forecasting Method Accuracy </a:t>
                      </a:r>
                      <a:endParaRPr lang="en-US" sz="1400" b="1"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50000"/>
                        </a:lnSpc>
                        <a:spcBef>
                          <a:spcPts val="0"/>
                        </a:spcBef>
                        <a:spcAft>
                          <a:spcPts val="0"/>
                        </a:spcAft>
                      </a:pPr>
                      <a:r>
                        <a:rPr lang="en-US" sz="1400" b="1" dirty="0">
                          <a:solidFill>
                            <a:schemeClr val="bg1"/>
                          </a:solidFill>
                          <a:latin typeface="Times New Roman"/>
                          <a:ea typeface="Times New Roman"/>
                          <a:cs typeface="Arial"/>
                        </a:rPr>
                        <a:t>Percentage of the total</a:t>
                      </a:r>
                      <a:endParaRPr lang="en-US" sz="1400" b="1" dirty="0">
                        <a:solidFill>
                          <a:schemeClr val="bg1"/>
                        </a:solidFill>
                        <a:latin typeface="Calibri"/>
                        <a:ea typeface="Times New Roman"/>
                        <a:cs typeface="Arial"/>
                      </a:endParaRPr>
                    </a:p>
                    <a:p>
                      <a:pPr marL="0" marR="0">
                        <a:lnSpc>
                          <a:spcPct val="150000"/>
                        </a:lnSpc>
                        <a:spcBef>
                          <a:spcPts val="0"/>
                        </a:spcBef>
                        <a:spcAft>
                          <a:spcPts val="0"/>
                        </a:spcAft>
                      </a:pPr>
                      <a:r>
                        <a:rPr lang="en-US" sz="1400" b="1" dirty="0">
                          <a:solidFill>
                            <a:schemeClr val="bg1"/>
                          </a:solidFill>
                          <a:latin typeface="Times New Roman"/>
                          <a:ea typeface="Times New Roman"/>
                          <a:cs typeface="Arial"/>
                        </a:rPr>
                        <a:t>items</a:t>
                      </a:r>
                      <a:endParaRPr lang="en-US" sz="1400" b="1"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908538">
                <a:tc>
                  <a:txBody>
                    <a:bodyPr/>
                    <a:lstStyle/>
                    <a:p>
                      <a:pPr marL="0" marR="0">
                        <a:lnSpc>
                          <a:spcPct val="150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A items</a:t>
                      </a:r>
                      <a:endParaRPr lang="en-US" sz="1400" b="0" dirty="0">
                        <a:solidFill>
                          <a:schemeClr val="bg1"/>
                        </a:solidFill>
                        <a:latin typeface="Calibri"/>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17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Weighted moving average and simple average method</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50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MAD </a:t>
                      </a:r>
                      <a:br>
                        <a:rPr lang="en-US" sz="1400" b="0" dirty="0">
                          <a:solidFill>
                            <a:schemeClr val="bg1"/>
                          </a:solidFill>
                          <a:latin typeface="Times New Roman"/>
                          <a:ea typeface="Times New Roman"/>
                          <a:cs typeface="Arial"/>
                        </a:rPr>
                      </a:br>
                      <a:r>
                        <a:rPr lang="en-US" sz="1400" b="0" dirty="0">
                          <a:solidFill>
                            <a:schemeClr val="bg1"/>
                          </a:solidFill>
                          <a:latin typeface="Times New Roman"/>
                          <a:ea typeface="Times New Roman"/>
                          <a:cs typeface="Arial"/>
                        </a:rPr>
                        <a:t>MAPE</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dirty="0">
                          <a:solidFill>
                            <a:schemeClr val="bg1"/>
                          </a:solidFill>
                          <a:latin typeface="Times New Roman"/>
                          <a:ea typeface="Times New Roman"/>
                          <a:cs typeface="Arial"/>
                        </a:rPr>
                        <a:t>E: 3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A: 11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 15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N: 0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a:solidFill>
                            <a:schemeClr val="bg1"/>
                          </a:solidFill>
                          <a:latin typeface="Times New Roman"/>
                          <a:ea typeface="Times New Roman"/>
                          <a:cs typeface="Arial"/>
                        </a:rPr>
                        <a:t>E:17.6%</a:t>
                      </a:r>
                      <a:endParaRPr lang="en-US" sz="1400" b="0">
                        <a:solidFill>
                          <a:schemeClr val="bg1"/>
                        </a:solidFill>
                        <a:latin typeface="Calibri"/>
                        <a:ea typeface="Times New Roman"/>
                        <a:cs typeface="Arial"/>
                      </a:endParaRPr>
                    </a:p>
                    <a:p>
                      <a:pPr marL="0" marR="0">
                        <a:lnSpc>
                          <a:spcPct val="115000"/>
                        </a:lnSpc>
                        <a:spcBef>
                          <a:spcPts val="0"/>
                        </a:spcBef>
                        <a:spcAft>
                          <a:spcPts val="0"/>
                        </a:spcAft>
                      </a:pPr>
                      <a:r>
                        <a:rPr lang="en-US" sz="1400" b="0">
                          <a:solidFill>
                            <a:schemeClr val="bg1"/>
                          </a:solidFill>
                          <a:latin typeface="Times New Roman"/>
                          <a:ea typeface="Times New Roman"/>
                          <a:cs typeface="Arial"/>
                        </a:rPr>
                        <a:t>A:29.4%</a:t>
                      </a:r>
                      <a:endParaRPr lang="en-US" sz="1400" b="0">
                        <a:solidFill>
                          <a:schemeClr val="bg1"/>
                        </a:solidFill>
                        <a:latin typeface="Calibri"/>
                        <a:ea typeface="Times New Roman"/>
                        <a:cs typeface="Arial"/>
                      </a:endParaRPr>
                    </a:p>
                    <a:p>
                      <a:pPr marL="0" marR="0">
                        <a:lnSpc>
                          <a:spcPct val="115000"/>
                        </a:lnSpc>
                        <a:spcBef>
                          <a:spcPts val="0"/>
                        </a:spcBef>
                        <a:spcAft>
                          <a:spcPts val="0"/>
                        </a:spcAft>
                      </a:pPr>
                      <a:r>
                        <a:rPr lang="en-US" sz="1400" b="0">
                          <a:solidFill>
                            <a:schemeClr val="bg1"/>
                          </a:solidFill>
                          <a:latin typeface="Times New Roman"/>
                          <a:ea typeface="Times New Roman"/>
                          <a:cs typeface="Arial"/>
                        </a:rPr>
                        <a:t>W:64.7%</a:t>
                      </a:r>
                      <a:endParaRPr lang="en-US" sz="1400" b="0">
                        <a:solidFill>
                          <a:schemeClr val="bg1"/>
                        </a:solidFill>
                        <a:latin typeface="Calibri"/>
                        <a:ea typeface="Times New Roman"/>
                        <a:cs typeface="Arial"/>
                      </a:endParaRPr>
                    </a:p>
                    <a:p>
                      <a:pPr marL="0" marR="0">
                        <a:lnSpc>
                          <a:spcPct val="115000"/>
                        </a:lnSpc>
                        <a:spcBef>
                          <a:spcPts val="0"/>
                        </a:spcBef>
                        <a:spcAft>
                          <a:spcPts val="0"/>
                        </a:spcAft>
                      </a:pPr>
                      <a:r>
                        <a:rPr lang="en-US" sz="1400" b="0">
                          <a:solidFill>
                            <a:schemeClr val="bg1"/>
                          </a:solidFill>
                          <a:latin typeface="Times New Roman"/>
                          <a:ea typeface="Times New Roman"/>
                          <a:cs typeface="Arial"/>
                        </a:rPr>
                        <a:t>N: 0%</a:t>
                      </a:r>
                      <a:endParaRPr lang="en-US" sz="1400" b="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908538">
                <a:tc>
                  <a:txBody>
                    <a:bodyPr/>
                    <a:lstStyle/>
                    <a:p>
                      <a:pPr marL="0" marR="0">
                        <a:lnSpc>
                          <a:spcPct val="150000"/>
                        </a:lnSpc>
                        <a:spcBef>
                          <a:spcPts val="0"/>
                        </a:spcBef>
                        <a:spcAft>
                          <a:spcPts val="0"/>
                        </a:spcAft>
                      </a:pPr>
                      <a:endParaRPr lang="en-US" sz="1400" b="0">
                        <a:solidFill>
                          <a:schemeClr val="bg1"/>
                        </a:solidFill>
                        <a:latin typeface="Times New Roman"/>
                        <a:ea typeface="Times New Roman"/>
                        <a:cs typeface="Arial"/>
                      </a:endParaRPr>
                    </a:p>
                    <a:p>
                      <a:pPr marL="0" marR="0">
                        <a:lnSpc>
                          <a:spcPct val="150000"/>
                        </a:lnSpc>
                        <a:spcBef>
                          <a:spcPts val="0"/>
                        </a:spcBef>
                        <a:spcAft>
                          <a:spcPts val="0"/>
                        </a:spcAft>
                      </a:pPr>
                      <a:r>
                        <a:rPr lang="en-US" sz="1400" b="0">
                          <a:solidFill>
                            <a:schemeClr val="bg1"/>
                          </a:solidFill>
                          <a:latin typeface="Times New Roman"/>
                          <a:ea typeface="Times New Roman"/>
                          <a:cs typeface="Arial"/>
                        </a:rPr>
                        <a:t>B items</a:t>
                      </a:r>
                      <a:endParaRPr lang="en-US" sz="1400" b="0">
                        <a:solidFill>
                          <a:schemeClr val="bg1"/>
                        </a:solidFill>
                        <a:latin typeface="Calibri"/>
                        <a:ea typeface="Times New Roman"/>
                        <a:cs typeface="Arial"/>
                      </a:endParaRPr>
                    </a:p>
                    <a:p>
                      <a:pPr marL="0" marR="0">
                        <a:lnSpc>
                          <a:spcPct val="150000"/>
                        </a:lnSpc>
                        <a:spcBef>
                          <a:spcPts val="0"/>
                        </a:spcBef>
                        <a:spcAft>
                          <a:spcPts val="0"/>
                        </a:spcAft>
                      </a:pPr>
                      <a:r>
                        <a:rPr lang="en-US" sz="1400" b="0">
                          <a:solidFill>
                            <a:schemeClr val="bg1"/>
                          </a:solidFill>
                          <a:latin typeface="Times New Roman"/>
                          <a:ea typeface="Times New Roman"/>
                          <a:cs typeface="Arial"/>
                        </a:rPr>
                        <a:t>21 items</a:t>
                      </a:r>
                      <a:endParaRPr lang="en-US" sz="1400" b="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Weighted moving average and simple average method.</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50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MAD </a:t>
                      </a:r>
                      <a:br>
                        <a:rPr lang="en-US" sz="1400" b="0" dirty="0">
                          <a:solidFill>
                            <a:schemeClr val="bg1"/>
                          </a:solidFill>
                          <a:latin typeface="Times New Roman"/>
                          <a:ea typeface="Times New Roman"/>
                          <a:cs typeface="Arial"/>
                        </a:rPr>
                      </a:br>
                      <a:r>
                        <a:rPr lang="en-US" sz="1400" b="0" dirty="0">
                          <a:solidFill>
                            <a:schemeClr val="bg1"/>
                          </a:solidFill>
                          <a:latin typeface="Times New Roman"/>
                          <a:ea typeface="Times New Roman"/>
                          <a:cs typeface="Arial"/>
                        </a:rPr>
                        <a:t>MAPE</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dirty="0">
                          <a:solidFill>
                            <a:schemeClr val="bg1"/>
                          </a:solidFill>
                          <a:latin typeface="Times New Roman"/>
                          <a:ea typeface="Times New Roman"/>
                          <a:cs typeface="Arial"/>
                        </a:rPr>
                        <a:t>E: 2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A: 13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 15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N: 0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dirty="0">
                          <a:solidFill>
                            <a:schemeClr val="bg1"/>
                          </a:solidFill>
                          <a:latin typeface="Times New Roman"/>
                          <a:ea typeface="Times New Roman"/>
                          <a:cs typeface="Arial"/>
                        </a:rPr>
                        <a:t>E:9.5%</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A:61.9%</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W:71.4%</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N: 0%</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977666">
                <a:tc>
                  <a:txBody>
                    <a:bodyPr/>
                    <a:lstStyle/>
                    <a:p>
                      <a:pPr marL="0" marR="0">
                        <a:lnSpc>
                          <a:spcPct val="150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C items</a:t>
                      </a:r>
                      <a:endParaRPr lang="en-US" sz="1400" b="0" dirty="0">
                        <a:solidFill>
                          <a:schemeClr val="bg1"/>
                        </a:solidFill>
                        <a:latin typeface="Calibri"/>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45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Weighted moving average and simple average method.</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50000"/>
                        </a:lnSpc>
                        <a:spcBef>
                          <a:spcPts val="0"/>
                        </a:spcBef>
                        <a:spcAft>
                          <a:spcPts val="0"/>
                        </a:spcAft>
                      </a:pPr>
                      <a:endParaRPr lang="en-US" sz="1400" b="0" dirty="0">
                        <a:solidFill>
                          <a:schemeClr val="bg1"/>
                        </a:solidFill>
                        <a:latin typeface="Times New Roman"/>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MAD </a:t>
                      </a:r>
                      <a:br>
                        <a:rPr lang="en-US" sz="1400" b="0" dirty="0">
                          <a:solidFill>
                            <a:schemeClr val="bg1"/>
                          </a:solidFill>
                          <a:latin typeface="Times New Roman"/>
                          <a:ea typeface="Times New Roman"/>
                          <a:cs typeface="Arial"/>
                        </a:rPr>
                      </a:br>
                      <a:r>
                        <a:rPr lang="en-US" sz="1400" b="0" dirty="0">
                          <a:solidFill>
                            <a:schemeClr val="bg1"/>
                          </a:solidFill>
                          <a:latin typeface="Times New Roman"/>
                          <a:ea typeface="Times New Roman"/>
                          <a:cs typeface="Arial"/>
                        </a:rPr>
                        <a:t>MAPE</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dirty="0">
                          <a:solidFill>
                            <a:schemeClr val="bg1"/>
                          </a:solidFill>
                          <a:latin typeface="Times New Roman"/>
                          <a:ea typeface="Times New Roman"/>
                          <a:cs typeface="Arial"/>
                        </a:rPr>
                        <a:t>E: 10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A: 26 items</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 32 items</a:t>
                      </a:r>
                      <a:endParaRPr lang="en-US" sz="1400" b="0" dirty="0">
                        <a:solidFill>
                          <a:schemeClr val="bg1"/>
                        </a:solidFill>
                        <a:latin typeface="Calibri"/>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N: 0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400" b="0" dirty="0">
                          <a:solidFill>
                            <a:schemeClr val="bg1"/>
                          </a:solidFill>
                          <a:latin typeface="Times New Roman"/>
                          <a:ea typeface="Times New Roman"/>
                          <a:cs typeface="Arial"/>
                        </a:rPr>
                        <a:t>E: 22.2%</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A:57.7%</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W:71.1%</a:t>
                      </a:r>
                      <a:endParaRPr lang="en-US" sz="1400" b="0" dirty="0">
                        <a:solidFill>
                          <a:schemeClr val="bg1"/>
                        </a:solidFill>
                        <a:latin typeface="Calibri"/>
                        <a:ea typeface="Times New Roman"/>
                        <a:cs typeface="Arial"/>
                      </a:endParaRPr>
                    </a:p>
                    <a:p>
                      <a:pPr marL="0" marR="0">
                        <a:lnSpc>
                          <a:spcPct val="115000"/>
                        </a:lnSpc>
                        <a:spcBef>
                          <a:spcPts val="0"/>
                        </a:spcBef>
                        <a:spcAft>
                          <a:spcPts val="0"/>
                        </a:spcAft>
                      </a:pPr>
                      <a:r>
                        <a:rPr lang="en-US" sz="1400" b="0" dirty="0">
                          <a:solidFill>
                            <a:schemeClr val="bg1"/>
                          </a:solidFill>
                          <a:latin typeface="Times New Roman"/>
                          <a:ea typeface="Times New Roman"/>
                          <a:cs typeface="Arial"/>
                        </a:rPr>
                        <a:t>N: 0%</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592525">
                <a:tc>
                  <a:txBody>
                    <a:bodyPr/>
                    <a:lstStyle/>
                    <a:p>
                      <a:pPr marL="0" marR="0">
                        <a:lnSpc>
                          <a:spcPct val="150000"/>
                        </a:lnSpc>
                        <a:spcBef>
                          <a:spcPts val="0"/>
                        </a:spcBef>
                        <a:spcAft>
                          <a:spcPts val="0"/>
                        </a:spcAft>
                      </a:pPr>
                      <a:r>
                        <a:rPr lang="en-US" sz="1400" b="0" dirty="0">
                          <a:solidFill>
                            <a:schemeClr val="bg1"/>
                          </a:solidFill>
                          <a:latin typeface="Times New Roman"/>
                          <a:ea typeface="Times New Roman"/>
                          <a:cs typeface="Arial"/>
                        </a:rPr>
                        <a:t>Total Items</a:t>
                      </a:r>
                      <a:endParaRPr lang="en-US" sz="1400" b="0" dirty="0">
                        <a:solidFill>
                          <a:schemeClr val="bg1"/>
                        </a:solidFill>
                        <a:latin typeface="Calibri"/>
                        <a:ea typeface="Times New Roman"/>
                        <a:cs typeface="Arial"/>
                      </a:endParaRPr>
                    </a:p>
                    <a:p>
                      <a:pPr marL="0" marR="0">
                        <a:lnSpc>
                          <a:spcPct val="150000"/>
                        </a:lnSpc>
                        <a:spcBef>
                          <a:spcPts val="0"/>
                        </a:spcBef>
                        <a:spcAft>
                          <a:spcPts val="0"/>
                        </a:spcAft>
                      </a:pPr>
                      <a:r>
                        <a:rPr lang="en-US" sz="1400" b="0" dirty="0">
                          <a:solidFill>
                            <a:schemeClr val="bg1"/>
                          </a:solidFill>
                          <a:latin typeface="Times New Roman"/>
                          <a:ea typeface="Times New Roman"/>
                          <a:cs typeface="Arial"/>
                        </a:rPr>
                        <a:t>85 items</a:t>
                      </a:r>
                      <a:endParaRPr lang="en-US" sz="1400" b="0" dirty="0">
                        <a:solidFill>
                          <a:schemeClr val="bg1"/>
                        </a:solidFill>
                        <a:latin typeface="Calibri"/>
                        <a:ea typeface="Times New Roman"/>
                        <a:cs typeface="Arial"/>
                      </a:endParaRPr>
                    </a:p>
                  </a:txBody>
                  <a:tcPr marL="60401" marR="60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4">
                  <a:txBody>
                    <a:bodyPr/>
                    <a:lstStyle/>
                    <a:p>
                      <a:pPr marL="0" marR="0">
                        <a:lnSpc>
                          <a:spcPct val="115000"/>
                        </a:lnSpc>
                        <a:spcBef>
                          <a:spcPts val="0"/>
                        </a:spcBef>
                        <a:spcAft>
                          <a:spcPts val="1000"/>
                        </a:spcAft>
                      </a:pPr>
                      <a:r>
                        <a:rPr lang="en-US" sz="1400" b="0" dirty="0">
                          <a:solidFill>
                            <a:schemeClr val="bg1"/>
                          </a:solidFill>
                          <a:latin typeface="Calibri"/>
                          <a:ea typeface="Times New Roman"/>
                          <a:cs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solutions_cost_bag_of_money_300h.png"/>
          <p:cNvPicPr>
            <a:picLocks noGrp="1" noChangeAspect="1"/>
          </p:cNvPicPr>
          <p:nvPr>
            <p:ph idx="1"/>
          </p:nvPr>
        </p:nvPicPr>
        <p:blipFill>
          <a:blip r:embed="rId2" cstate="print"/>
          <a:stretch>
            <a:fillRect/>
          </a:stretch>
        </p:blipFill>
        <p:spPr>
          <a:xfrm>
            <a:off x="3935813" y="214290"/>
            <a:ext cx="5208187" cy="6000792"/>
          </a:xfrm>
        </p:spPr>
      </p:pic>
      <p:sp>
        <p:nvSpPr>
          <p:cNvPr id="4" name="Explosion 1 3"/>
          <p:cNvSpPr/>
          <p:nvPr/>
        </p:nvSpPr>
        <p:spPr>
          <a:xfrm rot="21028968">
            <a:off x="-484316" y="611414"/>
            <a:ext cx="5254880" cy="5420856"/>
          </a:xfrm>
          <a:prstGeom prst="irregularSeal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TextBox 4"/>
          <p:cNvSpPr txBox="1"/>
          <p:nvPr/>
        </p:nvSpPr>
        <p:spPr>
          <a:xfrm rot="21128931">
            <a:off x="409802" y="2514512"/>
            <a:ext cx="4465703" cy="1077218"/>
          </a:xfrm>
          <a:prstGeom prst="rect">
            <a:avLst/>
          </a:prstGeom>
          <a:noFill/>
        </p:spPr>
        <p:txBody>
          <a:bodyPr wrap="square" rtlCol="0">
            <a:spAutoFit/>
          </a:bodyPr>
          <a:lstStyle/>
          <a:p>
            <a:r>
              <a:rPr lang="en-US" sz="3200" b="1" dirty="0" smtClean="0">
                <a:solidFill>
                  <a:srgbClr val="990000"/>
                </a:solidFill>
                <a:latin typeface="Ravie" pitchFamily="82" charset="0"/>
              </a:rPr>
              <a:t>Inventory                                                Cost</a:t>
            </a:r>
            <a:endParaRPr lang="en-US" sz="3200" b="1" dirty="0">
              <a:solidFill>
                <a:srgbClr val="990000"/>
              </a:solidFill>
              <a:latin typeface="Ravie"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400" b="1" dirty="0" smtClean="0">
                <a:solidFill>
                  <a:srgbClr val="990000"/>
                </a:solidFill>
                <a:effectLst>
                  <a:outerShdw blurRad="38100" dist="38100" dir="2700000" algn="tl">
                    <a:srgbClr val="000000">
                      <a:alpha val="43137"/>
                    </a:srgbClr>
                  </a:outerShdw>
                </a:effectLst>
              </a:rPr>
              <a:t>Introduction</a:t>
            </a:r>
            <a:endParaRPr lang="en-US" sz="4400" b="1"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pPr>
              <a:buNone/>
            </a:pPr>
            <a:r>
              <a:rPr lang="en-US" sz="3300" b="1" dirty="0" smtClean="0">
                <a:effectLst>
                  <a:outerShdw blurRad="38100" dist="38100" dir="2700000" algn="tl">
                    <a:srgbClr val="000000">
                      <a:alpha val="43137"/>
                    </a:srgbClr>
                  </a:outerShdw>
                </a:effectLst>
              </a:rPr>
              <a:t>Inventory </a:t>
            </a:r>
            <a:r>
              <a:rPr lang="en-US" sz="3300" dirty="0" smtClean="0"/>
              <a:t> </a:t>
            </a:r>
          </a:p>
          <a:p>
            <a:endParaRPr lang="en-US" dirty="0" smtClean="0"/>
          </a:p>
          <a:p>
            <a:r>
              <a:rPr lang="en-US" sz="3300" dirty="0" smtClean="0"/>
              <a:t>Inventory Types (accounting perspective) </a:t>
            </a:r>
          </a:p>
          <a:p>
            <a:pPr>
              <a:buNone/>
            </a:pPr>
            <a:endParaRPr lang="en-US" dirty="0" smtClean="0"/>
          </a:p>
          <a:p>
            <a:pPr>
              <a:buNone/>
            </a:pPr>
            <a:r>
              <a:rPr lang="en-US" b="1" dirty="0" smtClean="0">
                <a:effectLst>
                  <a:outerShdw blurRad="38100" dist="38100" dir="2700000" algn="tl">
                    <a:srgbClr val="000000">
                      <a:alpha val="43137"/>
                    </a:srgbClr>
                  </a:outerShdw>
                </a:effectLst>
              </a:rPr>
              <a:t>1- Raw materials</a:t>
            </a:r>
            <a:r>
              <a:rPr lang="en-US" dirty="0" smtClean="0"/>
              <a:t> - materials and components scheduled for use in making a product.</a:t>
            </a:r>
          </a:p>
          <a:p>
            <a:pPr>
              <a:buNone/>
            </a:pPr>
            <a:r>
              <a:rPr lang="en-US" dirty="0" smtClean="0">
                <a:effectLst>
                  <a:outerShdw blurRad="38100" dist="38100" dir="2700000" algn="tl">
                    <a:srgbClr val="000000">
                      <a:alpha val="43137"/>
                    </a:srgbClr>
                  </a:outerShdw>
                </a:effectLst>
              </a:rPr>
              <a:t>2- </a:t>
            </a:r>
            <a:r>
              <a:rPr lang="en-US" b="1" dirty="0" smtClean="0">
                <a:effectLst>
                  <a:outerShdw blurRad="38100" dist="38100" dir="2700000" algn="tl">
                    <a:srgbClr val="000000">
                      <a:alpha val="43137"/>
                    </a:srgbClr>
                  </a:outerShdw>
                </a:effectLst>
              </a:rPr>
              <a:t>Work in process</a:t>
            </a:r>
            <a:r>
              <a:rPr lang="en-US" dirty="0" smtClean="0"/>
              <a:t>, WIP - materials and components that have begun their transformation to finished goods.</a:t>
            </a:r>
          </a:p>
          <a:p>
            <a:pPr>
              <a:buNone/>
            </a:pPr>
            <a:r>
              <a:rPr lang="en-US" b="1" dirty="0" smtClean="0">
                <a:effectLst>
                  <a:outerShdw blurRad="38100" dist="38100" dir="2700000" algn="tl">
                    <a:srgbClr val="000000">
                      <a:alpha val="43137"/>
                    </a:srgbClr>
                  </a:outerShdw>
                </a:effectLst>
              </a:rPr>
              <a:t>3- Finished goods</a:t>
            </a:r>
            <a:r>
              <a:rPr lang="en-US" dirty="0" smtClean="0"/>
              <a:t> - goods ready for sale to customers.</a:t>
            </a:r>
          </a:p>
          <a:p>
            <a:pPr>
              <a:buNone/>
            </a:pPr>
            <a:r>
              <a:rPr lang="en-US" b="1" dirty="0" smtClean="0">
                <a:effectLst>
                  <a:outerShdw blurRad="38100" dist="38100" dir="2700000" algn="tl">
                    <a:srgbClr val="000000">
                      <a:alpha val="43137"/>
                    </a:srgbClr>
                  </a:outerShdw>
                </a:effectLst>
              </a:rPr>
              <a:t>4- Goods for resale </a:t>
            </a:r>
            <a:r>
              <a:rPr lang="en-US" dirty="0" smtClean="0"/>
              <a:t>- returned goods that are salable.</a:t>
            </a:r>
          </a:p>
          <a:p>
            <a:pPr>
              <a:buNone/>
            </a:pPr>
            <a:r>
              <a:rPr lang="en-US" b="1" dirty="0" smtClean="0"/>
              <a:t>5- Spare Parts.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Inventory Costs</a:t>
            </a:r>
            <a:endParaRPr lang="en-US" b="1" dirty="0">
              <a:solidFill>
                <a:srgbClr val="99000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fontScale="92500" lnSpcReduction="20000"/>
          </a:bodyPr>
          <a:lstStyle/>
          <a:p>
            <a:pPr algn="just"/>
            <a:r>
              <a:rPr lang="en-US" dirty="0" smtClean="0"/>
              <a:t>Calculating cost of holding inventory and ordering cost and the measurement of various management practices.</a:t>
            </a:r>
          </a:p>
          <a:p>
            <a:pPr algn="just"/>
            <a:endParaRPr lang="en-US" dirty="0" smtClean="0"/>
          </a:p>
          <a:p>
            <a:pPr algn="just"/>
            <a:r>
              <a:rPr lang="en-US" dirty="0" smtClean="0"/>
              <a:t>Inventory cost is generally regarded by the company in terms of annual cost.</a:t>
            </a:r>
          </a:p>
          <a:p>
            <a:pPr algn="just"/>
            <a:endParaRPr lang="en-US" dirty="0" smtClean="0"/>
          </a:p>
          <a:p>
            <a:pPr algn="just"/>
            <a:r>
              <a:rPr lang="en-US" dirty="0" smtClean="0"/>
              <a:t>The general elements that make up the cost of holding inventory can be classified as non capital and capital. This cost is an annual estimate and should be carefully identified.</a:t>
            </a:r>
          </a:p>
          <a:p>
            <a:pPr algn="just"/>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990000"/>
                </a:solidFill>
                <a:effectLst>
                  <a:outerShdw blurRad="38100" dist="38100" dir="2700000" algn="tl">
                    <a:srgbClr val="000000">
                      <a:alpha val="43137"/>
                    </a:srgbClr>
                  </a:outerShdw>
                </a:effectLst>
              </a:rPr>
              <a:t>Cont</a:t>
            </a:r>
            <a:r>
              <a:rPr lang="en-US" dirty="0" smtClean="0">
                <a:solidFill>
                  <a:srgbClr val="990000"/>
                </a:solidFill>
              </a:rPr>
              <a:t>…</a:t>
            </a:r>
            <a:endParaRPr lang="en-US" dirty="0">
              <a:solidFill>
                <a:srgbClr val="990000"/>
              </a:solidFill>
            </a:endParaRPr>
          </a:p>
        </p:txBody>
      </p:sp>
      <p:sp>
        <p:nvSpPr>
          <p:cNvPr id="3" name="Content Placeholder 2"/>
          <p:cNvSpPr>
            <a:spLocks noGrp="1"/>
          </p:cNvSpPr>
          <p:nvPr>
            <p:ph idx="1"/>
          </p:nvPr>
        </p:nvSpPr>
        <p:spPr/>
        <p:txBody>
          <a:bodyPr>
            <a:normAutofit fontScale="85000" lnSpcReduction="20000"/>
          </a:bodyPr>
          <a:lstStyle/>
          <a:p>
            <a:pPr algn="just"/>
            <a:r>
              <a:rPr lang="en-US" b="1" dirty="0" smtClean="0"/>
              <a:t>Cost of Holding items in the inventory </a:t>
            </a:r>
            <a:r>
              <a:rPr lang="en-US" dirty="0" smtClean="0"/>
              <a:t>:</a:t>
            </a:r>
            <a:br>
              <a:rPr lang="en-US" dirty="0" smtClean="0"/>
            </a:br>
            <a:r>
              <a:rPr lang="en-US" dirty="0" smtClean="0"/>
              <a:t/>
            </a:r>
            <a:br>
              <a:rPr lang="en-US" dirty="0" smtClean="0"/>
            </a:br>
            <a:r>
              <a:rPr lang="en-US" b="1" dirty="0" smtClean="0"/>
              <a:t>1- Capital Costs</a:t>
            </a:r>
            <a:r>
              <a:rPr lang="en-US" dirty="0" smtClean="0"/>
              <a:t>: “the opportunity cost of all capital invested in an enterprise “.</a:t>
            </a:r>
          </a:p>
          <a:p>
            <a:pPr algn="just">
              <a:buNone/>
            </a:pPr>
            <a:r>
              <a:rPr lang="en-US" dirty="0" smtClean="0"/>
              <a:t>    which comprises the cost of equity and after-tax cost of debt.</a:t>
            </a:r>
          </a:p>
          <a:p>
            <a:pPr algn="just">
              <a:buNone/>
            </a:pPr>
            <a:endParaRPr lang="en-US" dirty="0" smtClean="0"/>
          </a:p>
          <a:p>
            <a:pPr algn="just">
              <a:buNone/>
            </a:pPr>
            <a:r>
              <a:rPr lang="en-US" dirty="0" smtClean="0"/>
              <a:t>In our case study we don’t need to calculate WACC, because </a:t>
            </a:r>
            <a:r>
              <a:rPr lang="en-US" dirty="0" err="1" smtClean="0"/>
              <a:t>Sarrawi</a:t>
            </a:r>
            <a:r>
              <a:rPr lang="en-US" dirty="0" smtClean="0"/>
              <a:t> Company not an equity company and it doesn’t have debt, it’s a family business owned by Al </a:t>
            </a:r>
            <a:r>
              <a:rPr lang="en-US" dirty="0" err="1" smtClean="0"/>
              <a:t>Sarrawi</a:t>
            </a:r>
            <a:r>
              <a:rPr lang="en-US" dirty="0" smtClean="0"/>
              <a:t> family so it will not be necessary in calculation.</a:t>
            </a:r>
          </a:p>
          <a:p>
            <a:pPr>
              <a:buNone/>
            </a:pPr>
            <a:endParaRPr lang="en-US" dirty="0" smtClean="0"/>
          </a:p>
          <a:p>
            <a:pPr>
              <a:buNone/>
            </a:pPr>
            <a:endParaRPr lang="en-US" dirty="0" smtClean="0"/>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15416"/>
            <a:ext cx="8229600" cy="1143000"/>
          </a:xfrm>
        </p:spPr>
        <p:txBody>
          <a:bodyPr/>
          <a:lstStyle/>
          <a:p>
            <a:pPr algn="l"/>
            <a:r>
              <a:rPr lang="en-US" dirty="0" smtClean="0">
                <a:solidFill>
                  <a:srgbClr val="990000"/>
                </a:solidFill>
                <a:effectLst>
                  <a:outerShdw blurRad="38100" dist="38100" dir="2700000" algn="tl">
                    <a:srgbClr val="000000">
                      <a:alpha val="43137"/>
                    </a:srgbClr>
                  </a:outerShdw>
                </a:effectLst>
              </a:rPr>
              <a:t>Cont</a:t>
            </a:r>
            <a:r>
              <a:rPr lang="en-US" dirty="0" smtClean="0">
                <a:solidFill>
                  <a:srgbClr val="990000"/>
                </a:solidFill>
              </a:rPr>
              <a:t>…</a:t>
            </a:r>
            <a:endParaRPr lang="en-US" dirty="0">
              <a:solidFill>
                <a:srgbClr val="990000"/>
              </a:solidFill>
            </a:endParaRPr>
          </a:p>
        </p:txBody>
      </p:sp>
      <p:sp>
        <p:nvSpPr>
          <p:cNvPr id="3" name="Content Placeholder 2"/>
          <p:cNvSpPr>
            <a:spLocks noGrp="1"/>
          </p:cNvSpPr>
          <p:nvPr>
            <p:ph idx="1"/>
          </p:nvPr>
        </p:nvSpPr>
        <p:spPr>
          <a:xfrm>
            <a:off x="323528" y="692696"/>
            <a:ext cx="8445624" cy="5832648"/>
          </a:xfrm>
        </p:spPr>
        <p:txBody>
          <a:bodyPr>
            <a:normAutofit fontScale="55000" lnSpcReduction="20000"/>
          </a:bodyPr>
          <a:lstStyle/>
          <a:p>
            <a:r>
              <a:rPr lang="en-US" b="1" dirty="0" smtClean="0"/>
              <a:t>Cost of Holding items in the inventory </a:t>
            </a:r>
            <a:r>
              <a:rPr lang="en-US" dirty="0" smtClean="0"/>
              <a:t>:</a:t>
            </a:r>
            <a:br>
              <a:rPr lang="en-US" dirty="0" smtClean="0"/>
            </a:br>
            <a:r>
              <a:rPr lang="en-US" dirty="0" smtClean="0"/>
              <a:t/>
            </a:r>
            <a:br>
              <a:rPr lang="en-US" dirty="0" smtClean="0"/>
            </a:br>
            <a:r>
              <a:rPr lang="en-US" sz="3600" b="1" dirty="0" smtClean="0"/>
              <a:t>1- Non Capital Costs</a:t>
            </a:r>
            <a:r>
              <a:rPr lang="en-US" sz="3600" dirty="0" smtClean="0"/>
              <a:t>: The non capital cost of inventories varies from business to business. Generally non-capital cost is identified as:</a:t>
            </a:r>
          </a:p>
          <a:p>
            <a:endParaRPr lang="en-US" sz="3600" dirty="0" smtClean="0"/>
          </a:p>
          <a:p>
            <a:pPr lvl="0"/>
            <a:r>
              <a:rPr lang="en-US" dirty="0" smtClean="0"/>
              <a:t>Warehousing rental</a:t>
            </a:r>
          </a:p>
          <a:p>
            <a:pPr lvl="0"/>
            <a:r>
              <a:rPr lang="en-US" dirty="0" smtClean="0"/>
              <a:t>Transportation</a:t>
            </a:r>
          </a:p>
          <a:p>
            <a:pPr lvl="0"/>
            <a:r>
              <a:rPr lang="en-US" dirty="0" smtClean="0"/>
              <a:t>Obsolescence</a:t>
            </a:r>
          </a:p>
          <a:p>
            <a:pPr lvl="0"/>
            <a:r>
              <a:rPr lang="en-US" dirty="0" smtClean="0"/>
              <a:t>Pilferage/theft</a:t>
            </a:r>
          </a:p>
          <a:p>
            <a:pPr lvl="0"/>
            <a:r>
              <a:rPr lang="en-US" dirty="0" smtClean="0"/>
              <a:t>Damage</a:t>
            </a:r>
          </a:p>
          <a:p>
            <a:pPr lvl="0"/>
            <a:r>
              <a:rPr lang="en-US" dirty="0" smtClean="0"/>
              <a:t>Insurance</a:t>
            </a:r>
          </a:p>
          <a:p>
            <a:pPr lvl="0"/>
            <a:r>
              <a:rPr lang="en-US" dirty="0" smtClean="0"/>
              <a:t>Tax and duty</a:t>
            </a:r>
          </a:p>
          <a:p>
            <a:pPr lvl="0"/>
            <a:r>
              <a:rPr lang="en-US" dirty="0" smtClean="0"/>
              <a:t>Administration cost (accounting, management)</a:t>
            </a:r>
          </a:p>
          <a:p>
            <a:pPr lvl="0"/>
            <a:endParaRPr lang="en-US" dirty="0" smtClean="0"/>
          </a:p>
          <a:p>
            <a:r>
              <a:rPr lang="en-US" sz="4400" dirty="0" smtClean="0"/>
              <a:t>For this case study, the non capital costs are:</a:t>
            </a:r>
          </a:p>
          <a:p>
            <a:pPr lvl="0">
              <a:buNone/>
            </a:pPr>
            <a:r>
              <a:rPr lang="en-US" sz="4400" dirty="0" smtClean="0"/>
              <a:t>Logistics costs</a:t>
            </a:r>
          </a:p>
          <a:p>
            <a:pPr lvl="0">
              <a:buNone/>
            </a:pPr>
            <a:r>
              <a:rPr lang="en-US" sz="4400" dirty="0" smtClean="0"/>
              <a:t>Tax and utility human resource for the warehouse.</a:t>
            </a:r>
          </a:p>
          <a:p>
            <a:pPr lvl="0">
              <a:buNone/>
            </a:pPr>
            <a:r>
              <a:rPr lang="en-US" sz="4400" dirty="0" smtClean="0"/>
              <a:t>Administrative and human resource for the warehouse</a:t>
            </a:r>
          </a:p>
          <a:p>
            <a:pPr>
              <a:buNone/>
            </a:pPr>
            <a:r>
              <a:rPr lang="en-US" sz="4400" dirty="0" smtClean="0"/>
              <a:t> </a:t>
            </a:r>
          </a:p>
          <a:p>
            <a:pPr lvl="0"/>
            <a:endParaRPr lang="en-US" dirty="0" smtClean="0"/>
          </a:p>
          <a:p>
            <a:pPr algn="just"/>
            <a:endParaRPr lang="en-US" dirty="0" smtClean="0"/>
          </a:p>
          <a:p>
            <a:pPr>
              <a:buNone/>
            </a:pPr>
            <a:endParaRPr lang="en-US" dirty="0" smtClean="0"/>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143000"/>
          </a:xfrm>
        </p:spPr>
        <p:txBody>
          <a:bodyPr/>
          <a:lstStyle/>
          <a:p>
            <a:pPr algn="l"/>
            <a:r>
              <a:rPr lang="en-US" dirty="0" smtClean="0">
                <a:solidFill>
                  <a:srgbClr val="990000"/>
                </a:solidFill>
                <a:effectLst>
                  <a:outerShdw blurRad="38100" dist="38100" dir="2700000" algn="tl">
                    <a:srgbClr val="000000">
                      <a:alpha val="43137"/>
                    </a:srgbClr>
                  </a:outerShdw>
                </a:effectLst>
              </a:rPr>
              <a:t>Cont..</a:t>
            </a:r>
            <a:endParaRPr lang="en-US"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The costs of logistics were obtained by the cost of every shipments contains 6-10 pallets every order ,so we conclude in average the total cost of logistics is 1600 N.I.S every order.</a:t>
            </a:r>
          </a:p>
          <a:p>
            <a:r>
              <a:rPr lang="en-US" dirty="0" smtClean="0"/>
              <a:t>Taxes and rental of human resource for warehouse also were taken.</a:t>
            </a:r>
          </a:p>
          <a:p>
            <a:r>
              <a:rPr lang="en-US" dirty="0" smtClean="0"/>
              <a:t>Administrative and human resources were used to calculate the non capital costs.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990000"/>
                </a:solidFill>
                <a:effectLst>
                  <a:outerShdw blurRad="38100" dist="38100" dir="2700000" algn="tl">
                    <a:srgbClr val="000000">
                      <a:alpha val="43137"/>
                    </a:srgbClr>
                  </a:outerShdw>
                </a:effectLst>
              </a:rPr>
              <a:t>Cont…</a:t>
            </a:r>
            <a:endParaRPr lang="en-US"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Total Inventory Holding Cost: Combining non-capital and capital costs gives the total inventory holding cost. Non-capital costs are stated on before-tax basis.</a:t>
            </a:r>
          </a:p>
          <a:p>
            <a:endParaRPr lang="en-US" dirty="0"/>
          </a:p>
        </p:txBody>
      </p:sp>
      <p:graphicFrame>
        <p:nvGraphicFramePr>
          <p:cNvPr id="4" name="Table 3"/>
          <p:cNvGraphicFramePr>
            <a:graphicFrameLocks noGrp="1"/>
          </p:cNvGraphicFramePr>
          <p:nvPr/>
        </p:nvGraphicFramePr>
        <p:xfrm>
          <a:off x="899592" y="4005064"/>
          <a:ext cx="7560840" cy="1152128"/>
        </p:xfrm>
        <a:graphic>
          <a:graphicData uri="http://schemas.openxmlformats.org/drawingml/2006/table">
            <a:tbl>
              <a:tblPr/>
              <a:tblGrid>
                <a:gridCol w="2520280"/>
                <a:gridCol w="2520280"/>
                <a:gridCol w="2520280"/>
              </a:tblGrid>
              <a:tr h="576064">
                <a:tc>
                  <a:txBody>
                    <a:bodyPr/>
                    <a:lstStyle/>
                    <a:p>
                      <a:pPr marL="0" marR="0">
                        <a:lnSpc>
                          <a:spcPct val="115000"/>
                        </a:lnSpc>
                        <a:spcBef>
                          <a:spcPts val="0"/>
                        </a:spcBef>
                        <a:spcAft>
                          <a:spcPts val="0"/>
                        </a:spcAft>
                      </a:pPr>
                      <a:r>
                        <a:rPr lang="en-US" sz="1800" b="1" dirty="0" smtClean="0">
                          <a:solidFill>
                            <a:schemeClr val="bg1"/>
                          </a:solidFill>
                          <a:latin typeface="Times New Roman"/>
                          <a:ea typeface="Times New Roman"/>
                          <a:cs typeface="Arial"/>
                        </a:rPr>
                        <a:t>Non Capital Cost</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800" b="1" dirty="0" smtClean="0">
                          <a:solidFill>
                            <a:schemeClr val="bg1"/>
                          </a:solidFill>
                          <a:latin typeface="Times New Roman"/>
                          <a:ea typeface="Times New Roman"/>
                          <a:cs typeface="Arial"/>
                        </a:rPr>
                        <a:t>Capital Cost</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nSpc>
                          <a:spcPct val="115000"/>
                        </a:lnSpc>
                        <a:spcBef>
                          <a:spcPts val="0"/>
                        </a:spcBef>
                        <a:spcAft>
                          <a:spcPts val="0"/>
                        </a:spcAft>
                      </a:pPr>
                      <a:r>
                        <a:rPr lang="en-US" sz="1800" b="1" dirty="0" smtClean="0">
                          <a:solidFill>
                            <a:schemeClr val="bg1"/>
                          </a:solidFill>
                          <a:latin typeface="Times New Roman"/>
                          <a:ea typeface="Times New Roman"/>
                          <a:cs typeface="Arial"/>
                        </a:rPr>
                        <a:t>Inventory</a:t>
                      </a:r>
                      <a:r>
                        <a:rPr lang="en-US" sz="1800" b="1" baseline="0" dirty="0" smtClean="0">
                          <a:solidFill>
                            <a:schemeClr val="bg1"/>
                          </a:solidFill>
                          <a:latin typeface="Times New Roman"/>
                          <a:ea typeface="Times New Roman"/>
                          <a:cs typeface="Arial"/>
                        </a:rPr>
                        <a:t> Holding Cost</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576064">
                <a:tc>
                  <a:txBody>
                    <a:bodyPr/>
                    <a:lstStyle/>
                    <a:p>
                      <a:pPr marL="0" marR="0">
                        <a:lnSpc>
                          <a:spcPct val="115000"/>
                        </a:lnSpc>
                        <a:spcBef>
                          <a:spcPts val="0"/>
                        </a:spcBef>
                        <a:spcAft>
                          <a:spcPts val="0"/>
                        </a:spcAft>
                      </a:pPr>
                      <a:r>
                        <a:rPr lang="en-US" sz="1800" b="1" dirty="0" smtClean="0">
                          <a:solidFill>
                            <a:schemeClr val="bg1"/>
                          </a:solidFill>
                          <a:latin typeface="Times New Roman"/>
                          <a:ea typeface="Times New Roman"/>
                          <a:cs typeface="Arial"/>
                        </a:rPr>
                        <a:t>29%</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800" dirty="0">
                          <a:solidFill>
                            <a:schemeClr val="bg1"/>
                          </a:solidFill>
                          <a:latin typeface="Times New Roman"/>
                          <a:ea typeface="Times New Roman"/>
                          <a:cs typeface="Arial"/>
                        </a:rPr>
                        <a:t>0 </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nSpc>
                          <a:spcPct val="115000"/>
                        </a:lnSpc>
                        <a:spcBef>
                          <a:spcPts val="0"/>
                        </a:spcBef>
                        <a:spcAft>
                          <a:spcPts val="0"/>
                        </a:spcAft>
                      </a:pPr>
                      <a:r>
                        <a:rPr lang="en-US" sz="1800" dirty="0">
                          <a:solidFill>
                            <a:schemeClr val="bg1"/>
                          </a:solidFill>
                          <a:latin typeface="Times New Roman"/>
                          <a:ea typeface="Times New Roman"/>
                          <a:cs typeface="Arial"/>
                        </a:rPr>
                        <a:t>29%</a:t>
                      </a:r>
                      <a:endParaRPr lang="en-US" sz="18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Explosion 1 4"/>
          <p:cNvSpPr/>
          <p:nvPr/>
        </p:nvSpPr>
        <p:spPr>
          <a:xfrm rot="20553974">
            <a:off x="-1315110" y="617177"/>
            <a:ext cx="5914221" cy="5480745"/>
          </a:xfrm>
          <a:prstGeom prst="irregularSeal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TextBox 5"/>
          <p:cNvSpPr txBox="1"/>
          <p:nvPr/>
        </p:nvSpPr>
        <p:spPr>
          <a:xfrm rot="20413211">
            <a:off x="-141542" y="2292772"/>
            <a:ext cx="4113552" cy="1569660"/>
          </a:xfrm>
          <a:prstGeom prst="rect">
            <a:avLst/>
          </a:prstGeom>
          <a:noFill/>
        </p:spPr>
        <p:txBody>
          <a:bodyPr wrap="square" rtlCol="0">
            <a:spAutoFit/>
          </a:bodyPr>
          <a:lstStyle/>
          <a:p>
            <a:r>
              <a:rPr lang="en-US" sz="3200" b="1" dirty="0" smtClean="0">
                <a:solidFill>
                  <a:srgbClr val="990000"/>
                </a:solidFill>
                <a:latin typeface="Ravie" pitchFamily="82" charset="0"/>
              </a:rPr>
              <a:t>Inventory Management                               Models</a:t>
            </a:r>
            <a:endParaRPr lang="en-US" sz="3200" b="1" dirty="0">
              <a:solidFill>
                <a:srgbClr val="990000"/>
              </a:solidFill>
              <a:latin typeface="Ravie" pitchFamily="82" charset="0"/>
            </a:endParaRPr>
          </a:p>
        </p:txBody>
      </p:sp>
      <p:pic>
        <p:nvPicPr>
          <p:cNvPr id="8" name="Content Placeholder 7" descr="439229-Royalty-Free-RF-Clip-Art-Illustration-Of-A-Cartoon-Man-Taking-Inventory.jpg"/>
          <p:cNvPicPr>
            <a:picLocks noGrp="1" noChangeAspect="1"/>
          </p:cNvPicPr>
          <p:nvPr>
            <p:ph idx="1"/>
          </p:nvPr>
        </p:nvPicPr>
        <p:blipFill>
          <a:blip r:embed="rId2" cstate="print"/>
          <a:stretch>
            <a:fillRect/>
          </a:stretch>
        </p:blipFill>
        <p:spPr>
          <a:xfrm>
            <a:off x="4143372" y="0"/>
            <a:ext cx="5000628" cy="5500702"/>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rgbClr val="990000"/>
                </a:solidFill>
                <a:effectLst>
                  <a:outerShdw blurRad="38100" dist="38100" dir="2700000" algn="tl">
                    <a:srgbClr val="000000">
                      <a:alpha val="43137"/>
                    </a:srgbClr>
                  </a:outerShdw>
                </a:effectLst>
              </a:rPr>
              <a:t>Inventory Management Models</a:t>
            </a:r>
            <a:endParaRPr lang="en-US" b="1" dirty="0">
              <a:solidFill>
                <a:srgbClr val="99000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a:xfrm>
            <a:off x="381000" y="1447800"/>
            <a:ext cx="8229600" cy="4525963"/>
          </a:xfrm>
        </p:spPr>
        <p:txBody>
          <a:bodyPr>
            <a:normAutofit fontScale="70000" lnSpcReduction="20000"/>
          </a:bodyPr>
          <a:lstStyle/>
          <a:p>
            <a:pPr algn="just"/>
            <a:r>
              <a:rPr lang="en-US" dirty="0" smtClean="0"/>
              <a:t>Good management of inventory is required to manage the supply of product, its spares or consumables and satisfy the customer’s needs. The inventory management is to meet the customer’s demands and requirements at a minimum cost to the supplier.</a:t>
            </a:r>
          </a:p>
          <a:p>
            <a:pPr algn="just"/>
            <a:endParaRPr lang="en-US" dirty="0" smtClean="0"/>
          </a:p>
          <a:p>
            <a:pPr algn="just"/>
            <a:r>
              <a:rPr lang="en-US" dirty="0" smtClean="0"/>
              <a:t>For the </a:t>
            </a:r>
            <a:r>
              <a:rPr lang="en-US" dirty="0" err="1" smtClean="0"/>
              <a:t>Sarrawi</a:t>
            </a:r>
            <a:r>
              <a:rPr lang="en-US" dirty="0" smtClean="0"/>
              <a:t> Company, the number of items offered and the volume of the car parts sold has increased over the years and this has in turn created a need for extensive service commitments and more spare parts to be held. However, because inventory is expensive, the company does not want to hold excessive amounts of stock unnecessarily. Thus, to establish balance it becomes essential to strike a proper trade off between the company’s cost considerations and customer service requirements.</a:t>
            </a:r>
          </a:p>
          <a:p>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rgbClr val="990000"/>
                </a:solidFill>
                <a:effectLst>
                  <a:outerShdw blurRad="38100" dist="38100" dir="2700000" algn="tl">
                    <a:srgbClr val="000000">
                      <a:alpha val="43137"/>
                    </a:srgbClr>
                  </a:outerShdw>
                </a:effectLst>
              </a:rPr>
              <a:t>Inventory Management Models</a:t>
            </a:r>
            <a:endParaRPr lang="en-US" b="1" dirty="0">
              <a:solidFill>
                <a:srgbClr val="99000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fontScale="92500" lnSpcReduction="20000"/>
          </a:bodyPr>
          <a:lstStyle/>
          <a:p>
            <a:pPr algn="just"/>
            <a:r>
              <a:rPr lang="en-US" dirty="0" smtClean="0"/>
              <a:t>There are two basic types of inventory system that we used: </a:t>
            </a:r>
          </a:p>
          <a:p>
            <a:pPr algn="just"/>
            <a:endParaRPr lang="en-US" dirty="0" smtClean="0"/>
          </a:p>
          <a:p>
            <a:pPr algn="just"/>
            <a:r>
              <a:rPr lang="en-US" dirty="0" smtClean="0"/>
              <a:t>I. Continuous review</a:t>
            </a:r>
          </a:p>
          <a:p>
            <a:pPr algn="just"/>
            <a:r>
              <a:rPr lang="en-US" dirty="0" smtClean="0"/>
              <a:t>II. Periodic review</a:t>
            </a:r>
          </a:p>
          <a:p>
            <a:pPr algn="just">
              <a:buNone/>
            </a:pPr>
            <a:endParaRPr lang="en-US" dirty="0" smtClean="0"/>
          </a:p>
          <a:p>
            <a:pPr algn="just"/>
            <a:r>
              <a:rPr lang="en-US" dirty="0" smtClean="0"/>
              <a:t>In our project we will be using the continuous and the periodic review systems on the A B and C items to insure that we find the most optimal feasible solution.</a:t>
            </a:r>
          </a:p>
          <a:p>
            <a:pPr algn="just">
              <a:buNone/>
            </a:pPr>
            <a:endParaRPr lang="en-US" dirty="0" smtClean="0"/>
          </a:p>
          <a:p>
            <a:endParaRPr lang="en-US" dirty="0" smtClean="0"/>
          </a:p>
          <a:p>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US" b="1" dirty="0" smtClean="0">
                <a:solidFill>
                  <a:srgbClr val="990000"/>
                </a:solidFill>
                <a:effectLst>
                  <a:outerShdw blurRad="38100" dist="38100" dir="2700000" algn="tl">
                    <a:srgbClr val="000000">
                      <a:alpha val="43137"/>
                    </a:srgbClr>
                  </a:outerShdw>
                </a:effectLst>
              </a:rPr>
              <a:t>Model Formation</a:t>
            </a:r>
            <a:endParaRPr lang="en-US" b="1" dirty="0">
              <a:solidFill>
                <a:srgbClr val="99000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a:xfrm>
            <a:off x="457200" y="1481328"/>
            <a:ext cx="8229600" cy="4843272"/>
          </a:xfrm>
        </p:spPr>
        <p:txBody>
          <a:bodyPr>
            <a:normAutofit fontScale="92500" lnSpcReduction="10000"/>
          </a:bodyPr>
          <a:lstStyle/>
          <a:p>
            <a:pPr algn="just"/>
            <a:r>
              <a:rPr lang="en-US" dirty="0" smtClean="0"/>
              <a:t>Finding The Optimal ordering quantity : The EOQ formula was used to determine the optimal Q to be ordered.</a:t>
            </a:r>
          </a:p>
          <a:p>
            <a:endParaRPr lang="en-US" dirty="0" smtClean="0"/>
          </a:p>
          <a:p>
            <a:endParaRPr lang="en-US" dirty="0" smtClean="0"/>
          </a:p>
          <a:p>
            <a:pPr>
              <a:buNone/>
            </a:pPr>
            <a:r>
              <a:rPr lang="en-US" dirty="0" smtClean="0"/>
              <a:t>Where: </a:t>
            </a:r>
          </a:p>
          <a:p>
            <a:pPr>
              <a:buNone/>
            </a:pPr>
            <a:r>
              <a:rPr lang="en-US" sz="2200" dirty="0" smtClean="0"/>
              <a:t>Q = order quantity</a:t>
            </a:r>
          </a:p>
          <a:p>
            <a:pPr>
              <a:buNone/>
            </a:pPr>
            <a:r>
              <a:rPr lang="en-US" sz="2200" dirty="0" smtClean="0"/>
              <a:t>EOQ  = optimal order quantity</a:t>
            </a:r>
          </a:p>
          <a:p>
            <a:pPr>
              <a:buNone/>
            </a:pPr>
            <a:r>
              <a:rPr lang="en-US" sz="2200" dirty="0" smtClean="0"/>
              <a:t>D = annual demand quantity</a:t>
            </a:r>
          </a:p>
          <a:p>
            <a:pPr>
              <a:buNone/>
            </a:pPr>
            <a:r>
              <a:rPr lang="en-US" sz="2200" dirty="0" smtClean="0"/>
              <a:t>S = fixed cost per order</a:t>
            </a:r>
          </a:p>
          <a:p>
            <a:pPr>
              <a:buNone/>
            </a:pPr>
            <a:r>
              <a:rPr lang="en-US" sz="2200" dirty="0" smtClean="0"/>
              <a:t>H = annual holding cost per unit </a:t>
            </a:r>
            <a:endParaRPr lang="en-US" sz="2200"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38</a:t>
            </a:fld>
            <a:endParaRPr lang="en-US"/>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6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90600" y="2819400"/>
            <a:ext cx="1600200" cy="909466"/>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0"/>
            <a:ext cx="8229600" cy="1143000"/>
          </a:xfrm>
        </p:spPr>
        <p:txBody>
          <a:bodyPr>
            <a:normAutofit/>
          </a:bodyPr>
          <a:lstStyle/>
          <a:p>
            <a:pPr algn="l"/>
            <a:r>
              <a:rPr lang="en-US" sz="3600" b="1" dirty="0" smtClean="0">
                <a:solidFill>
                  <a:srgbClr val="990000"/>
                </a:solidFill>
                <a:effectLst>
                  <a:outerShdw blurRad="38100" dist="38100" dir="2700000" algn="tl">
                    <a:srgbClr val="000000">
                      <a:alpha val="43137"/>
                    </a:srgbClr>
                  </a:outerShdw>
                </a:effectLst>
              </a:rPr>
              <a:t>Model Formation for EOQ</a:t>
            </a:r>
          </a:p>
        </p:txBody>
      </p:sp>
      <p:sp>
        <p:nvSpPr>
          <p:cNvPr id="6" name="Pentagon 5"/>
          <p:cNvSpPr/>
          <p:nvPr/>
        </p:nvSpPr>
        <p:spPr>
          <a:xfrm>
            <a:off x="179512" y="908720"/>
            <a:ext cx="1800199"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7" name="Pentagon 6"/>
          <p:cNvSpPr/>
          <p:nvPr/>
        </p:nvSpPr>
        <p:spPr>
          <a:xfrm>
            <a:off x="251520" y="2996952"/>
            <a:ext cx="1800200" cy="714375"/>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Pentagon 7"/>
          <p:cNvSpPr/>
          <p:nvPr/>
        </p:nvSpPr>
        <p:spPr>
          <a:xfrm>
            <a:off x="251520" y="4869160"/>
            <a:ext cx="1800200"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7417" name="TextBox 8"/>
          <p:cNvSpPr txBox="1">
            <a:spLocks noChangeArrowheads="1"/>
          </p:cNvSpPr>
          <p:nvPr/>
        </p:nvSpPr>
        <p:spPr bwMode="auto">
          <a:xfrm>
            <a:off x="179512" y="980728"/>
            <a:ext cx="1714500" cy="646112"/>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17418" name="TextBox 9"/>
          <p:cNvSpPr txBox="1">
            <a:spLocks noChangeArrowheads="1"/>
          </p:cNvSpPr>
          <p:nvPr/>
        </p:nvSpPr>
        <p:spPr bwMode="auto">
          <a:xfrm>
            <a:off x="323528" y="3068960"/>
            <a:ext cx="1714500" cy="642938"/>
          </a:xfrm>
          <a:prstGeom prst="rect">
            <a:avLst/>
          </a:prstGeom>
          <a:noFill/>
          <a:ln w="9525">
            <a:noFill/>
            <a:miter lim="800000"/>
            <a:headEnd/>
            <a:tailEnd/>
          </a:ln>
        </p:spPr>
        <p:txBody>
          <a:bodyPr>
            <a:spAutoFit/>
          </a:bodyPr>
          <a:lstStyle/>
          <a:p>
            <a:r>
              <a:rPr lang="en-US" b="1" dirty="0">
                <a:solidFill>
                  <a:srgbClr val="990000"/>
                </a:solidFill>
              </a:rPr>
              <a:t>Sample of B items</a:t>
            </a:r>
          </a:p>
        </p:txBody>
      </p:sp>
      <p:sp>
        <p:nvSpPr>
          <p:cNvPr id="17419" name="TextBox 10"/>
          <p:cNvSpPr txBox="1">
            <a:spLocks noChangeArrowheads="1"/>
          </p:cNvSpPr>
          <p:nvPr/>
        </p:nvSpPr>
        <p:spPr bwMode="auto">
          <a:xfrm>
            <a:off x="251520" y="4869160"/>
            <a:ext cx="1571625" cy="646113"/>
          </a:xfrm>
          <a:prstGeom prst="rect">
            <a:avLst/>
          </a:prstGeom>
          <a:noFill/>
          <a:ln w="9525">
            <a:noFill/>
            <a:miter lim="800000"/>
            <a:headEnd/>
            <a:tailEnd/>
          </a:ln>
        </p:spPr>
        <p:txBody>
          <a:bodyPr>
            <a:spAutoFit/>
          </a:bodyPr>
          <a:lstStyle/>
          <a:p>
            <a:r>
              <a:rPr lang="en-US" b="1" dirty="0">
                <a:solidFill>
                  <a:srgbClr val="990000"/>
                </a:solidFill>
              </a:rPr>
              <a:t>Sample of C items</a:t>
            </a:r>
          </a:p>
        </p:txBody>
      </p:sp>
      <p:graphicFrame>
        <p:nvGraphicFramePr>
          <p:cNvPr id="12" name="Table 11"/>
          <p:cNvGraphicFramePr>
            <a:graphicFrameLocks noGrp="1"/>
          </p:cNvGraphicFramePr>
          <p:nvPr/>
        </p:nvGraphicFramePr>
        <p:xfrm>
          <a:off x="1187622" y="1313523"/>
          <a:ext cx="7956377" cy="1524093"/>
        </p:xfrm>
        <a:graphic>
          <a:graphicData uri="http://schemas.openxmlformats.org/drawingml/2006/table">
            <a:tbl>
              <a:tblPr/>
              <a:tblGrid>
                <a:gridCol w="539466"/>
                <a:gridCol w="928331"/>
                <a:gridCol w="524481"/>
                <a:gridCol w="824185"/>
                <a:gridCol w="1843176"/>
                <a:gridCol w="1018992"/>
                <a:gridCol w="839170"/>
                <a:gridCol w="719288"/>
                <a:gridCol w="719288"/>
              </a:tblGrid>
              <a:tr h="622985">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ID</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ABC</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Unit Value</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D Forecasted multiplied by 2</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EOQ 2012</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Q Current</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Safety Stock</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Setup Cost</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10380">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25200012</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A</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180.00</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48</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55</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100</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10</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1600</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47227">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FNS00007</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A</a:t>
                      </a:r>
                      <a:endParaRPr lang="en-US" sz="140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65.00</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204</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187</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200</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20</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1600</a:t>
                      </a:r>
                      <a:endParaRPr lang="en-US" sz="1400" dirty="0">
                        <a:solidFill>
                          <a:schemeClr val="bg1"/>
                        </a:solidFill>
                        <a:latin typeface="Calibri"/>
                        <a:ea typeface="Times New Roman"/>
                        <a:cs typeface="Arial"/>
                      </a:endParaRPr>
                    </a:p>
                  </a:txBody>
                  <a:tcPr marL="61999" marR="61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6" name="Table 15"/>
          <p:cNvGraphicFramePr>
            <a:graphicFrameLocks noGrp="1"/>
          </p:cNvGraphicFramePr>
          <p:nvPr/>
        </p:nvGraphicFramePr>
        <p:xfrm>
          <a:off x="1115615" y="3429000"/>
          <a:ext cx="8028386" cy="1306564"/>
        </p:xfrm>
        <a:graphic>
          <a:graphicData uri="http://schemas.openxmlformats.org/drawingml/2006/table">
            <a:tbl>
              <a:tblPr/>
              <a:tblGrid>
                <a:gridCol w="545068"/>
                <a:gridCol w="927370"/>
                <a:gridCol w="529926"/>
                <a:gridCol w="832742"/>
                <a:gridCol w="1862313"/>
                <a:gridCol w="1029572"/>
                <a:gridCol w="847883"/>
                <a:gridCol w="726756"/>
                <a:gridCol w="726756"/>
              </a:tblGrid>
              <a:tr h="408300">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ID</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ABC</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Unit Value</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D Forecasted multiplied by 2</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EOQ 2012</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Q Current</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Safety Stock</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Setup Cost</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407918">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S0011097</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B</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600.00</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12</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15</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10</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1600</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07918">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25000024</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B</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320.00</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12</a:t>
                      </a:r>
                      <a:endParaRPr lang="en-US" sz="140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21</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5</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5</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1600</a:t>
                      </a:r>
                      <a:endParaRPr lang="en-US" sz="1400" dirty="0">
                        <a:solidFill>
                          <a:schemeClr val="bg1"/>
                        </a:solidFill>
                        <a:latin typeface="Calibri"/>
                        <a:ea typeface="Times New Roman"/>
                        <a:cs typeface="Arial"/>
                      </a:endParaRPr>
                    </a:p>
                  </a:txBody>
                  <a:tcPr marL="62081" marR="6208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17" name="Table 16"/>
          <p:cNvGraphicFramePr>
            <a:graphicFrameLocks noGrp="1"/>
          </p:cNvGraphicFramePr>
          <p:nvPr/>
        </p:nvGraphicFramePr>
        <p:xfrm>
          <a:off x="1187624" y="5301208"/>
          <a:ext cx="7956374" cy="1426832"/>
        </p:xfrm>
        <a:graphic>
          <a:graphicData uri="http://schemas.openxmlformats.org/drawingml/2006/table">
            <a:tbl>
              <a:tblPr/>
              <a:tblGrid>
                <a:gridCol w="539180"/>
                <a:gridCol w="928061"/>
                <a:gridCol w="524588"/>
                <a:gridCol w="824458"/>
                <a:gridCol w="1842990"/>
                <a:gridCol w="1019262"/>
                <a:gridCol w="839049"/>
                <a:gridCol w="719393"/>
                <a:gridCol w="719393"/>
              </a:tblGrid>
              <a:tr h="540060">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ID</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ABC</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Unit Value</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D Forecasted multiplied by 2</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EOQ 2012</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Q Current</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Safety Stock</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Setup Cost</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96044">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99800001</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C</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45.00</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34</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92</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60</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15</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1600</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70030">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F0007517</a:t>
                      </a:r>
                      <a:endParaRPr lang="en-US" sz="140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C</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240.00</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20</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31</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30</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5</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1600</a:t>
                      </a:r>
                      <a:endParaRPr lang="en-US" sz="1400" dirty="0">
                        <a:solidFill>
                          <a:schemeClr val="bg1"/>
                        </a:solidFill>
                        <a:latin typeface="Calibri"/>
                        <a:ea typeface="Times New Roman"/>
                        <a:cs typeface="Arial"/>
                      </a:endParaRPr>
                    </a:p>
                  </a:txBody>
                  <a:tcPr marL="60373" marR="603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Inventory Management</a:t>
            </a:r>
            <a:endParaRPr lang="en-US" b="1" dirty="0">
              <a:solidFill>
                <a:srgbClr val="99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0000" lnSpcReduction="20000"/>
          </a:bodyPr>
          <a:lstStyle/>
          <a:p>
            <a:r>
              <a:rPr lang="en-US" b="1" dirty="0" smtClean="0"/>
              <a:t>Inventory management </a:t>
            </a:r>
            <a:r>
              <a:rPr lang="en-US" dirty="0" smtClean="0"/>
              <a:t>is primarily concerned about specifying the size and placement of stocked goods. Inventory management is required at different locations within a facility or within multiple locations of a supply chain network to protect the regular and planned course of production against the random disturbance of running out of materials or goods.</a:t>
            </a:r>
          </a:p>
          <a:p>
            <a:endParaRPr lang="en-US" dirty="0" smtClean="0"/>
          </a:p>
          <a:p>
            <a:r>
              <a:rPr lang="en-US" b="1" dirty="0" smtClean="0"/>
              <a:t>The scope of inventory management </a:t>
            </a:r>
            <a:r>
              <a:rPr lang="en-US" dirty="0" smtClean="0"/>
              <a:t>also concerns the fine lines between replenishment lead time, carrying costs of inventory, asset management, inventory forecasting, inventory valuation, inventory visibility, future inventory price forecasting, physical inventory, available physical space for inventory, quality management, replenishment, returns and defective goods and demand forecasting.</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Model Formation</a:t>
            </a:r>
            <a:endParaRPr lang="en-US" b="1" dirty="0">
              <a:solidFill>
                <a:srgbClr val="99000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a:bodyPr>
          <a:lstStyle/>
          <a:p>
            <a:r>
              <a:rPr lang="en-US" dirty="0" smtClean="0"/>
              <a:t>Continuous Review System</a:t>
            </a:r>
          </a:p>
          <a:p>
            <a:endParaRPr lang="en-US" dirty="0" smtClean="0"/>
          </a:p>
          <a:p>
            <a:r>
              <a:rPr lang="en-US" sz="1800" b="1" dirty="0" smtClean="0"/>
              <a:t>1-Reorder point </a:t>
            </a:r>
            <a:r>
              <a:rPr lang="en-US" sz="1800" dirty="0" smtClean="0"/>
              <a:t>= Average demand during lead time + Safety Stock.  </a:t>
            </a:r>
          </a:p>
          <a:p>
            <a:pPr>
              <a:buNone/>
            </a:pPr>
            <a:endParaRPr lang="en-US" sz="1800" dirty="0" smtClean="0"/>
          </a:p>
          <a:p>
            <a:r>
              <a:rPr lang="en-US" sz="1800" b="1" dirty="0" smtClean="0"/>
              <a:t>2-Choosing an Appropriate Service -Level Policy (z) </a:t>
            </a:r>
          </a:p>
          <a:p>
            <a:endParaRPr lang="en-US" sz="1800" dirty="0" smtClean="0"/>
          </a:p>
          <a:p>
            <a:r>
              <a:rPr lang="en-US" sz="1800" b="1" dirty="0" smtClean="0"/>
              <a:t>3-Finding the Safety Stock </a:t>
            </a:r>
            <a:r>
              <a:rPr lang="en-US" sz="1800" dirty="0" smtClean="0"/>
              <a:t>assuming the demand is normally distributed</a:t>
            </a:r>
          </a:p>
          <a:p>
            <a:endParaRPr lang="en-US" sz="1800" dirty="0" smtClean="0"/>
          </a:p>
          <a:p>
            <a:pPr>
              <a:buNone/>
            </a:pPr>
            <a:endParaRPr lang="en-US" sz="1800" dirty="0" smtClean="0"/>
          </a:p>
          <a:p>
            <a:pPr>
              <a:buNone/>
            </a:pPr>
            <a:r>
              <a:rPr lang="en-US" sz="1800" dirty="0" smtClean="0"/>
              <a:t>Where:</a:t>
            </a:r>
          </a:p>
          <a:p>
            <a:pPr>
              <a:buNone/>
            </a:pPr>
            <a:r>
              <a:rPr lang="el-GR" sz="1800" dirty="0" smtClean="0"/>
              <a:t>σ</a:t>
            </a:r>
            <a:r>
              <a:rPr lang="en-US" sz="1800" baseline="-25000" dirty="0" smtClean="0"/>
              <a:t>t</a:t>
            </a:r>
            <a:r>
              <a:rPr lang="en-US" sz="1800" dirty="0" smtClean="0"/>
              <a:t>= standard deviation of daily demand.</a:t>
            </a:r>
          </a:p>
          <a:p>
            <a:pPr>
              <a:buNone/>
            </a:pPr>
            <a:r>
              <a:rPr lang="en-US" sz="1800" dirty="0" smtClean="0"/>
              <a:t> L = Lead time.</a:t>
            </a:r>
          </a:p>
          <a:p>
            <a:endParaRPr lang="en-US" sz="1800" dirty="0" smtClean="0"/>
          </a:p>
        </p:txBody>
      </p:sp>
      <p:sp>
        <p:nvSpPr>
          <p:cNvPr id="3" name="Slide Number Placeholder 2"/>
          <p:cNvSpPr>
            <a:spLocks noGrp="1"/>
          </p:cNvSpPr>
          <p:nvPr>
            <p:ph type="sldNum" sz="quarter" idx="12"/>
          </p:nvPr>
        </p:nvSpPr>
        <p:spPr/>
        <p:txBody>
          <a:bodyPr/>
          <a:lstStyle/>
          <a:p>
            <a:fld id="{DF52779C-3B27-4B9E-8839-19C832C82F60}" type="slidenum">
              <a:rPr lang="en-US" smtClean="0"/>
              <a:pPr/>
              <a:t>40</a:t>
            </a:fld>
            <a:endParaRPr lang="en-US"/>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11"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64088" y="4581128"/>
            <a:ext cx="2667000" cy="413197"/>
          </a:xfrm>
          <a:prstGeom prst="rect">
            <a:avLst/>
          </a:prstGeom>
          <a:noFill/>
        </p:spPr>
      </p:pic>
      <p:sp>
        <p:nvSpPr>
          <p:cNvPr id="430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301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47664" y="4509120"/>
            <a:ext cx="1503589" cy="4953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52400"/>
            <a:ext cx="8229600" cy="1143000"/>
          </a:xfrm>
        </p:spPr>
        <p:txBody>
          <a:bodyPr/>
          <a:lstStyle/>
          <a:p>
            <a:pPr algn="l"/>
            <a:r>
              <a:rPr lang="en-US" b="1" dirty="0" smtClean="0">
                <a:solidFill>
                  <a:srgbClr val="990000"/>
                </a:solidFill>
              </a:rPr>
              <a:t>Model Formation</a:t>
            </a:r>
            <a:endParaRPr lang="en-US" b="1" dirty="0">
              <a:solidFill>
                <a:srgbClr val="990000"/>
              </a:solidFill>
            </a:endParaRPr>
          </a:p>
        </p:txBody>
      </p:sp>
      <p:sp>
        <p:nvSpPr>
          <p:cNvPr id="2" name="Content Placeholder 1"/>
          <p:cNvSpPr>
            <a:spLocks noGrp="1"/>
          </p:cNvSpPr>
          <p:nvPr>
            <p:ph idx="1"/>
          </p:nvPr>
        </p:nvSpPr>
        <p:spPr>
          <a:xfrm>
            <a:off x="395536" y="764704"/>
            <a:ext cx="8367464" cy="5255096"/>
          </a:xfrm>
        </p:spPr>
        <p:txBody>
          <a:bodyPr>
            <a:normAutofit lnSpcReduction="10000"/>
          </a:bodyPr>
          <a:lstStyle/>
          <a:p>
            <a:r>
              <a:rPr lang="en-US" dirty="0" smtClean="0"/>
              <a:t>Periodic Review System</a:t>
            </a:r>
          </a:p>
          <a:p>
            <a:endParaRPr lang="en-US" dirty="0" smtClean="0"/>
          </a:p>
          <a:p>
            <a:r>
              <a:rPr lang="en-US" sz="1800" b="1" dirty="0" smtClean="0"/>
              <a:t>1-Reorder point </a:t>
            </a:r>
            <a:r>
              <a:rPr lang="en-US" sz="1800" dirty="0" smtClean="0"/>
              <a:t>= Average demand during lead time and the protection period + Safety Stock.  </a:t>
            </a:r>
          </a:p>
          <a:p>
            <a:endParaRPr lang="en-US" sz="1800" dirty="0" smtClean="0"/>
          </a:p>
          <a:p>
            <a:pPr>
              <a:buNone/>
            </a:pPr>
            <a:endParaRPr lang="en-US" sz="1800" dirty="0" smtClean="0"/>
          </a:p>
          <a:p>
            <a:pPr>
              <a:buNone/>
            </a:pPr>
            <a:r>
              <a:rPr lang="en-US" sz="1800" dirty="0" smtClean="0"/>
              <a:t>Where: P = Protection period , L= Lead time.</a:t>
            </a:r>
          </a:p>
          <a:p>
            <a:pPr>
              <a:buNone/>
            </a:pPr>
            <a:endParaRPr lang="en-US" sz="1800" dirty="0" smtClean="0"/>
          </a:p>
          <a:p>
            <a:r>
              <a:rPr lang="en-US" sz="1800" b="1" dirty="0" smtClean="0"/>
              <a:t>2-Finding the Safety Stock</a:t>
            </a:r>
            <a:endParaRPr lang="en-US" sz="1800" dirty="0" smtClean="0"/>
          </a:p>
          <a:p>
            <a:pPr>
              <a:buNone/>
            </a:pPr>
            <a:endParaRPr lang="en-US" sz="1800" dirty="0" smtClean="0"/>
          </a:p>
          <a:p>
            <a:pPr>
              <a:buNone/>
            </a:pPr>
            <a:endParaRPr lang="en-US" sz="1800" dirty="0" smtClean="0"/>
          </a:p>
          <a:p>
            <a:pPr>
              <a:buNone/>
            </a:pPr>
            <a:r>
              <a:rPr lang="en-US" sz="1800" dirty="0" smtClean="0"/>
              <a:t>Where:</a:t>
            </a:r>
          </a:p>
          <a:p>
            <a:pPr>
              <a:buNone/>
            </a:pPr>
            <a:r>
              <a:rPr lang="el-GR" sz="1800" dirty="0" smtClean="0"/>
              <a:t>σ</a:t>
            </a:r>
            <a:r>
              <a:rPr lang="en-US" sz="1800" baseline="-25000" dirty="0" smtClean="0"/>
              <a:t>t</a:t>
            </a:r>
            <a:r>
              <a:rPr lang="en-US" sz="1800" dirty="0" smtClean="0"/>
              <a:t>= standard deviation of daily demand.</a:t>
            </a:r>
          </a:p>
          <a:p>
            <a:pPr>
              <a:buNone/>
            </a:pPr>
            <a:r>
              <a:rPr lang="el-GR" sz="1800" dirty="0" smtClean="0"/>
              <a:t>σ</a:t>
            </a:r>
            <a:r>
              <a:rPr lang="en-US" sz="1800" baseline="-25000" dirty="0" err="1" smtClean="0"/>
              <a:t>p+L</a:t>
            </a:r>
            <a:r>
              <a:rPr lang="en-US" sz="1800" dirty="0" smtClean="0"/>
              <a:t>= Standard deviation for daily demand + Protection time</a:t>
            </a:r>
          </a:p>
          <a:p>
            <a:endParaRPr lang="en-US" sz="1800" dirty="0" smtClean="0"/>
          </a:p>
          <a:p>
            <a:r>
              <a:rPr lang="en-US" sz="1800" b="1" dirty="0" smtClean="0"/>
              <a:t>3- Time between order (TBO)</a:t>
            </a:r>
            <a:r>
              <a:rPr lang="en-US" sz="1800" dirty="0" smtClean="0"/>
              <a:t> = </a:t>
            </a:r>
          </a:p>
          <a:p>
            <a:endParaRPr lang="en-US" sz="1800" dirty="0" smtClean="0"/>
          </a:p>
          <a:p>
            <a:endParaRPr lang="en-US" sz="1800" dirty="0" smtClean="0"/>
          </a:p>
        </p:txBody>
      </p:sp>
      <p:sp>
        <p:nvSpPr>
          <p:cNvPr id="3" name="Slide Number Placeholder 2"/>
          <p:cNvSpPr>
            <a:spLocks noGrp="1"/>
          </p:cNvSpPr>
          <p:nvPr>
            <p:ph type="sldNum" sz="quarter" idx="12"/>
          </p:nvPr>
        </p:nvSpPr>
        <p:spPr/>
        <p:txBody>
          <a:bodyPr/>
          <a:lstStyle/>
          <a:p>
            <a:fld id="{DF52779C-3B27-4B9E-8839-19C832C82F60}" type="slidenum">
              <a:rPr lang="en-US" smtClean="0"/>
              <a:pPr/>
              <a:t>41</a:t>
            </a:fld>
            <a:endParaRPr lang="en-US"/>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27584" y="2348880"/>
            <a:ext cx="3758045" cy="381000"/>
          </a:xfrm>
          <a:prstGeom prst="rect">
            <a:avLst/>
          </a:prstGeom>
          <a:noFill/>
        </p:spPr>
      </p:pic>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87624" y="3861048"/>
            <a:ext cx="2133600" cy="409651"/>
          </a:xfrm>
          <a:prstGeom prst="rect">
            <a:avLst/>
          </a:prstGeom>
          <a:noFill/>
        </p:spPr>
      </p:pic>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436096" y="5445224"/>
            <a:ext cx="1107831" cy="685800"/>
          </a:xfrm>
          <a:prstGeom prst="rect">
            <a:avLst/>
          </a:prstGeom>
          <a:noFill/>
        </p:spPr>
      </p:pic>
      <p:sp>
        <p:nvSpPr>
          <p:cNvPr id="44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95936" y="3861048"/>
            <a:ext cx="2971800" cy="416431"/>
          </a:xfrm>
          <a:prstGeom prst="rect">
            <a:avLst/>
          </a:prstGeom>
          <a:noFill/>
        </p:spPr>
      </p:pic>
      <p:sp>
        <p:nvSpPr>
          <p:cNvPr id="44041" name="Rectangle 9"/>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rgbClr val="990000"/>
                </a:solidFill>
              </a:rPr>
              <a:t>Model Formation</a:t>
            </a:r>
            <a:endParaRPr lang="en-US" b="1" dirty="0">
              <a:solidFill>
                <a:srgbClr val="990000"/>
              </a:solidFill>
            </a:endParaRPr>
          </a:p>
        </p:txBody>
      </p:sp>
      <p:sp>
        <p:nvSpPr>
          <p:cNvPr id="2" name="Content Placeholder 1"/>
          <p:cNvSpPr>
            <a:spLocks noGrp="1"/>
          </p:cNvSpPr>
          <p:nvPr>
            <p:ph idx="1"/>
          </p:nvPr>
        </p:nvSpPr>
        <p:spPr/>
        <p:txBody>
          <a:bodyPr>
            <a:normAutofit fontScale="85000" lnSpcReduction="20000"/>
          </a:bodyPr>
          <a:lstStyle/>
          <a:p>
            <a:pPr algn="just"/>
            <a:r>
              <a:rPr lang="en-US" sz="2400" b="1" dirty="0" smtClean="0"/>
              <a:t>Calculating the total costs </a:t>
            </a:r>
            <a:r>
              <a:rPr lang="en-US" sz="2400" dirty="0" smtClean="0"/>
              <a:t>for the new ordering quantity and current one for the two systems.</a:t>
            </a:r>
          </a:p>
          <a:p>
            <a:endParaRPr lang="en-US" sz="2400" dirty="0" smtClean="0"/>
          </a:p>
          <a:p>
            <a:r>
              <a:rPr lang="en-US" sz="2400" dirty="0" smtClean="0"/>
              <a:t>Total Cost = Annual holding cost + Setup Cost + Safety stock holding cost.</a:t>
            </a:r>
          </a:p>
          <a:p>
            <a:endParaRPr lang="en-US" sz="2400" dirty="0" smtClean="0"/>
          </a:p>
          <a:p>
            <a:endParaRPr lang="en-US" sz="2400" dirty="0" smtClean="0"/>
          </a:p>
          <a:p>
            <a:endParaRPr lang="en-US" sz="2400" dirty="0" smtClean="0"/>
          </a:p>
          <a:p>
            <a:pPr>
              <a:buNone/>
            </a:pPr>
            <a:r>
              <a:rPr lang="en-US" sz="2400" dirty="0" smtClean="0"/>
              <a:t>Where </a:t>
            </a:r>
          </a:p>
          <a:p>
            <a:pPr>
              <a:buNone/>
            </a:pPr>
            <a:r>
              <a:rPr lang="en-US" sz="2400" dirty="0" smtClean="0"/>
              <a:t>C = Total cost per year.</a:t>
            </a:r>
          </a:p>
          <a:p>
            <a:pPr>
              <a:buNone/>
            </a:pPr>
            <a:r>
              <a:rPr lang="en-US" sz="2400" dirty="0" smtClean="0"/>
              <a:t>Q = Lot size, in units for the new and current quantity.</a:t>
            </a:r>
          </a:p>
          <a:p>
            <a:pPr>
              <a:buNone/>
            </a:pPr>
            <a:r>
              <a:rPr lang="en-US" sz="2400" dirty="0" smtClean="0"/>
              <a:t>H = cost of holding one unit is inventory for a year.</a:t>
            </a:r>
          </a:p>
          <a:p>
            <a:pPr>
              <a:buNone/>
            </a:pPr>
            <a:r>
              <a:rPr lang="en-US" sz="2400" dirty="0" smtClean="0"/>
              <a:t>D = Annual demand, in units per year.</a:t>
            </a:r>
          </a:p>
          <a:p>
            <a:pPr>
              <a:buNone/>
            </a:pPr>
            <a:r>
              <a:rPr lang="en-US" sz="2400" dirty="0" smtClean="0"/>
              <a:t>S = Cost of ordering or setting up one lot.</a:t>
            </a:r>
          </a:p>
          <a:p>
            <a:pPr>
              <a:buNone/>
            </a:pPr>
            <a:endParaRPr lang="en-US" sz="2400" dirty="0" smtClean="0"/>
          </a:p>
          <a:p>
            <a:pPr>
              <a:buNone/>
            </a:pPr>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42</a:t>
            </a:fld>
            <a:endParaRPr lang="en-US"/>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38200" y="3124200"/>
            <a:ext cx="2299607" cy="7620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rgbClr val="990000"/>
                </a:solidFill>
              </a:rPr>
              <a:t>Model Formation</a:t>
            </a:r>
            <a:endParaRPr lang="en-US" b="1" dirty="0">
              <a:solidFill>
                <a:srgbClr val="990000"/>
              </a:solidFill>
            </a:endParaRPr>
          </a:p>
        </p:txBody>
      </p:sp>
      <p:sp>
        <p:nvSpPr>
          <p:cNvPr id="2" name="Content Placeholder 1"/>
          <p:cNvSpPr>
            <a:spLocks noGrp="1"/>
          </p:cNvSpPr>
          <p:nvPr>
            <p:ph idx="1"/>
          </p:nvPr>
        </p:nvSpPr>
        <p:spPr>
          <a:xfrm>
            <a:off x="457200" y="1481329"/>
            <a:ext cx="8229600" cy="1033272"/>
          </a:xfrm>
        </p:spPr>
        <p:txBody>
          <a:bodyPr/>
          <a:lstStyle/>
          <a:p>
            <a:r>
              <a:rPr lang="en-US" sz="2000" dirty="0" smtClean="0"/>
              <a:t>Daily demand, Service level, and the lead time for A items</a:t>
            </a:r>
          </a:p>
          <a:p>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43</a:t>
            </a:fld>
            <a:endParaRPr lang="en-US"/>
          </a:p>
        </p:txBody>
      </p:sp>
      <p:graphicFrame>
        <p:nvGraphicFramePr>
          <p:cNvPr id="5" name="Table 4"/>
          <p:cNvGraphicFramePr>
            <a:graphicFrameLocks noGrp="1"/>
          </p:cNvGraphicFramePr>
          <p:nvPr/>
        </p:nvGraphicFramePr>
        <p:xfrm>
          <a:off x="228601" y="1981199"/>
          <a:ext cx="8519861" cy="1226820"/>
        </p:xfrm>
        <a:graphic>
          <a:graphicData uri="http://schemas.openxmlformats.org/drawingml/2006/table">
            <a:tbl>
              <a:tblPr/>
              <a:tblGrid>
                <a:gridCol w="843222"/>
                <a:gridCol w="1374672"/>
                <a:gridCol w="909792"/>
                <a:gridCol w="1353590"/>
                <a:gridCol w="1065121"/>
                <a:gridCol w="843222"/>
                <a:gridCol w="1065121"/>
                <a:gridCol w="1065121"/>
              </a:tblGrid>
              <a:tr h="234309">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ID</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ABC</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Lead </a:t>
                      </a:r>
                      <a:r>
                        <a:rPr lang="en-US" sz="1400" b="1" dirty="0">
                          <a:solidFill>
                            <a:schemeClr val="bg1"/>
                          </a:solidFill>
                          <a:latin typeface="Arial"/>
                          <a:ea typeface="Times New Roman"/>
                          <a:cs typeface="Arial"/>
                        </a:rPr>
                        <a:t>time(L)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Average daily demand</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z</a:t>
                      </a:r>
                      <a:r>
                        <a:rPr lang="en-US" sz="1400" b="1" baseline="0" dirty="0" smtClean="0">
                          <a:solidFill>
                            <a:schemeClr val="bg1"/>
                          </a:solidFill>
                          <a:latin typeface="Arial"/>
                          <a:ea typeface="Times New Roman"/>
                          <a:cs typeface="Arial"/>
                        </a:rPr>
                        <a:t> (service level)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err="1" smtClean="0">
                          <a:solidFill>
                            <a:schemeClr val="bg1"/>
                          </a:solidFill>
                          <a:latin typeface="Arial"/>
                          <a:ea typeface="Times New Roman"/>
                          <a:cs typeface="Arial"/>
                        </a:rPr>
                        <a:t>d.L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l-GR" sz="1800" b="1" dirty="0" smtClean="0">
                          <a:solidFill>
                            <a:schemeClr val="bg1"/>
                          </a:solidFill>
                          <a:latin typeface="Calibri"/>
                          <a:ea typeface="Times New Roman"/>
                          <a:cs typeface="Calibri"/>
                        </a:rPr>
                        <a:t>σ</a:t>
                      </a:r>
                      <a:r>
                        <a:rPr lang="en-US" sz="1800" b="1" baseline="-25000" dirty="0" smtClean="0">
                          <a:solidFill>
                            <a:schemeClr val="bg1"/>
                          </a:solidFill>
                          <a:latin typeface="Calibri"/>
                          <a:ea typeface="Times New Roman"/>
                          <a:cs typeface="Calibri"/>
                        </a:rPr>
                        <a:t>L</a:t>
                      </a:r>
                      <a:endParaRPr lang="en-US" sz="1800" baseline="-250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79853">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25200012</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A</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0.160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1.65</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0.480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0.094</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79853">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FNS00007</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A</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0.680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1.65</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2.040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0.307</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
        <p:nvSpPr>
          <p:cNvPr id="7" name="TextBox 8"/>
          <p:cNvSpPr txBox="1">
            <a:spLocks noChangeArrowheads="1"/>
          </p:cNvSpPr>
          <p:nvPr/>
        </p:nvSpPr>
        <p:spPr bwMode="auto">
          <a:xfrm>
            <a:off x="0" y="3212976"/>
            <a:ext cx="1714500" cy="646112"/>
          </a:xfrm>
          <a:prstGeom prst="rect">
            <a:avLst/>
          </a:prstGeom>
          <a:noFill/>
          <a:ln w="9525">
            <a:noFill/>
            <a:miter lim="800000"/>
            <a:headEnd/>
            <a:tailEnd/>
          </a:ln>
        </p:spPr>
        <p:txBody>
          <a:bodyPr>
            <a:spAutoFit/>
          </a:bodyPr>
          <a:lstStyle/>
          <a:p>
            <a:r>
              <a:rPr lang="en-US" b="1" dirty="0">
                <a:solidFill>
                  <a:srgbClr val="990000"/>
                </a:solidFill>
              </a:rPr>
              <a:t>Sample of A items</a:t>
            </a:r>
          </a:p>
        </p:txBody>
      </p:sp>
      <p:sp>
        <p:nvSpPr>
          <p:cNvPr id="8" name="Pentagon 7"/>
          <p:cNvSpPr/>
          <p:nvPr/>
        </p:nvSpPr>
        <p:spPr>
          <a:xfrm>
            <a:off x="0" y="3212976"/>
            <a:ext cx="1800199"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graphicFrame>
        <p:nvGraphicFramePr>
          <p:cNvPr id="9" name="Table 8"/>
          <p:cNvGraphicFramePr>
            <a:graphicFrameLocks noGrp="1"/>
          </p:cNvGraphicFramePr>
          <p:nvPr/>
        </p:nvGraphicFramePr>
        <p:xfrm>
          <a:off x="179514" y="4005064"/>
          <a:ext cx="8663875" cy="1437232"/>
        </p:xfrm>
        <a:graphic>
          <a:graphicData uri="http://schemas.openxmlformats.org/drawingml/2006/table">
            <a:tbl>
              <a:tblPr/>
              <a:tblGrid>
                <a:gridCol w="857475"/>
                <a:gridCol w="1397909"/>
                <a:gridCol w="925171"/>
                <a:gridCol w="1376470"/>
                <a:gridCol w="1083125"/>
                <a:gridCol w="857475"/>
                <a:gridCol w="1083125"/>
                <a:gridCol w="1083125"/>
              </a:tblGrid>
              <a:tr h="946504">
                <a:tc>
                  <a:txBody>
                    <a:bodyPr/>
                    <a:lstStyle/>
                    <a:p>
                      <a:pPr marL="0" marR="0" algn="ctr">
                        <a:lnSpc>
                          <a:spcPct val="115000"/>
                        </a:lnSpc>
                        <a:spcBef>
                          <a:spcPts val="0"/>
                        </a:spcBef>
                        <a:spcAft>
                          <a:spcPts val="0"/>
                        </a:spcAft>
                      </a:pPr>
                      <a:r>
                        <a:rPr lang="en-US" sz="1400" b="1" dirty="0">
                          <a:solidFill>
                            <a:schemeClr val="bg1"/>
                          </a:solidFill>
                          <a:latin typeface="Arial"/>
                          <a:ea typeface="Times New Roman"/>
                          <a:cs typeface="Arial"/>
                        </a:rPr>
                        <a:t>#</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ID</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Century"/>
                          <a:ea typeface="Times New Roman"/>
                          <a:cs typeface="Arial"/>
                        </a:rPr>
                        <a:t>ABC</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Lead </a:t>
                      </a:r>
                      <a:r>
                        <a:rPr lang="en-US" sz="1400" b="1" dirty="0">
                          <a:solidFill>
                            <a:schemeClr val="bg1"/>
                          </a:solidFill>
                          <a:latin typeface="Arial"/>
                          <a:ea typeface="Times New Roman"/>
                          <a:cs typeface="Arial"/>
                        </a:rPr>
                        <a:t>time(L)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Average daily demand</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smtClean="0">
                          <a:solidFill>
                            <a:schemeClr val="bg1"/>
                          </a:solidFill>
                          <a:latin typeface="Arial"/>
                          <a:ea typeface="Times New Roman"/>
                          <a:cs typeface="Arial"/>
                        </a:rPr>
                        <a:t>z</a:t>
                      </a:r>
                      <a:r>
                        <a:rPr lang="en-US" sz="1400" b="1" baseline="0" dirty="0" smtClean="0">
                          <a:solidFill>
                            <a:schemeClr val="bg1"/>
                          </a:solidFill>
                          <a:latin typeface="Arial"/>
                          <a:ea typeface="Times New Roman"/>
                          <a:cs typeface="Arial"/>
                        </a:rPr>
                        <a:t> (service level)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err="1" smtClean="0">
                          <a:solidFill>
                            <a:schemeClr val="bg1"/>
                          </a:solidFill>
                          <a:latin typeface="Arial"/>
                          <a:ea typeface="Times New Roman"/>
                          <a:cs typeface="Arial"/>
                        </a:rPr>
                        <a:t>d.L</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l-GR" sz="1400" b="1" dirty="0" smtClean="0">
                          <a:solidFill>
                            <a:schemeClr val="bg1"/>
                          </a:solidFill>
                          <a:latin typeface="Calibri"/>
                          <a:ea typeface="Times New Roman"/>
                          <a:cs typeface="Calibri"/>
                        </a:rPr>
                        <a:t>σ</a:t>
                      </a:r>
                      <a:r>
                        <a:rPr lang="en-US" sz="1400" b="1" baseline="-25000" dirty="0" smtClean="0">
                          <a:solidFill>
                            <a:schemeClr val="bg1"/>
                          </a:solidFill>
                          <a:latin typeface="Calibri"/>
                          <a:ea typeface="Times New Roman"/>
                          <a:cs typeface="Calibri"/>
                        </a:rPr>
                        <a:t>L</a:t>
                      </a:r>
                      <a:endParaRPr lang="en-US" sz="1400" baseline="-250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10824">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S0011097</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B</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0.040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1.65</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0.120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0.020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10824">
                <a:tc>
                  <a:txBody>
                    <a:bodyPr/>
                    <a:lstStyle/>
                    <a:p>
                      <a:pPr marL="0" marR="0" algn="ctr">
                        <a:lnSpc>
                          <a:spcPct val="115000"/>
                        </a:lnSpc>
                        <a:spcBef>
                          <a:spcPts val="0"/>
                        </a:spcBef>
                        <a:spcAft>
                          <a:spcPts val="0"/>
                        </a:spcAft>
                      </a:pPr>
                      <a:r>
                        <a:rPr lang="en-US" sz="1400">
                          <a:solidFill>
                            <a:schemeClr val="bg1"/>
                          </a:solidFill>
                          <a:latin typeface="Arial"/>
                          <a:ea typeface="Times New Roman"/>
                          <a:cs typeface="Arial"/>
                        </a:rPr>
                        <a:t>2</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Century"/>
                          <a:ea typeface="Times New Roman"/>
                          <a:cs typeface="Arial"/>
                        </a:rPr>
                        <a:t>25000024</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a:solidFill>
                            <a:schemeClr val="bg1"/>
                          </a:solidFill>
                          <a:latin typeface="Century"/>
                          <a:ea typeface="Times New Roman"/>
                          <a:cs typeface="Arial"/>
                        </a:rPr>
                        <a:t>B</a:t>
                      </a:r>
                      <a:endParaRPr lang="en-US" sz="140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3</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0.040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1.65</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0.120</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dirty="0">
                          <a:solidFill>
                            <a:schemeClr val="bg1"/>
                          </a:solidFill>
                          <a:latin typeface="Arial"/>
                          <a:ea typeface="Times New Roman"/>
                          <a:cs typeface="Arial"/>
                        </a:rPr>
                        <a:t>0.056</a:t>
                      </a:r>
                      <a:endParaRPr lang="en-US" sz="1400" dirty="0">
                        <a:solidFill>
                          <a:schemeClr val="bg1"/>
                        </a:solidFill>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
        <p:nvSpPr>
          <p:cNvPr id="10" name="TextBox 8"/>
          <p:cNvSpPr txBox="1">
            <a:spLocks noChangeArrowheads="1"/>
          </p:cNvSpPr>
          <p:nvPr/>
        </p:nvSpPr>
        <p:spPr bwMode="auto">
          <a:xfrm>
            <a:off x="0" y="5589240"/>
            <a:ext cx="1714500" cy="646112"/>
          </a:xfrm>
          <a:prstGeom prst="rect">
            <a:avLst/>
          </a:prstGeom>
          <a:noFill/>
          <a:ln w="9525">
            <a:noFill/>
            <a:miter lim="800000"/>
            <a:headEnd/>
            <a:tailEnd/>
          </a:ln>
        </p:spPr>
        <p:txBody>
          <a:bodyPr>
            <a:spAutoFit/>
          </a:bodyPr>
          <a:lstStyle/>
          <a:p>
            <a:r>
              <a:rPr lang="en-US" b="1" dirty="0">
                <a:solidFill>
                  <a:srgbClr val="990000"/>
                </a:solidFill>
              </a:rPr>
              <a:t>Sample of </a:t>
            </a:r>
            <a:r>
              <a:rPr lang="en-US" b="1" dirty="0" smtClean="0">
                <a:solidFill>
                  <a:srgbClr val="990000"/>
                </a:solidFill>
              </a:rPr>
              <a:t>B </a:t>
            </a:r>
            <a:r>
              <a:rPr lang="en-US" b="1" dirty="0">
                <a:solidFill>
                  <a:srgbClr val="990000"/>
                </a:solidFill>
              </a:rPr>
              <a:t>items</a:t>
            </a:r>
          </a:p>
        </p:txBody>
      </p:sp>
      <p:sp>
        <p:nvSpPr>
          <p:cNvPr id="11" name="Pentagon 10"/>
          <p:cNvSpPr/>
          <p:nvPr/>
        </p:nvSpPr>
        <p:spPr>
          <a:xfrm>
            <a:off x="0" y="5517232"/>
            <a:ext cx="1800199" cy="698500"/>
          </a:xfrm>
          <a:prstGeom prst="homePlat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0"/>
            <a:ext cx="8229600" cy="1143000"/>
          </a:xfrm>
        </p:spPr>
        <p:txBody>
          <a:bodyPr/>
          <a:lstStyle/>
          <a:p>
            <a:pPr algn="l"/>
            <a:r>
              <a:rPr lang="en-US" b="1" dirty="0" smtClean="0">
                <a:solidFill>
                  <a:srgbClr val="990000"/>
                </a:solidFill>
              </a:rPr>
              <a:t>Model Formation</a:t>
            </a:r>
            <a:endParaRPr lang="en-US" b="1" dirty="0">
              <a:solidFill>
                <a:srgbClr val="990000"/>
              </a:solidFill>
            </a:endParaRPr>
          </a:p>
        </p:txBody>
      </p:sp>
      <p:sp>
        <p:nvSpPr>
          <p:cNvPr id="2" name="Content Placeholder 1"/>
          <p:cNvSpPr>
            <a:spLocks noGrp="1"/>
          </p:cNvSpPr>
          <p:nvPr>
            <p:ph idx="1"/>
          </p:nvPr>
        </p:nvSpPr>
        <p:spPr>
          <a:xfrm>
            <a:off x="457200" y="980728"/>
            <a:ext cx="8229600" cy="5145435"/>
          </a:xfrm>
        </p:spPr>
        <p:txBody>
          <a:bodyPr/>
          <a:lstStyle/>
          <a:p>
            <a:r>
              <a:rPr lang="en-US" dirty="0" smtClean="0"/>
              <a:t>Continuous Review System for first a sample of A and B items</a:t>
            </a:r>
            <a:endParaRPr lang="en-US" dirty="0"/>
          </a:p>
        </p:txBody>
      </p:sp>
      <p:sp>
        <p:nvSpPr>
          <p:cNvPr id="3" name="Slide Number Placeholder 2"/>
          <p:cNvSpPr>
            <a:spLocks noGrp="1"/>
          </p:cNvSpPr>
          <p:nvPr>
            <p:ph type="sldNum" sz="quarter" idx="12"/>
          </p:nvPr>
        </p:nvSpPr>
        <p:spPr/>
        <p:txBody>
          <a:bodyPr/>
          <a:lstStyle/>
          <a:p>
            <a:fld id="{DF52779C-3B27-4B9E-8839-19C832C82F60}" type="slidenum">
              <a:rPr lang="en-US" smtClean="0"/>
              <a:pPr/>
              <a:t>44</a:t>
            </a:fld>
            <a:endParaRPr lang="en-US"/>
          </a:p>
        </p:txBody>
      </p:sp>
      <p:graphicFrame>
        <p:nvGraphicFramePr>
          <p:cNvPr id="6" name="Table 5"/>
          <p:cNvGraphicFramePr>
            <a:graphicFrameLocks noGrp="1"/>
          </p:cNvGraphicFramePr>
          <p:nvPr/>
        </p:nvGraphicFramePr>
        <p:xfrm>
          <a:off x="6" y="2060848"/>
          <a:ext cx="9143988" cy="2380980"/>
        </p:xfrm>
        <a:graphic>
          <a:graphicData uri="http://schemas.openxmlformats.org/drawingml/2006/table">
            <a:tbl>
              <a:tblPr/>
              <a:tblGrid>
                <a:gridCol w="653142"/>
                <a:gridCol w="653142"/>
                <a:gridCol w="653142"/>
                <a:gridCol w="653142"/>
                <a:gridCol w="653142"/>
                <a:gridCol w="653142"/>
                <a:gridCol w="653142"/>
                <a:gridCol w="653142"/>
                <a:gridCol w="653142"/>
                <a:gridCol w="653142"/>
                <a:gridCol w="653142"/>
                <a:gridCol w="653142"/>
                <a:gridCol w="653142"/>
                <a:gridCol w="653142"/>
              </a:tblGrid>
              <a:tr h="644673">
                <a:tc>
                  <a:txBody>
                    <a:bodyPr/>
                    <a:lstStyle/>
                    <a:p>
                      <a:pPr algn="ctr" fontAlgn="b"/>
                      <a:r>
                        <a:rPr lang="en-US" sz="1400" b="1" i="0" u="none" strike="noStrike" dirty="0">
                          <a:solidFill>
                            <a:schemeClr val="bg1"/>
                          </a:solidFill>
                          <a:latin typeface="Arial"/>
                        </a:rPr>
                        <a: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ID</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ABC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Safety stock</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Reorder point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 new</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Q/2 * H</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a:solidFill>
                            <a:schemeClr val="bg1"/>
                          </a:solidFill>
                          <a:latin typeface="Arial"/>
                        </a:rPr>
                        <a:t>D/Q * S</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Cost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a:solidFill>
                            <a:schemeClr val="bg1"/>
                          </a:solidFill>
                          <a:latin typeface="Arial"/>
                        </a:rPr>
                        <a:t>SS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D/Q*S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Q/2* H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Cost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24886">
                <a:tc>
                  <a:txBody>
                    <a:bodyPr/>
                    <a:lstStyle/>
                    <a:p>
                      <a:pPr algn="ctr" fontAlgn="b"/>
                      <a:r>
                        <a:rPr lang="en-US" sz="1400" b="0" i="0" u="none" strike="noStrike">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25200012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A</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55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1436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1396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2884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768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2610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3900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324886">
                <a:tc>
                  <a:txBody>
                    <a:bodyPr/>
                    <a:lstStyle/>
                    <a:p>
                      <a:pPr algn="ctr" fontAlgn="b"/>
                      <a:r>
                        <a:rPr lang="en-US" sz="1400" b="0" i="0" u="none" strike="noStrike">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FNS00007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A</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187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1762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1745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3527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1632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1885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3894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324886">
                <a:tc>
                  <a:txBody>
                    <a:bodyPr/>
                    <a:lstStyle/>
                    <a:p>
                      <a:pPr algn="ctr" fontAlgn="b"/>
                      <a:r>
                        <a:rPr lang="en-US" sz="1400" b="0" i="0" u="none" strike="noStrike">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F0015261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A</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1958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1920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4139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5760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652.5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6934.5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324886">
                <a:tc>
                  <a:txBody>
                    <a:bodyPr/>
                    <a:lstStyle/>
                    <a:p>
                      <a:pPr algn="ctr" fontAlgn="b"/>
                      <a:r>
                        <a:rPr lang="en-US" sz="1400" b="0" i="0" u="none" strike="noStrike">
                          <a:solidFill>
                            <a:schemeClr val="bg1"/>
                          </a:solidFill>
                          <a:latin typeface="Arial"/>
                        </a:rPr>
                        <a:t>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7000072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A</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4263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4114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8551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10080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1740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15300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bl>
          </a:graphicData>
        </a:graphic>
      </p:graphicFrame>
      <p:graphicFrame>
        <p:nvGraphicFramePr>
          <p:cNvPr id="7" name="Table 6"/>
          <p:cNvGraphicFramePr>
            <a:graphicFrameLocks noGrp="1"/>
          </p:cNvGraphicFramePr>
          <p:nvPr/>
        </p:nvGraphicFramePr>
        <p:xfrm>
          <a:off x="0" y="5013176"/>
          <a:ext cx="9144002" cy="1598359"/>
        </p:xfrm>
        <a:graphic>
          <a:graphicData uri="http://schemas.openxmlformats.org/drawingml/2006/table">
            <a:tbl>
              <a:tblPr/>
              <a:tblGrid>
                <a:gridCol w="653143"/>
                <a:gridCol w="653143"/>
                <a:gridCol w="653143"/>
                <a:gridCol w="653143"/>
                <a:gridCol w="653143"/>
                <a:gridCol w="653143"/>
                <a:gridCol w="653143"/>
                <a:gridCol w="653143"/>
                <a:gridCol w="653143"/>
                <a:gridCol w="653143"/>
                <a:gridCol w="653143"/>
                <a:gridCol w="653143"/>
                <a:gridCol w="653143"/>
                <a:gridCol w="653143"/>
              </a:tblGrid>
              <a:tr h="731311">
                <a:tc>
                  <a:txBody>
                    <a:bodyPr/>
                    <a:lstStyle/>
                    <a:p>
                      <a:pPr algn="ctr" fontAlgn="b"/>
                      <a:r>
                        <a:rPr lang="en-US" sz="1400" b="1" i="0" u="none" strike="noStrike" dirty="0">
                          <a:solidFill>
                            <a:schemeClr val="bg1"/>
                          </a:solidFill>
                          <a:latin typeface="Arial"/>
                        </a:rPr>
                        <a: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ID</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ABC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Safety stock</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Reorder point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 new</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Q/2 * H</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D/Q * S</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Cost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SS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D/Q*S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Q/2* H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Cost Current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376737">
                <a:tc>
                  <a:txBody>
                    <a:bodyPr/>
                    <a:lstStyle/>
                    <a:p>
                      <a:pPr algn="ctr" fontAlgn="b"/>
                      <a:r>
                        <a:rPr lang="en-US" sz="1400" b="0" i="0" u="none" strike="noStrike">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S0011097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B</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1305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1280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2759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1920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870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3138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376737">
                <a:tc>
                  <a:txBody>
                    <a:bodyPr/>
                    <a:lstStyle/>
                    <a:p>
                      <a:pPr algn="ctr" fontAlgn="b"/>
                      <a:r>
                        <a:rPr lang="en-US" sz="1400" b="0" i="0" u="none" strike="noStrike" dirty="0">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25000024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B</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974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914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1981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3840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232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4536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rmAutofit fontScale="90000"/>
          </a:bodyPr>
          <a:lstStyle/>
          <a:p>
            <a:pPr algn="l"/>
            <a:r>
              <a:rPr lang="en-US" b="1" dirty="0" smtClean="0">
                <a:solidFill>
                  <a:srgbClr val="0099CC"/>
                </a:solidFill>
              </a:rPr>
              <a:t/>
            </a:r>
            <a:br>
              <a:rPr lang="en-US" b="1" dirty="0" smtClean="0">
                <a:solidFill>
                  <a:srgbClr val="0099CC"/>
                </a:solidFill>
              </a:rPr>
            </a:br>
            <a:r>
              <a:rPr lang="en-US" b="1" dirty="0" smtClean="0">
                <a:solidFill>
                  <a:srgbClr val="990000"/>
                </a:solidFill>
              </a:rPr>
              <a:t>Model Formation</a:t>
            </a:r>
            <a:endParaRPr lang="en-US" b="1" dirty="0">
              <a:solidFill>
                <a:srgbClr val="990000"/>
              </a:solidFill>
            </a:endParaRPr>
          </a:p>
        </p:txBody>
      </p:sp>
      <p:sp>
        <p:nvSpPr>
          <p:cNvPr id="3" name="Slide Number Placeholder 2"/>
          <p:cNvSpPr>
            <a:spLocks noGrp="1"/>
          </p:cNvSpPr>
          <p:nvPr>
            <p:ph type="sldNum" sz="quarter" idx="12"/>
          </p:nvPr>
        </p:nvSpPr>
        <p:spPr/>
        <p:txBody>
          <a:bodyPr/>
          <a:lstStyle/>
          <a:p>
            <a:fld id="{DF52779C-3B27-4B9E-8839-19C832C82F60}" type="slidenum">
              <a:rPr lang="en-US" smtClean="0"/>
              <a:pPr/>
              <a:t>45</a:t>
            </a:fld>
            <a:endParaRPr lang="en-US"/>
          </a:p>
        </p:txBody>
      </p:sp>
      <p:sp>
        <p:nvSpPr>
          <p:cNvPr id="8" name="Content Placeholder 1"/>
          <p:cNvSpPr txBox="1">
            <a:spLocks/>
          </p:cNvSpPr>
          <p:nvPr/>
        </p:nvSpPr>
        <p:spPr>
          <a:xfrm>
            <a:off x="457200" y="1066800"/>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bg1"/>
                </a:solidFill>
                <a:effectLst/>
                <a:uLnTx/>
                <a:uFillTx/>
                <a:latin typeface="+mn-lt"/>
                <a:ea typeface="+mn-ea"/>
                <a:cs typeface="+mn-cs"/>
              </a:rPr>
              <a:t>Periodic Review System for a sample of 5 C items</a:t>
            </a:r>
            <a:endParaRPr kumimoji="0" lang="en-US" sz="2700" b="0" i="0" u="none" strike="noStrike" kern="1200" cap="none" spc="0" normalizeH="0" baseline="0" noProof="0" dirty="0">
              <a:ln>
                <a:noFill/>
              </a:ln>
              <a:solidFill>
                <a:schemeClr val="bg1"/>
              </a:solidFill>
              <a:effectLst/>
              <a:uLnTx/>
              <a:uFillTx/>
              <a:latin typeface="+mn-lt"/>
              <a:ea typeface="+mn-ea"/>
              <a:cs typeface="+mn-cs"/>
            </a:endParaRPr>
          </a:p>
        </p:txBody>
      </p:sp>
      <p:graphicFrame>
        <p:nvGraphicFramePr>
          <p:cNvPr id="7" name="Table 6"/>
          <p:cNvGraphicFramePr>
            <a:graphicFrameLocks noGrp="1"/>
          </p:cNvGraphicFramePr>
          <p:nvPr/>
        </p:nvGraphicFramePr>
        <p:xfrm>
          <a:off x="-2" y="1844824"/>
          <a:ext cx="9144002" cy="3293452"/>
        </p:xfrm>
        <a:graphic>
          <a:graphicData uri="http://schemas.openxmlformats.org/drawingml/2006/table">
            <a:tbl>
              <a:tblPr/>
              <a:tblGrid>
                <a:gridCol w="653143"/>
                <a:gridCol w="653143"/>
                <a:gridCol w="653143"/>
                <a:gridCol w="653143"/>
                <a:gridCol w="653143"/>
                <a:gridCol w="653143"/>
                <a:gridCol w="653143"/>
                <a:gridCol w="653143"/>
                <a:gridCol w="653143"/>
                <a:gridCol w="653143"/>
                <a:gridCol w="653143"/>
                <a:gridCol w="653143"/>
                <a:gridCol w="653143"/>
                <a:gridCol w="653143"/>
              </a:tblGrid>
              <a:tr h="648072">
                <a:tc>
                  <a:txBody>
                    <a:bodyPr/>
                    <a:lstStyle/>
                    <a:p>
                      <a:pPr algn="ctr" fontAlgn="b"/>
                      <a:r>
                        <a:rPr lang="en-US" sz="1400" b="1" i="0" u="none" strike="noStrike" dirty="0">
                          <a:solidFill>
                            <a:schemeClr val="bg1"/>
                          </a:solidFill>
                          <a:latin typeface="Arial"/>
                        </a:rPr>
                        <a:t>#</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Century"/>
                        </a:rPr>
                        <a:t>ID</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Century"/>
                        </a:rPr>
                        <a:t>ABC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l</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d</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z</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p</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az-Cyrl-AZ" sz="1400" b="1" i="0" u="none" strike="noStrike">
                          <a:solidFill>
                            <a:schemeClr val="bg1"/>
                          </a:solidFill>
                          <a:latin typeface="Calibri"/>
                        </a:rPr>
                        <a:t>б</a:t>
                      </a:r>
                      <a:r>
                        <a:rPr lang="en-US" sz="1400" b="1" i="0" u="none" strike="noStrike">
                          <a:solidFill>
                            <a:schemeClr val="bg1"/>
                          </a:solidFill>
                          <a:latin typeface="Arial"/>
                        </a:rPr>
                        <a:t>p+l</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SS</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Target </a:t>
                      </a:r>
                      <a:r>
                        <a:rPr lang="en-US" sz="1400" b="1" i="0" u="none" strike="noStrike" dirty="0" smtClean="0">
                          <a:solidFill>
                            <a:schemeClr val="bg1"/>
                          </a:solidFill>
                          <a:latin typeface="Arial"/>
                        </a:rPr>
                        <a:t>Inventory</a:t>
                      </a:r>
                      <a:endParaRPr lang="en-US" sz="1400" b="1" i="0" u="none" strike="noStrike" dirty="0">
                        <a:solidFill>
                          <a:schemeClr val="bg1"/>
                        </a:solidFill>
                        <a:latin typeface="Arial"/>
                      </a:endParaRP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Current SS</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a:solidFill>
                            <a:schemeClr val="bg1"/>
                          </a:solidFill>
                          <a:latin typeface="Arial"/>
                        </a:rPr>
                        <a:t>Q/2 * H</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D/Q * S</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algn="ctr" fontAlgn="b"/>
                      <a:r>
                        <a:rPr lang="en-US" sz="1400" b="1" i="0" u="none" strike="noStrike" dirty="0">
                          <a:solidFill>
                            <a:schemeClr val="bg1"/>
                          </a:solidFill>
                          <a:latin typeface="Arial"/>
                        </a:rPr>
                        <a:t>Cost New</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529076">
                <a:tc>
                  <a:txBody>
                    <a:bodyPr/>
                    <a:lstStyle/>
                    <a:p>
                      <a:pPr algn="ctr" fontAlgn="b"/>
                      <a:r>
                        <a:rPr lang="en-US" sz="1400" b="0" i="0" u="none" strike="noStrike">
                          <a:solidFill>
                            <a:schemeClr val="bg1"/>
                          </a:solidFill>
                          <a:latin typeface="Arial"/>
                        </a:rPr>
                        <a:t>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99800001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0.113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811.765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8.605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108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600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591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1387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529076">
                <a:tc>
                  <a:txBody>
                    <a:bodyPr/>
                    <a:lstStyle/>
                    <a:p>
                      <a:pPr algn="ctr" fontAlgn="b"/>
                      <a:r>
                        <a:rPr lang="en-US" sz="1400" b="0" i="0" u="none" strike="noStrike">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F0007517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0.067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465.000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2.129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1079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1032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2389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529076">
                <a:tc>
                  <a:txBody>
                    <a:bodyPr/>
                    <a:lstStyle/>
                    <a:p>
                      <a:pPr algn="ctr" fontAlgn="b"/>
                      <a:r>
                        <a:rPr lang="en-US" sz="1400" b="0" i="0" u="none" strike="noStrike">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72700017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0.087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403.846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2.253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40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1218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1189</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2685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529076">
                <a:tc>
                  <a:txBody>
                    <a:bodyPr/>
                    <a:lstStyle/>
                    <a:p>
                      <a:pPr algn="ctr" fontAlgn="b"/>
                      <a:r>
                        <a:rPr lang="en-US" sz="1400" b="0" i="0" u="none" strike="noStrike">
                          <a:solidFill>
                            <a:schemeClr val="bg1"/>
                          </a:solidFill>
                          <a:latin typeface="Arial"/>
                        </a:rPr>
                        <a:t>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76000050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0.680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520.588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26.866</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402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30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924</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922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2081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529076">
                <a:tc>
                  <a:txBody>
                    <a:bodyPr/>
                    <a:lstStyle/>
                    <a:p>
                      <a:pPr algn="ctr" fontAlgn="b"/>
                      <a:r>
                        <a:rPr lang="en-US" sz="1400" b="0" i="0" u="none" strike="noStrike">
                          <a:solidFill>
                            <a:schemeClr val="bg1"/>
                          </a:solidFill>
                          <a:latin typeface="Arial"/>
                        </a:rPr>
                        <a:t>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72700021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C</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3</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0.300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1.65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606.667</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a:solidFill>
                            <a:schemeClr val="bg1"/>
                          </a:solidFill>
                          <a:latin typeface="Arial"/>
                        </a:rPr>
                        <a:t>14.845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25</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208</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20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792</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791</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400" b="0" i="0" u="none" strike="noStrike" dirty="0">
                          <a:solidFill>
                            <a:schemeClr val="bg1"/>
                          </a:solidFill>
                          <a:latin typeface="Arial"/>
                        </a:rPr>
                        <a:t>1800</a:t>
                      </a:r>
                    </a:p>
                  </a:txBody>
                  <a:tcPr marL="6804" marR="6804" marT="6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sults-based-mande.jpg"/>
          <p:cNvPicPr>
            <a:picLocks noGrp="1" noChangeAspect="1"/>
          </p:cNvPicPr>
          <p:nvPr>
            <p:ph idx="1"/>
          </p:nvPr>
        </p:nvPicPr>
        <p:blipFill>
          <a:blip r:embed="rId2" cstate="print"/>
          <a:stretch>
            <a:fillRect/>
          </a:stretch>
        </p:blipFill>
        <p:spPr>
          <a:xfrm>
            <a:off x="4286248" y="1214422"/>
            <a:ext cx="4714908" cy="3357586"/>
          </a:xfrm>
        </p:spPr>
      </p:pic>
      <p:sp>
        <p:nvSpPr>
          <p:cNvPr id="5" name="Explosion 1 4"/>
          <p:cNvSpPr/>
          <p:nvPr/>
        </p:nvSpPr>
        <p:spPr>
          <a:xfrm rot="20793456">
            <a:off x="-184949" y="439385"/>
            <a:ext cx="4862922" cy="5934671"/>
          </a:xfrm>
          <a:prstGeom prst="irregularSeal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TextBox 5"/>
          <p:cNvSpPr txBox="1"/>
          <p:nvPr/>
        </p:nvSpPr>
        <p:spPr>
          <a:xfrm rot="20559790">
            <a:off x="537384" y="2265760"/>
            <a:ext cx="3341075" cy="1569660"/>
          </a:xfrm>
          <a:prstGeom prst="rect">
            <a:avLst/>
          </a:prstGeom>
          <a:noFill/>
        </p:spPr>
        <p:txBody>
          <a:bodyPr wrap="square" rtlCol="0">
            <a:spAutoFit/>
          </a:bodyPr>
          <a:lstStyle/>
          <a:p>
            <a:r>
              <a:rPr lang="en-US" sz="3200" b="1" dirty="0" smtClean="0">
                <a:solidFill>
                  <a:srgbClr val="990000"/>
                </a:solidFill>
                <a:latin typeface="Ravie" pitchFamily="82" charset="0"/>
              </a:rPr>
              <a:t>    Results</a:t>
            </a:r>
          </a:p>
          <a:p>
            <a:r>
              <a:rPr lang="en-US" sz="3200" b="1" dirty="0" smtClean="0">
                <a:solidFill>
                  <a:srgbClr val="990000"/>
                </a:solidFill>
                <a:latin typeface="Ravie" pitchFamily="82" charset="0"/>
              </a:rPr>
              <a:t>         &amp; Discussion </a:t>
            </a:r>
            <a:endParaRPr lang="en-US" sz="3200" b="1" dirty="0">
              <a:solidFill>
                <a:srgbClr val="990000"/>
              </a:solidFill>
              <a:latin typeface="Ravie" pitchFamily="82"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23850" y="404813"/>
            <a:ext cx="8229600" cy="981075"/>
          </a:xfrm>
        </p:spPr>
        <p:txBody>
          <a:bodyPr>
            <a:normAutofit fontScale="90000"/>
          </a:bodyPr>
          <a:lstStyle/>
          <a:p>
            <a:pPr algn="l" eaLnBrk="1" hangingPunct="1"/>
            <a:r>
              <a:rPr lang="en-US" b="1" dirty="0" smtClean="0">
                <a:solidFill>
                  <a:srgbClr val="0099CC"/>
                </a:solidFill>
                <a:effectLst>
                  <a:outerShdw blurRad="38100" dist="38100" dir="2700000" algn="tl">
                    <a:srgbClr val="000000">
                      <a:alpha val="43137"/>
                    </a:srgbClr>
                  </a:outerShdw>
                </a:effectLst>
              </a:rPr>
              <a:t> </a:t>
            </a:r>
            <a:r>
              <a:rPr lang="en-US" b="1" dirty="0" smtClean="0">
                <a:solidFill>
                  <a:srgbClr val="990000"/>
                </a:solidFill>
                <a:effectLst>
                  <a:outerShdw blurRad="38100" dist="38100" dir="2700000" algn="tl">
                    <a:srgbClr val="000000">
                      <a:alpha val="43137"/>
                    </a:srgbClr>
                  </a:outerShdw>
                </a:effectLst>
              </a:rPr>
              <a:t>Results and Discussion</a:t>
            </a:r>
            <a:br>
              <a:rPr lang="en-US" b="1" dirty="0" smtClean="0">
                <a:solidFill>
                  <a:srgbClr val="990000"/>
                </a:solidFill>
                <a:effectLst>
                  <a:outerShdw blurRad="38100" dist="38100" dir="2700000" algn="tl">
                    <a:srgbClr val="000000">
                      <a:alpha val="43137"/>
                    </a:srgbClr>
                  </a:outerShdw>
                </a:effectLst>
              </a:rPr>
            </a:br>
            <a:r>
              <a:rPr lang="en-US" b="1" dirty="0" smtClean="0">
                <a:solidFill>
                  <a:srgbClr val="990000"/>
                </a:solidFill>
                <a:effectLst>
                  <a:outerShdw blurRad="38100" dist="38100" dir="2700000" algn="tl">
                    <a:srgbClr val="000000">
                      <a:alpha val="43137"/>
                    </a:srgbClr>
                  </a:outerShdw>
                </a:effectLst>
              </a:rPr>
              <a:t> </a:t>
            </a:r>
            <a:r>
              <a:rPr lang="en-US" sz="3300" b="1" dirty="0" smtClean="0">
                <a:solidFill>
                  <a:srgbClr val="990000"/>
                </a:solidFill>
                <a:effectLst>
                  <a:outerShdw blurRad="38100" dist="38100" dir="2700000" algn="tl">
                    <a:srgbClr val="000000">
                      <a:alpha val="43137"/>
                    </a:srgbClr>
                  </a:outerShdw>
                </a:effectLst>
              </a:rPr>
              <a:t>Results for class A</a:t>
            </a:r>
          </a:p>
        </p:txBody>
      </p:sp>
      <p:sp>
        <p:nvSpPr>
          <p:cNvPr id="3075" name="Rectangle 3"/>
          <p:cNvSpPr>
            <a:spLocks noGrp="1" noChangeArrowheads="1"/>
          </p:cNvSpPr>
          <p:nvPr>
            <p:ph idx="1"/>
          </p:nvPr>
        </p:nvSpPr>
        <p:spPr/>
        <p:txBody>
          <a:bodyPr/>
          <a:lstStyle/>
          <a:p>
            <a:pPr algn="just" eaLnBrk="1" hangingPunct="1"/>
            <a:r>
              <a:rPr lang="en-US" sz="1800" dirty="0" smtClean="0"/>
              <a:t>The results clearly show that the chosen continuous review system model has marked improvement over the existing method; the inventory cost savings are 97,640 NIS with percentage of 12.21 %, but also it shows how the periodic review system is saving money for the A items but due to the high amount of inventory and the long period to restock, so it’s clearly that is not applicable in this company.</a:t>
            </a:r>
          </a:p>
          <a:p>
            <a:pPr eaLnBrk="1" hangingPunct="1"/>
            <a:endParaRPr lang="en-US" sz="2500" dirty="0" smtClean="0"/>
          </a:p>
        </p:txBody>
      </p:sp>
      <p:graphicFrame>
        <p:nvGraphicFramePr>
          <p:cNvPr id="4" name="Table 3"/>
          <p:cNvGraphicFramePr>
            <a:graphicFrameLocks noGrp="1"/>
          </p:cNvGraphicFramePr>
          <p:nvPr/>
        </p:nvGraphicFramePr>
        <p:xfrm>
          <a:off x="683568" y="3429000"/>
          <a:ext cx="7848871" cy="3155859"/>
        </p:xfrm>
        <a:graphic>
          <a:graphicData uri="http://schemas.openxmlformats.org/drawingml/2006/table">
            <a:tbl>
              <a:tblPr/>
              <a:tblGrid>
                <a:gridCol w="2141245"/>
                <a:gridCol w="1935629"/>
                <a:gridCol w="2105795"/>
                <a:gridCol w="1666202"/>
              </a:tblGrid>
              <a:tr h="857813">
                <a:tc>
                  <a:txBody>
                    <a:bodyPr/>
                    <a:lstStyle/>
                    <a:p>
                      <a:pPr marL="0" marR="0">
                        <a:lnSpc>
                          <a:spcPct val="115000"/>
                        </a:lnSpc>
                        <a:spcBef>
                          <a:spcPts val="0"/>
                        </a:spcBef>
                        <a:spcAft>
                          <a:spcPts val="0"/>
                        </a:spcAft>
                      </a:pP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Old current</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(Continuous Review </a:t>
                      </a:r>
                      <a:r>
                        <a:rPr lang="en-US" sz="1400" b="1" dirty="0" smtClean="0">
                          <a:solidFill>
                            <a:schemeClr val="bg1"/>
                          </a:solidFill>
                          <a:latin typeface="Times New Roman"/>
                          <a:ea typeface="Times New Roman"/>
                          <a:cs typeface="Arial"/>
                        </a:rPr>
                        <a:t>System)</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(Periodic Review System)</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593870">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Total Parts</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17</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17</a:t>
                      </a:r>
                      <a:endParaRPr lang="en-US" sz="1400" b="1">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17</a:t>
                      </a:r>
                      <a:endParaRPr lang="en-US" sz="1400" b="1">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830544">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Inventory cost per year, NIS</a:t>
                      </a:r>
                      <a:endParaRPr lang="en-US" sz="1400" b="1">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180,978</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83,284</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84,963</a:t>
                      </a:r>
                      <a:endParaRPr lang="en-US" sz="1400" b="1">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873632">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Percentage improvement</a:t>
                      </a:r>
                      <a:endParaRPr lang="en-US" sz="1400" b="1" dirty="0">
                        <a:solidFill>
                          <a:schemeClr val="bg1"/>
                        </a:solidFill>
                        <a:latin typeface="Calibri"/>
                        <a:ea typeface="Times New Roman"/>
                        <a:cs typeface="Arial"/>
                      </a:endParaRPr>
                    </a:p>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 </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“_”</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12.21%</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12%</a:t>
                      </a:r>
                      <a:endParaRPr lang="en-US" sz="1400" b="1"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fontScale="90000"/>
          </a:bodyPr>
          <a:lstStyle/>
          <a:p>
            <a:pPr algn="l" eaLnBrk="1" hangingPunct="1"/>
            <a:r>
              <a:rPr lang="en-US" b="1" dirty="0" smtClean="0">
                <a:solidFill>
                  <a:srgbClr val="0099CC"/>
                </a:solidFill>
                <a:effectLst>
                  <a:outerShdw blurRad="38100" dist="38100" dir="2700000" algn="tl">
                    <a:srgbClr val="000000">
                      <a:alpha val="43137"/>
                    </a:srgbClr>
                  </a:outerShdw>
                </a:effectLst>
              </a:rPr>
              <a:t> </a:t>
            </a:r>
            <a:r>
              <a:rPr lang="en-US" b="1" dirty="0" smtClean="0">
                <a:solidFill>
                  <a:srgbClr val="990000"/>
                </a:solidFill>
                <a:effectLst>
                  <a:outerShdw blurRad="38100" dist="38100" dir="2700000" algn="tl">
                    <a:srgbClr val="000000">
                      <a:alpha val="43137"/>
                    </a:srgbClr>
                  </a:outerShdw>
                </a:effectLst>
              </a:rPr>
              <a:t>Results and Discussion</a:t>
            </a:r>
            <a:br>
              <a:rPr lang="en-US" b="1" dirty="0" smtClean="0">
                <a:solidFill>
                  <a:srgbClr val="990000"/>
                </a:solidFill>
                <a:effectLst>
                  <a:outerShdw blurRad="38100" dist="38100" dir="2700000" algn="tl">
                    <a:srgbClr val="000000">
                      <a:alpha val="43137"/>
                    </a:srgbClr>
                  </a:outerShdw>
                </a:effectLst>
              </a:rPr>
            </a:br>
            <a:r>
              <a:rPr lang="en-US" b="1" dirty="0" smtClean="0">
                <a:solidFill>
                  <a:srgbClr val="990000"/>
                </a:solidFill>
                <a:effectLst>
                  <a:outerShdw blurRad="38100" dist="38100" dir="2700000" algn="tl">
                    <a:srgbClr val="000000">
                      <a:alpha val="43137"/>
                    </a:srgbClr>
                  </a:outerShdw>
                </a:effectLst>
              </a:rPr>
              <a:t> </a:t>
            </a:r>
            <a:r>
              <a:rPr lang="en-US" sz="3300" b="1" dirty="0" smtClean="0">
                <a:solidFill>
                  <a:srgbClr val="990000"/>
                </a:solidFill>
                <a:effectLst>
                  <a:outerShdw blurRad="38100" dist="38100" dir="2700000" algn="tl">
                    <a:srgbClr val="000000">
                      <a:alpha val="43137"/>
                    </a:srgbClr>
                  </a:outerShdw>
                </a:effectLst>
              </a:rPr>
              <a:t>Results for class B</a:t>
            </a:r>
            <a:endParaRPr lang="en-US" sz="3300" dirty="0" smtClean="0">
              <a:solidFill>
                <a:srgbClr val="990000"/>
              </a:solidFill>
              <a:effectLst>
                <a:outerShdw blurRad="38100" dist="38100" dir="2700000" algn="tl">
                  <a:srgbClr val="000000">
                    <a:alpha val="43137"/>
                  </a:srgbClr>
                </a:outerShdw>
              </a:effectLst>
            </a:endParaRPr>
          </a:p>
        </p:txBody>
      </p:sp>
      <p:sp>
        <p:nvSpPr>
          <p:cNvPr id="5123" name="Rectangle 3"/>
          <p:cNvSpPr>
            <a:spLocks noGrp="1" noChangeArrowheads="1"/>
          </p:cNvSpPr>
          <p:nvPr>
            <p:ph idx="1"/>
          </p:nvPr>
        </p:nvSpPr>
        <p:spPr>
          <a:xfrm>
            <a:off x="467544" y="1196752"/>
            <a:ext cx="8229600" cy="4525963"/>
          </a:xfrm>
        </p:spPr>
        <p:txBody>
          <a:bodyPr/>
          <a:lstStyle/>
          <a:p>
            <a:pPr algn="just" eaLnBrk="1" hangingPunct="1"/>
            <a:endParaRPr lang="en-US" sz="1800" dirty="0" smtClean="0"/>
          </a:p>
          <a:p>
            <a:pPr algn="just" eaLnBrk="1" hangingPunct="1"/>
            <a:r>
              <a:rPr lang="en-US" sz="1800" dirty="0" smtClean="0"/>
              <a:t>The inventory cost savings for the continuous review system are 36,559 NIS with percentage 4.57 % and show a similar savings for the periodic review system with percentage of 3.05 % but as mentioned above the long periods for ordering make it not applicable in this company.</a:t>
            </a:r>
          </a:p>
          <a:p>
            <a:pPr eaLnBrk="1" hangingPunct="1"/>
            <a:endParaRPr lang="en-US" dirty="0" smtClean="0"/>
          </a:p>
        </p:txBody>
      </p:sp>
      <p:graphicFrame>
        <p:nvGraphicFramePr>
          <p:cNvPr id="4" name="Content Placeholder 3"/>
          <p:cNvGraphicFramePr>
            <a:graphicFrameLocks/>
          </p:cNvGraphicFramePr>
          <p:nvPr/>
        </p:nvGraphicFramePr>
        <p:xfrm>
          <a:off x="539552" y="2924944"/>
          <a:ext cx="8136904" cy="2880320"/>
        </p:xfrm>
        <a:graphic>
          <a:graphicData uri="http://schemas.openxmlformats.org/drawingml/2006/table">
            <a:tbl>
              <a:tblPr/>
              <a:tblGrid>
                <a:gridCol w="2217067"/>
                <a:gridCol w="2022281"/>
                <a:gridCol w="2178479"/>
                <a:gridCol w="1719077"/>
              </a:tblGrid>
              <a:tr h="809713">
                <a:tc>
                  <a:txBody>
                    <a:bodyPr/>
                    <a:lstStyle/>
                    <a:p>
                      <a:pPr marL="0" marR="0" algn="ctr">
                        <a:lnSpc>
                          <a:spcPct val="115000"/>
                        </a:lnSpc>
                        <a:spcBef>
                          <a:spcPts val="0"/>
                        </a:spcBef>
                        <a:spcAft>
                          <a:spcPts val="0"/>
                        </a:spcAft>
                      </a:pP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Current model</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(Continuous Review System)</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(Periodic Review System)</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679901">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Total Parts</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22</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22</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22</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679901">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Inventory cost per year, NIS</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88,631</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52,072</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64,227</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710805">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Percentage improvement</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“_”</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4.57%</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3.05%</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68313" y="0"/>
            <a:ext cx="8229600" cy="1143000"/>
          </a:xfrm>
        </p:spPr>
        <p:txBody>
          <a:bodyPr>
            <a:normAutofit fontScale="90000"/>
          </a:bodyPr>
          <a:lstStyle/>
          <a:p>
            <a:pPr algn="l" eaLnBrk="1" hangingPunct="1"/>
            <a:r>
              <a:rPr lang="en-US" b="1" dirty="0" smtClean="0">
                <a:solidFill>
                  <a:srgbClr val="990000"/>
                </a:solidFill>
                <a:effectLst>
                  <a:outerShdw blurRad="38100" dist="38100" dir="2700000" algn="tl">
                    <a:srgbClr val="000000">
                      <a:alpha val="43137"/>
                    </a:srgbClr>
                  </a:outerShdw>
                </a:effectLst>
              </a:rPr>
              <a:t> Results and Discussion</a:t>
            </a:r>
            <a:br>
              <a:rPr lang="en-US" b="1" dirty="0" smtClean="0">
                <a:solidFill>
                  <a:srgbClr val="990000"/>
                </a:solidFill>
                <a:effectLst>
                  <a:outerShdw blurRad="38100" dist="38100" dir="2700000" algn="tl">
                    <a:srgbClr val="000000">
                      <a:alpha val="43137"/>
                    </a:srgbClr>
                  </a:outerShdw>
                </a:effectLst>
              </a:rPr>
            </a:br>
            <a:r>
              <a:rPr lang="en-US" b="1" dirty="0" smtClean="0">
                <a:solidFill>
                  <a:srgbClr val="990000"/>
                </a:solidFill>
                <a:effectLst>
                  <a:outerShdw blurRad="38100" dist="38100" dir="2700000" algn="tl">
                    <a:srgbClr val="000000">
                      <a:alpha val="43137"/>
                    </a:srgbClr>
                  </a:outerShdw>
                </a:effectLst>
              </a:rPr>
              <a:t> </a:t>
            </a:r>
            <a:r>
              <a:rPr lang="en-US" sz="3300" b="1" dirty="0" smtClean="0">
                <a:solidFill>
                  <a:srgbClr val="990000"/>
                </a:solidFill>
                <a:effectLst>
                  <a:outerShdw blurRad="38100" dist="38100" dir="2700000" algn="tl">
                    <a:srgbClr val="000000">
                      <a:alpha val="43137"/>
                    </a:srgbClr>
                  </a:outerShdw>
                </a:effectLst>
              </a:rPr>
              <a:t>Results for class C</a:t>
            </a:r>
            <a:endParaRPr lang="en-US" sz="3300" dirty="0" smtClean="0">
              <a:solidFill>
                <a:srgbClr val="990000"/>
              </a:solidFill>
              <a:effectLst>
                <a:outerShdw blurRad="38100" dist="38100" dir="2700000" algn="tl">
                  <a:srgbClr val="000000">
                    <a:alpha val="43137"/>
                  </a:srgbClr>
                </a:outerShdw>
              </a:effectLst>
            </a:endParaRPr>
          </a:p>
        </p:txBody>
      </p:sp>
      <p:sp>
        <p:nvSpPr>
          <p:cNvPr id="7171" name="Content Placeholder 2"/>
          <p:cNvSpPr>
            <a:spLocks noGrp="1"/>
          </p:cNvSpPr>
          <p:nvPr>
            <p:ph idx="1"/>
          </p:nvPr>
        </p:nvSpPr>
        <p:spPr>
          <a:xfrm>
            <a:off x="467544" y="1268760"/>
            <a:ext cx="8229600" cy="4525963"/>
          </a:xfrm>
        </p:spPr>
        <p:txBody>
          <a:bodyPr/>
          <a:lstStyle/>
          <a:p>
            <a:pPr algn="just" eaLnBrk="1" hangingPunct="1"/>
            <a:r>
              <a:rPr lang="en-US" sz="1800" dirty="0" smtClean="0"/>
              <a:t>The inventory cost savings are 68,445 NIS with percentage of 8.56 % but using the periodic review system it saves even more with a percentage of 9.96 % but this system is not applicable in this company due to the long periods for reordering and not ordering a huge amount of items in the inventory even for the C class items.</a:t>
            </a:r>
          </a:p>
          <a:p>
            <a:pPr eaLnBrk="1" hangingPunct="1"/>
            <a:endParaRPr lang="en-US" dirty="0" smtClean="0"/>
          </a:p>
        </p:txBody>
      </p:sp>
      <p:graphicFrame>
        <p:nvGraphicFramePr>
          <p:cNvPr id="4" name="Content Placeholder 3"/>
          <p:cNvGraphicFramePr>
            <a:graphicFrameLocks/>
          </p:cNvGraphicFramePr>
          <p:nvPr/>
        </p:nvGraphicFramePr>
        <p:xfrm>
          <a:off x="395536" y="3284984"/>
          <a:ext cx="8281167" cy="2736304"/>
        </p:xfrm>
        <a:graphic>
          <a:graphicData uri="http://schemas.openxmlformats.org/drawingml/2006/table">
            <a:tbl>
              <a:tblPr/>
              <a:tblGrid>
                <a:gridCol w="2256375"/>
                <a:gridCol w="2058136"/>
                <a:gridCol w="2217101"/>
                <a:gridCol w="1749555"/>
              </a:tblGrid>
              <a:tr h="783970">
                <a:tc>
                  <a:txBody>
                    <a:bodyPr/>
                    <a:lstStyle/>
                    <a:p>
                      <a:pPr marL="0" marR="0" algn="ctr">
                        <a:lnSpc>
                          <a:spcPct val="115000"/>
                        </a:lnSpc>
                        <a:spcBef>
                          <a:spcPts val="0"/>
                        </a:spcBef>
                        <a:spcAft>
                          <a:spcPts val="0"/>
                        </a:spcAft>
                      </a:pP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Current model</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(Continuous Review System)</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New inventory model (Periodic Review System)</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549094">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Total Parts</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46</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46</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46</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701620">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Inventory cost per year, NIS</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132,327</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63,882</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52,637</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701620">
                <a:tc>
                  <a:txBody>
                    <a:bodyPr/>
                    <a:lstStyle/>
                    <a:p>
                      <a:pPr marL="0" marR="0" algn="ctr">
                        <a:lnSpc>
                          <a:spcPct val="115000"/>
                        </a:lnSpc>
                        <a:spcBef>
                          <a:spcPts val="0"/>
                        </a:spcBef>
                        <a:spcAft>
                          <a:spcPts val="0"/>
                        </a:spcAft>
                      </a:pPr>
                      <a:r>
                        <a:rPr lang="en-US" sz="1400" b="1">
                          <a:solidFill>
                            <a:schemeClr val="bg1"/>
                          </a:solidFill>
                          <a:latin typeface="Times New Roman"/>
                          <a:ea typeface="Times New Roman"/>
                          <a:cs typeface="Arial"/>
                        </a:rPr>
                        <a:t>Percentage improvement</a:t>
                      </a:r>
                      <a:endParaRPr lang="en-US" sz="140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“_”</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 8.56%</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lnSpc>
                          <a:spcPct val="115000"/>
                        </a:lnSpc>
                        <a:spcBef>
                          <a:spcPts val="0"/>
                        </a:spcBef>
                        <a:spcAft>
                          <a:spcPts val="0"/>
                        </a:spcAft>
                      </a:pPr>
                      <a:r>
                        <a:rPr lang="en-US" sz="1400" b="1" dirty="0">
                          <a:solidFill>
                            <a:schemeClr val="bg1"/>
                          </a:solidFill>
                          <a:latin typeface="Times New Roman"/>
                          <a:ea typeface="Times New Roman"/>
                          <a:cs typeface="Arial"/>
                        </a:rPr>
                        <a:t>9.96%</a:t>
                      </a:r>
                      <a:endParaRPr lang="en-US" sz="1400" dirty="0">
                        <a:solidFill>
                          <a:schemeClr val="bg1"/>
                        </a:solidFill>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476672"/>
            <a:ext cx="8229600" cy="1143000"/>
          </a:xfrm>
        </p:spPr>
        <p:txBody>
          <a:bodyPr>
            <a:normAutofit fontScale="90000"/>
          </a:bodyPr>
          <a:lstStyle/>
          <a:p>
            <a:pPr algn="l"/>
            <a:r>
              <a:rPr lang="en-US" b="1" dirty="0" smtClean="0">
                <a:solidFill>
                  <a:srgbClr val="990000"/>
                </a:solidFill>
                <a:effectLst>
                  <a:outerShdw blurRad="38100" dist="38100" dir="2700000" algn="tl">
                    <a:srgbClr val="000000">
                      <a:alpha val="43137"/>
                    </a:srgbClr>
                  </a:outerShdw>
                </a:effectLst>
              </a:rPr>
              <a:t>Spare Parts </a:t>
            </a:r>
            <a:r>
              <a:rPr lang="en-US" b="1" dirty="0" smtClean="0">
                <a:solidFill>
                  <a:srgbClr val="0099CC"/>
                </a:solidFill>
                <a:effectLst>
                  <a:outerShdw blurRad="38100" dist="38100" dir="2700000" algn="tl">
                    <a:srgbClr val="000000">
                      <a:alpha val="43137"/>
                    </a:srgbClr>
                  </a:outerShdw>
                </a:effectLst>
              </a:rPr>
              <a:t/>
            </a:r>
            <a:br>
              <a:rPr lang="en-US" b="1" dirty="0" smtClean="0">
                <a:solidFill>
                  <a:srgbClr val="0099CC"/>
                </a:solidFill>
                <a:effectLst>
                  <a:outerShdw blurRad="38100" dist="38100" dir="2700000" algn="tl">
                    <a:srgbClr val="000000">
                      <a:alpha val="43137"/>
                    </a:srgbClr>
                  </a:outerShdw>
                </a:effectLst>
              </a:rPr>
            </a:br>
            <a:endParaRPr lang="en-US" b="1" dirty="0">
              <a:solidFill>
                <a:srgbClr val="0099CC"/>
              </a:solidFill>
              <a:effectLst>
                <a:outerShdw blurRad="38100" dist="38100" dir="2700000" algn="tl">
                  <a:srgbClr val="000000">
                    <a:alpha val="43137"/>
                  </a:srgbClr>
                </a:outerShdw>
              </a:effectLst>
            </a:endParaRPr>
          </a:p>
        </p:txBody>
      </p:sp>
      <p:sp>
        <p:nvSpPr>
          <p:cNvPr id="6" name="Content Placeholder 5"/>
          <p:cNvSpPr>
            <a:spLocks noGrp="1"/>
          </p:cNvSpPr>
          <p:nvPr>
            <p:ph idx="1"/>
          </p:nvPr>
        </p:nvSpPr>
        <p:spPr/>
        <p:txBody>
          <a:bodyPr>
            <a:normAutofit fontScale="70000" lnSpcReduction="20000"/>
          </a:bodyPr>
          <a:lstStyle/>
          <a:p>
            <a:r>
              <a:rPr lang="en-US" b="1" dirty="0" smtClean="0"/>
              <a:t>Spare Parts</a:t>
            </a:r>
          </a:p>
          <a:p>
            <a:pPr>
              <a:buNone/>
            </a:pPr>
            <a:r>
              <a:rPr lang="en-US" sz="2400" dirty="0" smtClean="0"/>
              <a:t>This category includes those products, which are complimentary to the main products produced for the purpose of sale.</a:t>
            </a:r>
          </a:p>
          <a:p>
            <a:endParaRPr lang="en-US" dirty="0" smtClean="0"/>
          </a:p>
          <a:p>
            <a:r>
              <a:rPr lang="en-US" b="1" dirty="0" smtClean="0"/>
              <a:t>Why we use Spare Parts ?</a:t>
            </a:r>
          </a:p>
          <a:p>
            <a:pPr>
              <a:buNone/>
            </a:pPr>
            <a:r>
              <a:rPr lang="en-US" dirty="0" smtClean="0"/>
              <a:t> Spare parts are kept in stock to support maintenance   operations and to protect against equipment failures.</a:t>
            </a:r>
          </a:p>
          <a:p>
            <a:pPr>
              <a:buNone/>
            </a:pPr>
            <a:r>
              <a:rPr lang="en-US" dirty="0" smtClean="0"/>
              <a:t>   Although this function is well understood by maintenance managers, many companies face the challenge of keeping in stock large inventories of spares with excessive associated holding and obsolescence costs.</a:t>
            </a:r>
          </a:p>
          <a:p>
            <a:pPr>
              <a:buNone/>
            </a:pPr>
            <a:endParaRPr lang="en-US" dirty="0" smtClean="0"/>
          </a:p>
          <a:p>
            <a:pPr>
              <a:buNone/>
            </a:pPr>
            <a:r>
              <a:rPr lang="en-US" dirty="0" smtClean="0"/>
              <a:t>   Thus, effective cost analysis can be an important tool to evaluate the effects of stock control decisions related to spare parts.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Results </a:t>
            </a:r>
            <a:endParaRPr lang="en-US" b="1" dirty="0">
              <a:solidFill>
                <a:srgbClr val="990000"/>
              </a:solidFill>
              <a:effectLst>
                <a:outerShdw blurRad="38100" dist="38100" dir="2700000" algn="tl">
                  <a:srgbClr val="000000">
                    <a:alpha val="43137"/>
                  </a:srgbClr>
                </a:outerShdw>
              </a:effectLst>
            </a:endParaRPr>
          </a:p>
        </p:txBody>
      </p:sp>
      <p:graphicFrame>
        <p:nvGraphicFramePr>
          <p:cNvPr id="5" name="Chart 4"/>
          <p:cNvGraphicFramePr/>
          <p:nvPr/>
        </p:nvGraphicFramePr>
        <p:xfrm>
          <a:off x="0" y="1268760"/>
          <a:ext cx="9144000" cy="55892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Results </a:t>
            </a:r>
            <a:endParaRPr lang="en-US" b="1" dirty="0">
              <a:solidFill>
                <a:srgbClr val="990000"/>
              </a:solidFill>
              <a:effectLst>
                <a:outerShdw blurRad="38100" dist="38100" dir="2700000" algn="tl">
                  <a:srgbClr val="000000">
                    <a:alpha val="43137"/>
                  </a:srgbClr>
                </a:outerShdw>
              </a:effectLst>
            </a:endParaRPr>
          </a:p>
        </p:txBody>
      </p:sp>
      <p:graphicFrame>
        <p:nvGraphicFramePr>
          <p:cNvPr id="5" name="Chart 4"/>
          <p:cNvGraphicFramePr/>
          <p:nvPr/>
        </p:nvGraphicFramePr>
        <p:xfrm>
          <a:off x="0" y="1340768"/>
          <a:ext cx="9144000"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5004104-international-business-conclusion.jpg"/>
          <p:cNvPicPr>
            <a:picLocks noGrp="1" noChangeAspect="1"/>
          </p:cNvPicPr>
          <p:nvPr>
            <p:ph idx="1"/>
          </p:nvPr>
        </p:nvPicPr>
        <p:blipFill>
          <a:blip r:embed="rId2" cstate="print"/>
          <a:stretch>
            <a:fillRect/>
          </a:stretch>
        </p:blipFill>
        <p:spPr>
          <a:xfrm>
            <a:off x="5143504" y="0"/>
            <a:ext cx="3500462" cy="6072206"/>
          </a:xfrm>
        </p:spPr>
      </p:pic>
      <p:sp>
        <p:nvSpPr>
          <p:cNvPr id="5" name="Explosion 1 4"/>
          <p:cNvSpPr/>
          <p:nvPr/>
        </p:nvSpPr>
        <p:spPr>
          <a:xfrm rot="20312616">
            <a:off x="-244332" y="290158"/>
            <a:ext cx="5212418" cy="6475702"/>
          </a:xfrm>
          <a:prstGeom prst="irregularSeal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TextBox 5"/>
          <p:cNvSpPr txBox="1"/>
          <p:nvPr/>
        </p:nvSpPr>
        <p:spPr>
          <a:xfrm rot="20739187">
            <a:off x="123397" y="1153509"/>
            <a:ext cx="4678866" cy="3108543"/>
          </a:xfrm>
          <a:prstGeom prst="rect">
            <a:avLst/>
          </a:prstGeom>
          <a:noFill/>
        </p:spPr>
        <p:txBody>
          <a:bodyPr wrap="square" rtlCol="0">
            <a:spAutoFit/>
          </a:bodyPr>
          <a:lstStyle/>
          <a:p>
            <a:r>
              <a:rPr lang="en-US" sz="2800" b="1" dirty="0" smtClean="0">
                <a:solidFill>
                  <a:srgbClr val="990000"/>
                </a:solidFill>
              </a:rPr>
              <a:t>       </a:t>
            </a:r>
          </a:p>
          <a:p>
            <a:endParaRPr lang="en-US" sz="2800" b="1" dirty="0" smtClean="0">
              <a:solidFill>
                <a:srgbClr val="990000"/>
              </a:solidFill>
              <a:latin typeface="Ravie" pitchFamily="82" charset="0"/>
            </a:endParaRPr>
          </a:p>
          <a:p>
            <a:endParaRPr lang="en-US" sz="2800" b="1" dirty="0" smtClean="0">
              <a:solidFill>
                <a:srgbClr val="990000"/>
              </a:solidFill>
              <a:latin typeface="Ravie" pitchFamily="82" charset="0"/>
            </a:endParaRPr>
          </a:p>
          <a:p>
            <a:r>
              <a:rPr lang="en-US" sz="2800" b="1" dirty="0" smtClean="0">
                <a:solidFill>
                  <a:srgbClr val="990000"/>
                </a:solidFill>
                <a:latin typeface="Ravie" pitchFamily="82" charset="0"/>
              </a:rPr>
              <a:t>    Conclusion</a:t>
            </a:r>
          </a:p>
          <a:p>
            <a:r>
              <a:rPr lang="en-US" sz="2800" b="1" dirty="0" smtClean="0">
                <a:solidFill>
                  <a:srgbClr val="990000"/>
                </a:solidFill>
                <a:latin typeface="Ravie" pitchFamily="82" charset="0"/>
              </a:rPr>
              <a:t>        </a:t>
            </a:r>
          </a:p>
          <a:p>
            <a:r>
              <a:rPr lang="en-US" sz="2800" b="1" dirty="0" smtClean="0">
                <a:solidFill>
                  <a:srgbClr val="990000"/>
                </a:solidFill>
                <a:latin typeface="Ravie" pitchFamily="82" charset="0"/>
              </a:rPr>
              <a:t>            &amp;</a:t>
            </a:r>
          </a:p>
          <a:p>
            <a:r>
              <a:rPr lang="en-US" sz="2800" b="1" dirty="0" smtClean="0">
                <a:solidFill>
                  <a:srgbClr val="990000"/>
                </a:solidFill>
                <a:latin typeface="Ravie" pitchFamily="82" charset="0"/>
              </a:rPr>
              <a:t> Recommendation </a:t>
            </a:r>
            <a:endParaRPr lang="en-US" sz="2800" b="1" dirty="0">
              <a:solidFill>
                <a:srgbClr val="990000"/>
              </a:solidFill>
              <a:latin typeface="Ravie" pitchFamily="82"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eaLnBrk="1" hangingPunct="1"/>
            <a:r>
              <a:rPr lang="en-US" b="1" dirty="0" smtClean="0">
                <a:solidFill>
                  <a:srgbClr val="0099CC"/>
                </a:solidFill>
              </a:rPr>
              <a:t> </a:t>
            </a:r>
            <a:r>
              <a:rPr lang="en-US" b="1" dirty="0" smtClean="0">
                <a:solidFill>
                  <a:srgbClr val="990000"/>
                </a:solidFill>
              </a:rPr>
              <a:t>Conclusion</a:t>
            </a:r>
            <a:r>
              <a:rPr lang="en-US" b="1" dirty="0" smtClean="0">
                <a:solidFill>
                  <a:srgbClr val="0099CC"/>
                </a:solidFill>
              </a:rPr>
              <a:t> </a:t>
            </a:r>
            <a:endParaRPr lang="en-US" dirty="0" smtClean="0">
              <a:solidFill>
                <a:srgbClr val="0099CC"/>
              </a:solidFill>
            </a:endParaRPr>
          </a:p>
        </p:txBody>
      </p:sp>
      <p:sp>
        <p:nvSpPr>
          <p:cNvPr id="9219" name="Content Placeholder 2"/>
          <p:cNvSpPr>
            <a:spLocks noGrp="1"/>
          </p:cNvSpPr>
          <p:nvPr>
            <p:ph idx="1"/>
          </p:nvPr>
        </p:nvSpPr>
        <p:spPr/>
        <p:txBody>
          <a:bodyPr>
            <a:normAutofit lnSpcReduction="10000"/>
          </a:bodyPr>
          <a:lstStyle/>
          <a:p>
            <a:pPr algn="just" eaLnBrk="1" hangingPunct="1"/>
            <a:r>
              <a:rPr lang="en-US" sz="2200" dirty="0" smtClean="0"/>
              <a:t>Spare parts supply chains are in fact very different from those of finished goods supply chain. The fundamental driving forces are balancing between having a low inventory of spare parts to decrease the cost and service fulfillment with short response time.</a:t>
            </a:r>
          </a:p>
          <a:p>
            <a:pPr algn="just" eaLnBrk="1" hangingPunct="1"/>
            <a:r>
              <a:rPr lang="en-US" sz="2200" dirty="0" smtClean="0"/>
              <a:t>The company in this study lacks of expertise in the area of inventory management. This has resulted in severe shortcomings in the business process of their company. After reviewing and analyzing the data collected we proposed a cost effective solution for them to manage their inventory optimally. </a:t>
            </a:r>
          </a:p>
          <a:p>
            <a:pPr algn="just" eaLnBrk="1" hangingPunct="1"/>
            <a:r>
              <a:rPr lang="en-US" sz="2200" dirty="0" smtClean="0"/>
              <a:t>By implementing an effective inventory management system, Al-</a:t>
            </a:r>
            <a:r>
              <a:rPr lang="en-US" sz="2200" dirty="0" err="1" smtClean="0"/>
              <a:t>Sarrawi</a:t>
            </a:r>
            <a:r>
              <a:rPr lang="en-US" sz="2200" dirty="0" smtClean="0"/>
              <a:t> Company in this study will be able to save a lot of money and keeping their services as it is to their customers.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l" eaLnBrk="1" hangingPunct="1"/>
            <a:r>
              <a:rPr lang="en-US" b="1" dirty="0" smtClean="0">
                <a:solidFill>
                  <a:srgbClr val="990000"/>
                </a:solidFill>
              </a:rPr>
              <a:t>Recommendation</a:t>
            </a:r>
          </a:p>
        </p:txBody>
      </p:sp>
      <p:sp>
        <p:nvSpPr>
          <p:cNvPr id="10243" name="Content Placeholder 2"/>
          <p:cNvSpPr>
            <a:spLocks noGrp="1"/>
          </p:cNvSpPr>
          <p:nvPr>
            <p:ph idx="1"/>
          </p:nvPr>
        </p:nvSpPr>
        <p:spPr/>
        <p:txBody>
          <a:bodyPr/>
          <a:lstStyle/>
          <a:p>
            <a:pPr algn="just" eaLnBrk="1" hangingPunct="1"/>
            <a:r>
              <a:rPr lang="en-US" sz="2600" smtClean="0"/>
              <a:t>Applying the inventory model successfully depends on the effective implementation of every stage of the framework of inventory management which includes ABC analysis, demand forecasting and implementation development of an inventory model. Inaccurate data going into a perfect model will give inaccurate or even misleading results. Perfect data going into an unsuitable model similarly will give inaccurate results. </a:t>
            </a:r>
          </a:p>
          <a:p>
            <a:pPr algn="just" eaLnBrk="1" hangingPunct="1"/>
            <a:endParaRPr lang="en-US" sz="260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l" eaLnBrk="1" hangingPunct="1"/>
            <a:r>
              <a:rPr lang="en-US" b="1" dirty="0" smtClean="0">
                <a:solidFill>
                  <a:srgbClr val="990000"/>
                </a:solidFill>
                <a:effectLst>
                  <a:outerShdw blurRad="38100" dist="38100" dir="2700000" algn="tl">
                    <a:srgbClr val="000000">
                      <a:alpha val="43137"/>
                    </a:srgbClr>
                  </a:outerShdw>
                </a:effectLst>
              </a:rPr>
              <a:t> Limitations</a:t>
            </a:r>
            <a:endParaRPr lang="en-US" dirty="0" smtClean="0">
              <a:solidFill>
                <a:srgbClr val="990000"/>
              </a:solidFill>
              <a:effectLst>
                <a:outerShdw blurRad="38100" dist="38100" dir="2700000" algn="tl">
                  <a:srgbClr val="000000">
                    <a:alpha val="43137"/>
                  </a:srgbClr>
                </a:outerShdw>
              </a:effectLst>
            </a:endParaRPr>
          </a:p>
        </p:txBody>
      </p:sp>
      <p:sp>
        <p:nvSpPr>
          <p:cNvPr id="11267" name="Content Placeholder 2"/>
          <p:cNvSpPr>
            <a:spLocks noGrp="1"/>
          </p:cNvSpPr>
          <p:nvPr>
            <p:ph idx="1"/>
          </p:nvPr>
        </p:nvSpPr>
        <p:spPr/>
        <p:txBody>
          <a:bodyPr/>
          <a:lstStyle/>
          <a:p>
            <a:pPr algn="just" eaLnBrk="1" hangingPunct="1"/>
            <a:r>
              <a:rPr lang="en-US" sz="3000" dirty="0" smtClean="0"/>
              <a:t>The limitation in this project has been the amount of data available. Clearly the data obtained does not cover a long enough time-frame to provide accurate forecast so in a more few years of stored data will give better results and accurate assumptions, and the need to the system to be continually updated or it will become invalid.</a:t>
            </a:r>
          </a:p>
          <a:p>
            <a:pPr algn="just" eaLnBrk="1" hangingPunct="1"/>
            <a:endParaRPr lang="en-US" sz="3000"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63" name="Picture 3"/>
          <p:cNvPicPr>
            <a:picLocks noGrp="1" noChangeAspect="1" noChangeArrowheads="1"/>
          </p:cNvPicPr>
          <p:nvPr>
            <p:ph idx="1"/>
          </p:nvPr>
        </p:nvPicPr>
        <p:blipFill>
          <a:blip r:embed="rId2" cstate="print"/>
          <a:srcRect/>
          <a:stretch>
            <a:fillRect/>
          </a:stretch>
        </p:blipFill>
        <p:spPr bwMode="auto">
          <a:xfrm>
            <a:off x="0" y="0"/>
            <a:ext cx="9144000" cy="3643290"/>
          </a:xfrm>
          <a:prstGeom prst="rect">
            <a:avLst/>
          </a:prstGeom>
          <a:noFill/>
          <a:ln w="9525">
            <a:noFill/>
            <a:miter lim="800000"/>
            <a:headEnd/>
            <a:tailEnd/>
          </a:ln>
          <a:effectLst/>
        </p:spPr>
      </p:pic>
      <p:sp>
        <p:nvSpPr>
          <p:cNvPr id="8" name="Cloud 7"/>
          <p:cNvSpPr/>
          <p:nvPr/>
        </p:nvSpPr>
        <p:spPr>
          <a:xfrm>
            <a:off x="0" y="3357562"/>
            <a:ext cx="9358346" cy="3500438"/>
          </a:xfrm>
          <a:prstGeom prst="cloud">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71538" y="4000504"/>
            <a:ext cx="4786346" cy="1754326"/>
          </a:xfrm>
          <a:prstGeom prst="rect">
            <a:avLst/>
          </a:prstGeom>
          <a:noFill/>
        </p:spPr>
        <p:txBody>
          <a:bodyPr wrap="square" rtlCol="0">
            <a:spAutoFit/>
          </a:bodyPr>
          <a:lstStyle/>
          <a:p>
            <a:r>
              <a:rPr lang="en-US" sz="3600" b="1" dirty="0" smtClean="0">
                <a:solidFill>
                  <a:srgbClr val="990000"/>
                </a:solidFill>
                <a:latin typeface="Ravie" pitchFamily="82" charset="0"/>
              </a:rPr>
              <a:t>      </a:t>
            </a:r>
            <a:r>
              <a:rPr lang="en-US" sz="5400" b="1" dirty="0" smtClean="0">
                <a:solidFill>
                  <a:srgbClr val="990000"/>
                </a:solidFill>
                <a:latin typeface="Ravie" pitchFamily="82" charset="0"/>
              </a:rPr>
              <a:t>Any Questions</a:t>
            </a:r>
            <a:endParaRPr lang="en-US" sz="5400" b="1" dirty="0">
              <a:solidFill>
                <a:srgbClr val="990000"/>
              </a:solidFill>
              <a:latin typeface="Ravie" pitchFamily="82" charset="0"/>
            </a:endParaRPr>
          </a:p>
        </p:txBody>
      </p:sp>
      <p:pic>
        <p:nvPicPr>
          <p:cNvPr id="40966" name="Picture 6"/>
          <p:cNvPicPr>
            <a:picLocks noChangeAspect="1" noChangeArrowheads="1"/>
          </p:cNvPicPr>
          <p:nvPr/>
        </p:nvPicPr>
        <p:blipFill>
          <a:blip r:embed="rId3" cstate="print"/>
          <a:srcRect/>
          <a:stretch>
            <a:fillRect/>
          </a:stretch>
        </p:blipFill>
        <p:spPr bwMode="auto">
          <a:xfrm rot="1172440">
            <a:off x="6121278" y="3834661"/>
            <a:ext cx="2769003" cy="19939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990000"/>
                </a:solidFill>
                <a:effectLst>
                  <a:outerShdw blurRad="38100" dist="38100" dir="2700000" algn="tl">
                    <a:srgbClr val="000000">
                      <a:alpha val="43137"/>
                    </a:srgbClr>
                  </a:outerShdw>
                </a:effectLst>
              </a:rPr>
              <a:t>Spare Parts Management </a:t>
            </a:r>
            <a:r>
              <a:rPr lang="en-US" b="1" dirty="0" smtClean="0">
                <a:solidFill>
                  <a:srgbClr val="0099CC"/>
                </a:solidFill>
                <a:effectLst>
                  <a:outerShdw blurRad="38100" dist="38100" dir="2700000" algn="tl">
                    <a:srgbClr val="000000">
                      <a:alpha val="43137"/>
                    </a:srgbClr>
                  </a:outerShdw>
                </a:effectLst>
              </a:rPr>
              <a:t/>
            </a:r>
            <a:br>
              <a:rPr lang="en-US" b="1" dirty="0" smtClean="0">
                <a:solidFill>
                  <a:srgbClr val="0099CC"/>
                </a:solidFill>
                <a:effectLst>
                  <a:outerShdw blurRad="38100" dist="38100" dir="2700000" algn="tl">
                    <a:srgbClr val="000000">
                      <a:alpha val="43137"/>
                    </a:srgbClr>
                  </a:outerShdw>
                </a:effectLst>
              </a:rPr>
            </a:br>
            <a:endParaRPr lang="en-US" b="1" dirty="0">
              <a:solidFill>
                <a:srgbClr val="0099CC"/>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268760"/>
            <a:ext cx="8229600" cy="4525963"/>
          </a:xfrm>
        </p:spPr>
        <p:txBody>
          <a:bodyPr>
            <a:normAutofit fontScale="77500" lnSpcReduction="20000"/>
          </a:bodyPr>
          <a:lstStyle/>
          <a:p>
            <a:pPr>
              <a:buNone/>
            </a:pPr>
            <a:endParaRPr lang="en-US" dirty="0" smtClean="0"/>
          </a:p>
          <a:p>
            <a:r>
              <a:rPr lang="en-US" sz="2900" b="1" dirty="0" smtClean="0"/>
              <a:t>Spare Parts Inventory Management</a:t>
            </a:r>
          </a:p>
          <a:p>
            <a:pPr>
              <a:buNone/>
            </a:pPr>
            <a:r>
              <a:rPr lang="en-US" sz="2900" dirty="0" smtClean="0"/>
              <a:t>    Service parts management is the main component of a complete Strategic Service Management process that companies use </a:t>
            </a:r>
            <a:r>
              <a:rPr lang="en-US" sz="2900" b="1" dirty="0" smtClean="0">
                <a:effectLst>
                  <a:outerShdw blurRad="38100" dist="38100" dir="2700000" algn="tl">
                    <a:srgbClr val="000000">
                      <a:alpha val="43137"/>
                    </a:srgbClr>
                  </a:outerShdw>
                </a:effectLst>
              </a:rPr>
              <a:t>to ensure that right spare parts and resources are at the right place (where the broken part is) at the right time. </a:t>
            </a:r>
          </a:p>
          <a:p>
            <a:pPr>
              <a:buNone/>
            </a:pPr>
            <a:endParaRPr lang="en-US" sz="2900" dirty="0" smtClean="0"/>
          </a:p>
          <a:p>
            <a:endParaRPr lang="en-US" sz="2900" dirty="0" smtClean="0"/>
          </a:p>
          <a:p>
            <a:r>
              <a:rPr lang="en-US" sz="2900" dirty="0" smtClean="0"/>
              <a:t>Spare parts Management plays an important role in achieving the desired plant availability at an optimum cost. Presently, the industries are going for capital intensive, mass production oriented and sophisticated technology. The downtime for such plant and machinery is </a:t>
            </a:r>
            <a:r>
              <a:rPr lang="en-US" sz="2900" b="1" dirty="0" smtClean="0"/>
              <a:t>prohibitively expensive. </a:t>
            </a:r>
          </a:p>
          <a:p>
            <a:endParaRPr lang="en-US" sz="2900"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a:r>
              <a:rPr lang="en-US" b="1" dirty="0" smtClean="0">
                <a:solidFill>
                  <a:srgbClr val="990000"/>
                </a:solidFill>
                <a:effectLst>
                  <a:outerShdw blurRad="38100" dist="38100" dir="2700000" algn="tl">
                    <a:srgbClr val="000000">
                      <a:alpha val="43137"/>
                    </a:srgbClr>
                  </a:outerShdw>
                </a:effectLst>
              </a:rPr>
              <a:t>Literature Review</a:t>
            </a:r>
            <a:endParaRPr lang="en-US" b="1" dirty="0">
              <a:solidFill>
                <a:srgbClr val="990000"/>
              </a:solidFill>
              <a:effectLst>
                <a:outerShdw blurRad="38100" dist="38100" dir="2700000" algn="tl">
                  <a:srgbClr val="000000">
                    <a:alpha val="43137"/>
                  </a:srgbClr>
                </a:outerShdw>
              </a:effectLst>
            </a:endParaRPr>
          </a:p>
        </p:txBody>
      </p:sp>
      <p:sp>
        <p:nvSpPr>
          <p:cNvPr id="4" name="Content Placeholder 3"/>
          <p:cNvSpPr>
            <a:spLocks noGrp="1"/>
          </p:cNvSpPr>
          <p:nvPr>
            <p:ph idx="1"/>
          </p:nvPr>
        </p:nvSpPr>
        <p:spPr/>
        <p:txBody>
          <a:bodyPr>
            <a:normAutofit fontScale="77500" lnSpcReduction="20000"/>
          </a:bodyPr>
          <a:lstStyle/>
          <a:p>
            <a:r>
              <a:rPr lang="en-US" dirty="0" smtClean="0"/>
              <a:t>Most studies began in the last decade on the spare parts inventory management.</a:t>
            </a:r>
          </a:p>
          <a:p>
            <a:endParaRPr lang="en-US" dirty="0" smtClean="0"/>
          </a:p>
          <a:p>
            <a:r>
              <a:rPr lang="en-US" dirty="0" smtClean="0"/>
              <a:t>Although theoretical models for slow-moving items are abundant in inventory literature since 1965.</a:t>
            </a:r>
          </a:p>
          <a:p>
            <a:endParaRPr lang="en-US" dirty="0" smtClean="0"/>
          </a:p>
          <a:p>
            <a:r>
              <a:rPr lang="en-US" dirty="0" smtClean="0"/>
              <a:t>All these studies were concentrated on the mathematical optimization of the inventory.</a:t>
            </a:r>
          </a:p>
          <a:p>
            <a:endParaRPr lang="en-US" dirty="0" smtClean="0"/>
          </a:p>
          <a:p>
            <a:r>
              <a:rPr lang="en-US" dirty="0" smtClean="0"/>
              <a:t>Most of the empirical studies in spare parts literature are focused on testing forecasting methods for demand of slow-moving items rather than on implementing inventory models. </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pPr algn="l"/>
            <a:r>
              <a:rPr lang="en-US" b="1" dirty="0" smtClean="0">
                <a:solidFill>
                  <a:srgbClr val="990000"/>
                </a:solidFill>
                <a:effectLst>
                  <a:outerShdw blurRad="38100" dist="38100" dir="2700000" algn="tl">
                    <a:srgbClr val="000000">
                      <a:alpha val="43137"/>
                    </a:srgbClr>
                  </a:outerShdw>
                </a:effectLst>
              </a:rPr>
              <a:t>Literature Review (Partial List)</a:t>
            </a:r>
            <a:endParaRPr lang="en-US" b="1" dirty="0">
              <a:solidFill>
                <a:srgbClr val="99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DF52779C-3B27-4B9E-8839-19C832C82F60}" type="slidenum">
              <a:rPr lang="en-US" smtClean="0"/>
              <a:pPr/>
              <a:t>8</a:t>
            </a:fld>
            <a:endParaRPr lang="en-US"/>
          </a:p>
        </p:txBody>
      </p:sp>
      <p:graphicFrame>
        <p:nvGraphicFramePr>
          <p:cNvPr id="6" name="Table 5"/>
          <p:cNvGraphicFramePr>
            <a:graphicFrameLocks noGrp="1"/>
          </p:cNvGraphicFramePr>
          <p:nvPr/>
        </p:nvGraphicFramePr>
        <p:xfrm>
          <a:off x="0" y="980728"/>
          <a:ext cx="9144000" cy="5633432"/>
        </p:xfrm>
        <a:graphic>
          <a:graphicData uri="http://schemas.openxmlformats.org/drawingml/2006/table">
            <a:tbl>
              <a:tblPr firstRow="1" bandRow="1">
                <a:tableStyleId>{93296810-A885-4BE3-A3E7-6D5BEEA58F35}</a:tableStyleId>
              </a:tblPr>
              <a:tblGrid>
                <a:gridCol w="2057400"/>
                <a:gridCol w="1905000"/>
                <a:gridCol w="1676400"/>
                <a:gridCol w="3505200"/>
              </a:tblGrid>
              <a:tr h="728596">
                <a:tc>
                  <a:txBody>
                    <a:bodyPr/>
                    <a:lstStyle/>
                    <a:p>
                      <a:r>
                        <a:rPr lang="it-CH" sz="1600" dirty="0" smtClean="0"/>
                        <a:t>        Research</a:t>
                      </a:r>
                      <a:r>
                        <a:rPr lang="it-CH" sz="1600" baseline="0" dirty="0" smtClean="0"/>
                        <a:t> </a:t>
                      </a:r>
                      <a:endParaRPr lang="en-US" sz="1600" dirty="0">
                        <a:solidFill>
                          <a:schemeClr val="bg1"/>
                        </a:solidFill>
                      </a:endParaRPr>
                    </a:p>
                  </a:txBody>
                  <a:tcPr/>
                </a:tc>
                <a:tc>
                  <a:txBody>
                    <a:bodyPr/>
                    <a:lstStyle/>
                    <a:p>
                      <a:r>
                        <a:rPr lang="it-CH" sz="1600" dirty="0" smtClean="0"/>
                        <a:t>         Author</a:t>
                      </a:r>
                      <a:endParaRPr lang="en-US" sz="1600" dirty="0">
                        <a:solidFill>
                          <a:schemeClr val="bg1"/>
                        </a:solidFill>
                      </a:endParaRPr>
                    </a:p>
                  </a:txBody>
                  <a:tcPr/>
                </a:tc>
                <a:tc>
                  <a:txBody>
                    <a:bodyPr/>
                    <a:lstStyle/>
                    <a:p>
                      <a:r>
                        <a:rPr lang="it-CH" sz="1600" dirty="0" smtClean="0"/>
                        <a:t>  </a:t>
                      </a:r>
                      <a:r>
                        <a:rPr lang="it-CH" sz="1600" baseline="0" dirty="0" smtClean="0"/>
                        <a:t>    </a:t>
                      </a:r>
                      <a:r>
                        <a:rPr lang="it-CH" sz="1600" dirty="0" smtClean="0"/>
                        <a:t>Date </a:t>
                      </a:r>
                      <a:endParaRPr lang="en-US" sz="1600" dirty="0">
                        <a:solidFill>
                          <a:schemeClr val="bg1"/>
                        </a:solidFill>
                      </a:endParaRPr>
                    </a:p>
                  </a:txBody>
                  <a:tcPr/>
                </a:tc>
                <a:tc>
                  <a:txBody>
                    <a:bodyPr/>
                    <a:lstStyle/>
                    <a:p>
                      <a:r>
                        <a:rPr lang="it-CH" sz="1600" dirty="0" smtClean="0"/>
                        <a:t>            About</a:t>
                      </a:r>
                      <a:r>
                        <a:rPr lang="it-CH" sz="1600" baseline="0" dirty="0" smtClean="0"/>
                        <a:t> </a:t>
                      </a:r>
                      <a:endParaRPr lang="en-US" sz="1600" dirty="0">
                        <a:solidFill>
                          <a:schemeClr val="bg1"/>
                        </a:solidFill>
                      </a:endParaRPr>
                    </a:p>
                  </a:txBody>
                  <a:tcPr/>
                </a:tc>
              </a:tr>
              <a:tr h="2060151">
                <a:tc>
                  <a:txBody>
                    <a:bodyPr/>
                    <a:lstStyle/>
                    <a:p>
                      <a:r>
                        <a:rPr kumimoji="0" lang="en-US" sz="1600" kern="1200" dirty="0" smtClean="0"/>
                        <a:t>(S - 1, S) model</a:t>
                      </a:r>
                      <a:endParaRPr lang="en-US" sz="1600" dirty="0">
                        <a:solidFill>
                          <a:schemeClr val="bg1"/>
                        </a:solidFill>
                      </a:endParaRPr>
                    </a:p>
                  </a:txBody>
                  <a:tcPr/>
                </a:tc>
                <a:tc>
                  <a:txBody>
                    <a:bodyPr/>
                    <a:lstStyle/>
                    <a:p>
                      <a:pPr rtl="0"/>
                      <a:r>
                        <a:rPr kumimoji="0" lang="en-US" sz="1600" kern="1200" dirty="0" smtClean="0"/>
                        <a:t>Feeney and   Sherbrooke</a:t>
                      </a:r>
                      <a:endParaRPr lang="en-US" sz="1600" dirty="0">
                        <a:solidFill>
                          <a:schemeClr val="bg1"/>
                        </a:solidFill>
                      </a:endParaRPr>
                    </a:p>
                  </a:txBody>
                  <a:tcPr/>
                </a:tc>
                <a:tc>
                  <a:txBody>
                    <a:bodyPr/>
                    <a:lstStyle/>
                    <a:p>
                      <a:r>
                        <a:rPr kumimoji="0" lang="en-US" sz="1600" kern="1200" dirty="0" smtClean="0"/>
                        <a:t>1966</a:t>
                      </a:r>
                      <a:endParaRPr lang="en-US" sz="1600" dirty="0">
                        <a:solidFill>
                          <a:schemeClr val="bg1"/>
                        </a:solidFill>
                      </a:endParaRPr>
                    </a:p>
                  </a:txBody>
                  <a:tcPr/>
                </a:tc>
                <a:tc>
                  <a:txBody>
                    <a:bodyPr/>
                    <a:lstStyle/>
                    <a:p>
                      <a:r>
                        <a:rPr kumimoji="0" lang="en-US" sz="1600" kern="1200" dirty="0" smtClean="0"/>
                        <a:t>A particular case of (s , S) models, with an underlying Poisson demand distribution.</a:t>
                      </a:r>
                    </a:p>
                    <a:p>
                      <a:r>
                        <a:rPr kumimoji="0" lang="en-US" sz="1600" kern="1200" dirty="0" smtClean="0"/>
                        <a:t>It’s well studied and suitable for slow-moving items, this type of policy requires continuous review of the inventory system.</a:t>
                      </a:r>
                    </a:p>
                    <a:p>
                      <a:r>
                        <a:rPr kumimoji="0" lang="en-US" sz="1600" kern="1200" dirty="0" smtClean="0"/>
                        <a:t>Moreover, the Poisson distribution assumes randomness of demand</a:t>
                      </a:r>
                      <a:endParaRPr lang="en-US" sz="1600" dirty="0">
                        <a:solidFill>
                          <a:schemeClr val="bg1"/>
                        </a:solidFill>
                      </a:endParaRPr>
                    </a:p>
                  </a:txBody>
                  <a:tcPr/>
                </a:tc>
              </a:tr>
              <a:tr h="2618836">
                <a:tc>
                  <a:txBody>
                    <a:bodyPr/>
                    <a:lstStyle/>
                    <a:p>
                      <a:r>
                        <a:rPr kumimoji="0" lang="en-US" sz="1600" kern="1200" dirty="0" smtClean="0"/>
                        <a:t>Compound-Poisson models</a:t>
                      </a:r>
                      <a:endParaRPr lang="en-US" sz="1600" dirty="0">
                        <a:solidFill>
                          <a:schemeClr val="bg1"/>
                        </a:solidFill>
                      </a:endParaRPr>
                    </a:p>
                  </a:txBody>
                  <a:tcPr/>
                </a:tc>
                <a:tc>
                  <a:txBody>
                    <a:bodyPr/>
                    <a:lstStyle/>
                    <a:p>
                      <a:r>
                        <a:rPr kumimoji="0" lang="en-US" sz="1600" kern="1200" dirty="0" smtClean="0"/>
                        <a:t>Williams et al ,</a:t>
                      </a:r>
                    </a:p>
                    <a:p>
                      <a:r>
                        <a:rPr kumimoji="0" lang="en-US" sz="1600" kern="1200" dirty="0" smtClean="0"/>
                        <a:t>Silver et al</a:t>
                      </a:r>
                      <a:endParaRPr lang="en-US" sz="1600" dirty="0">
                        <a:solidFill>
                          <a:schemeClr val="bg1"/>
                        </a:solidFill>
                      </a:endParaRPr>
                    </a:p>
                  </a:txBody>
                  <a:tcPr/>
                </a:tc>
                <a:tc>
                  <a:txBody>
                    <a:bodyPr/>
                    <a:lstStyle/>
                    <a:p>
                      <a:r>
                        <a:rPr kumimoji="0" lang="en-US" sz="1600" kern="1200" dirty="0" smtClean="0"/>
                        <a:t>1971,</a:t>
                      </a:r>
                    </a:p>
                    <a:p>
                      <a:r>
                        <a:rPr kumimoji="0" lang="en-US" sz="1600" kern="1200" dirty="0" smtClean="0"/>
                        <a:t>1984</a:t>
                      </a:r>
                      <a:endParaRPr lang="en-US" sz="1600" dirty="0">
                        <a:solidFill>
                          <a:schemeClr val="bg1"/>
                        </a:solidFill>
                      </a:endParaRPr>
                    </a:p>
                  </a:txBody>
                  <a:tcPr/>
                </a:tc>
                <a:tc>
                  <a:txBody>
                    <a:bodyPr/>
                    <a:lstStyle/>
                    <a:p>
                      <a:r>
                        <a:rPr kumimoji="0" lang="en-US" sz="1600" kern="1200" dirty="0" smtClean="0"/>
                        <a:t>This distribution needs no information of demand other than the average demand, which is the sole parameter of the demand distribution. </a:t>
                      </a:r>
                    </a:p>
                    <a:p>
                      <a:r>
                        <a:rPr kumimoji="0" lang="en-US" sz="1600" kern="1200" dirty="0" smtClean="0"/>
                        <a:t>However, these models are more difficult to apply in practice because they need an assumption on the compounding distribution. </a:t>
                      </a:r>
                      <a:endParaRPr lang="en-US" sz="1600" dirty="0">
                        <a:solidFill>
                          <a:schemeClr val="bg1"/>
                        </a:solidFill>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US" b="1" dirty="0" smtClean="0">
                <a:solidFill>
                  <a:srgbClr val="990000"/>
                </a:solidFill>
                <a:effectLst>
                  <a:outerShdw blurRad="38100" dist="38100" dir="2700000" algn="tl">
                    <a:srgbClr val="000000">
                      <a:alpha val="43137"/>
                    </a:srgbClr>
                  </a:outerShdw>
                </a:effectLst>
              </a:rPr>
              <a:t>Literature Review (cont…)</a:t>
            </a:r>
            <a:endParaRPr lang="en-US" b="1" dirty="0">
              <a:solidFill>
                <a:srgbClr val="99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DF52779C-3B27-4B9E-8839-19C832C82F60}" type="slidenum">
              <a:rPr lang="en-US" smtClean="0"/>
              <a:pPr/>
              <a:t>9</a:t>
            </a:fld>
            <a:endParaRPr lang="en-US"/>
          </a:p>
        </p:txBody>
      </p:sp>
      <p:graphicFrame>
        <p:nvGraphicFramePr>
          <p:cNvPr id="6" name="Table 5"/>
          <p:cNvGraphicFramePr>
            <a:graphicFrameLocks noGrp="1"/>
          </p:cNvGraphicFramePr>
          <p:nvPr/>
        </p:nvGraphicFramePr>
        <p:xfrm>
          <a:off x="0" y="1198880"/>
          <a:ext cx="9144000" cy="5356198"/>
        </p:xfrm>
        <a:graphic>
          <a:graphicData uri="http://schemas.openxmlformats.org/drawingml/2006/table">
            <a:tbl>
              <a:tblPr firstRow="1" bandRow="1">
                <a:tableStyleId>{93296810-A885-4BE3-A3E7-6D5BEEA58F35}</a:tableStyleId>
              </a:tblPr>
              <a:tblGrid>
                <a:gridCol w="2057400"/>
                <a:gridCol w="1905000"/>
                <a:gridCol w="1676400"/>
                <a:gridCol w="3505200"/>
              </a:tblGrid>
              <a:tr h="628575">
                <a:tc>
                  <a:txBody>
                    <a:bodyPr/>
                    <a:lstStyle/>
                    <a:p>
                      <a:r>
                        <a:rPr lang="it-CH" sz="1600" dirty="0" smtClean="0"/>
                        <a:t>        Research</a:t>
                      </a:r>
                      <a:r>
                        <a:rPr lang="it-CH" sz="1600" baseline="0" dirty="0" smtClean="0"/>
                        <a:t> </a:t>
                      </a:r>
                      <a:endParaRPr lang="en-US" sz="1600" dirty="0"/>
                    </a:p>
                  </a:txBody>
                  <a:tcPr/>
                </a:tc>
                <a:tc>
                  <a:txBody>
                    <a:bodyPr/>
                    <a:lstStyle/>
                    <a:p>
                      <a:r>
                        <a:rPr lang="it-CH" sz="1600" dirty="0" smtClean="0"/>
                        <a:t>         Author</a:t>
                      </a:r>
                      <a:endParaRPr lang="en-US" sz="1600" dirty="0"/>
                    </a:p>
                  </a:txBody>
                  <a:tcPr/>
                </a:tc>
                <a:tc>
                  <a:txBody>
                    <a:bodyPr/>
                    <a:lstStyle/>
                    <a:p>
                      <a:r>
                        <a:rPr lang="it-CH" sz="1600" dirty="0" smtClean="0"/>
                        <a:t>  </a:t>
                      </a:r>
                      <a:r>
                        <a:rPr lang="it-CH" sz="1600" baseline="0" dirty="0" smtClean="0"/>
                        <a:t>    </a:t>
                      </a:r>
                      <a:r>
                        <a:rPr lang="it-CH" sz="1600" dirty="0" smtClean="0"/>
                        <a:t>Date </a:t>
                      </a:r>
                      <a:endParaRPr lang="en-US" sz="1600" dirty="0"/>
                    </a:p>
                  </a:txBody>
                  <a:tcPr/>
                </a:tc>
                <a:tc>
                  <a:txBody>
                    <a:bodyPr/>
                    <a:lstStyle/>
                    <a:p>
                      <a:r>
                        <a:rPr lang="it-CH" sz="1600" dirty="0" smtClean="0"/>
                        <a:t>            About</a:t>
                      </a:r>
                      <a:r>
                        <a:rPr lang="it-CH" sz="1600" baseline="0" dirty="0" smtClean="0"/>
                        <a:t> </a:t>
                      </a:r>
                      <a:endParaRPr lang="en-US" sz="1600" dirty="0"/>
                    </a:p>
                  </a:txBody>
                  <a:tcPr/>
                </a:tc>
              </a:tr>
              <a:tr h="1127227">
                <a:tc>
                  <a:txBody>
                    <a:bodyPr/>
                    <a:lstStyle/>
                    <a:p>
                      <a:r>
                        <a:rPr kumimoji="0" lang="en-US" sz="1600" kern="1200" dirty="0" smtClean="0"/>
                        <a:t>Inventory models to control slow and fast moving items.</a:t>
                      </a:r>
                      <a:endParaRPr lang="en-US" sz="1600" dirty="0"/>
                    </a:p>
                  </a:txBody>
                  <a:tcPr/>
                </a:tc>
                <a:tc>
                  <a:txBody>
                    <a:bodyPr/>
                    <a:lstStyle/>
                    <a:p>
                      <a:pPr rtl="0"/>
                      <a:r>
                        <a:rPr kumimoji="0" lang="en-US" sz="1600" kern="1200" dirty="0" smtClean="0"/>
                        <a:t>Gelders and van Looy </a:t>
                      </a:r>
                      <a:endParaRPr lang="en-US" sz="1600" dirty="0"/>
                    </a:p>
                  </a:txBody>
                  <a:tcPr/>
                </a:tc>
                <a:tc>
                  <a:txBody>
                    <a:bodyPr/>
                    <a:lstStyle/>
                    <a:p>
                      <a:r>
                        <a:rPr kumimoji="0" lang="en-US" sz="1600" kern="1200" dirty="0" smtClean="0"/>
                        <a:t>1978</a:t>
                      </a:r>
                      <a:endParaRPr lang="en-US" sz="1600" dirty="0"/>
                    </a:p>
                  </a:txBody>
                  <a:tcPr/>
                </a:tc>
                <a:tc>
                  <a:txBody>
                    <a:bodyPr/>
                    <a:lstStyle/>
                    <a:p>
                      <a:r>
                        <a:rPr kumimoji="0" lang="en-US" sz="1600" kern="1200" dirty="0" smtClean="0"/>
                        <a:t>Which were clustered in classes using ABC analysis together with criticality and value considerations. </a:t>
                      </a:r>
                      <a:endParaRPr lang="en-US" sz="1600" dirty="0"/>
                    </a:p>
                  </a:txBody>
                  <a:tcPr/>
                </a:tc>
              </a:tr>
              <a:tr h="14953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Forecasting methods for the management of spare parts .</a:t>
                      </a:r>
                      <a:endParaRPr lang="en-US" sz="1600" dirty="0" smtClean="0"/>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Ghobbar and Friend</a:t>
                      </a:r>
                      <a:endParaRPr lang="en-US" sz="1600" dirty="0" smtClean="0"/>
                    </a:p>
                    <a:p>
                      <a:endParaRPr kumimoji="0" lang="en-US" sz="16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2003</a:t>
                      </a:r>
                      <a:endParaRPr lang="en-US" sz="1600" dirty="0" smtClean="0"/>
                    </a:p>
                    <a:p>
                      <a:endParaRPr lang="en-US" sz="1600" dirty="0"/>
                    </a:p>
                  </a:txBody>
                  <a:tcPr/>
                </a:tc>
                <a:tc>
                  <a:txBody>
                    <a:bodyPr/>
                    <a:lstStyle/>
                    <a:p>
                      <a:r>
                        <a:rPr kumimoji="0" lang="en-US" sz="1600" kern="1200" dirty="0" smtClean="0"/>
                        <a:t>They present a comparative study of 13 different forecasting methods for the management of spare parts in the aviation industry. (No</a:t>
                      </a:r>
                      <a:r>
                        <a:rPr kumimoji="0" lang="en-US" sz="1600" kern="1200" baseline="0" dirty="0" smtClean="0"/>
                        <a:t> inventory models are included)</a:t>
                      </a:r>
                      <a:endParaRPr lang="en-US" sz="1600" dirty="0"/>
                    </a:p>
                  </a:txBody>
                  <a:tcPr/>
                </a:tc>
              </a:tr>
              <a:tr h="21049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Bootstrap method to forecast intermittent demand of service parts.</a:t>
                      </a:r>
                      <a:endParaRPr lang="en-US" sz="1600" dirty="0" smtClean="0"/>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Willemain</a:t>
                      </a:r>
                    </a:p>
                    <a:p>
                      <a:endParaRPr kumimoji="0" lang="en-US" sz="16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2004</a:t>
                      </a:r>
                      <a:endParaRPr lang="en-US" sz="1600" dirty="0" smtClean="0"/>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They used it to forecast intermittent demand of service parts, and they implement the method on a large industrial data set.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t>(Also</a:t>
                      </a:r>
                      <a:r>
                        <a:rPr kumimoji="0" lang="en-US" sz="1600" kern="1200" baseline="0" dirty="0" smtClean="0"/>
                        <a:t> no inventory models are included)</a:t>
                      </a:r>
                      <a:endParaRPr lang="en-US" sz="16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4892</TotalTime>
  <Words>3530</Words>
  <Application>Microsoft Office PowerPoint</Application>
  <PresentationFormat>On-screen Show (4:3)</PresentationFormat>
  <Paragraphs>1186</Paragraphs>
  <Slides>56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Theme1</vt:lpstr>
      <vt:lpstr>Picture</vt:lpstr>
      <vt:lpstr>SPARE PARTS INVENTORY MANAGEMENT</vt:lpstr>
      <vt:lpstr>Agenda</vt:lpstr>
      <vt:lpstr>Introduction</vt:lpstr>
      <vt:lpstr>Inventory Management</vt:lpstr>
      <vt:lpstr>Spare Parts  </vt:lpstr>
      <vt:lpstr>Spare Parts Management  </vt:lpstr>
      <vt:lpstr>Literature Review</vt:lpstr>
      <vt:lpstr>Literature Review (Partial List)</vt:lpstr>
      <vt:lpstr>Literature Review (cont…)</vt:lpstr>
      <vt:lpstr>Problem Statement</vt:lpstr>
      <vt:lpstr>Proposed Solution </vt:lpstr>
      <vt:lpstr>Methodology</vt:lpstr>
      <vt:lpstr>Slide 13</vt:lpstr>
      <vt:lpstr>ABC Inventory Classification</vt:lpstr>
      <vt:lpstr> Advantages of ABC Classification: </vt:lpstr>
      <vt:lpstr>Cont…</vt:lpstr>
      <vt:lpstr>Cont….</vt:lpstr>
      <vt:lpstr>Cont…</vt:lpstr>
      <vt:lpstr>Cont..</vt:lpstr>
      <vt:lpstr>Slide 20</vt:lpstr>
      <vt:lpstr>Demand Forecasting</vt:lpstr>
      <vt:lpstr>Forecasting Methods </vt:lpstr>
      <vt:lpstr> Simple moving average  </vt:lpstr>
      <vt:lpstr>A weighted moving average  </vt:lpstr>
      <vt:lpstr>Criteria for choosing time series methods </vt:lpstr>
      <vt:lpstr>Forecasting error for moving average method </vt:lpstr>
      <vt:lpstr>Forecasting error for weighted average method </vt:lpstr>
      <vt:lpstr>Forecasting accuracy for demand </vt:lpstr>
      <vt:lpstr>Slide 29</vt:lpstr>
      <vt:lpstr>Inventory Costs</vt:lpstr>
      <vt:lpstr>Cont…</vt:lpstr>
      <vt:lpstr>Cont…</vt:lpstr>
      <vt:lpstr>Cont..</vt:lpstr>
      <vt:lpstr>Cont…</vt:lpstr>
      <vt:lpstr>Slide 35</vt:lpstr>
      <vt:lpstr>Inventory Management Models</vt:lpstr>
      <vt:lpstr>Inventory Management Models</vt:lpstr>
      <vt:lpstr>Model Formation</vt:lpstr>
      <vt:lpstr>Model Formation for EOQ</vt:lpstr>
      <vt:lpstr>Model Formation</vt:lpstr>
      <vt:lpstr>Model Formation</vt:lpstr>
      <vt:lpstr>Model Formation</vt:lpstr>
      <vt:lpstr>Model Formation</vt:lpstr>
      <vt:lpstr>Model Formation</vt:lpstr>
      <vt:lpstr> Model Formation</vt:lpstr>
      <vt:lpstr>Slide 46</vt:lpstr>
      <vt:lpstr> Results and Discussion  Results for class A</vt:lpstr>
      <vt:lpstr> Results and Discussion  Results for class B</vt:lpstr>
      <vt:lpstr> Results and Discussion  Results for class C</vt:lpstr>
      <vt:lpstr>Results </vt:lpstr>
      <vt:lpstr>Results </vt:lpstr>
      <vt:lpstr>Slide 52</vt:lpstr>
      <vt:lpstr> Conclusion </vt:lpstr>
      <vt:lpstr>Recommendation</vt:lpstr>
      <vt:lpstr> Limitations</vt:lpstr>
      <vt:lpstr>Slide 56</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The Other Face</cp:lastModifiedBy>
  <cp:revision>703</cp:revision>
  <dcterms:created xsi:type="dcterms:W3CDTF">2010-05-23T14:28:12Z</dcterms:created>
  <dcterms:modified xsi:type="dcterms:W3CDTF">2012-05-22T07:08:11Z</dcterms:modified>
</cp:coreProperties>
</file>