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38"/>
    <p:sldId id="257" r:id="rId39"/>
    <p:sldId id="258" r:id="rId40"/>
    <p:sldId id="259" r:id="rId41"/>
    <p:sldId id="260" r:id="rId42"/>
    <p:sldId id="261" r:id="rId43"/>
    <p:sldId id="262" r:id="rId44"/>
    <p:sldId id="263" r:id="rId45"/>
    <p:sldId id="264" r:id="rId46"/>
    <p:sldId id="265" r:id="rId47"/>
    <p:sldId id="266" r:id="rId48"/>
    <p:sldId id="267" r:id="rId49"/>
    <p:sldId id="268" r:id="rId50"/>
    <p:sldId id="269" r:id="rId51"/>
    <p:sldId id="270" r:id="rId52"/>
    <p:sldId id="271" r:id="rId53"/>
    <p:sldId id="272" r:id="rId54"/>
  </p:sldIdLst>
  <p:sldSz cx="18288000" cy="10287000"/>
  <p:notesSz cx="6858000" cy="9144000"/>
  <p:embeddedFontLst>
    <p:embeddedFont>
      <p:font typeface="Oswald" charset="1" panose="00000500000000000000"/>
      <p:regular r:id="rId6"/>
    </p:embeddedFont>
    <p:embeddedFont>
      <p:font typeface="Oswald Bold" charset="1" panose="00000800000000000000"/>
      <p:regular r:id="rId7"/>
    </p:embeddedFont>
    <p:embeddedFont>
      <p:font typeface="Arimo" charset="1" panose="020B0604020202020204"/>
      <p:regular r:id="rId8"/>
    </p:embeddedFont>
    <p:embeddedFont>
      <p:font typeface="Arimo Bold" charset="1" panose="020B0704020202020204"/>
      <p:regular r:id="rId9"/>
    </p:embeddedFont>
    <p:embeddedFont>
      <p:font typeface="Arimo Italics" charset="1" panose="020B0604020202090204"/>
      <p:regular r:id="rId10"/>
    </p:embeddedFont>
    <p:embeddedFont>
      <p:font typeface="Arimo Bold Italics" charset="1" panose="020B0704020202090204"/>
      <p:regular r:id="rId11"/>
    </p:embeddedFont>
    <p:embeddedFont>
      <p:font typeface="Montserrat Light" charset="1" panose="00000400000000000000"/>
      <p:regular r:id="rId12"/>
    </p:embeddedFont>
    <p:embeddedFont>
      <p:font typeface="Montserrat Light Bold" charset="1" panose="00000800000000000000"/>
      <p:regular r:id="rId13"/>
    </p:embeddedFont>
    <p:embeddedFont>
      <p:font typeface="Montserrat Light Italics" charset="1" panose="00000400000000000000"/>
      <p:regular r:id="rId14"/>
    </p:embeddedFont>
    <p:embeddedFont>
      <p:font typeface="Montserrat Light Bold Italics" charset="1" panose="00000800000000000000"/>
      <p:regular r:id="rId15"/>
    </p:embeddedFont>
    <p:embeddedFont>
      <p:font typeface="DM Sans" charset="1" panose="00000000000000000000"/>
      <p:regular r:id="rId16"/>
    </p:embeddedFont>
    <p:embeddedFont>
      <p:font typeface="DM Sans Bold" charset="1" panose="00000000000000000000"/>
      <p:regular r:id="rId17"/>
    </p:embeddedFont>
    <p:embeddedFont>
      <p:font typeface="DM Sans Italics" charset="1" panose="00000000000000000000"/>
      <p:regular r:id="rId18"/>
    </p:embeddedFont>
    <p:embeddedFont>
      <p:font typeface="DM Sans Bold Italics" charset="1" panose="00000000000000000000"/>
      <p:regular r:id="rId19"/>
    </p:embeddedFont>
    <p:embeddedFont>
      <p:font typeface="Canva Sans" charset="1" panose="020B0503030501040103"/>
      <p:regular r:id="rId20"/>
    </p:embeddedFont>
    <p:embeddedFont>
      <p:font typeface="Canva Sans Bold" charset="1" panose="020B0803030501040103"/>
      <p:regular r:id="rId21"/>
    </p:embeddedFont>
    <p:embeddedFont>
      <p:font typeface="Canva Sans Italics" charset="1" panose="020B0503030501040103"/>
      <p:regular r:id="rId22"/>
    </p:embeddedFont>
    <p:embeddedFont>
      <p:font typeface="Canva Sans Bold Italics" charset="1" panose="020B0803030501040103"/>
      <p:regular r:id="rId23"/>
    </p:embeddedFont>
    <p:embeddedFont>
      <p:font typeface="Canva Sans Medium" charset="1" panose="020B0603030501040103"/>
      <p:regular r:id="rId24"/>
    </p:embeddedFont>
    <p:embeddedFont>
      <p:font typeface="Canva Sans Medium Italics" charset="1" panose="020B0603030501040103"/>
      <p:regular r:id="rId25"/>
    </p:embeddedFont>
    <p:embeddedFont>
      <p:font typeface="Open Sauce" charset="1" panose="00000500000000000000"/>
      <p:regular r:id="rId26"/>
    </p:embeddedFont>
    <p:embeddedFont>
      <p:font typeface="Open Sauce Bold" charset="1" panose="00000800000000000000"/>
      <p:regular r:id="rId27"/>
    </p:embeddedFont>
    <p:embeddedFont>
      <p:font typeface="Open Sauce Italics" charset="1" panose="00000500000000000000"/>
      <p:regular r:id="rId28"/>
    </p:embeddedFont>
    <p:embeddedFont>
      <p:font typeface="Open Sauce Bold Italics" charset="1" panose="00000800000000000000"/>
      <p:regular r:id="rId29"/>
    </p:embeddedFont>
    <p:embeddedFont>
      <p:font typeface="Open Sauce Light" charset="1" panose="00000400000000000000"/>
      <p:regular r:id="rId30"/>
    </p:embeddedFont>
    <p:embeddedFont>
      <p:font typeface="Open Sauce Light Italics" charset="1" panose="00000400000000000000"/>
      <p:regular r:id="rId31"/>
    </p:embeddedFont>
    <p:embeddedFont>
      <p:font typeface="Open Sauce Medium" charset="1" panose="00000600000000000000"/>
      <p:regular r:id="rId32"/>
    </p:embeddedFont>
    <p:embeddedFont>
      <p:font typeface="Open Sauce Medium Italics" charset="1" panose="00000600000000000000"/>
      <p:regular r:id="rId33"/>
    </p:embeddedFont>
    <p:embeddedFont>
      <p:font typeface="Open Sauce Semi-Bold" charset="1" panose="00000700000000000000"/>
      <p:regular r:id="rId34"/>
    </p:embeddedFont>
    <p:embeddedFont>
      <p:font typeface="Open Sauce Semi-Bold Italics" charset="1" panose="00000700000000000000"/>
      <p:regular r:id="rId35"/>
    </p:embeddedFont>
    <p:embeddedFont>
      <p:font typeface="Open Sauce Heavy" charset="1" panose="00000A00000000000000"/>
      <p:regular r:id="rId36"/>
    </p:embeddedFont>
    <p:embeddedFont>
      <p:font typeface="Open Sauce Heavy Italics" charset="1" panose="00000A00000000000000"/>
      <p:regular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slides/slide1.xml" Type="http://schemas.openxmlformats.org/officeDocument/2006/relationships/slide"/><Relationship Id="rId39" Target="slides/slide2.xml" Type="http://schemas.openxmlformats.org/officeDocument/2006/relationships/slide"/><Relationship Id="rId4" Target="theme/theme1.xml" Type="http://schemas.openxmlformats.org/officeDocument/2006/relationships/theme"/><Relationship Id="rId40" Target="slides/slide3.xml" Type="http://schemas.openxmlformats.org/officeDocument/2006/relationships/slide"/><Relationship Id="rId41" Target="slides/slide4.xml" Type="http://schemas.openxmlformats.org/officeDocument/2006/relationships/slide"/><Relationship Id="rId42" Target="slides/slide5.xml" Type="http://schemas.openxmlformats.org/officeDocument/2006/relationships/slide"/><Relationship Id="rId43" Target="slides/slide6.xml" Type="http://schemas.openxmlformats.org/officeDocument/2006/relationships/slide"/><Relationship Id="rId44" Target="slides/slide7.xml" Type="http://schemas.openxmlformats.org/officeDocument/2006/relationships/slide"/><Relationship Id="rId45" Target="slides/slide8.xml" Type="http://schemas.openxmlformats.org/officeDocument/2006/relationships/slide"/><Relationship Id="rId46" Target="slides/slide9.xml" Type="http://schemas.openxmlformats.org/officeDocument/2006/relationships/slide"/><Relationship Id="rId47" Target="slides/slide10.xml" Type="http://schemas.openxmlformats.org/officeDocument/2006/relationships/slide"/><Relationship Id="rId48" Target="slides/slide11.xml" Type="http://schemas.openxmlformats.org/officeDocument/2006/relationships/slide"/><Relationship Id="rId49" Target="slides/slide12.xml" Type="http://schemas.openxmlformats.org/officeDocument/2006/relationships/slide"/><Relationship Id="rId5" Target="tableStyles.xml" Type="http://schemas.openxmlformats.org/officeDocument/2006/relationships/tableStyles"/><Relationship Id="rId50" Target="slides/slide13.xml" Type="http://schemas.openxmlformats.org/officeDocument/2006/relationships/slide"/><Relationship Id="rId51" Target="slides/slide14.xml" Type="http://schemas.openxmlformats.org/officeDocument/2006/relationships/slide"/><Relationship Id="rId52" Target="slides/slide15.xml" Type="http://schemas.openxmlformats.org/officeDocument/2006/relationships/slide"/><Relationship Id="rId53" Target="slides/slide16.xml" Type="http://schemas.openxmlformats.org/officeDocument/2006/relationships/slide"/><Relationship Id="rId54" Target="slides/slide17.xml" Type="http://schemas.openxmlformats.org/officeDocument/2006/relationships/slide"/><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3.sv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24.png" Type="http://schemas.openxmlformats.org/officeDocument/2006/relationships/image"/><Relationship Id="rId7" Target="../media/image25.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26.png" Type="http://schemas.openxmlformats.org/officeDocument/2006/relationships/image"/><Relationship Id="rId6" Target="../media/image27.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28.png" Type="http://schemas.openxmlformats.org/officeDocument/2006/relationships/image"/><Relationship Id="rId6" Target="../media/image29.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30.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31.jpe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32.jpe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3.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7.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11" Target="../media/image17.sv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6.png" Type="http://schemas.openxmlformats.org/officeDocument/2006/relationships/image"/><Relationship Id="rId6" Target="../media/image12.png" Type="http://schemas.openxmlformats.org/officeDocument/2006/relationships/image"/><Relationship Id="rId7" Target="../media/image13.svg" Type="http://schemas.openxmlformats.org/officeDocument/2006/relationships/image"/><Relationship Id="rId8" Target="../media/image14.png" Type="http://schemas.openxmlformats.org/officeDocument/2006/relationships/image"/><Relationship Id="rId9" Target="../media/image15.sv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18.png" Type="http://schemas.openxmlformats.org/officeDocument/2006/relationships/image"/><Relationship Id="rId7" Target="../media/image19.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20.png" Type="http://schemas.openxmlformats.org/officeDocument/2006/relationships/image"/><Relationship Id="rId6" Target="../media/image21.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22.png" Type="http://schemas.openxmlformats.org/officeDocument/2006/relationships/image"/><Relationship Id="rId6" Target="../media/image23.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7659121">
            <a:off x="15091031" y="5585714"/>
            <a:ext cx="7629294" cy="7828566"/>
          </a:xfrm>
          <a:custGeom>
            <a:avLst/>
            <a:gdLst/>
            <a:ahLst/>
            <a:cxnLst/>
            <a:rect r="r" b="b" t="t" l="l"/>
            <a:pathLst>
              <a:path h="7828566" w="7629294">
                <a:moveTo>
                  <a:pt x="0" y="0"/>
                </a:moveTo>
                <a:lnTo>
                  <a:pt x="7629294" y="0"/>
                </a:lnTo>
                <a:lnTo>
                  <a:pt x="7629294" y="7828566"/>
                </a:lnTo>
                <a:lnTo>
                  <a:pt x="0" y="78285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3258071" y="-4629150"/>
            <a:ext cx="9022634" cy="9258300"/>
          </a:xfrm>
          <a:custGeom>
            <a:avLst/>
            <a:gdLst/>
            <a:ahLst/>
            <a:cxnLst/>
            <a:rect r="r" b="b" t="t" l="l"/>
            <a:pathLst>
              <a:path h="9258300" w="9022634">
                <a:moveTo>
                  <a:pt x="0" y="0"/>
                </a:moveTo>
                <a:lnTo>
                  <a:pt x="9022634" y="0"/>
                </a:lnTo>
                <a:lnTo>
                  <a:pt x="9022634" y="9258300"/>
                </a:lnTo>
                <a:lnTo>
                  <a:pt x="0" y="92583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633187" y="3202251"/>
            <a:ext cx="10954609" cy="4208864"/>
            <a:chOff x="0" y="0"/>
            <a:chExt cx="2115513" cy="812800"/>
          </a:xfrm>
        </p:grpSpPr>
        <p:sp>
          <p:nvSpPr>
            <p:cNvPr name="Freeform 6" id="6"/>
            <p:cNvSpPr/>
            <p:nvPr/>
          </p:nvSpPr>
          <p:spPr>
            <a:xfrm flipH="false" flipV="false" rot="0">
              <a:off x="0" y="0"/>
              <a:ext cx="2115513" cy="812800"/>
            </a:xfrm>
            <a:custGeom>
              <a:avLst/>
              <a:gdLst/>
              <a:ahLst/>
              <a:cxnLst/>
              <a:rect r="r" b="b" t="t" l="l"/>
              <a:pathLst>
                <a:path h="812800" w="2115513">
                  <a:moveTo>
                    <a:pt x="0" y="0"/>
                  </a:moveTo>
                  <a:lnTo>
                    <a:pt x="2115513" y="0"/>
                  </a:lnTo>
                  <a:lnTo>
                    <a:pt x="2115513" y="812800"/>
                  </a:lnTo>
                  <a:lnTo>
                    <a:pt x="0" y="812800"/>
                  </a:lnTo>
                  <a:lnTo>
                    <a:pt x="0" y="0"/>
                  </a:lnTo>
                </a:path>
              </a:pathLst>
            </a:custGeom>
            <a:solidFill>
              <a:srgbClr val="000000">
                <a:alpha val="0"/>
              </a:srgbClr>
            </a:solidFill>
            <a:ln w="38100">
              <a:solidFill>
                <a:srgbClr val="000000"/>
              </a:solidFill>
            </a:ln>
          </p:spPr>
        </p:sp>
        <p:sp>
          <p:nvSpPr>
            <p:cNvPr name="TextBox 7" id="7"/>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8" id="8"/>
          <p:cNvSpPr txBox="true"/>
          <p:nvPr/>
        </p:nvSpPr>
        <p:spPr>
          <a:xfrm rot="0">
            <a:off x="4236347" y="3756467"/>
            <a:ext cx="9815307" cy="2948030"/>
          </a:xfrm>
          <a:prstGeom prst="rect">
            <a:avLst/>
          </a:prstGeom>
        </p:spPr>
        <p:txBody>
          <a:bodyPr anchor="t" rtlCol="false" tIns="0" lIns="0" bIns="0" rIns="0">
            <a:spAutoFit/>
          </a:bodyPr>
          <a:lstStyle/>
          <a:p>
            <a:pPr algn="ctr">
              <a:lnSpc>
                <a:spcPts val="11784"/>
              </a:lnSpc>
            </a:pPr>
            <a:r>
              <a:rPr lang="en-US" sz="8539" spc="836">
                <a:solidFill>
                  <a:srgbClr val="231F20"/>
                </a:solidFill>
                <a:latin typeface="Oswald Bold"/>
              </a:rPr>
              <a:t>SOLAR PANEL CLEANING ROBOT</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sp>
        <p:nvSpPr>
          <p:cNvPr name="Freeform 2" id="2"/>
          <p:cNvSpPr/>
          <p:nvPr/>
        </p:nvSpPr>
        <p:spPr>
          <a:xfrm flipH="false" flipV="false" rot="887923">
            <a:off x="12076940" y="-3354783"/>
            <a:ext cx="7032580" cy="7216267"/>
          </a:xfrm>
          <a:custGeom>
            <a:avLst/>
            <a:gdLst/>
            <a:ahLst/>
            <a:cxnLst/>
            <a:rect r="r" b="b" t="t" l="l"/>
            <a:pathLst>
              <a:path h="7216267" w="7032580">
                <a:moveTo>
                  <a:pt x="0" y="0"/>
                </a:moveTo>
                <a:lnTo>
                  <a:pt x="7032580" y="0"/>
                </a:lnTo>
                <a:lnTo>
                  <a:pt x="7032580" y="7216267"/>
                </a:lnTo>
                <a:lnTo>
                  <a:pt x="0" y="721626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2361367" y="1207516"/>
            <a:ext cx="9537014" cy="1594138"/>
          </a:xfrm>
          <a:prstGeom prst="rect">
            <a:avLst/>
          </a:prstGeom>
        </p:spPr>
        <p:txBody>
          <a:bodyPr anchor="t" rtlCol="false" tIns="0" lIns="0" bIns="0" rIns="0">
            <a:spAutoFit/>
          </a:bodyPr>
          <a:lstStyle/>
          <a:p>
            <a:pPr marL="0" indent="0" lvl="0">
              <a:lnSpc>
                <a:spcPts val="13015"/>
              </a:lnSpc>
              <a:spcBef>
                <a:spcPct val="0"/>
              </a:spcBef>
            </a:pPr>
            <a:r>
              <a:rPr lang="en-US" sz="9431" spc="924">
                <a:solidFill>
                  <a:srgbClr val="231F20"/>
                </a:solidFill>
                <a:latin typeface="Oswald Bold"/>
              </a:rPr>
              <a:t>FUTURE WORK</a:t>
            </a:r>
          </a:p>
        </p:txBody>
      </p:sp>
      <p:grpSp>
        <p:nvGrpSpPr>
          <p:cNvPr name="Group 4" id="4"/>
          <p:cNvGrpSpPr/>
          <p:nvPr/>
        </p:nvGrpSpPr>
        <p:grpSpPr>
          <a:xfrm rot="0">
            <a:off x="16333169" y="8069439"/>
            <a:ext cx="2094695" cy="2377721"/>
            <a:chOff x="0" y="0"/>
            <a:chExt cx="551689" cy="626231"/>
          </a:xfrm>
        </p:grpSpPr>
        <p:sp>
          <p:nvSpPr>
            <p:cNvPr name="Freeform 5" id="5"/>
            <p:cNvSpPr/>
            <p:nvPr/>
          </p:nvSpPr>
          <p:spPr>
            <a:xfrm flipH="false" flipV="false" rot="0">
              <a:off x="0" y="0"/>
              <a:ext cx="551689" cy="626231"/>
            </a:xfrm>
            <a:custGeom>
              <a:avLst/>
              <a:gdLst/>
              <a:ahLst/>
              <a:cxnLst/>
              <a:rect r="r" b="b" t="t" l="l"/>
              <a:pathLst>
                <a:path h="626231" w="551689">
                  <a:moveTo>
                    <a:pt x="0" y="0"/>
                  </a:moveTo>
                  <a:lnTo>
                    <a:pt x="551689" y="0"/>
                  </a:lnTo>
                  <a:lnTo>
                    <a:pt x="551689" y="626231"/>
                  </a:lnTo>
                  <a:lnTo>
                    <a:pt x="0" y="626231"/>
                  </a:lnTo>
                  <a:lnTo>
                    <a:pt x="0" y="0"/>
                  </a:lnTo>
                </a:path>
              </a:pathLst>
            </a:custGeom>
            <a:solidFill>
              <a:srgbClr val="CCCCCC"/>
            </a:solidFill>
          </p:spPr>
        </p:sp>
        <p:sp>
          <p:nvSpPr>
            <p:cNvPr name="TextBox 6" id="6"/>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grpSp>
        <p:nvGrpSpPr>
          <p:cNvPr name="Group 7" id="7"/>
          <p:cNvGrpSpPr/>
          <p:nvPr/>
        </p:nvGrpSpPr>
        <p:grpSpPr>
          <a:xfrm rot="0">
            <a:off x="-224419" y="-1349021"/>
            <a:ext cx="2094695" cy="2377721"/>
            <a:chOff x="0" y="0"/>
            <a:chExt cx="551689" cy="626231"/>
          </a:xfrm>
        </p:grpSpPr>
        <p:sp>
          <p:nvSpPr>
            <p:cNvPr name="Freeform 8" id="8"/>
            <p:cNvSpPr/>
            <p:nvPr/>
          </p:nvSpPr>
          <p:spPr>
            <a:xfrm flipH="false" flipV="false" rot="0">
              <a:off x="0" y="0"/>
              <a:ext cx="551689" cy="626231"/>
            </a:xfrm>
            <a:custGeom>
              <a:avLst/>
              <a:gdLst/>
              <a:ahLst/>
              <a:cxnLst/>
              <a:rect r="r" b="b" t="t" l="l"/>
              <a:pathLst>
                <a:path h="626231" w="551689">
                  <a:moveTo>
                    <a:pt x="0" y="0"/>
                  </a:moveTo>
                  <a:lnTo>
                    <a:pt x="551689" y="0"/>
                  </a:lnTo>
                  <a:lnTo>
                    <a:pt x="551689" y="626231"/>
                  </a:lnTo>
                  <a:lnTo>
                    <a:pt x="0" y="626231"/>
                  </a:lnTo>
                  <a:lnTo>
                    <a:pt x="0" y="0"/>
                  </a:lnTo>
                </a:path>
              </a:pathLst>
            </a:custGeom>
            <a:solidFill>
              <a:srgbClr val="CCCCCC"/>
            </a:solidFill>
          </p:spPr>
        </p:sp>
        <p:sp>
          <p:nvSpPr>
            <p:cNvPr name="TextBox 9" id="9"/>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10" id="10"/>
          <p:cNvSpPr txBox="true"/>
          <p:nvPr/>
        </p:nvSpPr>
        <p:spPr>
          <a:xfrm rot="0">
            <a:off x="1028700" y="4652327"/>
            <a:ext cx="11151142" cy="887095"/>
          </a:xfrm>
          <a:prstGeom prst="rect">
            <a:avLst/>
          </a:prstGeom>
        </p:spPr>
        <p:txBody>
          <a:bodyPr anchor="t" rtlCol="false" tIns="0" lIns="0" bIns="0" rIns="0">
            <a:spAutoFit/>
          </a:bodyPr>
          <a:lstStyle/>
          <a:p>
            <a:pPr algn="ctr">
              <a:lnSpc>
                <a:spcPts val="7279"/>
              </a:lnSpc>
            </a:pPr>
            <a:r>
              <a:rPr lang="en-US" sz="5199">
                <a:solidFill>
                  <a:srgbClr val="231F20"/>
                </a:solidFill>
                <a:latin typeface="Canva Sans Bold"/>
              </a:rPr>
              <a:t>1-</a:t>
            </a:r>
            <a:r>
              <a:rPr lang="en-US" sz="5199">
                <a:solidFill>
                  <a:srgbClr val="231F20"/>
                </a:solidFill>
                <a:latin typeface="Canva Sans Bold"/>
              </a:rPr>
              <a:t>Add a solar panel to our robot. </a:t>
            </a:r>
          </a:p>
        </p:txBody>
      </p:sp>
      <p:sp>
        <p:nvSpPr>
          <p:cNvPr name="TextBox 11" id="11"/>
          <p:cNvSpPr txBox="true"/>
          <p:nvPr/>
        </p:nvSpPr>
        <p:spPr>
          <a:xfrm rot="0">
            <a:off x="1028700" y="6115297"/>
            <a:ext cx="13185376" cy="887095"/>
          </a:xfrm>
          <a:prstGeom prst="rect">
            <a:avLst/>
          </a:prstGeom>
        </p:spPr>
        <p:txBody>
          <a:bodyPr anchor="t" rtlCol="false" tIns="0" lIns="0" bIns="0" rIns="0">
            <a:spAutoFit/>
          </a:bodyPr>
          <a:lstStyle/>
          <a:p>
            <a:pPr algn="ctr">
              <a:lnSpc>
                <a:spcPts val="7279"/>
              </a:lnSpc>
            </a:pPr>
            <a:r>
              <a:rPr lang="en-US" sz="5199">
                <a:solidFill>
                  <a:srgbClr val="231F20"/>
                </a:solidFill>
                <a:latin typeface="Canva Sans Bold"/>
              </a:rPr>
              <a:t>2-</a:t>
            </a:r>
            <a:r>
              <a:rPr lang="en-US" sz="5199">
                <a:solidFill>
                  <a:srgbClr val="231F20"/>
                </a:solidFill>
                <a:latin typeface="Canva Sans Bold"/>
              </a:rPr>
              <a:t>Add a navigation system to our robot.</a:t>
            </a:r>
          </a:p>
        </p:txBody>
      </p:sp>
      <p:sp>
        <p:nvSpPr>
          <p:cNvPr name="TextBox 12" id="12"/>
          <p:cNvSpPr txBox="true"/>
          <p:nvPr/>
        </p:nvSpPr>
        <p:spPr>
          <a:xfrm rot="0">
            <a:off x="1028700" y="7578267"/>
            <a:ext cx="13185376" cy="887095"/>
          </a:xfrm>
          <a:prstGeom prst="rect">
            <a:avLst/>
          </a:prstGeom>
        </p:spPr>
        <p:txBody>
          <a:bodyPr anchor="t" rtlCol="false" tIns="0" lIns="0" bIns="0" rIns="0">
            <a:spAutoFit/>
          </a:bodyPr>
          <a:lstStyle/>
          <a:p>
            <a:pPr algn="ctr">
              <a:lnSpc>
                <a:spcPts val="7279"/>
              </a:lnSpc>
            </a:pPr>
            <a:r>
              <a:rPr lang="en-US" sz="5199">
                <a:solidFill>
                  <a:srgbClr val="231F20"/>
                </a:solidFill>
                <a:latin typeface="Canva Sans Bold"/>
              </a:rPr>
              <a:t>3-</a:t>
            </a:r>
            <a:r>
              <a:rPr lang="en-US" sz="5199">
                <a:solidFill>
                  <a:srgbClr val="231F20"/>
                </a:solidFill>
                <a:latin typeface="Canva Sans Bold"/>
              </a:rPr>
              <a:t>Add image processing.</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13662994" y="337474"/>
            <a:ext cx="4296549" cy="9570246"/>
            <a:chOff x="0" y="0"/>
            <a:chExt cx="1131601" cy="2520559"/>
          </a:xfrm>
        </p:grpSpPr>
        <p:sp>
          <p:nvSpPr>
            <p:cNvPr name="Freeform 4" id="4"/>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2142191" y="4828880"/>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3"/>
            <a:stretch>
              <a:fillRect l="0" t="-86495" r="0" b="0"/>
            </a:stretch>
          </a:blipFill>
        </p:spPr>
      </p:sp>
      <p:grpSp>
        <p:nvGrpSpPr>
          <p:cNvPr name="Group 7" id="7"/>
          <p:cNvGrpSpPr/>
          <p:nvPr/>
        </p:nvGrpSpPr>
        <p:grpSpPr>
          <a:xfrm rot="0">
            <a:off x="2142191" y="3396305"/>
            <a:ext cx="9610044" cy="1948998"/>
            <a:chOff x="0" y="0"/>
            <a:chExt cx="3682024" cy="746746"/>
          </a:xfrm>
        </p:grpSpPr>
        <p:sp>
          <p:nvSpPr>
            <p:cNvPr name="Freeform 8" id="8"/>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9" id="9"/>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10" id="10"/>
          <p:cNvSpPr/>
          <p:nvPr/>
        </p:nvSpPr>
        <p:spPr>
          <a:xfrm flipH="false" flipV="false" rot="0">
            <a:off x="2142191" y="7210022"/>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3"/>
            <a:stretch>
              <a:fillRect l="0" t="-86495" r="0" b="0"/>
            </a:stretch>
          </a:blipFill>
        </p:spPr>
      </p:sp>
      <p:grpSp>
        <p:nvGrpSpPr>
          <p:cNvPr name="Group 11" id="11"/>
          <p:cNvGrpSpPr/>
          <p:nvPr/>
        </p:nvGrpSpPr>
        <p:grpSpPr>
          <a:xfrm rot="0">
            <a:off x="2142191" y="5777447"/>
            <a:ext cx="9610044" cy="1948998"/>
            <a:chOff x="0" y="0"/>
            <a:chExt cx="3682024" cy="746746"/>
          </a:xfrm>
        </p:grpSpPr>
        <p:sp>
          <p:nvSpPr>
            <p:cNvPr name="Freeform 12" id="12"/>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13" id="13"/>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14" id="14"/>
          <p:cNvSpPr txBox="true"/>
          <p:nvPr/>
        </p:nvSpPr>
        <p:spPr>
          <a:xfrm rot="0">
            <a:off x="2902437" y="5977311"/>
            <a:ext cx="8138643" cy="1446809"/>
          </a:xfrm>
          <a:prstGeom prst="rect">
            <a:avLst/>
          </a:prstGeom>
        </p:spPr>
        <p:txBody>
          <a:bodyPr anchor="t" rtlCol="false" tIns="0" lIns="0" bIns="0" rIns="0">
            <a:spAutoFit/>
          </a:bodyPr>
          <a:lstStyle/>
          <a:p>
            <a:pPr algn="l" marL="0" indent="0" lvl="0">
              <a:lnSpc>
                <a:spcPts val="5809"/>
              </a:lnSpc>
              <a:spcBef>
                <a:spcPct val="0"/>
              </a:spcBef>
            </a:pPr>
            <a:r>
              <a:rPr lang="en-US" sz="4210" spc="412">
                <a:solidFill>
                  <a:srgbClr val="231F20"/>
                </a:solidFill>
                <a:latin typeface="DM Sans"/>
              </a:rPr>
              <a:t>servo motors to control the brush</a:t>
            </a:r>
          </a:p>
        </p:txBody>
      </p:sp>
      <p:sp>
        <p:nvSpPr>
          <p:cNvPr name="Freeform 15" id="15"/>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6" id="16"/>
          <p:cNvSpPr/>
          <p:nvPr/>
        </p:nvSpPr>
        <p:spPr>
          <a:xfrm flipH="false" flipV="false" rot="0">
            <a:off x="12560415" y="1253681"/>
            <a:ext cx="5029317" cy="4285249"/>
          </a:xfrm>
          <a:custGeom>
            <a:avLst/>
            <a:gdLst/>
            <a:ahLst/>
            <a:cxnLst/>
            <a:rect r="r" b="b" t="t" l="l"/>
            <a:pathLst>
              <a:path h="4285249" w="5029317">
                <a:moveTo>
                  <a:pt x="0" y="0"/>
                </a:moveTo>
                <a:lnTo>
                  <a:pt x="5029317" y="0"/>
                </a:lnTo>
                <a:lnTo>
                  <a:pt x="5029317" y="4285249"/>
                </a:lnTo>
                <a:lnTo>
                  <a:pt x="0" y="4285249"/>
                </a:lnTo>
                <a:lnTo>
                  <a:pt x="0" y="0"/>
                </a:lnTo>
                <a:close/>
              </a:path>
            </a:pathLst>
          </a:custGeom>
          <a:blipFill>
            <a:blip r:embed="rId6"/>
            <a:stretch>
              <a:fillRect l="0" t="-7279" r="0" b="-10084"/>
            </a:stretch>
          </a:blipFill>
        </p:spPr>
      </p:sp>
      <p:sp>
        <p:nvSpPr>
          <p:cNvPr name="Freeform 17" id="17"/>
          <p:cNvSpPr/>
          <p:nvPr/>
        </p:nvSpPr>
        <p:spPr>
          <a:xfrm flipH="false" flipV="false" rot="0">
            <a:off x="12487169" y="5345304"/>
            <a:ext cx="5102563" cy="4320567"/>
          </a:xfrm>
          <a:custGeom>
            <a:avLst/>
            <a:gdLst/>
            <a:ahLst/>
            <a:cxnLst/>
            <a:rect r="r" b="b" t="t" l="l"/>
            <a:pathLst>
              <a:path h="4320567" w="5102563">
                <a:moveTo>
                  <a:pt x="0" y="0"/>
                </a:moveTo>
                <a:lnTo>
                  <a:pt x="5102563" y="0"/>
                </a:lnTo>
                <a:lnTo>
                  <a:pt x="5102563" y="4320567"/>
                </a:lnTo>
                <a:lnTo>
                  <a:pt x="0" y="4320567"/>
                </a:lnTo>
                <a:lnTo>
                  <a:pt x="0" y="0"/>
                </a:lnTo>
                <a:close/>
              </a:path>
            </a:pathLst>
          </a:custGeom>
          <a:blipFill>
            <a:blip r:embed="rId7"/>
            <a:stretch>
              <a:fillRect l="0" t="-5570" r="0" b="-12528"/>
            </a:stretch>
          </a:blipFill>
        </p:spPr>
      </p:sp>
      <p:sp>
        <p:nvSpPr>
          <p:cNvPr name="TextBox 18" id="18"/>
          <p:cNvSpPr txBox="true"/>
          <p:nvPr/>
        </p:nvSpPr>
        <p:spPr>
          <a:xfrm rot="0">
            <a:off x="2142191" y="888605"/>
            <a:ext cx="7416941"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MECHANISM</a:t>
            </a:r>
          </a:p>
        </p:txBody>
      </p:sp>
      <p:sp>
        <p:nvSpPr>
          <p:cNvPr name="TextBox 19" id="19"/>
          <p:cNvSpPr txBox="true"/>
          <p:nvPr/>
        </p:nvSpPr>
        <p:spPr>
          <a:xfrm rot="0">
            <a:off x="2902437" y="3925004"/>
            <a:ext cx="8089553" cy="713376"/>
          </a:xfrm>
          <a:prstGeom prst="rect">
            <a:avLst/>
          </a:prstGeom>
        </p:spPr>
        <p:txBody>
          <a:bodyPr anchor="t" rtlCol="false" tIns="0" lIns="0" bIns="0" rIns="0">
            <a:spAutoFit/>
          </a:bodyPr>
          <a:lstStyle/>
          <a:p>
            <a:pPr algn="l" marL="0" indent="0" lvl="0">
              <a:lnSpc>
                <a:spcPts val="5810"/>
              </a:lnSpc>
              <a:spcBef>
                <a:spcPct val="0"/>
              </a:spcBef>
            </a:pPr>
            <a:r>
              <a:rPr lang="en-US" sz="4210" spc="412">
                <a:solidFill>
                  <a:srgbClr val="231F20"/>
                </a:solidFill>
                <a:latin typeface="DM Sans"/>
              </a:rPr>
              <a:t>DC motors for movement.</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13662994" y="337474"/>
            <a:ext cx="4296549" cy="9570246"/>
            <a:chOff x="0" y="0"/>
            <a:chExt cx="1131601" cy="2520559"/>
          </a:xfrm>
        </p:grpSpPr>
        <p:sp>
          <p:nvSpPr>
            <p:cNvPr name="Freeform 3" id="3"/>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2142191" y="4828880"/>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6" id="6"/>
          <p:cNvGrpSpPr/>
          <p:nvPr/>
        </p:nvGrpSpPr>
        <p:grpSpPr>
          <a:xfrm rot="0">
            <a:off x="2142191" y="3396305"/>
            <a:ext cx="9610044" cy="1948998"/>
            <a:chOff x="0" y="0"/>
            <a:chExt cx="3682024" cy="746746"/>
          </a:xfrm>
        </p:grpSpPr>
        <p:sp>
          <p:nvSpPr>
            <p:cNvPr name="Freeform 7" id="7"/>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8" id="8"/>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9" id="9"/>
          <p:cNvSpPr/>
          <p:nvPr/>
        </p:nvSpPr>
        <p:spPr>
          <a:xfrm flipH="false" flipV="false" rot="0">
            <a:off x="2142191" y="7210022"/>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10" id="10"/>
          <p:cNvGrpSpPr/>
          <p:nvPr/>
        </p:nvGrpSpPr>
        <p:grpSpPr>
          <a:xfrm rot="0">
            <a:off x="2142191" y="5777447"/>
            <a:ext cx="9610044" cy="1948998"/>
            <a:chOff x="0" y="0"/>
            <a:chExt cx="3682024" cy="746746"/>
          </a:xfrm>
        </p:grpSpPr>
        <p:sp>
          <p:nvSpPr>
            <p:cNvPr name="Freeform 11" id="11"/>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12" id="12"/>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13" id="13"/>
          <p:cNvSpPr txBox="true"/>
          <p:nvPr/>
        </p:nvSpPr>
        <p:spPr>
          <a:xfrm rot="0">
            <a:off x="2902437" y="5977311"/>
            <a:ext cx="8138643" cy="1446809"/>
          </a:xfrm>
          <a:prstGeom prst="rect">
            <a:avLst/>
          </a:prstGeom>
        </p:spPr>
        <p:txBody>
          <a:bodyPr anchor="t" rtlCol="false" tIns="0" lIns="0" bIns="0" rIns="0">
            <a:spAutoFit/>
          </a:bodyPr>
          <a:lstStyle/>
          <a:p>
            <a:pPr algn="l" marL="0" indent="0" lvl="0">
              <a:lnSpc>
                <a:spcPts val="5809"/>
              </a:lnSpc>
              <a:spcBef>
                <a:spcPct val="0"/>
              </a:spcBef>
            </a:pPr>
            <a:r>
              <a:rPr lang="en-US" sz="4210" spc="412">
                <a:solidFill>
                  <a:srgbClr val="231F20"/>
                </a:solidFill>
                <a:latin typeface="DM Sans"/>
              </a:rPr>
              <a:t>H-bridge to control the DC motors and the brush</a:t>
            </a:r>
          </a:p>
        </p:txBody>
      </p:sp>
      <p:sp>
        <p:nvSpPr>
          <p:cNvPr name="Freeform 14" id="14"/>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12947654" y="1028700"/>
            <a:ext cx="4512699" cy="4697310"/>
          </a:xfrm>
          <a:custGeom>
            <a:avLst/>
            <a:gdLst/>
            <a:ahLst/>
            <a:cxnLst/>
            <a:rect r="r" b="b" t="t" l="l"/>
            <a:pathLst>
              <a:path h="4697310" w="4512699">
                <a:moveTo>
                  <a:pt x="0" y="0"/>
                </a:moveTo>
                <a:lnTo>
                  <a:pt x="4512699" y="0"/>
                </a:lnTo>
                <a:lnTo>
                  <a:pt x="4512699" y="4697310"/>
                </a:lnTo>
                <a:lnTo>
                  <a:pt x="0" y="4697310"/>
                </a:lnTo>
                <a:lnTo>
                  <a:pt x="0" y="0"/>
                </a:lnTo>
                <a:close/>
              </a:path>
            </a:pathLst>
          </a:custGeom>
          <a:blipFill>
            <a:blip r:embed="rId5"/>
            <a:stretch>
              <a:fillRect l="0" t="0" r="0" b="0"/>
            </a:stretch>
          </a:blipFill>
        </p:spPr>
      </p:sp>
      <p:sp>
        <p:nvSpPr>
          <p:cNvPr name="Freeform 16" id="16"/>
          <p:cNvSpPr/>
          <p:nvPr/>
        </p:nvSpPr>
        <p:spPr>
          <a:xfrm flipH="false" flipV="false" rot="0">
            <a:off x="12947654" y="5726010"/>
            <a:ext cx="4512699" cy="3615952"/>
          </a:xfrm>
          <a:custGeom>
            <a:avLst/>
            <a:gdLst/>
            <a:ahLst/>
            <a:cxnLst/>
            <a:rect r="r" b="b" t="t" l="l"/>
            <a:pathLst>
              <a:path h="3615952" w="4512699">
                <a:moveTo>
                  <a:pt x="0" y="0"/>
                </a:moveTo>
                <a:lnTo>
                  <a:pt x="4512699" y="0"/>
                </a:lnTo>
                <a:lnTo>
                  <a:pt x="4512699" y="3615952"/>
                </a:lnTo>
                <a:lnTo>
                  <a:pt x="0" y="3615952"/>
                </a:lnTo>
                <a:lnTo>
                  <a:pt x="0" y="0"/>
                </a:lnTo>
                <a:close/>
              </a:path>
            </a:pathLst>
          </a:custGeom>
          <a:blipFill>
            <a:blip r:embed="rId6"/>
            <a:stretch>
              <a:fillRect l="-3487" t="0" r="-3487" b="0"/>
            </a:stretch>
          </a:blipFill>
        </p:spPr>
      </p:sp>
      <p:sp>
        <p:nvSpPr>
          <p:cNvPr name="TextBox 17" id="17"/>
          <p:cNvSpPr txBox="true"/>
          <p:nvPr/>
        </p:nvSpPr>
        <p:spPr>
          <a:xfrm rot="0">
            <a:off x="2142191" y="888605"/>
            <a:ext cx="7416941"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MECHANISM</a:t>
            </a:r>
          </a:p>
        </p:txBody>
      </p:sp>
      <p:sp>
        <p:nvSpPr>
          <p:cNvPr name="TextBox 18" id="18"/>
          <p:cNvSpPr txBox="true"/>
          <p:nvPr/>
        </p:nvSpPr>
        <p:spPr>
          <a:xfrm rot="0">
            <a:off x="2902437" y="3925004"/>
            <a:ext cx="8089553" cy="713376"/>
          </a:xfrm>
          <a:prstGeom prst="rect">
            <a:avLst/>
          </a:prstGeom>
        </p:spPr>
        <p:txBody>
          <a:bodyPr anchor="t" rtlCol="false" tIns="0" lIns="0" bIns="0" rIns="0">
            <a:spAutoFit/>
          </a:bodyPr>
          <a:lstStyle/>
          <a:p>
            <a:pPr algn="l" marL="0" indent="0" lvl="0">
              <a:lnSpc>
                <a:spcPts val="5810"/>
              </a:lnSpc>
              <a:spcBef>
                <a:spcPct val="0"/>
              </a:spcBef>
            </a:pPr>
            <a:r>
              <a:rPr lang="en-US" sz="4210" spc="412">
                <a:solidFill>
                  <a:srgbClr val="231F20"/>
                </a:solidFill>
                <a:latin typeface="DM Sans"/>
              </a:rPr>
              <a:t>Water pump</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13662994" y="337474"/>
            <a:ext cx="4296549" cy="9570246"/>
            <a:chOff x="0" y="0"/>
            <a:chExt cx="1131601" cy="2520559"/>
          </a:xfrm>
        </p:grpSpPr>
        <p:sp>
          <p:nvSpPr>
            <p:cNvPr name="Freeform 3" id="3"/>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2142191" y="4828880"/>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6" id="6"/>
          <p:cNvGrpSpPr/>
          <p:nvPr/>
        </p:nvGrpSpPr>
        <p:grpSpPr>
          <a:xfrm rot="0">
            <a:off x="2142191" y="3396305"/>
            <a:ext cx="9610044" cy="1948998"/>
            <a:chOff x="0" y="0"/>
            <a:chExt cx="3682024" cy="746746"/>
          </a:xfrm>
        </p:grpSpPr>
        <p:sp>
          <p:nvSpPr>
            <p:cNvPr name="Freeform 7" id="7"/>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8" id="8"/>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9" id="9"/>
          <p:cNvSpPr/>
          <p:nvPr/>
        </p:nvSpPr>
        <p:spPr>
          <a:xfrm flipH="false" flipV="false" rot="0">
            <a:off x="2142191" y="7210022"/>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10" id="10"/>
          <p:cNvGrpSpPr/>
          <p:nvPr/>
        </p:nvGrpSpPr>
        <p:grpSpPr>
          <a:xfrm rot="0">
            <a:off x="2142191" y="5777447"/>
            <a:ext cx="9610044" cy="1948998"/>
            <a:chOff x="0" y="0"/>
            <a:chExt cx="3682024" cy="746746"/>
          </a:xfrm>
        </p:grpSpPr>
        <p:sp>
          <p:nvSpPr>
            <p:cNvPr name="Freeform 11" id="11"/>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12" id="12"/>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13" id="13"/>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4" id="14"/>
          <p:cNvSpPr/>
          <p:nvPr/>
        </p:nvSpPr>
        <p:spPr>
          <a:xfrm flipH="false" flipV="false" rot="0">
            <a:off x="13035309" y="1369258"/>
            <a:ext cx="4398300" cy="4356752"/>
          </a:xfrm>
          <a:custGeom>
            <a:avLst/>
            <a:gdLst/>
            <a:ahLst/>
            <a:cxnLst/>
            <a:rect r="r" b="b" t="t" l="l"/>
            <a:pathLst>
              <a:path h="4356752" w="4398300">
                <a:moveTo>
                  <a:pt x="0" y="0"/>
                </a:moveTo>
                <a:lnTo>
                  <a:pt x="4398301" y="0"/>
                </a:lnTo>
                <a:lnTo>
                  <a:pt x="4398301" y="4356752"/>
                </a:lnTo>
                <a:lnTo>
                  <a:pt x="0" y="4356752"/>
                </a:lnTo>
                <a:lnTo>
                  <a:pt x="0" y="0"/>
                </a:lnTo>
                <a:close/>
              </a:path>
            </a:pathLst>
          </a:custGeom>
          <a:blipFill>
            <a:blip r:embed="rId5"/>
            <a:stretch>
              <a:fillRect l="0" t="-702" r="0" b="-702"/>
            </a:stretch>
          </a:blipFill>
        </p:spPr>
      </p:sp>
      <p:sp>
        <p:nvSpPr>
          <p:cNvPr name="Freeform 15" id="15"/>
          <p:cNvSpPr/>
          <p:nvPr/>
        </p:nvSpPr>
        <p:spPr>
          <a:xfrm flipH="false" flipV="false" rot="0">
            <a:off x="13035309" y="5345304"/>
            <a:ext cx="4398300" cy="4398300"/>
          </a:xfrm>
          <a:custGeom>
            <a:avLst/>
            <a:gdLst/>
            <a:ahLst/>
            <a:cxnLst/>
            <a:rect r="r" b="b" t="t" l="l"/>
            <a:pathLst>
              <a:path h="4398300" w="4398300">
                <a:moveTo>
                  <a:pt x="0" y="0"/>
                </a:moveTo>
                <a:lnTo>
                  <a:pt x="4398301" y="0"/>
                </a:lnTo>
                <a:lnTo>
                  <a:pt x="4398301" y="4398300"/>
                </a:lnTo>
                <a:lnTo>
                  <a:pt x="0" y="4398300"/>
                </a:lnTo>
                <a:lnTo>
                  <a:pt x="0" y="0"/>
                </a:lnTo>
                <a:close/>
              </a:path>
            </a:pathLst>
          </a:custGeom>
          <a:blipFill>
            <a:blip r:embed="rId6"/>
            <a:stretch>
              <a:fillRect l="0" t="0" r="0" b="0"/>
            </a:stretch>
          </a:blipFill>
        </p:spPr>
      </p:sp>
      <p:sp>
        <p:nvSpPr>
          <p:cNvPr name="TextBox 16" id="16"/>
          <p:cNvSpPr txBox="true"/>
          <p:nvPr/>
        </p:nvSpPr>
        <p:spPr>
          <a:xfrm rot="0">
            <a:off x="2902437" y="5977311"/>
            <a:ext cx="8138643" cy="713384"/>
          </a:xfrm>
          <a:prstGeom prst="rect">
            <a:avLst/>
          </a:prstGeom>
        </p:spPr>
        <p:txBody>
          <a:bodyPr anchor="t" rtlCol="false" tIns="0" lIns="0" bIns="0" rIns="0">
            <a:spAutoFit/>
          </a:bodyPr>
          <a:lstStyle/>
          <a:p>
            <a:pPr algn="l" marL="0" indent="0" lvl="0">
              <a:lnSpc>
                <a:spcPts val="5809"/>
              </a:lnSpc>
              <a:spcBef>
                <a:spcPct val="0"/>
              </a:spcBef>
            </a:pPr>
            <a:r>
              <a:rPr lang="en-US" sz="4210" spc="412">
                <a:solidFill>
                  <a:srgbClr val="231F20"/>
                </a:solidFill>
                <a:latin typeface="DM Sans"/>
              </a:rPr>
              <a:t>Water level sensor</a:t>
            </a:r>
          </a:p>
        </p:txBody>
      </p:sp>
      <p:sp>
        <p:nvSpPr>
          <p:cNvPr name="TextBox 17" id="17"/>
          <p:cNvSpPr txBox="true"/>
          <p:nvPr/>
        </p:nvSpPr>
        <p:spPr>
          <a:xfrm rot="0">
            <a:off x="2142191" y="888605"/>
            <a:ext cx="7416941"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MECHANISM</a:t>
            </a:r>
          </a:p>
        </p:txBody>
      </p:sp>
      <p:sp>
        <p:nvSpPr>
          <p:cNvPr name="TextBox 18" id="18"/>
          <p:cNvSpPr txBox="true"/>
          <p:nvPr/>
        </p:nvSpPr>
        <p:spPr>
          <a:xfrm rot="0">
            <a:off x="2902437" y="3925004"/>
            <a:ext cx="8089553" cy="713376"/>
          </a:xfrm>
          <a:prstGeom prst="rect">
            <a:avLst/>
          </a:prstGeom>
        </p:spPr>
        <p:txBody>
          <a:bodyPr anchor="t" rtlCol="false" tIns="0" lIns="0" bIns="0" rIns="0">
            <a:spAutoFit/>
          </a:bodyPr>
          <a:lstStyle/>
          <a:p>
            <a:pPr algn="l" marL="0" indent="0" lvl="0">
              <a:lnSpc>
                <a:spcPts val="5810"/>
              </a:lnSpc>
              <a:spcBef>
                <a:spcPct val="0"/>
              </a:spcBef>
            </a:pPr>
            <a:r>
              <a:rPr lang="en-US" sz="4210" spc="412">
                <a:solidFill>
                  <a:srgbClr val="231F20"/>
                </a:solidFill>
                <a:latin typeface="DM Sans"/>
              </a:rPr>
              <a:t>ultrasonic sensors</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13662994" y="337474"/>
            <a:ext cx="4296549" cy="9570246"/>
            <a:chOff x="0" y="0"/>
            <a:chExt cx="1131601" cy="2520559"/>
          </a:xfrm>
        </p:grpSpPr>
        <p:sp>
          <p:nvSpPr>
            <p:cNvPr name="Freeform 3" id="3"/>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2142191" y="5545168"/>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6" id="6"/>
          <p:cNvGrpSpPr/>
          <p:nvPr/>
        </p:nvGrpSpPr>
        <p:grpSpPr>
          <a:xfrm rot="0">
            <a:off x="2142191" y="4112593"/>
            <a:ext cx="9610044" cy="1948998"/>
            <a:chOff x="0" y="0"/>
            <a:chExt cx="3682024" cy="746746"/>
          </a:xfrm>
        </p:grpSpPr>
        <p:sp>
          <p:nvSpPr>
            <p:cNvPr name="Freeform 7" id="7"/>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8" id="8"/>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9" id="9"/>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11370988" y="2568552"/>
            <a:ext cx="6588554" cy="4935056"/>
          </a:xfrm>
          <a:custGeom>
            <a:avLst/>
            <a:gdLst/>
            <a:ahLst/>
            <a:cxnLst/>
            <a:rect r="r" b="b" t="t" l="l"/>
            <a:pathLst>
              <a:path h="4935056" w="6588554">
                <a:moveTo>
                  <a:pt x="0" y="0"/>
                </a:moveTo>
                <a:lnTo>
                  <a:pt x="6588555" y="0"/>
                </a:lnTo>
                <a:lnTo>
                  <a:pt x="6588555" y="4935056"/>
                </a:lnTo>
                <a:lnTo>
                  <a:pt x="0" y="4935056"/>
                </a:lnTo>
                <a:lnTo>
                  <a:pt x="0" y="0"/>
                </a:lnTo>
                <a:close/>
              </a:path>
            </a:pathLst>
          </a:custGeom>
          <a:blipFill>
            <a:blip r:embed="rId5"/>
            <a:stretch>
              <a:fillRect l="0" t="0" r="0" b="0"/>
            </a:stretch>
          </a:blipFill>
        </p:spPr>
      </p:sp>
      <p:sp>
        <p:nvSpPr>
          <p:cNvPr name="TextBox 11" id="11"/>
          <p:cNvSpPr txBox="true"/>
          <p:nvPr/>
        </p:nvSpPr>
        <p:spPr>
          <a:xfrm rot="0">
            <a:off x="2142191" y="888605"/>
            <a:ext cx="7416941"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MECHANISM</a:t>
            </a:r>
          </a:p>
        </p:txBody>
      </p:sp>
      <p:sp>
        <p:nvSpPr>
          <p:cNvPr name="TextBox 12" id="12"/>
          <p:cNvSpPr txBox="true"/>
          <p:nvPr/>
        </p:nvSpPr>
        <p:spPr>
          <a:xfrm rot="0">
            <a:off x="2902437" y="4641292"/>
            <a:ext cx="8089553" cy="713376"/>
          </a:xfrm>
          <a:prstGeom prst="rect">
            <a:avLst/>
          </a:prstGeom>
        </p:spPr>
        <p:txBody>
          <a:bodyPr anchor="t" rtlCol="false" tIns="0" lIns="0" bIns="0" rIns="0">
            <a:spAutoFit/>
          </a:bodyPr>
          <a:lstStyle/>
          <a:p>
            <a:pPr algn="l" marL="0" indent="0" lvl="0">
              <a:lnSpc>
                <a:spcPts val="5810"/>
              </a:lnSpc>
              <a:spcBef>
                <a:spcPct val="0"/>
              </a:spcBef>
            </a:pPr>
            <a:r>
              <a:rPr lang="en-US" sz="4210" spc="412">
                <a:solidFill>
                  <a:srgbClr val="231F20"/>
                </a:solidFill>
                <a:latin typeface="DM Sans"/>
              </a:rPr>
              <a:t>DC to DC buck converter</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13662994" y="337474"/>
            <a:ext cx="4296549" cy="9570246"/>
            <a:chOff x="0" y="0"/>
            <a:chExt cx="1131601" cy="2520559"/>
          </a:xfrm>
        </p:grpSpPr>
        <p:sp>
          <p:nvSpPr>
            <p:cNvPr name="Freeform 3" id="3"/>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2142191" y="5545168"/>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6" id="6"/>
          <p:cNvGrpSpPr/>
          <p:nvPr/>
        </p:nvGrpSpPr>
        <p:grpSpPr>
          <a:xfrm rot="0">
            <a:off x="2142191" y="4112593"/>
            <a:ext cx="9610044" cy="1948998"/>
            <a:chOff x="0" y="0"/>
            <a:chExt cx="3682024" cy="746746"/>
          </a:xfrm>
        </p:grpSpPr>
        <p:sp>
          <p:nvSpPr>
            <p:cNvPr name="Freeform 7" id="7"/>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8" id="8"/>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9" id="9"/>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9375518" y="2861851"/>
            <a:ext cx="7883782" cy="6396449"/>
          </a:xfrm>
          <a:custGeom>
            <a:avLst/>
            <a:gdLst/>
            <a:ahLst/>
            <a:cxnLst/>
            <a:rect r="r" b="b" t="t" l="l"/>
            <a:pathLst>
              <a:path h="6396449" w="7883782">
                <a:moveTo>
                  <a:pt x="0" y="0"/>
                </a:moveTo>
                <a:lnTo>
                  <a:pt x="7883782" y="0"/>
                </a:lnTo>
                <a:lnTo>
                  <a:pt x="7883782" y="6396449"/>
                </a:lnTo>
                <a:lnTo>
                  <a:pt x="0" y="6396449"/>
                </a:lnTo>
                <a:lnTo>
                  <a:pt x="0" y="0"/>
                </a:lnTo>
                <a:close/>
              </a:path>
            </a:pathLst>
          </a:custGeom>
          <a:blipFill>
            <a:blip r:embed="rId5"/>
            <a:stretch>
              <a:fillRect l="0" t="-14954" r="0" b="-8298"/>
            </a:stretch>
          </a:blipFill>
        </p:spPr>
      </p:sp>
      <p:sp>
        <p:nvSpPr>
          <p:cNvPr name="TextBox 11" id="11"/>
          <p:cNvSpPr txBox="true"/>
          <p:nvPr/>
        </p:nvSpPr>
        <p:spPr>
          <a:xfrm rot="0">
            <a:off x="1262543" y="857250"/>
            <a:ext cx="9427475"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CONTROLLERS: </a:t>
            </a:r>
          </a:p>
        </p:txBody>
      </p:sp>
      <p:sp>
        <p:nvSpPr>
          <p:cNvPr name="TextBox 12" id="12"/>
          <p:cNvSpPr txBox="true"/>
          <p:nvPr/>
        </p:nvSpPr>
        <p:spPr>
          <a:xfrm rot="0">
            <a:off x="2902437" y="4641292"/>
            <a:ext cx="8089553" cy="713376"/>
          </a:xfrm>
          <a:prstGeom prst="rect">
            <a:avLst/>
          </a:prstGeom>
        </p:spPr>
        <p:txBody>
          <a:bodyPr anchor="t" rtlCol="false" tIns="0" lIns="0" bIns="0" rIns="0">
            <a:spAutoFit/>
          </a:bodyPr>
          <a:lstStyle/>
          <a:p>
            <a:pPr algn="l" marL="0" indent="0" lvl="0">
              <a:lnSpc>
                <a:spcPts val="5810"/>
              </a:lnSpc>
              <a:spcBef>
                <a:spcPct val="0"/>
              </a:spcBef>
            </a:pPr>
            <a:r>
              <a:rPr lang="en-US" sz="4210" spc="412">
                <a:solidFill>
                  <a:srgbClr val="231F20"/>
                </a:solidFill>
                <a:latin typeface="DM Sans"/>
              </a:rPr>
              <a:t>Arduino Mega</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13662994" y="337474"/>
            <a:ext cx="4296549" cy="9570246"/>
            <a:chOff x="0" y="0"/>
            <a:chExt cx="1131601" cy="2520559"/>
          </a:xfrm>
        </p:grpSpPr>
        <p:sp>
          <p:nvSpPr>
            <p:cNvPr name="Freeform 3" id="3"/>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4" id="4"/>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2142191" y="5545168"/>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6" id="6"/>
          <p:cNvGrpSpPr/>
          <p:nvPr/>
        </p:nvGrpSpPr>
        <p:grpSpPr>
          <a:xfrm rot="0">
            <a:off x="2142191" y="4112593"/>
            <a:ext cx="9610044" cy="1948998"/>
            <a:chOff x="0" y="0"/>
            <a:chExt cx="3682024" cy="746746"/>
          </a:xfrm>
        </p:grpSpPr>
        <p:sp>
          <p:nvSpPr>
            <p:cNvPr name="Freeform 7" id="7"/>
            <p:cNvSpPr/>
            <p:nvPr/>
          </p:nvSpPr>
          <p:spPr>
            <a:xfrm flipH="false" flipV="false" rot="0">
              <a:off x="0" y="0"/>
              <a:ext cx="3682024" cy="746746"/>
            </a:xfrm>
            <a:custGeom>
              <a:avLst/>
              <a:gdLst/>
              <a:ahLst/>
              <a:cxnLst/>
              <a:rect r="r" b="b" t="t" l="l"/>
              <a:pathLst>
                <a:path h="746746" w="3682024">
                  <a:moveTo>
                    <a:pt x="0" y="0"/>
                  </a:moveTo>
                  <a:lnTo>
                    <a:pt x="3682024" y="0"/>
                  </a:lnTo>
                  <a:lnTo>
                    <a:pt x="3682024" y="746746"/>
                  </a:lnTo>
                  <a:lnTo>
                    <a:pt x="0" y="746746"/>
                  </a:lnTo>
                  <a:lnTo>
                    <a:pt x="0" y="0"/>
                  </a:lnTo>
                </a:path>
              </a:pathLst>
            </a:custGeom>
            <a:solidFill>
              <a:srgbClr val="EFEFEF"/>
            </a:solidFill>
          </p:spPr>
        </p:sp>
        <p:sp>
          <p:nvSpPr>
            <p:cNvPr name="TextBox 8" id="8"/>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9" id="9"/>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9461045" y="2543592"/>
            <a:ext cx="7274007" cy="7274007"/>
          </a:xfrm>
          <a:custGeom>
            <a:avLst/>
            <a:gdLst/>
            <a:ahLst/>
            <a:cxnLst/>
            <a:rect r="r" b="b" t="t" l="l"/>
            <a:pathLst>
              <a:path h="7274007" w="7274007">
                <a:moveTo>
                  <a:pt x="0" y="0"/>
                </a:moveTo>
                <a:lnTo>
                  <a:pt x="7274008" y="0"/>
                </a:lnTo>
                <a:lnTo>
                  <a:pt x="7274008" y="7274008"/>
                </a:lnTo>
                <a:lnTo>
                  <a:pt x="0" y="7274008"/>
                </a:lnTo>
                <a:lnTo>
                  <a:pt x="0" y="0"/>
                </a:lnTo>
                <a:close/>
              </a:path>
            </a:pathLst>
          </a:custGeom>
          <a:blipFill>
            <a:blip r:embed="rId5"/>
            <a:stretch>
              <a:fillRect l="0" t="0" r="0" b="0"/>
            </a:stretch>
          </a:blipFill>
        </p:spPr>
      </p:sp>
      <p:sp>
        <p:nvSpPr>
          <p:cNvPr name="TextBox 11" id="11"/>
          <p:cNvSpPr txBox="true"/>
          <p:nvPr/>
        </p:nvSpPr>
        <p:spPr>
          <a:xfrm rot="0">
            <a:off x="1262543" y="857250"/>
            <a:ext cx="9427475"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CONTROLLERS: </a:t>
            </a:r>
          </a:p>
        </p:txBody>
      </p:sp>
      <p:sp>
        <p:nvSpPr>
          <p:cNvPr name="TextBox 12" id="12"/>
          <p:cNvSpPr txBox="true"/>
          <p:nvPr/>
        </p:nvSpPr>
        <p:spPr>
          <a:xfrm rot="0">
            <a:off x="2902437" y="4641292"/>
            <a:ext cx="8089553" cy="713376"/>
          </a:xfrm>
          <a:prstGeom prst="rect">
            <a:avLst/>
          </a:prstGeom>
        </p:spPr>
        <p:txBody>
          <a:bodyPr anchor="t" rtlCol="false" tIns="0" lIns="0" bIns="0" rIns="0">
            <a:spAutoFit/>
          </a:bodyPr>
          <a:lstStyle/>
          <a:p>
            <a:pPr algn="l" marL="0" indent="0" lvl="0">
              <a:lnSpc>
                <a:spcPts val="5810"/>
              </a:lnSpc>
              <a:spcBef>
                <a:spcPct val="0"/>
              </a:spcBef>
            </a:pPr>
            <a:r>
              <a:rPr lang="en-US" sz="4210" spc="412">
                <a:solidFill>
                  <a:srgbClr val="231F20"/>
                </a:solidFill>
                <a:latin typeface="DM Sans"/>
              </a:rPr>
              <a:t>ESP 32</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10580377">
            <a:off x="9407140" y="-9309963"/>
            <a:ext cx="24036383" cy="24664199"/>
          </a:xfrm>
          <a:custGeom>
            <a:avLst/>
            <a:gdLst/>
            <a:ahLst/>
            <a:cxnLst/>
            <a:rect r="r" b="b" t="t" l="l"/>
            <a:pathLst>
              <a:path h="24664199" w="24036383">
                <a:moveTo>
                  <a:pt x="0" y="0"/>
                </a:moveTo>
                <a:lnTo>
                  <a:pt x="24036383" y="0"/>
                </a:lnTo>
                <a:lnTo>
                  <a:pt x="24036383" y="24664198"/>
                </a:lnTo>
                <a:lnTo>
                  <a:pt x="0" y="2466419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1561733" y="2105045"/>
            <a:ext cx="8097687" cy="3241963"/>
          </a:xfrm>
          <a:prstGeom prst="rect">
            <a:avLst/>
          </a:prstGeom>
        </p:spPr>
        <p:txBody>
          <a:bodyPr anchor="t" rtlCol="false" tIns="0" lIns="0" bIns="0" rIns="0">
            <a:spAutoFit/>
          </a:bodyPr>
          <a:lstStyle/>
          <a:p>
            <a:pPr marL="0" indent="0" lvl="0">
              <a:lnSpc>
                <a:spcPts val="13015"/>
              </a:lnSpc>
              <a:spcBef>
                <a:spcPct val="0"/>
              </a:spcBef>
            </a:pPr>
            <a:r>
              <a:rPr lang="en-US" sz="9431" spc="924">
                <a:solidFill>
                  <a:srgbClr val="231F20"/>
                </a:solidFill>
                <a:latin typeface="Oswald Bold"/>
              </a:rPr>
              <a:t>THANK'S FOR WATCHING</a:t>
            </a:r>
          </a:p>
        </p:txBody>
      </p:sp>
      <p:sp>
        <p:nvSpPr>
          <p:cNvPr name="Freeform 5" id="5"/>
          <p:cNvSpPr/>
          <p:nvPr/>
        </p:nvSpPr>
        <p:spPr>
          <a:xfrm flipH="true" flipV="false" rot="0">
            <a:off x="-4254153" y="7476061"/>
            <a:ext cx="11881594" cy="3564478"/>
          </a:xfrm>
          <a:custGeom>
            <a:avLst/>
            <a:gdLst/>
            <a:ahLst/>
            <a:cxnLst/>
            <a:rect r="r" b="b" t="t" l="l"/>
            <a:pathLst>
              <a:path h="3564478" w="11881594">
                <a:moveTo>
                  <a:pt x="11881594" y="0"/>
                </a:moveTo>
                <a:lnTo>
                  <a:pt x="0" y="0"/>
                </a:lnTo>
                <a:lnTo>
                  <a:pt x="0" y="3564478"/>
                </a:lnTo>
                <a:lnTo>
                  <a:pt x="11881594" y="3564478"/>
                </a:lnTo>
                <a:lnTo>
                  <a:pt x="11881594"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sp>
        <p:nvSpPr>
          <p:cNvPr name="Freeform 2" id="2"/>
          <p:cNvSpPr/>
          <p:nvPr/>
        </p:nvSpPr>
        <p:spPr>
          <a:xfrm flipH="false" flipV="false" rot="7659121">
            <a:off x="-4012602" y="5585714"/>
            <a:ext cx="7629294" cy="7828566"/>
          </a:xfrm>
          <a:custGeom>
            <a:avLst/>
            <a:gdLst/>
            <a:ahLst/>
            <a:cxnLst/>
            <a:rect r="r" b="b" t="t" l="l"/>
            <a:pathLst>
              <a:path h="7828566" w="7629294">
                <a:moveTo>
                  <a:pt x="0" y="0"/>
                </a:moveTo>
                <a:lnTo>
                  <a:pt x="7629294" y="0"/>
                </a:lnTo>
                <a:lnTo>
                  <a:pt x="7629294" y="7828566"/>
                </a:lnTo>
                <a:lnTo>
                  <a:pt x="0" y="782856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4961391" y="3833236"/>
            <a:ext cx="1400485" cy="5186332"/>
            <a:chOff x="0" y="0"/>
            <a:chExt cx="368852" cy="1365947"/>
          </a:xfrm>
        </p:grpSpPr>
        <p:sp>
          <p:nvSpPr>
            <p:cNvPr name="Freeform 4" id="4"/>
            <p:cNvSpPr/>
            <p:nvPr/>
          </p:nvSpPr>
          <p:spPr>
            <a:xfrm flipH="false" flipV="false" rot="0">
              <a:off x="0" y="0"/>
              <a:ext cx="368852" cy="1365947"/>
            </a:xfrm>
            <a:custGeom>
              <a:avLst/>
              <a:gdLst/>
              <a:ahLst/>
              <a:cxnLst/>
              <a:rect r="r" b="b" t="t" l="l"/>
              <a:pathLst>
                <a:path h="1365947" w="368852">
                  <a:moveTo>
                    <a:pt x="0" y="0"/>
                  </a:moveTo>
                  <a:lnTo>
                    <a:pt x="368852" y="0"/>
                  </a:lnTo>
                  <a:lnTo>
                    <a:pt x="368852" y="1365947"/>
                  </a:lnTo>
                  <a:lnTo>
                    <a:pt x="0" y="1365947"/>
                  </a:lnTo>
                  <a:lnTo>
                    <a:pt x="0" y="0"/>
                  </a:lnTo>
                </a:path>
              </a:pathLst>
            </a:custGeom>
            <a:solidFill>
              <a:srgbClr val="CCCCCC"/>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6" id="6"/>
          <p:cNvSpPr txBox="true"/>
          <p:nvPr/>
        </p:nvSpPr>
        <p:spPr>
          <a:xfrm rot="0">
            <a:off x="4980992" y="1036994"/>
            <a:ext cx="7416941" cy="1683727"/>
          </a:xfrm>
          <a:prstGeom prst="rect">
            <a:avLst/>
          </a:prstGeom>
        </p:spPr>
        <p:txBody>
          <a:bodyPr anchor="t" rtlCol="false" tIns="0" lIns="0" bIns="0" rIns="0">
            <a:spAutoFit/>
          </a:bodyPr>
          <a:lstStyle/>
          <a:p>
            <a:pPr algn="ctr">
              <a:lnSpc>
                <a:spcPts val="13774"/>
              </a:lnSpc>
            </a:pPr>
            <a:r>
              <a:rPr lang="en-US" sz="9981" spc="978">
                <a:solidFill>
                  <a:srgbClr val="231F20"/>
                </a:solidFill>
                <a:latin typeface="Oswald Bold"/>
              </a:rPr>
              <a:t>CONTENT</a:t>
            </a:r>
          </a:p>
        </p:txBody>
      </p:sp>
      <p:sp>
        <p:nvSpPr>
          <p:cNvPr name="Freeform 7" id="7"/>
          <p:cNvSpPr/>
          <p:nvPr/>
        </p:nvSpPr>
        <p:spPr>
          <a:xfrm flipH="false" flipV="false" rot="2016048">
            <a:off x="12243487" y="-1005305"/>
            <a:ext cx="10749463" cy="2687366"/>
          </a:xfrm>
          <a:custGeom>
            <a:avLst/>
            <a:gdLst/>
            <a:ahLst/>
            <a:cxnLst/>
            <a:rect r="r" b="b" t="t" l="l"/>
            <a:pathLst>
              <a:path h="2687366" w="10749463">
                <a:moveTo>
                  <a:pt x="0" y="0"/>
                </a:moveTo>
                <a:lnTo>
                  <a:pt x="10749463" y="0"/>
                </a:lnTo>
                <a:lnTo>
                  <a:pt x="10749463" y="2687365"/>
                </a:lnTo>
                <a:lnTo>
                  <a:pt x="0" y="268736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5193025" y="4096416"/>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01</a:t>
            </a:r>
          </a:p>
        </p:txBody>
      </p:sp>
      <p:sp>
        <p:nvSpPr>
          <p:cNvPr name="TextBox 9" id="9"/>
          <p:cNvSpPr txBox="true"/>
          <p:nvPr/>
        </p:nvSpPr>
        <p:spPr>
          <a:xfrm rot="0">
            <a:off x="5193025" y="4893535"/>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02</a:t>
            </a:r>
          </a:p>
        </p:txBody>
      </p:sp>
      <p:sp>
        <p:nvSpPr>
          <p:cNvPr name="TextBox 10" id="10"/>
          <p:cNvSpPr txBox="true"/>
          <p:nvPr/>
        </p:nvSpPr>
        <p:spPr>
          <a:xfrm rot="0">
            <a:off x="5193025" y="5774692"/>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03</a:t>
            </a:r>
          </a:p>
        </p:txBody>
      </p:sp>
      <p:sp>
        <p:nvSpPr>
          <p:cNvPr name="TextBox 11" id="11"/>
          <p:cNvSpPr txBox="true"/>
          <p:nvPr/>
        </p:nvSpPr>
        <p:spPr>
          <a:xfrm rot="0">
            <a:off x="5193025" y="6571812"/>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04</a:t>
            </a:r>
          </a:p>
        </p:txBody>
      </p:sp>
      <p:sp>
        <p:nvSpPr>
          <p:cNvPr name="TextBox 12" id="12"/>
          <p:cNvSpPr txBox="true"/>
          <p:nvPr/>
        </p:nvSpPr>
        <p:spPr>
          <a:xfrm rot="0">
            <a:off x="5212626" y="7364188"/>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05</a:t>
            </a:r>
          </a:p>
        </p:txBody>
      </p:sp>
      <p:sp>
        <p:nvSpPr>
          <p:cNvPr name="TextBox 13" id="13"/>
          <p:cNvSpPr txBox="true"/>
          <p:nvPr/>
        </p:nvSpPr>
        <p:spPr>
          <a:xfrm rot="0">
            <a:off x="6569102" y="4204368"/>
            <a:ext cx="7667001" cy="1294848"/>
          </a:xfrm>
          <a:prstGeom prst="rect">
            <a:avLst/>
          </a:prstGeom>
        </p:spPr>
        <p:txBody>
          <a:bodyPr anchor="t" rtlCol="false" tIns="0" lIns="0" bIns="0" rIns="0">
            <a:spAutoFit/>
          </a:bodyPr>
          <a:lstStyle/>
          <a:p>
            <a:pPr>
              <a:lnSpc>
                <a:spcPts val="3483"/>
              </a:lnSpc>
            </a:pPr>
            <a:r>
              <a:rPr lang="en-US" sz="2524" spc="247">
                <a:solidFill>
                  <a:srgbClr val="231F20"/>
                </a:solidFill>
                <a:latin typeface="DM Sans"/>
              </a:rPr>
              <a:t>INTRODUCTION</a:t>
            </a:r>
          </a:p>
          <a:p>
            <a:pPr>
              <a:lnSpc>
                <a:spcPts val="3483"/>
              </a:lnSpc>
            </a:pPr>
          </a:p>
          <a:p>
            <a:pPr>
              <a:lnSpc>
                <a:spcPts val="3483"/>
              </a:lnSpc>
            </a:pPr>
          </a:p>
        </p:txBody>
      </p:sp>
      <p:sp>
        <p:nvSpPr>
          <p:cNvPr name="TextBox 14" id="14"/>
          <p:cNvSpPr txBox="true"/>
          <p:nvPr/>
        </p:nvSpPr>
        <p:spPr>
          <a:xfrm rot="0">
            <a:off x="6569102" y="4998586"/>
            <a:ext cx="7081895" cy="418548"/>
          </a:xfrm>
          <a:prstGeom prst="rect">
            <a:avLst/>
          </a:prstGeom>
        </p:spPr>
        <p:txBody>
          <a:bodyPr anchor="t" rtlCol="false" tIns="0" lIns="0" bIns="0" rIns="0">
            <a:spAutoFit/>
          </a:bodyPr>
          <a:lstStyle/>
          <a:p>
            <a:pPr>
              <a:lnSpc>
                <a:spcPts val="3483"/>
              </a:lnSpc>
            </a:pPr>
            <a:r>
              <a:rPr lang="en-US" sz="2524" spc="247">
                <a:solidFill>
                  <a:srgbClr val="231F20"/>
                </a:solidFill>
                <a:latin typeface="DM Sans"/>
              </a:rPr>
              <a:t>OVERVIEW &amp; PROBLEM STATEMENT</a:t>
            </a:r>
          </a:p>
        </p:txBody>
      </p:sp>
      <p:sp>
        <p:nvSpPr>
          <p:cNvPr name="TextBox 15" id="15"/>
          <p:cNvSpPr txBox="true"/>
          <p:nvPr/>
        </p:nvSpPr>
        <p:spPr>
          <a:xfrm rot="0">
            <a:off x="6569102" y="5918677"/>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OUR SOLUTIONS</a:t>
            </a:r>
          </a:p>
        </p:txBody>
      </p:sp>
      <p:sp>
        <p:nvSpPr>
          <p:cNvPr name="TextBox 16" id="16"/>
          <p:cNvSpPr txBox="true"/>
          <p:nvPr/>
        </p:nvSpPr>
        <p:spPr>
          <a:xfrm rot="0">
            <a:off x="6426040" y="6810488"/>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TRADITIONAL VS OUR SYSTEM</a:t>
            </a:r>
          </a:p>
        </p:txBody>
      </p:sp>
      <p:sp>
        <p:nvSpPr>
          <p:cNvPr name="TextBox 17" id="17"/>
          <p:cNvSpPr txBox="true"/>
          <p:nvPr/>
        </p:nvSpPr>
        <p:spPr>
          <a:xfrm rot="0">
            <a:off x="6569102" y="8355064"/>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MECHANISM&amp;CONTROLLER</a:t>
            </a:r>
          </a:p>
        </p:txBody>
      </p:sp>
      <p:sp>
        <p:nvSpPr>
          <p:cNvPr name="TextBox 18" id="18"/>
          <p:cNvSpPr txBox="true"/>
          <p:nvPr/>
        </p:nvSpPr>
        <p:spPr>
          <a:xfrm rot="0">
            <a:off x="5193025" y="8250013"/>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06</a:t>
            </a:r>
          </a:p>
        </p:txBody>
      </p:sp>
      <p:sp>
        <p:nvSpPr>
          <p:cNvPr name="TextBox 19" id="19"/>
          <p:cNvSpPr txBox="true"/>
          <p:nvPr/>
        </p:nvSpPr>
        <p:spPr>
          <a:xfrm rot="0">
            <a:off x="6426040" y="7582776"/>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CHALLENGES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13662994" y="337474"/>
            <a:ext cx="4296549" cy="9570246"/>
            <a:chOff x="0" y="0"/>
            <a:chExt cx="1131601" cy="2520559"/>
          </a:xfrm>
        </p:grpSpPr>
        <p:sp>
          <p:nvSpPr>
            <p:cNvPr name="Freeform 4" id="4"/>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2142191" y="4828880"/>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3"/>
            <a:stretch>
              <a:fillRect l="0" t="-86495" r="0" b="0"/>
            </a:stretch>
          </a:blipFill>
        </p:spPr>
      </p:sp>
      <p:grpSp>
        <p:nvGrpSpPr>
          <p:cNvPr name="Group 7" id="7"/>
          <p:cNvGrpSpPr/>
          <p:nvPr/>
        </p:nvGrpSpPr>
        <p:grpSpPr>
          <a:xfrm rot="0">
            <a:off x="1231616" y="3524242"/>
            <a:ext cx="10313730" cy="3456898"/>
            <a:chOff x="0" y="0"/>
            <a:chExt cx="3951636" cy="1324487"/>
          </a:xfrm>
        </p:grpSpPr>
        <p:sp>
          <p:nvSpPr>
            <p:cNvPr name="Freeform 8" id="8"/>
            <p:cNvSpPr/>
            <p:nvPr/>
          </p:nvSpPr>
          <p:spPr>
            <a:xfrm flipH="false" flipV="false" rot="0">
              <a:off x="0" y="0"/>
              <a:ext cx="3951636" cy="1324487"/>
            </a:xfrm>
            <a:custGeom>
              <a:avLst/>
              <a:gdLst/>
              <a:ahLst/>
              <a:cxnLst/>
              <a:rect r="r" b="b" t="t" l="l"/>
              <a:pathLst>
                <a:path h="1324487" w="3951636">
                  <a:moveTo>
                    <a:pt x="0" y="0"/>
                  </a:moveTo>
                  <a:lnTo>
                    <a:pt x="3951636" y="0"/>
                  </a:lnTo>
                  <a:lnTo>
                    <a:pt x="3951636" y="1324487"/>
                  </a:lnTo>
                  <a:lnTo>
                    <a:pt x="0" y="1324487"/>
                  </a:lnTo>
                  <a:lnTo>
                    <a:pt x="0" y="0"/>
                  </a:lnTo>
                </a:path>
              </a:pathLst>
            </a:custGeom>
            <a:solidFill>
              <a:srgbClr val="EFEFEF"/>
            </a:solidFill>
          </p:spPr>
        </p:sp>
        <p:sp>
          <p:nvSpPr>
            <p:cNvPr name="TextBox 9" id="9"/>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10" id="10"/>
          <p:cNvSpPr/>
          <p:nvPr/>
        </p:nvSpPr>
        <p:spPr>
          <a:xfrm flipH="false" flipV="false" rot="0">
            <a:off x="2142191" y="7210022"/>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3"/>
            <a:stretch>
              <a:fillRect l="0" t="-86495" r="0" b="0"/>
            </a:stretch>
          </a:blipFill>
        </p:spPr>
      </p:sp>
      <p:sp>
        <p:nvSpPr>
          <p:cNvPr name="Freeform 11" id="11"/>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1545346" y="1060055"/>
            <a:ext cx="6414196" cy="8198245"/>
          </a:xfrm>
          <a:custGeom>
            <a:avLst/>
            <a:gdLst/>
            <a:ahLst/>
            <a:cxnLst/>
            <a:rect r="r" b="b" t="t" l="l"/>
            <a:pathLst>
              <a:path h="8198245" w="6414196">
                <a:moveTo>
                  <a:pt x="0" y="0"/>
                </a:moveTo>
                <a:lnTo>
                  <a:pt x="6414197" y="0"/>
                </a:lnTo>
                <a:lnTo>
                  <a:pt x="6414197" y="8198245"/>
                </a:lnTo>
                <a:lnTo>
                  <a:pt x="0" y="8198245"/>
                </a:lnTo>
                <a:lnTo>
                  <a:pt x="0" y="0"/>
                </a:lnTo>
                <a:close/>
              </a:path>
            </a:pathLst>
          </a:custGeom>
          <a:blipFill>
            <a:blip r:embed="rId6"/>
            <a:stretch>
              <a:fillRect l="-15503" t="0" r="-12310" b="0"/>
            </a:stretch>
          </a:blipFill>
        </p:spPr>
      </p:sp>
      <p:sp>
        <p:nvSpPr>
          <p:cNvPr name="TextBox 13" id="13"/>
          <p:cNvSpPr txBox="true"/>
          <p:nvPr/>
        </p:nvSpPr>
        <p:spPr>
          <a:xfrm rot="0">
            <a:off x="1231616" y="1209250"/>
            <a:ext cx="9403155"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INTRODUCTION</a:t>
            </a:r>
          </a:p>
        </p:txBody>
      </p:sp>
      <p:sp>
        <p:nvSpPr>
          <p:cNvPr name="TextBox 14" id="14"/>
          <p:cNvSpPr txBox="true"/>
          <p:nvPr/>
        </p:nvSpPr>
        <p:spPr>
          <a:xfrm rot="0">
            <a:off x="2018177" y="3910386"/>
            <a:ext cx="8740608" cy="2803160"/>
          </a:xfrm>
          <a:prstGeom prst="rect">
            <a:avLst/>
          </a:prstGeom>
        </p:spPr>
        <p:txBody>
          <a:bodyPr anchor="t" rtlCol="false" tIns="0" lIns="0" bIns="0" rIns="0">
            <a:spAutoFit/>
          </a:bodyPr>
          <a:lstStyle/>
          <a:p>
            <a:pPr algn="l" marL="0" indent="0" lvl="0">
              <a:lnSpc>
                <a:spcPts val="4430"/>
              </a:lnSpc>
              <a:spcBef>
                <a:spcPct val="0"/>
              </a:spcBef>
            </a:pPr>
            <a:r>
              <a:rPr lang="en-US" sz="3210" spc="314">
                <a:solidFill>
                  <a:srgbClr val="231F20"/>
                </a:solidFill>
                <a:latin typeface="DM Sans"/>
              </a:rPr>
              <a:t>In a world increasingly focused on sustainable energy solutions, solar panels have emerged as a groundbreaking technology that holds immense promise. </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1A1A1A"/>
        </a:solidFill>
      </p:bgPr>
    </p:bg>
    <p:spTree>
      <p:nvGrpSpPr>
        <p:cNvPr id="1" name=""/>
        <p:cNvGrpSpPr/>
        <p:nvPr/>
      </p:nvGrpSpPr>
      <p:grpSpPr>
        <a:xfrm>
          <a:off x="0" y="0"/>
          <a:ext cx="0" cy="0"/>
          <a:chOff x="0" y="0"/>
          <a:chExt cx="0" cy="0"/>
        </a:xfrm>
      </p:grpSpPr>
      <p:grpSp>
        <p:nvGrpSpPr>
          <p:cNvPr name="Group 2" id="2"/>
          <p:cNvGrpSpPr/>
          <p:nvPr/>
        </p:nvGrpSpPr>
        <p:grpSpPr>
          <a:xfrm rot="0">
            <a:off x="-2770706" y="-3368517"/>
            <a:ext cx="4959890" cy="4959890"/>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F2F4F5"/>
            </a:solidFill>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grpSp>
        <p:nvGrpSpPr>
          <p:cNvPr name="Group 5" id="5"/>
          <p:cNvGrpSpPr/>
          <p:nvPr/>
        </p:nvGrpSpPr>
        <p:grpSpPr>
          <a:xfrm rot="0">
            <a:off x="9144000" y="1278539"/>
            <a:ext cx="13188954" cy="1318895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F2F4F5"/>
            </a:solidFill>
          </p:spPr>
        </p:sp>
        <p:sp>
          <p:nvSpPr>
            <p:cNvPr name="TextBox 7" id="7"/>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Freeform 8" id="8"/>
          <p:cNvSpPr/>
          <p:nvPr/>
        </p:nvSpPr>
        <p:spPr>
          <a:xfrm flipH="false" flipV="false" rot="0">
            <a:off x="-6639105" y="-5979128"/>
            <a:ext cx="12110389" cy="12426705"/>
          </a:xfrm>
          <a:custGeom>
            <a:avLst/>
            <a:gdLst/>
            <a:ahLst/>
            <a:cxnLst/>
            <a:rect r="r" b="b" t="t" l="l"/>
            <a:pathLst>
              <a:path h="12426705" w="12110389">
                <a:moveTo>
                  <a:pt x="0" y="0"/>
                </a:moveTo>
                <a:lnTo>
                  <a:pt x="12110389" y="0"/>
                </a:lnTo>
                <a:lnTo>
                  <a:pt x="12110389" y="12426706"/>
                </a:lnTo>
                <a:lnTo>
                  <a:pt x="0" y="1242670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3986589">
            <a:off x="5084777" y="6259532"/>
            <a:ext cx="9894000" cy="10152425"/>
          </a:xfrm>
          <a:custGeom>
            <a:avLst/>
            <a:gdLst/>
            <a:ahLst/>
            <a:cxnLst/>
            <a:rect r="r" b="b" t="t" l="l"/>
            <a:pathLst>
              <a:path h="10152425" w="9894000">
                <a:moveTo>
                  <a:pt x="0" y="0"/>
                </a:moveTo>
                <a:lnTo>
                  <a:pt x="9894000" y="0"/>
                </a:lnTo>
                <a:lnTo>
                  <a:pt x="9894000" y="10152425"/>
                </a:lnTo>
                <a:lnTo>
                  <a:pt x="0" y="1015242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0" id="10"/>
          <p:cNvSpPr txBox="true"/>
          <p:nvPr/>
        </p:nvSpPr>
        <p:spPr>
          <a:xfrm rot="0">
            <a:off x="810096" y="1192814"/>
            <a:ext cx="17760273" cy="938217"/>
          </a:xfrm>
          <a:prstGeom prst="rect">
            <a:avLst/>
          </a:prstGeom>
        </p:spPr>
        <p:txBody>
          <a:bodyPr anchor="t" rtlCol="false" tIns="0" lIns="0" bIns="0" rIns="0">
            <a:spAutoFit/>
          </a:bodyPr>
          <a:lstStyle/>
          <a:p>
            <a:pPr>
              <a:lnSpc>
                <a:spcPts val="7762"/>
              </a:lnSpc>
            </a:pPr>
            <a:r>
              <a:rPr lang="en-US" sz="5624" spc="551">
                <a:solidFill>
                  <a:srgbClr val="FFFFFF"/>
                </a:solidFill>
                <a:latin typeface="Oswald Bold"/>
              </a:rPr>
              <a:t>OVERVIEW &amp; PROBLEM STATEMENT</a:t>
            </a:r>
          </a:p>
        </p:txBody>
      </p:sp>
      <p:sp>
        <p:nvSpPr>
          <p:cNvPr name="TextBox 11" id="11"/>
          <p:cNvSpPr txBox="true"/>
          <p:nvPr/>
        </p:nvSpPr>
        <p:spPr>
          <a:xfrm rot="0">
            <a:off x="235442" y="2527860"/>
            <a:ext cx="9193175" cy="6920633"/>
          </a:xfrm>
          <a:prstGeom prst="rect">
            <a:avLst/>
          </a:prstGeom>
        </p:spPr>
        <p:txBody>
          <a:bodyPr anchor="t" rtlCol="false" tIns="0" lIns="0" bIns="0" rIns="0">
            <a:spAutoFit/>
          </a:bodyPr>
          <a:lstStyle/>
          <a:p>
            <a:pPr algn="l">
              <a:lnSpc>
                <a:spcPts val="4268"/>
              </a:lnSpc>
            </a:pPr>
            <a:r>
              <a:rPr lang="en-US" sz="3093" spc="303">
                <a:solidFill>
                  <a:srgbClr val="F5FFF5"/>
                </a:solidFill>
                <a:latin typeface="DM Sans"/>
              </a:rPr>
              <a:t>Solar panels are designed to convert sunlight into electricity, making them a vital component of our clean energy future. However, a significant challenge arises as they accumulate dirt, dust, and debris over time. This soiling has a detrimental impact on their efficiency, reducing the amount of electricity they can generate. Understanding the extent of this problem and finding effective solutions is crucial for maximizing the performance and economic viability of solar energy systems</a:t>
            </a:r>
          </a:p>
        </p:txBody>
      </p:sp>
      <p:sp>
        <p:nvSpPr>
          <p:cNvPr name="TextBox 12" id="12"/>
          <p:cNvSpPr txBox="true"/>
          <p:nvPr/>
        </p:nvSpPr>
        <p:spPr>
          <a:xfrm rot="0">
            <a:off x="10349972" y="3530304"/>
            <a:ext cx="7202160" cy="3275399"/>
          </a:xfrm>
          <a:prstGeom prst="rect">
            <a:avLst/>
          </a:prstGeom>
        </p:spPr>
        <p:txBody>
          <a:bodyPr anchor="t" rtlCol="false" tIns="0" lIns="0" bIns="0" rIns="0">
            <a:spAutoFit/>
          </a:bodyPr>
          <a:lstStyle/>
          <a:p>
            <a:pPr algn="ctr" marL="0" indent="0" lvl="0">
              <a:lnSpc>
                <a:spcPts val="26787"/>
              </a:lnSpc>
              <a:spcBef>
                <a:spcPct val="0"/>
              </a:spcBef>
            </a:pPr>
            <a:r>
              <a:rPr lang="en-US" sz="19411">
                <a:solidFill>
                  <a:srgbClr val="231F20"/>
                </a:solidFill>
                <a:latin typeface="Oswald Bold"/>
              </a:rPr>
              <a:t>30%</a:t>
            </a:r>
          </a:p>
        </p:txBody>
      </p:sp>
      <p:sp>
        <p:nvSpPr>
          <p:cNvPr name="TextBox 13" id="13"/>
          <p:cNvSpPr txBox="true"/>
          <p:nvPr/>
        </p:nvSpPr>
        <p:spPr>
          <a:xfrm rot="0">
            <a:off x="11489920" y="7381843"/>
            <a:ext cx="4597896" cy="887095"/>
          </a:xfrm>
          <a:prstGeom prst="rect">
            <a:avLst/>
          </a:prstGeom>
        </p:spPr>
        <p:txBody>
          <a:bodyPr anchor="t" rtlCol="false" tIns="0" lIns="0" bIns="0" rIns="0">
            <a:spAutoFit/>
          </a:bodyPr>
          <a:lstStyle/>
          <a:p>
            <a:pPr algn="ctr">
              <a:lnSpc>
                <a:spcPts val="7279"/>
              </a:lnSpc>
            </a:pPr>
            <a:r>
              <a:rPr lang="en-US" sz="5199">
                <a:solidFill>
                  <a:srgbClr val="000000"/>
                </a:solidFill>
                <a:latin typeface="Canva Sans Bold"/>
              </a:rPr>
              <a:t>Efficiency lost</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887923">
            <a:off x="13475833" y="-8787301"/>
            <a:ext cx="13977230" cy="14342307"/>
          </a:xfrm>
          <a:custGeom>
            <a:avLst/>
            <a:gdLst/>
            <a:ahLst/>
            <a:cxnLst/>
            <a:rect r="r" b="b" t="t" l="l"/>
            <a:pathLst>
              <a:path h="14342307" w="13977230">
                <a:moveTo>
                  <a:pt x="0" y="0"/>
                </a:moveTo>
                <a:lnTo>
                  <a:pt x="13977230" y="0"/>
                </a:lnTo>
                <a:lnTo>
                  <a:pt x="13977230" y="14342307"/>
                </a:lnTo>
                <a:lnTo>
                  <a:pt x="0" y="1434230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1538888" y="1195362"/>
            <a:ext cx="8904094" cy="1594138"/>
          </a:xfrm>
          <a:prstGeom prst="rect">
            <a:avLst/>
          </a:prstGeom>
        </p:spPr>
        <p:txBody>
          <a:bodyPr anchor="t" rtlCol="false" tIns="0" lIns="0" bIns="0" rIns="0">
            <a:spAutoFit/>
          </a:bodyPr>
          <a:lstStyle/>
          <a:p>
            <a:pPr algn="ctr" marL="0" indent="0" lvl="0">
              <a:lnSpc>
                <a:spcPts val="13015"/>
              </a:lnSpc>
              <a:spcBef>
                <a:spcPct val="0"/>
              </a:spcBef>
            </a:pPr>
            <a:r>
              <a:rPr lang="en-US" sz="9431" spc="924">
                <a:solidFill>
                  <a:srgbClr val="231F20"/>
                </a:solidFill>
                <a:latin typeface="Oswald Bold"/>
              </a:rPr>
              <a:t>OUR SOLUTION</a:t>
            </a:r>
          </a:p>
        </p:txBody>
      </p:sp>
      <p:sp>
        <p:nvSpPr>
          <p:cNvPr name="TextBox 5" id="5"/>
          <p:cNvSpPr txBox="true"/>
          <p:nvPr/>
        </p:nvSpPr>
        <p:spPr>
          <a:xfrm rot="0">
            <a:off x="1538888" y="3598832"/>
            <a:ext cx="15057230" cy="3980529"/>
          </a:xfrm>
          <a:prstGeom prst="rect">
            <a:avLst/>
          </a:prstGeom>
        </p:spPr>
        <p:txBody>
          <a:bodyPr anchor="t" rtlCol="false" tIns="0" lIns="0" bIns="0" rIns="0">
            <a:spAutoFit/>
          </a:bodyPr>
          <a:lstStyle/>
          <a:p>
            <a:pPr>
              <a:lnSpc>
                <a:spcPts val="5300"/>
              </a:lnSpc>
            </a:pPr>
            <a:r>
              <a:rPr lang="en-US" sz="3786">
                <a:solidFill>
                  <a:srgbClr val="100F0D"/>
                </a:solidFill>
                <a:latin typeface="Montserrat Light"/>
              </a:rPr>
              <a:t>The Solar Panel Cleaning Robot. In response to the ongoing challenge of soiling-induced efficiency losses in solar energy systems, our cutting-edge robot is engineered to deliver efficient and autonomous cleaning, ensuring solar panels consistently operate at peak performance. With its versatile adaptability, and cost-effectiveness, </a:t>
            </a:r>
          </a:p>
        </p:txBody>
      </p:sp>
      <p:sp>
        <p:nvSpPr>
          <p:cNvPr name="Freeform 6" id="6"/>
          <p:cNvSpPr/>
          <p:nvPr/>
        </p:nvSpPr>
        <p:spPr>
          <a:xfrm flipH="false" flipV="false" rot="887923">
            <a:off x="-7240771" y="4438887"/>
            <a:ext cx="13977230" cy="14342307"/>
          </a:xfrm>
          <a:custGeom>
            <a:avLst/>
            <a:gdLst/>
            <a:ahLst/>
            <a:cxnLst/>
            <a:rect r="r" b="b" t="t" l="l"/>
            <a:pathLst>
              <a:path h="14342307" w="13977230">
                <a:moveTo>
                  <a:pt x="0" y="0"/>
                </a:moveTo>
                <a:lnTo>
                  <a:pt x="13977230" y="0"/>
                </a:lnTo>
                <a:lnTo>
                  <a:pt x="13977230" y="14342307"/>
                </a:lnTo>
                <a:lnTo>
                  <a:pt x="0" y="1434230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257863">
            <a:off x="-571305" y="6150994"/>
            <a:ext cx="21273218" cy="9128145"/>
          </a:xfrm>
          <a:custGeom>
            <a:avLst/>
            <a:gdLst/>
            <a:ahLst/>
            <a:cxnLst/>
            <a:rect r="r" b="b" t="t" l="l"/>
            <a:pathLst>
              <a:path h="9128145" w="21273218">
                <a:moveTo>
                  <a:pt x="0" y="0"/>
                </a:moveTo>
                <a:lnTo>
                  <a:pt x="21273219" y="0"/>
                </a:lnTo>
                <a:lnTo>
                  <a:pt x="21273219" y="9128145"/>
                </a:lnTo>
                <a:lnTo>
                  <a:pt x="0" y="912814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1885510" y="8765585"/>
            <a:ext cx="4128022" cy="437161"/>
          </a:xfrm>
          <a:custGeom>
            <a:avLst/>
            <a:gdLst/>
            <a:ahLst/>
            <a:cxnLst/>
            <a:rect r="r" b="b" t="t" l="l"/>
            <a:pathLst>
              <a:path h="437161" w="4128022">
                <a:moveTo>
                  <a:pt x="0" y="0"/>
                </a:moveTo>
                <a:lnTo>
                  <a:pt x="4128022" y="0"/>
                </a:lnTo>
                <a:lnTo>
                  <a:pt x="4128022" y="437161"/>
                </a:lnTo>
                <a:lnTo>
                  <a:pt x="0" y="437161"/>
                </a:lnTo>
                <a:lnTo>
                  <a:pt x="0" y="0"/>
                </a:lnTo>
                <a:close/>
              </a:path>
            </a:pathLst>
          </a:custGeom>
          <a:blipFill>
            <a:blip r:embed="rId5"/>
            <a:stretch>
              <a:fillRect l="0" t="-86495" r="0" b="0"/>
            </a:stretch>
          </a:blipFill>
        </p:spPr>
      </p:sp>
      <p:grpSp>
        <p:nvGrpSpPr>
          <p:cNvPr name="Group 5" id="5"/>
          <p:cNvGrpSpPr/>
          <p:nvPr/>
        </p:nvGrpSpPr>
        <p:grpSpPr>
          <a:xfrm rot="0">
            <a:off x="11900353" y="4678112"/>
            <a:ext cx="4113179" cy="4087473"/>
            <a:chOff x="0" y="0"/>
            <a:chExt cx="1279723" cy="1271725"/>
          </a:xfrm>
        </p:grpSpPr>
        <p:sp>
          <p:nvSpPr>
            <p:cNvPr name="Freeform 6" id="6"/>
            <p:cNvSpPr/>
            <p:nvPr/>
          </p:nvSpPr>
          <p:spPr>
            <a:xfrm flipH="false" flipV="false" rot="0">
              <a:off x="0" y="0"/>
              <a:ext cx="1279723" cy="1271725"/>
            </a:xfrm>
            <a:custGeom>
              <a:avLst/>
              <a:gdLst/>
              <a:ahLst/>
              <a:cxnLst/>
              <a:rect r="r" b="b" t="t" l="l"/>
              <a:pathLst>
                <a:path h="1271725" w="1279723">
                  <a:moveTo>
                    <a:pt x="0" y="0"/>
                  </a:moveTo>
                  <a:lnTo>
                    <a:pt x="1279723" y="0"/>
                  </a:lnTo>
                  <a:lnTo>
                    <a:pt x="1279723" y="1271725"/>
                  </a:lnTo>
                  <a:lnTo>
                    <a:pt x="0" y="1271725"/>
                  </a:lnTo>
                  <a:lnTo>
                    <a:pt x="0" y="0"/>
                  </a:lnTo>
                </a:path>
              </a:pathLst>
            </a:custGeom>
            <a:solidFill>
              <a:srgbClr val="1A1A1A"/>
            </a:solidFill>
          </p:spPr>
        </p:sp>
        <p:sp>
          <p:nvSpPr>
            <p:cNvPr name="TextBox 7" id="7"/>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p>
          </p:txBody>
        </p:sp>
      </p:grpSp>
      <p:sp>
        <p:nvSpPr>
          <p:cNvPr name="Freeform 8" id="8"/>
          <p:cNvSpPr/>
          <p:nvPr/>
        </p:nvSpPr>
        <p:spPr>
          <a:xfrm flipH="false" flipV="false" rot="0">
            <a:off x="7080191" y="8765585"/>
            <a:ext cx="4128022" cy="437161"/>
          </a:xfrm>
          <a:custGeom>
            <a:avLst/>
            <a:gdLst/>
            <a:ahLst/>
            <a:cxnLst/>
            <a:rect r="r" b="b" t="t" l="l"/>
            <a:pathLst>
              <a:path h="437161" w="4128022">
                <a:moveTo>
                  <a:pt x="0" y="0"/>
                </a:moveTo>
                <a:lnTo>
                  <a:pt x="4128021" y="0"/>
                </a:lnTo>
                <a:lnTo>
                  <a:pt x="4128021" y="437161"/>
                </a:lnTo>
                <a:lnTo>
                  <a:pt x="0" y="437161"/>
                </a:lnTo>
                <a:lnTo>
                  <a:pt x="0" y="0"/>
                </a:lnTo>
                <a:close/>
              </a:path>
            </a:pathLst>
          </a:custGeom>
          <a:blipFill>
            <a:blip r:embed="rId5"/>
            <a:stretch>
              <a:fillRect l="0" t="-86495" r="0" b="0"/>
            </a:stretch>
          </a:blipFill>
        </p:spPr>
      </p:sp>
      <p:grpSp>
        <p:nvGrpSpPr>
          <p:cNvPr name="Group 9" id="9"/>
          <p:cNvGrpSpPr/>
          <p:nvPr/>
        </p:nvGrpSpPr>
        <p:grpSpPr>
          <a:xfrm rot="0">
            <a:off x="7095033" y="4678112"/>
            <a:ext cx="4113179" cy="4087473"/>
            <a:chOff x="0" y="0"/>
            <a:chExt cx="1279723" cy="1271725"/>
          </a:xfrm>
        </p:grpSpPr>
        <p:sp>
          <p:nvSpPr>
            <p:cNvPr name="Freeform 10" id="10"/>
            <p:cNvSpPr/>
            <p:nvPr/>
          </p:nvSpPr>
          <p:spPr>
            <a:xfrm flipH="false" flipV="false" rot="0">
              <a:off x="0" y="0"/>
              <a:ext cx="1279723" cy="1271725"/>
            </a:xfrm>
            <a:custGeom>
              <a:avLst/>
              <a:gdLst/>
              <a:ahLst/>
              <a:cxnLst/>
              <a:rect r="r" b="b" t="t" l="l"/>
              <a:pathLst>
                <a:path h="1271725" w="1279723">
                  <a:moveTo>
                    <a:pt x="0" y="0"/>
                  </a:moveTo>
                  <a:lnTo>
                    <a:pt x="1279723" y="0"/>
                  </a:lnTo>
                  <a:lnTo>
                    <a:pt x="1279723" y="1271725"/>
                  </a:lnTo>
                  <a:lnTo>
                    <a:pt x="0" y="1271725"/>
                  </a:lnTo>
                  <a:lnTo>
                    <a:pt x="0" y="0"/>
                  </a:lnTo>
                </a:path>
              </a:pathLst>
            </a:custGeom>
            <a:solidFill>
              <a:srgbClr val="1A1A1A"/>
            </a:solidFill>
          </p:spPr>
        </p:sp>
        <p:sp>
          <p:nvSpPr>
            <p:cNvPr name="TextBox 11" id="11"/>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p>
          </p:txBody>
        </p:sp>
      </p:grpSp>
      <p:sp>
        <p:nvSpPr>
          <p:cNvPr name="Freeform 12" id="12"/>
          <p:cNvSpPr/>
          <p:nvPr/>
        </p:nvSpPr>
        <p:spPr>
          <a:xfrm flipH="false" flipV="false" rot="0">
            <a:off x="2274468" y="8765585"/>
            <a:ext cx="4128022" cy="437161"/>
          </a:xfrm>
          <a:custGeom>
            <a:avLst/>
            <a:gdLst/>
            <a:ahLst/>
            <a:cxnLst/>
            <a:rect r="r" b="b" t="t" l="l"/>
            <a:pathLst>
              <a:path h="437161" w="4128022">
                <a:moveTo>
                  <a:pt x="0" y="0"/>
                </a:moveTo>
                <a:lnTo>
                  <a:pt x="4128022" y="0"/>
                </a:lnTo>
                <a:lnTo>
                  <a:pt x="4128022" y="437161"/>
                </a:lnTo>
                <a:lnTo>
                  <a:pt x="0" y="437161"/>
                </a:lnTo>
                <a:lnTo>
                  <a:pt x="0" y="0"/>
                </a:lnTo>
                <a:close/>
              </a:path>
            </a:pathLst>
          </a:custGeom>
          <a:blipFill>
            <a:blip r:embed="rId5"/>
            <a:stretch>
              <a:fillRect l="0" t="-86495" r="0" b="0"/>
            </a:stretch>
          </a:blipFill>
        </p:spPr>
      </p:sp>
      <p:grpSp>
        <p:nvGrpSpPr>
          <p:cNvPr name="Group 13" id="13"/>
          <p:cNvGrpSpPr/>
          <p:nvPr/>
        </p:nvGrpSpPr>
        <p:grpSpPr>
          <a:xfrm rot="0">
            <a:off x="2289311" y="4678112"/>
            <a:ext cx="4113179" cy="4087473"/>
            <a:chOff x="0" y="0"/>
            <a:chExt cx="1279723" cy="1271725"/>
          </a:xfrm>
        </p:grpSpPr>
        <p:sp>
          <p:nvSpPr>
            <p:cNvPr name="Freeform 14" id="14"/>
            <p:cNvSpPr/>
            <p:nvPr/>
          </p:nvSpPr>
          <p:spPr>
            <a:xfrm flipH="false" flipV="false" rot="0">
              <a:off x="0" y="0"/>
              <a:ext cx="1279723" cy="1271725"/>
            </a:xfrm>
            <a:custGeom>
              <a:avLst/>
              <a:gdLst/>
              <a:ahLst/>
              <a:cxnLst/>
              <a:rect r="r" b="b" t="t" l="l"/>
              <a:pathLst>
                <a:path h="1271725" w="1279723">
                  <a:moveTo>
                    <a:pt x="0" y="0"/>
                  </a:moveTo>
                  <a:lnTo>
                    <a:pt x="1279723" y="0"/>
                  </a:lnTo>
                  <a:lnTo>
                    <a:pt x="1279723" y="1271725"/>
                  </a:lnTo>
                  <a:lnTo>
                    <a:pt x="0" y="1271725"/>
                  </a:lnTo>
                  <a:lnTo>
                    <a:pt x="0" y="0"/>
                  </a:lnTo>
                </a:path>
              </a:pathLst>
            </a:custGeom>
            <a:solidFill>
              <a:srgbClr val="1A1A1A"/>
            </a:solidFill>
          </p:spPr>
        </p:sp>
        <p:sp>
          <p:nvSpPr>
            <p:cNvPr name="TextBox 15" id="15"/>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p>
          </p:txBody>
        </p:sp>
      </p:grpSp>
      <p:grpSp>
        <p:nvGrpSpPr>
          <p:cNvPr name="Group 16" id="16"/>
          <p:cNvGrpSpPr/>
          <p:nvPr/>
        </p:nvGrpSpPr>
        <p:grpSpPr>
          <a:xfrm rot="0">
            <a:off x="3321316" y="3653528"/>
            <a:ext cx="2049168" cy="2049168"/>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A1A1A"/>
            </a:solidFill>
          </p:spPr>
        </p:sp>
        <p:sp>
          <p:nvSpPr>
            <p:cNvPr name="TextBox 18" id="18"/>
            <p:cNvSpPr txBox="true"/>
            <p:nvPr/>
          </p:nvSpPr>
          <p:spPr>
            <a:xfrm>
              <a:off x="76200" y="19050"/>
              <a:ext cx="660400" cy="717550"/>
            </a:xfrm>
            <a:prstGeom prst="rect">
              <a:avLst/>
            </a:prstGeom>
          </p:spPr>
          <p:txBody>
            <a:bodyPr anchor="ctr" rtlCol="false" tIns="50800" lIns="50800" bIns="50800" rIns="50800"/>
            <a:lstStyle/>
            <a:p>
              <a:pPr algn="ctr" marL="0" indent="0" lvl="0">
                <a:lnSpc>
                  <a:spcPts val="4114"/>
                </a:lnSpc>
                <a:spcBef>
                  <a:spcPct val="0"/>
                </a:spcBef>
              </a:pPr>
            </a:p>
          </p:txBody>
        </p:sp>
      </p:grpSp>
      <p:grpSp>
        <p:nvGrpSpPr>
          <p:cNvPr name="Group 19" id="19"/>
          <p:cNvGrpSpPr/>
          <p:nvPr/>
        </p:nvGrpSpPr>
        <p:grpSpPr>
          <a:xfrm rot="0">
            <a:off x="8119617" y="3653528"/>
            <a:ext cx="2049168" cy="2049168"/>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A1A1A"/>
            </a:solidFill>
          </p:spPr>
        </p:sp>
        <p:sp>
          <p:nvSpPr>
            <p:cNvPr name="TextBox 21" id="21"/>
            <p:cNvSpPr txBox="true"/>
            <p:nvPr/>
          </p:nvSpPr>
          <p:spPr>
            <a:xfrm>
              <a:off x="76200" y="19050"/>
              <a:ext cx="660400" cy="717550"/>
            </a:xfrm>
            <a:prstGeom prst="rect">
              <a:avLst/>
            </a:prstGeom>
          </p:spPr>
          <p:txBody>
            <a:bodyPr anchor="ctr" rtlCol="false" tIns="50800" lIns="50800" bIns="50800" rIns="50800"/>
            <a:lstStyle/>
            <a:p>
              <a:pPr algn="ctr" marL="0" indent="0" lvl="0">
                <a:lnSpc>
                  <a:spcPts val="4114"/>
                </a:lnSpc>
                <a:spcBef>
                  <a:spcPct val="0"/>
                </a:spcBef>
              </a:pPr>
            </a:p>
          </p:txBody>
        </p:sp>
      </p:grpSp>
      <p:grpSp>
        <p:nvGrpSpPr>
          <p:cNvPr name="Group 22" id="22"/>
          <p:cNvGrpSpPr/>
          <p:nvPr/>
        </p:nvGrpSpPr>
        <p:grpSpPr>
          <a:xfrm rot="0">
            <a:off x="12933709" y="3653528"/>
            <a:ext cx="2049168" cy="2049168"/>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A1A1A"/>
            </a:solidFill>
          </p:spPr>
        </p:sp>
        <p:sp>
          <p:nvSpPr>
            <p:cNvPr name="TextBox 24" id="24"/>
            <p:cNvSpPr txBox="true"/>
            <p:nvPr/>
          </p:nvSpPr>
          <p:spPr>
            <a:xfrm>
              <a:off x="76200" y="19050"/>
              <a:ext cx="660400" cy="717550"/>
            </a:xfrm>
            <a:prstGeom prst="rect">
              <a:avLst/>
            </a:prstGeom>
          </p:spPr>
          <p:txBody>
            <a:bodyPr anchor="ctr" rtlCol="false" tIns="50800" lIns="50800" bIns="50800" rIns="50800"/>
            <a:lstStyle/>
            <a:p>
              <a:pPr algn="ctr" marL="0" indent="0" lvl="0">
                <a:lnSpc>
                  <a:spcPts val="4114"/>
                </a:lnSpc>
                <a:spcBef>
                  <a:spcPct val="0"/>
                </a:spcBef>
              </a:pPr>
            </a:p>
          </p:txBody>
        </p:sp>
      </p:grpSp>
      <p:sp>
        <p:nvSpPr>
          <p:cNvPr name="Freeform 25" id="25"/>
          <p:cNvSpPr/>
          <p:nvPr/>
        </p:nvSpPr>
        <p:spPr>
          <a:xfrm flipH="false" flipV="false" rot="0">
            <a:off x="3502954" y="3878357"/>
            <a:ext cx="1671051" cy="1671051"/>
          </a:xfrm>
          <a:custGeom>
            <a:avLst/>
            <a:gdLst/>
            <a:ahLst/>
            <a:cxnLst/>
            <a:rect r="r" b="b" t="t" l="l"/>
            <a:pathLst>
              <a:path h="1671051" w="1671051">
                <a:moveTo>
                  <a:pt x="0" y="0"/>
                </a:moveTo>
                <a:lnTo>
                  <a:pt x="1671050" y="0"/>
                </a:lnTo>
                <a:lnTo>
                  <a:pt x="1671050" y="1671051"/>
                </a:lnTo>
                <a:lnTo>
                  <a:pt x="0" y="167105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26" id="26"/>
          <p:cNvSpPr/>
          <p:nvPr/>
        </p:nvSpPr>
        <p:spPr>
          <a:xfrm flipH="false" flipV="false" rot="0">
            <a:off x="8346835" y="3931545"/>
            <a:ext cx="1594330" cy="1617862"/>
          </a:xfrm>
          <a:custGeom>
            <a:avLst/>
            <a:gdLst/>
            <a:ahLst/>
            <a:cxnLst/>
            <a:rect r="r" b="b" t="t" l="l"/>
            <a:pathLst>
              <a:path h="1617862" w="1594330">
                <a:moveTo>
                  <a:pt x="0" y="0"/>
                </a:moveTo>
                <a:lnTo>
                  <a:pt x="1594330" y="0"/>
                </a:lnTo>
                <a:lnTo>
                  <a:pt x="1594330" y="1617863"/>
                </a:lnTo>
                <a:lnTo>
                  <a:pt x="0" y="161786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7" id="27"/>
          <p:cNvSpPr/>
          <p:nvPr/>
        </p:nvSpPr>
        <p:spPr>
          <a:xfrm flipH="false" flipV="false" rot="0">
            <a:off x="13188944" y="4032715"/>
            <a:ext cx="1638559" cy="1573017"/>
          </a:xfrm>
          <a:custGeom>
            <a:avLst/>
            <a:gdLst/>
            <a:ahLst/>
            <a:cxnLst/>
            <a:rect r="r" b="b" t="t" l="l"/>
            <a:pathLst>
              <a:path h="1573017" w="1638559">
                <a:moveTo>
                  <a:pt x="0" y="0"/>
                </a:moveTo>
                <a:lnTo>
                  <a:pt x="1638560" y="0"/>
                </a:lnTo>
                <a:lnTo>
                  <a:pt x="1638560" y="1573017"/>
                </a:lnTo>
                <a:lnTo>
                  <a:pt x="0" y="157301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28" id="28"/>
          <p:cNvSpPr txBox="true"/>
          <p:nvPr/>
        </p:nvSpPr>
        <p:spPr>
          <a:xfrm rot="0">
            <a:off x="2395592" y="479773"/>
            <a:ext cx="13617940" cy="2707030"/>
          </a:xfrm>
          <a:prstGeom prst="rect">
            <a:avLst/>
          </a:prstGeom>
        </p:spPr>
        <p:txBody>
          <a:bodyPr anchor="t" rtlCol="false" tIns="0" lIns="0" bIns="0" rIns="0">
            <a:spAutoFit/>
          </a:bodyPr>
          <a:lstStyle/>
          <a:p>
            <a:pPr algn="ctr" marL="0" indent="0" lvl="0">
              <a:lnSpc>
                <a:spcPts val="10808"/>
              </a:lnSpc>
              <a:spcBef>
                <a:spcPct val="0"/>
              </a:spcBef>
            </a:pPr>
            <a:r>
              <a:rPr lang="en-US" sz="7832" spc="767">
                <a:solidFill>
                  <a:srgbClr val="231F20"/>
                </a:solidFill>
                <a:latin typeface="Oswald Bold"/>
              </a:rPr>
              <a:t>TRADITIONAL VS OUR ROBOT</a:t>
            </a:r>
          </a:p>
        </p:txBody>
      </p:sp>
      <p:sp>
        <p:nvSpPr>
          <p:cNvPr name="TextBox 29" id="29"/>
          <p:cNvSpPr txBox="true"/>
          <p:nvPr/>
        </p:nvSpPr>
        <p:spPr>
          <a:xfrm rot="0">
            <a:off x="2567168" y="6708488"/>
            <a:ext cx="3542623" cy="1651495"/>
          </a:xfrm>
          <a:prstGeom prst="rect">
            <a:avLst/>
          </a:prstGeom>
        </p:spPr>
        <p:txBody>
          <a:bodyPr anchor="t" rtlCol="false" tIns="0" lIns="0" bIns="0" rIns="0">
            <a:spAutoFit/>
          </a:bodyPr>
          <a:lstStyle/>
          <a:p>
            <a:pPr algn="ctr">
              <a:lnSpc>
                <a:spcPts val="2653"/>
              </a:lnSpc>
            </a:pPr>
            <a:r>
              <a:rPr lang="en-US" sz="1922" spc="188">
                <a:solidFill>
                  <a:srgbClr val="FFFBFB"/>
                </a:solidFill>
                <a:latin typeface="DM Sans"/>
              </a:rPr>
              <a:t>Reduced labor and maintenance costs make our solution cost-effective, with a quick return on investment.</a:t>
            </a:r>
          </a:p>
        </p:txBody>
      </p:sp>
      <p:sp>
        <p:nvSpPr>
          <p:cNvPr name="TextBox 30" id="30"/>
          <p:cNvSpPr txBox="true"/>
          <p:nvPr/>
        </p:nvSpPr>
        <p:spPr>
          <a:xfrm rot="0">
            <a:off x="7433250" y="6541801"/>
            <a:ext cx="3542623" cy="1984870"/>
          </a:xfrm>
          <a:prstGeom prst="rect">
            <a:avLst/>
          </a:prstGeom>
        </p:spPr>
        <p:txBody>
          <a:bodyPr anchor="t" rtlCol="false" tIns="0" lIns="0" bIns="0" rIns="0">
            <a:spAutoFit/>
          </a:bodyPr>
          <a:lstStyle/>
          <a:p>
            <a:pPr algn="ctr">
              <a:lnSpc>
                <a:spcPts val="2653"/>
              </a:lnSpc>
            </a:pPr>
            <a:r>
              <a:rPr lang="en-US" sz="1922" spc="188">
                <a:solidFill>
                  <a:srgbClr val="FFFBFB"/>
                </a:solidFill>
                <a:latin typeface="DM Sans"/>
              </a:rPr>
              <a:t>Robots provide consistent cleaning, reducing the likelihood of missed spots or uneven cleaning that can occur with manual labor.</a:t>
            </a:r>
          </a:p>
        </p:txBody>
      </p:sp>
      <p:sp>
        <p:nvSpPr>
          <p:cNvPr name="TextBox 31" id="31"/>
          <p:cNvSpPr txBox="true"/>
          <p:nvPr/>
        </p:nvSpPr>
        <p:spPr>
          <a:xfrm rot="0">
            <a:off x="12236912" y="6718013"/>
            <a:ext cx="3542623" cy="1751317"/>
          </a:xfrm>
          <a:prstGeom prst="rect">
            <a:avLst/>
          </a:prstGeom>
        </p:spPr>
        <p:txBody>
          <a:bodyPr anchor="t" rtlCol="false" tIns="0" lIns="0" bIns="0" rIns="0">
            <a:spAutoFit/>
          </a:bodyPr>
          <a:lstStyle/>
          <a:p>
            <a:pPr algn="ctr">
              <a:lnSpc>
                <a:spcPts val="2377"/>
              </a:lnSpc>
            </a:pPr>
            <a:r>
              <a:rPr lang="en-US" sz="1722" spc="168">
                <a:solidFill>
                  <a:srgbClr val="FFFBFB"/>
                </a:solidFill>
                <a:latin typeface="DM Sans"/>
              </a:rPr>
              <a:t>Robots eliminate the need for workers to access rooftops or climb on solar panel structures, reducing the risk of accidents and injuries.</a:t>
            </a:r>
          </a:p>
        </p:txBody>
      </p:sp>
      <p:sp>
        <p:nvSpPr>
          <p:cNvPr name="TextBox 32" id="32"/>
          <p:cNvSpPr txBox="true"/>
          <p:nvPr/>
        </p:nvSpPr>
        <p:spPr>
          <a:xfrm rot="0">
            <a:off x="2713386" y="5645546"/>
            <a:ext cx="3265029" cy="487300"/>
          </a:xfrm>
          <a:prstGeom prst="rect">
            <a:avLst/>
          </a:prstGeom>
        </p:spPr>
        <p:txBody>
          <a:bodyPr anchor="t" rtlCol="false" tIns="0" lIns="0" bIns="0" rIns="0">
            <a:spAutoFit/>
          </a:bodyPr>
          <a:lstStyle/>
          <a:p>
            <a:pPr algn="ctr" marL="0" indent="0" lvl="0">
              <a:lnSpc>
                <a:spcPts val="3932"/>
              </a:lnSpc>
              <a:spcBef>
                <a:spcPct val="0"/>
              </a:spcBef>
            </a:pPr>
            <a:r>
              <a:rPr lang="en-US" sz="2849" spc="279">
                <a:solidFill>
                  <a:srgbClr val="FDFBFB"/>
                </a:solidFill>
                <a:latin typeface="Oswald"/>
              </a:rPr>
              <a:t>COSE EFFECTIVNESS</a:t>
            </a:r>
          </a:p>
        </p:txBody>
      </p:sp>
      <p:sp>
        <p:nvSpPr>
          <p:cNvPr name="TextBox 33" id="33"/>
          <p:cNvSpPr txBox="true"/>
          <p:nvPr/>
        </p:nvSpPr>
        <p:spPr>
          <a:xfrm rot="0">
            <a:off x="7717115" y="5612018"/>
            <a:ext cx="2974893" cy="520828"/>
          </a:xfrm>
          <a:prstGeom prst="rect">
            <a:avLst/>
          </a:prstGeom>
        </p:spPr>
        <p:txBody>
          <a:bodyPr anchor="t" rtlCol="false" tIns="0" lIns="0" bIns="0" rIns="0">
            <a:spAutoFit/>
          </a:bodyPr>
          <a:lstStyle/>
          <a:p>
            <a:pPr algn="ctr" marL="0" indent="0" lvl="0">
              <a:lnSpc>
                <a:spcPts val="4208"/>
              </a:lnSpc>
              <a:spcBef>
                <a:spcPct val="0"/>
              </a:spcBef>
            </a:pPr>
            <a:r>
              <a:rPr lang="en-US" sz="3049" spc="298">
                <a:solidFill>
                  <a:srgbClr val="FDFBFB"/>
                </a:solidFill>
                <a:latin typeface="Oswald"/>
              </a:rPr>
              <a:t>CONSISTENCY</a:t>
            </a:r>
          </a:p>
        </p:txBody>
      </p:sp>
      <p:sp>
        <p:nvSpPr>
          <p:cNvPr name="TextBox 34" id="34"/>
          <p:cNvSpPr txBox="true"/>
          <p:nvPr/>
        </p:nvSpPr>
        <p:spPr>
          <a:xfrm rot="0">
            <a:off x="12462074" y="5843857"/>
            <a:ext cx="2974893" cy="520828"/>
          </a:xfrm>
          <a:prstGeom prst="rect">
            <a:avLst/>
          </a:prstGeom>
        </p:spPr>
        <p:txBody>
          <a:bodyPr anchor="t" rtlCol="false" tIns="0" lIns="0" bIns="0" rIns="0">
            <a:spAutoFit/>
          </a:bodyPr>
          <a:lstStyle/>
          <a:p>
            <a:pPr algn="ctr" marL="0" indent="0" lvl="0">
              <a:lnSpc>
                <a:spcPts val="4208"/>
              </a:lnSpc>
              <a:spcBef>
                <a:spcPct val="0"/>
              </a:spcBef>
            </a:pPr>
            <a:r>
              <a:rPr lang="en-US" sz="3049" spc="298">
                <a:solidFill>
                  <a:srgbClr val="FDFBFB"/>
                </a:solidFill>
                <a:latin typeface="Oswald Semi-Bold"/>
              </a:rPr>
              <a:t>SAFETY</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371799" y="8417643"/>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3"/>
            <a:stretch>
              <a:fillRect l="0" t="-86495" r="0" b="0"/>
            </a:stretch>
          </a:blipFill>
        </p:spPr>
      </p:sp>
      <p:grpSp>
        <p:nvGrpSpPr>
          <p:cNvPr name="Group 4" id="4"/>
          <p:cNvGrpSpPr/>
          <p:nvPr/>
        </p:nvGrpSpPr>
        <p:grpSpPr>
          <a:xfrm rot="0">
            <a:off x="2142191" y="3396305"/>
            <a:ext cx="9610044" cy="5021338"/>
            <a:chOff x="0" y="0"/>
            <a:chExt cx="3682024" cy="1923892"/>
          </a:xfrm>
        </p:grpSpPr>
        <p:sp>
          <p:nvSpPr>
            <p:cNvPr name="Freeform 5" id="5"/>
            <p:cNvSpPr/>
            <p:nvPr/>
          </p:nvSpPr>
          <p:spPr>
            <a:xfrm flipH="false" flipV="false" rot="0">
              <a:off x="0" y="0"/>
              <a:ext cx="3682024" cy="1923892"/>
            </a:xfrm>
            <a:custGeom>
              <a:avLst/>
              <a:gdLst/>
              <a:ahLst/>
              <a:cxnLst/>
              <a:rect r="r" b="b" t="t" l="l"/>
              <a:pathLst>
                <a:path h="1923892" w="3682024">
                  <a:moveTo>
                    <a:pt x="0" y="0"/>
                  </a:moveTo>
                  <a:lnTo>
                    <a:pt x="3682024" y="0"/>
                  </a:lnTo>
                  <a:lnTo>
                    <a:pt x="3682024" y="1923892"/>
                  </a:lnTo>
                  <a:lnTo>
                    <a:pt x="0" y="1923892"/>
                  </a:lnTo>
                  <a:lnTo>
                    <a:pt x="0" y="0"/>
                  </a:lnTo>
                </a:path>
              </a:pathLst>
            </a:custGeom>
            <a:solidFill>
              <a:srgbClr val="EFEFEF"/>
            </a:solidFill>
          </p:spPr>
        </p:sp>
        <p:sp>
          <p:nvSpPr>
            <p:cNvPr name="TextBox 6" id="6"/>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7" id="7"/>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2124764" y="1415548"/>
            <a:ext cx="4468423" cy="4472135"/>
          </a:xfrm>
          <a:custGeom>
            <a:avLst/>
            <a:gdLst/>
            <a:ahLst/>
            <a:cxnLst/>
            <a:rect r="r" b="b" t="t" l="l"/>
            <a:pathLst>
              <a:path h="4472135" w="4468423">
                <a:moveTo>
                  <a:pt x="0" y="0"/>
                </a:moveTo>
                <a:lnTo>
                  <a:pt x="4468423" y="0"/>
                </a:lnTo>
                <a:lnTo>
                  <a:pt x="4468423" y="4472135"/>
                </a:lnTo>
                <a:lnTo>
                  <a:pt x="0" y="4472135"/>
                </a:lnTo>
                <a:lnTo>
                  <a:pt x="0" y="0"/>
                </a:lnTo>
                <a:close/>
              </a:path>
            </a:pathLst>
          </a:custGeom>
          <a:blipFill>
            <a:blip r:embed="rId6"/>
            <a:stretch>
              <a:fillRect l="0" t="-67632" r="0" b="-54550"/>
            </a:stretch>
          </a:blipFill>
        </p:spPr>
      </p:sp>
      <p:sp>
        <p:nvSpPr>
          <p:cNvPr name="Freeform 9" id="9"/>
          <p:cNvSpPr/>
          <p:nvPr/>
        </p:nvSpPr>
        <p:spPr>
          <a:xfrm flipH="false" flipV="false" rot="0">
            <a:off x="12124764" y="5779771"/>
            <a:ext cx="4468423" cy="4402980"/>
          </a:xfrm>
          <a:custGeom>
            <a:avLst/>
            <a:gdLst/>
            <a:ahLst/>
            <a:cxnLst/>
            <a:rect r="r" b="b" t="t" l="l"/>
            <a:pathLst>
              <a:path h="4402980" w="4468423">
                <a:moveTo>
                  <a:pt x="0" y="0"/>
                </a:moveTo>
                <a:lnTo>
                  <a:pt x="4468423" y="0"/>
                </a:lnTo>
                <a:lnTo>
                  <a:pt x="4468423" y="4402980"/>
                </a:lnTo>
                <a:lnTo>
                  <a:pt x="0" y="4402980"/>
                </a:lnTo>
                <a:lnTo>
                  <a:pt x="0" y="0"/>
                </a:lnTo>
                <a:close/>
              </a:path>
            </a:pathLst>
          </a:custGeom>
          <a:blipFill>
            <a:blip r:embed="rId7"/>
            <a:stretch>
              <a:fillRect l="0" t="-62727" r="0" b="-62944"/>
            </a:stretch>
          </a:blipFill>
        </p:spPr>
      </p:sp>
      <p:sp>
        <p:nvSpPr>
          <p:cNvPr name="TextBox 10" id="10"/>
          <p:cNvSpPr txBox="true"/>
          <p:nvPr/>
        </p:nvSpPr>
        <p:spPr>
          <a:xfrm rot="0">
            <a:off x="2142191" y="888605"/>
            <a:ext cx="11136428"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CHALLENGES</a:t>
            </a:r>
          </a:p>
        </p:txBody>
      </p:sp>
      <p:sp>
        <p:nvSpPr>
          <p:cNvPr name="TextBox 11" id="11"/>
          <p:cNvSpPr txBox="true"/>
          <p:nvPr/>
        </p:nvSpPr>
        <p:spPr>
          <a:xfrm rot="0">
            <a:off x="2371799" y="3584940"/>
            <a:ext cx="8669280" cy="1760363"/>
          </a:xfrm>
          <a:prstGeom prst="rect">
            <a:avLst/>
          </a:prstGeom>
        </p:spPr>
        <p:txBody>
          <a:bodyPr anchor="t" rtlCol="false" tIns="0" lIns="0" bIns="0" rIns="0">
            <a:spAutoFit/>
          </a:bodyPr>
          <a:lstStyle/>
          <a:p>
            <a:pPr>
              <a:lnSpc>
                <a:spcPts val="4706"/>
              </a:lnSpc>
            </a:pPr>
            <a:r>
              <a:rPr lang="en-US" sz="3410" spc="334">
                <a:solidFill>
                  <a:srgbClr val="231F20"/>
                </a:solidFill>
                <a:latin typeface="DM Sans"/>
              </a:rPr>
              <a:t>1-walking on an angle:</a:t>
            </a:r>
          </a:p>
          <a:p>
            <a:pPr>
              <a:lnSpc>
                <a:spcPts val="4706"/>
              </a:lnSpc>
            </a:pPr>
            <a:r>
              <a:rPr lang="en-US" sz="3410" spc="334">
                <a:solidFill>
                  <a:srgbClr val="231F20"/>
                </a:solidFill>
                <a:latin typeface="DM Sans"/>
              </a:rPr>
              <a:t> </a:t>
            </a:r>
          </a:p>
          <a:p>
            <a:pPr algn="l" marL="0" indent="0" lvl="0">
              <a:lnSpc>
                <a:spcPts val="4706"/>
              </a:lnSpc>
              <a:spcBef>
                <a:spcPct val="0"/>
              </a:spcBef>
            </a:pPr>
          </a:p>
        </p:txBody>
      </p:sp>
      <p:sp>
        <p:nvSpPr>
          <p:cNvPr name="TextBox 12" id="12"/>
          <p:cNvSpPr txBox="true"/>
          <p:nvPr/>
        </p:nvSpPr>
        <p:spPr>
          <a:xfrm rot="0">
            <a:off x="3786771" y="5067300"/>
            <a:ext cx="5606591" cy="712471"/>
          </a:xfrm>
          <a:prstGeom prst="rect">
            <a:avLst/>
          </a:prstGeom>
        </p:spPr>
        <p:txBody>
          <a:bodyPr anchor="t" rtlCol="false" tIns="0" lIns="0" bIns="0" rIns="0">
            <a:spAutoFit/>
          </a:bodyPr>
          <a:lstStyle/>
          <a:p>
            <a:pPr algn="ctr">
              <a:lnSpc>
                <a:spcPts val="5879"/>
              </a:lnSpc>
            </a:pPr>
            <a:r>
              <a:rPr lang="en-US" sz="4199">
                <a:solidFill>
                  <a:srgbClr val="231F20"/>
                </a:solidFill>
                <a:latin typeface="Canva Sans"/>
              </a:rPr>
              <a:t>version one : wheels.</a:t>
            </a:r>
          </a:p>
        </p:txBody>
      </p:sp>
      <p:sp>
        <p:nvSpPr>
          <p:cNvPr name="TextBox 13" id="13"/>
          <p:cNvSpPr txBox="true"/>
          <p:nvPr/>
        </p:nvSpPr>
        <p:spPr>
          <a:xfrm rot="0">
            <a:off x="3786771" y="7008260"/>
            <a:ext cx="5060799" cy="712471"/>
          </a:xfrm>
          <a:prstGeom prst="rect">
            <a:avLst/>
          </a:prstGeom>
        </p:spPr>
        <p:txBody>
          <a:bodyPr anchor="t" rtlCol="false" tIns="0" lIns="0" bIns="0" rIns="0">
            <a:spAutoFit/>
          </a:bodyPr>
          <a:lstStyle/>
          <a:p>
            <a:pPr algn="ctr">
              <a:lnSpc>
                <a:spcPts val="5879"/>
              </a:lnSpc>
            </a:pPr>
            <a:r>
              <a:rPr lang="en-US" sz="4199">
                <a:solidFill>
                  <a:srgbClr val="231F20"/>
                </a:solidFill>
                <a:latin typeface="Canva Sans"/>
              </a:rPr>
              <a:t>version two :Belt.</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sp>
        <p:nvSpPr>
          <p:cNvPr name="Freeform 2" id="2"/>
          <p:cNvSpPr/>
          <p:nvPr/>
        </p:nvSpPr>
        <p:spPr>
          <a:xfrm flipH="false" flipV="false" rot="0">
            <a:off x="2371799" y="8417643"/>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3" id="3"/>
          <p:cNvGrpSpPr/>
          <p:nvPr/>
        </p:nvGrpSpPr>
        <p:grpSpPr>
          <a:xfrm rot="0">
            <a:off x="2142191" y="3396305"/>
            <a:ext cx="9610044" cy="5021338"/>
            <a:chOff x="0" y="0"/>
            <a:chExt cx="3682024" cy="1923892"/>
          </a:xfrm>
        </p:grpSpPr>
        <p:sp>
          <p:nvSpPr>
            <p:cNvPr name="Freeform 4" id="4"/>
            <p:cNvSpPr/>
            <p:nvPr/>
          </p:nvSpPr>
          <p:spPr>
            <a:xfrm flipH="false" flipV="false" rot="0">
              <a:off x="0" y="0"/>
              <a:ext cx="3682024" cy="1923892"/>
            </a:xfrm>
            <a:custGeom>
              <a:avLst/>
              <a:gdLst/>
              <a:ahLst/>
              <a:cxnLst/>
              <a:rect r="r" b="b" t="t" l="l"/>
              <a:pathLst>
                <a:path h="1923892" w="3682024">
                  <a:moveTo>
                    <a:pt x="0" y="0"/>
                  </a:moveTo>
                  <a:lnTo>
                    <a:pt x="3682024" y="0"/>
                  </a:lnTo>
                  <a:lnTo>
                    <a:pt x="3682024" y="1923892"/>
                  </a:lnTo>
                  <a:lnTo>
                    <a:pt x="0" y="1923892"/>
                  </a:lnTo>
                  <a:lnTo>
                    <a:pt x="0" y="0"/>
                  </a:lnTo>
                </a:path>
              </a:pathLst>
            </a:custGeom>
            <a:solidFill>
              <a:srgbClr val="EFEFEF"/>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2368635" y="5906974"/>
            <a:ext cx="4224552" cy="4152035"/>
          </a:xfrm>
          <a:custGeom>
            <a:avLst/>
            <a:gdLst/>
            <a:ahLst/>
            <a:cxnLst/>
            <a:rect r="r" b="b" t="t" l="l"/>
            <a:pathLst>
              <a:path h="4152035" w="4224552">
                <a:moveTo>
                  <a:pt x="0" y="0"/>
                </a:moveTo>
                <a:lnTo>
                  <a:pt x="4224552" y="0"/>
                </a:lnTo>
                <a:lnTo>
                  <a:pt x="4224552" y="4152036"/>
                </a:lnTo>
                <a:lnTo>
                  <a:pt x="0" y="4152036"/>
                </a:lnTo>
                <a:lnTo>
                  <a:pt x="0" y="0"/>
                </a:lnTo>
                <a:close/>
              </a:path>
            </a:pathLst>
          </a:custGeom>
          <a:blipFill>
            <a:blip r:embed="rId5"/>
            <a:stretch>
              <a:fillRect l="0" t="-59880" r="0" b="-66370"/>
            </a:stretch>
          </a:blipFill>
        </p:spPr>
      </p:sp>
      <p:sp>
        <p:nvSpPr>
          <p:cNvPr name="Freeform 8" id="8"/>
          <p:cNvSpPr/>
          <p:nvPr/>
        </p:nvSpPr>
        <p:spPr>
          <a:xfrm flipH="false" flipV="false" rot="0">
            <a:off x="12234218" y="2863434"/>
            <a:ext cx="4493386" cy="2969676"/>
          </a:xfrm>
          <a:custGeom>
            <a:avLst/>
            <a:gdLst/>
            <a:ahLst/>
            <a:cxnLst/>
            <a:rect r="r" b="b" t="t" l="l"/>
            <a:pathLst>
              <a:path h="2969676" w="4493386">
                <a:moveTo>
                  <a:pt x="0" y="0"/>
                </a:moveTo>
                <a:lnTo>
                  <a:pt x="4493386" y="0"/>
                </a:lnTo>
                <a:lnTo>
                  <a:pt x="4493386" y="2969676"/>
                </a:lnTo>
                <a:lnTo>
                  <a:pt x="0" y="2969676"/>
                </a:lnTo>
                <a:lnTo>
                  <a:pt x="0" y="0"/>
                </a:lnTo>
                <a:close/>
              </a:path>
            </a:pathLst>
          </a:custGeom>
          <a:blipFill>
            <a:blip r:embed="rId6"/>
            <a:stretch>
              <a:fillRect l="0" t="-108720" r="0" b="-127740"/>
            </a:stretch>
          </a:blipFill>
        </p:spPr>
      </p:sp>
      <p:sp>
        <p:nvSpPr>
          <p:cNvPr name="TextBox 9" id="9"/>
          <p:cNvSpPr txBox="true"/>
          <p:nvPr/>
        </p:nvSpPr>
        <p:spPr>
          <a:xfrm rot="0">
            <a:off x="2142191" y="888605"/>
            <a:ext cx="11136428"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CHALLENGES</a:t>
            </a:r>
          </a:p>
        </p:txBody>
      </p:sp>
      <p:sp>
        <p:nvSpPr>
          <p:cNvPr name="TextBox 10" id="10"/>
          <p:cNvSpPr txBox="true"/>
          <p:nvPr/>
        </p:nvSpPr>
        <p:spPr>
          <a:xfrm rot="0">
            <a:off x="2371799" y="3584940"/>
            <a:ext cx="8669280" cy="1760363"/>
          </a:xfrm>
          <a:prstGeom prst="rect">
            <a:avLst/>
          </a:prstGeom>
        </p:spPr>
        <p:txBody>
          <a:bodyPr anchor="t" rtlCol="false" tIns="0" lIns="0" bIns="0" rIns="0">
            <a:spAutoFit/>
          </a:bodyPr>
          <a:lstStyle/>
          <a:p>
            <a:pPr>
              <a:lnSpc>
                <a:spcPts val="4706"/>
              </a:lnSpc>
            </a:pPr>
            <a:r>
              <a:rPr lang="en-US" sz="3410" spc="334">
                <a:solidFill>
                  <a:srgbClr val="231F20"/>
                </a:solidFill>
                <a:latin typeface="DM Sans"/>
              </a:rPr>
              <a:t>1-walking on an angle:</a:t>
            </a:r>
          </a:p>
          <a:p>
            <a:pPr>
              <a:lnSpc>
                <a:spcPts val="4706"/>
              </a:lnSpc>
            </a:pPr>
            <a:r>
              <a:rPr lang="en-US" sz="3410" spc="334">
                <a:solidFill>
                  <a:srgbClr val="231F20"/>
                </a:solidFill>
                <a:latin typeface="DM Sans"/>
              </a:rPr>
              <a:t> </a:t>
            </a:r>
          </a:p>
          <a:p>
            <a:pPr algn="l" marL="0" indent="0" lvl="0">
              <a:lnSpc>
                <a:spcPts val="4706"/>
              </a:lnSpc>
              <a:spcBef>
                <a:spcPct val="0"/>
              </a:spcBef>
            </a:pPr>
          </a:p>
        </p:txBody>
      </p:sp>
      <p:sp>
        <p:nvSpPr>
          <p:cNvPr name="TextBox 11" id="11"/>
          <p:cNvSpPr txBox="true"/>
          <p:nvPr/>
        </p:nvSpPr>
        <p:spPr>
          <a:xfrm rot="0">
            <a:off x="3786771" y="5067300"/>
            <a:ext cx="6544840" cy="1455421"/>
          </a:xfrm>
          <a:prstGeom prst="rect">
            <a:avLst/>
          </a:prstGeom>
        </p:spPr>
        <p:txBody>
          <a:bodyPr anchor="t" rtlCol="false" tIns="0" lIns="0" bIns="0" rIns="0">
            <a:spAutoFit/>
          </a:bodyPr>
          <a:lstStyle/>
          <a:p>
            <a:pPr algn="ctr">
              <a:lnSpc>
                <a:spcPts val="5879"/>
              </a:lnSpc>
            </a:pPr>
            <a:r>
              <a:rPr lang="en-US" sz="4199">
                <a:solidFill>
                  <a:srgbClr val="231F20"/>
                </a:solidFill>
                <a:latin typeface="Canva Sans"/>
              </a:rPr>
              <a:t>version three : belt with silicon.</a:t>
            </a:r>
          </a:p>
        </p:txBody>
      </p:sp>
      <p:sp>
        <p:nvSpPr>
          <p:cNvPr name="TextBox 12" id="12"/>
          <p:cNvSpPr txBox="true"/>
          <p:nvPr/>
        </p:nvSpPr>
        <p:spPr>
          <a:xfrm rot="0">
            <a:off x="3786771" y="6962222"/>
            <a:ext cx="6544840" cy="1455421"/>
          </a:xfrm>
          <a:prstGeom prst="rect">
            <a:avLst/>
          </a:prstGeom>
        </p:spPr>
        <p:txBody>
          <a:bodyPr anchor="t" rtlCol="false" tIns="0" lIns="0" bIns="0" rIns="0">
            <a:spAutoFit/>
          </a:bodyPr>
          <a:lstStyle/>
          <a:p>
            <a:pPr algn="ctr">
              <a:lnSpc>
                <a:spcPts val="5879"/>
              </a:lnSpc>
            </a:pPr>
            <a:r>
              <a:rPr lang="en-US" sz="4199">
                <a:solidFill>
                  <a:srgbClr val="231F20"/>
                </a:solidFill>
                <a:latin typeface="Canva Sans"/>
              </a:rPr>
              <a:t>version four :Belt and suction cups.</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sp>
        <p:nvSpPr>
          <p:cNvPr name="Freeform 2" id="2"/>
          <p:cNvSpPr/>
          <p:nvPr/>
        </p:nvSpPr>
        <p:spPr>
          <a:xfrm flipH="false" flipV="false" rot="0">
            <a:off x="2142191" y="7341318"/>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2"/>
            <a:stretch>
              <a:fillRect l="0" t="-86495" r="0" b="0"/>
            </a:stretch>
          </a:blipFill>
        </p:spPr>
      </p:sp>
      <p:grpSp>
        <p:nvGrpSpPr>
          <p:cNvPr name="Group 3" id="3"/>
          <p:cNvGrpSpPr/>
          <p:nvPr/>
        </p:nvGrpSpPr>
        <p:grpSpPr>
          <a:xfrm rot="0">
            <a:off x="2142191" y="3396305"/>
            <a:ext cx="9610044" cy="3945013"/>
            <a:chOff x="0" y="0"/>
            <a:chExt cx="3682024" cy="1511505"/>
          </a:xfrm>
        </p:grpSpPr>
        <p:sp>
          <p:nvSpPr>
            <p:cNvPr name="Freeform 4" id="4"/>
            <p:cNvSpPr/>
            <p:nvPr/>
          </p:nvSpPr>
          <p:spPr>
            <a:xfrm flipH="false" flipV="false" rot="0">
              <a:off x="0" y="0"/>
              <a:ext cx="3682024" cy="1511505"/>
            </a:xfrm>
            <a:custGeom>
              <a:avLst/>
              <a:gdLst/>
              <a:ahLst/>
              <a:cxnLst/>
              <a:rect r="r" b="b" t="t" l="l"/>
              <a:pathLst>
                <a:path h="1511505" w="3682024">
                  <a:moveTo>
                    <a:pt x="0" y="0"/>
                  </a:moveTo>
                  <a:lnTo>
                    <a:pt x="3682024" y="0"/>
                  </a:lnTo>
                  <a:lnTo>
                    <a:pt x="3682024" y="1511505"/>
                  </a:lnTo>
                  <a:lnTo>
                    <a:pt x="0" y="1511505"/>
                  </a:lnTo>
                  <a:lnTo>
                    <a:pt x="0" y="0"/>
                  </a:lnTo>
                </a:path>
              </a:pathLst>
            </a:custGeom>
            <a:solidFill>
              <a:srgbClr val="EFEFEF"/>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3075386" y="4370805"/>
            <a:ext cx="5060799" cy="1987820"/>
          </a:xfrm>
          <a:custGeom>
            <a:avLst/>
            <a:gdLst/>
            <a:ahLst/>
            <a:cxnLst/>
            <a:rect r="r" b="b" t="t" l="l"/>
            <a:pathLst>
              <a:path h="1987820" w="5060799">
                <a:moveTo>
                  <a:pt x="0" y="0"/>
                </a:moveTo>
                <a:lnTo>
                  <a:pt x="5060798" y="0"/>
                </a:lnTo>
                <a:lnTo>
                  <a:pt x="5060798" y="1987819"/>
                </a:lnTo>
                <a:lnTo>
                  <a:pt x="0" y="1987819"/>
                </a:lnTo>
                <a:lnTo>
                  <a:pt x="0" y="0"/>
                </a:lnTo>
                <a:close/>
              </a:path>
            </a:pathLst>
          </a:custGeom>
          <a:blipFill>
            <a:blip r:embed="rId5">
              <a:extLst>
                <a:ext uri="{96DAC541-7B7A-43D3-8B79-37D633B846F1}">
                  <asvg:svgBlip xmlns:asvg="http://schemas.microsoft.com/office/drawing/2016/SVG/main" r:embed="rId6"/>
                </a:ext>
              </a:extLst>
            </a:blip>
            <a:stretch>
              <a:fillRect l="0" t="0" r="0" b="-93488"/>
            </a:stretch>
          </a:blipFill>
        </p:spPr>
      </p:sp>
      <p:sp>
        <p:nvSpPr>
          <p:cNvPr name="TextBox 8" id="8"/>
          <p:cNvSpPr txBox="true"/>
          <p:nvPr/>
        </p:nvSpPr>
        <p:spPr>
          <a:xfrm rot="0">
            <a:off x="2142191" y="888605"/>
            <a:ext cx="13146961" cy="1686342"/>
          </a:xfrm>
          <a:prstGeom prst="rect">
            <a:avLst/>
          </a:prstGeom>
        </p:spPr>
        <p:txBody>
          <a:bodyPr anchor="t" rtlCol="false" tIns="0" lIns="0" bIns="0" rIns="0">
            <a:spAutoFit/>
          </a:bodyPr>
          <a:lstStyle/>
          <a:p>
            <a:pPr>
              <a:lnSpc>
                <a:spcPts val="13774"/>
              </a:lnSpc>
            </a:pPr>
            <a:r>
              <a:rPr lang="en-US" sz="9981" spc="978">
                <a:solidFill>
                  <a:srgbClr val="231F20"/>
                </a:solidFill>
                <a:latin typeface="Oswald Bold"/>
              </a:rPr>
              <a:t>CHALLENGES CONT.</a:t>
            </a:r>
          </a:p>
        </p:txBody>
      </p:sp>
      <p:sp>
        <p:nvSpPr>
          <p:cNvPr name="TextBox 9" id="9"/>
          <p:cNvSpPr txBox="true"/>
          <p:nvPr/>
        </p:nvSpPr>
        <p:spPr>
          <a:xfrm rot="0">
            <a:off x="2371799" y="3584940"/>
            <a:ext cx="8669280" cy="1760363"/>
          </a:xfrm>
          <a:prstGeom prst="rect">
            <a:avLst/>
          </a:prstGeom>
        </p:spPr>
        <p:txBody>
          <a:bodyPr anchor="t" rtlCol="false" tIns="0" lIns="0" bIns="0" rIns="0">
            <a:spAutoFit/>
          </a:bodyPr>
          <a:lstStyle/>
          <a:p>
            <a:pPr>
              <a:lnSpc>
                <a:spcPts val="4706"/>
              </a:lnSpc>
            </a:pPr>
            <a:r>
              <a:rPr lang="en-US" sz="3410" spc="334">
                <a:solidFill>
                  <a:srgbClr val="231F20"/>
                </a:solidFill>
                <a:latin typeface="DM Sans"/>
              </a:rPr>
              <a:t>1-Water supply:</a:t>
            </a:r>
          </a:p>
          <a:p>
            <a:pPr>
              <a:lnSpc>
                <a:spcPts val="4706"/>
              </a:lnSpc>
            </a:pPr>
            <a:r>
              <a:rPr lang="en-US" sz="3410" spc="334">
                <a:solidFill>
                  <a:srgbClr val="231F20"/>
                </a:solidFill>
                <a:latin typeface="DM Sans"/>
              </a:rPr>
              <a:t> </a:t>
            </a:r>
          </a:p>
          <a:p>
            <a:pPr algn="l" marL="0" indent="0" lvl="0">
              <a:lnSpc>
                <a:spcPts val="4706"/>
              </a:lnSpc>
              <a:spcBef>
                <a:spcPct val="0"/>
              </a:spcBef>
            </a:pPr>
          </a:p>
        </p:txBody>
      </p:sp>
      <p:sp>
        <p:nvSpPr>
          <p:cNvPr name="TextBox 10" id="10"/>
          <p:cNvSpPr txBox="true"/>
          <p:nvPr/>
        </p:nvSpPr>
        <p:spPr>
          <a:xfrm rot="0">
            <a:off x="3786771" y="4431785"/>
            <a:ext cx="6731094" cy="580390"/>
          </a:xfrm>
          <a:prstGeom prst="rect">
            <a:avLst/>
          </a:prstGeom>
        </p:spPr>
        <p:txBody>
          <a:bodyPr anchor="t" rtlCol="false" tIns="0" lIns="0" bIns="0" rIns="0">
            <a:spAutoFit/>
          </a:bodyPr>
          <a:lstStyle/>
          <a:p>
            <a:pPr algn="ctr">
              <a:lnSpc>
                <a:spcPts val="4759"/>
              </a:lnSpc>
            </a:pPr>
            <a:r>
              <a:rPr lang="en-US" sz="3399">
                <a:solidFill>
                  <a:srgbClr val="231F20"/>
                </a:solidFill>
                <a:latin typeface="Canva Sans"/>
              </a:rPr>
              <a:t>A water tank inside the robot.</a:t>
            </a:r>
          </a:p>
        </p:txBody>
      </p:sp>
      <p:sp>
        <p:nvSpPr>
          <p:cNvPr name="TextBox 11" id="11"/>
          <p:cNvSpPr txBox="true"/>
          <p:nvPr/>
        </p:nvSpPr>
        <p:spPr>
          <a:xfrm rot="0">
            <a:off x="3418173" y="5554754"/>
            <a:ext cx="7965464" cy="580390"/>
          </a:xfrm>
          <a:prstGeom prst="rect">
            <a:avLst/>
          </a:prstGeom>
        </p:spPr>
        <p:txBody>
          <a:bodyPr anchor="t" rtlCol="false" tIns="0" lIns="0" bIns="0" rIns="0">
            <a:spAutoFit/>
          </a:bodyPr>
          <a:lstStyle/>
          <a:p>
            <a:pPr algn="ctr">
              <a:lnSpc>
                <a:spcPts val="4759"/>
              </a:lnSpc>
            </a:pPr>
            <a:r>
              <a:rPr lang="en-US" sz="3399">
                <a:solidFill>
                  <a:srgbClr val="231F20"/>
                </a:solidFill>
                <a:latin typeface="Canva Sans"/>
              </a:rPr>
              <a:t>A remote system to pump water.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DAFtVIZ51i8</dc:identifier>
  <dcterms:modified xsi:type="dcterms:W3CDTF">2011-08-01T06:04:30Z</dcterms:modified>
  <cp:revision>1</cp:revision>
  <dc:title>solar panel cleaning robt</dc:title>
</cp:coreProperties>
</file>