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slide+xml" PartName="/ppt/slides/slide13.xml"/>
  <Override ContentType="application/vnd.openxmlformats-officedocument.presentationml.slide+xml" PartName="/ppt/slides/slide14.xml"/>
  <Override ContentType="application/vnd.openxmlformats-officedocument.presentationml.slide+xml" PartName="/ppt/slides/slide15.xml"/>
  <Override ContentType="application/vnd.openxmlformats-officedocument.presentationml.slide+xml" PartName="/ppt/slides/slide16.xml"/>
  <Override ContentType="application/vnd.openxmlformats-officedocument.presentationml.slide+xml" PartName="/ppt/slides/slide17.xml"/>
  <Override ContentType="application/vnd.openxmlformats-officedocument.presentationml.slide+xml" PartName="/ppt/slides/slide18.xml"/>
  <Override ContentType="application/vnd.openxmlformats-officedocument.presentationml.slide+xml" PartName="/ppt/slides/slide19.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22.xml"/>
  <Override ContentType="application/vnd.openxmlformats-officedocument.presentationml.slide+xml" PartName="/ppt/slides/slide23.xml"/>
  <Override ContentType="application/vnd.openxmlformats-officedocument.presentationml.slide+xml" PartName="/ppt/slides/slide24.xml"/>
  <Override ContentType="application/vnd.openxmlformats-officedocument.presentationml.slide+xml" PartName="/ppt/slides/slide25.xml"/>
  <Override ContentType="application/vnd.openxmlformats-officedocument.presentationml.slide+xml" PartName="/ppt/slides/slide26.xml"/>
  <Override ContentType="application/vnd.openxmlformats-officedocument.presentationml.slide+xml" PartName="/ppt/slides/slide27.xml"/>
  <Override ContentType="application/vnd.openxmlformats-officedocument.presentationml.slide+xml" PartName="/ppt/slides/slide28.xml"/>
  <Override ContentType="application/vnd.openxmlformats-officedocument.presentationml.slide+xml" PartName="/ppt/slides/slide29.xml"/>
  <Override ContentType="application/vnd.openxmlformats-officedocument.presentationml.slide+xml" PartName="/ppt/slides/slide30.xml"/>
  <Override ContentType="application/vnd.openxmlformats-officedocument.presentationml.slide+xml" PartName="/ppt/slides/slide31.xml"/>
  <Override ContentType="application/vnd.openxmlformats-officedocument.presentationml.slide+xml" PartName="/ppt/slides/slide32.xml"/>
  <Override ContentType="application/vnd.openxmlformats-officedocument.presentationml.slide+xml" PartName="/ppt/slides/slide33.xml"/>
  <Override ContentType="application/vnd.openxmlformats-officedocument.presentationml.slide+xml" PartName="/ppt/slides/slide34.xml"/>
  <Override ContentType="application/vnd.openxmlformats-officedocument.presentationml.slide+xml" PartName="/ppt/slides/slide35.xml"/>
  <Override ContentType="application/vnd.openxmlformats-officedocument.presentationml.slide+xml" PartName="/ppt/slides/slide36.xml"/>
  <Override ContentType="application/vnd.openxmlformats-officedocument.presentationml.slide+xml" PartName="/ppt/slides/slide37.xml"/>
  <Override ContentType="application/vnd.openxmlformats-officedocument.presentationml.slide+xml" PartName="/ppt/slides/slide38.xml"/>
  <Override ContentType="application/vnd.openxmlformats-officedocument.presentationml.slide+xml" PartName="/ppt/slides/slide39.xml"/>
  <Override ContentType="application/vnd.openxmlformats-officedocument.presentationml.slide+xml" PartName="/ppt/slides/slide40.xml"/>
  <Override ContentType="application/vnd.openxmlformats-officedocument.presentationml.slide+xml" PartName="/ppt/slides/slide41.xml"/>
  <Override ContentType="application/vnd.openxmlformats-officedocument.presentationml.slide+xml" PartName="/ppt/slides/slide42.xml"/>
  <Override ContentType="application/vnd.openxmlformats-officedocument.presentationml.slide+xml" PartName="/ppt/slides/slide43.xml"/>
  <Override ContentType="application/vnd.openxmlformats-officedocument.presentationml.slide+xml" PartName="/ppt/slides/slide44.xml"/>
  <Override ContentType="application/vnd.openxmlformats-officedocument.presentationml.slide+xml" PartName="/ppt/slides/slide45.xml"/>
  <Override ContentType="application/vnd.openxmlformats-officedocument.presentationml.slide+xml" PartName="/ppt/slides/slide46.xml"/>
  <Override ContentType="application/vnd.openxmlformats-officedocument.presentationml.slide+xml" PartName="/ppt/slides/slide47.xml"/>
  <Override ContentType="application/vnd.openxmlformats-officedocument.presentationml.slide+xml" PartName="/ppt/slides/slide48.xml"/>
  <Override ContentType="application/vnd.openxmlformats-officedocument.presentationml.slide+xml" PartName="/ppt/slides/slide49.xml"/>
  <Override ContentType="application/vnd.openxmlformats-officedocument.presentationml.slide+xml" PartName="/ppt/slides/slide50.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 id="304" r:id="rId54"/>
    <p:sldId id="305" r:id="rId55"/>
  </p:sldIdLst>
  <p:sldSz cx="18288000" cy="10287000"/>
  <p:notesSz cx="6858000" cy="9144000"/>
  <p:embeddedFontLst>
    <p:embeddedFont>
      <p:font typeface="Codec Pro Ultra-Bold" charset="1" panose="00000700000000000000"/>
      <p:regular r:id="rId56"/>
    </p:embeddedFont>
    <p:embeddedFont>
      <p:font typeface="Atkinson Hyperlegible" charset="1" panose="00000000000000000000"/>
      <p:regular r:id="rId57"/>
    </p:embeddedFont>
    <p:embeddedFont>
      <p:font typeface="Atkinson Hyperlegible Bold" charset="1" panose="00000000000000000000"/>
      <p:regular r:id="rId58"/>
    </p:embeddedFont>
    <p:embeddedFont>
      <p:font typeface="Open Sans Bold" charset="1" panose="020B0806030504020204"/>
      <p:regular r:id="rId59"/>
    </p:embeddedFont>
    <p:embeddedFont>
      <p:font typeface="Codec Pro" charset="1" panose="00000500000000000000"/>
      <p:regular r:id="rId6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slides/slide13.xml" Type="http://schemas.openxmlformats.org/officeDocument/2006/relationships/slide"/><Relationship Id="rId19" Target="slides/slide14.xml" Type="http://schemas.openxmlformats.org/officeDocument/2006/relationships/slide"/><Relationship Id="rId2" Target="presProps.xml" Type="http://schemas.openxmlformats.org/officeDocument/2006/relationships/presProps"/><Relationship Id="rId20" Target="slides/slide15.xml" Type="http://schemas.openxmlformats.org/officeDocument/2006/relationships/slide"/><Relationship Id="rId21" Target="slides/slide16.xml" Type="http://schemas.openxmlformats.org/officeDocument/2006/relationships/slide"/><Relationship Id="rId22" Target="slides/slide17.xml" Type="http://schemas.openxmlformats.org/officeDocument/2006/relationships/slide"/><Relationship Id="rId23" Target="slides/slide18.xml" Type="http://schemas.openxmlformats.org/officeDocument/2006/relationships/slide"/><Relationship Id="rId24" Target="slides/slide19.xml" Type="http://schemas.openxmlformats.org/officeDocument/2006/relationships/slide"/><Relationship Id="rId25" Target="slides/slide20.xml" Type="http://schemas.openxmlformats.org/officeDocument/2006/relationships/slide"/><Relationship Id="rId26" Target="slides/slide21.xml" Type="http://schemas.openxmlformats.org/officeDocument/2006/relationships/slide"/><Relationship Id="rId27" Target="slides/slide22.xml" Type="http://schemas.openxmlformats.org/officeDocument/2006/relationships/slide"/><Relationship Id="rId28" Target="slides/slide23.xml" Type="http://schemas.openxmlformats.org/officeDocument/2006/relationships/slide"/><Relationship Id="rId29" Target="slides/slide24.xml" Type="http://schemas.openxmlformats.org/officeDocument/2006/relationships/slide"/><Relationship Id="rId3" Target="viewProps.xml" Type="http://schemas.openxmlformats.org/officeDocument/2006/relationships/viewProps"/><Relationship Id="rId30" Target="slides/slide25.xml" Type="http://schemas.openxmlformats.org/officeDocument/2006/relationships/slide"/><Relationship Id="rId31" Target="slides/slide26.xml" Type="http://schemas.openxmlformats.org/officeDocument/2006/relationships/slide"/><Relationship Id="rId32" Target="slides/slide27.xml" Type="http://schemas.openxmlformats.org/officeDocument/2006/relationships/slide"/><Relationship Id="rId33" Target="slides/slide28.xml" Type="http://schemas.openxmlformats.org/officeDocument/2006/relationships/slide"/><Relationship Id="rId34" Target="slides/slide29.xml" Type="http://schemas.openxmlformats.org/officeDocument/2006/relationships/slide"/><Relationship Id="rId35" Target="slides/slide30.xml" Type="http://schemas.openxmlformats.org/officeDocument/2006/relationships/slide"/><Relationship Id="rId36" Target="slides/slide31.xml" Type="http://schemas.openxmlformats.org/officeDocument/2006/relationships/slide"/><Relationship Id="rId37" Target="slides/slide32.xml" Type="http://schemas.openxmlformats.org/officeDocument/2006/relationships/slide"/><Relationship Id="rId38" Target="slides/slide33.xml" Type="http://schemas.openxmlformats.org/officeDocument/2006/relationships/slide"/><Relationship Id="rId39" Target="slides/slide34.xml" Type="http://schemas.openxmlformats.org/officeDocument/2006/relationships/slide"/><Relationship Id="rId4" Target="theme/theme1.xml" Type="http://schemas.openxmlformats.org/officeDocument/2006/relationships/theme"/><Relationship Id="rId40" Target="slides/slide35.xml" Type="http://schemas.openxmlformats.org/officeDocument/2006/relationships/slide"/><Relationship Id="rId41" Target="slides/slide36.xml" Type="http://schemas.openxmlformats.org/officeDocument/2006/relationships/slide"/><Relationship Id="rId42" Target="slides/slide37.xml" Type="http://schemas.openxmlformats.org/officeDocument/2006/relationships/slide"/><Relationship Id="rId43" Target="slides/slide38.xml" Type="http://schemas.openxmlformats.org/officeDocument/2006/relationships/slide"/><Relationship Id="rId44" Target="slides/slide39.xml" Type="http://schemas.openxmlformats.org/officeDocument/2006/relationships/slide"/><Relationship Id="rId45" Target="slides/slide40.xml" Type="http://schemas.openxmlformats.org/officeDocument/2006/relationships/slide"/><Relationship Id="rId46" Target="slides/slide41.xml" Type="http://schemas.openxmlformats.org/officeDocument/2006/relationships/slide"/><Relationship Id="rId47" Target="slides/slide42.xml" Type="http://schemas.openxmlformats.org/officeDocument/2006/relationships/slide"/><Relationship Id="rId48" Target="slides/slide43.xml" Type="http://schemas.openxmlformats.org/officeDocument/2006/relationships/slide"/><Relationship Id="rId49" Target="slides/slide44.xml" Type="http://schemas.openxmlformats.org/officeDocument/2006/relationships/slide"/><Relationship Id="rId5" Target="tableStyles.xml" Type="http://schemas.openxmlformats.org/officeDocument/2006/relationships/tableStyles"/><Relationship Id="rId50" Target="slides/slide45.xml" Type="http://schemas.openxmlformats.org/officeDocument/2006/relationships/slide"/><Relationship Id="rId51" Target="slides/slide46.xml" Type="http://schemas.openxmlformats.org/officeDocument/2006/relationships/slide"/><Relationship Id="rId52" Target="slides/slide47.xml" Type="http://schemas.openxmlformats.org/officeDocument/2006/relationships/slide"/><Relationship Id="rId53" Target="slides/slide48.xml" Type="http://schemas.openxmlformats.org/officeDocument/2006/relationships/slide"/><Relationship Id="rId54" Target="slides/slide49.xml" Type="http://schemas.openxmlformats.org/officeDocument/2006/relationships/slide"/><Relationship Id="rId55" Target="slides/slide50.xml" Type="http://schemas.openxmlformats.org/officeDocument/2006/relationships/slide"/><Relationship Id="rId56" Target="fonts/font56.fntdata" Type="http://schemas.openxmlformats.org/officeDocument/2006/relationships/font"/><Relationship Id="rId57" Target="fonts/font57.fntdata" Type="http://schemas.openxmlformats.org/officeDocument/2006/relationships/font"/><Relationship Id="rId58" Target="fonts/font58.fntdata" Type="http://schemas.openxmlformats.org/officeDocument/2006/relationships/font"/><Relationship Id="rId59" Target="fonts/font59.fntdata" Type="http://schemas.openxmlformats.org/officeDocument/2006/relationships/font"/><Relationship Id="rId6" Target="slides/slide1.xml" Type="http://schemas.openxmlformats.org/officeDocument/2006/relationships/slide"/><Relationship Id="rId60" Target="fonts/font60.fntdata" Type="http://schemas.openxmlformats.org/officeDocument/2006/relationships/font"/><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png" Type="http://schemas.openxmlformats.org/officeDocument/2006/relationships/image"/><Relationship Id="rId3" Target="../media/image2.png" Type="http://schemas.openxmlformats.org/officeDocument/2006/relationships/image"/><Relationship Id="rId4" Target="../media/image3.png" Type="http://schemas.openxmlformats.org/officeDocument/2006/relationships/image"/><Relationship Id="rId5" Target="../media/image4.pn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7.png" Type="http://schemas.openxmlformats.org/officeDocument/2006/relationships/image"/><Relationship Id="rId3" Target="../media/image8.pn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9.jpeg" Type="http://schemas.openxmlformats.org/officeDocument/2006/relationships/image"/><Relationship Id="rId3" Target="../media/image10.png" Type="http://schemas.openxmlformats.org/officeDocument/2006/relationships/image"/><Relationship Id="rId4" Target="../media/image11.pn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12.png" Type="http://schemas.openxmlformats.org/officeDocument/2006/relationships/image"/><Relationship Id="rId5" Target="../media/image13.png" Type="http://schemas.openxmlformats.org/officeDocument/2006/relationships/image"/><Relationship Id="rId6" Target="../media/image14.png" Type="http://schemas.openxmlformats.org/officeDocument/2006/relationships/image"/></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15.jpeg" Type="http://schemas.openxmlformats.org/officeDocument/2006/relationships/image"/><Relationship Id="rId5" Target="../media/image16.jpeg" Type="http://schemas.openxmlformats.org/officeDocument/2006/relationships/image"/><Relationship Id="rId6" Target="../media/image17.jpeg" Type="http://schemas.openxmlformats.org/officeDocument/2006/relationships/image"/><Relationship Id="rId7" Target="../media/image18.jpeg" Type="http://schemas.openxmlformats.org/officeDocument/2006/relationships/image"/></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19.pn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15.jpeg" Type="http://schemas.openxmlformats.org/officeDocument/2006/relationships/image"/><Relationship Id="rId5" Target="../media/image16.jpeg" Type="http://schemas.openxmlformats.org/officeDocument/2006/relationships/image"/><Relationship Id="rId6" Target="../media/image17.jpeg" Type="http://schemas.openxmlformats.org/officeDocument/2006/relationships/image"/><Relationship Id="rId7" Target="../media/image18.jpeg" Type="http://schemas.openxmlformats.org/officeDocument/2006/relationships/image"/></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20.png" Type="http://schemas.openxmlformats.org/officeDocument/2006/relationships/image"/></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15.jpeg" Type="http://schemas.openxmlformats.org/officeDocument/2006/relationships/image"/><Relationship Id="rId5" Target="../media/image16.jpeg" Type="http://schemas.openxmlformats.org/officeDocument/2006/relationships/image"/><Relationship Id="rId6" Target="../media/image17.jpeg" Type="http://schemas.openxmlformats.org/officeDocument/2006/relationships/image"/><Relationship Id="rId7" Target="../media/image18.jpeg" Type="http://schemas.openxmlformats.org/officeDocument/2006/relationships/image"/></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21.png" Type="http://schemas.openxmlformats.org/officeDocument/2006/relationships/image"/></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15.jpeg" Type="http://schemas.openxmlformats.org/officeDocument/2006/relationships/image"/><Relationship Id="rId5" Target="../media/image16.jpeg" Type="http://schemas.openxmlformats.org/officeDocument/2006/relationships/image"/><Relationship Id="rId6" Target="../media/image17.jpeg" Type="http://schemas.openxmlformats.org/officeDocument/2006/relationships/image"/><Relationship Id="rId7" Target="../media/image18.jpeg" Type="http://schemas.openxmlformats.org/officeDocument/2006/relationships/image"/></Relationships>
</file>

<file path=ppt/slides/_rels/slide1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22.png" Type="http://schemas.openxmlformats.org/officeDocument/2006/relationships/image"/><Relationship Id="rId5" Target="../media/image23.jpeg" Type="http://schemas.openxmlformats.org/officeDocument/2006/relationships/image"/><Relationship Id="rId6" Target="../media/image24.png" Type="http://schemas.openxmlformats.org/officeDocument/2006/relationships/image"/></Relationships>
</file>

<file path=ppt/slides/_rels/slide1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25.jpeg" Type="http://schemas.openxmlformats.org/officeDocument/2006/relationships/image"/></Relationships>
</file>

<file path=ppt/slides/_rels/slide1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19.png" Type="http://schemas.openxmlformats.org/officeDocument/2006/relationships/image"/></Relationships>
</file>

<file path=ppt/slides/_rels/slide1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26.png" Type="http://schemas.openxmlformats.org/officeDocument/2006/relationships/image"/><Relationship Id="rId5" Target="../media/image27.png" Type="http://schemas.openxmlformats.org/officeDocument/2006/relationships/image"/></Relationships>
</file>

<file path=ppt/slides/_rels/slide1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28.png" Type="http://schemas.openxmlformats.org/officeDocument/2006/relationships/image"/><Relationship Id="rId5" Target="../media/image29.png" Type="http://schemas.openxmlformats.org/officeDocument/2006/relationships/image"/></Relationships>
</file>

<file path=ppt/slides/_rels/slide1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30.png" Type="http://schemas.openxmlformats.org/officeDocument/2006/relationships/image"/></Relationships>
</file>

<file path=ppt/slides/_rels/slide1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31.png" Type="http://schemas.openxmlformats.org/officeDocument/2006/relationships/image"/><Relationship Id="rId5" Target="../media/image32.png" Type="http://schemas.openxmlformats.org/officeDocument/2006/relationships/image"/><Relationship Id="rId6" Target="../media/image33.png" Type="http://schemas.openxmlformats.org/officeDocument/2006/relationships/image"/></Relationships>
</file>

<file path=ppt/slides/_rels/slide2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34.png" Type="http://schemas.openxmlformats.org/officeDocument/2006/relationships/image"/><Relationship Id="rId5" Target="../media/image35.png" Type="http://schemas.openxmlformats.org/officeDocument/2006/relationships/image"/></Relationships>
</file>

<file path=ppt/slides/_rels/slide2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36.png" Type="http://schemas.openxmlformats.org/officeDocument/2006/relationships/image"/><Relationship Id="rId5" Target="../media/image37.png" Type="http://schemas.openxmlformats.org/officeDocument/2006/relationships/image"/></Relationships>
</file>

<file path=ppt/slides/_rels/slide2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38.png" Type="http://schemas.openxmlformats.org/officeDocument/2006/relationships/image"/><Relationship Id="rId5" Target="../media/image39.png" Type="http://schemas.openxmlformats.org/officeDocument/2006/relationships/image"/><Relationship Id="rId6" Target="../media/image40.png" Type="http://schemas.openxmlformats.org/officeDocument/2006/relationships/image"/><Relationship Id="rId7" Target="../media/image41.svg" Type="http://schemas.openxmlformats.org/officeDocument/2006/relationships/image"/></Relationships>
</file>

<file path=ppt/slides/_rels/slide2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42.png" Type="http://schemas.openxmlformats.org/officeDocument/2006/relationships/image"/><Relationship Id="rId5" Target="../media/image43.png" Type="http://schemas.openxmlformats.org/officeDocument/2006/relationships/image"/><Relationship Id="rId6" Target="../media/image44.png" Type="http://schemas.openxmlformats.org/officeDocument/2006/relationships/image"/></Relationships>
</file>

<file path=ppt/slides/_rels/slide2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45.png" Type="http://schemas.openxmlformats.org/officeDocument/2006/relationships/image"/><Relationship Id="rId5" Target="../media/image46.png" Type="http://schemas.openxmlformats.org/officeDocument/2006/relationships/image"/></Relationships>
</file>

<file path=ppt/slides/_rels/slide2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47.png" Type="http://schemas.openxmlformats.org/officeDocument/2006/relationships/image"/><Relationship Id="rId5" Target="../media/image48.png" Type="http://schemas.openxmlformats.org/officeDocument/2006/relationships/image"/></Relationships>
</file>

<file path=ppt/slides/_rels/slide2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49.png" Type="http://schemas.openxmlformats.org/officeDocument/2006/relationships/image"/></Relationships>
</file>

<file path=ppt/slides/_rels/slide2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50.png" Type="http://schemas.openxmlformats.org/officeDocument/2006/relationships/image"/><Relationship Id="rId5" Target="../media/image51.png" Type="http://schemas.openxmlformats.org/officeDocument/2006/relationships/image"/></Relationships>
</file>

<file path=ppt/slides/_rels/slide2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52.png" Type="http://schemas.openxmlformats.org/officeDocument/2006/relationships/image"/></Relationships>
</file>

<file path=ppt/slides/_rels/slide2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53.png" Type="http://schemas.openxmlformats.org/officeDocument/2006/relationships/image"/></Relationships>
</file>

<file path=ppt/slides/_rels/slide3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54.png" Type="http://schemas.openxmlformats.org/officeDocument/2006/relationships/image"/></Relationships>
</file>

<file path=ppt/slides/_rels/slide3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55.png" Type="http://schemas.openxmlformats.org/officeDocument/2006/relationships/image"/></Relationships>
</file>

<file path=ppt/slides/_rels/slide3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56.png" Type="http://schemas.openxmlformats.org/officeDocument/2006/relationships/image"/></Relationships>
</file>

<file path=ppt/slides/_rels/slide3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57.png" Type="http://schemas.openxmlformats.org/officeDocument/2006/relationships/image"/><Relationship Id="rId5" Target="../media/image58.png" Type="http://schemas.openxmlformats.org/officeDocument/2006/relationships/image"/><Relationship Id="rId6" Target="../media/image59.png" Type="http://schemas.openxmlformats.org/officeDocument/2006/relationships/image"/></Relationships>
</file>

<file path=ppt/slides/_rels/slide3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60.png" Type="http://schemas.openxmlformats.org/officeDocument/2006/relationships/image"/><Relationship Id="rId5" Target="../media/image61.jpeg" Type="http://schemas.openxmlformats.org/officeDocument/2006/relationships/image"/></Relationships>
</file>

<file path=ppt/slides/_rels/slide3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62.png" Type="http://schemas.openxmlformats.org/officeDocument/2006/relationships/image"/><Relationship Id="rId5" Target="../media/image63.png" Type="http://schemas.openxmlformats.org/officeDocument/2006/relationships/image"/><Relationship Id="rId6" Target="../media/image64.png" Type="http://schemas.openxmlformats.org/officeDocument/2006/relationships/image"/><Relationship Id="rId7" Target="../media/image40.png" Type="http://schemas.openxmlformats.org/officeDocument/2006/relationships/image"/><Relationship Id="rId8" Target="../media/image41.svg" Type="http://schemas.openxmlformats.org/officeDocument/2006/relationships/image"/><Relationship Id="rId9" Target="../media/image65.png" Type="http://schemas.openxmlformats.org/officeDocument/2006/relationships/image"/></Relationships>
</file>

<file path=ppt/slides/_rels/slide3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66.png" Type="http://schemas.openxmlformats.org/officeDocument/2006/relationships/image"/></Relationships>
</file>

<file path=ppt/slides/_rels/slide3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67.png" Type="http://schemas.openxmlformats.org/officeDocument/2006/relationships/image"/></Relationships>
</file>

<file path=ppt/slides/_rels/slide3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68.png" Type="http://schemas.openxmlformats.org/officeDocument/2006/relationships/image"/></Relationships>
</file>

<file path=ppt/slides/_rels/slide3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69.png" Type="http://schemas.openxmlformats.org/officeDocument/2006/relationships/image"/><Relationship Id="rId5" Target="../media/image70.png" Type="http://schemas.openxmlformats.org/officeDocument/2006/relationships/image"/><Relationship Id="rId6" Target="../media/image40.png" Type="http://schemas.openxmlformats.org/officeDocument/2006/relationships/image"/><Relationship Id="rId7" Target="../media/image41.svg" Type="http://schemas.openxmlformats.org/officeDocument/2006/relationships/image"/></Relationships>
</file>

<file path=ppt/slides/_rels/slide4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71.png" Type="http://schemas.openxmlformats.org/officeDocument/2006/relationships/image"/></Relationships>
</file>

<file path=ppt/slides/_rels/slide4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72.png" Type="http://schemas.openxmlformats.org/officeDocument/2006/relationships/image"/></Relationships>
</file>

<file path=ppt/slides/_rels/slide4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73.png" Type="http://schemas.openxmlformats.org/officeDocument/2006/relationships/image"/></Relationships>
</file>

<file path=ppt/slides/_rels/slide4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74.png" Type="http://schemas.openxmlformats.org/officeDocument/2006/relationships/image"/></Relationships>
</file>

<file path=ppt/slides/_rels/slide4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75.png" Type="http://schemas.openxmlformats.org/officeDocument/2006/relationships/image"/></Relationships>
</file>

<file path=ppt/slides/_rels/slide45.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png" Type="http://schemas.openxmlformats.org/officeDocument/2006/relationships/image"/><Relationship Id="rId3" Target="../media/image6.png" Type="http://schemas.openxmlformats.org/officeDocument/2006/relationships/image"/><Relationship Id="rId4" Target="../media/image76.png" Type="http://schemas.openxmlformats.org/officeDocument/2006/relationships/image"/></Relationships>
</file>

<file path=ppt/slides/_rels/slide46.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0.png" Type="http://schemas.openxmlformats.org/officeDocument/2006/relationships/image"/><Relationship Id="rId4" Target="../media/image77.png" Type="http://schemas.openxmlformats.org/officeDocument/2006/relationships/image"/><Relationship Id="rId5" Target="../media/image78.png" Type="http://schemas.openxmlformats.org/officeDocument/2006/relationships/image"/><Relationship Id="rId6" Target="../media/image79.png" Type="http://schemas.openxmlformats.org/officeDocument/2006/relationships/image"/><Relationship Id="rId7" Target="../media/image40.png" Type="http://schemas.openxmlformats.org/officeDocument/2006/relationships/image"/><Relationship Id="rId8" Target="../media/image41.svg" Type="http://schemas.openxmlformats.org/officeDocument/2006/relationships/image"/></Relationships>
</file>

<file path=ppt/slides/_rels/slide4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1.png" Type="http://schemas.openxmlformats.org/officeDocument/2006/relationships/image"/><Relationship Id="rId3" Target="../media/image10.png" Type="http://schemas.openxmlformats.org/officeDocument/2006/relationships/image"/><Relationship Id="rId4" Target="../media/image80.png" Type="http://schemas.openxmlformats.org/officeDocument/2006/relationships/image"/><Relationship Id="rId5" Target="../media/image81.png" Type="http://schemas.openxmlformats.org/officeDocument/2006/relationships/image"/></Relationships>
</file>

<file path=ppt/slides/_rels/slide48.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2.png" Type="http://schemas.openxmlformats.org/officeDocument/2006/relationships/image"/><Relationship Id="rId3" Target="../media/image83.png" Type="http://schemas.openxmlformats.org/officeDocument/2006/relationships/image"/></Relationships>
</file>

<file path=ppt/slides/_rels/slide49.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2.png" Type="http://schemas.openxmlformats.org/officeDocument/2006/relationships/image"/><Relationship Id="rId3" Target="../media/image83.png" Type="http://schemas.openxmlformats.org/officeDocument/2006/relationships/image"/></Relationships>
</file>

<file path=ppt/slides/_rels/slide50.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84.png" Type="http://schemas.openxmlformats.org/officeDocument/2006/relationships/image"/><Relationship Id="rId3" Target="../media/image85.png" Type="http://schemas.openxmlformats.org/officeDocument/2006/relationships/image"/><Relationship Id="rId4" Target="../media/image86.png" Type="http://schemas.openxmlformats.org/officeDocument/2006/relationships/image"/></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0">
            <a:off x="1028700" y="9258300"/>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grpSp>
        <p:nvGrpSpPr>
          <p:cNvPr name="Group 5" id="5"/>
          <p:cNvGrpSpPr/>
          <p:nvPr/>
        </p:nvGrpSpPr>
        <p:grpSpPr>
          <a:xfrm rot="0">
            <a:off x="10227880" y="-1838929"/>
            <a:ext cx="7031420" cy="2867629"/>
            <a:chOff x="0" y="0"/>
            <a:chExt cx="812800" cy="331485"/>
          </a:xfrm>
        </p:grpSpPr>
        <p:sp>
          <p:nvSpPr>
            <p:cNvPr name="Freeform 6" id="6"/>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7" id="7"/>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8" id="8"/>
          <p:cNvSpPr/>
          <p:nvPr/>
        </p:nvSpPr>
        <p:spPr>
          <a:xfrm>
            <a:off x="9144000" y="454352"/>
            <a:ext cx="8115300" cy="0"/>
          </a:xfrm>
          <a:prstGeom prst="line">
            <a:avLst/>
          </a:prstGeom>
          <a:ln cap="flat" w="38100">
            <a:solidFill>
              <a:srgbClr val="D7CFBE"/>
            </a:solidFill>
            <a:prstDash val="solid"/>
            <a:headEnd type="none" len="sm" w="sm"/>
            <a:tailEnd type="none" len="sm" w="sm"/>
          </a:ln>
        </p:spPr>
      </p:sp>
      <p:sp>
        <p:nvSpPr>
          <p:cNvPr name="AutoShape 9" id="9"/>
          <p:cNvSpPr/>
          <p:nvPr/>
        </p:nvSpPr>
        <p:spPr>
          <a:xfrm>
            <a:off x="7889053" y="630564"/>
            <a:ext cx="8115300" cy="0"/>
          </a:xfrm>
          <a:prstGeom prst="line">
            <a:avLst/>
          </a:prstGeom>
          <a:ln cap="flat" w="38100">
            <a:solidFill>
              <a:srgbClr val="D7CFBE"/>
            </a:solidFill>
            <a:prstDash val="solid"/>
            <a:headEnd type="none" len="sm" w="sm"/>
            <a:tailEnd type="none" len="sm" w="sm"/>
          </a:ln>
        </p:spPr>
      </p:sp>
      <p:sp>
        <p:nvSpPr>
          <p:cNvPr name="Freeform 10" id="10"/>
          <p:cNvSpPr/>
          <p:nvPr/>
        </p:nvSpPr>
        <p:spPr>
          <a:xfrm flipH="false" flipV="false" rot="-5400000">
            <a:off x="-1063590" y="-1271959"/>
            <a:ext cx="4017975" cy="4207303"/>
          </a:xfrm>
          <a:custGeom>
            <a:avLst/>
            <a:gdLst/>
            <a:ahLst/>
            <a:cxnLst/>
            <a:rect r="r" b="b" t="t" l="l"/>
            <a:pathLst>
              <a:path h="4207303" w="4017975">
                <a:moveTo>
                  <a:pt x="0" y="0"/>
                </a:moveTo>
                <a:lnTo>
                  <a:pt x="4017974" y="0"/>
                </a:lnTo>
                <a:lnTo>
                  <a:pt x="4017974" y="4207303"/>
                </a:lnTo>
                <a:lnTo>
                  <a:pt x="0" y="4207303"/>
                </a:lnTo>
                <a:lnTo>
                  <a:pt x="0" y="0"/>
                </a:lnTo>
                <a:close/>
              </a:path>
            </a:pathLst>
          </a:custGeom>
          <a:blipFill>
            <a:blip r:embed="rId2"/>
            <a:stretch>
              <a:fillRect l="0" t="0" r="0" b="0"/>
            </a:stretch>
          </a:blipFill>
        </p:spPr>
      </p:sp>
      <p:sp>
        <p:nvSpPr>
          <p:cNvPr name="Freeform 11" id="11"/>
          <p:cNvSpPr/>
          <p:nvPr/>
        </p:nvSpPr>
        <p:spPr>
          <a:xfrm flipH="false" flipV="false" rot="-5400000">
            <a:off x="14922991" y="7956036"/>
            <a:ext cx="4033322" cy="4033322"/>
          </a:xfrm>
          <a:custGeom>
            <a:avLst/>
            <a:gdLst/>
            <a:ahLst/>
            <a:cxnLst/>
            <a:rect r="r" b="b" t="t" l="l"/>
            <a:pathLst>
              <a:path h="4033322" w="4033322">
                <a:moveTo>
                  <a:pt x="0" y="0"/>
                </a:moveTo>
                <a:lnTo>
                  <a:pt x="4033322" y="0"/>
                </a:lnTo>
                <a:lnTo>
                  <a:pt x="4033322" y="4033322"/>
                </a:lnTo>
                <a:lnTo>
                  <a:pt x="0" y="4033322"/>
                </a:lnTo>
                <a:lnTo>
                  <a:pt x="0" y="0"/>
                </a:lnTo>
                <a:close/>
              </a:path>
            </a:pathLst>
          </a:custGeom>
          <a:blipFill>
            <a:blip r:embed="rId3"/>
            <a:stretch>
              <a:fillRect l="0" t="0" r="0" b="0"/>
            </a:stretch>
          </a:blipFill>
        </p:spPr>
      </p:sp>
      <p:sp>
        <p:nvSpPr>
          <p:cNvPr name="TextBox 12" id="12"/>
          <p:cNvSpPr txBox="true"/>
          <p:nvPr/>
        </p:nvSpPr>
        <p:spPr>
          <a:xfrm rot="0">
            <a:off x="3207115" y="3226748"/>
            <a:ext cx="11873771" cy="2626771"/>
          </a:xfrm>
          <a:prstGeom prst="rect">
            <a:avLst/>
          </a:prstGeom>
        </p:spPr>
        <p:txBody>
          <a:bodyPr anchor="t" rtlCol="false" tIns="0" lIns="0" bIns="0" rIns="0">
            <a:spAutoFit/>
          </a:bodyPr>
          <a:lstStyle/>
          <a:p>
            <a:pPr algn="ctr" marL="0" indent="0" lvl="0">
              <a:lnSpc>
                <a:spcPts val="19727"/>
              </a:lnSpc>
            </a:pPr>
            <a:r>
              <a:rPr lang="en-US" b="true" sz="14090">
                <a:solidFill>
                  <a:srgbClr val="7A7261"/>
                </a:solidFill>
                <a:latin typeface="Codec Pro Ultra-Bold"/>
                <a:ea typeface="Codec Pro Ultra-Bold"/>
                <a:cs typeface="Codec Pro Ultra-Bold"/>
                <a:sym typeface="Codec Pro Ultra-Bold"/>
              </a:rPr>
              <a:t>Ownly</a:t>
            </a:r>
          </a:p>
        </p:txBody>
      </p:sp>
      <p:sp>
        <p:nvSpPr>
          <p:cNvPr name="AutoShape 13" id="13"/>
          <p:cNvSpPr/>
          <p:nvPr/>
        </p:nvSpPr>
        <p:spPr>
          <a:xfrm>
            <a:off x="1028700" y="9832648"/>
            <a:ext cx="8115300" cy="0"/>
          </a:xfrm>
          <a:prstGeom prst="line">
            <a:avLst/>
          </a:prstGeom>
          <a:ln cap="flat" w="38100">
            <a:solidFill>
              <a:srgbClr val="D7CFBE"/>
            </a:solidFill>
            <a:prstDash val="solid"/>
            <a:headEnd type="none" len="sm" w="sm"/>
            <a:tailEnd type="none" len="sm" w="sm"/>
          </a:ln>
        </p:spPr>
      </p:sp>
      <p:sp>
        <p:nvSpPr>
          <p:cNvPr name="AutoShape 14" id="14"/>
          <p:cNvSpPr/>
          <p:nvPr/>
        </p:nvSpPr>
        <p:spPr>
          <a:xfrm>
            <a:off x="2283647" y="9656436"/>
            <a:ext cx="8115300" cy="0"/>
          </a:xfrm>
          <a:prstGeom prst="line">
            <a:avLst/>
          </a:prstGeom>
          <a:ln cap="flat" w="38100">
            <a:solidFill>
              <a:srgbClr val="D7CFBE"/>
            </a:solidFill>
            <a:prstDash val="solid"/>
            <a:headEnd type="none" len="sm" w="sm"/>
            <a:tailEnd type="none" len="sm" w="sm"/>
          </a:ln>
        </p:spPr>
      </p:sp>
      <p:sp>
        <p:nvSpPr>
          <p:cNvPr name="Freeform 15" id="15"/>
          <p:cNvSpPr/>
          <p:nvPr/>
        </p:nvSpPr>
        <p:spPr>
          <a:xfrm flipH="false" flipV="false" rot="0">
            <a:off x="1249109" y="754903"/>
            <a:ext cx="2162213" cy="2868059"/>
          </a:xfrm>
          <a:custGeom>
            <a:avLst/>
            <a:gdLst/>
            <a:ahLst/>
            <a:cxnLst/>
            <a:rect r="r" b="b" t="t" l="l"/>
            <a:pathLst>
              <a:path h="2868059" w="2162213">
                <a:moveTo>
                  <a:pt x="0" y="0"/>
                </a:moveTo>
                <a:lnTo>
                  <a:pt x="2162213" y="0"/>
                </a:lnTo>
                <a:lnTo>
                  <a:pt x="2162213" y="2868059"/>
                </a:lnTo>
                <a:lnTo>
                  <a:pt x="0" y="2868059"/>
                </a:lnTo>
                <a:lnTo>
                  <a:pt x="0" y="0"/>
                </a:lnTo>
                <a:close/>
              </a:path>
            </a:pathLst>
          </a:custGeom>
          <a:blipFill>
            <a:blip r:embed="rId4"/>
            <a:stretch>
              <a:fillRect l="0" t="0" r="0" b="0"/>
            </a:stretch>
          </a:blipFill>
        </p:spPr>
      </p:sp>
      <p:sp>
        <p:nvSpPr>
          <p:cNvPr name="Freeform 16" id="16"/>
          <p:cNvSpPr/>
          <p:nvPr/>
        </p:nvSpPr>
        <p:spPr>
          <a:xfrm flipH="false" flipV="false" rot="0">
            <a:off x="15074392" y="7051633"/>
            <a:ext cx="1898419" cy="2022529"/>
          </a:xfrm>
          <a:custGeom>
            <a:avLst/>
            <a:gdLst/>
            <a:ahLst/>
            <a:cxnLst/>
            <a:rect r="r" b="b" t="t" l="l"/>
            <a:pathLst>
              <a:path h="2022529" w="1898419">
                <a:moveTo>
                  <a:pt x="0" y="0"/>
                </a:moveTo>
                <a:lnTo>
                  <a:pt x="1898419" y="0"/>
                </a:lnTo>
                <a:lnTo>
                  <a:pt x="1898419" y="2022529"/>
                </a:lnTo>
                <a:lnTo>
                  <a:pt x="0" y="2022529"/>
                </a:lnTo>
                <a:lnTo>
                  <a:pt x="0" y="0"/>
                </a:lnTo>
                <a:close/>
              </a:path>
            </a:pathLst>
          </a:custGeom>
          <a:blipFill>
            <a:blip r:embed="rId5"/>
            <a:stretch>
              <a:fillRect l="0" t="0" r="0" b="0"/>
            </a:stretch>
          </a:blipFill>
        </p:spPr>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grpSp>
        <p:nvGrpSpPr>
          <p:cNvPr name="Group 14" id="14"/>
          <p:cNvGrpSpPr/>
          <p:nvPr/>
        </p:nvGrpSpPr>
        <p:grpSpPr>
          <a:xfrm rot="0">
            <a:off x="2224305" y="3832518"/>
            <a:ext cx="13839389" cy="4690314"/>
            <a:chOff x="0" y="0"/>
            <a:chExt cx="4008101" cy="1358387"/>
          </a:xfrm>
        </p:grpSpPr>
        <p:sp>
          <p:nvSpPr>
            <p:cNvPr name="Freeform 15" id="15"/>
            <p:cNvSpPr/>
            <p:nvPr/>
          </p:nvSpPr>
          <p:spPr>
            <a:xfrm flipH="false" flipV="false" rot="0">
              <a:off x="0" y="0"/>
              <a:ext cx="4008101" cy="1358387"/>
            </a:xfrm>
            <a:custGeom>
              <a:avLst/>
              <a:gdLst/>
              <a:ahLst/>
              <a:cxnLst/>
              <a:rect r="r" b="b" t="t" l="l"/>
              <a:pathLst>
                <a:path h="1358387" w="4008101">
                  <a:moveTo>
                    <a:pt x="24055" y="0"/>
                  </a:moveTo>
                  <a:lnTo>
                    <a:pt x="3984046" y="0"/>
                  </a:lnTo>
                  <a:cubicBezTo>
                    <a:pt x="3997331" y="0"/>
                    <a:pt x="4008101" y="10770"/>
                    <a:pt x="4008101" y="24055"/>
                  </a:cubicBezTo>
                  <a:lnTo>
                    <a:pt x="4008101" y="1334333"/>
                  </a:lnTo>
                  <a:cubicBezTo>
                    <a:pt x="4008101" y="1340712"/>
                    <a:pt x="4005566" y="1346831"/>
                    <a:pt x="4001055" y="1351342"/>
                  </a:cubicBezTo>
                  <a:cubicBezTo>
                    <a:pt x="3996544" y="1355853"/>
                    <a:pt x="3990426" y="1358387"/>
                    <a:pt x="3984046" y="1358387"/>
                  </a:cubicBezTo>
                  <a:lnTo>
                    <a:pt x="24055" y="1358387"/>
                  </a:lnTo>
                  <a:cubicBezTo>
                    <a:pt x="17675" y="1358387"/>
                    <a:pt x="11557" y="1355853"/>
                    <a:pt x="7045" y="1351342"/>
                  </a:cubicBezTo>
                  <a:cubicBezTo>
                    <a:pt x="2534" y="1346831"/>
                    <a:pt x="0" y="1340712"/>
                    <a:pt x="0" y="1334333"/>
                  </a:cubicBezTo>
                  <a:lnTo>
                    <a:pt x="0" y="24055"/>
                  </a:lnTo>
                  <a:cubicBezTo>
                    <a:pt x="0" y="17675"/>
                    <a:pt x="2534" y="11557"/>
                    <a:pt x="7045" y="7045"/>
                  </a:cubicBezTo>
                  <a:cubicBezTo>
                    <a:pt x="11557" y="2534"/>
                    <a:pt x="17675" y="0"/>
                    <a:pt x="24055" y="0"/>
                  </a:cubicBezTo>
                  <a:close/>
                </a:path>
              </a:pathLst>
            </a:custGeom>
            <a:solidFill>
              <a:srgbClr val="FFFEFC">
                <a:alpha val="30980"/>
              </a:srgbClr>
            </a:solidFill>
          </p:spPr>
        </p:sp>
        <p:sp>
          <p:nvSpPr>
            <p:cNvPr name="TextBox 16" id="16"/>
            <p:cNvSpPr txBox="true"/>
            <p:nvPr/>
          </p:nvSpPr>
          <p:spPr>
            <a:xfrm>
              <a:off x="0" y="-38100"/>
              <a:ext cx="4008101" cy="1396487"/>
            </a:xfrm>
            <a:prstGeom prst="rect">
              <a:avLst/>
            </a:prstGeom>
          </p:spPr>
          <p:txBody>
            <a:bodyPr anchor="ctr" rtlCol="false" tIns="46197" lIns="46197" bIns="46197" rIns="46197"/>
            <a:lstStyle/>
            <a:p>
              <a:pPr algn="ctr" marL="0" indent="0" lvl="0">
                <a:lnSpc>
                  <a:spcPts val="2659"/>
                </a:lnSpc>
              </a:pPr>
            </a:p>
          </p:txBody>
        </p:sp>
      </p:grpSp>
      <p:sp>
        <p:nvSpPr>
          <p:cNvPr name="TextBox 17" id="17"/>
          <p:cNvSpPr txBox="true"/>
          <p:nvPr/>
        </p:nvSpPr>
        <p:spPr>
          <a:xfrm rot="0">
            <a:off x="2828315" y="4651709"/>
            <a:ext cx="12631371" cy="3004307"/>
          </a:xfrm>
          <a:prstGeom prst="rect">
            <a:avLst/>
          </a:prstGeom>
        </p:spPr>
        <p:txBody>
          <a:bodyPr anchor="t" rtlCol="false" tIns="0" lIns="0" bIns="0" rIns="0">
            <a:spAutoFit/>
          </a:bodyPr>
          <a:lstStyle/>
          <a:p>
            <a:pPr algn="ctr">
              <a:lnSpc>
                <a:spcPts val="3983"/>
              </a:lnSpc>
            </a:pPr>
            <a:r>
              <a:rPr lang="en-US" sz="2845">
                <a:solidFill>
                  <a:srgbClr val="7A7261"/>
                </a:solidFill>
                <a:latin typeface="Atkinson Hyperlegible"/>
                <a:ea typeface="Atkinson Hyperlegible"/>
                <a:cs typeface="Atkinson Hyperlegible"/>
                <a:sym typeface="Atkinson Hyperlegible"/>
              </a:rPr>
              <a:t>Ownly is an intelligent real estate platform that brings together buyers, property owners, real estate experts, and administrators in one integrated system. The platform simplifies property management, property discovery, expert consultation, appointment scheduling, and AI-powered property evaluation to help users make informed real estate decisions.</a:t>
            </a:r>
          </a:p>
          <a:p>
            <a:pPr algn="ctr" marL="0" indent="0" lvl="0">
              <a:lnSpc>
                <a:spcPts val="3983"/>
              </a:lnSpc>
            </a:pPr>
          </a:p>
        </p:txBody>
      </p:sp>
      <p:sp>
        <p:nvSpPr>
          <p:cNvPr name="TextBox 18" id="18"/>
          <p:cNvSpPr txBox="true"/>
          <p:nvPr/>
        </p:nvSpPr>
        <p:spPr>
          <a:xfrm rot="0">
            <a:off x="3207115" y="1526043"/>
            <a:ext cx="11873771" cy="3774864"/>
          </a:xfrm>
          <a:prstGeom prst="rect">
            <a:avLst/>
          </a:prstGeom>
        </p:spPr>
        <p:txBody>
          <a:bodyPr anchor="t" rtlCol="false" tIns="0" lIns="0" bIns="0" rIns="0">
            <a:spAutoFit/>
          </a:bodyPr>
          <a:lstStyle/>
          <a:p>
            <a:pPr algn="ctr">
              <a:lnSpc>
                <a:spcPts val="9811"/>
              </a:lnSpc>
            </a:pPr>
            <a:r>
              <a:rPr lang="en-US" sz="7008" b="true">
                <a:solidFill>
                  <a:srgbClr val="7A7261"/>
                </a:solidFill>
                <a:latin typeface="Codec Pro Ultra-Bold"/>
                <a:ea typeface="Codec Pro Ultra-Bold"/>
                <a:cs typeface="Codec Pro Ultra-Bold"/>
                <a:sym typeface="Codec Pro Ultra-Bold"/>
              </a:rPr>
              <a:t>What is Ownly?</a:t>
            </a:r>
          </a:p>
          <a:p>
            <a:pPr algn="ctr">
              <a:lnSpc>
                <a:spcPts val="9811"/>
              </a:lnSpc>
            </a:pPr>
          </a:p>
          <a:p>
            <a:pPr algn="ctr" marL="0" indent="0" lvl="0">
              <a:lnSpc>
                <a:spcPts val="9811"/>
              </a:lnSpc>
            </a:pPr>
          </a:p>
        </p:txBody>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697023" y="-1439330"/>
            <a:ext cx="3971238" cy="3971238"/>
          </a:xfrm>
          <a:custGeom>
            <a:avLst/>
            <a:gdLst/>
            <a:ahLst/>
            <a:cxnLst/>
            <a:rect r="r" b="b" t="t" l="l"/>
            <a:pathLst>
              <a:path h="3971238" w="3971238">
                <a:moveTo>
                  <a:pt x="0" y="0"/>
                </a:moveTo>
                <a:lnTo>
                  <a:pt x="3971238" y="0"/>
                </a:lnTo>
                <a:lnTo>
                  <a:pt x="3971238" y="3971238"/>
                </a:lnTo>
                <a:lnTo>
                  <a:pt x="0" y="3971238"/>
                </a:lnTo>
                <a:lnTo>
                  <a:pt x="0" y="0"/>
                </a:lnTo>
                <a:close/>
              </a:path>
            </a:pathLst>
          </a:custGeom>
          <a:blipFill>
            <a:blip r:embed="rId2"/>
            <a:stretch>
              <a:fillRect l="0" t="0" r="0" b="0"/>
            </a:stretch>
          </a:blipFill>
        </p:spPr>
      </p:sp>
      <p:sp>
        <p:nvSpPr>
          <p:cNvPr name="Freeform 13" id="13"/>
          <p:cNvSpPr/>
          <p:nvPr/>
        </p:nvSpPr>
        <p:spPr>
          <a:xfrm flipH="false" flipV="false" rot="-5400000">
            <a:off x="14443456" y="7618309"/>
            <a:ext cx="4022892" cy="5190829"/>
          </a:xfrm>
          <a:custGeom>
            <a:avLst/>
            <a:gdLst/>
            <a:ahLst/>
            <a:cxnLst/>
            <a:rect r="r" b="b" t="t" l="l"/>
            <a:pathLst>
              <a:path h="5190829" w="4022892">
                <a:moveTo>
                  <a:pt x="0" y="0"/>
                </a:moveTo>
                <a:lnTo>
                  <a:pt x="4022892" y="0"/>
                </a:lnTo>
                <a:lnTo>
                  <a:pt x="4022892" y="5190829"/>
                </a:lnTo>
                <a:lnTo>
                  <a:pt x="0" y="5190829"/>
                </a:lnTo>
                <a:lnTo>
                  <a:pt x="0" y="0"/>
                </a:lnTo>
                <a:close/>
              </a:path>
            </a:pathLst>
          </a:custGeom>
          <a:blipFill>
            <a:blip r:embed="rId3"/>
            <a:stretch>
              <a:fillRect l="0" t="0" r="0" b="0"/>
            </a:stretch>
          </a:blipFill>
        </p:spPr>
      </p:sp>
      <p:grpSp>
        <p:nvGrpSpPr>
          <p:cNvPr name="Group 14" id="14"/>
          <p:cNvGrpSpPr/>
          <p:nvPr/>
        </p:nvGrpSpPr>
        <p:grpSpPr>
          <a:xfrm rot="0">
            <a:off x="2978224" y="3578436"/>
            <a:ext cx="6054597" cy="2512523"/>
            <a:chOff x="0" y="0"/>
            <a:chExt cx="1870349" cy="776153"/>
          </a:xfrm>
        </p:grpSpPr>
        <p:sp>
          <p:nvSpPr>
            <p:cNvPr name="Freeform 15" id="15"/>
            <p:cNvSpPr/>
            <p:nvPr/>
          </p:nvSpPr>
          <p:spPr>
            <a:xfrm flipH="false" flipV="false" rot="0">
              <a:off x="0" y="0"/>
              <a:ext cx="1870349" cy="776153"/>
            </a:xfrm>
            <a:custGeom>
              <a:avLst/>
              <a:gdLst/>
              <a:ahLst/>
              <a:cxnLst/>
              <a:rect r="r" b="b" t="t" l="l"/>
              <a:pathLst>
                <a:path h="776153" w="1870349">
                  <a:moveTo>
                    <a:pt x="79278" y="0"/>
                  </a:moveTo>
                  <a:lnTo>
                    <a:pt x="1791071" y="0"/>
                  </a:lnTo>
                  <a:cubicBezTo>
                    <a:pt x="1834855" y="0"/>
                    <a:pt x="1870349" y="35494"/>
                    <a:pt x="1870349" y="79278"/>
                  </a:cubicBezTo>
                  <a:lnTo>
                    <a:pt x="1870349" y="696875"/>
                  </a:lnTo>
                  <a:cubicBezTo>
                    <a:pt x="1870349" y="740659"/>
                    <a:pt x="1834855" y="776153"/>
                    <a:pt x="1791071" y="776153"/>
                  </a:cubicBezTo>
                  <a:lnTo>
                    <a:pt x="79278" y="776153"/>
                  </a:lnTo>
                  <a:cubicBezTo>
                    <a:pt x="35494" y="776153"/>
                    <a:pt x="0" y="740659"/>
                    <a:pt x="0" y="696875"/>
                  </a:cubicBezTo>
                  <a:lnTo>
                    <a:pt x="0" y="79278"/>
                  </a:lnTo>
                  <a:cubicBezTo>
                    <a:pt x="0" y="35494"/>
                    <a:pt x="35494" y="0"/>
                    <a:pt x="79278" y="0"/>
                  </a:cubicBezTo>
                  <a:close/>
                </a:path>
              </a:pathLst>
            </a:custGeom>
            <a:solidFill>
              <a:srgbClr val="FFFEFC"/>
            </a:solidFill>
          </p:spPr>
        </p:sp>
        <p:sp>
          <p:nvSpPr>
            <p:cNvPr name="TextBox 16" id="16"/>
            <p:cNvSpPr txBox="true"/>
            <p:nvPr/>
          </p:nvSpPr>
          <p:spPr>
            <a:xfrm>
              <a:off x="0" y="-38100"/>
              <a:ext cx="1870349" cy="814253"/>
            </a:xfrm>
            <a:prstGeom prst="rect">
              <a:avLst/>
            </a:prstGeom>
          </p:spPr>
          <p:txBody>
            <a:bodyPr anchor="ctr" rtlCol="false" tIns="43311" lIns="43311" bIns="43311" rIns="43311"/>
            <a:lstStyle/>
            <a:p>
              <a:pPr algn="ctr" marL="0" indent="0" lvl="0">
                <a:lnSpc>
                  <a:spcPts val="2659"/>
                </a:lnSpc>
              </a:pPr>
            </a:p>
          </p:txBody>
        </p:sp>
      </p:grpSp>
      <p:grpSp>
        <p:nvGrpSpPr>
          <p:cNvPr name="Group 17" id="17"/>
          <p:cNvGrpSpPr/>
          <p:nvPr/>
        </p:nvGrpSpPr>
        <p:grpSpPr>
          <a:xfrm rot="0">
            <a:off x="2310047" y="4316723"/>
            <a:ext cx="1195376" cy="1195376"/>
            <a:chOff x="0" y="0"/>
            <a:chExt cx="812800" cy="812800"/>
          </a:xfrm>
        </p:grpSpPr>
        <p:sp>
          <p:nvSpPr>
            <p:cNvPr name="Freeform 18" id="18"/>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7CFBE"/>
            </a:solidFill>
          </p:spPr>
        </p:sp>
        <p:sp>
          <p:nvSpPr>
            <p:cNvPr name="TextBox 19" id="19"/>
            <p:cNvSpPr txBox="true"/>
            <p:nvPr/>
          </p:nvSpPr>
          <p:spPr>
            <a:xfrm>
              <a:off x="76200" y="38100"/>
              <a:ext cx="660400" cy="698500"/>
            </a:xfrm>
            <a:prstGeom prst="rect">
              <a:avLst/>
            </a:prstGeom>
          </p:spPr>
          <p:txBody>
            <a:bodyPr anchor="ctr" rtlCol="false" tIns="43311" lIns="43311" bIns="43311" rIns="43311"/>
            <a:lstStyle/>
            <a:p>
              <a:pPr algn="ctr" marL="0" indent="0" lvl="0">
                <a:lnSpc>
                  <a:spcPts val="2659"/>
                </a:lnSpc>
              </a:pPr>
            </a:p>
          </p:txBody>
        </p:sp>
      </p:grpSp>
      <p:sp>
        <p:nvSpPr>
          <p:cNvPr name="TextBox 20" id="20"/>
          <p:cNvSpPr txBox="true"/>
          <p:nvPr/>
        </p:nvSpPr>
        <p:spPr>
          <a:xfrm rot="0">
            <a:off x="2473395" y="4298964"/>
            <a:ext cx="863104" cy="1133321"/>
          </a:xfrm>
          <a:prstGeom prst="rect">
            <a:avLst/>
          </a:prstGeom>
        </p:spPr>
        <p:txBody>
          <a:bodyPr anchor="t" rtlCol="false" tIns="0" lIns="0" bIns="0" rIns="0">
            <a:spAutoFit/>
          </a:bodyPr>
          <a:lstStyle/>
          <a:p>
            <a:pPr algn="ctr" marL="0" indent="0" lvl="0">
              <a:lnSpc>
                <a:spcPts val="8485"/>
              </a:lnSpc>
            </a:pPr>
            <a:r>
              <a:rPr lang="en-US" b="true" sz="6060">
                <a:solidFill>
                  <a:srgbClr val="7A7261"/>
                </a:solidFill>
                <a:latin typeface="Codec Pro Ultra-Bold"/>
                <a:ea typeface="Codec Pro Ultra-Bold"/>
                <a:cs typeface="Codec Pro Ultra-Bold"/>
                <a:sym typeface="Codec Pro Ultra-Bold"/>
              </a:rPr>
              <a:t>1</a:t>
            </a:r>
          </a:p>
        </p:txBody>
      </p:sp>
      <p:sp>
        <p:nvSpPr>
          <p:cNvPr name="TextBox 21" id="21"/>
          <p:cNvSpPr txBox="true"/>
          <p:nvPr/>
        </p:nvSpPr>
        <p:spPr>
          <a:xfrm rot="0">
            <a:off x="3928101" y="3960837"/>
            <a:ext cx="4662571" cy="1925140"/>
          </a:xfrm>
          <a:prstGeom prst="rect">
            <a:avLst/>
          </a:prstGeom>
        </p:spPr>
        <p:txBody>
          <a:bodyPr anchor="t" rtlCol="false" tIns="0" lIns="0" bIns="0" rIns="0">
            <a:spAutoFit/>
          </a:bodyPr>
          <a:lstStyle/>
          <a:p>
            <a:pPr algn="l">
              <a:lnSpc>
                <a:spcPts val="2564"/>
              </a:lnSpc>
            </a:pPr>
            <a:r>
              <a:rPr lang="en-US" sz="1832" b="true">
                <a:solidFill>
                  <a:srgbClr val="7A7261"/>
                </a:solidFill>
                <a:latin typeface="Atkinson Hyperlegible Bold"/>
                <a:ea typeface="Atkinson Hyperlegible Bold"/>
                <a:cs typeface="Atkinson Hyperlegible Bold"/>
                <a:sym typeface="Atkinson Hyperlegible Bold"/>
              </a:rPr>
              <a:t>Buyers</a:t>
            </a:r>
          </a:p>
          <a:p>
            <a:pPr algn="l" marL="395549" indent="-197774" lvl="1">
              <a:lnSpc>
                <a:spcPts val="2564"/>
              </a:lnSpc>
              <a:buFont typeface="Arial"/>
              <a:buChar char="•"/>
            </a:pPr>
            <a:r>
              <a:rPr lang="en-US" sz="1832">
                <a:solidFill>
                  <a:srgbClr val="7A7261"/>
                </a:solidFill>
                <a:latin typeface="Atkinson Hyperlegible"/>
                <a:ea typeface="Atkinson Hyperlegible"/>
                <a:cs typeface="Atkinson Hyperlegible"/>
                <a:sym typeface="Atkinson Hyperlegible"/>
              </a:rPr>
              <a:t>Search, compare, and save properties.</a:t>
            </a:r>
          </a:p>
          <a:p>
            <a:pPr algn="l" marL="395549" indent="-197774" lvl="1">
              <a:lnSpc>
                <a:spcPts val="2564"/>
              </a:lnSpc>
              <a:buFont typeface="Arial"/>
              <a:buChar char="•"/>
            </a:pPr>
            <a:r>
              <a:rPr lang="en-US" sz="1832">
                <a:solidFill>
                  <a:srgbClr val="7A7261"/>
                </a:solidFill>
                <a:latin typeface="Atkinson Hyperlegible"/>
                <a:ea typeface="Atkinson Hyperlegible"/>
                <a:cs typeface="Atkinson Hyperlegible"/>
                <a:sym typeface="Atkinson Hyperlegible"/>
              </a:rPr>
              <a:t>Request expert consultations.</a:t>
            </a:r>
          </a:p>
          <a:p>
            <a:pPr algn="l" marL="395549" indent="-197774" lvl="1">
              <a:lnSpc>
                <a:spcPts val="2564"/>
              </a:lnSpc>
              <a:buFont typeface="Arial"/>
              <a:buChar char="•"/>
            </a:pPr>
            <a:r>
              <a:rPr lang="en-US" sz="1832">
                <a:solidFill>
                  <a:srgbClr val="7A7261"/>
                </a:solidFill>
                <a:latin typeface="Atkinson Hyperlegible"/>
                <a:ea typeface="Atkinson Hyperlegible"/>
                <a:cs typeface="Atkinson Hyperlegible"/>
                <a:sym typeface="Atkinson Hyperlegible"/>
              </a:rPr>
              <a:t>Schedule appointments and use AI evaluation tools.</a:t>
            </a:r>
          </a:p>
          <a:p>
            <a:pPr algn="l" marL="0" indent="0" lvl="0">
              <a:lnSpc>
                <a:spcPts val="2564"/>
              </a:lnSpc>
            </a:pPr>
          </a:p>
        </p:txBody>
      </p:sp>
      <p:grpSp>
        <p:nvGrpSpPr>
          <p:cNvPr name="Group 22" id="22"/>
          <p:cNvGrpSpPr/>
          <p:nvPr/>
        </p:nvGrpSpPr>
        <p:grpSpPr>
          <a:xfrm rot="0">
            <a:off x="9923356" y="3578436"/>
            <a:ext cx="6054597" cy="2512523"/>
            <a:chOff x="0" y="0"/>
            <a:chExt cx="1870349" cy="776153"/>
          </a:xfrm>
        </p:grpSpPr>
        <p:sp>
          <p:nvSpPr>
            <p:cNvPr name="Freeform 23" id="23"/>
            <p:cNvSpPr/>
            <p:nvPr/>
          </p:nvSpPr>
          <p:spPr>
            <a:xfrm flipH="false" flipV="false" rot="0">
              <a:off x="0" y="0"/>
              <a:ext cx="1870349" cy="776153"/>
            </a:xfrm>
            <a:custGeom>
              <a:avLst/>
              <a:gdLst/>
              <a:ahLst/>
              <a:cxnLst/>
              <a:rect r="r" b="b" t="t" l="l"/>
              <a:pathLst>
                <a:path h="776153" w="1870349">
                  <a:moveTo>
                    <a:pt x="79278" y="0"/>
                  </a:moveTo>
                  <a:lnTo>
                    <a:pt x="1791071" y="0"/>
                  </a:lnTo>
                  <a:cubicBezTo>
                    <a:pt x="1834855" y="0"/>
                    <a:pt x="1870349" y="35494"/>
                    <a:pt x="1870349" y="79278"/>
                  </a:cubicBezTo>
                  <a:lnTo>
                    <a:pt x="1870349" y="696875"/>
                  </a:lnTo>
                  <a:cubicBezTo>
                    <a:pt x="1870349" y="740659"/>
                    <a:pt x="1834855" y="776153"/>
                    <a:pt x="1791071" y="776153"/>
                  </a:cubicBezTo>
                  <a:lnTo>
                    <a:pt x="79278" y="776153"/>
                  </a:lnTo>
                  <a:cubicBezTo>
                    <a:pt x="35494" y="776153"/>
                    <a:pt x="0" y="740659"/>
                    <a:pt x="0" y="696875"/>
                  </a:cubicBezTo>
                  <a:lnTo>
                    <a:pt x="0" y="79278"/>
                  </a:lnTo>
                  <a:cubicBezTo>
                    <a:pt x="0" y="35494"/>
                    <a:pt x="35494" y="0"/>
                    <a:pt x="79278" y="0"/>
                  </a:cubicBezTo>
                  <a:close/>
                </a:path>
              </a:pathLst>
            </a:custGeom>
            <a:solidFill>
              <a:srgbClr val="FFFEFC"/>
            </a:solidFill>
          </p:spPr>
        </p:sp>
        <p:sp>
          <p:nvSpPr>
            <p:cNvPr name="TextBox 24" id="24"/>
            <p:cNvSpPr txBox="true"/>
            <p:nvPr/>
          </p:nvSpPr>
          <p:spPr>
            <a:xfrm>
              <a:off x="0" y="-38100"/>
              <a:ext cx="1870349" cy="814253"/>
            </a:xfrm>
            <a:prstGeom prst="rect">
              <a:avLst/>
            </a:prstGeom>
          </p:spPr>
          <p:txBody>
            <a:bodyPr anchor="ctr" rtlCol="false" tIns="43311" lIns="43311" bIns="43311" rIns="43311"/>
            <a:lstStyle/>
            <a:p>
              <a:pPr algn="ctr" marL="0" indent="0" lvl="0">
                <a:lnSpc>
                  <a:spcPts val="2659"/>
                </a:lnSpc>
              </a:pPr>
            </a:p>
          </p:txBody>
        </p:sp>
      </p:grpSp>
      <p:grpSp>
        <p:nvGrpSpPr>
          <p:cNvPr name="Group 25" id="25"/>
          <p:cNvGrpSpPr/>
          <p:nvPr/>
        </p:nvGrpSpPr>
        <p:grpSpPr>
          <a:xfrm rot="0">
            <a:off x="9255179" y="4316723"/>
            <a:ext cx="1195376" cy="1195376"/>
            <a:chOff x="0" y="0"/>
            <a:chExt cx="812800" cy="812800"/>
          </a:xfrm>
        </p:grpSpPr>
        <p:sp>
          <p:nvSpPr>
            <p:cNvPr name="Freeform 26" id="26"/>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7CFBE"/>
            </a:solidFill>
          </p:spPr>
        </p:sp>
        <p:sp>
          <p:nvSpPr>
            <p:cNvPr name="TextBox 27" id="27"/>
            <p:cNvSpPr txBox="true"/>
            <p:nvPr/>
          </p:nvSpPr>
          <p:spPr>
            <a:xfrm>
              <a:off x="76200" y="38100"/>
              <a:ext cx="660400" cy="698500"/>
            </a:xfrm>
            <a:prstGeom prst="rect">
              <a:avLst/>
            </a:prstGeom>
          </p:spPr>
          <p:txBody>
            <a:bodyPr anchor="ctr" rtlCol="false" tIns="43311" lIns="43311" bIns="43311" rIns="43311"/>
            <a:lstStyle/>
            <a:p>
              <a:pPr algn="ctr" marL="0" indent="0" lvl="0">
                <a:lnSpc>
                  <a:spcPts val="2659"/>
                </a:lnSpc>
              </a:pPr>
            </a:p>
          </p:txBody>
        </p:sp>
      </p:grpSp>
      <p:sp>
        <p:nvSpPr>
          <p:cNvPr name="TextBox 28" id="28"/>
          <p:cNvSpPr txBox="true"/>
          <p:nvPr/>
        </p:nvSpPr>
        <p:spPr>
          <a:xfrm rot="0">
            <a:off x="9418527" y="4298964"/>
            <a:ext cx="863104" cy="1133321"/>
          </a:xfrm>
          <a:prstGeom prst="rect">
            <a:avLst/>
          </a:prstGeom>
        </p:spPr>
        <p:txBody>
          <a:bodyPr anchor="t" rtlCol="false" tIns="0" lIns="0" bIns="0" rIns="0">
            <a:spAutoFit/>
          </a:bodyPr>
          <a:lstStyle/>
          <a:p>
            <a:pPr algn="ctr" marL="0" indent="0" lvl="0">
              <a:lnSpc>
                <a:spcPts val="8485"/>
              </a:lnSpc>
            </a:pPr>
            <a:r>
              <a:rPr lang="en-US" b="true" sz="6060">
                <a:solidFill>
                  <a:srgbClr val="7A7261"/>
                </a:solidFill>
                <a:latin typeface="Codec Pro Ultra-Bold"/>
                <a:ea typeface="Codec Pro Ultra-Bold"/>
                <a:cs typeface="Codec Pro Ultra-Bold"/>
                <a:sym typeface="Codec Pro Ultra-Bold"/>
              </a:rPr>
              <a:t>2</a:t>
            </a:r>
          </a:p>
        </p:txBody>
      </p:sp>
      <p:sp>
        <p:nvSpPr>
          <p:cNvPr name="TextBox 29" id="29"/>
          <p:cNvSpPr txBox="true"/>
          <p:nvPr/>
        </p:nvSpPr>
        <p:spPr>
          <a:xfrm rot="0">
            <a:off x="10873233" y="3960837"/>
            <a:ext cx="4662571" cy="1601290"/>
          </a:xfrm>
          <a:prstGeom prst="rect">
            <a:avLst/>
          </a:prstGeom>
        </p:spPr>
        <p:txBody>
          <a:bodyPr anchor="t" rtlCol="false" tIns="0" lIns="0" bIns="0" rIns="0">
            <a:spAutoFit/>
          </a:bodyPr>
          <a:lstStyle/>
          <a:p>
            <a:pPr algn="l" marL="0" indent="0" lvl="0">
              <a:lnSpc>
                <a:spcPts val="2564"/>
              </a:lnSpc>
            </a:pPr>
            <a:r>
              <a:rPr lang="en-US" b="true" sz="1832">
                <a:solidFill>
                  <a:srgbClr val="7A7261"/>
                </a:solidFill>
                <a:latin typeface="Atkinson Hyperlegible Bold"/>
                <a:ea typeface="Atkinson Hyperlegible Bold"/>
                <a:cs typeface="Atkinson Hyperlegible Bold"/>
                <a:sym typeface="Atkinson Hyperlegible Bold"/>
              </a:rPr>
              <a:t>P</a:t>
            </a:r>
            <a:r>
              <a:rPr lang="en-US" b="true" sz="1832">
                <a:solidFill>
                  <a:srgbClr val="7A7261"/>
                </a:solidFill>
                <a:latin typeface="Atkinson Hyperlegible Bold"/>
                <a:ea typeface="Atkinson Hyperlegible Bold"/>
                <a:cs typeface="Atkinson Hyperlegible Bold"/>
                <a:sym typeface="Atkinson Hyperlegible Bold"/>
              </a:rPr>
              <a:t>roperty Owners</a:t>
            </a:r>
          </a:p>
          <a:p>
            <a:pPr algn="l" marL="395549" indent="-197774" lvl="1">
              <a:lnSpc>
                <a:spcPts val="2564"/>
              </a:lnSpc>
              <a:buFont typeface="Arial"/>
              <a:buChar char="•"/>
            </a:pPr>
            <a:r>
              <a:rPr lang="en-US" sz="1832">
                <a:solidFill>
                  <a:srgbClr val="7A7261"/>
                </a:solidFill>
                <a:latin typeface="Atkinson Hyperlegible"/>
                <a:ea typeface="Atkinson Hyperlegible"/>
                <a:cs typeface="Atkinson Hyperlegible"/>
                <a:sym typeface="Atkinson Hyperlegible"/>
              </a:rPr>
              <a:t>Publish and manage property listings.</a:t>
            </a:r>
          </a:p>
          <a:p>
            <a:pPr algn="l" marL="395549" indent="-197774" lvl="1">
              <a:lnSpc>
                <a:spcPts val="2564"/>
              </a:lnSpc>
              <a:buFont typeface="Arial"/>
              <a:buChar char="•"/>
            </a:pPr>
            <a:r>
              <a:rPr lang="en-US" sz="1832">
                <a:solidFill>
                  <a:srgbClr val="7A7261"/>
                </a:solidFill>
                <a:latin typeface="Atkinson Hyperlegible"/>
                <a:ea typeface="Atkinson Hyperlegible"/>
                <a:cs typeface="Atkinson Hyperlegible"/>
                <a:sym typeface="Atkinson Hyperlegible"/>
              </a:rPr>
              <a:t>Monitor property performance and bookings.</a:t>
            </a:r>
          </a:p>
          <a:p>
            <a:pPr algn="l" marL="0" indent="0" lvl="0">
              <a:lnSpc>
                <a:spcPts val="2564"/>
              </a:lnSpc>
            </a:pPr>
          </a:p>
        </p:txBody>
      </p:sp>
      <p:grpSp>
        <p:nvGrpSpPr>
          <p:cNvPr name="Group 30" id="30"/>
          <p:cNvGrpSpPr/>
          <p:nvPr/>
        </p:nvGrpSpPr>
        <p:grpSpPr>
          <a:xfrm rot="0">
            <a:off x="2978224" y="6487173"/>
            <a:ext cx="6054597" cy="2512523"/>
            <a:chOff x="0" y="0"/>
            <a:chExt cx="1870349" cy="776153"/>
          </a:xfrm>
        </p:grpSpPr>
        <p:sp>
          <p:nvSpPr>
            <p:cNvPr name="Freeform 31" id="31"/>
            <p:cNvSpPr/>
            <p:nvPr/>
          </p:nvSpPr>
          <p:spPr>
            <a:xfrm flipH="false" flipV="false" rot="0">
              <a:off x="0" y="0"/>
              <a:ext cx="1870349" cy="776153"/>
            </a:xfrm>
            <a:custGeom>
              <a:avLst/>
              <a:gdLst/>
              <a:ahLst/>
              <a:cxnLst/>
              <a:rect r="r" b="b" t="t" l="l"/>
              <a:pathLst>
                <a:path h="776153" w="1870349">
                  <a:moveTo>
                    <a:pt x="79278" y="0"/>
                  </a:moveTo>
                  <a:lnTo>
                    <a:pt x="1791071" y="0"/>
                  </a:lnTo>
                  <a:cubicBezTo>
                    <a:pt x="1834855" y="0"/>
                    <a:pt x="1870349" y="35494"/>
                    <a:pt x="1870349" y="79278"/>
                  </a:cubicBezTo>
                  <a:lnTo>
                    <a:pt x="1870349" y="696875"/>
                  </a:lnTo>
                  <a:cubicBezTo>
                    <a:pt x="1870349" y="740659"/>
                    <a:pt x="1834855" y="776153"/>
                    <a:pt x="1791071" y="776153"/>
                  </a:cubicBezTo>
                  <a:lnTo>
                    <a:pt x="79278" y="776153"/>
                  </a:lnTo>
                  <a:cubicBezTo>
                    <a:pt x="35494" y="776153"/>
                    <a:pt x="0" y="740659"/>
                    <a:pt x="0" y="696875"/>
                  </a:cubicBezTo>
                  <a:lnTo>
                    <a:pt x="0" y="79278"/>
                  </a:lnTo>
                  <a:cubicBezTo>
                    <a:pt x="0" y="35494"/>
                    <a:pt x="35494" y="0"/>
                    <a:pt x="79278" y="0"/>
                  </a:cubicBezTo>
                  <a:close/>
                </a:path>
              </a:pathLst>
            </a:custGeom>
            <a:solidFill>
              <a:srgbClr val="FFFEFC"/>
            </a:solidFill>
          </p:spPr>
        </p:sp>
        <p:sp>
          <p:nvSpPr>
            <p:cNvPr name="TextBox 32" id="32"/>
            <p:cNvSpPr txBox="true"/>
            <p:nvPr/>
          </p:nvSpPr>
          <p:spPr>
            <a:xfrm>
              <a:off x="0" y="-38100"/>
              <a:ext cx="1870349" cy="814253"/>
            </a:xfrm>
            <a:prstGeom prst="rect">
              <a:avLst/>
            </a:prstGeom>
          </p:spPr>
          <p:txBody>
            <a:bodyPr anchor="ctr" rtlCol="false" tIns="43311" lIns="43311" bIns="43311" rIns="43311"/>
            <a:lstStyle/>
            <a:p>
              <a:pPr algn="ctr" marL="0" indent="0" lvl="0">
                <a:lnSpc>
                  <a:spcPts val="2659"/>
                </a:lnSpc>
              </a:pPr>
            </a:p>
          </p:txBody>
        </p:sp>
      </p:grpSp>
      <p:grpSp>
        <p:nvGrpSpPr>
          <p:cNvPr name="Group 33" id="33"/>
          <p:cNvGrpSpPr/>
          <p:nvPr/>
        </p:nvGrpSpPr>
        <p:grpSpPr>
          <a:xfrm rot="0">
            <a:off x="2310047" y="7225460"/>
            <a:ext cx="1195376" cy="1195376"/>
            <a:chOff x="0" y="0"/>
            <a:chExt cx="812800" cy="812800"/>
          </a:xfrm>
        </p:grpSpPr>
        <p:sp>
          <p:nvSpPr>
            <p:cNvPr name="Freeform 34" id="34"/>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7CFBE"/>
            </a:solidFill>
          </p:spPr>
        </p:sp>
        <p:sp>
          <p:nvSpPr>
            <p:cNvPr name="TextBox 35" id="35"/>
            <p:cNvSpPr txBox="true"/>
            <p:nvPr/>
          </p:nvSpPr>
          <p:spPr>
            <a:xfrm>
              <a:off x="76200" y="38100"/>
              <a:ext cx="660400" cy="698500"/>
            </a:xfrm>
            <a:prstGeom prst="rect">
              <a:avLst/>
            </a:prstGeom>
          </p:spPr>
          <p:txBody>
            <a:bodyPr anchor="ctr" rtlCol="false" tIns="43311" lIns="43311" bIns="43311" rIns="43311"/>
            <a:lstStyle/>
            <a:p>
              <a:pPr algn="ctr" marL="0" indent="0" lvl="0">
                <a:lnSpc>
                  <a:spcPts val="2659"/>
                </a:lnSpc>
              </a:pPr>
            </a:p>
          </p:txBody>
        </p:sp>
      </p:grpSp>
      <p:sp>
        <p:nvSpPr>
          <p:cNvPr name="TextBox 36" id="36"/>
          <p:cNvSpPr txBox="true"/>
          <p:nvPr/>
        </p:nvSpPr>
        <p:spPr>
          <a:xfrm rot="0">
            <a:off x="2473395" y="7207701"/>
            <a:ext cx="863104" cy="1133321"/>
          </a:xfrm>
          <a:prstGeom prst="rect">
            <a:avLst/>
          </a:prstGeom>
        </p:spPr>
        <p:txBody>
          <a:bodyPr anchor="t" rtlCol="false" tIns="0" lIns="0" bIns="0" rIns="0">
            <a:spAutoFit/>
          </a:bodyPr>
          <a:lstStyle/>
          <a:p>
            <a:pPr algn="ctr" marL="0" indent="0" lvl="0">
              <a:lnSpc>
                <a:spcPts val="8485"/>
              </a:lnSpc>
            </a:pPr>
            <a:r>
              <a:rPr lang="en-US" b="true" sz="6060">
                <a:solidFill>
                  <a:srgbClr val="7A7261"/>
                </a:solidFill>
                <a:latin typeface="Codec Pro Ultra-Bold"/>
                <a:ea typeface="Codec Pro Ultra-Bold"/>
                <a:cs typeface="Codec Pro Ultra-Bold"/>
                <a:sym typeface="Codec Pro Ultra-Bold"/>
              </a:rPr>
              <a:t>3</a:t>
            </a:r>
          </a:p>
        </p:txBody>
      </p:sp>
      <p:sp>
        <p:nvSpPr>
          <p:cNvPr name="TextBox 37" id="37"/>
          <p:cNvSpPr txBox="true"/>
          <p:nvPr/>
        </p:nvSpPr>
        <p:spPr>
          <a:xfrm rot="0">
            <a:off x="3801728" y="6539794"/>
            <a:ext cx="4662571" cy="2248990"/>
          </a:xfrm>
          <a:prstGeom prst="rect">
            <a:avLst/>
          </a:prstGeom>
        </p:spPr>
        <p:txBody>
          <a:bodyPr anchor="t" rtlCol="false" tIns="0" lIns="0" bIns="0" rIns="0">
            <a:spAutoFit/>
          </a:bodyPr>
          <a:lstStyle/>
          <a:p>
            <a:pPr algn="l">
              <a:lnSpc>
                <a:spcPts val="2564"/>
              </a:lnSpc>
            </a:pPr>
          </a:p>
          <a:p>
            <a:pPr algn="l" marL="0" indent="0" lvl="0">
              <a:lnSpc>
                <a:spcPts val="2564"/>
              </a:lnSpc>
            </a:pPr>
            <a:r>
              <a:rPr lang="en-US" b="true" sz="1832">
                <a:solidFill>
                  <a:srgbClr val="7A7261"/>
                </a:solidFill>
                <a:latin typeface="Atkinson Hyperlegible Bold"/>
                <a:ea typeface="Atkinson Hyperlegible Bold"/>
                <a:cs typeface="Atkinson Hyperlegible Bold"/>
                <a:sym typeface="Atkinson Hyperlegible Bold"/>
              </a:rPr>
              <a:t>Real Estate Experts</a:t>
            </a:r>
          </a:p>
          <a:p>
            <a:pPr algn="l" marL="395549" indent="-197774" lvl="1">
              <a:lnSpc>
                <a:spcPts val="2564"/>
              </a:lnSpc>
              <a:buFont typeface="Arial"/>
              <a:buChar char="•"/>
            </a:pPr>
            <a:r>
              <a:rPr lang="en-US" sz="1832">
                <a:solidFill>
                  <a:srgbClr val="7A7261"/>
                </a:solidFill>
                <a:latin typeface="Atkinson Hyperlegible"/>
                <a:ea typeface="Atkinson Hyperlegible"/>
                <a:cs typeface="Atkinson Hyperlegible"/>
                <a:sym typeface="Atkinson Hyperlegible"/>
              </a:rPr>
              <a:t>Provide professional consultation services.</a:t>
            </a:r>
          </a:p>
          <a:p>
            <a:pPr algn="l" marL="395549" indent="-197774" lvl="1">
              <a:lnSpc>
                <a:spcPts val="2564"/>
              </a:lnSpc>
              <a:buFont typeface="Arial"/>
              <a:buChar char="•"/>
            </a:pPr>
            <a:r>
              <a:rPr lang="en-US" sz="1832">
                <a:solidFill>
                  <a:srgbClr val="7A7261"/>
                </a:solidFill>
                <a:latin typeface="Atkinson Hyperlegible"/>
                <a:ea typeface="Atkinson Hyperlegible"/>
                <a:cs typeface="Atkinson Hyperlegible"/>
                <a:sym typeface="Atkinson Hyperlegible"/>
              </a:rPr>
              <a:t>Manage appointments and communicate with clients.</a:t>
            </a:r>
          </a:p>
          <a:p>
            <a:pPr algn="l" marL="0" indent="0" lvl="0">
              <a:lnSpc>
                <a:spcPts val="2564"/>
              </a:lnSpc>
            </a:pPr>
          </a:p>
        </p:txBody>
      </p:sp>
      <p:grpSp>
        <p:nvGrpSpPr>
          <p:cNvPr name="Group 38" id="38"/>
          <p:cNvGrpSpPr/>
          <p:nvPr/>
        </p:nvGrpSpPr>
        <p:grpSpPr>
          <a:xfrm rot="0">
            <a:off x="9923356" y="6487173"/>
            <a:ext cx="6054597" cy="2512523"/>
            <a:chOff x="0" y="0"/>
            <a:chExt cx="1870349" cy="776153"/>
          </a:xfrm>
        </p:grpSpPr>
        <p:sp>
          <p:nvSpPr>
            <p:cNvPr name="Freeform 39" id="39"/>
            <p:cNvSpPr/>
            <p:nvPr/>
          </p:nvSpPr>
          <p:spPr>
            <a:xfrm flipH="false" flipV="false" rot="0">
              <a:off x="0" y="0"/>
              <a:ext cx="1870349" cy="776153"/>
            </a:xfrm>
            <a:custGeom>
              <a:avLst/>
              <a:gdLst/>
              <a:ahLst/>
              <a:cxnLst/>
              <a:rect r="r" b="b" t="t" l="l"/>
              <a:pathLst>
                <a:path h="776153" w="1870349">
                  <a:moveTo>
                    <a:pt x="79278" y="0"/>
                  </a:moveTo>
                  <a:lnTo>
                    <a:pt x="1791071" y="0"/>
                  </a:lnTo>
                  <a:cubicBezTo>
                    <a:pt x="1834855" y="0"/>
                    <a:pt x="1870349" y="35494"/>
                    <a:pt x="1870349" y="79278"/>
                  </a:cubicBezTo>
                  <a:lnTo>
                    <a:pt x="1870349" y="696875"/>
                  </a:lnTo>
                  <a:cubicBezTo>
                    <a:pt x="1870349" y="740659"/>
                    <a:pt x="1834855" y="776153"/>
                    <a:pt x="1791071" y="776153"/>
                  </a:cubicBezTo>
                  <a:lnTo>
                    <a:pt x="79278" y="776153"/>
                  </a:lnTo>
                  <a:cubicBezTo>
                    <a:pt x="35494" y="776153"/>
                    <a:pt x="0" y="740659"/>
                    <a:pt x="0" y="696875"/>
                  </a:cubicBezTo>
                  <a:lnTo>
                    <a:pt x="0" y="79278"/>
                  </a:lnTo>
                  <a:cubicBezTo>
                    <a:pt x="0" y="35494"/>
                    <a:pt x="35494" y="0"/>
                    <a:pt x="79278" y="0"/>
                  </a:cubicBezTo>
                  <a:close/>
                </a:path>
              </a:pathLst>
            </a:custGeom>
            <a:solidFill>
              <a:srgbClr val="FFFEFC"/>
            </a:solidFill>
          </p:spPr>
        </p:sp>
        <p:sp>
          <p:nvSpPr>
            <p:cNvPr name="TextBox 40" id="40"/>
            <p:cNvSpPr txBox="true"/>
            <p:nvPr/>
          </p:nvSpPr>
          <p:spPr>
            <a:xfrm>
              <a:off x="0" y="-38100"/>
              <a:ext cx="1870349" cy="814253"/>
            </a:xfrm>
            <a:prstGeom prst="rect">
              <a:avLst/>
            </a:prstGeom>
          </p:spPr>
          <p:txBody>
            <a:bodyPr anchor="ctr" rtlCol="false" tIns="43311" lIns="43311" bIns="43311" rIns="43311"/>
            <a:lstStyle/>
            <a:p>
              <a:pPr algn="ctr" marL="0" indent="0" lvl="0">
                <a:lnSpc>
                  <a:spcPts val="2659"/>
                </a:lnSpc>
              </a:pPr>
            </a:p>
          </p:txBody>
        </p:sp>
      </p:grpSp>
      <p:grpSp>
        <p:nvGrpSpPr>
          <p:cNvPr name="Group 41" id="41"/>
          <p:cNvGrpSpPr/>
          <p:nvPr/>
        </p:nvGrpSpPr>
        <p:grpSpPr>
          <a:xfrm rot="0">
            <a:off x="9255179" y="7225460"/>
            <a:ext cx="1195376" cy="1195376"/>
            <a:chOff x="0" y="0"/>
            <a:chExt cx="812800" cy="812800"/>
          </a:xfrm>
        </p:grpSpPr>
        <p:sp>
          <p:nvSpPr>
            <p:cNvPr name="Freeform 42" id="42"/>
            <p:cNvSpPr/>
            <p:nvPr/>
          </p:nvSpPr>
          <p:spPr>
            <a:xfrm flipH="false" flipV="false" rot="0">
              <a:off x="0" y="0"/>
              <a:ext cx="812800" cy="812800"/>
            </a:xfrm>
            <a:custGeom>
              <a:avLst/>
              <a:gdLst/>
              <a:ahLst/>
              <a:cxnLst/>
              <a:rect r="r" b="b" t="t" l="l"/>
              <a:pathLst>
                <a:path h="812800" w="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D7CFBE"/>
            </a:solidFill>
          </p:spPr>
        </p:sp>
        <p:sp>
          <p:nvSpPr>
            <p:cNvPr name="TextBox 43" id="43"/>
            <p:cNvSpPr txBox="true"/>
            <p:nvPr/>
          </p:nvSpPr>
          <p:spPr>
            <a:xfrm>
              <a:off x="76200" y="38100"/>
              <a:ext cx="660400" cy="698500"/>
            </a:xfrm>
            <a:prstGeom prst="rect">
              <a:avLst/>
            </a:prstGeom>
          </p:spPr>
          <p:txBody>
            <a:bodyPr anchor="ctr" rtlCol="false" tIns="43311" lIns="43311" bIns="43311" rIns="43311"/>
            <a:lstStyle/>
            <a:p>
              <a:pPr algn="ctr" marL="0" indent="0" lvl="0">
                <a:lnSpc>
                  <a:spcPts val="2659"/>
                </a:lnSpc>
              </a:pPr>
            </a:p>
          </p:txBody>
        </p:sp>
      </p:grpSp>
      <p:sp>
        <p:nvSpPr>
          <p:cNvPr name="TextBox 44" id="44"/>
          <p:cNvSpPr txBox="true"/>
          <p:nvPr/>
        </p:nvSpPr>
        <p:spPr>
          <a:xfrm rot="0">
            <a:off x="9418527" y="7207701"/>
            <a:ext cx="863104" cy="1133321"/>
          </a:xfrm>
          <a:prstGeom prst="rect">
            <a:avLst/>
          </a:prstGeom>
        </p:spPr>
        <p:txBody>
          <a:bodyPr anchor="t" rtlCol="false" tIns="0" lIns="0" bIns="0" rIns="0">
            <a:spAutoFit/>
          </a:bodyPr>
          <a:lstStyle/>
          <a:p>
            <a:pPr algn="ctr" marL="0" indent="0" lvl="0">
              <a:lnSpc>
                <a:spcPts val="8485"/>
              </a:lnSpc>
            </a:pPr>
            <a:r>
              <a:rPr lang="en-US" b="true" sz="6060">
                <a:solidFill>
                  <a:srgbClr val="7A7261"/>
                </a:solidFill>
                <a:latin typeface="Codec Pro Ultra-Bold"/>
                <a:ea typeface="Codec Pro Ultra-Bold"/>
                <a:cs typeface="Codec Pro Ultra-Bold"/>
                <a:sym typeface="Codec Pro Ultra-Bold"/>
              </a:rPr>
              <a:t>4</a:t>
            </a:r>
          </a:p>
        </p:txBody>
      </p:sp>
      <p:sp>
        <p:nvSpPr>
          <p:cNvPr name="TextBox 45" id="45"/>
          <p:cNvSpPr txBox="true"/>
          <p:nvPr/>
        </p:nvSpPr>
        <p:spPr>
          <a:xfrm rot="0">
            <a:off x="10831555" y="6739732"/>
            <a:ext cx="4662571" cy="1601290"/>
          </a:xfrm>
          <a:prstGeom prst="rect">
            <a:avLst/>
          </a:prstGeom>
        </p:spPr>
        <p:txBody>
          <a:bodyPr anchor="t" rtlCol="false" tIns="0" lIns="0" bIns="0" rIns="0">
            <a:spAutoFit/>
          </a:bodyPr>
          <a:lstStyle/>
          <a:p>
            <a:pPr algn="l">
              <a:lnSpc>
                <a:spcPts val="2564"/>
              </a:lnSpc>
            </a:pPr>
          </a:p>
          <a:p>
            <a:pPr algn="l" marL="0" indent="0" lvl="0">
              <a:lnSpc>
                <a:spcPts val="2564"/>
              </a:lnSpc>
            </a:pPr>
            <a:r>
              <a:rPr lang="en-US" b="true" sz="1832">
                <a:solidFill>
                  <a:srgbClr val="7A7261"/>
                </a:solidFill>
                <a:latin typeface="Atkinson Hyperlegible Bold"/>
                <a:ea typeface="Atkinson Hyperlegible Bold"/>
                <a:cs typeface="Atkinson Hyperlegible Bold"/>
                <a:sym typeface="Atkinson Hyperlegible Bold"/>
              </a:rPr>
              <a:t>Administrators</a:t>
            </a:r>
          </a:p>
          <a:p>
            <a:pPr algn="l" marL="395549" indent="-197774" lvl="1">
              <a:lnSpc>
                <a:spcPts val="2564"/>
              </a:lnSpc>
              <a:buFont typeface="Arial"/>
              <a:buChar char="•"/>
            </a:pPr>
            <a:r>
              <a:rPr lang="en-US" sz="1832">
                <a:solidFill>
                  <a:srgbClr val="7A7261"/>
                </a:solidFill>
                <a:latin typeface="Atkinson Hyperlegible"/>
                <a:ea typeface="Atkinson Hyperlegible"/>
                <a:cs typeface="Atkinson Hyperlegible"/>
                <a:sym typeface="Atkinson Hyperlegible"/>
              </a:rPr>
              <a:t>Manage users, properties, experts, advertisements, and platform content.</a:t>
            </a:r>
          </a:p>
          <a:p>
            <a:pPr algn="l" marL="0" indent="0" lvl="0">
              <a:lnSpc>
                <a:spcPts val="2564"/>
              </a:lnSpc>
            </a:pPr>
          </a:p>
        </p:txBody>
      </p:sp>
      <p:sp>
        <p:nvSpPr>
          <p:cNvPr name="TextBox 46" id="46"/>
          <p:cNvSpPr txBox="true"/>
          <p:nvPr/>
        </p:nvSpPr>
        <p:spPr>
          <a:xfrm rot="0">
            <a:off x="4256477" y="-133820"/>
            <a:ext cx="9997404" cy="3712256"/>
          </a:xfrm>
          <a:prstGeom prst="rect">
            <a:avLst/>
          </a:prstGeom>
        </p:spPr>
        <p:txBody>
          <a:bodyPr anchor="t" rtlCol="false" tIns="0" lIns="0" bIns="0" rIns="0">
            <a:spAutoFit/>
          </a:bodyPr>
          <a:lstStyle/>
          <a:p>
            <a:pPr algn="ctr" marL="0" indent="0" lvl="0">
              <a:lnSpc>
                <a:spcPts val="14345"/>
              </a:lnSpc>
            </a:pPr>
            <a:r>
              <a:rPr lang="en-US" b="true" sz="10247">
                <a:solidFill>
                  <a:srgbClr val="7A7261"/>
                </a:solidFill>
                <a:latin typeface="Codec Pro Ultra-Bold"/>
                <a:ea typeface="Codec Pro Ultra-Bold"/>
                <a:cs typeface="Codec Pro Ultra-Bold"/>
                <a:sym typeface="Codec Pro Ultra-Bold"/>
              </a:rPr>
              <a:t>Who Uses Ownly?</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sp>
        <p:nvSpPr>
          <p:cNvPr name="AutoShape 7" id="7"/>
          <p:cNvSpPr/>
          <p:nvPr/>
        </p:nvSpPr>
        <p:spPr>
          <a:xfrm>
            <a:off x="17726734" y="-1497015"/>
            <a:ext cx="0" cy="8115300"/>
          </a:xfrm>
          <a:prstGeom prst="line">
            <a:avLst/>
          </a:prstGeom>
          <a:ln cap="flat" w="38100">
            <a:solidFill>
              <a:srgbClr val="D7CFBE"/>
            </a:solidFill>
            <a:prstDash val="solid"/>
            <a:headEnd type="none" len="sm" w="sm"/>
            <a:tailEnd type="none" len="sm" w="sm"/>
          </a:ln>
        </p:spPr>
      </p:sp>
      <p:grpSp>
        <p:nvGrpSpPr>
          <p:cNvPr name="Group 8" id="8"/>
          <p:cNvGrpSpPr/>
          <p:nvPr/>
        </p:nvGrpSpPr>
        <p:grpSpPr>
          <a:xfrm rot="5400000">
            <a:off x="14944525" y="1096641"/>
            <a:ext cx="7031420" cy="2867629"/>
            <a:chOff x="0" y="0"/>
            <a:chExt cx="812800" cy="331485"/>
          </a:xfrm>
        </p:grpSpPr>
        <p:sp>
          <p:nvSpPr>
            <p:cNvPr name="Freeform 9" id="9"/>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10" id="10"/>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1" id="11"/>
          <p:cNvSpPr/>
          <p:nvPr/>
        </p:nvSpPr>
        <p:spPr>
          <a:xfrm>
            <a:off x="17278350" y="-2069135"/>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0">
            <a:off x="0" y="0"/>
            <a:ext cx="18288000" cy="10224347"/>
          </a:xfrm>
          <a:custGeom>
            <a:avLst/>
            <a:gdLst/>
            <a:ahLst/>
            <a:cxnLst/>
            <a:rect r="r" b="b" t="t" l="l"/>
            <a:pathLst>
              <a:path h="10224347" w="18288000">
                <a:moveTo>
                  <a:pt x="0" y="0"/>
                </a:moveTo>
                <a:lnTo>
                  <a:pt x="18288000" y="0"/>
                </a:lnTo>
                <a:lnTo>
                  <a:pt x="18288000" y="10224347"/>
                </a:lnTo>
                <a:lnTo>
                  <a:pt x="0" y="10224347"/>
                </a:lnTo>
                <a:lnTo>
                  <a:pt x="0" y="0"/>
                </a:lnTo>
                <a:close/>
              </a:path>
            </a:pathLst>
          </a:custGeom>
          <a:blipFill>
            <a:blip r:embed="rId2">
              <a:alphaModFix amt="19999"/>
            </a:blip>
            <a:stretch>
              <a:fillRect l="0" t="-9585" r="0" b="-9585"/>
            </a:stretch>
          </a:blipFill>
        </p:spPr>
      </p:sp>
      <p:sp>
        <p:nvSpPr>
          <p:cNvPr name="Freeform 13" id="13"/>
          <p:cNvSpPr/>
          <p:nvPr/>
        </p:nvSpPr>
        <p:spPr>
          <a:xfrm flipH="false" flipV="false" rot="-5400000">
            <a:off x="14429943" y="7907919"/>
            <a:ext cx="4019268" cy="4453608"/>
          </a:xfrm>
          <a:custGeom>
            <a:avLst/>
            <a:gdLst/>
            <a:ahLst/>
            <a:cxnLst/>
            <a:rect r="r" b="b" t="t" l="l"/>
            <a:pathLst>
              <a:path h="4453608" w="4019268">
                <a:moveTo>
                  <a:pt x="0" y="0"/>
                </a:moveTo>
                <a:lnTo>
                  <a:pt x="4019267" y="0"/>
                </a:lnTo>
                <a:lnTo>
                  <a:pt x="4019267" y="4453608"/>
                </a:lnTo>
                <a:lnTo>
                  <a:pt x="0" y="4453608"/>
                </a:lnTo>
                <a:lnTo>
                  <a:pt x="0" y="0"/>
                </a:lnTo>
                <a:close/>
              </a:path>
            </a:pathLst>
          </a:custGeom>
          <a:blipFill>
            <a:blip r:embed="rId3"/>
            <a:stretch>
              <a:fillRect l="0" t="0" r="0" b="0"/>
            </a:stretch>
          </a:blipFill>
        </p:spPr>
      </p:sp>
      <p:sp>
        <p:nvSpPr>
          <p:cNvPr name="TextBox 14" id="14"/>
          <p:cNvSpPr txBox="true"/>
          <p:nvPr/>
        </p:nvSpPr>
        <p:spPr>
          <a:xfrm rot="0">
            <a:off x="4120355" y="-151078"/>
            <a:ext cx="11873771" cy="1332901"/>
          </a:xfrm>
          <a:prstGeom prst="rect">
            <a:avLst/>
          </a:prstGeom>
        </p:spPr>
        <p:txBody>
          <a:bodyPr anchor="t" rtlCol="false" tIns="0" lIns="0" bIns="0" rIns="0">
            <a:spAutoFit/>
          </a:bodyPr>
          <a:lstStyle/>
          <a:p>
            <a:pPr algn="ctr" marL="0" indent="0" lvl="0">
              <a:lnSpc>
                <a:spcPts val="10008"/>
              </a:lnSpc>
            </a:pPr>
            <a:r>
              <a:rPr lang="en-US" b="true" sz="7148">
                <a:solidFill>
                  <a:srgbClr val="7A7261"/>
                </a:solidFill>
                <a:latin typeface="Codec Pro Ultra-Bold"/>
                <a:ea typeface="Codec Pro Ultra-Bold"/>
                <a:cs typeface="Codec Pro Ultra-Bold"/>
                <a:sym typeface="Codec Pro Ultra-Bold"/>
              </a:rPr>
              <a:t>Our Goals</a:t>
            </a:r>
          </a:p>
        </p:txBody>
      </p:sp>
      <p:sp>
        <p:nvSpPr>
          <p:cNvPr name="Freeform 15" id="15"/>
          <p:cNvSpPr/>
          <p:nvPr/>
        </p:nvSpPr>
        <p:spPr>
          <a:xfrm flipH="false" flipV="false" rot="-5400000">
            <a:off x="-1130575" y="-489440"/>
            <a:ext cx="4315739" cy="4121531"/>
          </a:xfrm>
          <a:custGeom>
            <a:avLst/>
            <a:gdLst/>
            <a:ahLst/>
            <a:cxnLst/>
            <a:rect r="r" b="b" t="t" l="l"/>
            <a:pathLst>
              <a:path h="4121531" w="4315739">
                <a:moveTo>
                  <a:pt x="0" y="0"/>
                </a:moveTo>
                <a:lnTo>
                  <a:pt x="4315739" y="0"/>
                </a:lnTo>
                <a:lnTo>
                  <a:pt x="4315739" y="4121531"/>
                </a:lnTo>
                <a:lnTo>
                  <a:pt x="0" y="4121531"/>
                </a:lnTo>
                <a:lnTo>
                  <a:pt x="0" y="0"/>
                </a:lnTo>
                <a:close/>
              </a:path>
            </a:pathLst>
          </a:custGeom>
          <a:blipFill>
            <a:blip r:embed="rId4"/>
            <a:stretch>
              <a:fillRect l="0" t="0" r="0" b="0"/>
            </a:stretch>
          </a:blipFill>
        </p:spPr>
      </p:sp>
      <p:grpSp>
        <p:nvGrpSpPr>
          <p:cNvPr name="Group 16" id="16"/>
          <p:cNvGrpSpPr/>
          <p:nvPr/>
        </p:nvGrpSpPr>
        <p:grpSpPr>
          <a:xfrm rot="0">
            <a:off x="3088060" y="1331263"/>
            <a:ext cx="7841767" cy="8520865"/>
            <a:chOff x="0" y="0"/>
            <a:chExt cx="2271097" cy="2467774"/>
          </a:xfrm>
        </p:grpSpPr>
        <p:sp>
          <p:nvSpPr>
            <p:cNvPr name="Freeform 17" id="17"/>
            <p:cNvSpPr/>
            <p:nvPr/>
          </p:nvSpPr>
          <p:spPr>
            <a:xfrm flipH="false" flipV="false" rot="0">
              <a:off x="0" y="0"/>
              <a:ext cx="2271097" cy="2467774"/>
            </a:xfrm>
            <a:custGeom>
              <a:avLst/>
              <a:gdLst/>
              <a:ahLst/>
              <a:cxnLst/>
              <a:rect r="r" b="b" t="t" l="l"/>
              <a:pathLst>
                <a:path h="2467774" w="2271097">
                  <a:moveTo>
                    <a:pt x="42452" y="0"/>
                  </a:moveTo>
                  <a:lnTo>
                    <a:pt x="2228644" y="0"/>
                  </a:lnTo>
                  <a:cubicBezTo>
                    <a:pt x="2239903" y="0"/>
                    <a:pt x="2250701" y="4473"/>
                    <a:pt x="2258663" y="12434"/>
                  </a:cubicBezTo>
                  <a:cubicBezTo>
                    <a:pt x="2266624" y="20395"/>
                    <a:pt x="2271097" y="31193"/>
                    <a:pt x="2271097" y="42452"/>
                  </a:cubicBezTo>
                  <a:lnTo>
                    <a:pt x="2271097" y="2425321"/>
                  </a:lnTo>
                  <a:cubicBezTo>
                    <a:pt x="2271097" y="2448767"/>
                    <a:pt x="2252090" y="2467774"/>
                    <a:pt x="2228644" y="2467774"/>
                  </a:cubicBezTo>
                  <a:lnTo>
                    <a:pt x="42452" y="2467774"/>
                  </a:lnTo>
                  <a:cubicBezTo>
                    <a:pt x="19007" y="2467774"/>
                    <a:pt x="0" y="2448767"/>
                    <a:pt x="0" y="2425321"/>
                  </a:cubicBezTo>
                  <a:lnTo>
                    <a:pt x="0" y="42452"/>
                  </a:lnTo>
                  <a:cubicBezTo>
                    <a:pt x="0" y="19007"/>
                    <a:pt x="19007" y="0"/>
                    <a:pt x="42452" y="0"/>
                  </a:cubicBezTo>
                  <a:close/>
                </a:path>
              </a:pathLst>
            </a:custGeom>
            <a:solidFill>
              <a:srgbClr val="FFFEFC">
                <a:alpha val="30980"/>
              </a:srgbClr>
            </a:solidFill>
          </p:spPr>
        </p:sp>
        <p:sp>
          <p:nvSpPr>
            <p:cNvPr name="TextBox 18" id="18"/>
            <p:cNvSpPr txBox="true"/>
            <p:nvPr/>
          </p:nvSpPr>
          <p:spPr>
            <a:xfrm>
              <a:off x="0" y="-38100"/>
              <a:ext cx="2271097" cy="2505874"/>
            </a:xfrm>
            <a:prstGeom prst="rect">
              <a:avLst/>
            </a:prstGeom>
          </p:spPr>
          <p:txBody>
            <a:bodyPr anchor="ctr" rtlCol="false" tIns="46197" lIns="46197" bIns="46197" rIns="46197"/>
            <a:lstStyle/>
            <a:p>
              <a:pPr algn="ctr" marL="0" indent="0" lvl="0">
                <a:lnSpc>
                  <a:spcPts val="2659"/>
                </a:lnSpc>
              </a:pPr>
            </a:p>
          </p:txBody>
        </p:sp>
      </p:grpSp>
      <p:sp>
        <p:nvSpPr>
          <p:cNvPr name="TextBox 19" id="19"/>
          <p:cNvSpPr txBox="true"/>
          <p:nvPr/>
        </p:nvSpPr>
        <p:spPr>
          <a:xfrm rot="0">
            <a:off x="3230935" y="1743662"/>
            <a:ext cx="7532073" cy="8557382"/>
          </a:xfrm>
          <a:prstGeom prst="rect">
            <a:avLst/>
          </a:prstGeom>
        </p:spPr>
        <p:txBody>
          <a:bodyPr anchor="t" rtlCol="false" tIns="0" lIns="0" bIns="0" rIns="0">
            <a:spAutoFit/>
          </a:bodyPr>
          <a:lstStyle/>
          <a:p>
            <a:pPr algn="l">
              <a:lnSpc>
                <a:spcPts val="3983"/>
              </a:lnSpc>
            </a:pPr>
          </a:p>
          <a:p>
            <a:pPr algn="l" marL="614277" indent="-307139" lvl="1">
              <a:lnSpc>
                <a:spcPts val="3983"/>
              </a:lnSpc>
              <a:buFont typeface="Arial"/>
              <a:buChar char="•"/>
            </a:pPr>
            <a:r>
              <a:rPr lang="en-US" b="true" sz="2845">
                <a:solidFill>
                  <a:srgbClr val="7A7261"/>
                </a:solidFill>
                <a:latin typeface="Open Sans Bold"/>
                <a:ea typeface="Open Sans Bold"/>
                <a:cs typeface="Open Sans Bold"/>
                <a:sym typeface="Open Sans Bold"/>
              </a:rPr>
              <a:t>Simplify property buying, selling, and management.</a:t>
            </a:r>
          </a:p>
          <a:p>
            <a:pPr algn="l">
              <a:lnSpc>
                <a:spcPts val="3983"/>
              </a:lnSpc>
            </a:pPr>
          </a:p>
          <a:p>
            <a:pPr algn="l" marL="614277" indent="-307139" lvl="1">
              <a:lnSpc>
                <a:spcPts val="3983"/>
              </a:lnSpc>
              <a:buFont typeface="Arial"/>
              <a:buChar char="•"/>
            </a:pPr>
            <a:r>
              <a:rPr lang="en-US" b="true" sz="2845">
                <a:solidFill>
                  <a:srgbClr val="7A7261"/>
                </a:solidFill>
                <a:latin typeface="Open Sans Bold"/>
                <a:ea typeface="Open Sans Bold"/>
                <a:cs typeface="Open Sans Bold"/>
                <a:sym typeface="Open Sans Bold"/>
              </a:rPr>
              <a:t>Help buyers find suitable properties quickly and efficiently.</a:t>
            </a:r>
          </a:p>
          <a:p>
            <a:pPr algn="l">
              <a:lnSpc>
                <a:spcPts val="3983"/>
              </a:lnSpc>
            </a:pPr>
          </a:p>
          <a:p>
            <a:pPr algn="l" marL="614277" indent="-307139" lvl="1">
              <a:lnSpc>
                <a:spcPts val="3983"/>
              </a:lnSpc>
              <a:buFont typeface="Arial"/>
              <a:buChar char="•"/>
            </a:pPr>
            <a:r>
              <a:rPr lang="en-US" b="true" sz="2845">
                <a:solidFill>
                  <a:srgbClr val="7A7261"/>
                </a:solidFill>
                <a:latin typeface="Open Sans Bold"/>
                <a:ea typeface="Open Sans Bold"/>
                <a:cs typeface="Open Sans Bold"/>
                <a:sym typeface="Open Sans Bold"/>
              </a:rPr>
              <a:t>Enable property owners to manage their listings easily.</a:t>
            </a:r>
          </a:p>
          <a:p>
            <a:pPr algn="l">
              <a:lnSpc>
                <a:spcPts val="3983"/>
              </a:lnSpc>
            </a:pPr>
          </a:p>
          <a:p>
            <a:pPr algn="l" marL="614277" indent="-307139" lvl="1">
              <a:lnSpc>
                <a:spcPts val="3983"/>
              </a:lnSpc>
              <a:buFont typeface="Arial"/>
              <a:buChar char="•"/>
            </a:pPr>
            <a:r>
              <a:rPr lang="en-US" b="true" sz="2845">
                <a:solidFill>
                  <a:srgbClr val="7A7261"/>
                </a:solidFill>
                <a:latin typeface="Open Sans Bold"/>
                <a:ea typeface="Open Sans Bold"/>
                <a:cs typeface="Open Sans Bold"/>
                <a:sym typeface="Open Sans Bold"/>
              </a:rPr>
              <a:t>Provide expert consultation services.</a:t>
            </a:r>
          </a:p>
          <a:p>
            <a:pPr algn="l">
              <a:lnSpc>
                <a:spcPts val="3983"/>
              </a:lnSpc>
            </a:pPr>
          </a:p>
          <a:p>
            <a:pPr algn="l" marL="614277" indent="-307139" lvl="1">
              <a:lnSpc>
                <a:spcPts val="3983"/>
              </a:lnSpc>
              <a:buFont typeface="Arial"/>
              <a:buChar char="•"/>
            </a:pPr>
            <a:r>
              <a:rPr lang="en-US" b="true" sz="2845">
                <a:solidFill>
                  <a:srgbClr val="7A7261"/>
                </a:solidFill>
                <a:latin typeface="Open Sans Bold"/>
                <a:ea typeface="Open Sans Bold"/>
                <a:cs typeface="Open Sans Bold"/>
                <a:sym typeface="Open Sans Bold"/>
              </a:rPr>
              <a:t>Integrate AI for property evaluation and analysis.</a:t>
            </a:r>
          </a:p>
          <a:p>
            <a:pPr algn="l">
              <a:lnSpc>
                <a:spcPts val="3983"/>
              </a:lnSpc>
            </a:pPr>
          </a:p>
          <a:p>
            <a:pPr algn="l">
              <a:lnSpc>
                <a:spcPts val="3983"/>
              </a:lnSpc>
            </a:pPr>
          </a:p>
          <a:p>
            <a:pPr algn="l" marL="0" indent="0" lvl="0">
              <a:lnSpc>
                <a:spcPts val="3983"/>
              </a:lnSpc>
            </a:pPr>
          </a:p>
        </p:txBody>
      </p:sp>
      <p:grpSp>
        <p:nvGrpSpPr>
          <p:cNvPr name="Group 20" id="20"/>
          <p:cNvGrpSpPr/>
          <p:nvPr/>
        </p:nvGrpSpPr>
        <p:grpSpPr>
          <a:xfrm rot="0">
            <a:off x="11072703" y="1331263"/>
            <a:ext cx="7841767" cy="8520865"/>
            <a:chOff x="0" y="0"/>
            <a:chExt cx="2271097" cy="2467774"/>
          </a:xfrm>
        </p:grpSpPr>
        <p:sp>
          <p:nvSpPr>
            <p:cNvPr name="Freeform 21" id="21"/>
            <p:cNvSpPr/>
            <p:nvPr/>
          </p:nvSpPr>
          <p:spPr>
            <a:xfrm flipH="false" flipV="false" rot="0">
              <a:off x="0" y="0"/>
              <a:ext cx="2271097" cy="2467774"/>
            </a:xfrm>
            <a:custGeom>
              <a:avLst/>
              <a:gdLst/>
              <a:ahLst/>
              <a:cxnLst/>
              <a:rect r="r" b="b" t="t" l="l"/>
              <a:pathLst>
                <a:path h="2467774" w="2271097">
                  <a:moveTo>
                    <a:pt x="42452" y="0"/>
                  </a:moveTo>
                  <a:lnTo>
                    <a:pt x="2228644" y="0"/>
                  </a:lnTo>
                  <a:cubicBezTo>
                    <a:pt x="2239903" y="0"/>
                    <a:pt x="2250701" y="4473"/>
                    <a:pt x="2258663" y="12434"/>
                  </a:cubicBezTo>
                  <a:cubicBezTo>
                    <a:pt x="2266624" y="20395"/>
                    <a:pt x="2271097" y="31193"/>
                    <a:pt x="2271097" y="42452"/>
                  </a:cubicBezTo>
                  <a:lnTo>
                    <a:pt x="2271097" y="2425321"/>
                  </a:lnTo>
                  <a:cubicBezTo>
                    <a:pt x="2271097" y="2448767"/>
                    <a:pt x="2252090" y="2467774"/>
                    <a:pt x="2228644" y="2467774"/>
                  </a:cubicBezTo>
                  <a:lnTo>
                    <a:pt x="42452" y="2467774"/>
                  </a:lnTo>
                  <a:cubicBezTo>
                    <a:pt x="19007" y="2467774"/>
                    <a:pt x="0" y="2448767"/>
                    <a:pt x="0" y="2425321"/>
                  </a:cubicBezTo>
                  <a:lnTo>
                    <a:pt x="0" y="42452"/>
                  </a:lnTo>
                  <a:cubicBezTo>
                    <a:pt x="0" y="19007"/>
                    <a:pt x="19007" y="0"/>
                    <a:pt x="42452" y="0"/>
                  </a:cubicBezTo>
                  <a:close/>
                </a:path>
              </a:pathLst>
            </a:custGeom>
            <a:solidFill>
              <a:srgbClr val="FFFEFC">
                <a:alpha val="30980"/>
              </a:srgbClr>
            </a:solidFill>
          </p:spPr>
        </p:sp>
        <p:sp>
          <p:nvSpPr>
            <p:cNvPr name="TextBox 22" id="22"/>
            <p:cNvSpPr txBox="true"/>
            <p:nvPr/>
          </p:nvSpPr>
          <p:spPr>
            <a:xfrm>
              <a:off x="0" y="-38100"/>
              <a:ext cx="2271097" cy="2505874"/>
            </a:xfrm>
            <a:prstGeom prst="rect">
              <a:avLst/>
            </a:prstGeom>
          </p:spPr>
          <p:txBody>
            <a:bodyPr anchor="ctr" rtlCol="false" tIns="46197" lIns="46197" bIns="46197" rIns="46197"/>
            <a:lstStyle/>
            <a:p>
              <a:pPr algn="ctr" marL="0" indent="0" lvl="0">
                <a:lnSpc>
                  <a:spcPts val="2659"/>
                </a:lnSpc>
              </a:pPr>
            </a:p>
          </p:txBody>
        </p:sp>
      </p:grpSp>
      <p:sp>
        <p:nvSpPr>
          <p:cNvPr name="TextBox 23" id="23"/>
          <p:cNvSpPr txBox="true"/>
          <p:nvPr/>
        </p:nvSpPr>
        <p:spPr>
          <a:xfrm rot="0">
            <a:off x="11227549" y="1283638"/>
            <a:ext cx="7532073" cy="4013957"/>
          </a:xfrm>
          <a:prstGeom prst="rect">
            <a:avLst/>
          </a:prstGeom>
        </p:spPr>
        <p:txBody>
          <a:bodyPr anchor="t" rtlCol="false" tIns="0" lIns="0" bIns="0" rIns="0">
            <a:spAutoFit/>
          </a:bodyPr>
          <a:lstStyle/>
          <a:p>
            <a:pPr algn="l">
              <a:lnSpc>
                <a:spcPts val="3983"/>
              </a:lnSpc>
            </a:pPr>
          </a:p>
          <a:p>
            <a:pPr algn="l">
              <a:lnSpc>
                <a:spcPts val="3983"/>
              </a:lnSpc>
            </a:pPr>
          </a:p>
          <a:p>
            <a:pPr algn="l" marL="614277" indent="-307139" lvl="1">
              <a:lnSpc>
                <a:spcPts val="3983"/>
              </a:lnSpc>
              <a:buFont typeface="Arial"/>
              <a:buChar char="•"/>
            </a:pPr>
            <a:r>
              <a:rPr lang="en-US" b="true" sz="2845">
                <a:solidFill>
                  <a:srgbClr val="7A7261"/>
                </a:solidFill>
                <a:latin typeface="Open Sans Bold"/>
                <a:ea typeface="Open Sans Bold"/>
                <a:cs typeface="Open Sans Bold"/>
                <a:sym typeface="Open Sans Bold"/>
              </a:rPr>
              <a:t>Create a secure, responsive, and scalable platform.</a:t>
            </a:r>
          </a:p>
          <a:p>
            <a:pPr algn="l">
              <a:lnSpc>
                <a:spcPts val="3983"/>
              </a:lnSpc>
            </a:pPr>
          </a:p>
          <a:p>
            <a:pPr algn="l" marL="614277" indent="-307139" lvl="1">
              <a:lnSpc>
                <a:spcPts val="3983"/>
              </a:lnSpc>
              <a:buFont typeface="Arial"/>
              <a:buChar char="•"/>
            </a:pPr>
            <a:r>
              <a:rPr lang="en-US" b="true" sz="2845">
                <a:solidFill>
                  <a:srgbClr val="7A7261"/>
                </a:solidFill>
                <a:latin typeface="Open Sans Bold"/>
                <a:ea typeface="Open Sans Bold"/>
                <a:cs typeface="Open Sans Bold"/>
                <a:sym typeface="Open Sans Bold"/>
              </a:rPr>
              <a:t>Facilitate appointment scheduling between users and owners.</a:t>
            </a:r>
          </a:p>
          <a:p>
            <a:pPr algn="l" marL="0" indent="0" lvl="0">
              <a:lnSpc>
                <a:spcPts val="3983"/>
              </a:lnSpc>
            </a:pPr>
          </a:p>
        </p:txBody>
      </p:sp>
    </p:spTree>
  </p:cSld>
  <p:clrMapOvr>
    <a:masterClrMapping/>
  </p:clrMapOvr>
</p:sld>
</file>

<file path=ppt/slides/slide5.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7439746" y="1943018"/>
            <a:ext cx="5072429" cy="7452787"/>
          </a:xfrm>
          <a:custGeom>
            <a:avLst/>
            <a:gdLst/>
            <a:ahLst/>
            <a:cxnLst/>
            <a:rect r="r" b="b" t="t" l="l"/>
            <a:pathLst>
              <a:path h="7452787" w="5072429">
                <a:moveTo>
                  <a:pt x="0" y="0"/>
                </a:moveTo>
                <a:lnTo>
                  <a:pt x="5072429" y="0"/>
                </a:lnTo>
                <a:lnTo>
                  <a:pt x="5072429" y="7452787"/>
                </a:lnTo>
                <a:lnTo>
                  <a:pt x="0" y="7452787"/>
                </a:lnTo>
                <a:lnTo>
                  <a:pt x="0" y="0"/>
                </a:lnTo>
                <a:close/>
              </a:path>
            </a:pathLst>
          </a:custGeom>
          <a:blipFill>
            <a:blip r:embed="rId4"/>
            <a:stretch>
              <a:fillRect l="0" t="0" r="0" b="0"/>
            </a:stretch>
          </a:blipFill>
        </p:spPr>
      </p:sp>
      <p:sp>
        <p:nvSpPr>
          <p:cNvPr name="Freeform 15" id="15"/>
          <p:cNvSpPr/>
          <p:nvPr/>
        </p:nvSpPr>
        <p:spPr>
          <a:xfrm flipH="false" flipV="false" rot="0">
            <a:off x="12655050" y="3148127"/>
            <a:ext cx="4604250" cy="4525879"/>
          </a:xfrm>
          <a:custGeom>
            <a:avLst/>
            <a:gdLst/>
            <a:ahLst/>
            <a:cxnLst/>
            <a:rect r="r" b="b" t="t" l="l"/>
            <a:pathLst>
              <a:path h="4525879" w="4604250">
                <a:moveTo>
                  <a:pt x="0" y="0"/>
                </a:moveTo>
                <a:lnTo>
                  <a:pt x="4604250" y="0"/>
                </a:lnTo>
                <a:lnTo>
                  <a:pt x="4604250" y="4525879"/>
                </a:lnTo>
                <a:lnTo>
                  <a:pt x="0" y="4525879"/>
                </a:lnTo>
                <a:lnTo>
                  <a:pt x="0" y="0"/>
                </a:lnTo>
                <a:close/>
              </a:path>
            </a:pathLst>
          </a:custGeom>
          <a:blipFill>
            <a:blip r:embed="rId5"/>
            <a:stretch>
              <a:fillRect l="0" t="0" r="0" b="0"/>
            </a:stretch>
          </a:blipFill>
        </p:spPr>
      </p:sp>
      <p:sp>
        <p:nvSpPr>
          <p:cNvPr name="Freeform 16" id="16"/>
          <p:cNvSpPr/>
          <p:nvPr/>
        </p:nvSpPr>
        <p:spPr>
          <a:xfrm flipH="false" flipV="false" rot="0">
            <a:off x="1024488" y="2626257"/>
            <a:ext cx="6436589" cy="5569620"/>
          </a:xfrm>
          <a:custGeom>
            <a:avLst/>
            <a:gdLst/>
            <a:ahLst/>
            <a:cxnLst/>
            <a:rect r="r" b="b" t="t" l="l"/>
            <a:pathLst>
              <a:path h="5569620" w="6436589">
                <a:moveTo>
                  <a:pt x="0" y="0"/>
                </a:moveTo>
                <a:lnTo>
                  <a:pt x="6436589" y="0"/>
                </a:lnTo>
                <a:lnTo>
                  <a:pt x="6436589" y="5569619"/>
                </a:lnTo>
                <a:lnTo>
                  <a:pt x="0" y="5569619"/>
                </a:lnTo>
                <a:lnTo>
                  <a:pt x="0" y="0"/>
                </a:lnTo>
                <a:close/>
              </a:path>
            </a:pathLst>
          </a:custGeom>
          <a:blipFill>
            <a:blip r:embed="rId6"/>
            <a:stretch>
              <a:fillRect l="0" t="0" r="0" b="0"/>
            </a:stretch>
          </a:blipFill>
        </p:spPr>
      </p:sp>
      <p:sp>
        <p:nvSpPr>
          <p:cNvPr name="TextBox 17" id="17"/>
          <p:cNvSpPr txBox="true"/>
          <p:nvPr/>
        </p:nvSpPr>
        <p:spPr>
          <a:xfrm rot="0">
            <a:off x="3207115" y="-98755"/>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Login &amp; signup </a:t>
            </a:r>
          </a:p>
        </p:txBody>
      </p:sp>
    </p:spTree>
  </p:cSld>
  <p:clrMapOvr>
    <a:masterClrMapping/>
  </p:clrMapOvr>
</p:sld>
</file>

<file path=ppt/slides/slide6.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4212767"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286259"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555783"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1019101" y="-2524521"/>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5243300" y="7453837"/>
            <a:ext cx="4031999" cy="7042793"/>
          </a:xfrm>
          <a:custGeom>
            <a:avLst/>
            <a:gdLst/>
            <a:ahLst/>
            <a:cxnLst/>
            <a:rect r="r" b="b" t="t" l="l"/>
            <a:pathLst>
              <a:path h="7042793" w="4031999">
                <a:moveTo>
                  <a:pt x="0" y="0"/>
                </a:moveTo>
                <a:lnTo>
                  <a:pt x="4032000" y="0"/>
                </a:lnTo>
                <a:lnTo>
                  <a:pt x="4032000" y="7042794"/>
                </a:lnTo>
                <a:lnTo>
                  <a:pt x="0" y="7042794"/>
                </a:lnTo>
                <a:lnTo>
                  <a:pt x="0" y="0"/>
                </a:lnTo>
                <a:close/>
              </a:path>
            </a:pathLst>
          </a:custGeom>
          <a:blipFill>
            <a:blip r:embed="rId3"/>
            <a:stretch>
              <a:fillRect l="0" t="0" r="0" b="0"/>
            </a:stretch>
          </a:blipFill>
        </p:spPr>
      </p:sp>
      <p:sp>
        <p:nvSpPr>
          <p:cNvPr name="Freeform 14" id="14"/>
          <p:cNvSpPr/>
          <p:nvPr/>
        </p:nvSpPr>
        <p:spPr>
          <a:xfrm flipH="false" flipV="false" rot="0">
            <a:off x="4915095" y="1731127"/>
            <a:ext cx="3815057" cy="8271126"/>
          </a:xfrm>
          <a:custGeom>
            <a:avLst/>
            <a:gdLst/>
            <a:ahLst/>
            <a:cxnLst/>
            <a:rect r="r" b="b" t="t" l="l"/>
            <a:pathLst>
              <a:path h="8271126" w="3815057">
                <a:moveTo>
                  <a:pt x="0" y="0"/>
                </a:moveTo>
                <a:lnTo>
                  <a:pt x="3815057" y="0"/>
                </a:lnTo>
                <a:lnTo>
                  <a:pt x="3815057" y="8271126"/>
                </a:lnTo>
                <a:lnTo>
                  <a:pt x="0" y="8271126"/>
                </a:lnTo>
                <a:lnTo>
                  <a:pt x="0" y="0"/>
                </a:lnTo>
                <a:close/>
              </a:path>
            </a:pathLst>
          </a:custGeom>
          <a:blipFill>
            <a:blip r:embed="rId4"/>
            <a:stretch>
              <a:fillRect l="0" t="0" r="0" b="0"/>
            </a:stretch>
          </a:blipFill>
        </p:spPr>
      </p:sp>
      <p:sp>
        <p:nvSpPr>
          <p:cNvPr name="Freeform 15" id="15"/>
          <p:cNvSpPr/>
          <p:nvPr/>
        </p:nvSpPr>
        <p:spPr>
          <a:xfrm flipH="false" flipV="false" rot="0">
            <a:off x="879633" y="1731127"/>
            <a:ext cx="3804039" cy="8247239"/>
          </a:xfrm>
          <a:custGeom>
            <a:avLst/>
            <a:gdLst/>
            <a:ahLst/>
            <a:cxnLst/>
            <a:rect r="r" b="b" t="t" l="l"/>
            <a:pathLst>
              <a:path h="8247239" w="3804039">
                <a:moveTo>
                  <a:pt x="0" y="0"/>
                </a:moveTo>
                <a:lnTo>
                  <a:pt x="3804039" y="0"/>
                </a:lnTo>
                <a:lnTo>
                  <a:pt x="3804039" y="8247239"/>
                </a:lnTo>
                <a:lnTo>
                  <a:pt x="0" y="8247239"/>
                </a:lnTo>
                <a:lnTo>
                  <a:pt x="0" y="0"/>
                </a:lnTo>
                <a:close/>
              </a:path>
            </a:pathLst>
          </a:custGeom>
          <a:blipFill>
            <a:blip r:embed="rId5"/>
            <a:stretch>
              <a:fillRect l="0" t="0" r="0" b="0"/>
            </a:stretch>
          </a:blipFill>
        </p:spPr>
      </p:sp>
      <p:sp>
        <p:nvSpPr>
          <p:cNvPr name="Freeform 16" id="16"/>
          <p:cNvSpPr/>
          <p:nvPr/>
        </p:nvSpPr>
        <p:spPr>
          <a:xfrm flipH="false" flipV="false" rot="0">
            <a:off x="13051396" y="1463560"/>
            <a:ext cx="3915545" cy="8488985"/>
          </a:xfrm>
          <a:custGeom>
            <a:avLst/>
            <a:gdLst/>
            <a:ahLst/>
            <a:cxnLst/>
            <a:rect r="r" b="b" t="t" l="l"/>
            <a:pathLst>
              <a:path h="8488985" w="3915545">
                <a:moveTo>
                  <a:pt x="0" y="0"/>
                </a:moveTo>
                <a:lnTo>
                  <a:pt x="3915545" y="0"/>
                </a:lnTo>
                <a:lnTo>
                  <a:pt x="3915545" y="8488986"/>
                </a:lnTo>
                <a:lnTo>
                  <a:pt x="0" y="8488986"/>
                </a:lnTo>
                <a:lnTo>
                  <a:pt x="0" y="0"/>
                </a:lnTo>
                <a:close/>
              </a:path>
            </a:pathLst>
          </a:custGeom>
          <a:blipFill>
            <a:blip r:embed="rId6"/>
            <a:stretch>
              <a:fillRect l="0" t="0" r="0" b="0"/>
            </a:stretch>
          </a:blipFill>
        </p:spPr>
      </p:sp>
      <p:sp>
        <p:nvSpPr>
          <p:cNvPr name="Freeform 17" id="17"/>
          <p:cNvSpPr/>
          <p:nvPr/>
        </p:nvSpPr>
        <p:spPr>
          <a:xfrm flipH="false" flipV="false" rot="0">
            <a:off x="9036915" y="1558819"/>
            <a:ext cx="3871606" cy="8393726"/>
          </a:xfrm>
          <a:custGeom>
            <a:avLst/>
            <a:gdLst/>
            <a:ahLst/>
            <a:cxnLst/>
            <a:rect r="r" b="b" t="t" l="l"/>
            <a:pathLst>
              <a:path h="8393726" w="3871606">
                <a:moveTo>
                  <a:pt x="0" y="0"/>
                </a:moveTo>
                <a:lnTo>
                  <a:pt x="3871606" y="0"/>
                </a:lnTo>
                <a:lnTo>
                  <a:pt x="3871606" y="8393727"/>
                </a:lnTo>
                <a:lnTo>
                  <a:pt x="0" y="8393727"/>
                </a:lnTo>
                <a:lnTo>
                  <a:pt x="0" y="0"/>
                </a:lnTo>
                <a:close/>
              </a:path>
            </a:pathLst>
          </a:custGeom>
          <a:blipFill>
            <a:blip r:embed="rId7"/>
            <a:stretch>
              <a:fillRect l="0" t="0" r="0" b="0"/>
            </a:stretch>
          </a:blipFill>
        </p:spPr>
      </p:sp>
      <p:sp>
        <p:nvSpPr>
          <p:cNvPr name="TextBox 18" id="18"/>
          <p:cNvSpPr txBox="true"/>
          <p:nvPr/>
        </p:nvSpPr>
        <p:spPr>
          <a:xfrm rot="0">
            <a:off x="3207115" y="260456"/>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Home Page</a:t>
            </a: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4525788" y="2088939"/>
            <a:ext cx="10013498" cy="7606407"/>
          </a:xfrm>
          <a:custGeom>
            <a:avLst/>
            <a:gdLst/>
            <a:ahLst/>
            <a:cxnLst/>
            <a:rect r="r" b="b" t="t" l="l"/>
            <a:pathLst>
              <a:path h="7606407" w="10013498">
                <a:moveTo>
                  <a:pt x="0" y="0"/>
                </a:moveTo>
                <a:lnTo>
                  <a:pt x="10013498" y="0"/>
                </a:lnTo>
                <a:lnTo>
                  <a:pt x="10013498" y="7606407"/>
                </a:lnTo>
                <a:lnTo>
                  <a:pt x="0" y="7606407"/>
                </a:lnTo>
                <a:lnTo>
                  <a:pt x="0" y="0"/>
                </a:lnTo>
                <a:close/>
              </a:path>
            </a:pathLst>
          </a:custGeom>
          <a:blipFill>
            <a:blip r:embed="rId4"/>
            <a:stretch>
              <a:fillRect l="0" t="0" r="0" b="0"/>
            </a:stretch>
          </a:blipFill>
        </p:spPr>
      </p:sp>
      <p:sp>
        <p:nvSpPr>
          <p:cNvPr name="TextBox 15" id="15"/>
          <p:cNvSpPr txBox="true"/>
          <p:nvPr/>
        </p:nvSpPr>
        <p:spPr>
          <a:xfrm rot="0">
            <a:off x="3207115" y="790575"/>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Search and Filtering </a:t>
            </a:r>
          </a:p>
        </p:txBody>
      </p:sp>
    </p:spTree>
  </p:cSld>
  <p:clrMapOvr>
    <a:masterClrMapping/>
  </p:clrMapOvr>
</p:sld>
</file>

<file path=ppt/slides/slide8.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4212767"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286259"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555783"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1019101" y="-2524521"/>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5243300" y="7453837"/>
            <a:ext cx="4031999" cy="7042793"/>
          </a:xfrm>
          <a:custGeom>
            <a:avLst/>
            <a:gdLst/>
            <a:ahLst/>
            <a:cxnLst/>
            <a:rect r="r" b="b" t="t" l="l"/>
            <a:pathLst>
              <a:path h="7042793" w="4031999">
                <a:moveTo>
                  <a:pt x="0" y="0"/>
                </a:moveTo>
                <a:lnTo>
                  <a:pt x="4032000" y="0"/>
                </a:lnTo>
                <a:lnTo>
                  <a:pt x="4032000" y="7042794"/>
                </a:lnTo>
                <a:lnTo>
                  <a:pt x="0" y="7042794"/>
                </a:lnTo>
                <a:lnTo>
                  <a:pt x="0" y="0"/>
                </a:lnTo>
                <a:close/>
              </a:path>
            </a:pathLst>
          </a:custGeom>
          <a:blipFill>
            <a:blip r:embed="rId3"/>
            <a:stretch>
              <a:fillRect l="0" t="0" r="0" b="0"/>
            </a:stretch>
          </a:blipFill>
        </p:spPr>
      </p:sp>
      <p:sp>
        <p:nvSpPr>
          <p:cNvPr name="Freeform 14" id="14"/>
          <p:cNvSpPr/>
          <p:nvPr/>
        </p:nvSpPr>
        <p:spPr>
          <a:xfrm flipH="false" flipV="false" rot="0">
            <a:off x="4915095" y="1731127"/>
            <a:ext cx="3815057" cy="8271126"/>
          </a:xfrm>
          <a:custGeom>
            <a:avLst/>
            <a:gdLst/>
            <a:ahLst/>
            <a:cxnLst/>
            <a:rect r="r" b="b" t="t" l="l"/>
            <a:pathLst>
              <a:path h="8271126" w="3815057">
                <a:moveTo>
                  <a:pt x="0" y="0"/>
                </a:moveTo>
                <a:lnTo>
                  <a:pt x="3815057" y="0"/>
                </a:lnTo>
                <a:lnTo>
                  <a:pt x="3815057" y="8271126"/>
                </a:lnTo>
                <a:lnTo>
                  <a:pt x="0" y="8271126"/>
                </a:lnTo>
                <a:lnTo>
                  <a:pt x="0" y="0"/>
                </a:lnTo>
                <a:close/>
              </a:path>
            </a:pathLst>
          </a:custGeom>
          <a:blipFill>
            <a:blip r:embed="rId4"/>
            <a:stretch>
              <a:fillRect l="0" t="0" r="0" b="0"/>
            </a:stretch>
          </a:blipFill>
        </p:spPr>
      </p:sp>
      <p:sp>
        <p:nvSpPr>
          <p:cNvPr name="Freeform 15" id="15"/>
          <p:cNvSpPr/>
          <p:nvPr/>
        </p:nvSpPr>
        <p:spPr>
          <a:xfrm flipH="false" flipV="false" rot="0">
            <a:off x="879633" y="1731127"/>
            <a:ext cx="3804039" cy="8247239"/>
          </a:xfrm>
          <a:custGeom>
            <a:avLst/>
            <a:gdLst/>
            <a:ahLst/>
            <a:cxnLst/>
            <a:rect r="r" b="b" t="t" l="l"/>
            <a:pathLst>
              <a:path h="8247239" w="3804039">
                <a:moveTo>
                  <a:pt x="0" y="0"/>
                </a:moveTo>
                <a:lnTo>
                  <a:pt x="3804039" y="0"/>
                </a:lnTo>
                <a:lnTo>
                  <a:pt x="3804039" y="8247239"/>
                </a:lnTo>
                <a:lnTo>
                  <a:pt x="0" y="8247239"/>
                </a:lnTo>
                <a:lnTo>
                  <a:pt x="0" y="0"/>
                </a:lnTo>
                <a:close/>
              </a:path>
            </a:pathLst>
          </a:custGeom>
          <a:blipFill>
            <a:blip r:embed="rId5"/>
            <a:stretch>
              <a:fillRect l="0" t="0" r="0" b="0"/>
            </a:stretch>
          </a:blipFill>
        </p:spPr>
      </p:sp>
      <p:sp>
        <p:nvSpPr>
          <p:cNvPr name="Freeform 16" id="16"/>
          <p:cNvSpPr/>
          <p:nvPr/>
        </p:nvSpPr>
        <p:spPr>
          <a:xfrm flipH="false" flipV="false" rot="0">
            <a:off x="13051396" y="1463560"/>
            <a:ext cx="3915545" cy="8488985"/>
          </a:xfrm>
          <a:custGeom>
            <a:avLst/>
            <a:gdLst/>
            <a:ahLst/>
            <a:cxnLst/>
            <a:rect r="r" b="b" t="t" l="l"/>
            <a:pathLst>
              <a:path h="8488985" w="3915545">
                <a:moveTo>
                  <a:pt x="0" y="0"/>
                </a:moveTo>
                <a:lnTo>
                  <a:pt x="3915545" y="0"/>
                </a:lnTo>
                <a:lnTo>
                  <a:pt x="3915545" y="8488986"/>
                </a:lnTo>
                <a:lnTo>
                  <a:pt x="0" y="8488986"/>
                </a:lnTo>
                <a:lnTo>
                  <a:pt x="0" y="0"/>
                </a:lnTo>
                <a:close/>
              </a:path>
            </a:pathLst>
          </a:custGeom>
          <a:blipFill>
            <a:blip r:embed="rId6"/>
            <a:stretch>
              <a:fillRect l="0" t="0" r="0" b="0"/>
            </a:stretch>
          </a:blipFill>
        </p:spPr>
      </p:sp>
      <p:sp>
        <p:nvSpPr>
          <p:cNvPr name="Freeform 17" id="17"/>
          <p:cNvSpPr/>
          <p:nvPr/>
        </p:nvSpPr>
        <p:spPr>
          <a:xfrm flipH="false" flipV="false" rot="0">
            <a:off x="9036915" y="1558819"/>
            <a:ext cx="3871606" cy="8393726"/>
          </a:xfrm>
          <a:custGeom>
            <a:avLst/>
            <a:gdLst/>
            <a:ahLst/>
            <a:cxnLst/>
            <a:rect r="r" b="b" t="t" l="l"/>
            <a:pathLst>
              <a:path h="8393726" w="3871606">
                <a:moveTo>
                  <a:pt x="0" y="0"/>
                </a:moveTo>
                <a:lnTo>
                  <a:pt x="3871606" y="0"/>
                </a:lnTo>
                <a:lnTo>
                  <a:pt x="3871606" y="8393727"/>
                </a:lnTo>
                <a:lnTo>
                  <a:pt x="0" y="8393727"/>
                </a:lnTo>
                <a:lnTo>
                  <a:pt x="0" y="0"/>
                </a:lnTo>
                <a:close/>
              </a:path>
            </a:pathLst>
          </a:custGeom>
          <a:blipFill>
            <a:blip r:embed="rId7"/>
            <a:stretch>
              <a:fillRect l="0" t="0" r="0" b="0"/>
            </a:stretch>
          </a:blipFill>
        </p:spPr>
      </p:sp>
      <p:sp>
        <p:nvSpPr>
          <p:cNvPr name="TextBox 18" id="18"/>
          <p:cNvSpPr txBox="true"/>
          <p:nvPr/>
        </p:nvSpPr>
        <p:spPr>
          <a:xfrm rot="0">
            <a:off x="3207115" y="260456"/>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Home Page</a:t>
            </a:r>
          </a:p>
        </p:txBody>
      </p:sp>
    </p:spTree>
  </p:cSld>
  <p:clrMapOvr>
    <a:masterClrMapping/>
  </p:clrMapOvr>
</p:sld>
</file>

<file path=ppt/slides/slide9.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907548" y="2538754"/>
            <a:ext cx="14472903" cy="7474958"/>
          </a:xfrm>
          <a:custGeom>
            <a:avLst/>
            <a:gdLst/>
            <a:ahLst/>
            <a:cxnLst/>
            <a:rect r="r" b="b" t="t" l="l"/>
            <a:pathLst>
              <a:path h="7474958" w="14472903">
                <a:moveTo>
                  <a:pt x="0" y="0"/>
                </a:moveTo>
                <a:lnTo>
                  <a:pt x="14472904" y="0"/>
                </a:lnTo>
                <a:lnTo>
                  <a:pt x="14472904" y="7474958"/>
                </a:lnTo>
                <a:lnTo>
                  <a:pt x="0" y="7474958"/>
                </a:lnTo>
                <a:lnTo>
                  <a:pt x="0" y="0"/>
                </a:lnTo>
                <a:close/>
              </a:path>
            </a:pathLst>
          </a:custGeom>
          <a:blipFill>
            <a:blip r:embed="rId4"/>
            <a:stretch>
              <a:fillRect l="0" t="-4105" r="0" b="0"/>
            </a:stretch>
          </a:blipFill>
        </p:spPr>
      </p:sp>
      <p:sp>
        <p:nvSpPr>
          <p:cNvPr name="TextBox 15" id="15"/>
          <p:cNvSpPr txBox="true"/>
          <p:nvPr/>
        </p:nvSpPr>
        <p:spPr>
          <a:xfrm rot="0">
            <a:off x="3207115" y="2140"/>
            <a:ext cx="11873771" cy="253661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 Map-Based Property Search </a:t>
            </a:r>
          </a:p>
        </p:txBody>
      </p:sp>
    </p:spTree>
  </p:cSld>
  <p:clrMapOvr>
    <a:masterClrMapping/>
  </p:clrMapOvr>
</p:sld>
</file>

<file path=ppt/slides/slide10.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4212767"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286259"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555783"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1019101" y="-2524521"/>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5243300" y="7453837"/>
            <a:ext cx="4031999" cy="7042793"/>
          </a:xfrm>
          <a:custGeom>
            <a:avLst/>
            <a:gdLst/>
            <a:ahLst/>
            <a:cxnLst/>
            <a:rect r="r" b="b" t="t" l="l"/>
            <a:pathLst>
              <a:path h="7042793" w="4031999">
                <a:moveTo>
                  <a:pt x="0" y="0"/>
                </a:moveTo>
                <a:lnTo>
                  <a:pt x="4032000" y="0"/>
                </a:lnTo>
                <a:lnTo>
                  <a:pt x="4032000" y="7042794"/>
                </a:lnTo>
                <a:lnTo>
                  <a:pt x="0" y="7042794"/>
                </a:lnTo>
                <a:lnTo>
                  <a:pt x="0" y="0"/>
                </a:lnTo>
                <a:close/>
              </a:path>
            </a:pathLst>
          </a:custGeom>
          <a:blipFill>
            <a:blip r:embed="rId3"/>
            <a:stretch>
              <a:fillRect l="0" t="0" r="0" b="0"/>
            </a:stretch>
          </a:blipFill>
        </p:spPr>
      </p:sp>
      <p:sp>
        <p:nvSpPr>
          <p:cNvPr name="Freeform 14" id="14"/>
          <p:cNvSpPr/>
          <p:nvPr/>
        </p:nvSpPr>
        <p:spPr>
          <a:xfrm flipH="false" flipV="false" rot="0">
            <a:off x="4915095" y="1731127"/>
            <a:ext cx="3815057" cy="8271126"/>
          </a:xfrm>
          <a:custGeom>
            <a:avLst/>
            <a:gdLst/>
            <a:ahLst/>
            <a:cxnLst/>
            <a:rect r="r" b="b" t="t" l="l"/>
            <a:pathLst>
              <a:path h="8271126" w="3815057">
                <a:moveTo>
                  <a:pt x="0" y="0"/>
                </a:moveTo>
                <a:lnTo>
                  <a:pt x="3815057" y="0"/>
                </a:lnTo>
                <a:lnTo>
                  <a:pt x="3815057" y="8271126"/>
                </a:lnTo>
                <a:lnTo>
                  <a:pt x="0" y="8271126"/>
                </a:lnTo>
                <a:lnTo>
                  <a:pt x="0" y="0"/>
                </a:lnTo>
                <a:close/>
              </a:path>
            </a:pathLst>
          </a:custGeom>
          <a:blipFill>
            <a:blip r:embed="rId4"/>
            <a:stretch>
              <a:fillRect l="0" t="0" r="0" b="0"/>
            </a:stretch>
          </a:blipFill>
        </p:spPr>
      </p:sp>
      <p:sp>
        <p:nvSpPr>
          <p:cNvPr name="Freeform 15" id="15"/>
          <p:cNvSpPr/>
          <p:nvPr/>
        </p:nvSpPr>
        <p:spPr>
          <a:xfrm flipH="false" flipV="false" rot="0">
            <a:off x="879633" y="1731127"/>
            <a:ext cx="3804039" cy="8247239"/>
          </a:xfrm>
          <a:custGeom>
            <a:avLst/>
            <a:gdLst/>
            <a:ahLst/>
            <a:cxnLst/>
            <a:rect r="r" b="b" t="t" l="l"/>
            <a:pathLst>
              <a:path h="8247239" w="3804039">
                <a:moveTo>
                  <a:pt x="0" y="0"/>
                </a:moveTo>
                <a:lnTo>
                  <a:pt x="3804039" y="0"/>
                </a:lnTo>
                <a:lnTo>
                  <a:pt x="3804039" y="8247239"/>
                </a:lnTo>
                <a:lnTo>
                  <a:pt x="0" y="8247239"/>
                </a:lnTo>
                <a:lnTo>
                  <a:pt x="0" y="0"/>
                </a:lnTo>
                <a:close/>
              </a:path>
            </a:pathLst>
          </a:custGeom>
          <a:blipFill>
            <a:blip r:embed="rId5"/>
            <a:stretch>
              <a:fillRect l="0" t="0" r="0" b="0"/>
            </a:stretch>
          </a:blipFill>
        </p:spPr>
      </p:sp>
      <p:sp>
        <p:nvSpPr>
          <p:cNvPr name="Freeform 16" id="16"/>
          <p:cNvSpPr/>
          <p:nvPr/>
        </p:nvSpPr>
        <p:spPr>
          <a:xfrm flipH="false" flipV="false" rot="0">
            <a:off x="13051396" y="1463560"/>
            <a:ext cx="3915545" cy="8488985"/>
          </a:xfrm>
          <a:custGeom>
            <a:avLst/>
            <a:gdLst/>
            <a:ahLst/>
            <a:cxnLst/>
            <a:rect r="r" b="b" t="t" l="l"/>
            <a:pathLst>
              <a:path h="8488985" w="3915545">
                <a:moveTo>
                  <a:pt x="0" y="0"/>
                </a:moveTo>
                <a:lnTo>
                  <a:pt x="3915545" y="0"/>
                </a:lnTo>
                <a:lnTo>
                  <a:pt x="3915545" y="8488986"/>
                </a:lnTo>
                <a:lnTo>
                  <a:pt x="0" y="8488986"/>
                </a:lnTo>
                <a:lnTo>
                  <a:pt x="0" y="0"/>
                </a:lnTo>
                <a:close/>
              </a:path>
            </a:pathLst>
          </a:custGeom>
          <a:blipFill>
            <a:blip r:embed="rId6"/>
            <a:stretch>
              <a:fillRect l="0" t="0" r="0" b="0"/>
            </a:stretch>
          </a:blipFill>
        </p:spPr>
      </p:sp>
      <p:sp>
        <p:nvSpPr>
          <p:cNvPr name="Freeform 17" id="17"/>
          <p:cNvSpPr/>
          <p:nvPr/>
        </p:nvSpPr>
        <p:spPr>
          <a:xfrm flipH="false" flipV="false" rot="0">
            <a:off x="9036915" y="1558819"/>
            <a:ext cx="3871606" cy="8393726"/>
          </a:xfrm>
          <a:custGeom>
            <a:avLst/>
            <a:gdLst/>
            <a:ahLst/>
            <a:cxnLst/>
            <a:rect r="r" b="b" t="t" l="l"/>
            <a:pathLst>
              <a:path h="8393726" w="3871606">
                <a:moveTo>
                  <a:pt x="0" y="0"/>
                </a:moveTo>
                <a:lnTo>
                  <a:pt x="3871606" y="0"/>
                </a:lnTo>
                <a:lnTo>
                  <a:pt x="3871606" y="8393727"/>
                </a:lnTo>
                <a:lnTo>
                  <a:pt x="0" y="8393727"/>
                </a:lnTo>
                <a:lnTo>
                  <a:pt x="0" y="0"/>
                </a:lnTo>
                <a:close/>
              </a:path>
            </a:pathLst>
          </a:custGeom>
          <a:blipFill>
            <a:blip r:embed="rId7"/>
            <a:stretch>
              <a:fillRect l="0" t="0" r="0" b="0"/>
            </a:stretch>
          </a:blipFill>
        </p:spPr>
      </p:sp>
      <p:sp>
        <p:nvSpPr>
          <p:cNvPr name="TextBox 18" id="18"/>
          <p:cNvSpPr txBox="true"/>
          <p:nvPr/>
        </p:nvSpPr>
        <p:spPr>
          <a:xfrm rot="0">
            <a:off x="3207115" y="260456"/>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Home Page</a:t>
            </a:r>
          </a:p>
        </p:txBody>
      </p:sp>
    </p:spTree>
  </p:cSld>
  <p:clrMapOvr>
    <a:masterClrMapping/>
  </p:clrMapOvr>
</p:sld>
</file>

<file path=ppt/slides/slide11.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2537468" y="1536325"/>
            <a:ext cx="14580362" cy="7749482"/>
          </a:xfrm>
          <a:custGeom>
            <a:avLst/>
            <a:gdLst/>
            <a:ahLst/>
            <a:cxnLst/>
            <a:rect r="r" b="b" t="t" l="l"/>
            <a:pathLst>
              <a:path h="7749482" w="14580362">
                <a:moveTo>
                  <a:pt x="0" y="0"/>
                </a:moveTo>
                <a:lnTo>
                  <a:pt x="14580362" y="0"/>
                </a:lnTo>
                <a:lnTo>
                  <a:pt x="14580362" y="7749483"/>
                </a:lnTo>
                <a:lnTo>
                  <a:pt x="0" y="7749483"/>
                </a:lnTo>
                <a:lnTo>
                  <a:pt x="0" y="0"/>
                </a:lnTo>
                <a:close/>
              </a:path>
            </a:pathLst>
          </a:custGeom>
          <a:blipFill>
            <a:blip r:embed="rId4"/>
            <a:stretch>
              <a:fillRect l="0" t="0" r="0" b="0"/>
            </a:stretch>
          </a:blipFill>
        </p:spPr>
      </p:sp>
      <p:sp>
        <p:nvSpPr>
          <p:cNvPr name="TextBox 15" id="15"/>
          <p:cNvSpPr txBox="true"/>
          <p:nvPr/>
        </p:nvSpPr>
        <p:spPr>
          <a:xfrm rot="0">
            <a:off x="4362526" y="110460"/>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Market Insights Dashboard </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4212767"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286259"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555783"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1019101" y="-2524521"/>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5243300" y="7453837"/>
            <a:ext cx="4031999" cy="7042793"/>
          </a:xfrm>
          <a:custGeom>
            <a:avLst/>
            <a:gdLst/>
            <a:ahLst/>
            <a:cxnLst/>
            <a:rect r="r" b="b" t="t" l="l"/>
            <a:pathLst>
              <a:path h="7042793" w="4031999">
                <a:moveTo>
                  <a:pt x="0" y="0"/>
                </a:moveTo>
                <a:lnTo>
                  <a:pt x="4032000" y="0"/>
                </a:lnTo>
                <a:lnTo>
                  <a:pt x="4032000" y="7042794"/>
                </a:lnTo>
                <a:lnTo>
                  <a:pt x="0" y="7042794"/>
                </a:lnTo>
                <a:lnTo>
                  <a:pt x="0" y="0"/>
                </a:lnTo>
                <a:close/>
              </a:path>
            </a:pathLst>
          </a:custGeom>
          <a:blipFill>
            <a:blip r:embed="rId3"/>
            <a:stretch>
              <a:fillRect l="0" t="0" r="0" b="0"/>
            </a:stretch>
          </a:blipFill>
        </p:spPr>
      </p:sp>
      <p:sp>
        <p:nvSpPr>
          <p:cNvPr name="Freeform 14" id="14"/>
          <p:cNvSpPr/>
          <p:nvPr/>
        </p:nvSpPr>
        <p:spPr>
          <a:xfrm flipH="false" flipV="false" rot="0">
            <a:off x="4915095" y="1731127"/>
            <a:ext cx="3815057" cy="8271126"/>
          </a:xfrm>
          <a:custGeom>
            <a:avLst/>
            <a:gdLst/>
            <a:ahLst/>
            <a:cxnLst/>
            <a:rect r="r" b="b" t="t" l="l"/>
            <a:pathLst>
              <a:path h="8271126" w="3815057">
                <a:moveTo>
                  <a:pt x="0" y="0"/>
                </a:moveTo>
                <a:lnTo>
                  <a:pt x="3815057" y="0"/>
                </a:lnTo>
                <a:lnTo>
                  <a:pt x="3815057" y="8271126"/>
                </a:lnTo>
                <a:lnTo>
                  <a:pt x="0" y="8271126"/>
                </a:lnTo>
                <a:lnTo>
                  <a:pt x="0" y="0"/>
                </a:lnTo>
                <a:close/>
              </a:path>
            </a:pathLst>
          </a:custGeom>
          <a:blipFill>
            <a:blip r:embed="rId4"/>
            <a:stretch>
              <a:fillRect l="0" t="0" r="0" b="0"/>
            </a:stretch>
          </a:blipFill>
        </p:spPr>
      </p:sp>
      <p:sp>
        <p:nvSpPr>
          <p:cNvPr name="Freeform 15" id="15"/>
          <p:cNvSpPr/>
          <p:nvPr/>
        </p:nvSpPr>
        <p:spPr>
          <a:xfrm flipH="false" flipV="false" rot="0">
            <a:off x="879633" y="1731127"/>
            <a:ext cx="3804039" cy="8247239"/>
          </a:xfrm>
          <a:custGeom>
            <a:avLst/>
            <a:gdLst/>
            <a:ahLst/>
            <a:cxnLst/>
            <a:rect r="r" b="b" t="t" l="l"/>
            <a:pathLst>
              <a:path h="8247239" w="3804039">
                <a:moveTo>
                  <a:pt x="0" y="0"/>
                </a:moveTo>
                <a:lnTo>
                  <a:pt x="3804039" y="0"/>
                </a:lnTo>
                <a:lnTo>
                  <a:pt x="3804039" y="8247239"/>
                </a:lnTo>
                <a:lnTo>
                  <a:pt x="0" y="8247239"/>
                </a:lnTo>
                <a:lnTo>
                  <a:pt x="0" y="0"/>
                </a:lnTo>
                <a:close/>
              </a:path>
            </a:pathLst>
          </a:custGeom>
          <a:blipFill>
            <a:blip r:embed="rId5"/>
            <a:stretch>
              <a:fillRect l="0" t="0" r="0" b="0"/>
            </a:stretch>
          </a:blipFill>
        </p:spPr>
      </p:sp>
      <p:sp>
        <p:nvSpPr>
          <p:cNvPr name="Freeform 16" id="16"/>
          <p:cNvSpPr/>
          <p:nvPr/>
        </p:nvSpPr>
        <p:spPr>
          <a:xfrm flipH="false" flipV="false" rot="0">
            <a:off x="13051396" y="1463560"/>
            <a:ext cx="3915545" cy="8488985"/>
          </a:xfrm>
          <a:custGeom>
            <a:avLst/>
            <a:gdLst/>
            <a:ahLst/>
            <a:cxnLst/>
            <a:rect r="r" b="b" t="t" l="l"/>
            <a:pathLst>
              <a:path h="8488985" w="3915545">
                <a:moveTo>
                  <a:pt x="0" y="0"/>
                </a:moveTo>
                <a:lnTo>
                  <a:pt x="3915545" y="0"/>
                </a:lnTo>
                <a:lnTo>
                  <a:pt x="3915545" y="8488986"/>
                </a:lnTo>
                <a:lnTo>
                  <a:pt x="0" y="8488986"/>
                </a:lnTo>
                <a:lnTo>
                  <a:pt x="0" y="0"/>
                </a:lnTo>
                <a:close/>
              </a:path>
            </a:pathLst>
          </a:custGeom>
          <a:blipFill>
            <a:blip r:embed="rId6"/>
            <a:stretch>
              <a:fillRect l="0" t="0" r="0" b="0"/>
            </a:stretch>
          </a:blipFill>
        </p:spPr>
      </p:sp>
      <p:sp>
        <p:nvSpPr>
          <p:cNvPr name="Freeform 17" id="17"/>
          <p:cNvSpPr/>
          <p:nvPr/>
        </p:nvSpPr>
        <p:spPr>
          <a:xfrm flipH="false" flipV="false" rot="0">
            <a:off x="9036915" y="1558819"/>
            <a:ext cx="3871606" cy="8393726"/>
          </a:xfrm>
          <a:custGeom>
            <a:avLst/>
            <a:gdLst/>
            <a:ahLst/>
            <a:cxnLst/>
            <a:rect r="r" b="b" t="t" l="l"/>
            <a:pathLst>
              <a:path h="8393726" w="3871606">
                <a:moveTo>
                  <a:pt x="0" y="0"/>
                </a:moveTo>
                <a:lnTo>
                  <a:pt x="3871606" y="0"/>
                </a:lnTo>
                <a:lnTo>
                  <a:pt x="3871606" y="8393727"/>
                </a:lnTo>
                <a:lnTo>
                  <a:pt x="0" y="8393727"/>
                </a:lnTo>
                <a:lnTo>
                  <a:pt x="0" y="0"/>
                </a:lnTo>
                <a:close/>
              </a:path>
            </a:pathLst>
          </a:custGeom>
          <a:blipFill>
            <a:blip r:embed="rId7"/>
            <a:stretch>
              <a:fillRect l="0" t="0" r="0" b="0"/>
            </a:stretch>
          </a:blipFill>
        </p:spPr>
      </p:sp>
      <p:sp>
        <p:nvSpPr>
          <p:cNvPr name="TextBox 18" id="18"/>
          <p:cNvSpPr txBox="true"/>
          <p:nvPr/>
        </p:nvSpPr>
        <p:spPr>
          <a:xfrm rot="0">
            <a:off x="3207115" y="260456"/>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Home Page</a:t>
            </a:r>
          </a:p>
        </p:txBody>
      </p:sp>
    </p:spTree>
  </p:cSld>
  <p:clrMapOvr>
    <a:masterClrMapping/>
  </p:clrMapOvr>
</p:sld>
</file>

<file path=ppt/slides/slide13.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5613690" y="2427443"/>
            <a:ext cx="8346157" cy="5469154"/>
          </a:xfrm>
          <a:custGeom>
            <a:avLst/>
            <a:gdLst/>
            <a:ahLst/>
            <a:cxnLst/>
            <a:rect r="r" b="b" t="t" l="l"/>
            <a:pathLst>
              <a:path h="5469154" w="8346157">
                <a:moveTo>
                  <a:pt x="0" y="0"/>
                </a:moveTo>
                <a:lnTo>
                  <a:pt x="8346157" y="0"/>
                </a:lnTo>
                <a:lnTo>
                  <a:pt x="8346157" y="5469154"/>
                </a:lnTo>
                <a:lnTo>
                  <a:pt x="0" y="5469154"/>
                </a:lnTo>
                <a:lnTo>
                  <a:pt x="0" y="0"/>
                </a:lnTo>
                <a:close/>
              </a:path>
            </a:pathLst>
          </a:custGeom>
          <a:blipFill>
            <a:blip r:embed="rId4"/>
            <a:stretch>
              <a:fillRect l="0" t="0" r="0" b="0"/>
            </a:stretch>
          </a:blipFill>
        </p:spPr>
      </p:sp>
      <p:sp>
        <p:nvSpPr>
          <p:cNvPr name="Freeform 15" id="15"/>
          <p:cNvSpPr/>
          <p:nvPr/>
        </p:nvSpPr>
        <p:spPr>
          <a:xfrm flipH="false" flipV="false" rot="0">
            <a:off x="4455787" y="5627511"/>
            <a:ext cx="10674776" cy="2153206"/>
          </a:xfrm>
          <a:custGeom>
            <a:avLst/>
            <a:gdLst/>
            <a:ahLst/>
            <a:cxnLst/>
            <a:rect r="r" b="b" t="t" l="l"/>
            <a:pathLst>
              <a:path h="2153206" w="10674776">
                <a:moveTo>
                  <a:pt x="0" y="0"/>
                </a:moveTo>
                <a:lnTo>
                  <a:pt x="10674777" y="0"/>
                </a:lnTo>
                <a:lnTo>
                  <a:pt x="10674777" y="2153205"/>
                </a:lnTo>
                <a:lnTo>
                  <a:pt x="0" y="2153205"/>
                </a:lnTo>
                <a:lnTo>
                  <a:pt x="0" y="0"/>
                </a:lnTo>
                <a:close/>
              </a:path>
            </a:pathLst>
          </a:custGeom>
          <a:blipFill>
            <a:blip r:embed="rId5"/>
            <a:stretch>
              <a:fillRect l="-120" t="-5453" r="0" b="0"/>
            </a:stretch>
          </a:blipFill>
        </p:spPr>
      </p:sp>
      <p:sp>
        <p:nvSpPr>
          <p:cNvPr name="Freeform 16" id="16"/>
          <p:cNvSpPr/>
          <p:nvPr/>
        </p:nvSpPr>
        <p:spPr>
          <a:xfrm flipH="false" flipV="false" rot="0">
            <a:off x="4474940" y="7800663"/>
            <a:ext cx="10655624" cy="2743823"/>
          </a:xfrm>
          <a:custGeom>
            <a:avLst/>
            <a:gdLst/>
            <a:ahLst/>
            <a:cxnLst/>
            <a:rect r="r" b="b" t="t" l="l"/>
            <a:pathLst>
              <a:path h="2743823" w="10655624">
                <a:moveTo>
                  <a:pt x="0" y="0"/>
                </a:moveTo>
                <a:lnTo>
                  <a:pt x="10655624" y="0"/>
                </a:lnTo>
                <a:lnTo>
                  <a:pt x="10655624" y="2743824"/>
                </a:lnTo>
                <a:lnTo>
                  <a:pt x="0" y="2743824"/>
                </a:lnTo>
                <a:lnTo>
                  <a:pt x="0" y="0"/>
                </a:lnTo>
                <a:close/>
              </a:path>
            </a:pathLst>
          </a:custGeom>
          <a:blipFill>
            <a:blip r:embed="rId6"/>
            <a:stretch>
              <a:fillRect l="0" t="0" r="0" b="0"/>
            </a:stretch>
          </a:blipFill>
        </p:spPr>
      </p:sp>
      <p:sp>
        <p:nvSpPr>
          <p:cNvPr name="TextBox 17" id="17"/>
          <p:cNvSpPr txBox="true"/>
          <p:nvPr/>
        </p:nvSpPr>
        <p:spPr>
          <a:xfrm rot="0">
            <a:off x="3484651" y="260456"/>
            <a:ext cx="14012265"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AI-Powered Services </a:t>
            </a:r>
          </a:p>
        </p:txBody>
      </p:sp>
      <p:sp>
        <p:nvSpPr>
          <p:cNvPr name="TextBox 18" id="18"/>
          <p:cNvSpPr txBox="true"/>
          <p:nvPr/>
        </p:nvSpPr>
        <p:spPr>
          <a:xfrm rot="0">
            <a:off x="3054838" y="1473094"/>
            <a:ext cx="4436753" cy="764018"/>
          </a:xfrm>
          <a:prstGeom prst="rect">
            <a:avLst/>
          </a:prstGeom>
        </p:spPr>
        <p:txBody>
          <a:bodyPr anchor="t" rtlCol="false" tIns="0" lIns="0" bIns="0" rIns="0">
            <a:spAutoFit/>
          </a:bodyPr>
          <a:lstStyle/>
          <a:p>
            <a:pPr algn="ctr">
              <a:lnSpc>
                <a:spcPts val="6238"/>
              </a:lnSpc>
              <a:spcBef>
                <a:spcPct val="0"/>
              </a:spcBef>
            </a:pPr>
            <a:r>
              <a:rPr lang="en-US" b="true" sz="4456">
                <a:solidFill>
                  <a:srgbClr val="7A7261"/>
                </a:solidFill>
                <a:latin typeface="Open Sans Bold"/>
                <a:ea typeface="Open Sans Bold"/>
                <a:cs typeface="Open Sans Bold"/>
                <a:sym typeface="Open Sans Bold"/>
              </a:rPr>
              <a:t> </a:t>
            </a:r>
            <a:r>
              <a:rPr lang="en-US" b="true" sz="4456">
                <a:solidFill>
                  <a:srgbClr val="7A7261"/>
                </a:solidFill>
                <a:latin typeface="Open Sans Bold"/>
                <a:ea typeface="Open Sans Bold"/>
                <a:cs typeface="Open Sans Bold"/>
                <a:sym typeface="Open Sans Bold"/>
              </a:rPr>
              <a:t>AI-Advisor</a:t>
            </a:r>
          </a:p>
        </p:txBody>
      </p:sp>
    </p:spTree>
  </p:cSld>
  <p:clrMapOvr>
    <a:masterClrMapping/>
  </p:clrMapOvr>
</p:sld>
</file>

<file path=ppt/slides/slide14.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6705630" y="2237112"/>
            <a:ext cx="5960533" cy="8229600"/>
          </a:xfrm>
          <a:custGeom>
            <a:avLst/>
            <a:gdLst/>
            <a:ahLst/>
            <a:cxnLst/>
            <a:rect r="r" b="b" t="t" l="l"/>
            <a:pathLst>
              <a:path h="8229600" w="5960533">
                <a:moveTo>
                  <a:pt x="0" y="0"/>
                </a:moveTo>
                <a:lnTo>
                  <a:pt x="5960533" y="0"/>
                </a:lnTo>
                <a:lnTo>
                  <a:pt x="5960533" y="8229600"/>
                </a:lnTo>
                <a:lnTo>
                  <a:pt x="0" y="8229600"/>
                </a:lnTo>
                <a:lnTo>
                  <a:pt x="0" y="0"/>
                </a:lnTo>
                <a:close/>
              </a:path>
            </a:pathLst>
          </a:custGeom>
          <a:blipFill>
            <a:blip r:embed="rId4"/>
            <a:stretch>
              <a:fillRect l="0" t="0" r="0" b="0"/>
            </a:stretch>
          </a:blipFill>
        </p:spPr>
      </p:sp>
      <p:sp>
        <p:nvSpPr>
          <p:cNvPr name="TextBox 15" id="15"/>
          <p:cNvSpPr txBox="true"/>
          <p:nvPr/>
        </p:nvSpPr>
        <p:spPr>
          <a:xfrm rot="0">
            <a:off x="3484651" y="260456"/>
            <a:ext cx="14012265"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AI-Powered Services </a:t>
            </a:r>
          </a:p>
        </p:txBody>
      </p:sp>
      <p:sp>
        <p:nvSpPr>
          <p:cNvPr name="TextBox 16" id="16"/>
          <p:cNvSpPr txBox="true"/>
          <p:nvPr/>
        </p:nvSpPr>
        <p:spPr>
          <a:xfrm rot="0">
            <a:off x="3054838" y="1473094"/>
            <a:ext cx="4436753" cy="764018"/>
          </a:xfrm>
          <a:prstGeom prst="rect">
            <a:avLst/>
          </a:prstGeom>
        </p:spPr>
        <p:txBody>
          <a:bodyPr anchor="t" rtlCol="false" tIns="0" lIns="0" bIns="0" rIns="0">
            <a:spAutoFit/>
          </a:bodyPr>
          <a:lstStyle/>
          <a:p>
            <a:pPr algn="ctr">
              <a:lnSpc>
                <a:spcPts val="6238"/>
              </a:lnSpc>
              <a:spcBef>
                <a:spcPct val="0"/>
              </a:spcBef>
            </a:pPr>
            <a:r>
              <a:rPr lang="en-US" b="true" sz="4456">
                <a:solidFill>
                  <a:srgbClr val="7A7261"/>
                </a:solidFill>
                <a:latin typeface="Open Sans Bold"/>
                <a:ea typeface="Open Sans Bold"/>
                <a:cs typeface="Open Sans Bold"/>
                <a:sym typeface="Open Sans Bold"/>
              </a:rPr>
              <a:t> </a:t>
            </a:r>
            <a:r>
              <a:rPr lang="en-US" b="true" sz="4456">
                <a:solidFill>
                  <a:srgbClr val="7A7261"/>
                </a:solidFill>
                <a:latin typeface="Open Sans Bold"/>
                <a:ea typeface="Open Sans Bold"/>
                <a:cs typeface="Open Sans Bold"/>
                <a:sym typeface="Open Sans Bold"/>
              </a:rPr>
              <a:t>AI-chatpot</a:t>
            </a:r>
          </a:p>
        </p:txBody>
      </p:sp>
    </p:spTree>
  </p:cSld>
  <p:clrMapOvr>
    <a:masterClrMapping/>
  </p:clrMapOvr>
</p:sld>
</file>

<file path=ppt/slides/slide15.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4058275" y="1408824"/>
            <a:ext cx="10550537" cy="8014350"/>
          </a:xfrm>
          <a:custGeom>
            <a:avLst/>
            <a:gdLst/>
            <a:ahLst/>
            <a:cxnLst/>
            <a:rect r="r" b="b" t="t" l="l"/>
            <a:pathLst>
              <a:path h="8014350" w="10550537">
                <a:moveTo>
                  <a:pt x="0" y="0"/>
                </a:moveTo>
                <a:lnTo>
                  <a:pt x="10550536" y="0"/>
                </a:lnTo>
                <a:lnTo>
                  <a:pt x="10550536" y="8014350"/>
                </a:lnTo>
                <a:lnTo>
                  <a:pt x="0" y="8014350"/>
                </a:lnTo>
                <a:lnTo>
                  <a:pt x="0" y="0"/>
                </a:lnTo>
                <a:close/>
              </a:path>
            </a:pathLst>
          </a:custGeom>
          <a:blipFill>
            <a:blip r:embed="rId4"/>
            <a:stretch>
              <a:fillRect l="0" t="0" r="0" b="0"/>
            </a:stretch>
          </a:blipFill>
        </p:spPr>
      </p:sp>
      <p:sp>
        <p:nvSpPr>
          <p:cNvPr name="TextBox 15" id="15"/>
          <p:cNvSpPr txBox="true"/>
          <p:nvPr/>
        </p:nvSpPr>
        <p:spPr>
          <a:xfrm rot="0">
            <a:off x="3566830" y="110460"/>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Search and Filtering </a:t>
            </a:r>
          </a:p>
        </p:txBody>
      </p:sp>
    </p:spTree>
  </p:cSld>
  <p:clrMapOvr>
    <a:masterClrMapping/>
  </p:clrMapOvr>
</p:sld>
</file>

<file path=ppt/slides/slide16.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647790" y="-2439924"/>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9286875" y="2599971"/>
            <a:ext cx="8904885" cy="7480525"/>
          </a:xfrm>
          <a:custGeom>
            <a:avLst/>
            <a:gdLst/>
            <a:ahLst/>
            <a:cxnLst/>
            <a:rect r="r" b="b" t="t" l="l"/>
            <a:pathLst>
              <a:path h="7480525" w="8904885">
                <a:moveTo>
                  <a:pt x="0" y="0"/>
                </a:moveTo>
                <a:lnTo>
                  <a:pt x="8904885" y="0"/>
                </a:lnTo>
                <a:lnTo>
                  <a:pt x="8904885" y="7480525"/>
                </a:lnTo>
                <a:lnTo>
                  <a:pt x="0" y="7480525"/>
                </a:lnTo>
                <a:lnTo>
                  <a:pt x="0" y="0"/>
                </a:lnTo>
                <a:close/>
              </a:path>
            </a:pathLst>
          </a:custGeom>
          <a:blipFill>
            <a:blip r:embed="rId4"/>
            <a:stretch>
              <a:fillRect l="0" t="0" r="0" b="0"/>
            </a:stretch>
          </a:blipFill>
        </p:spPr>
      </p:sp>
      <p:sp>
        <p:nvSpPr>
          <p:cNvPr name="Freeform 15" id="15"/>
          <p:cNvSpPr/>
          <p:nvPr/>
        </p:nvSpPr>
        <p:spPr>
          <a:xfrm flipH="false" flipV="false" rot="0">
            <a:off x="142875" y="1990158"/>
            <a:ext cx="9001125" cy="7473114"/>
          </a:xfrm>
          <a:custGeom>
            <a:avLst/>
            <a:gdLst/>
            <a:ahLst/>
            <a:cxnLst/>
            <a:rect r="r" b="b" t="t" l="l"/>
            <a:pathLst>
              <a:path h="7473114" w="9001125">
                <a:moveTo>
                  <a:pt x="0" y="0"/>
                </a:moveTo>
                <a:lnTo>
                  <a:pt x="9001125" y="0"/>
                </a:lnTo>
                <a:lnTo>
                  <a:pt x="9001125" y="7473114"/>
                </a:lnTo>
                <a:lnTo>
                  <a:pt x="0" y="7473114"/>
                </a:lnTo>
                <a:lnTo>
                  <a:pt x="0" y="0"/>
                </a:lnTo>
                <a:close/>
              </a:path>
            </a:pathLst>
          </a:custGeom>
          <a:blipFill>
            <a:blip r:embed="rId5"/>
            <a:stretch>
              <a:fillRect l="0" t="0" r="-1587" b="-1395"/>
            </a:stretch>
          </a:blipFill>
        </p:spPr>
      </p:sp>
      <p:sp>
        <p:nvSpPr>
          <p:cNvPr name="TextBox 16" id="16"/>
          <p:cNvSpPr txBox="true"/>
          <p:nvPr/>
        </p:nvSpPr>
        <p:spPr>
          <a:xfrm rot="0">
            <a:off x="3207115" y="790575"/>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Property Details</a:t>
            </a:r>
          </a:p>
        </p:txBody>
      </p:sp>
    </p:spTree>
  </p:cSld>
  <p:clrMapOvr>
    <a:masterClrMapping/>
  </p:clrMapOvr>
</p:sld>
</file>

<file path=ppt/slides/slide17.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83086" y="-199440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425738" y="2357409"/>
            <a:ext cx="8833312" cy="7475139"/>
          </a:xfrm>
          <a:custGeom>
            <a:avLst/>
            <a:gdLst/>
            <a:ahLst/>
            <a:cxnLst/>
            <a:rect r="r" b="b" t="t" l="l"/>
            <a:pathLst>
              <a:path h="7475139" w="8833312">
                <a:moveTo>
                  <a:pt x="0" y="0"/>
                </a:moveTo>
                <a:lnTo>
                  <a:pt x="8833313" y="0"/>
                </a:lnTo>
                <a:lnTo>
                  <a:pt x="8833313" y="7475139"/>
                </a:lnTo>
                <a:lnTo>
                  <a:pt x="0" y="7475139"/>
                </a:lnTo>
                <a:lnTo>
                  <a:pt x="0" y="0"/>
                </a:lnTo>
                <a:close/>
              </a:path>
            </a:pathLst>
          </a:custGeom>
          <a:blipFill>
            <a:blip r:embed="rId4"/>
            <a:stretch>
              <a:fillRect l="0" t="0" r="0" b="0"/>
            </a:stretch>
          </a:blipFill>
        </p:spPr>
      </p:sp>
      <p:sp>
        <p:nvSpPr>
          <p:cNvPr name="Freeform 15" id="15"/>
          <p:cNvSpPr/>
          <p:nvPr/>
        </p:nvSpPr>
        <p:spPr>
          <a:xfrm flipH="false" flipV="false" rot="0">
            <a:off x="10401926" y="2357409"/>
            <a:ext cx="6603211" cy="7489586"/>
          </a:xfrm>
          <a:custGeom>
            <a:avLst/>
            <a:gdLst/>
            <a:ahLst/>
            <a:cxnLst/>
            <a:rect r="r" b="b" t="t" l="l"/>
            <a:pathLst>
              <a:path h="7489586" w="6603211">
                <a:moveTo>
                  <a:pt x="0" y="0"/>
                </a:moveTo>
                <a:lnTo>
                  <a:pt x="6603211" y="0"/>
                </a:lnTo>
                <a:lnTo>
                  <a:pt x="6603211" y="7489586"/>
                </a:lnTo>
                <a:lnTo>
                  <a:pt x="0" y="7489586"/>
                </a:lnTo>
                <a:lnTo>
                  <a:pt x="0" y="0"/>
                </a:lnTo>
                <a:close/>
              </a:path>
            </a:pathLst>
          </a:custGeom>
          <a:blipFill>
            <a:blip r:embed="rId5"/>
            <a:stretch>
              <a:fillRect l="-16858" t="0" r="-16858" b="0"/>
            </a:stretch>
          </a:blipFill>
        </p:spPr>
      </p:sp>
      <p:sp>
        <p:nvSpPr>
          <p:cNvPr name="TextBox 16" id="16"/>
          <p:cNvSpPr txBox="true"/>
          <p:nvPr/>
        </p:nvSpPr>
        <p:spPr>
          <a:xfrm rot="0">
            <a:off x="3207115" y="790575"/>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Property Details</a:t>
            </a:r>
          </a:p>
        </p:txBody>
      </p:sp>
    </p:spTree>
  </p:cSld>
  <p:clrMapOvr>
    <a:masterClrMapping/>
  </p:clrMapOvr>
</p:sld>
</file>

<file path=ppt/slides/slide18.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602484" y="-199440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2807901" y="2088939"/>
            <a:ext cx="13909730" cy="7439654"/>
          </a:xfrm>
          <a:custGeom>
            <a:avLst/>
            <a:gdLst/>
            <a:ahLst/>
            <a:cxnLst/>
            <a:rect r="r" b="b" t="t" l="l"/>
            <a:pathLst>
              <a:path h="7439654" w="13909730">
                <a:moveTo>
                  <a:pt x="0" y="0"/>
                </a:moveTo>
                <a:lnTo>
                  <a:pt x="13909730" y="0"/>
                </a:lnTo>
                <a:lnTo>
                  <a:pt x="13909730" y="7439654"/>
                </a:lnTo>
                <a:lnTo>
                  <a:pt x="0" y="7439654"/>
                </a:lnTo>
                <a:lnTo>
                  <a:pt x="0" y="0"/>
                </a:lnTo>
                <a:close/>
              </a:path>
            </a:pathLst>
          </a:custGeom>
          <a:blipFill>
            <a:blip r:embed="rId4"/>
            <a:stretch>
              <a:fillRect l="0" t="0" r="0" b="0"/>
            </a:stretch>
          </a:blipFill>
        </p:spPr>
      </p:sp>
      <p:sp>
        <p:nvSpPr>
          <p:cNvPr name="TextBox 15" id="15"/>
          <p:cNvSpPr txBox="true"/>
          <p:nvPr/>
        </p:nvSpPr>
        <p:spPr>
          <a:xfrm rot="0">
            <a:off x="3207115" y="790575"/>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Favourites </a:t>
            </a:r>
          </a:p>
        </p:txBody>
      </p:sp>
    </p:spTree>
  </p:cSld>
  <p:clrMapOvr>
    <a:masterClrMapping/>
  </p:clrMapOvr>
</p:sld>
</file>

<file path=ppt/slides/slide19.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674046" y="-2074517"/>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334778" y="2298584"/>
            <a:ext cx="10156423" cy="5689832"/>
          </a:xfrm>
          <a:custGeom>
            <a:avLst/>
            <a:gdLst/>
            <a:ahLst/>
            <a:cxnLst/>
            <a:rect r="r" b="b" t="t" l="l"/>
            <a:pathLst>
              <a:path h="5689832" w="10156423">
                <a:moveTo>
                  <a:pt x="0" y="0"/>
                </a:moveTo>
                <a:lnTo>
                  <a:pt x="10156423" y="0"/>
                </a:lnTo>
                <a:lnTo>
                  <a:pt x="10156423" y="5689832"/>
                </a:lnTo>
                <a:lnTo>
                  <a:pt x="0" y="5689832"/>
                </a:lnTo>
                <a:lnTo>
                  <a:pt x="0" y="0"/>
                </a:lnTo>
                <a:close/>
              </a:path>
            </a:pathLst>
          </a:custGeom>
          <a:blipFill>
            <a:blip r:embed="rId4"/>
            <a:stretch>
              <a:fillRect l="0" t="0" r="-27196" b="-21893"/>
            </a:stretch>
          </a:blipFill>
        </p:spPr>
      </p:sp>
      <p:sp>
        <p:nvSpPr>
          <p:cNvPr name="Freeform 15" id="15"/>
          <p:cNvSpPr/>
          <p:nvPr/>
        </p:nvSpPr>
        <p:spPr>
          <a:xfrm flipH="false" flipV="false" rot="0">
            <a:off x="11928625" y="2298584"/>
            <a:ext cx="5328695" cy="5961643"/>
          </a:xfrm>
          <a:custGeom>
            <a:avLst/>
            <a:gdLst/>
            <a:ahLst/>
            <a:cxnLst/>
            <a:rect r="r" b="b" t="t" l="l"/>
            <a:pathLst>
              <a:path h="5961643" w="5328695">
                <a:moveTo>
                  <a:pt x="0" y="0"/>
                </a:moveTo>
                <a:lnTo>
                  <a:pt x="5328694" y="0"/>
                </a:lnTo>
                <a:lnTo>
                  <a:pt x="5328694" y="5961643"/>
                </a:lnTo>
                <a:lnTo>
                  <a:pt x="0" y="5961643"/>
                </a:lnTo>
                <a:lnTo>
                  <a:pt x="0" y="0"/>
                </a:lnTo>
                <a:close/>
              </a:path>
            </a:pathLst>
          </a:custGeom>
          <a:blipFill>
            <a:blip r:embed="rId5"/>
            <a:stretch>
              <a:fillRect l="-86830" t="-15746" r="-85688" b="-14535"/>
            </a:stretch>
          </a:blipFill>
        </p:spPr>
      </p:sp>
      <p:sp>
        <p:nvSpPr>
          <p:cNvPr name="Freeform 16" id="16"/>
          <p:cNvSpPr/>
          <p:nvPr/>
        </p:nvSpPr>
        <p:spPr>
          <a:xfrm flipH="false" flipV="false" rot="0">
            <a:off x="7019496" y="5995220"/>
            <a:ext cx="4804306" cy="3986393"/>
          </a:xfrm>
          <a:custGeom>
            <a:avLst/>
            <a:gdLst/>
            <a:ahLst/>
            <a:cxnLst/>
            <a:rect r="r" b="b" t="t" l="l"/>
            <a:pathLst>
              <a:path h="3986393" w="4804306">
                <a:moveTo>
                  <a:pt x="0" y="0"/>
                </a:moveTo>
                <a:lnTo>
                  <a:pt x="4804306" y="0"/>
                </a:lnTo>
                <a:lnTo>
                  <a:pt x="4804306" y="3986393"/>
                </a:lnTo>
                <a:lnTo>
                  <a:pt x="0" y="3986393"/>
                </a:lnTo>
                <a:lnTo>
                  <a:pt x="0" y="0"/>
                </a:lnTo>
                <a:close/>
              </a:path>
            </a:pathLst>
          </a:custGeom>
          <a:blipFill>
            <a:blip r:embed="rId6"/>
            <a:stretch>
              <a:fillRect l="-84549" t="-37098" r="-84346" b="-37098"/>
            </a:stretch>
          </a:blipFill>
        </p:spPr>
      </p:sp>
      <p:sp>
        <p:nvSpPr>
          <p:cNvPr name="TextBox 17" id="17"/>
          <p:cNvSpPr txBox="true"/>
          <p:nvPr/>
        </p:nvSpPr>
        <p:spPr>
          <a:xfrm rot="0">
            <a:off x="3207115" y="790575"/>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Expert Consultation </a:t>
            </a:r>
          </a:p>
        </p:txBody>
      </p:sp>
    </p:spTree>
  </p:cSld>
  <p:clrMapOvr>
    <a:masterClrMapping/>
  </p:clrMapOvr>
</p:sld>
</file>

<file path=ppt/slides/slide20.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69022" y="-2439924"/>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212993" y="1643417"/>
            <a:ext cx="12002292" cy="6403367"/>
          </a:xfrm>
          <a:custGeom>
            <a:avLst/>
            <a:gdLst/>
            <a:ahLst/>
            <a:cxnLst/>
            <a:rect r="r" b="b" t="t" l="l"/>
            <a:pathLst>
              <a:path h="6403367" w="12002292">
                <a:moveTo>
                  <a:pt x="0" y="0"/>
                </a:moveTo>
                <a:lnTo>
                  <a:pt x="12002291" y="0"/>
                </a:lnTo>
                <a:lnTo>
                  <a:pt x="12002291" y="6403367"/>
                </a:lnTo>
                <a:lnTo>
                  <a:pt x="0" y="6403367"/>
                </a:lnTo>
                <a:lnTo>
                  <a:pt x="0" y="0"/>
                </a:lnTo>
                <a:close/>
              </a:path>
            </a:pathLst>
          </a:custGeom>
          <a:blipFill>
            <a:blip r:embed="rId4"/>
            <a:stretch>
              <a:fillRect l="0" t="0" r="0" b="0"/>
            </a:stretch>
          </a:blipFill>
        </p:spPr>
      </p:sp>
      <p:sp>
        <p:nvSpPr>
          <p:cNvPr name="Freeform 15" id="15"/>
          <p:cNvSpPr/>
          <p:nvPr/>
        </p:nvSpPr>
        <p:spPr>
          <a:xfrm flipH="false" flipV="false" rot="0">
            <a:off x="11594803" y="3150303"/>
            <a:ext cx="6240251" cy="8259100"/>
          </a:xfrm>
          <a:custGeom>
            <a:avLst/>
            <a:gdLst/>
            <a:ahLst/>
            <a:cxnLst/>
            <a:rect r="r" b="b" t="t" l="l"/>
            <a:pathLst>
              <a:path h="8259100" w="6240251">
                <a:moveTo>
                  <a:pt x="0" y="0"/>
                </a:moveTo>
                <a:lnTo>
                  <a:pt x="6240250" y="0"/>
                </a:lnTo>
                <a:lnTo>
                  <a:pt x="6240250" y="8259100"/>
                </a:lnTo>
                <a:lnTo>
                  <a:pt x="0" y="8259100"/>
                </a:lnTo>
                <a:lnTo>
                  <a:pt x="0" y="0"/>
                </a:lnTo>
                <a:close/>
              </a:path>
            </a:pathLst>
          </a:custGeom>
          <a:blipFill>
            <a:blip r:embed="rId5"/>
            <a:stretch>
              <a:fillRect l="0" t="-9815" r="0" b="-9815"/>
            </a:stretch>
          </a:blipFill>
        </p:spPr>
      </p:sp>
      <p:sp>
        <p:nvSpPr>
          <p:cNvPr name="TextBox 16" id="16"/>
          <p:cNvSpPr txBox="true"/>
          <p:nvPr/>
        </p:nvSpPr>
        <p:spPr>
          <a:xfrm rot="0">
            <a:off x="4362526" y="110460"/>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About Page </a:t>
            </a:r>
          </a:p>
        </p:txBody>
      </p:sp>
    </p:spTree>
  </p:cSld>
  <p:clrMapOvr>
    <a:masterClrMapping/>
  </p:clrMapOvr>
</p:sld>
</file>

<file path=ppt/slides/slide21.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88976" y="6765603"/>
            <a:ext cx="4031999" cy="7042793"/>
          </a:xfrm>
          <a:custGeom>
            <a:avLst/>
            <a:gdLst/>
            <a:ahLst/>
            <a:cxnLst/>
            <a:rect r="r" b="b" t="t" l="l"/>
            <a:pathLst>
              <a:path h="7042793" w="4031999">
                <a:moveTo>
                  <a:pt x="0" y="0"/>
                </a:moveTo>
                <a:lnTo>
                  <a:pt x="4031999" y="0"/>
                </a:lnTo>
                <a:lnTo>
                  <a:pt x="4031999" y="7042794"/>
                </a:lnTo>
                <a:lnTo>
                  <a:pt x="0" y="7042794"/>
                </a:lnTo>
                <a:lnTo>
                  <a:pt x="0" y="0"/>
                </a:lnTo>
                <a:close/>
              </a:path>
            </a:pathLst>
          </a:custGeom>
          <a:blipFill>
            <a:blip r:embed="rId3"/>
            <a:stretch>
              <a:fillRect l="0" t="0" r="0" b="0"/>
            </a:stretch>
          </a:blipFill>
        </p:spPr>
      </p:sp>
      <p:sp>
        <p:nvSpPr>
          <p:cNvPr name="Freeform 14" id="14"/>
          <p:cNvSpPr/>
          <p:nvPr/>
        </p:nvSpPr>
        <p:spPr>
          <a:xfrm flipH="false" flipV="false" rot="0">
            <a:off x="4344102" y="5807085"/>
            <a:ext cx="10155094" cy="3776611"/>
          </a:xfrm>
          <a:custGeom>
            <a:avLst/>
            <a:gdLst/>
            <a:ahLst/>
            <a:cxnLst/>
            <a:rect r="r" b="b" t="t" l="l"/>
            <a:pathLst>
              <a:path h="3776611" w="10155094">
                <a:moveTo>
                  <a:pt x="0" y="0"/>
                </a:moveTo>
                <a:lnTo>
                  <a:pt x="10155094" y="0"/>
                </a:lnTo>
                <a:lnTo>
                  <a:pt x="10155094" y="3776611"/>
                </a:lnTo>
                <a:lnTo>
                  <a:pt x="0" y="3776611"/>
                </a:lnTo>
                <a:lnTo>
                  <a:pt x="0" y="0"/>
                </a:lnTo>
                <a:close/>
              </a:path>
            </a:pathLst>
          </a:custGeom>
          <a:blipFill>
            <a:blip r:embed="rId4"/>
            <a:stretch>
              <a:fillRect l="0" t="-33645" r="0" b="-621"/>
            </a:stretch>
          </a:blipFill>
        </p:spPr>
      </p:sp>
      <p:sp>
        <p:nvSpPr>
          <p:cNvPr name="Freeform 15" id="15"/>
          <p:cNvSpPr/>
          <p:nvPr/>
        </p:nvSpPr>
        <p:spPr>
          <a:xfrm flipH="false" flipV="false" rot="0">
            <a:off x="4482005" y="1434888"/>
            <a:ext cx="9703077" cy="4372197"/>
          </a:xfrm>
          <a:custGeom>
            <a:avLst/>
            <a:gdLst/>
            <a:ahLst/>
            <a:cxnLst/>
            <a:rect r="r" b="b" t="t" l="l"/>
            <a:pathLst>
              <a:path h="4372197" w="9703077">
                <a:moveTo>
                  <a:pt x="0" y="0"/>
                </a:moveTo>
                <a:lnTo>
                  <a:pt x="9703076" y="0"/>
                </a:lnTo>
                <a:lnTo>
                  <a:pt x="9703076" y="4372197"/>
                </a:lnTo>
                <a:lnTo>
                  <a:pt x="0" y="4372197"/>
                </a:lnTo>
                <a:lnTo>
                  <a:pt x="0" y="0"/>
                </a:lnTo>
                <a:close/>
              </a:path>
            </a:pathLst>
          </a:custGeom>
          <a:blipFill>
            <a:blip r:embed="rId5"/>
            <a:stretch>
              <a:fillRect l="0" t="-14954" r="0" b="-5231"/>
            </a:stretch>
          </a:blipFill>
        </p:spPr>
      </p:sp>
      <p:sp>
        <p:nvSpPr>
          <p:cNvPr name="TextBox 16" id="16"/>
          <p:cNvSpPr txBox="true"/>
          <p:nvPr/>
        </p:nvSpPr>
        <p:spPr>
          <a:xfrm rot="0">
            <a:off x="3207115" y="260456"/>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 Guides </a:t>
            </a:r>
          </a:p>
        </p:txBody>
      </p:sp>
    </p:spTree>
  </p:cSld>
  <p:clrMapOvr>
    <a:masterClrMapping/>
  </p:clrMapOvr>
</p:sld>
</file>

<file path=ppt/slides/slide22.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721394" y="-2439924"/>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839453" y="1715039"/>
            <a:ext cx="6553916" cy="4112818"/>
          </a:xfrm>
          <a:custGeom>
            <a:avLst/>
            <a:gdLst/>
            <a:ahLst/>
            <a:cxnLst/>
            <a:rect r="r" b="b" t="t" l="l"/>
            <a:pathLst>
              <a:path h="4112818" w="6553916">
                <a:moveTo>
                  <a:pt x="0" y="0"/>
                </a:moveTo>
                <a:lnTo>
                  <a:pt x="6553915" y="0"/>
                </a:lnTo>
                <a:lnTo>
                  <a:pt x="6553915" y="4112819"/>
                </a:lnTo>
                <a:lnTo>
                  <a:pt x="0" y="4112819"/>
                </a:lnTo>
                <a:lnTo>
                  <a:pt x="0" y="0"/>
                </a:lnTo>
                <a:close/>
              </a:path>
            </a:pathLst>
          </a:custGeom>
          <a:blipFill>
            <a:blip r:embed="rId4"/>
            <a:stretch>
              <a:fillRect l="-97112" t="0" r="0" b="0"/>
            </a:stretch>
          </a:blipFill>
        </p:spPr>
      </p:sp>
      <p:sp>
        <p:nvSpPr>
          <p:cNvPr name="Freeform 15" id="15"/>
          <p:cNvSpPr/>
          <p:nvPr/>
        </p:nvSpPr>
        <p:spPr>
          <a:xfrm flipH="false" flipV="false" rot="0">
            <a:off x="8932348" y="4119405"/>
            <a:ext cx="7237355" cy="5700114"/>
          </a:xfrm>
          <a:custGeom>
            <a:avLst/>
            <a:gdLst/>
            <a:ahLst/>
            <a:cxnLst/>
            <a:rect r="r" b="b" t="t" l="l"/>
            <a:pathLst>
              <a:path h="5700114" w="7237355">
                <a:moveTo>
                  <a:pt x="0" y="0"/>
                </a:moveTo>
                <a:lnTo>
                  <a:pt x="7237354" y="0"/>
                </a:lnTo>
                <a:lnTo>
                  <a:pt x="7237354" y="5700114"/>
                </a:lnTo>
                <a:lnTo>
                  <a:pt x="0" y="5700114"/>
                </a:lnTo>
                <a:lnTo>
                  <a:pt x="0" y="0"/>
                </a:lnTo>
                <a:close/>
              </a:path>
            </a:pathLst>
          </a:custGeom>
          <a:blipFill>
            <a:blip r:embed="rId5"/>
            <a:stretch>
              <a:fillRect l="-52123" t="0" r="-28938" b="0"/>
            </a:stretch>
          </a:blipFill>
        </p:spPr>
      </p:sp>
      <p:sp>
        <p:nvSpPr>
          <p:cNvPr name="TextBox 16" id="16"/>
          <p:cNvSpPr txBox="true"/>
          <p:nvPr/>
        </p:nvSpPr>
        <p:spPr>
          <a:xfrm rot="0">
            <a:off x="3207115" y="260456"/>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 Contact Support </a:t>
            </a:r>
          </a:p>
        </p:txBody>
      </p:sp>
      <p:sp>
        <p:nvSpPr>
          <p:cNvPr name="Freeform 17" id="17"/>
          <p:cNvSpPr/>
          <p:nvPr/>
        </p:nvSpPr>
        <p:spPr>
          <a:xfrm flipH="false" flipV="false" rot="-9833649">
            <a:off x="6585634" y="3227321"/>
            <a:ext cx="3366584" cy="1138518"/>
          </a:xfrm>
          <a:custGeom>
            <a:avLst/>
            <a:gdLst/>
            <a:ahLst/>
            <a:cxnLst/>
            <a:rect r="r" b="b" t="t" l="l"/>
            <a:pathLst>
              <a:path h="1138518" w="3366584">
                <a:moveTo>
                  <a:pt x="0" y="0"/>
                </a:moveTo>
                <a:lnTo>
                  <a:pt x="3366585" y="0"/>
                </a:lnTo>
                <a:lnTo>
                  <a:pt x="3366585" y="1138518"/>
                </a:lnTo>
                <a:lnTo>
                  <a:pt x="0" y="1138518"/>
                </a:lnTo>
                <a:lnTo>
                  <a:pt x="0"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Tree>
  </p:cSld>
  <p:clrMapOvr>
    <a:masterClrMapping/>
  </p:clrMapOvr>
</p:sld>
</file>

<file path=ppt/slides/slide23.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1167654" y="-2769927"/>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243799" y="1594694"/>
            <a:ext cx="5179932" cy="8355456"/>
          </a:xfrm>
          <a:custGeom>
            <a:avLst/>
            <a:gdLst/>
            <a:ahLst/>
            <a:cxnLst/>
            <a:rect r="r" b="b" t="t" l="l"/>
            <a:pathLst>
              <a:path h="8355456" w="5179932">
                <a:moveTo>
                  <a:pt x="0" y="0"/>
                </a:moveTo>
                <a:lnTo>
                  <a:pt x="5179933" y="0"/>
                </a:lnTo>
                <a:lnTo>
                  <a:pt x="5179933" y="8355457"/>
                </a:lnTo>
                <a:lnTo>
                  <a:pt x="0" y="8355457"/>
                </a:lnTo>
                <a:lnTo>
                  <a:pt x="0" y="0"/>
                </a:lnTo>
                <a:close/>
              </a:path>
            </a:pathLst>
          </a:custGeom>
          <a:blipFill>
            <a:blip r:embed="rId4"/>
            <a:stretch>
              <a:fillRect l="0" t="0" r="0" b="0"/>
            </a:stretch>
          </a:blipFill>
        </p:spPr>
      </p:sp>
      <p:sp>
        <p:nvSpPr>
          <p:cNvPr name="Freeform 15" id="15"/>
          <p:cNvSpPr/>
          <p:nvPr/>
        </p:nvSpPr>
        <p:spPr>
          <a:xfrm flipH="false" flipV="false" rot="0">
            <a:off x="6538032" y="1594694"/>
            <a:ext cx="5211936" cy="8391331"/>
          </a:xfrm>
          <a:custGeom>
            <a:avLst/>
            <a:gdLst/>
            <a:ahLst/>
            <a:cxnLst/>
            <a:rect r="r" b="b" t="t" l="l"/>
            <a:pathLst>
              <a:path h="8391331" w="5211936">
                <a:moveTo>
                  <a:pt x="0" y="0"/>
                </a:moveTo>
                <a:lnTo>
                  <a:pt x="5211936" y="0"/>
                </a:lnTo>
                <a:lnTo>
                  <a:pt x="5211936" y="8391332"/>
                </a:lnTo>
                <a:lnTo>
                  <a:pt x="0" y="8391332"/>
                </a:lnTo>
                <a:lnTo>
                  <a:pt x="0" y="0"/>
                </a:lnTo>
                <a:close/>
              </a:path>
            </a:pathLst>
          </a:custGeom>
          <a:blipFill>
            <a:blip r:embed="rId5"/>
            <a:stretch>
              <a:fillRect l="0" t="0" r="0" b="0"/>
            </a:stretch>
          </a:blipFill>
        </p:spPr>
      </p:sp>
      <p:sp>
        <p:nvSpPr>
          <p:cNvPr name="Freeform 16" id="16"/>
          <p:cNvSpPr/>
          <p:nvPr/>
        </p:nvSpPr>
        <p:spPr>
          <a:xfrm flipH="false" flipV="false" rot="0">
            <a:off x="11859712" y="1576757"/>
            <a:ext cx="5258118" cy="8391331"/>
          </a:xfrm>
          <a:custGeom>
            <a:avLst/>
            <a:gdLst/>
            <a:ahLst/>
            <a:cxnLst/>
            <a:rect r="r" b="b" t="t" l="l"/>
            <a:pathLst>
              <a:path h="8391331" w="5258118">
                <a:moveTo>
                  <a:pt x="0" y="0"/>
                </a:moveTo>
                <a:lnTo>
                  <a:pt x="5258118" y="0"/>
                </a:lnTo>
                <a:lnTo>
                  <a:pt x="5258118" y="8391331"/>
                </a:lnTo>
                <a:lnTo>
                  <a:pt x="0" y="8391331"/>
                </a:lnTo>
                <a:lnTo>
                  <a:pt x="0" y="0"/>
                </a:lnTo>
                <a:close/>
              </a:path>
            </a:pathLst>
          </a:custGeom>
          <a:blipFill>
            <a:blip r:embed="rId6"/>
            <a:stretch>
              <a:fillRect l="0" t="0" r="0" b="-1997"/>
            </a:stretch>
          </a:blipFill>
        </p:spPr>
      </p:sp>
      <p:sp>
        <p:nvSpPr>
          <p:cNvPr name="TextBox 17" id="17"/>
          <p:cNvSpPr txBox="true"/>
          <p:nvPr/>
        </p:nvSpPr>
        <p:spPr>
          <a:xfrm rot="0">
            <a:off x="3207115" y="260456"/>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 Profile Management </a:t>
            </a:r>
          </a:p>
        </p:txBody>
      </p:sp>
    </p:spTree>
  </p:cSld>
  <p:clrMapOvr>
    <a:masterClrMapping/>
  </p:clrMapOvr>
</p:sld>
</file>

<file path=ppt/slides/slide24.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0327199" y="2859247"/>
            <a:ext cx="7791443" cy="6994812"/>
          </a:xfrm>
          <a:custGeom>
            <a:avLst/>
            <a:gdLst/>
            <a:ahLst/>
            <a:cxnLst/>
            <a:rect r="r" b="b" t="t" l="l"/>
            <a:pathLst>
              <a:path h="6994812" w="7791443">
                <a:moveTo>
                  <a:pt x="0" y="0"/>
                </a:moveTo>
                <a:lnTo>
                  <a:pt x="7791443" y="0"/>
                </a:lnTo>
                <a:lnTo>
                  <a:pt x="7791443" y="6994812"/>
                </a:lnTo>
                <a:lnTo>
                  <a:pt x="0" y="6994812"/>
                </a:lnTo>
                <a:lnTo>
                  <a:pt x="0" y="0"/>
                </a:lnTo>
                <a:close/>
              </a:path>
            </a:pathLst>
          </a:custGeom>
          <a:blipFill>
            <a:blip r:embed="rId4"/>
            <a:stretch>
              <a:fillRect l="0" t="0" r="0" b="0"/>
            </a:stretch>
          </a:blipFill>
        </p:spPr>
      </p:sp>
      <p:sp>
        <p:nvSpPr>
          <p:cNvPr name="Freeform 15" id="15"/>
          <p:cNvSpPr/>
          <p:nvPr/>
        </p:nvSpPr>
        <p:spPr>
          <a:xfrm flipH="false" flipV="false" rot="0">
            <a:off x="286158" y="2859247"/>
            <a:ext cx="9898166" cy="6792616"/>
          </a:xfrm>
          <a:custGeom>
            <a:avLst/>
            <a:gdLst/>
            <a:ahLst/>
            <a:cxnLst/>
            <a:rect r="r" b="b" t="t" l="l"/>
            <a:pathLst>
              <a:path h="6792616" w="9898166">
                <a:moveTo>
                  <a:pt x="0" y="0"/>
                </a:moveTo>
                <a:lnTo>
                  <a:pt x="9898166" y="0"/>
                </a:lnTo>
                <a:lnTo>
                  <a:pt x="9898166" y="6792617"/>
                </a:lnTo>
                <a:lnTo>
                  <a:pt x="0" y="6792617"/>
                </a:lnTo>
                <a:lnTo>
                  <a:pt x="0" y="0"/>
                </a:lnTo>
                <a:close/>
              </a:path>
            </a:pathLst>
          </a:custGeom>
          <a:blipFill>
            <a:blip r:embed="rId5"/>
            <a:stretch>
              <a:fillRect l="0" t="0" r="0" b="0"/>
            </a:stretch>
          </a:blipFill>
        </p:spPr>
      </p:sp>
      <p:sp>
        <p:nvSpPr>
          <p:cNvPr name="TextBox 16" id="16"/>
          <p:cNvSpPr txBox="true"/>
          <p:nvPr/>
        </p:nvSpPr>
        <p:spPr>
          <a:xfrm rot="0">
            <a:off x="3484651" y="-179205"/>
            <a:ext cx="14012265" cy="253661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 Property Listing Creation &amp; Ownership Verification </a:t>
            </a:r>
          </a:p>
        </p:txBody>
      </p:sp>
    </p:spTree>
  </p:cSld>
  <p:clrMapOvr>
    <a:masterClrMapping/>
  </p:clrMapOvr>
</p:sld>
</file>

<file path=ppt/slides/slide25.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452947" y="2532629"/>
            <a:ext cx="10227954" cy="4732402"/>
          </a:xfrm>
          <a:custGeom>
            <a:avLst/>
            <a:gdLst/>
            <a:ahLst/>
            <a:cxnLst/>
            <a:rect r="r" b="b" t="t" l="l"/>
            <a:pathLst>
              <a:path h="4732402" w="10227954">
                <a:moveTo>
                  <a:pt x="0" y="0"/>
                </a:moveTo>
                <a:lnTo>
                  <a:pt x="10227953" y="0"/>
                </a:lnTo>
                <a:lnTo>
                  <a:pt x="10227953" y="4732403"/>
                </a:lnTo>
                <a:lnTo>
                  <a:pt x="0" y="4732403"/>
                </a:lnTo>
                <a:lnTo>
                  <a:pt x="0" y="0"/>
                </a:lnTo>
                <a:close/>
              </a:path>
            </a:pathLst>
          </a:custGeom>
          <a:blipFill>
            <a:blip r:embed="rId4"/>
            <a:stretch>
              <a:fillRect l="-3596" t="0" r="-6897" b="0"/>
            </a:stretch>
          </a:blipFill>
        </p:spPr>
      </p:sp>
      <p:sp>
        <p:nvSpPr>
          <p:cNvPr name="Freeform 15" id="15"/>
          <p:cNvSpPr/>
          <p:nvPr/>
        </p:nvSpPr>
        <p:spPr>
          <a:xfrm flipH="false" flipV="false" rot="0">
            <a:off x="10950718" y="2357409"/>
            <a:ext cx="7006226" cy="7553258"/>
          </a:xfrm>
          <a:custGeom>
            <a:avLst/>
            <a:gdLst/>
            <a:ahLst/>
            <a:cxnLst/>
            <a:rect r="r" b="b" t="t" l="l"/>
            <a:pathLst>
              <a:path h="7553258" w="7006226">
                <a:moveTo>
                  <a:pt x="0" y="0"/>
                </a:moveTo>
                <a:lnTo>
                  <a:pt x="7006225" y="0"/>
                </a:lnTo>
                <a:lnTo>
                  <a:pt x="7006225" y="7553258"/>
                </a:lnTo>
                <a:lnTo>
                  <a:pt x="0" y="7553258"/>
                </a:lnTo>
                <a:lnTo>
                  <a:pt x="0" y="0"/>
                </a:lnTo>
                <a:close/>
              </a:path>
            </a:pathLst>
          </a:custGeom>
          <a:blipFill>
            <a:blip r:embed="rId5"/>
            <a:stretch>
              <a:fillRect l="0" t="0" r="0" b="0"/>
            </a:stretch>
          </a:blipFill>
        </p:spPr>
      </p:sp>
      <p:sp>
        <p:nvSpPr>
          <p:cNvPr name="TextBox 16" id="16"/>
          <p:cNvSpPr txBox="true"/>
          <p:nvPr/>
        </p:nvSpPr>
        <p:spPr>
          <a:xfrm rot="0">
            <a:off x="3484651" y="-169680"/>
            <a:ext cx="13774649" cy="2488112"/>
          </a:xfrm>
          <a:prstGeom prst="rect">
            <a:avLst/>
          </a:prstGeom>
        </p:spPr>
        <p:txBody>
          <a:bodyPr anchor="t" rtlCol="false" tIns="0" lIns="0" bIns="0" rIns="0">
            <a:spAutoFit/>
          </a:bodyPr>
          <a:lstStyle/>
          <a:p>
            <a:pPr algn="ctr" marL="0" indent="0" lvl="0">
              <a:lnSpc>
                <a:spcPts val="9645"/>
              </a:lnSpc>
            </a:pPr>
            <a:r>
              <a:rPr lang="en-US" b="true" sz="6889">
                <a:solidFill>
                  <a:srgbClr val="7A7261"/>
                </a:solidFill>
                <a:latin typeface="Codec Pro Ultra-Bold"/>
                <a:ea typeface="Codec Pro Ultra-Bold"/>
                <a:cs typeface="Codec Pro Ultra-Bold"/>
                <a:sym typeface="Codec Pro Ultra-Bold"/>
              </a:rPr>
              <a:t> Property Listing Creation &amp; Ownership Verification </a:t>
            </a:r>
          </a:p>
        </p:txBody>
      </p:sp>
    </p:spTree>
  </p:cSld>
  <p:clrMapOvr>
    <a:masterClrMapping/>
  </p:clrMapOvr>
</p:sld>
</file>

<file path=ppt/slides/slide26.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TextBox 14" id="14"/>
          <p:cNvSpPr txBox="true"/>
          <p:nvPr/>
        </p:nvSpPr>
        <p:spPr>
          <a:xfrm rot="0">
            <a:off x="3484651" y="-169680"/>
            <a:ext cx="13774649" cy="2488112"/>
          </a:xfrm>
          <a:prstGeom prst="rect">
            <a:avLst/>
          </a:prstGeom>
        </p:spPr>
        <p:txBody>
          <a:bodyPr anchor="t" rtlCol="false" tIns="0" lIns="0" bIns="0" rIns="0">
            <a:spAutoFit/>
          </a:bodyPr>
          <a:lstStyle/>
          <a:p>
            <a:pPr algn="ctr" marL="0" indent="0" lvl="0">
              <a:lnSpc>
                <a:spcPts val="9645"/>
              </a:lnSpc>
            </a:pPr>
            <a:r>
              <a:rPr lang="en-US" b="true" sz="6889">
                <a:solidFill>
                  <a:srgbClr val="7A7261"/>
                </a:solidFill>
                <a:latin typeface="Codec Pro Ultra-Bold"/>
                <a:ea typeface="Codec Pro Ultra-Bold"/>
                <a:cs typeface="Codec Pro Ultra-Bold"/>
                <a:sym typeface="Codec Pro Ultra-Bold"/>
              </a:rPr>
              <a:t> Property Listing Creation &amp; Ownership Verification </a:t>
            </a:r>
          </a:p>
        </p:txBody>
      </p:sp>
      <p:sp>
        <p:nvSpPr>
          <p:cNvPr name="Freeform 15" id="15"/>
          <p:cNvSpPr/>
          <p:nvPr/>
        </p:nvSpPr>
        <p:spPr>
          <a:xfrm flipH="false" flipV="false" rot="0">
            <a:off x="5902180" y="2186160"/>
            <a:ext cx="7882432" cy="8100840"/>
          </a:xfrm>
          <a:custGeom>
            <a:avLst/>
            <a:gdLst/>
            <a:ahLst/>
            <a:cxnLst/>
            <a:rect r="r" b="b" t="t" l="l"/>
            <a:pathLst>
              <a:path h="8100840" w="7882432">
                <a:moveTo>
                  <a:pt x="0" y="0"/>
                </a:moveTo>
                <a:lnTo>
                  <a:pt x="7882432" y="0"/>
                </a:lnTo>
                <a:lnTo>
                  <a:pt x="7882432" y="8100840"/>
                </a:lnTo>
                <a:lnTo>
                  <a:pt x="0" y="8100840"/>
                </a:lnTo>
                <a:lnTo>
                  <a:pt x="0" y="0"/>
                </a:lnTo>
                <a:close/>
              </a:path>
            </a:pathLst>
          </a:custGeom>
          <a:blipFill>
            <a:blip r:embed="rId4"/>
            <a:stretch>
              <a:fillRect l="0" t="-9591" r="0" b="0"/>
            </a:stretch>
          </a:blipFill>
        </p:spPr>
      </p:sp>
    </p:spTree>
  </p:cSld>
  <p:clrMapOvr>
    <a:masterClrMapping/>
  </p:clrMapOvr>
</p:sld>
</file>

<file path=ppt/slides/slide27.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2802573" y="2144035"/>
            <a:ext cx="6387320" cy="7887278"/>
          </a:xfrm>
          <a:custGeom>
            <a:avLst/>
            <a:gdLst/>
            <a:ahLst/>
            <a:cxnLst/>
            <a:rect r="r" b="b" t="t" l="l"/>
            <a:pathLst>
              <a:path h="7887278" w="6387320">
                <a:moveTo>
                  <a:pt x="0" y="0"/>
                </a:moveTo>
                <a:lnTo>
                  <a:pt x="6387320" y="0"/>
                </a:lnTo>
                <a:lnTo>
                  <a:pt x="6387320" y="7887278"/>
                </a:lnTo>
                <a:lnTo>
                  <a:pt x="0" y="7887278"/>
                </a:lnTo>
                <a:lnTo>
                  <a:pt x="0" y="0"/>
                </a:lnTo>
                <a:close/>
              </a:path>
            </a:pathLst>
          </a:custGeom>
          <a:blipFill>
            <a:blip r:embed="rId4"/>
            <a:stretch>
              <a:fillRect l="0" t="0" r="0" b="0"/>
            </a:stretch>
          </a:blipFill>
        </p:spPr>
      </p:sp>
      <p:sp>
        <p:nvSpPr>
          <p:cNvPr name="Freeform 15" id="15"/>
          <p:cNvSpPr/>
          <p:nvPr/>
        </p:nvSpPr>
        <p:spPr>
          <a:xfrm flipH="false" flipV="false" rot="0">
            <a:off x="9332768" y="2144035"/>
            <a:ext cx="6915366" cy="7985281"/>
          </a:xfrm>
          <a:custGeom>
            <a:avLst/>
            <a:gdLst/>
            <a:ahLst/>
            <a:cxnLst/>
            <a:rect r="r" b="b" t="t" l="l"/>
            <a:pathLst>
              <a:path h="7985281" w="6915366">
                <a:moveTo>
                  <a:pt x="0" y="0"/>
                </a:moveTo>
                <a:lnTo>
                  <a:pt x="6915367" y="0"/>
                </a:lnTo>
                <a:lnTo>
                  <a:pt x="6915367" y="7985281"/>
                </a:lnTo>
                <a:lnTo>
                  <a:pt x="0" y="7985281"/>
                </a:lnTo>
                <a:lnTo>
                  <a:pt x="0" y="0"/>
                </a:lnTo>
                <a:close/>
              </a:path>
            </a:pathLst>
          </a:custGeom>
          <a:blipFill>
            <a:blip r:embed="rId5"/>
            <a:stretch>
              <a:fillRect l="0" t="0" r="-4438" b="0"/>
            </a:stretch>
          </a:blipFill>
        </p:spPr>
      </p:sp>
      <p:sp>
        <p:nvSpPr>
          <p:cNvPr name="TextBox 16" id="16"/>
          <p:cNvSpPr txBox="true"/>
          <p:nvPr/>
        </p:nvSpPr>
        <p:spPr>
          <a:xfrm rot="0">
            <a:off x="3484651" y="-169680"/>
            <a:ext cx="13047389" cy="2368817"/>
          </a:xfrm>
          <a:prstGeom prst="rect">
            <a:avLst/>
          </a:prstGeom>
        </p:spPr>
        <p:txBody>
          <a:bodyPr anchor="t" rtlCol="false" tIns="0" lIns="0" bIns="0" rIns="0">
            <a:spAutoFit/>
          </a:bodyPr>
          <a:lstStyle/>
          <a:p>
            <a:pPr algn="ctr" marL="0" indent="0" lvl="0">
              <a:lnSpc>
                <a:spcPts val="9136"/>
              </a:lnSpc>
            </a:pPr>
            <a:r>
              <a:rPr lang="en-US" b="true" sz="6525">
                <a:solidFill>
                  <a:srgbClr val="7A7261"/>
                </a:solidFill>
                <a:latin typeface="Codec Pro Ultra-Bold"/>
                <a:ea typeface="Codec Pro Ultra-Bold"/>
                <a:cs typeface="Codec Pro Ultra-Bold"/>
                <a:sym typeface="Codec Pro Ultra-Bold"/>
              </a:rPr>
              <a:t> Property Listing Creation &amp; Ownership Verification </a:t>
            </a:r>
          </a:p>
        </p:txBody>
      </p:sp>
    </p:spTree>
  </p:cSld>
  <p:clrMapOvr>
    <a:masterClrMapping/>
  </p:clrMapOvr>
</p:sld>
</file>

<file path=ppt/slides/slide28.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6263681" y="2190156"/>
            <a:ext cx="7529338" cy="7906505"/>
          </a:xfrm>
          <a:custGeom>
            <a:avLst/>
            <a:gdLst/>
            <a:ahLst/>
            <a:cxnLst/>
            <a:rect r="r" b="b" t="t" l="l"/>
            <a:pathLst>
              <a:path h="7906505" w="7529338">
                <a:moveTo>
                  <a:pt x="0" y="0"/>
                </a:moveTo>
                <a:lnTo>
                  <a:pt x="7529338" y="0"/>
                </a:lnTo>
                <a:lnTo>
                  <a:pt x="7529338" y="7906504"/>
                </a:lnTo>
                <a:lnTo>
                  <a:pt x="0" y="7906504"/>
                </a:lnTo>
                <a:lnTo>
                  <a:pt x="0" y="0"/>
                </a:lnTo>
                <a:close/>
              </a:path>
            </a:pathLst>
          </a:custGeom>
          <a:blipFill>
            <a:blip r:embed="rId4"/>
            <a:stretch>
              <a:fillRect l="0" t="-729" r="0" b="-729"/>
            </a:stretch>
          </a:blipFill>
        </p:spPr>
      </p:sp>
      <p:sp>
        <p:nvSpPr>
          <p:cNvPr name="TextBox 15" id="15"/>
          <p:cNvSpPr txBox="true"/>
          <p:nvPr/>
        </p:nvSpPr>
        <p:spPr>
          <a:xfrm rot="0">
            <a:off x="3484651" y="-160155"/>
            <a:ext cx="12992638" cy="2350310"/>
          </a:xfrm>
          <a:prstGeom prst="rect">
            <a:avLst/>
          </a:prstGeom>
        </p:spPr>
        <p:txBody>
          <a:bodyPr anchor="t" rtlCol="false" tIns="0" lIns="0" bIns="0" rIns="0">
            <a:spAutoFit/>
          </a:bodyPr>
          <a:lstStyle/>
          <a:p>
            <a:pPr algn="ctr" marL="0" indent="0" lvl="0">
              <a:lnSpc>
                <a:spcPts val="9097"/>
              </a:lnSpc>
            </a:pPr>
            <a:r>
              <a:rPr lang="en-US" b="true" sz="6498">
                <a:solidFill>
                  <a:srgbClr val="7A7261"/>
                </a:solidFill>
                <a:latin typeface="Codec Pro Ultra-Bold"/>
                <a:ea typeface="Codec Pro Ultra-Bold"/>
                <a:cs typeface="Codec Pro Ultra-Bold"/>
                <a:sym typeface="Codec Pro Ultra-Bold"/>
              </a:rPr>
              <a:t> Property Listing Creation &amp; Ownership Verification </a:t>
            </a:r>
          </a:p>
        </p:txBody>
      </p:sp>
    </p:spTree>
  </p:cSld>
  <p:clrMapOvr>
    <a:masterClrMapping/>
  </p:clrMapOvr>
</p:sld>
</file>

<file path=ppt/slides/slide29.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6291703" y="2161326"/>
            <a:ext cx="7590399" cy="7936021"/>
          </a:xfrm>
          <a:custGeom>
            <a:avLst/>
            <a:gdLst/>
            <a:ahLst/>
            <a:cxnLst/>
            <a:rect r="r" b="b" t="t" l="l"/>
            <a:pathLst>
              <a:path h="7936021" w="7590399">
                <a:moveTo>
                  <a:pt x="0" y="0"/>
                </a:moveTo>
                <a:lnTo>
                  <a:pt x="7590399" y="0"/>
                </a:lnTo>
                <a:lnTo>
                  <a:pt x="7590399" y="7936021"/>
                </a:lnTo>
                <a:lnTo>
                  <a:pt x="0" y="7936021"/>
                </a:lnTo>
                <a:lnTo>
                  <a:pt x="0" y="0"/>
                </a:lnTo>
                <a:close/>
              </a:path>
            </a:pathLst>
          </a:custGeom>
          <a:blipFill>
            <a:blip r:embed="rId4"/>
            <a:stretch>
              <a:fillRect l="0" t="0" r="0" b="0"/>
            </a:stretch>
          </a:blipFill>
        </p:spPr>
      </p:sp>
      <p:sp>
        <p:nvSpPr>
          <p:cNvPr name="TextBox 15" id="15"/>
          <p:cNvSpPr txBox="true"/>
          <p:nvPr/>
        </p:nvSpPr>
        <p:spPr>
          <a:xfrm rot="0">
            <a:off x="3791557" y="-150630"/>
            <a:ext cx="12816883" cy="2311956"/>
          </a:xfrm>
          <a:prstGeom prst="rect">
            <a:avLst/>
          </a:prstGeom>
        </p:spPr>
        <p:txBody>
          <a:bodyPr anchor="t" rtlCol="false" tIns="0" lIns="0" bIns="0" rIns="0">
            <a:spAutoFit/>
          </a:bodyPr>
          <a:lstStyle/>
          <a:p>
            <a:pPr algn="ctr" marL="0" indent="0" lvl="0">
              <a:lnSpc>
                <a:spcPts val="8974"/>
              </a:lnSpc>
            </a:pPr>
            <a:r>
              <a:rPr lang="en-US" b="true" sz="6410">
                <a:solidFill>
                  <a:srgbClr val="7A7261"/>
                </a:solidFill>
                <a:latin typeface="Codec Pro Ultra-Bold"/>
                <a:ea typeface="Codec Pro Ultra-Bold"/>
                <a:cs typeface="Codec Pro Ultra-Bold"/>
                <a:sym typeface="Codec Pro Ultra-Bold"/>
              </a:rPr>
              <a:t> Property Listing Creation &amp; Ownership Verification </a:t>
            </a:r>
          </a:p>
        </p:txBody>
      </p:sp>
    </p:spTree>
  </p:cSld>
  <p:clrMapOvr>
    <a:masterClrMapping/>
  </p:clrMapOvr>
</p:sld>
</file>

<file path=ppt/slides/slide30.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4002781" y="3150303"/>
            <a:ext cx="11690595" cy="5047926"/>
          </a:xfrm>
          <a:custGeom>
            <a:avLst/>
            <a:gdLst/>
            <a:ahLst/>
            <a:cxnLst/>
            <a:rect r="r" b="b" t="t" l="l"/>
            <a:pathLst>
              <a:path h="5047926" w="11690595">
                <a:moveTo>
                  <a:pt x="0" y="0"/>
                </a:moveTo>
                <a:lnTo>
                  <a:pt x="11690596" y="0"/>
                </a:lnTo>
                <a:lnTo>
                  <a:pt x="11690596" y="5047926"/>
                </a:lnTo>
                <a:lnTo>
                  <a:pt x="0" y="5047926"/>
                </a:lnTo>
                <a:lnTo>
                  <a:pt x="0" y="0"/>
                </a:lnTo>
                <a:close/>
              </a:path>
            </a:pathLst>
          </a:custGeom>
          <a:blipFill>
            <a:blip r:embed="rId4"/>
            <a:stretch>
              <a:fillRect l="0" t="0" r="0" b="0"/>
            </a:stretch>
          </a:blipFill>
        </p:spPr>
      </p:sp>
      <p:sp>
        <p:nvSpPr>
          <p:cNvPr name="TextBox 15" id="15"/>
          <p:cNvSpPr txBox="true"/>
          <p:nvPr/>
        </p:nvSpPr>
        <p:spPr>
          <a:xfrm rot="0">
            <a:off x="3484651" y="-179205"/>
            <a:ext cx="14012265" cy="253661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 Property Listing Creation &amp; Ownership Verification </a:t>
            </a:r>
          </a:p>
        </p:txBody>
      </p:sp>
    </p:spTree>
  </p:cSld>
  <p:clrMapOvr>
    <a:masterClrMapping/>
  </p:clrMapOvr>
</p:sld>
</file>

<file path=ppt/slides/slide31.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6061718" y="2322218"/>
            <a:ext cx="6164564" cy="5642565"/>
          </a:xfrm>
          <a:custGeom>
            <a:avLst/>
            <a:gdLst/>
            <a:ahLst/>
            <a:cxnLst/>
            <a:rect r="r" b="b" t="t" l="l"/>
            <a:pathLst>
              <a:path h="5642565" w="6164564">
                <a:moveTo>
                  <a:pt x="0" y="0"/>
                </a:moveTo>
                <a:lnTo>
                  <a:pt x="6164564" y="0"/>
                </a:lnTo>
                <a:lnTo>
                  <a:pt x="6164564" y="5642564"/>
                </a:lnTo>
                <a:lnTo>
                  <a:pt x="0" y="5642564"/>
                </a:lnTo>
                <a:lnTo>
                  <a:pt x="0" y="0"/>
                </a:lnTo>
                <a:close/>
              </a:path>
            </a:pathLst>
          </a:custGeom>
          <a:blipFill>
            <a:blip r:embed="rId4"/>
            <a:stretch>
              <a:fillRect l="0" t="0" r="0" b="0"/>
            </a:stretch>
          </a:blipFill>
        </p:spPr>
      </p:sp>
      <p:sp>
        <p:nvSpPr>
          <p:cNvPr name="TextBox 15" id="15"/>
          <p:cNvSpPr txBox="true"/>
          <p:nvPr/>
        </p:nvSpPr>
        <p:spPr>
          <a:xfrm rot="0">
            <a:off x="3566830" y="260456"/>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Property Owner Module </a:t>
            </a:r>
          </a:p>
        </p:txBody>
      </p:sp>
    </p:spTree>
  </p:cSld>
  <p:clrMapOvr>
    <a:masterClrMapping/>
  </p:clrMapOvr>
</p:sld>
</file>

<file path=ppt/slides/slide32.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759597" y="2357409"/>
            <a:ext cx="15147892" cy="7182278"/>
          </a:xfrm>
          <a:custGeom>
            <a:avLst/>
            <a:gdLst/>
            <a:ahLst/>
            <a:cxnLst/>
            <a:rect r="r" b="b" t="t" l="l"/>
            <a:pathLst>
              <a:path h="7182278" w="15147892">
                <a:moveTo>
                  <a:pt x="0" y="0"/>
                </a:moveTo>
                <a:lnTo>
                  <a:pt x="15147892" y="0"/>
                </a:lnTo>
                <a:lnTo>
                  <a:pt x="15147892" y="7182278"/>
                </a:lnTo>
                <a:lnTo>
                  <a:pt x="0" y="7182278"/>
                </a:lnTo>
                <a:lnTo>
                  <a:pt x="0" y="0"/>
                </a:lnTo>
                <a:close/>
              </a:path>
            </a:pathLst>
          </a:custGeom>
          <a:blipFill>
            <a:blip r:embed="rId4"/>
            <a:stretch>
              <a:fillRect l="0" t="0" r="0" b="0"/>
            </a:stretch>
          </a:blipFill>
        </p:spPr>
      </p:sp>
      <p:sp>
        <p:nvSpPr>
          <p:cNvPr name="TextBox 15" id="15"/>
          <p:cNvSpPr txBox="true"/>
          <p:nvPr/>
        </p:nvSpPr>
        <p:spPr>
          <a:xfrm rot="0">
            <a:off x="3566830" y="260456"/>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Property Owner Module </a:t>
            </a:r>
          </a:p>
        </p:txBody>
      </p:sp>
      <p:sp>
        <p:nvSpPr>
          <p:cNvPr name="TextBox 16" id="16"/>
          <p:cNvSpPr txBox="true"/>
          <p:nvPr/>
        </p:nvSpPr>
        <p:spPr>
          <a:xfrm rot="0">
            <a:off x="1217914" y="1387369"/>
            <a:ext cx="7631769" cy="852910"/>
          </a:xfrm>
          <a:prstGeom prst="rect">
            <a:avLst/>
          </a:prstGeom>
        </p:spPr>
        <p:txBody>
          <a:bodyPr anchor="t" rtlCol="false" tIns="0" lIns="0" bIns="0" rIns="0">
            <a:spAutoFit/>
          </a:bodyPr>
          <a:lstStyle/>
          <a:p>
            <a:pPr algn="ctr" marL="0" indent="0" lvl="0">
              <a:lnSpc>
                <a:spcPts val="6306"/>
              </a:lnSpc>
            </a:pPr>
            <a:r>
              <a:rPr lang="en-US" b="true" sz="4504">
                <a:solidFill>
                  <a:srgbClr val="7A7261"/>
                </a:solidFill>
                <a:latin typeface="Codec Pro Ultra-Bold"/>
                <a:ea typeface="Codec Pro Ultra-Bold"/>
                <a:cs typeface="Codec Pro Ultra-Bold"/>
                <a:sym typeface="Codec Pro Ultra-Bold"/>
              </a:rPr>
              <a:t>My Listings</a:t>
            </a:r>
          </a:p>
        </p:txBody>
      </p:sp>
    </p:spTree>
  </p:cSld>
  <p:clrMapOvr>
    <a:masterClrMapping/>
  </p:clrMapOvr>
</p:sld>
</file>

<file path=ppt/slides/slide33.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659386" y="-2074517"/>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381703" y="2321915"/>
            <a:ext cx="5013237" cy="6936385"/>
          </a:xfrm>
          <a:custGeom>
            <a:avLst/>
            <a:gdLst/>
            <a:ahLst/>
            <a:cxnLst/>
            <a:rect r="r" b="b" t="t" l="l"/>
            <a:pathLst>
              <a:path h="6936385" w="5013237">
                <a:moveTo>
                  <a:pt x="0" y="0"/>
                </a:moveTo>
                <a:lnTo>
                  <a:pt x="5013237" y="0"/>
                </a:lnTo>
                <a:lnTo>
                  <a:pt x="5013237" y="6936385"/>
                </a:lnTo>
                <a:lnTo>
                  <a:pt x="0" y="6936385"/>
                </a:lnTo>
                <a:lnTo>
                  <a:pt x="0" y="0"/>
                </a:lnTo>
                <a:close/>
              </a:path>
            </a:pathLst>
          </a:custGeom>
          <a:blipFill>
            <a:blip r:embed="rId4"/>
            <a:stretch>
              <a:fillRect l="-81155" t="-2305" r="-81523" b="0"/>
            </a:stretch>
          </a:blipFill>
        </p:spPr>
      </p:sp>
      <p:sp>
        <p:nvSpPr>
          <p:cNvPr name="Freeform 15" id="15"/>
          <p:cNvSpPr/>
          <p:nvPr/>
        </p:nvSpPr>
        <p:spPr>
          <a:xfrm flipH="false" flipV="false" rot="0">
            <a:off x="6671165" y="2218887"/>
            <a:ext cx="4945669" cy="7039413"/>
          </a:xfrm>
          <a:custGeom>
            <a:avLst/>
            <a:gdLst/>
            <a:ahLst/>
            <a:cxnLst/>
            <a:rect r="r" b="b" t="t" l="l"/>
            <a:pathLst>
              <a:path h="7039413" w="4945669">
                <a:moveTo>
                  <a:pt x="0" y="0"/>
                </a:moveTo>
                <a:lnTo>
                  <a:pt x="4945670" y="0"/>
                </a:lnTo>
                <a:lnTo>
                  <a:pt x="4945670" y="7039413"/>
                </a:lnTo>
                <a:lnTo>
                  <a:pt x="0" y="7039413"/>
                </a:lnTo>
                <a:lnTo>
                  <a:pt x="0" y="0"/>
                </a:lnTo>
                <a:close/>
              </a:path>
            </a:pathLst>
          </a:custGeom>
          <a:blipFill>
            <a:blip r:embed="rId5"/>
            <a:stretch>
              <a:fillRect l="-79024" t="0" r="-82185" b="0"/>
            </a:stretch>
          </a:blipFill>
        </p:spPr>
      </p:sp>
      <p:sp>
        <p:nvSpPr>
          <p:cNvPr name="Freeform 16" id="16"/>
          <p:cNvSpPr/>
          <p:nvPr/>
        </p:nvSpPr>
        <p:spPr>
          <a:xfrm flipH="false" flipV="false" rot="0">
            <a:off x="11893060" y="2321915"/>
            <a:ext cx="5203158" cy="6936385"/>
          </a:xfrm>
          <a:custGeom>
            <a:avLst/>
            <a:gdLst/>
            <a:ahLst/>
            <a:cxnLst/>
            <a:rect r="r" b="b" t="t" l="l"/>
            <a:pathLst>
              <a:path h="6936385" w="5203158">
                <a:moveTo>
                  <a:pt x="0" y="0"/>
                </a:moveTo>
                <a:lnTo>
                  <a:pt x="5203157" y="0"/>
                </a:lnTo>
                <a:lnTo>
                  <a:pt x="5203157" y="6936385"/>
                </a:lnTo>
                <a:lnTo>
                  <a:pt x="0" y="6936385"/>
                </a:lnTo>
                <a:lnTo>
                  <a:pt x="0" y="0"/>
                </a:lnTo>
                <a:close/>
              </a:path>
            </a:pathLst>
          </a:custGeom>
          <a:blipFill>
            <a:blip r:embed="rId6"/>
            <a:stretch>
              <a:fillRect l="-74171" t="-817" r="-74004" b="0"/>
            </a:stretch>
          </a:blipFill>
        </p:spPr>
      </p:sp>
      <p:sp>
        <p:nvSpPr>
          <p:cNvPr name="TextBox 17" id="17"/>
          <p:cNvSpPr txBox="true"/>
          <p:nvPr/>
        </p:nvSpPr>
        <p:spPr>
          <a:xfrm rot="0">
            <a:off x="3566830" y="260456"/>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Property Owner Module </a:t>
            </a:r>
          </a:p>
        </p:txBody>
      </p:sp>
      <p:sp>
        <p:nvSpPr>
          <p:cNvPr name="TextBox 18" id="18"/>
          <p:cNvSpPr txBox="true"/>
          <p:nvPr/>
        </p:nvSpPr>
        <p:spPr>
          <a:xfrm rot="0">
            <a:off x="1217914" y="1387369"/>
            <a:ext cx="7631769" cy="852910"/>
          </a:xfrm>
          <a:prstGeom prst="rect">
            <a:avLst/>
          </a:prstGeom>
        </p:spPr>
        <p:txBody>
          <a:bodyPr anchor="t" rtlCol="false" tIns="0" lIns="0" bIns="0" rIns="0">
            <a:spAutoFit/>
          </a:bodyPr>
          <a:lstStyle/>
          <a:p>
            <a:pPr algn="ctr" marL="0" indent="0" lvl="0">
              <a:lnSpc>
                <a:spcPts val="6306"/>
              </a:lnSpc>
            </a:pPr>
            <a:r>
              <a:rPr lang="en-US" b="true" sz="4504">
                <a:solidFill>
                  <a:srgbClr val="7A7261"/>
                </a:solidFill>
                <a:latin typeface="Codec Pro Ultra-Bold"/>
                <a:ea typeface="Codec Pro Ultra-Bold"/>
                <a:cs typeface="Codec Pro Ultra-Bold"/>
                <a:sym typeface="Codec Pro Ultra-Bold"/>
              </a:rPr>
              <a:t>My Listings</a:t>
            </a:r>
          </a:p>
        </p:txBody>
      </p:sp>
    </p:spTree>
  </p:cSld>
  <p:clrMapOvr>
    <a:masterClrMapping/>
  </p:clrMapOvr>
</p:sld>
</file>

<file path=ppt/slides/slide34.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2937529" y="2014340"/>
            <a:ext cx="4721312" cy="7882250"/>
          </a:xfrm>
          <a:custGeom>
            <a:avLst/>
            <a:gdLst/>
            <a:ahLst/>
            <a:cxnLst/>
            <a:rect r="r" b="b" t="t" l="l"/>
            <a:pathLst>
              <a:path h="7882250" w="4721312">
                <a:moveTo>
                  <a:pt x="0" y="0"/>
                </a:moveTo>
                <a:lnTo>
                  <a:pt x="4721312" y="0"/>
                </a:lnTo>
                <a:lnTo>
                  <a:pt x="4721312" y="7882250"/>
                </a:lnTo>
                <a:lnTo>
                  <a:pt x="0" y="7882250"/>
                </a:lnTo>
                <a:lnTo>
                  <a:pt x="0" y="0"/>
                </a:lnTo>
                <a:close/>
              </a:path>
            </a:pathLst>
          </a:custGeom>
          <a:blipFill>
            <a:blip r:embed="rId4"/>
            <a:stretch>
              <a:fillRect l="-201179" t="0" r="0" b="0"/>
            </a:stretch>
          </a:blipFill>
        </p:spPr>
      </p:sp>
      <p:sp>
        <p:nvSpPr>
          <p:cNvPr name="Freeform 15" id="15"/>
          <p:cNvSpPr/>
          <p:nvPr/>
        </p:nvSpPr>
        <p:spPr>
          <a:xfrm flipH="false" flipV="false" rot="0">
            <a:off x="239180" y="2797069"/>
            <a:ext cx="12698350" cy="6813975"/>
          </a:xfrm>
          <a:custGeom>
            <a:avLst/>
            <a:gdLst/>
            <a:ahLst/>
            <a:cxnLst/>
            <a:rect r="r" b="b" t="t" l="l"/>
            <a:pathLst>
              <a:path h="6813975" w="12698350">
                <a:moveTo>
                  <a:pt x="0" y="0"/>
                </a:moveTo>
                <a:lnTo>
                  <a:pt x="12698349" y="0"/>
                </a:lnTo>
                <a:lnTo>
                  <a:pt x="12698349" y="6813976"/>
                </a:lnTo>
                <a:lnTo>
                  <a:pt x="0" y="6813976"/>
                </a:lnTo>
                <a:lnTo>
                  <a:pt x="0" y="0"/>
                </a:lnTo>
                <a:close/>
              </a:path>
            </a:pathLst>
          </a:custGeom>
          <a:blipFill>
            <a:blip r:embed="rId5"/>
            <a:stretch>
              <a:fillRect l="0" t="0" r="0" b="0"/>
            </a:stretch>
          </a:blipFill>
        </p:spPr>
      </p:sp>
      <p:sp>
        <p:nvSpPr>
          <p:cNvPr name="TextBox 16" id="16"/>
          <p:cNvSpPr txBox="true"/>
          <p:nvPr/>
        </p:nvSpPr>
        <p:spPr>
          <a:xfrm rot="0">
            <a:off x="3566830" y="260456"/>
            <a:ext cx="11873771" cy="2536614"/>
          </a:xfrm>
          <a:prstGeom prst="rect">
            <a:avLst/>
          </a:prstGeom>
        </p:spPr>
        <p:txBody>
          <a:bodyPr anchor="t" rtlCol="false" tIns="0" lIns="0" bIns="0" rIns="0">
            <a:spAutoFit/>
          </a:bodyPr>
          <a:lstStyle/>
          <a:p>
            <a:pPr algn="ctr">
              <a:lnSpc>
                <a:spcPts val="9811"/>
              </a:lnSpc>
            </a:pPr>
            <a:r>
              <a:rPr lang="en-US" sz="7008" b="true">
                <a:solidFill>
                  <a:srgbClr val="7A7261"/>
                </a:solidFill>
                <a:latin typeface="Codec Pro Ultra-Bold"/>
                <a:ea typeface="Codec Pro Ultra-Bold"/>
                <a:cs typeface="Codec Pro Ultra-Bold"/>
                <a:sym typeface="Codec Pro Ultra-Bold"/>
              </a:rPr>
              <a:t>Property Owner Module </a:t>
            </a:r>
          </a:p>
          <a:p>
            <a:pPr algn="ctr" marL="0" indent="0" lvl="0">
              <a:lnSpc>
                <a:spcPts val="9811"/>
              </a:lnSpc>
            </a:pPr>
          </a:p>
        </p:txBody>
      </p:sp>
      <p:sp>
        <p:nvSpPr>
          <p:cNvPr name="TextBox 17" id="17"/>
          <p:cNvSpPr txBox="true"/>
          <p:nvPr/>
        </p:nvSpPr>
        <p:spPr>
          <a:xfrm rot="0">
            <a:off x="3374412" y="1518871"/>
            <a:ext cx="7684160" cy="838538"/>
          </a:xfrm>
          <a:prstGeom prst="rect">
            <a:avLst/>
          </a:prstGeom>
        </p:spPr>
        <p:txBody>
          <a:bodyPr anchor="t" rtlCol="false" tIns="0" lIns="0" bIns="0" rIns="0">
            <a:spAutoFit/>
          </a:bodyPr>
          <a:lstStyle/>
          <a:p>
            <a:pPr algn="l">
              <a:lnSpc>
                <a:spcPts val="6349"/>
              </a:lnSpc>
            </a:pPr>
            <a:r>
              <a:rPr lang="en-US" sz="4535" b="true">
                <a:solidFill>
                  <a:srgbClr val="7A7261"/>
                </a:solidFill>
                <a:latin typeface="Codec Pro Ultra-Bold"/>
                <a:ea typeface="Codec Pro Ultra-Bold"/>
                <a:cs typeface="Codec Pro Ultra-Bold"/>
                <a:sym typeface="Codec Pro Ultra-Bold"/>
              </a:rPr>
              <a:t>Owner Calendar </a:t>
            </a:r>
          </a:p>
        </p:txBody>
      </p:sp>
    </p:spTree>
  </p:cSld>
  <p:clrMapOvr>
    <a:masterClrMapping/>
  </p:clrMapOvr>
</p:sld>
</file>

<file path=ppt/slides/slide35.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7033150" y="4284604"/>
            <a:ext cx="4270451" cy="5732139"/>
          </a:xfrm>
          <a:custGeom>
            <a:avLst/>
            <a:gdLst/>
            <a:ahLst/>
            <a:cxnLst/>
            <a:rect r="r" b="b" t="t" l="l"/>
            <a:pathLst>
              <a:path h="5732139" w="4270451">
                <a:moveTo>
                  <a:pt x="0" y="0"/>
                </a:moveTo>
                <a:lnTo>
                  <a:pt x="4270452" y="0"/>
                </a:lnTo>
                <a:lnTo>
                  <a:pt x="4270452" y="5732139"/>
                </a:lnTo>
                <a:lnTo>
                  <a:pt x="0" y="5732139"/>
                </a:lnTo>
                <a:lnTo>
                  <a:pt x="0" y="0"/>
                </a:lnTo>
                <a:close/>
              </a:path>
            </a:pathLst>
          </a:custGeom>
          <a:blipFill>
            <a:blip r:embed="rId4"/>
            <a:stretch>
              <a:fillRect l="-12059" t="0" r="-6890" b="0"/>
            </a:stretch>
          </a:blipFill>
        </p:spPr>
      </p:sp>
      <p:sp>
        <p:nvSpPr>
          <p:cNvPr name="Freeform 15" id="15"/>
          <p:cNvSpPr/>
          <p:nvPr/>
        </p:nvSpPr>
        <p:spPr>
          <a:xfrm flipH="false" flipV="false" rot="0">
            <a:off x="11499363" y="4327109"/>
            <a:ext cx="6335690" cy="5661681"/>
          </a:xfrm>
          <a:custGeom>
            <a:avLst/>
            <a:gdLst/>
            <a:ahLst/>
            <a:cxnLst/>
            <a:rect r="r" b="b" t="t" l="l"/>
            <a:pathLst>
              <a:path h="5661681" w="6335690">
                <a:moveTo>
                  <a:pt x="0" y="0"/>
                </a:moveTo>
                <a:lnTo>
                  <a:pt x="6335690" y="0"/>
                </a:lnTo>
                <a:lnTo>
                  <a:pt x="6335690" y="5661680"/>
                </a:lnTo>
                <a:lnTo>
                  <a:pt x="0" y="5661680"/>
                </a:lnTo>
                <a:lnTo>
                  <a:pt x="0" y="0"/>
                </a:lnTo>
                <a:close/>
              </a:path>
            </a:pathLst>
          </a:custGeom>
          <a:blipFill>
            <a:blip r:embed="rId5"/>
            <a:stretch>
              <a:fillRect l="0" t="0" r="0" b="0"/>
            </a:stretch>
          </a:blipFill>
        </p:spPr>
      </p:sp>
      <p:sp>
        <p:nvSpPr>
          <p:cNvPr name="TextBox 16" id="16"/>
          <p:cNvSpPr txBox="true"/>
          <p:nvPr/>
        </p:nvSpPr>
        <p:spPr>
          <a:xfrm rot="0">
            <a:off x="3566830" y="260456"/>
            <a:ext cx="11873771" cy="2536614"/>
          </a:xfrm>
          <a:prstGeom prst="rect">
            <a:avLst/>
          </a:prstGeom>
        </p:spPr>
        <p:txBody>
          <a:bodyPr anchor="t" rtlCol="false" tIns="0" lIns="0" bIns="0" rIns="0">
            <a:spAutoFit/>
          </a:bodyPr>
          <a:lstStyle/>
          <a:p>
            <a:pPr algn="ctr">
              <a:lnSpc>
                <a:spcPts val="9811"/>
              </a:lnSpc>
            </a:pPr>
            <a:r>
              <a:rPr lang="en-US" sz="7008" b="true">
                <a:solidFill>
                  <a:srgbClr val="7A7261"/>
                </a:solidFill>
                <a:latin typeface="Codec Pro Ultra-Bold"/>
                <a:ea typeface="Codec Pro Ultra-Bold"/>
                <a:cs typeface="Codec Pro Ultra-Bold"/>
                <a:sym typeface="Codec Pro Ultra-Bold"/>
              </a:rPr>
              <a:t>Property Owner Module </a:t>
            </a:r>
          </a:p>
          <a:p>
            <a:pPr algn="ctr" marL="0" indent="0" lvl="0">
              <a:lnSpc>
                <a:spcPts val="9811"/>
              </a:lnSpc>
            </a:pPr>
          </a:p>
        </p:txBody>
      </p:sp>
      <p:sp>
        <p:nvSpPr>
          <p:cNvPr name="Freeform 17" id="17"/>
          <p:cNvSpPr/>
          <p:nvPr/>
        </p:nvSpPr>
        <p:spPr>
          <a:xfrm flipH="false" flipV="false" rot="0">
            <a:off x="808134" y="2253266"/>
            <a:ext cx="11301259" cy="1794075"/>
          </a:xfrm>
          <a:custGeom>
            <a:avLst/>
            <a:gdLst/>
            <a:ahLst/>
            <a:cxnLst/>
            <a:rect r="r" b="b" t="t" l="l"/>
            <a:pathLst>
              <a:path h="1794075" w="11301259">
                <a:moveTo>
                  <a:pt x="0" y="0"/>
                </a:moveTo>
                <a:lnTo>
                  <a:pt x="11301259" y="0"/>
                </a:lnTo>
                <a:lnTo>
                  <a:pt x="11301259" y="1794075"/>
                </a:lnTo>
                <a:lnTo>
                  <a:pt x="0" y="1794075"/>
                </a:lnTo>
                <a:lnTo>
                  <a:pt x="0" y="0"/>
                </a:lnTo>
                <a:close/>
              </a:path>
            </a:pathLst>
          </a:custGeom>
          <a:blipFill>
            <a:blip r:embed="rId6"/>
            <a:stretch>
              <a:fillRect l="0" t="0" r="0" b="0"/>
            </a:stretch>
          </a:blipFill>
        </p:spPr>
      </p:sp>
      <p:sp>
        <p:nvSpPr>
          <p:cNvPr name="Freeform 18" id="18"/>
          <p:cNvSpPr/>
          <p:nvPr/>
        </p:nvSpPr>
        <p:spPr>
          <a:xfrm flipH="false" flipV="false" rot="-4897578">
            <a:off x="10414231" y="3225637"/>
            <a:ext cx="2479212" cy="838424"/>
          </a:xfrm>
          <a:custGeom>
            <a:avLst/>
            <a:gdLst/>
            <a:ahLst/>
            <a:cxnLst/>
            <a:rect r="r" b="b" t="t" l="l"/>
            <a:pathLst>
              <a:path h="838424" w="2479212">
                <a:moveTo>
                  <a:pt x="0" y="0"/>
                </a:moveTo>
                <a:lnTo>
                  <a:pt x="2479212" y="0"/>
                </a:lnTo>
                <a:lnTo>
                  <a:pt x="2479212" y="838425"/>
                </a:lnTo>
                <a:lnTo>
                  <a:pt x="0" y="838425"/>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19" id="19"/>
          <p:cNvSpPr/>
          <p:nvPr/>
        </p:nvSpPr>
        <p:spPr>
          <a:xfrm flipH="false" flipV="false" rot="0">
            <a:off x="201426" y="4527179"/>
            <a:ext cx="6730809" cy="4886752"/>
          </a:xfrm>
          <a:custGeom>
            <a:avLst/>
            <a:gdLst/>
            <a:ahLst/>
            <a:cxnLst/>
            <a:rect r="r" b="b" t="t" l="l"/>
            <a:pathLst>
              <a:path h="4886752" w="6730809">
                <a:moveTo>
                  <a:pt x="0" y="0"/>
                </a:moveTo>
                <a:lnTo>
                  <a:pt x="6730809" y="0"/>
                </a:lnTo>
                <a:lnTo>
                  <a:pt x="6730809" y="4886752"/>
                </a:lnTo>
                <a:lnTo>
                  <a:pt x="0" y="4886752"/>
                </a:lnTo>
                <a:lnTo>
                  <a:pt x="0" y="0"/>
                </a:lnTo>
                <a:close/>
              </a:path>
            </a:pathLst>
          </a:custGeom>
          <a:blipFill>
            <a:blip r:embed="rId9"/>
            <a:stretch>
              <a:fillRect l="0" t="0" r="0" b="0"/>
            </a:stretch>
          </a:blipFill>
        </p:spPr>
      </p:sp>
      <p:sp>
        <p:nvSpPr>
          <p:cNvPr name="TextBox 20" id="20"/>
          <p:cNvSpPr txBox="true"/>
          <p:nvPr/>
        </p:nvSpPr>
        <p:spPr>
          <a:xfrm rot="0">
            <a:off x="3374412" y="1518871"/>
            <a:ext cx="7684160" cy="838538"/>
          </a:xfrm>
          <a:prstGeom prst="rect">
            <a:avLst/>
          </a:prstGeom>
        </p:spPr>
        <p:txBody>
          <a:bodyPr anchor="t" rtlCol="false" tIns="0" lIns="0" bIns="0" rIns="0">
            <a:spAutoFit/>
          </a:bodyPr>
          <a:lstStyle/>
          <a:p>
            <a:pPr algn="l">
              <a:lnSpc>
                <a:spcPts val="6349"/>
              </a:lnSpc>
            </a:pPr>
            <a:r>
              <a:rPr lang="en-US" sz="4535" b="true">
                <a:solidFill>
                  <a:srgbClr val="7A7261"/>
                </a:solidFill>
                <a:latin typeface="Codec Pro Ultra-Bold"/>
                <a:ea typeface="Codec Pro Ultra-Bold"/>
                <a:cs typeface="Codec Pro Ultra-Bold"/>
                <a:sym typeface="Codec Pro Ultra-Bold"/>
              </a:rPr>
              <a:t>Owner Calendar </a:t>
            </a:r>
          </a:p>
        </p:txBody>
      </p:sp>
      <p:sp>
        <p:nvSpPr>
          <p:cNvPr name="Freeform 21" id="21"/>
          <p:cNvSpPr/>
          <p:nvPr/>
        </p:nvSpPr>
        <p:spPr>
          <a:xfrm flipH="false" flipV="false" rot="-2017199">
            <a:off x="6460245" y="6636633"/>
            <a:ext cx="1157555" cy="391464"/>
          </a:xfrm>
          <a:custGeom>
            <a:avLst/>
            <a:gdLst/>
            <a:ahLst/>
            <a:cxnLst/>
            <a:rect r="r" b="b" t="t" l="l"/>
            <a:pathLst>
              <a:path h="391464" w="1157555">
                <a:moveTo>
                  <a:pt x="0" y="0"/>
                </a:moveTo>
                <a:lnTo>
                  <a:pt x="1157555" y="0"/>
                </a:lnTo>
                <a:lnTo>
                  <a:pt x="1157555" y="391464"/>
                </a:lnTo>
                <a:lnTo>
                  <a:pt x="0" y="39146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Freeform 22" id="22"/>
          <p:cNvSpPr/>
          <p:nvPr/>
        </p:nvSpPr>
        <p:spPr>
          <a:xfrm flipH="false" flipV="false" rot="-8653298">
            <a:off x="10920585" y="7120084"/>
            <a:ext cx="1157555" cy="391464"/>
          </a:xfrm>
          <a:custGeom>
            <a:avLst/>
            <a:gdLst/>
            <a:ahLst/>
            <a:cxnLst/>
            <a:rect r="r" b="b" t="t" l="l"/>
            <a:pathLst>
              <a:path h="391464" w="1157555">
                <a:moveTo>
                  <a:pt x="0" y="0"/>
                </a:moveTo>
                <a:lnTo>
                  <a:pt x="1157556" y="0"/>
                </a:lnTo>
                <a:lnTo>
                  <a:pt x="1157556" y="391464"/>
                </a:lnTo>
                <a:lnTo>
                  <a:pt x="0" y="39146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Tree>
  </p:cSld>
  <p:clrMapOvr>
    <a:masterClrMapping/>
  </p:clrMapOvr>
</p:sld>
</file>

<file path=ppt/slides/slide36.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516511" y="-1725932"/>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761097" y="2797069"/>
            <a:ext cx="14765805" cy="6064944"/>
          </a:xfrm>
          <a:custGeom>
            <a:avLst/>
            <a:gdLst/>
            <a:ahLst/>
            <a:cxnLst/>
            <a:rect r="r" b="b" t="t" l="l"/>
            <a:pathLst>
              <a:path h="6064944" w="14765805">
                <a:moveTo>
                  <a:pt x="0" y="0"/>
                </a:moveTo>
                <a:lnTo>
                  <a:pt x="14765806" y="0"/>
                </a:lnTo>
                <a:lnTo>
                  <a:pt x="14765806" y="6064944"/>
                </a:lnTo>
                <a:lnTo>
                  <a:pt x="0" y="6064944"/>
                </a:lnTo>
                <a:lnTo>
                  <a:pt x="0" y="0"/>
                </a:lnTo>
                <a:close/>
              </a:path>
            </a:pathLst>
          </a:custGeom>
          <a:blipFill>
            <a:blip r:embed="rId4"/>
            <a:stretch>
              <a:fillRect l="0" t="0" r="0" b="0"/>
            </a:stretch>
          </a:blipFill>
        </p:spPr>
      </p:sp>
      <p:sp>
        <p:nvSpPr>
          <p:cNvPr name="TextBox 15" id="15"/>
          <p:cNvSpPr txBox="true"/>
          <p:nvPr/>
        </p:nvSpPr>
        <p:spPr>
          <a:xfrm rot="0">
            <a:off x="3566830" y="260456"/>
            <a:ext cx="11873771" cy="2536614"/>
          </a:xfrm>
          <a:prstGeom prst="rect">
            <a:avLst/>
          </a:prstGeom>
        </p:spPr>
        <p:txBody>
          <a:bodyPr anchor="t" rtlCol="false" tIns="0" lIns="0" bIns="0" rIns="0">
            <a:spAutoFit/>
          </a:bodyPr>
          <a:lstStyle/>
          <a:p>
            <a:pPr algn="ctr">
              <a:lnSpc>
                <a:spcPts val="9811"/>
              </a:lnSpc>
            </a:pPr>
            <a:r>
              <a:rPr lang="en-US" sz="7008" b="true">
                <a:solidFill>
                  <a:srgbClr val="7A7261"/>
                </a:solidFill>
                <a:latin typeface="Codec Pro Ultra-Bold"/>
                <a:ea typeface="Codec Pro Ultra-Bold"/>
                <a:cs typeface="Codec Pro Ultra-Bold"/>
                <a:sym typeface="Codec Pro Ultra-Bold"/>
              </a:rPr>
              <a:t>Property Owner Module </a:t>
            </a:r>
          </a:p>
          <a:p>
            <a:pPr algn="ctr" marL="0" indent="0" lvl="0">
              <a:lnSpc>
                <a:spcPts val="9811"/>
              </a:lnSpc>
            </a:pPr>
          </a:p>
        </p:txBody>
      </p:sp>
      <p:sp>
        <p:nvSpPr>
          <p:cNvPr name="TextBox 16" id="16"/>
          <p:cNvSpPr txBox="true"/>
          <p:nvPr/>
        </p:nvSpPr>
        <p:spPr>
          <a:xfrm rot="0">
            <a:off x="3374412" y="1518871"/>
            <a:ext cx="7684160" cy="838538"/>
          </a:xfrm>
          <a:prstGeom prst="rect">
            <a:avLst/>
          </a:prstGeom>
        </p:spPr>
        <p:txBody>
          <a:bodyPr anchor="t" rtlCol="false" tIns="0" lIns="0" bIns="0" rIns="0">
            <a:spAutoFit/>
          </a:bodyPr>
          <a:lstStyle/>
          <a:p>
            <a:pPr algn="l">
              <a:lnSpc>
                <a:spcPts val="6349"/>
              </a:lnSpc>
            </a:pPr>
            <a:r>
              <a:rPr lang="en-US" sz="4535" b="true">
                <a:solidFill>
                  <a:srgbClr val="7A7261"/>
                </a:solidFill>
                <a:latin typeface="Codec Pro Ultra-Bold"/>
                <a:ea typeface="Codec Pro Ultra-Bold"/>
                <a:cs typeface="Codec Pro Ultra-Bold"/>
                <a:sym typeface="Codec Pro Ultra-Bold"/>
              </a:rPr>
              <a:t>Owner Calendar </a:t>
            </a:r>
          </a:p>
        </p:txBody>
      </p:sp>
    </p:spTree>
  </p:cSld>
  <p:clrMapOvr>
    <a:masterClrMapping/>
  </p:clrMapOvr>
</p:sld>
</file>

<file path=ppt/slides/slide37.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851804" y="-2077898"/>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605518" y="2005443"/>
            <a:ext cx="15076964" cy="7029635"/>
          </a:xfrm>
          <a:custGeom>
            <a:avLst/>
            <a:gdLst/>
            <a:ahLst/>
            <a:cxnLst/>
            <a:rect r="r" b="b" t="t" l="l"/>
            <a:pathLst>
              <a:path h="7029635" w="15076964">
                <a:moveTo>
                  <a:pt x="0" y="0"/>
                </a:moveTo>
                <a:lnTo>
                  <a:pt x="15076964" y="0"/>
                </a:lnTo>
                <a:lnTo>
                  <a:pt x="15076964" y="7029634"/>
                </a:lnTo>
                <a:lnTo>
                  <a:pt x="0" y="7029634"/>
                </a:lnTo>
                <a:lnTo>
                  <a:pt x="0" y="0"/>
                </a:lnTo>
                <a:close/>
              </a:path>
            </a:pathLst>
          </a:custGeom>
          <a:blipFill>
            <a:blip r:embed="rId4"/>
            <a:stretch>
              <a:fillRect l="0" t="0" r="0" b="0"/>
            </a:stretch>
          </a:blipFill>
        </p:spPr>
      </p:sp>
      <p:sp>
        <p:nvSpPr>
          <p:cNvPr name="TextBox 15" id="15"/>
          <p:cNvSpPr txBox="true"/>
          <p:nvPr/>
        </p:nvSpPr>
        <p:spPr>
          <a:xfrm rot="0">
            <a:off x="3374412" y="-52209"/>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Admin Dashboard</a:t>
            </a:r>
          </a:p>
        </p:txBody>
      </p:sp>
      <p:sp>
        <p:nvSpPr>
          <p:cNvPr name="TextBox 16" id="16"/>
          <p:cNvSpPr txBox="true"/>
          <p:nvPr/>
        </p:nvSpPr>
        <p:spPr>
          <a:xfrm rot="0">
            <a:off x="1027295" y="1065180"/>
            <a:ext cx="8503372" cy="940263"/>
          </a:xfrm>
          <a:prstGeom prst="rect">
            <a:avLst/>
          </a:prstGeom>
        </p:spPr>
        <p:txBody>
          <a:bodyPr anchor="t" rtlCol="false" tIns="0" lIns="0" bIns="0" rIns="0">
            <a:spAutoFit/>
          </a:bodyPr>
          <a:lstStyle/>
          <a:p>
            <a:pPr algn="ctr" marL="0" indent="0" lvl="0">
              <a:lnSpc>
                <a:spcPts val="7026"/>
              </a:lnSpc>
            </a:pPr>
            <a:r>
              <a:rPr lang="en-US" b="true" sz="5018">
                <a:solidFill>
                  <a:srgbClr val="7A7261"/>
                </a:solidFill>
                <a:latin typeface="Codec Pro Ultra-Bold"/>
                <a:ea typeface="Codec Pro Ultra-Bold"/>
                <a:cs typeface="Codec Pro Ultra-Bold"/>
                <a:sym typeface="Codec Pro Ultra-Bold"/>
              </a:rPr>
              <a:t>Main </a:t>
            </a:r>
          </a:p>
        </p:txBody>
      </p:sp>
    </p:spTree>
  </p:cSld>
  <p:clrMapOvr>
    <a:masterClrMapping/>
  </p:clrMapOvr>
</p:sld>
</file>

<file path=ppt/slides/slide38.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837673" y="-2229080"/>
            <a:ext cx="4017648" cy="4149034"/>
          </a:xfrm>
          <a:custGeom>
            <a:avLst/>
            <a:gdLst/>
            <a:ahLst/>
            <a:cxnLst/>
            <a:rect r="r" b="b" t="t" l="l"/>
            <a:pathLst>
              <a:path h="4149034" w="4017648">
                <a:moveTo>
                  <a:pt x="0" y="0"/>
                </a:moveTo>
                <a:lnTo>
                  <a:pt x="4017647" y="0"/>
                </a:lnTo>
                <a:lnTo>
                  <a:pt x="4017647"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737897" y="1854261"/>
            <a:ext cx="14812205" cy="7922346"/>
          </a:xfrm>
          <a:custGeom>
            <a:avLst/>
            <a:gdLst/>
            <a:ahLst/>
            <a:cxnLst/>
            <a:rect r="r" b="b" t="t" l="l"/>
            <a:pathLst>
              <a:path h="7922346" w="14812205">
                <a:moveTo>
                  <a:pt x="0" y="0"/>
                </a:moveTo>
                <a:lnTo>
                  <a:pt x="14812206" y="0"/>
                </a:lnTo>
                <a:lnTo>
                  <a:pt x="14812206" y="7922346"/>
                </a:lnTo>
                <a:lnTo>
                  <a:pt x="0" y="7922346"/>
                </a:lnTo>
                <a:lnTo>
                  <a:pt x="0" y="0"/>
                </a:lnTo>
                <a:close/>
              </a:path>
            </a:pathLst>
          </a:custGeom>
          <a:blipFill>
            <a:blip r:embed="rId4"/>
            <a:stretch>
              <a:fillRect l="0" t="0" r="0" b="0"/>
            </a:stretch>
          </a:blipFill>
        </p:spPr>
      </p:sp>
      <p:sp>
        <p:nvSpPr>
          <p:cNvPr name="TextBox 15" id="15"/>
          <p:cNvSpPr txBox="true"/>
          <p:nvPr/>
        </p:nvSpPr>
        <p:spPr>
          <a:xfrm rot="0">
            <a:off x="3374412" y="-52209"/>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Admin Dashboard</a:t>
            </a:r>
          </a:p>
        </p:txBody>
      </p:sp>
      <p:sp>
        <p:nvSpPr>
          <p:cNvPr name="TextBox 16" id="16"/>
          <p:cNvSpPr txBox="true"/>
          <p:nvPr/>
        </p:nvSpPr>
        <p:spPr>
          <a:xfrm rot="0">
            <a:off x="3245667" y="876300"/>
            <a:ext cx="7684555" cy="838573"/>
          </a:xfrm>
          <a:prstGeom prst="rect">
            <a:avLst/>
          </a:prstGeom>
        </p:spPr>
        <p:txBody>
          <a:bodyPr anchor="t" rtlCol="false" tIns="0" lIns="0" bIns="0" rIns="0">
            <a:spAutoFit/>
          </a:bodyPr>
          <a:lstStyle/>
          <a:p>
            <a:pPr algn="ctr" marL="0" indent="0" lvl="0">
              <a:lnSpc>
                <a:spcPts val="6349"/>
              </a:lnSpc>
            </a:pPr>
            <a:r>
              <a:rPr lang="en-US" b="true" sz="4535">
                <a:solidFill>
                  <a:srgbClr val="7A7261"/>
                </a:solidFill>
                <a:latin typeface="Codec Pro Ultra-Bold"/>
                <a:ea typeface="Codec Pro Ultra-Bold"/>
                <a:cs typeface="Codec Pro Ultra-Bold"/>
                <a:sym typeface="Codec Pro Ultra-Bold"/>
              </a:rPr>
              <a:t>Properties Management</a:t>
            </a:r>
          </a:p>
        </p:txBody>
      </p:sp>
    </p:spTree>
  </p:cSld>
  <p:clrMapOvr>
    <a:masterClrMapping/>
  </p:clrMapOvr>
</p:sld>
</file>

<file path=ppt/slides/slide39.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279755" y="-2285173"/>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981529" y="-2310864"/>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560292" y="1845122"/>
            <a:ext cx="15167417" cy="7970010"/>
          </a:xfrm>
          <a:custGeom>
            <a:avLst/>
            <a:gdLst/>
            <a:ahLst/>
            <a:cxnLst/>
            <a:rect r="r" b="b" t="t" l="l"/>
            <a:pathLst>
              <a:path h="7970010" w="15167417">
                <a:moveTo>
                  <a:pt x="0" y="0"/>
                </a:moveTo>
                <a:lnTo>
                  <a:pt x="15167416" y="0"/>
                </a:lnTo>
                <a:lnTo>
                  <a:pt x="15167416" y="7970009"/>
                </a:lnTo>
                <a:lnTo>
                  <a:pt x="0" y="7970009"/>
                </a:lnTo>
                <a:lnTo>
                  <a:pt x="0" y="0"/>
                </a:lnTo>
                <a:close/>
              </a:path>
            </a:pathLst>
          </a:custGeom>
          <a:blipFill>
            <a:blip r:embed="rId4"/>
            <a:stretch>
              <a:fillRect l="0" t="0" r="0" b="0"/>
            </a:stretch>
          </a:blipFill>
        </p:spPr>
      </p:sp>
      <p:sp>
        <p:nvSpPr>
          <p:cNvPr name="Freeform 15" id="15"/>
          <p:cNvSpPr/>
          <p:nvPr/>
        </p:nvSpPr>
        <p:spPr>
          <a:xfrm flipH="false" flipV="false" rot="0">
            <a:off x="9144000" y="8643093"/>
            <a:ext cx="8298738" cy="782407"/>
          </a:xfrm>
          <a:custGeom>
            <a:avLst/>
            <a:gdLst/>
            <a:ahLst/>
            <a:cxnLst/>
            <a:rect r="r" b="b" t="t" l="l"/>
            <a:pathLst>
              <a:path h="782407" w="8298738">
                <a:moveTo>
                  <a:pt x="0" y="0"/>
                </a:moveTo>
                <a:lnTo>
                  <a:pt x="8298738" y="0"/>
                </a:lnTo>
                <a:lnTo>
                  <a:pt x="8298738" y="782407"/>
                </a:lnTo>
                <a:lnTo>
                  <a:pt x="0" y="782407"/>
                </a:lnTo>
                <a:lnTo>
                  <a:pt x="0" y="0"/>
                </a:lnTo>
                <a:close/>
              </a:path>
            </a:pathLst>
          </a:custGeom>
          <a:blipFill>
            <a:blip r:embed="rId5"/>
            <a:stretch>
              <a:fillRect l="-92595" t="-839713" r="0" b="-154248"/>
            </a:stretch>
          </a:blipFill>
        </p:spPr>
      </p:sp>
      <p:sp>
        <p:nvSpPr>
          <p:cNvPr name="TextBox 16" id="16"/>
          <p:cNvSpPr txBox="true"/>
          <p:nvPr/>
        </p:nvSpPr>
        <p:spPr>
          <a:xfrm rot="0">
            <a:off x="3374412" y="-52209"/>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Admin Dashboard</a:t>
            </a:r>
          </a:p>
        </p:txBody>
      </p:sp>
      <p:sp>
        <p:nvSpPr>
          <p:cNvPr name="TextBox 17" id="17"/>
          <p:cNvSpPr txBox="true"/>
          <p:nvPr/>
        </p:nvSpPr>
        <p:spPr>
          <a:xfrm rot="0">
            <a:off x="2693907" y="876300"/>
            <a:ext cx="7684555" cy="1639953"/>
          </a:xfrm>
          <a:prstGeom prst="rect">
            <a:avLst/>
          </a:prstGeom>
        </p:spPr>
        <p:txBody>
          <a:bodyPr anchor="t" rtlCol="false" tIns="0" lIns="0" bIns="0" rIns="0">
            <a:spAutoFit/>
          </a:bodyPr>
          <a:lstStyle/>
          <a:p>
            <a:pPr algn="ctr">
              <a:lnSpc>
                <a:spcPts val="6349"/>
              </a:lnSpc>
            </a:pPr>
            <a:r>
              <a:rPr lang="en-US" sz="4535" b="true">
                <a:solidFill>
                  <a:srgbClr val="7A7261"/>
                </a:solidFill>
                <a:latin typeface="Codec Pro Ultra-Bold"/>
                <a:ea typeface="Codec Pro Ultra-Bold"/>
                <a:cs typeface="Codec Pro Ultra-Bold"/>
                <a:sym typeface="Codec Pro Ultra-Bold"/>
              </a:rPr>
              <a:t> User Management</a:t>
            </a:r>
          </a:p>
          <a:p>
            <a:pPr algn="ctr" marL="0" indent="0" lvl="0">
              <a:lnSpc>
                <a:spcPts val="6349"/>
              </a:lnSpc>
            </a:pPr>
          </a:p>
        </p:txBody>
      </p:sp>
      <p:sp>
        <p:nvSpPr>
          <p:cNvPr name="Freeform 18" id="18"/>
          <p:cNvSpPr/>
          <p:nvPr/>
        </p:nvSpPr>
        <p:spPr>
          <a:xfrm flipH="true" flipV="false" rot="4846025">
            <a:off x="8316711" y="8494549"/>
            <a:ext cx="1107298" cy="374468"/>
          </a:xfrm>
          <a:custGeom>
            <a:avLst/>
            <a:gdLst/>
            <a:ahLst/>
            <a:cxnLst/>
            <a:rect r="r" b="b" t="t" l="l"/>
            <a:pathLst>
              <a:path h="374468" w="1107298">
                <a:moveTo>
                  <a:pt x="1107298" y="0"/>
                </a:moveTo>
                <a:lnTo>
                  <a:pt x="0" y="0"/>
                </a:lnTo>
                <a:lnTo>
                  <a:pt x="0" y="374468"/>
                </a:lnTo>
                <a:lnTo>
                  <a:pt x="1107298" y="374468"/>
                </a:lnTo>
                <a:lnTo>
                  <a:pt x="1107298" y="0"/>
                </a:lnTo>
                <a:close/>
              </a:path>
            </a:pathLst>
          </a:custGeom>
          <a:blipFill>
            <a:blip r:embed="rId6">
              <a:extLst>
                <a:ext uri="{96DAC541-7B7A-43D3-8B79-37D633B846F1}">
                  <asvg:svgBlip xmlns:asvg="http://schemas.microsoft.com/office/drawing/2016/SVG/main" r:embed="rId7"/>
                </a:ext>
              </a:extLst>
            </a:blip>
            <a:stretch>
              <a:fillRect l="0" t="0" r="0" b="0"/>
            </a:stretch>
          </a:blipFill>
        </p:spPr>
      </p:sp>
    </p:spTree>
  </p:cSld>
  <p:clrMapOvr>
    <a:masterClrMapping/>
  </p:clrMapOvr>
</p:sld>
</file>

<file path=ppt/slides/slide40.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279755" y="-2285173"/>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981529" y="-2350866"/>
            <a:ext cx="4017648" cy="4149034"/>
          </a:xfrm>
          <a:custGeom>
            <a:avLst/>
            <a:gdLst/>
            <a:ahLst/>
            <a:cxnLst/>
            <a:rect r="r" b="b" t="t" l="l"/>
            <a:pathLst>
              <a:path h="4149034" w="4017648">
                <a:moveTo>
                  <a:pt x="0" y="0"/>
                </a:moveTo>
                <a:lnTo>
                  <a:pt x="4017648" y="0"/>
                </a:lnTo>
                <a:lnTo>
                  <a:pt x="4017648" y="4149033"/>
                </a:lnTo>
                <a:lnTo>
                  <a:pt x="0" y="4149033"/>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751706" y="1714873"/>
            <a:ext cx="14784588" cy="7917484"/>
          </a:xfrm>
          <a:custGeom>
            <a:avLst/>
            <a:gdLst/>
            <a:ahLst/>
            <a:cxnLst/>
            <a:rect r="r" b="b" t="t" l="l"/>
            <a:pathLst>
              <a:path h="7917484" w="14784588">
                <a:moveTo>
                  <a:pt x="0" y="0"/>
                </a:moveTo>
                <a:lnTo>
                  <a:pt x="14784588" y="0"/>
                </a:lnTo>
                <a:lnTo>
                  <a:pt x="14784588" y="7917484"/>
                </a:lnTo>
                <a:lnTo>
                  <a:pt x="0" y="7917484"/>
                </a:lnTo>
                <a:lnTo>
                  <a:pt x="0" y="0"/>
                </a:lnTo>
                <a:close/>
              </a:path>
            </a:pathLst>
          </a:custGeom>
          <a:blipFill>
            <a:blip r:embed="rId4"/>
            <a:stretch>
              <a:fillRect l="0" t="0" r="0" b="0"/>
            </a:stretch>
          </a:blipFill>
        </p:spPr>
      </p:sp>
      <p:sp>
        <p:nvSpPr>
          <p:cNvPr name="TextBox 15" id="15"/>
          <p:cNvSpPr txBox="true"/>
          <p:nvPr/>
        </p:nvSpPr>
        <p:spPr>
          <a:xfrm rot="0">
            <a:off x="3374412" y="-52209"/>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Admin Dashboard</a:t>
            </a:r>
          </a:p>
        </p:txBody>
      </p:sp>
      <p:sp>
        <p:nvSpPr>
          <p:cNvPr name="TextBox 16" id="16"/>
          <p:cNvSpPr txBox="true"/>
          <p:nvPr/>
        </p:nvSpPr>
        <p:spPr>
          <a:xfrm rot="0">
            <a:off x="2693907" y="876300"/>
            <a:ext cx="7684555" cy="838573"/>
          </a:xfrm>
          <a:prstGeom prst="rect">
            <a:avLst/>
          </a:prstGeom>
        </p:spPr>
        <p:txBody>
          <a:bodyPr anchor="t" rtlCol="false" tIns="0" lIns="0" bIns="0" rIns="0">
            <a:spAutoFit/>
          </a:bodyPr>
          <a:lstStyle/>
          <a:p>
            <a:pPr algn="ctr" marL="0" indent="0" lvl="0">
              <a:lnSpc>
                <a:spcPts val="6349"/>
              </a:lnSpc>
            </a:pPr>
            <a:r>
              <a:rPr lang="en-US" b="true" sz="4535">
                <a:solidFill>
                  <a:srgbClr val="7A7261"/>
                </a:solidFill>
                <a:latin typeface="Codec Pro Ultra-Bold"/>
                <a:ea typeface="Codec Pro Ultra-Bold"/>
                <a:cs typeface="Codec Pro Ultra-Bold"/>
                <a:sym typeface="Codec Pro Ultra-Bold"/>
              </a:rPr>
              <a:t>Expert Applications</a:t>
            </a:r>
          </a:p>
        </p:txBody>
      </p:sp>
    </p:spTree>
  </p:cSld>
  <p:clrMapOvr>
    <a:masterClrMapping/>
  </p:clrMapOvr>
</p:sld>
</file>

<file path=ppt/slides/slide41.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279755" y="-2285173"/>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1223279" y="-2439924"/>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924719" y="1691292"/>
            <a:ext cx="14438562" cy="7732179"/>
          </a:xfrm>
          <a:custGeom>
            <a:avLst/>
            <a:gdLst/>
            <a:ahLst/>
            <a:cxnLst/>
            <a:rect r="r" b="b" t="t" l="l"/>
            <a:pathLst>
              <a:path h="7732179" w="14438562">
                <a:moveTo>
                  <a:pt x="0" y="0"/>
                </a:moveTo>
                <a:lnTo>
                  <a:pt x="14438562" y="0"/>
                </a:lnTo>
                <a:lnTo>
                  <a:pt x="14438562" y="7732179"/>
                </a:lnTo>
                <a:lnTo>
                  <a:pt x="0" y="7732179"/>
                </a:lnTo>
                <a:lnTo>
                  <a:pt x="0" y="0"/>
                </a:lnTo>
                <a:close/>
              </a:path>
            </a:pathLst>
          </a:custGeom>
          <a:blipFill>
            <a:blip r:embed="rId4"/>
            <a:stretch>
              <a:fillRect l="0" t="0" r="0" b="0"/>
            </a:stretch>
          </a:blipFill>
        </p:spPr>
      </p:sp>
      <p:sp>
        <p:nvSpPr>
          <p:cNvPr name="TextBox 15" id="15"/>
          <p:cNvSpPr txBox="true"/>
          <p:nvPr/>
        </p:nvSpPr>
        <p:spPr>
          <a:xfrm rot="0">
            <a:off x="3374412" y="-52209"/>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Admin Dashboard</a:t>
            </a:r>
          </a:p>
        </p:txBody>
      </p:sp>
      <p:sp>
        <p:nvSpPr>
          <p:cNvPr name="TextBox 16" id="16"/>
          <p:cNvSpPr txBox="true"/>
          <p:nvPr/>
        </p:nvSpPr>
        <p:spPr>
          <a:xfrm rot="0">
            <a:off x="3374412" y="876300"/>
            <a:ext cx="8379500" cy="814992"/>
          </a:xfrm>
          <a:prstGeom prst="rect">
            <a:avLst/>
          </a:prstGeom>
        </p:spPr>
        <p:txBody>
          <a:bodyPr anchor="t" rtlCol="false" tIns="0" lIns="0" bIns="0" rIns="0">
            <a:spAutoFit/>
          </a:bodyPr>
          <a:lstStyle/>
          <a:p>
            <a:pPr algn="ctr" marL="0" indent="0" lvl="0">
              <a:lnSpc>
                <a:spcPts val="6131"/>
              </a:lnSpc>
            </a:pPr>
            <a:r>
              <a:rPr lang="en-US" b="true" sz="4379">
                <a:solidFill>
                  <a:srgbClr val="7A7261"/>
                </a:solidFill>
                <a:latin typeface="Codec Pro Ultra-Bold"/>
                <a:ea typeface="Codec Pro Ultra-Bold"/>
                <a:cs typeface="Codec Pro Ultra-Bold"/>
                <a:sym typeface="Codec Pro Ultra-Bold"/>
              </a:rPr>
              <a:t>Advertisement Management </a:t>
            </a:r>
          </a:p>
        </p:txBody>
      </p:sp>
    </p:spTree>
  </p:cSld>
  <p:clrMapOvr>
    <a:masterClrMapping/>
  </p:clrMapOvr>
</p:sld>
</file>

<file path=ppt/slides/slide42.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279755" y="-2285173"/>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981529" y="-2392049"/>
            <a:ext cx="4017648" cy="4149034"/>
          </a:xfrm>
          <a:custGeom>
            <a:avLst/>
            <a:gdLst/>
            <a:ahLst/>
            <a:cxnLst/>
            <a:rect r="r" b="b" t="t" l="l"/>
            <a:pathLst>
              <a:path h="4149034" w="4017648">
                <a:moveTo>
                  <a:pt x="0" y="0"/>
                </a:moveTo>
                <a:lnTo>
                  <a:pt x="4017648" y="0"/>
                </a:lnTo>
                <a:lnTo>
                  <a:pt x="4017648"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917572" y="1960210"/>
            <a:ext cx="14452855" cy="7739833"/>
          </a:xfrm>
          <a:custGeom>
            <a:avLst/>
            <a:gdLst/>
            <a:ahLst/>
            <a:cxnLst/>
            <a:rect r="r" b="b" t="t" l="l"/>
            <a:pathLst>
              <a:path h="7739833" w="14452855">
                <a:moveTo>
                  <a:pt x="0" y="0"/>
                </a:moveTo>
                <a:lnTo>
                  <a:pt x="14452856" y="0"/>
                </a:lnTo>
                <a:lnTo>
                  <a:pt x="14452856" y="7739833"/>
                </a:lnTo>
                <a:lnTo>
                  <a:pt x="0" y="7739833"/>
                </a:lnTo>
                <a:lnTo>
                  <a:pt x="0" y="0"/>
                </a:lnTo>
                <a:close/>
              </a:path>
            </a:pathLst>
          </a:custGeom>
          <a:blipFill>
            <a:blip r:embed="rId4"/>
            <a:stretch>
              <a:fillRect l="0" t="0" r="0" b="0"/>
            </a:stretch>
          </a:blipFill>
        </p:spPr>
      </p:sp>
      <p:sp>
        <p:nvSpPr>
          <p:cNvPr name="TextBox 15" id="15"/>
          <p:cNvSpPr txBox="true"/>
          <p:nvPr/>
        </p:nvSpPr>
        <p:spPr>
          <a:xfrm rot="0">
            <a:off x="3374412" y="-52209"/>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Admin Dashboard</a:t>
            </a:r>
          </a:p>
        </p:txBody>
      </p:sp>
      <p:sp>
        <p:nvSpPr>
          <p:cNvPr name="TextBox 16" id="16"/>
          <p:cNvSpPr txBox="true"/>
          <p:nvPr/>
        </p:nvSpPr>
        <p:spPr>
          <a:xfrm rot="0">
            <a:off x="2767475" y="876300"/>
            <a:ext cx="8379500" cy="814992"/>
          </a:xfrm>
          <a:prstGeom prst="rect">
            <a:avLst/>
          </a:prstGeom>
        </p:spPr>
        <p:txBody>
          <a:bodyPr anchor="t" rtlCol="false" tIns="0" lIns="0" bIns="0" rIns="0">
            <a:spAutoFit/>
          </a:bodyPr>
          <a:lstStyle/>
          <a:p>
            <a:pPr algn="ctr" marL="0" indent="0" lvl="0">
              <a:lnSpc>
                <a:spcPts val="6131"/>
              </a:lnSpc>
            </a:pPr>
            <a:r>
              <a:rPr lang="en-US" b="true" sz="4379">
                <a:solidFill>
                  <a:srgbClr val="7A7261"/>
                </a:solidFill>
                <a:latin typeface="Codec Pro Ultra-Bold"/>
                <a:ea typeface="Codec Pro Ultra-Bold"/>
                <a:cs typeface="Codec Pro Ultra-Bold"/>
                <a:sym typeface="Codec Pro Ultra-Bold"/>
              </a:rPr>
              <a:t>Messages Management </a:t>
            </a:r>
          </a:p>
        </p:txBody>
      </p:sp>
    </p:spTree>
  </p:cSld>
  <p:clrMapOvr>
    <a:masterClrMapping/>
  </p:clrMapOvr>
</p:sld>
</file>

<file path=ppt/slides/slide43.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279755" y="-2285173"/>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1315866" y="-2350866"/>
            <a:ext cx="4017648" cy="4149034"/>
          </a:xfrm>
          <a:custGeom>
            <a:avLst/>
            <a:gdLst/>
            <a:ahLst/>
            <a:cxnLst/>
            <a:rect r="r" b="b" t="t" l="l"/>
            <a:pathLst>
              <a:path h="4149034" w="4017648">
                <a:moveTo>
                  <a:pt x="0" y="0"/>
                </a:moveTo>
                <a:lnTo>
                  <a:pt x="4017648" y="0"/>
                </a:lnTo>
                <a:lnTo>
                  <a:pt x="4017648" y="4149033"/>
                </a:lnTo>
                <a:lnTo>
                  <a:pt x="0" y="4149033"/>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743097" y="1732474"/>
            <a:ext cx="14801806" cy="7926704"/>
          </a:xfrm>
          <a:custGeom>
            <a:avLst/>
            <a:gdLst/>
            <a:ahLst/>
            <a:cxnLst/>
            <a:rect r="r" b="b" t="t" l="l"/>
            <a:pathLst>
              <a:path h="7926704" w="14801806">
                <a:moveTo>
                  <a:pt x="0" y="0"/>
                </a:moveTo>
                <a:lnTo>
                  <a:pt x="14801806" y="0"/>
                </a:lnTo>
                <a:lnTo>
                  <a:pt x="14801806" y="7926705"/>
                </a:lnTo>
                <a:lnTo>
                  <a:pt x="0" y="7926705"/>
                </a:lnTo>
                <a:lnTo>
                  <a:pt x="0" y="0"/>
                </a:lnTo>
                <a:close/>
              </a:path>
            </a:pathLst>
          </a:custGeom>
          <a:blipFill>
            <a:blip r:embed="rId4"/>
            <a:stretch>
              <a:fillRect l="0" t="0" r="0" b="0"/>
            </a:stretch>
          </a:blipFill>
        </p:spPr>
      </p:sp>
      <p:sp>
        <p:nvSpPr>
          <p:cNvPr name="TextBox 15" id="15"/>
          <p:cNvSpPr txBox="true"/>
          <p:nvPr/>
        </p:nvSpPr>
        <p:spPr>
          <a:xfrm rot="0">
            <a:off x="3374412" y="-52209"/>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Admin Dashboard</a:t>
            </a:r>
          </a:p>
        </p:txBody>
      </p:sp>
      <p:sp>
        <p:nvSpPr>
          <p:cNvPr name="TextBox 16" id="16"/>
          <p:cNvSpPr txBox="true"/>
          <p:nvPr/>
        </p:nvSpPr>
        <p:spPr>
          <a:xfrm rot="0">
            <a:off x="2767475" y="876300"/>
            <a:ext cx="8379500" cy="814992"/>
          </a:xfrm>
          <a:prstGeom prst="rect">
            <a:avLst/>
          </a:prstGeom>
        </p:spPr>
        <p:txBody>
          <a:bodyPr anchor="t" rtlCol="false" tIns="0" lIns="0" bIns="0" rIns="0">
            <a:spAutoFit/>
          </a:bodyPr>
          <a:lstStyle/>
          <a:p>
            <a:pPr algn="ctr" marL="0" indent="0" lvl="0">
              <a:lnSpc>
                <a:spcPts val="6131"/>
              </a:lnSpc>
            </a:pPr>
            <a:r>
              <a:rPr lang="en-US" b="true" sz="4379">
                <a:solidFill>
                  <a:srgbClr val="7A7261"/>
                </a:solidFill>
                <a:latin typeface="Codec Pro Ultra-Bold"/>
                <a:ea typeface="Codec Pro Ultra-Bold"/>
                <a:cs typeface="Codec Pro Ultra-Bold"/>
                <a:sym typeface="Codec Pro Ultra-Bold"/>
              </a:rPr>
              <a:t>Broadcast Management</a:t>
            </a:r>
          </a:p>
        </p:txBody>
      </p:sp>
    </p:spTree>
  </p:cSld>
  <p:clrMapOvr>
    <a:masterClrMapping/>
  </p:clrMapOvr>
</p:sld>
</file>

<file path=ppt/slides/slide44.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279755" y="-2285173"/>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1555877" y="-2439924"/>
            <a:ext cx="4017648" cy="4149034"/>
          </a:xfrm>
          <a:custGeom>
            <a:avLst/>
            <a:gdLst/>
            <a:ahLst/>
            <a:cxnLst/>
            <a:rect r="r" b="b" t="t" l="l"/>
            <a:pathLst>
              <a:path h="4149034" w="4017648">
                <a:moveTo>
                  <a:pt x="0" y="0"/>
                </a:moveTo>
                <a:lnTo>
                  <a:pt x="4017647" y="0"/>
                </a:lnTo>
                <a:lnTo>
                  <a:pt x="4017647"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923734" y="1691292"/>
            <a:ext cx="14440531" cy="7752591"/>
          </a:xfrm>
          <a:custGeom>
            <a:avLst/>
            <a:gdLst/>
            <a:ahLst/>
            <a:cxnLst/>
            <a:rect r="r" b="b" t="t" l="l"/>
            <a:pathLst>
              <a:path h="7752591" w="14440531">
                <a:moveTo>
                  <a:pt x="0" y="0"/>
                </a:moveTo>
                <a:lnTo>
                  <a:pt x="14440532" y="0"/>
                </a:lnTo>
                <a:lnTo>
                  <a:pt x="14440532" y="7752591"/>
                </a:lnTo>
                <a:lnTo>
                  <a:pt x="0" y="7752591"/>
                </a:lnTo>
                <a:lnTo>
                  <a:pt x="0" y="0"/>
                </a:lnTo>
                <a:close/>
              </a:path>
            </a:pathLst>
          </a:custGeom>
          <a:blipFill>
            <a:blip r:embed="rId4"/>
            <a:stretch>
              <a:fillRect l="0" t="0" r="0" b="0"/>
            </a:stretch>
          </a:blipFill>
        </p:spPr>
      </p:sp>
      <p:sp>
        <p:nvSpPr>
          <p:cNvPr name="TextBox 15" id="15"/>
          <p:cNvSpPr txBox="true"/>
          <p:nvPr/>
        </p:nvSpPr>
        <p:spPr>
          <a:xfrm rot="0">
            <a:off x="3374412" y="-52209"/>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Admin Dashboard</a:t>
            </a:r>
          </a:p>
        </p:txBody>
      </p:sp>
      <p:sp>
        <p:nvSpPr>
          <p:cNvPr name="TextBox 16" id="16"/>
          <p:cNvSpPr txBox="true"/>
          <p:nvPr/>
        </p:nvSpPr>
        <p:spPr>
          <a:xfrm rot="0">
            <a:off x="3208883" y="876300"/>
            <a:ext cx="8379500" cy="814992"/>
          </a:xfrm>
          <a:prstGeom prst="rect">
            <a:avLst/>
          </a:prstGeom>
        </p:spPr>
        <p:txBody>
          <a:bodyPr anchor="t" rtlCol="false" tIns="0" lIns="0" bIns="0" rIns="0">
            <a:spAutoFit/>
          </a:bodyPr>
          <a:lstStyle/>
          <a:p>
            <a:pPr algn="ctr" marL="0" indent="0" lvl="0">
              <a:lnSpc>
                <a:spcPts val="6131"/>
              </a:lnSpc>
            </a:pPr>
            <a:r>
              <a:rPr lang="en-US" b="true" sz="4379">
                <a:solidFill>
                  <a:srgbClr val="7A7261"/>
                </a:solidFill>
                <a:latin typeface="Codec Pro Ultra-Bold"/>
                <a:ea typeface="Codec Pro Ultra-Bold"/>
                <a:cs typeface="Codec Pro Ultra-Bold"/>
                <a:sym typeface="Codec Pro Ultra-Bold"/>
              </a:rPr>
              <a:t>Site Content Management</a:t>
            </a:r>
          </a:p>
        </p:txBody>
      </p:sp>
    </p:spTree>
  </p:cSld>
  <p:clrMapOvr>
    <a:masterClrMapping/>
  </p:clrMapOvr>
</p:sld>
</file>

<file path=ppt/slides/slide45.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279755" y="-2285173"/>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1555877" y="-2439924"/>
            <a:ext cx="4017648" cy="4149034"/>
          </a:xfrm>
          <a:custGeom>
            <a:avLst/>
            <a:gdLst/>
            <a:ahLst/>
            <a:cxnLst/>
            <a:rect r="r" b="b" t="t" l="l"/>
            <a:pathLst>
              <a:path h="4149034" w="4017648">
                <a:moveTo>
                  <a:pt x="0" y="0"/>
                </a:moveTo>
                <a:lnTo>
                  <a:pt x="4017647" y="0"/>
                </a:lnTo>
                <a:lnTo>
                  <a:pt x="4017647" y="4149034"/>
                </a:lnTo>
                <a:lnTo>
                  <a:pt x="0" y="4149034"/>
                </a:lnTo>
                <a:lnTo>
                  <a:pt x="0" y="0"/>
                </a:lnTo>
                <a:close/>
              </a:path>
            </a:pathLst>
          </a:custGeom>
          <a:blipFill>
            <a:blip r:embed="rId2"/>
            <a:stretch>
              <a:fillRect l="0" t="0" r="0" b="0"/>
            </a:stretch>
          </a:blipFill>
        </p:spPr>
      </p:sp>
      <p:sp>
        <p:nvSpPr>
          <p:cNvPr name="Freeform 13" id="13"/>
          <p:cNvSpPr/>
          <p:nvPr/>
        </p:nvSpPr>
        <p:spPr>
          <a:xfrm flipH="false" flipV="false" rot="-5400000">
            <a:off x="14720681" y="6792214"/>
            <a:ext cx="4031999" cy="7042793"/>
          </a:xfrm>
          <a:custGeom>
            <a:avLst/>
            <a:gdLst/>
            <a:ahLst/>
            <a:cxnLst/>
            <a:rect r="r" b="b" t="t" l="l"/>
            <a:pathLst>
              <a:path h="7042793" w="4031999">
                <a:moveTo>
                  <a:pt x="0" y="0"/>
                </a:moveTo>
                <a:lnTo>
                  <a:pt x="4031999" y="0"/>
                </a:lnTo>
                <a:lnTo>
                  <a:pt x="4031999" y="7042793"/>
                </a:lnTo>
                <a:lnTo>
                  <a:pt x="0" y="7042793"/>
                </a:lnTo>
                <a:lnTo>
                  <a:pt x="0" y="0"/>
                </a:lnTo>
                <a:close/>
              </a:path>
            </a:pathLst>
          </a:custGeom>
          <a:blipFill>
            <a:blip r:embed="rId3"/>
            <a:stretch>
              <a:fillRect l="0" t="0" r="0" b="0"/>
            </a:stretch>
          </a:blipFill>
        </p:spPr>
      </p:sp>
      <p:sp>
        <p:nvSpPr>
          <p:cNvPr name="Freeform 14" id="14"/>
          <p:cNvSpPr/>
          <p:nvPr/>
        </p:nvSpPr>
        <p:spPr>
          <a:xfrm flipH="false" flipV="false" rot="0">
            <a:off x="1800292" y="1691292"/>
            <a:ext cx="14687417" cy="7865446"/>
          </a:xfrm>
          <a:custGeom>
            <a:avLst/>
            <a:gdLst/>
            <a:ahLst/>
            <a:cxnLst/>
            <a:rect r="r" b="b" t="t" l="l"/>
            <a:pathLst>
              <a:path h="7865446" w="14687417">
                <a:moveTo>
                  <a:pt x="0" y="0"/>
                </a:moveTo>
                <a:lnTo>
                  <a:pt x="14687416" y="0"/>
                </a:lnTo>
                <a:lnTo>
                  <a:pt x="14687416" y="7865446"/>
                </a:lnTo>
                <a:lnTo>
                  <a:pt x="0" y="7865446"/>
                </a:lnTo>
                <a:lnTo>
                  <a:pt x="0" y="0"/>
                </a:lnTo>
                <a:close/>
              </a:path>
            </a:pathLst>
          </a:custGeom>
          <a:blipFill>
            <a:blip r:embed="rId4"/>
            <a:stretch>
              <a:fillRect l="0" t="0" r="0" b="0"/>
            </a:stretch>
          </a:blipFill>
        </p:spPr>
      </p:sp>
      <p:sp>
        <p:nvSpPr>
          <p:cNvPr name="TextBox 15" id="15"/>
          <p:cNvSpPr txBox="true"/>
          <p:nvPr/>
        </p:nvSpPr>
        <p:spPr>
          <a:xfrm rot="0">
            <a:off x="3374412" y="-52209"/>
            <a:ext cx="11873771" cy="1298364"/>
          </a:xfrm>
          <a:prstGeom prst="rect">
            <a:avLst/>
          </a:prstGeom>
        </p:spPr>
        <p:txBody>
          <a:bodyPr anchor="t" rtlCol="false" tIns="0" lIns="0" bIns="0" rIns="0">
            <a:spAutoFit/>
          </a:bodyPr>
          <a:lstStyle/>
          <a:p>
            <a:pPr algn="ctr" marL="0" indent="0" lvl="0">
              <a:lnSpc>
                <a:spcPts val="9811"/>
              </a:lnSpc>
            </a:pPr>
            <a:r>
              <a:rPr lang="en-US" b="true" sz="7008">
                <a:solidFill>
                  <a:srgbClr val="7A7261"/>
                </a:solidFill>
                <a:latin typeface="Codec Pro Ultra-Bold"/>
                <a:ea typeface="Codec Pro Ultra-Bold"/>
                <a:cs typeface="Codec Pro Ultra-Bold"/>
                <a:sym typeface="Codec Pro Ultra-Bold"/>
              </a:rPr>
              <a:t>Admin Dashboard</a:t>
            </a:r>
          </a:p>
        </p:txBody>
      </p:sp>
      <p:sp>
        <p:nvSpPr>
          <p:cNvPr name="TextBox 16" id="16"/>
          <p:cNvSpPr txBox="true"/>
          <p:nvPr/>
        </p:nvSpPr>
        <p:spPr>
          <a:xfrm rot="0">
            <a:off x="3208883" y="876300"/>
            <a:ext cx="8379500" cy="814992"/>
          </a:xfrm>
          <a:prstGeom prst="rect">
            <a:avLst/>
          </a:prstGeom>
        </p:spPr>
        <p:txBody>
          <a:bodyPr anchor="t" rtlCol="false" tIns="0" lIns="0" bIns="0" rIns="0">
            <a:spAutoFit/>
          </a:bodyPr>
          <a:lstStyle/>
          <a:p>
            <a:pPr algn="ctr" marL="0" indent="0" lvl="0">
              <a:lnSpc>
                <a:spcPts val="6131"/>
              </a:lnSpc>
            </a:pPr>
            <a:r>
              <a:rPr lang="en-US" b="true" sz="4379">
                <a:solidFill>
                  <a:srgbClr val="7A7261"/>
                </a:solidFill>
                <a:latin typeface="Codec Pro Ultra-Bold"/>
                <a:ea typeface="Codec Pro Ultra-Bold"/>
                <a:cs typeface="Codec Pro Ultra-Bold"/>
                <a:sym typeface="Codec Pro Ultra-Bold"/>
              </a:rPr>
              <a:t>Site Content Management</a:t>
            </a:r>
          </a:p>
        </p:txBody>
      </p:sp>
    </p:spTree>
  </p:cSld>
  <p:clrMapOvr>
    <a:masterClrMapping/>
  </p:clrMapOvr>
</p:sld>
</file>

<file path=ppt/slides/slide46.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949565" y="-1399911"/>
            <a:ext cx="4315739" cy="4121531"/>
          </a:xfrm>
          <a:custGeom>
            <a:avLst/>
            <a:gdLst/>
            <a:ahLst/>
            <a:cxnLst/>
            <a:rect r="r" b="b" t="t" l="l"/>
            <a:pathLst>
              <a:path h="4121531" w="4315739">
                <a:moveTo>
                  <a:pt x="0" y="0"/>
                </a:moveTo>
                <a:lnTo>
                  <a:pt x="4315739" y="0"/>
                </a:lnTo>
                <a:lnTo>
                  <a:pt x="4315739" y="4121531"/>
                </a:lnTo>
                <a:lnTo>
                  <a:pt x="0" y="4121531"/>
                </a:lnTo>
                <a:lnTo>
                  <a:pt x="0" y="0"/>
                </a:lnTo>
                <a:close/>
              </a:path>
            </a:pathLst>
          </a:custGeom>
          <a:blipFill>
            <a:blip r:embed="rId2"/>
            <a:stretch>
              <a:fillRect l="0" t="0" r="0" b="0"/>
            </a:stretch>
          </a:blipFill>
        </p:spPr>
      </p:sp>
      <p:sp>
        <p:nvSpPr>
          <p:cNvPr name="Freeform 13" id="13"/>
          <p:cNvSpPr/>
          <p:nvPr/>
        </p:nvSpPr>
        <p:spPr>
          <a:xfrm flipH="false" flipV="false" rot="-5400000">
            <a:off x="14429943" y="7907919"/>
            <a:ext cx="4019268" cy="4453608"/>
          </a:xfrm>
          <a:custGeom>
            <a:avLst/>
            <a:gdLst/>
            <a:ahLst/>
            <a:cxnLst/>
            <a:rect r="r" b="b" t="t" l="l"/>
            <a:pathLst>
              <a:path h="4453608" w="4019268">
                <a:moveTo>
                  <a:pt x="0" y="0"/>
                </a:moveTo>
                <a:lnTo>
                  <a:pt x="4019267" y="0"/>
                </a:lnTo>
                <a:lnTo>
                  <a:pt x="4019267" y="4453608"/>
                </a:lnTo>
                <a:lnTo>
                  <a:pt x="0" y="4453608"/>
                </a:lnTo>
                <a:lnTo>
                  <a:pt x="0" y="0"/>
                </a:lnTo>
                <a:close/>
              </a:path>
            </a:pathLst>
          </a:custGeom>
          <a:blipFill>
            <a:blip r:embed="rId3"/>
            <a:stretch>
              <a:fillRect l="0" t="0" r="0" b="0"/>
            </a:stretch>
          </a:blipFill>
        </p:spPr>
      </p:sp>
      <p:sp>
        <p:nvSpPr>
          <p:cNvPr name="Freeform 14" id="14"/>
          <p:cNvSpPr/>
          <p:nvPr/>
        </p:nvSpPr>
        <p:spPr>
          <a:xfrm flipH="false" flipV="false" rot="0">
            <a:off x="5861580" y="2289782"/>
            <a:ext cx="5908506" cy="5172303"/>
          </a:xfrm>
          <a:custGeom>
            <a:avLst/>
            <a:gdLst/>
            <a:ahLst/>
            <a:cxnLst/>
            <a:rect r="r" b="b" t="t" l="l"/>
            <a:pathLst>
              <a:path h="5172303" w="5908506">
                <a:moveTo>
                  <a:pt x="0" y="0"/>
                </a:moveTo>
                <a:lnTo>
                  <a:pt x="5908507" y="0"/>
                </a:lnTo>
                <a:lnTo>
                  <a:pt x="5908507" y="5172303"/>
                </a:lnTo>
                <a:lnTo>
                  <a:pt x="0" y="5172303"/>
                </a:lnTo>
                <a:lnTo>
                  <a:pt x="0" y="0"/>
                </a:lnTo>
                <a:close/>
              </a:path>
            </a:pathLst>
          </a:custGeom>
          <a:blipFill>
            <a:blip r:embed="rId4"/>
            <a:stretch>
              <a:fillRect l="0" t="0" r="0" b="0"/>
            </a:stretch>
          </a:blipFill>
        </p:spPr>
      </p:sp>
      <p:sp>
        <p:nvSpPr>
          <p:cNvPr name="Freeform 15" id="15"/>
          <p:cNvSpPr/>
          <p:nvPr/>
        </p:nvSpPr>
        <p:spPr>
          <a:xfrm flipH="false" flipV="false" rot="0">
            <a:off x="11992133" y="1723738"/>
            <a:ext cx="5046527" cy="3687329"/>
          </a:xfrm>
          <a:custGeom>
            <a:avLst/>
            <a:gdLst/>
            <a:ahLst/>
            <a:cxnLst/>
            <a:rect r="r" b="b" t="t" l="l"/>
            <a:pathLst>
              <a:path h="3687329" w="5046527">
                <a:moveTo>
                  <a:pt x="0" y="0"/>
                </a:moveTo>
                <a:lnTo>
                  <a:pt x="5046526" y="0"/>
                </a:lnTo>
                <a:lnTo>
                  <a:pt x="5046526" y="3687328"/>
                </a:lnTo>
                <a:lnTo>
                  <a:pt x="0" y="3687328"/>
                </a:lnTo>
                <a:lnTo>
                  <a:pt x="0" y="0"/>
                </a:lnTo>
                <a:close/>
              </a:path>
            </a:pathLst>
          </a:custGeom>
          <a:blipFill>
            <a:blip r:embed="rId5"/>
            <a:stretch>
              <a:fillRect l="0" t="0" r="0" b="0"/>
            </a:stretch>
          </a:blipFill>
        </p:spPr>
      </p:sp>
      <p:sp>
        <p:nvSpPr>
          <p:cNvPr name="Freeform 16" id="16"/>
          <p:cNvSpPr/>
          <p:nvPr/>
        </p:nvSpPr>
        <p:spPr>
          <a:xfrm flipH="false" flipV="false" rot="0">
            <a:off x="1300607" y="4895930"/>
            <a:ext cx="4341899" cy="4378591"/>
          </a:xfrm>
          <a:custGeom>
            <a:avLst/>
            <a:gdLst/>
            <a:ahLst/>
            <a:cxnLst/>
            <a:rect r="r" b="b" t="t" l="l"/>
            <a:pathLst>
              <a:path h="4378591" w="4341899">
                <a:moveTo>
                  <a:pt x="0" y="0"/>
                </a:moveTo>
                <a:lnTo>
                  <a:pt x="4341898" y="0"/>
                </a:lnTo>
                <a:lnTo>
                  <a:pt x="4341898" y="4378591"/>
                </a:lnTo>
                <a:lnTo>
                  <a:pt x="0" y="4378591"/>
                </a:lnTo>
                <a:lnTo>
                  <a:pt x="0" y="0"/>
                </a:lnTo>
                <a:close/>
              </a:path>
            </a:pathLst>
          </a:custGeom>
          <a:blipFill>
            <a:blip r:embed="rId6"/>
            <a:stretch>
              <a:fillRect l="0" t="0" r="0" b="0"/>
            </a:stretch>
          </a:blipFill>
        </p:spPr>
      </p:sp>
      <p:sp>
        <p:nvSpPr>
          <p:cNvPr name="Freeform 17" id="17"/>
          <p:cNvSpPr/>
          <p:nvPr/>
        </p:nvSpPr>
        <p:spPr>
          <a:xfrm flipH="false" flipV="false" rot="-1700820">
            <a:off x="5692908" y="6503156"/>
            <a:ext cx="2479212" cy="838424"/>
          </a:xfrm>
          <a:custGeom>
            <a:avLst/>
            <a:gdLst/>
            <a:ahLst/>
            <a:cxnLst/>
            <a:rect r="r" b="b" t="t" l="l"/>
            <a:pathLst>
              <a:path h="838424" w="2479212">
                <a:moveTo>
                  <a:pt x="0" y="0"/>
                </a:moveTo>
                <a:lnTo>
                  <a:pt x="2479212" y="0"/>
                </a:lnTo>
                <a:lnTo>
                  <a:pt x="2479212" y="838424"/>
                </a:lnTo>
                <a:lnTo>
                  <a:pt x="0" y="838424"/>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
        <p:nvSpPr>
          <p:cNvPr name="TextBox 18" id="18"/>
          <p:cNvSpPr txBox="true"/>
          <p:nvPr/>
        </p:nvSpPr>
        <p:spPr>
          <a:xfrm rot="0">
            <a:off x="4328002" y="413205"/>
            <a:ext cx="11873771" cy="1332901"/>
          </a:xfrm>
          <a:prstGeom prst="rect">
            <a:avLst/>
          </a:prstGeom>
        </p:spPr>
        <p:txBody>
          <a:bodyPr anchor="t" rtlCol="false" tIns="0" lIns="0" bIns="0" rIns="0">
            <a:spAutoFit/>
          </a:bodyPr>
          <a:lstStyle/>
          <a:p>
            <a:pPr algn="ctr" marL="0" indent="0" lvl="0">
              <a:lnSpc>
                <a:spcPts val="10008"/>
              </a:lnSpc>
            </a:pPr>
            <a:r>
              <a:rPr lang="en-US" b="true" sz="7148">
                <a:solidFill>
                  <a:srgbClr val="7A7261"/>
                </a:solidFill>
                <a:latin typeface="Codec Pro Ultra-Bold"/>
                <a:ea typeface="Codec Pro Ultra-Bold"/>
                <a:cs typeface="Codec Pro Ultra-Bold"/>
                <a:sym typeface="Codec Pro Ultra-Bold"/>
              </a:rPr>
              <a:t>General Settings</a:t>
            </a:r>
          </a:p>
        </p:txBody>
      </p:sp>
      <p:sp>
        <p:nvSpPr>
          <p:cNvPr name="Freeform 19" id="19"/>
          <p:cNvSpPr/>
          <p:nvPr/>
        </p:nvSpPr>
        <p:spPr>
          <a:xfrm flipH="false" flipV="false" rot="9752985">
            <a:off x="9444258" y="3685072"/>
            <a:ext cx="2479212" cy="838424"/>
          </a:xfrm>
          <a:custGeom>
            <a:avLst/>
            <a:gdLst/>
            <a:ahLst/>
            <a:cxnLst/>
            <a:rect r="r" b="b" t="t" l="l"/>
            <a:pathLst>
              <a:path h="838424" w="2479212">
                <a:moveTo>
                  <a:pt x="0" y="0"/>
                </a:moveTo>
                <a:lnTo>
                  <a:pt x="2479212" y="0"/>
                </a:lnTo>
                <a:lnTo>
                  <a:pt x="2479212" y="838425"/>
                </a:lnTo>
                <a:lnTo>
                  <a:pt x="0" y="838425"/>
                </a:lnTo>
                <a:lnTo>
                  <a:pt x="0" y="0"/>
                </a:lnTo>
                <a:close/>
              </a:path>
            </a:pathLst>
          </a:custGeom>
          <a:blipFill>
            <a:blip r:embed="rId7">
              <a:extLst>
                <a:ext uri="{96DAC541-7B7A-43D3-8B79-37D633B846F1}">
                  <asvg:svgBlip xmlns:asvg="http://schemas.microsoft.com/office/drawing/2016/SVG/main" r:embed="rId8"/>
                </a:ext>
              </a:extLst>
            </a:blip>
            <a:stretch>
              <a:fillRect l="0" t="0" r="0" b="0"/>
            </a:stretch>
          </a:blipFill>
        </p:spPr>
      </p:sp>
    </p:spTree>
  </p:cSld>
  <p:clrMapOvr>
    <a:masterClrMapping/>
  </p:clrMapOvr>
</p:sld>
</file>

<file path=ppt/slides/slide47.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949565" y="-1399911"/>
            <a:ext cx="4315739" cy="4121531"/>
          </a:xfrm>
          <a:custGeom>
            <a:avLst/>
            <a:gdLst/>
            <a:ahLst/>
            <a:cxnLst/>
            <a:rect r="r" b="b" t="t" l="l"/>
            <a:pathLst>
              <a:path h="4121531" w="4315739">
                <a:moveTo>
                  <a:pt x="0" y="0"/>
                </a:moveTo>
                <a:lnTo>
                  <a:pt x="4315739" y="0"/>
                </a:lnTo>
                <a:lnTo>
                  <a:pt x="4315739" y="4121531"/>
                </a:lnTo>
                <a:lnTo>
                  <a:pt x="0" y="4121531"/>
                </a:lnTo>
                <a:lnTo>
                  <a:pt x="0" y="0"/>
                </a:lnTo>
                <a:close/>
              </a:path>
            </a:pathLst>
          </a:custGeom>
          <a:blipFill>
            <a:blip r:embed="rId2"/>
            <a:stretch>
              <a:fillRect l="0" t="0" r="0" b="0"/>
            </a:stretch>
          </a:blipFill>
        </p:spPr>
      </p:sp>
      <p:sp>
        <p:nvSpPr>
          <p:cNvPr name="Freeform 13" id="13"/>
          <p:cNvSpPr/>
          <p:nvPr/>
        </p:nvSpPr>
        <p:spPr>
          <a:xfrm flipH="false" flipV="false" rot="-5400000">
            <a:off x="14429943" y="7907919"/>
            <a:ext cx="4019268" cy="4453608"/>
          </a:xfrm>
          <a:custGeom>
            <a:avLst/>
            <a:gdLst/>
            <a:ahLst/>
            <a:cxnLst/>
            <a:rect r="r" b="b" t="t" l="l"/>
            <a:pathLst>
              <a:path h="4453608" w="4019268">
                <a:moveTo>
                  <a:pt x="0" y="0"/>
                </a:moveTo>
                <a:lnTo>
                  <a:pt x="4019267" y="0"/>
                </a:lnTo>
                <a:lnTo>
                  <a:pt x="4019267" y="4453608"/>
                </a:lnTo>
                <a:lnTo>
                  <a:pt x="0" y="4453608"/>
                </a:lnTo>
                <a:lnTo>
                  <a:pt x="0" y="0"/>
                </a:lnTo>
                <a:close/>
              </a:path>
            </a:pathLst>
          </a:custGeom>
          <a:blipFill>
            <a:blip r:embed="rId3"/>
            <a:stretch>
              <a:fillRect l="0" t="0" r="0" b="0"/>
            </a:stretch>
          </a:blipFill>
        </p:spPr>
      </p:sp>
      <p:sp>
        <p:nvSpPr>
          <p:cNvPr name="Freeform 14" id="14"/>
          <p:cNvSpPr/>
          <p:nvPr/>
        </p:nvSpPr>
        <p:spPr>
          <a:xfrm flipH="false" flipV="false" rot="0">
            <a:off x="4023202" y="1982047"/>
            <a:ext cx="5331507" cy="7908718"/>
          </a:xfrm>
          <a:custGeom>
            <a:avLst/>
            <a:gdLst/>
            <a:ahLst/>
            <a:cxnLst/>
            <a:rect r="r" b="b" t="t" l="l"/>
            <a:pathLst>
              <a:path h="7908718" w="5331507">
                <a:moveTo>
                  <a:pt x="0" y="0"/>
                </a:moveTo>
                <a:lnTo>
                  <a:pt x="5331507" y="0"/>
                </a:lnTo>
                <a:lnTo>
                  <a:pt x="5331507" y="7908718"/>
                </a:lnTo>
                <a:lnTo>
                  <a:pt x="0" y="7908718"/>
                </a:lnTo>
                <a:lnTo>
                  <a:pt x="0" y="0"/>
                </a:lnTo>
                <a:close/>
              </a:path>
            </a:pathLst>
          </a:custGeom>
          <a:blipFill>
            <a:blip r:embed="rId4"/>
            <a:stretch>
              <a:fillRect l="-6604" t="0" r="-3622" b="0"/>
            </a:stretch>
          </a:blipFill>
        </p:spPr>
      </p:sp>
      <p:sp>
        <p:nvSpPr>
          <p:cNvPr name="Freeform 15" id="15"/>
          <p:cNvSpPr/>
          <p:nvPr/>
        </p:nvSpPr>
        <p:spPr>
          <a:xfrm flipH="false" flipV="false" rot="0">
            <a:off x="9697826" y="1752893"/>
            <a:ext cx="4211354" cy="7465721"/>
          </a:xfrm>
          <a:custGeom>
            <a:avLst/>
            <a:gdLst/>
            <a:ahLst/>
            <a:cxnLst/>
            <a:rect r="r" b="b" t="t" l="l"/>
            <a:pathLst>
              <a:path h="7465721" w="4211354">
                <a:moveTo>
                  <a:pt x="0" y="0"/>
                </a:moveTo>
                <a:lnTo>
                  <a:pt x="4211355" y="0"/>
                </a:lnTo>
                <a:lnTo>
                  <a:pt x="4211355" y="7465721"/>
                </a:lnTo>
                <a:lnTo>
                  <a:pt x="0" y="7465721"/>
                </a:lnTo>
                <a:lnTo>
                  <a:pt x="0" y="0"/>
                </a:lnTo>
                <a:close/>
              </a:path>
            </a:pathLst>
          </a:custGeom>
          <a:blipFill>
            <a:blip r:embed="rId5"/>
            <a:stretch>
              <a:fillRect l="-18207" t="-90" r="-4324" b="-2897"/>
            </a:stretch>
          </a:blipFill>
        </p:spPr>
      </p:sp>
      <p:sp>
        <p:nvSpPr>
          <p:cNvPr name="TextBox 16" id="16"/>
          <p:cNvSpPr txBox="true"/>
          <p:nvPr/>
        </p:nvSpPr>
        <p:spPr>
          <a:xfrm rot="0">
            <a:off x="4328002" y="413205"/>
            <a:ext cx="11873771" cy="1332901"/>
          </a:xfrm>
          <a:prstGeom prst="rect">
            <a:avLst/>
          </a:prstGeom>
        </p:spPr>
        <p:txBody>
          <a:bodyPr anchor="t" rtlCol="false" tIns="0" lIns="0" bIns="0" rIns="0">
            <a:spAutoFit/>
          </a:bodyPr>
          <a:lstStyle/>
          <a:p>
            <a:pPr algn="ctr" marL="0" indent="0" lvl="0">
              <a:lnSpc>
                <a:spcPts val="10008"/>
              </a:lnSpc>
            </a:pPr>
            <a:r>
              <a:rPr lang="en-US" b="true" sz="7148">
                <a:solidFill>
                  <a:srgbClr val="7A7261"/>
                </a:solidFill>
                <a:latin typeface="Codec Pro Ultra-Bold"/>
                <a:ea typeface="Codec Pro Ultra-Bold"/>
                <a:cs typeface="Codec Pro Ultra-Bold"/>
                <a:sym typeface="Codec Pro Ultra-Bold"/>
              </a:rPr>
              <a:t>General Settings</a:t>
            </a:r>
          </a:p>
        </p:txBody>
      </p:sp>
    </p:spTree>
  </p:cSld>
  <p:clrMapOvr>
    <a:masterClrMapping/>
  </p:clrMapOvr>
</p:sld>
</file>

<file path=ppt/slides/slide48.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1848964" y="-1596520"/>
            <a:ext cx="5899212" cy="4136822"/>
          </a:xfrm>
          <a:custGeom>
            <a:avLst/>
            <a:gdLst/>
            <a:ahLst/>
            <a:cxnLst/>
            <a:rect r="r" b="b" t="t" l="l"/>
            <a:pathLst>
              <a:path h="4136822" w="5899212">
                <a:moveTo>
                  <a:pt x="0" y="0"/>
                </a:moveTo>
                <a:lnTo>
                  <a:pt x="5899212" y="0"/>
                </a:lnTo>
                <a:lnTo>
                  <a:pt x="5899212" y="4136822"/>
                </a:lnTo>
                <a:lnTo>
                  <a:pt x="0" y="4136822"/>
                </a:lnTo>
                <a:lnTo>
                  <a:pt x="0" y="0"/>
                </a:lnTo>
                <a:close/>
              </a:path>
            </a:pathLst>
          </a:custGeom>
          <a:blipFill>
            <a:blip r:embed="rId2"/>
            <a:stretch>
              <a:fillRect l="0" t="0" r="0" b="0"/>
            </a:stretch>
          </a:blipFill>
        </p:spPr>
      </p:sp>
      <p:sp>
        <p:nvSpPr>
          <p:cNvPr name="Freeform 13" id="13"/>
          <p:cNvSpPr/>
          <p:nvPr/>
        </p:nvSpPr>
        <p:spPr>
          <a:xfrm flipH="false" flipV="false" rot="-5400000">
            <a:off x="14503030" y="8127133"/>
            <a:ext cx="4017541" cy="4119736"/>
          </a:xfrm>
          <a:custGeom>
            <a:avLst/>
            <a:gdLst/>
            <a:ahLst/>
            <a:cxnLst/>
            <a:rect r="r" b="b" t="t" l="l"/>
            <a:pathLst>
              <a:path h="4119736" w="4017541">
                <a:moveTo>
                  <a:pt x="0" y="0"/>
                </a:moveTo>
                <a:lnTo>
                  <a:pt x="4017541" y="0"/>
                </a:lnTo>
                <a:lnTo>
                  <a:pt x="4017541" y="4119736"/>
                </a:lnTo>
                <a:lnTo>
                  <a:pt x="0" y="4119736"/>
                </a:lnTo>
                <a:lnTo>
                  <a:pt x="0" y="0"/>
                </a:lnTo>
                <a:close/>
              </a:path>
            </a:pathLst>
          </a:custGeom>
          <a:blipFill>
            <a:blip r:embed="rId3"/>
            <a:stretch>
              <a:fillRect l="0" t="0" r="0" b="0"/>
            </a:stretch>
          </a:blipFill>
        </p:spPr>
      </p:sp>
      <p:grpSp>
        <p:nvGrpSpPr>
          <p:cNvPr name="Group 14" id="14"/>
          <p:cNvGrpSpPr/>
          <p:nvPr/>
        </p:nvGrpSpPr>
        <p:grpSpPr>
          <a:xfrm rot="0">
            <a:off x="4683843" y="2803479"/>
            <a:ext cx="9176827" cy="6454821"/>
            <a:chOff x="0" y="0"/>
            <a:chExt cx="2657751" cy="1869416"/>
          </a:xfrm>
        </p:grpSpPr>
        <p:sp>
          <p:nvSpPr>
            <p:cNvPr name="Freeform 15" id="15"/>
            <p:cNvSpPr/>
            <p:nvPr/>
          </p:nvSpPr>
          <p:spPr>
            <a:xfrm flipH="false" flipV="false" rot="0">
              <a:off x="0" y="0"/>
              <a:ext cx="2657751" cy="1869416"/>
            </a:xfrm>
            <a:custGeom>
              <a:avLst/>
              <a:gdLst/>
              <a:ahLst/>
              <a:cxnLst/>
              <a:rect r="r" b="b" t="t" l="l"/>
              <a:pathLst>
                <a:path h="1869416" w="2657751">
                  <a:moveTo>
                    <a:pt x="36276" y="0"/>
                  </a:moveTo>
                  <a:lnTo>
                    <a:pt x="2621474" y="0"/>
                  </a:lnTo>
                  <a:cubicBezTo>
                    <a:pt x="2641509" y="0"/>
                    <a:pt x="2657751" y="16242"/>
                    <a:pt x="2657751" y="36276"/>
                  </a:cubicBezTo>
                  <a:lnTo>
                    <a:pt x="2657751" y="1833139"/>
                  </a:lnTo>
                  <a:cubicBezTo>
                    <a:pt x="2657751" y="1853174"/>
                    <a:pt x="2641509" y="1869416"/>
                    <a:pt x="2621474" y="1869416"/>
                  </a:cubicBezTo>
                  <a:lnTo>
                    <a:pt x="36276" y="1869416"/>
                  </a:lnTo>
                  <a:cubicBezTo>
                    <a:pt x="16242" y="1869416"/>
                    <a:pt x="0" y="1853174"/>
                    <a:pt x="0" y="1833139"/>
                  </a:cubicBezTo>
                  <a:lnTo>
                    <a:pt x="0" y="36276"/>
                  </a:lnTo>
                  <a:cubicBezTo>
                    <a:pt x="0" y="16242"/>
                    <a:pt x="16242" y="0"/>
                    <a:pt x="36276" y="0"/>
                  </a:cubicBezTo>
                  <a:close/>
                </a:path>
              </a:pathLst>
            </a:custGeom>
            <a:solidFill>
              <a:srgbClr val="FFFEFC">
                <a:alpha val="30980"/>
              </a:srgbClr>
            </a:solidFill>
          </p:spPr>
        </p:sp>
        <p:sp>
          <p:nvSpPr>
            <p:cNvPr name="TextBox 16" id="16"/>
            <p:cNvSpPr txBox="true"/>
            <p:nvPr/>
          </p:nvSpPr>
          <p:spPr>
            <a:xfrm>
              <a:off x="0" y="-38100"/>
              <a:ext cx="2657751" cy="1907516"/>
            </a:xfrm>
            <a:prstGeom prst="rect">
              <a:avLst/>
            </a:prstGeom>
          </p:spPr>
          <p:txBody>
            <a:bodyPr anchor="ctr" rtlCol="false" tIns="46197" lIns="46197" bIns="46197" rIns="46197"/>
            <a:lstStyle/>
            <a:p>
              <a:pPr algn="ctr" marL="0" indent="0" lvl="0">
                <a:lnSpc>
                  <a:spcPts val="2659"/>
                </a:lnSpc>
              </a:pPr>
            </a:p>
          </p:txBody>
        </p:sp>
      </p:grpSp>
      <p:sp>
        <p:nvSpPr>
          <p:cNvPr name="TextBox 17" id="17"/>
          <p:cNvSpPr txBox="true"/>
          <p:nvPr/>
        </p:nvSpPr>
        <p:spPr>
          <a:xfrm rot="0">
            <a:off x="5469715" y="4041255"/>
            <a:ext cx="7272448" cy="3922120"/>
          </a:xfrm>
          <a:prstGeom prst="rect">
            <a:avLst/>
          </a:prstGeom>
        </p:spPr>
        <p:txBody>
          <a:bodyPr anchor="t" rtlCol="false" tIns="0" lIns="0" bIns="0" rIns="0">
            <a:spAutoFit/>
          </a:bodyPr>
          <a:lstStyle/>
          <a:p>
            <a:pPr algn="l" marL="692048" indent="-346024" lvl="1">
              <a:lnSpc>
                <a:spcPts val="4487"/>
              </a:lnSpc>
              <a:buFont typeface="Arial"/>
              <a:buChar char="•"/>
            </a:pPr>
            <a:r>
              <a:rPr lang="en-US" sz="3205">
                <a:solidFill>
                  <a:srgbClr val="7A7261"/>
                </a:solidFill>
                <a:latin typeface="Atkinson Hyperlegible"/>
                <a:ea typeface="Atkinson Hyperlegible"/>
                <a:cs typeface="Atkinson Hyperlegible"/>
                <a:sym typeface="Atkinson Hyperlegible"/>
              </a:rPr>
              <a:t>Integrating AI-powered property evaluation.</a:t>
            </a:r>
          </a:p>
          <a:p>
            <a:pPr algn="l" marL="692048" indent="-346024" lvl="1">
              <a:lnSpc>
                <a:spcPts val="4487"/>
              </a:lnSpc>
              <a:buFont typeface="Arial"/>
              <a:buChar char="•"/>
            </a:pPr>
            <a:r>
              <a:rPr lang="en-US" sz="3205">
                <a:solidFill>
                  <a:srgbClr val="7A7261"/>
                </a:solidFill>
                <a:latin typeface="Atkinson Hyperlegible"/>
                <a:ea typeface="Atkinson Hyperlegible"/>
                <a:cs typeface="Atkinson Hyperlegible"/>
                <a:sym typeface="Atkinson Hyperlegible"/>
              </a:rPr>
              <a:t>Building a responsive interface for different devices.</a:t>
            </a:r>
          </a:p>
          <a:p>
            <a:pPr algn="l" marL="692048" indent="-346024" lvl="1">
              <a:lnSpc>
                <a:spcPts val="4487"/>
              </a:lnSpc>
              <a:buFont typeface="Arial"/>
              <a:buChar char="•"/>
            </a:pPr>
            <a:r>
              <a:rPr lang="en-US" sz="3205">
                <a:solidFill>
                  <a:srgbClr val="7A7261"/>
                </a:solidFill>
                <a:latin typeface="Atkinson Hyperlegible"/>
                <a:ea typeface="Atkinson Hyperlegible"/>
                <a:cs typeface="Atkinson Hyperlegible"/>
                <a:sym typeface="Atkinson Hyperlegible"/>
              </a:rPr>
              <a:t>Ensuring secure communication between all system components.</a:t>
            </a:r>
          </a:p>
          <a:p>
            <a:pPr algn="l" marL="0" indent="0" lvl="0">
              <a:lnSpc>
                <a:spcPts val="4487"/>
              </a:lnSpc>
            </a:pPr>
          </a:p>
        </p:txBody>
      </p:sp>
      <p:sp>
        <p:nvSpPr>
          <p:cNvPr name="TextBox 18" id="18"/>
          <p:cNvSpPr txBox="true"/>
          <p:nvPr/>
        </p:nvSpPr>
        <p:spPr>
          <a:xfrm rot="0">
            <a:off x="3169053" y="872137"/>
            <a:ext cx="11873771" cy="1677101"/>
          </a:xfrm>
          <a:prstGeom prst="rect">
            <a:avLst/>
          </a:prstGeom>
        </p:spPr>
        <p:txBody>
          <a:bodyPr anchor="t" rtlCol="false" tIns="0" lIns="0" bIns="0" rIns="0">
            <a:spAutoFit/>
          </a:bodyPr>
          <a:lstStyle/>
          <a:p>
            <a:pPr algn="ctr" marL="0" indent="0" lvl="0">
              <a:lnSpc>
                <a:spcPts val="12561"/>
              </a:lnSpc>
            </a:pPr>
            <a:r>
              <a:rPr lang="en-US" b="true" sz="8972">
                <a:solidFill>
                  <a:srgbClr val="7A7261"/>
                </a:solidFill>
                <a:latin typeface="Codec Pro Ultra-Bold"/>
                <a:ea typeface="Codec Pro Ultra-Bold"/>
                <a:cs typeface="Codec Pro Ultra-Bold"/>
                <a:sym typeface="Codec Pro Ultra-Bold"/>
              </a:rPr>
              <a:t>C</a:t>
            </a:r>
            <a:r>
              <a:rPr lang="en-US" b="true" sz="8972">
                <a:solidFill>
                  <a:srgbClr val="7A7261"/>
                </a:solidFill>
                <a:latin typeface="Codec Pro Ultra-Bold"/>
                <a:ea typeface="Codec Pro Ultra-Bold"/>
                <a:cs typeface="Codec Pro Ultra-Bold"/>
                <a:sym typeface="Codec Pro Ultra-Bold"/>
              </a:rPr>
              <a:t>hallenges</a:t>
            </a:r>
          </a:p>
        </p:txBody>
      </p:sp>
    </p:spTree>
  </p:cSld>
  <p:clrMapOvr>
    <a:masterClrMapping/>
  </p:clrMapOvr>
</p:sld>
</file>

<file path=ppt/slides/slide49.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5400000">
            <a:off x="-3922230" y="5702882"/>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5" id="5"/>
          <p:cNvSpPr/>
          <p:nvPr/>
        </p:nvSpPr>
        <p:spPr>
          <a:xfrm>
            <a:off x="452947" y="3620986"/>
            <a:ext cx="0" cy="8115300"/>
          </a:xfrm>
          <a:prstGeom prst="line">
            <a:avLst/>
          </a:prstGeom>
          <a:ln cap="flat" w="38100">
            <a:solidFill>
              <a:srgbClr val="D7CFBE"/>
            </a:solidFill>
            <a:prstDash val="solid"/>
            <a:headEnd type="none" len="sm" w="sm"/>
            <a:tailEnd type="none" len="sm" w="sm"/>
          </a:ln>
        </p:spPr>
      </p:sp>
      <p:sp>
        <p:nvSpPr>
          <p:cNvPr name="AutoShape 6" id="6"/>
          <p:cNvSpPr/>
          <p:nvPr/>
        </p:nvSpPr>
        <p:spPr>
          <a:xfrm>
            <a:off x="629159" y="4875934"/>
            <a:ext cx="0" cy="8115300"/>
          </a:xfrm>
          <a:prstGeom prst="line">
            <a:avLst/>
          </a:prstGeom>
          <a:ln cap="flat" w="38100">
            <a:solidFill>
              <a:srgbClr val="D7CFBE"/>
            </a:solidFill>
            <a:prstDash val="solid"/>
            <a:headEnd type="none" len="sm" w="sm"/>
            <a:tailEnd type="none" len="sm" w="sm"/>
          </a:ln>
        </p:spPr>
      </p:sp>
      <p:grpSp>
        <p:nvGrpSpPr>
          <p:cNvPr name="Group 7" id="7"/>
          <p:cNvGrpSpPr/>
          <p:nvPr/>
        </p:nvGrpSpPr>
        <p:grpSpPr>
          <a:xfrm rot="5400000">
            <a:off x="15178809" y="1716489"/>
            <a:ext cx="7031420" cy="2867629"/>
            <a:chOff x="0" y="0"/>
            <a:chExt cx="812800" cy="331485"/>
          </a:xfrm>
        </p:grpSpPr>
        <p:sp>
          <p:nvSpPr>
            <p:cNvPr name="Freeform 8" id="8"/>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9" id="9"/>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10" id="10"/>
          <p:cNvSpPr/>
          <p:nvPr/>
        </p:nvSpPr>
        <p:spPr>
          <a:xfrm>
            <a:off x="17835053" y="-1449286"/>
            <a:ext cx="0" cy="8115300"/>
          </a:xfrm>
          <a:prstGeom prst="line">
            <a:avLst/>
          </a:prstGeom>
          <a:ln cap="flat" w="38100">
            <a:solidFill>
              <a:srgbClr val="D7CFBE"/>
            </a:solidFill>
            <a:prstDash val="solid"/>
            <a:headEnd type="none" len="sm" w="sm"/>
            <a:tailEnd type="none" len="sm" w="sm"/>
          </a:ln>
        </p:spPr>
      </p:sp>
      <p:sp>
        <p:nvSpPr>
          <p:cNvPr name="AutoShape 11" id="11"/>
          <p:cNvSpPr/>
          <p:nvPr/>
        </p:nvSpPr>
        <p:spPr>
          <a:xfrm>
            <a:off x="17658841" y="-2704234"/>
            <a:ext cx="0" cy="811530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1848964" y="-1596520"/>
            <a:ext cx="5899212" cy="4136822"/>
          </a:xfrm>
          <a:custGeom>
            <a:avLst/>
            <a:gdLst/>
            <a:ahLst/>
            <a:cxnLst/>
            <a:rect r="r" b="b" t="t" l="l"/>
            <a:pathLst>
              <a:path h="4136822" w="5899212">
                <a:moveTo>
                  <a:pt x="0" y="0"/>
                </a:moveTo>
                <a:lnTo>
                  <a:pt x="5899212" y="0"/>
                </a:lnTo>
                <a:lnTo>
                  <a:pt x="5899212" y="4136822"/>
                </a:lnTo>
                <a:lnTo>
                  <a:pt x="0" y="4136822"/>
                </a:lnTo>
                <a:lnTo>
                  <a:pt x="0" y="0"/>
                </a:lnTo>
                <a:close/>
              </a:path>
            </a:pathLst>
          </a:custGeom>
          <a:blipFill>
            <a:blip r:embed="rId2"/>
            <a:stretch>
              <a:fillRect l="0" t="0" r="0" b="0"/>
            </a:stretch>
          </a:blipFill>
        </p:spPr>
      </p:sp>
      <p:sp>
        <p:nvSpPr>
          <p:cNvPr name="Freeform 13" id="13"/>
          <p:cNvSpPr/>
          <p:nvPr/>
        </p:nvSpPr>
        <p:spPr>
          <a:xfrm flipH="false" flipV="false" rot="-5400000">
            <a:off x="14503030" y="8127133"/>
            <a:ext cx="4017541" cy="4119736"/>
          </a:xfrm>
          <a:custGeom>
            <a:avLst/>
            <a:gdLst/>
            <a:ahLst/>
            <a:cxnLst/>
            <a:rect r="r" b="b" t="t" l="l"/>
            <a:pathLst>
              <a:path h="4119736" w="4017541">
                <a:moveTo>
                  <a:pt x="0" y="0"/>
                </a:moveTo>
                <a:lnTo>
                  <a:pt x="4017541" y="0"/>
                </a:lnTo>
                <a:lnTo>
                  <a:pt x="4017541" y="4119736"/>
                </a:lnTo>
                <a:lnTo>
                  <a:pt x="0" y="4119736"/>
                </a:lnTo>
                <a:lnTo>
                  <a:pt x="0" y="0"/>
                </a:lnTo>
                <a:close/>
              </a:path>
            </a:pathLst>
          </a:custGeom>
          <a:blipFill>
            <a:blip r:embed="rId3"/>
            <a:stretch>
              <a:fillRect l="0" t="0" r="0" b="0"/>
            </a:stretch>
          </a:blipFill>
        </p:spPr>
      </p:sp>
      <p:grpSp>
        <p:nvGrpSpPr>
          <p:cNvPr name="Group 14" id="14"/>
          <p:cNvGrpSpPr/>
          <p:nvPr/>
        </p:nvGrpSpPr>
        <p:grpSpPr>
          <a:xfrm rot="0">
            <a:off x="5360825" y="2861450"/>
            <a:ext cx="8252376" cy="6396850"/>
            <a:chOff x="0" y="0"/>
            <a:chExt cx="2390015" cy="1852626"/>
          </a:xfrm>
        </p:grpSpPr>
        <p:sp>
          <p:nvSpPr>
            <p:cNvPr name="Freeform 15" id="15"/>
            <p:cNvSpPr/>
            <p:nvPr/>
          </p:nvSpPr>
          <p:spPr>
            <a:xfrm flipH="false" flipV="false" rot="0">
              <a:off x="0" y="0"/>
              <a:ext cx="2390015" cy="1852626"/>
            </a:xfrm>
            <a:custGeom>
              <a:avLst/>
              <a:gdLst/>
              <a:ahLst/>
              <a:cxnLst/>
              <a:rect r="r" b="b" t="t" l="l"/>
              <a:pathLst>
                <a:path h="1852626" w="2390015">
                  <a:moveTo>
                    <a:pt x="40340" y="0"/>
                  </a:moveTo>
                  <a:lnTo>
                    <a:pt x="2349675" y="0"/>
                  </a:lnTo>
                  <a:cubicBezTo>
                    <a:pt x="2371954" y="0"/>
                    <a:pt x="2390015" y="18061"/>
                    <a:pt x="2390015" y="40340"/>
                  </a:cubicBezTo>
                  <a:lnTo>
                    <a:pt x="2390015" y="1812286"/>
                  </a:lnTo>
                  <a:cubicBezTo>
                    <a:pt x="2390015" y="1834565"/>
                    <a:pt x="2371954" y="1852626"/>
                    <a:pt x="2349675" y="1852626"/>
                  </a:cubicBezTo>
                  <a:lnTo>
                    <a:pt x="40340" y="1852626"/>
                  </a:lnTo>
                  <a:cubicBezTo>
                    <a:pt x="18061" y="1852626"/>
                    <a:pt x="0" y="1834565"/>
                    <a:pt x="0" y="1812286"/>
                  </a:cubicBezTo>
                  <a:lnTo>
                    <a:pt x="0" y="40340"/>
                  </a:lnTo>
                  <a:cubicBezTo>
                    <a:pt x="0" y="18061"/>
                    <a:pt x="18061" y="0"/>
                    <a:pt x="40340" y="0"/>
                  </a:cubicBezTo>
                  <a:close/>
                </a:path>
              </a:pathLst>
            </a:custGeom>
            <a:solidFill>
              <a:srgbClr val="FFFEFC">
                <a:alpha val="30980"/>
              </a:srgbClr>
            </a:solidFill>
          </p:spPr>
        </p:sp>
        <p:sp>
          <p:nvSpPr>
            <p:cNvPr name="TextBox 16" id="16"/>
            <p:cNvSpPr txBox="true"/>
            <p:nvPr/>
          </p:nvSpPr>
          <p:spPr>
            <a:xfrm>
              <a:off x="0" y="-38100"/>
              <a:ext cx="2390015" cy="1890726"/>
            </a:xfrm>
            <a:prstGeom prst="rect">
              <a:avLst/>
            </a:prstGeom>
          </p:spPr>
          <p:txBody>
            <a:bodyPr anchor="ctr" rtlCol="false" tIns="46197" lIns="46197" bIns="46197" rIns="46197"/>
            <a:lstStyle/>
            <a:p>
              <a:pPr algn="ctr" marL="0" indent="0" lvl="0">
                <a:lnSpc>
                  <a:spcPts val="2659"/>
                </a:lnSpc>
              </a:pPr>
            </a:p>
          </p:txBody>
        </p:sp>
      </p:grpSp>
      <p:sp>
        <p:nvSpPr>
          <p:cNvPr name="TextBox 17" id="17"/>
          <p:cNvSpPr txBox="true"/>
          <p:nvPr/>
        </p:nvSpPr>
        <p:spPr>
          <a:xfrm rot="0">
            <a:off x="5744978" y="3874486"/>
            <a:ext cx="8500433" cy="4053068"/>
          </a:xfrm>
          <a:prstGeom prst="rect">
            <a:avLst/>
          </a:prstGeom>
        </p:spPr>
        <p:txBody>
          <a:bodyPr anchor="t" rtlCol="false" tIns="0" lIns="0" bIns="0" rIns="0">
            <a:spAutoFit/>
          </a:bodyPr>
          <a:lstStyle/>
          <a:p>
            <a:pPr algn="l">
              <a:lnSpc>
                <a:spcPts val="5486"/>
              </a:lnSpc>
            </a:pPr>
          </a:p>
          <a:p>
            <a:pPr algn="l" marL="846154" indent="-423077" lvl="1">
              <a:lnSpc>
                <a:spcPts val="5486"/>
              </a:lnSpc>
              <a:buFont typeface="Arial"/>
              <a:buChar char="•"/>
            </a:pPr>
            <a:r>
              <a:rPr lang="en-US" sz="3919">
                <a:solidFill>
                  <a:srgbClr val="7A7261"/>
                </a:solidFill>
                <a:latin typeface="Atkinson Hyperlegible"/>
                <a:ea typeface="Atkinson Hyperlegible"/>
                <a:cs typeface="Atkinson Hyperlegible"/>
                <a:sym typeface="Atkinson Hyperlegible"/>
              </a:rPr>
              <a:t>3D Property Tours</a:t>
            </a:r>
          </a:p>
          <a:p>
            <a:pPr algn="l" marL="846154" indent="-423077" lvl="1">
              <a:lnSpc>
                <a:spcPts val="5486"/>
              </a:lnSpc>
              <a:buFont typeface="Arial"/>
              <a:buChar char="•"/>
            </a:pPr>
            <a:r>
              <a:rPr lang="en-US" sz="3919">
                <a:solidFill>
                  <a:srgbClr val="7A7261"/>
                </a:solidFill>
                <a:latin typeface="Atkinson Hyperlegible"/>
                <a:ea typeface="Atkinson Hyperlegible"/>
                <a:cs typeface="Atkinson Hyperlegible"/>
                <a:sym typeface="Atkinson Hyperlegible"/>
              </a:rPr>
              <a:t>Smarter AI Features</a:t>
            </a:r>
          </a:p>
          <a:p>
            <a:pPr algn="l" marL="846154" indent="-423077" lvl="1">
              <a:lnSpc>
                <a:spcPts val="5486"/>
              </a:lnSpc>
              <a:buFont typeface="Arial"/>
              <a:buChar char="•"/>
            </a:pPr>
            <a:r>
              <a:rPr lang="en-US" sz="3919">
                <a:solidFill>
                  <a:srgbClr val="7A7261"/>
                </a:solidFill>
                <a:latin typeface="Atkinson Hyperlegible"/>
                <a:ea typeface="Atkinson Hyperlegible"/>
                <a:cs typeface="Atkinson Hyperlegible"/>
                <a:sym typeface="Atkinson Hyperlegible"/>
              </a:rPr>
              <a:t>Market Expansion</a:t>
            </a:r>
          </a:p>
          <a:p>
            <a:pPr algn="l">
              <a:lnSpc>
                <a:spcPts val="5486"/>
              </a:lnSpc>
            </a:pPr>
          </a:p>
          <a:p>
            <a:pPr algn="l" marL="0" indent="0" lvl="0">
              <a:lnSpc>
                <a:spcPts val="5137"/>
              </a:lnSpc>
            </a:pPr>
          </a:p>
        </p:txBody>
      </p:sp>
      <p:sp>
        <p:nvSpPr>
          <p:cNvPr name="TextBox 18" id="18"/>
          <p:cNvSpPr txBox="true"/>
          <p:nvPr/>
        </p:nvSpPr>
        <p:spPr>
          <a:xfrm rot="0">
            <a:off x="3207115" y="835109"/>
            <a:ext cx="12241722" cy="3359299"/>
          </a:xfrm>
          <a:prstGeom prst="rect">
            <a:avLst/>
          </a:prstGeom>
        </p:spPr>
        <p:txBody>
          <a:bodyPr anchor="t" rtlCol="false" tIns="0" lIns="0" bIns="0" rIns="0">
            <a:spAutoFit/>
          </a:bodyPr>
          <a:lstStyle/>
          <a:p>
            <a:pPr algn="ctr">
              <a:lnSpc>
                <a:spcPts val="12950"/>
              </a:lnSpc>
            </a:pPr>
            <a:r>
              <a:rPr lang="en-US" sz="9250" b="true">
                <a:solidFill>
                  <a:srgbClr val="7A7261"/>
                </a:solidFill>
                <a:latin typeface="Codec Pro Ultra-Bold"/>
                <a:ea typeface="Codec Pro Ultra-Bold"/>
                <a:cs typeface="Codec Pro Ultra-Bold"/>
                <a:sym typeface="Codec Pro Ultra-Bold"/>
              </a:rPr>
              <a:t>Future Work</a:t>
            </a:r>
          </a:p>
          <a:p>
            <a:pPr algn="ctr" marL="0" indent="0" lvl="0">
              <a:lnSpc>
                <a:spcPts val="12950"/>
              </a:lnSpc>
            </a:pPr>
          </a:p>
        </p:txBody>
      </p:sp>
    </p:spTree>
  </p:cSld>
  <p:clrMapOvr>
    <a:masterClrMapping/>
  </p:clrMapOvr>
</p:sld>
</file>

<file path=ppt/slides/slide50.xml><?xml version="1.0" encoding="utf-8"?>
<p:sld xmlns:p="http://schemas.openxmlformats.org/presentationml/2006/main" xmlns:a="http://schemas.openxmlformats.org/drawingml/2006/main" xmlns:r="http://schemas.openxmlformats.org/officeDocument/2006/relationships">
  <p:cSld>
    <p:bg>
      <p:bgPr>
        <a:solidFill>
          <a:srgbClr val="FCF6E9"/>
        </a:solidFill>
      </p:bgPr>
    </p:bg>
    <p:spTree>
      <p:nvGrpSpPr>
        <p:cNvPr id="1" name=""/>
        <p:cNvGrpSpPr/>
        <p:nvPr/>
      </p:nvGrpSpPr>
      <p:grpSpPr>
        <a:xfrm>
          <a:off x="0" y="0"/>
          <a:ext cx="0" cy="0"/>
          <a:chOff x="0" y="0"/>
          <a:chExt cx="0" cy="0"/>
        </a:xfrm>
      </p:grpSpPr>
      <p:grpSp>
        <p:nvGrpSpPr>
          <p:cNvPr name="Group 2" id="2"/>
          <p:cNvGrpSpPr/>
          <p:nvPr/>
        </p:nvGrpSpPr>
        <p:grpSpPr>
          <a:xfrm rot="0">
            <a:off x="1028700" y="9258300"/>
            <a:ext cx="7031420" cy="2867629"/>
            <a:chOff x="0" y="0"/>
            <a:chExt cx="812800" cy="331485"/>
          </a:xfrm>
        </p:grpSpPr>
        <p:sp>
          <p:nvSpPr>
            <p:cNvPr name="Freeform 3" id="3"/>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4" id="4"/>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grpSp>
        <p:nvGrpSpPr>
          <p:cNvPr name="Group 5" id="5"/>
          <p:cNvGrpSpPr/>
          <p:nvPr/>
        </p:nvGrpSpPr>
        <p:grpSpPr>
          <a:xfrm rot="0">
            <a:off x="10227880" y="-1838929"/>
            <a:ext cx="7031420" cy="2867629"/>
            <a:chOff x="0" y="0"/>
            <a:chExt cx="812800" cy="331485"/>
          </a:xfrm>
        </p:grpSpPr>
        <p:sp>
          <p:nvSpPr>
            <p:cNvPr name="Freeform 6" id="6"/>
            <p:cNvSpPr/>
            <p:nvPr/>
          </p:nvSpPr>
          <p:spPr>
            <a:xfrm flipH="false" flipV="false" rot="0">
              <a:off x="0" y="0"/>
              <a:ext cx="812800" cy="331485"/>
            </a:xfrm>
            <a:custGeom>
              <a:avLst/>
              <a:gdLst/>
              <a:ahLst/>
              <a:cxnLst/>
              <a:rect r="r" b="b" t="t" l="l"/>
              <a:pathLst>
                <a:path h="331485" w="812800">
                  <a:moveTo>
                    <a:pt x="652780" y="0"/>
                  </a:moveTo>
                  <a:lnTo>
                    <a:pt x="160020" y="0"/>
                  </a:lnTo>
                  <a:lnTo>
                    <a:pt x="0" y="160020"/>
                  </a:lnTo>
                  <a:lnTo>
                    <a:pt x="0" y="171465"/>
                  </a:lnTo>
                  <a:lnTo>
                    <a:pt x="160020" y="331485"/>
                  </a:lnTo>
                  <a:lnTo>
                    <a:pt x="652780" y="331485"/>
                  </a:lnTo>
                  <a:lnTo>
                    <a:pt x="812800" y="171465"/>
                  </a:lnTo>
                  <a:lnTo>
                    <a:pt x="812800" y="160020"/>
                  </a:lnTo>
                  <a:lnTo>
                    <a:pt x="652780" y="0"/>
                  </a:lnTo>
                  <a:close/>
                </a:path>
              </a:pathLst>
            </a:custGeom>
            <a:solidFill>
              <a:srgbClr val="B4AB96"/>
            </a:solidFill>
          </p:spPr>
        </p:sp>
        <p:sp>
          <p:nvSpPr>
            <p:cNvPr name="TextBox 7" id="7"/>
            <p:cNvSpPr txBox="true"/>
            <p:nvPr/>
          </p:nvSpPr>
          <p:spPr>
            <a:xfrm>
              <a:off x="63500" y="25400"/>
              <a:ext cx="685800" cy="242585"/>
            </a:xfrm>
            <a:prstGeom prst="rect">
              <a:avLst/>
            </a:prstGeom>
          </p:spPr>
          <p:txBody>
            <a:bodyPr anchor="ctr" rtlCol="false" tIns="50800" lIns="50800" bIns="50800" rIns="50800"/>
            <a:lstStyle/>
            <a:p>
              <a:pPr algn="ctr" marL="0" indent="0" lvl="0">
                <a:lnSpc>
                  <a:spcPts val="2659"/>
                </a:lnSpc>
                <a:spcBef>
                  <a:spcPct val="0"/>
                </a:spcBef>
              </a:pPr>
            </a:p>
          </p:txBody>
        </p:sp>
      </p:grpSp>
      <p:sp>
        <p:nvSpPr>
          <p:cNvPr name="AutoShape 8" id="8"/>
          <p:cNvSpPr/>
          <p:nvPr/>
        </p:nvSpPr>
        <p:spPr>
          <a:xfrm>
            <a:off x="9144000" y="454352"/>
            <a:ext cx="8115300" cy="0"/>
          </a:xfrm>
          <a:prstGeom prst="line">
            <a:avLst/>
          </a:prstGeom>
          <a:ln cap="flat" w="38100">
            <a:solidFill>
              <a:srgbClr val="D7CFBE"/>
            </a:solidFill>
            <a:prstDash val="solid"/>
            <a:headEnd type="none" len="sm" w="sm"/>
            <a:tailEnd type="none" len="sm" w="sm"/>
          </a:ln>
        </p:spPr>
      </p:sp>
      <p:sp>
        <p:nvSpPr>
          <p:cNvPr name="AutoShape 9" id="9"/>
          <p:cNvSpPr/>
          <p:nvPr/>
        </p:nvSpPr>
        <p:spPr>
          <a:xfrm>
            <a:off x="1028700" y="9832648"/>
            <a:ext cx="8115300" cy="0"/>
          </a:xfrm>
          <a:prstGeom prst="line">
            <a:avLst/>
          </a:prstGeom>
          <a:ln cap="flat" w="38100">
            <a:solidFill>
              <a:srgbClr val="D7CFBE"/>
            </a:solidFill>
            <a:prstDash val="solid"/>
            <a:headEnd type="none" len="sm" w="sm"/>
            <a:tailEnd type="none" len="sm" w="sm"/>
          </a:ln>
        </p:spPr>
      </p:sp>
      <p:sp>
        <p:nvSpPr>
          <p:cNvPr name="AutoShape 10" id="10"/>
          <p:cNvSpPr/>
          <p:nvPr/>
        </p:nvSpPr>
        <p:spPr>
          <a:xfrm>
            <a:off x="2283647" y="9656436"/>
            <a:ext cx="8115300" cy="0"/>
          </a:xfrm>
          <a:prstGeom prst="line">
            <a:avLst/>
          </a:prstGeom>
          <a:ln cap="flat" w="38100">
            <a:solidFill>
              <a:srgbClr val="D7CFBE"/>
            </a:solidFill>
            <a:prstDash val="solid"/>
            <a:headEnd type="none" len="sm" w="sm"/>
            <a:tailEnd type="none" len="sm" w="sm"/>
          </a:ln>
        </p:spPr>
      </p:sp>
      <p:sp>
        <p:nvSpPr>
          <p:cNvPr name="AutoShape 11" id="11"/>
          <p:cNvSpPr/>
          <p:nvPr/>
        </p:nvSpPr>
        <p:spPr>
          <a:xfrm>
            <a:off x="7889053" y="630564"/>
            <a:ext cx="8115300" cy="0"/>
          </a:xfrm>
          <a:prstGeom prst="line">
            <a:avLst/>
          </a:prstGeom>
          <a:ln cap="flat" w="38100">
            <a:solidFill>
              <a:srgbClr val="D7CFBE"/>
            </a:solidFill>
            <a:prstDash val="solid"/>
            <a:headEnd type="none" len="sm" w="sm"/>
            <a:tailEnd type="none" len="sm" w="sm"/>
          </a:ln>
        </p:spPr>
      </p:sp>
      <p:sp>
        <p:nvSpPr>
          <p:cNvPr name="Freeform 12" id="12"/>
          <p:cNvSpPr/>
          <p:nvPr/>
        </p:nvSpPr>
        <p:spPr>
          <a:xfrm flipH="false" flipV="false" rot="-5400000">
            <a:off x="-983318" y="-2041527"/>
            <a:ext cx="4024889" cy="5590124"/>
          </a:xfrm>
          <a:custGeom>
            <a:avLst/>
            <a:gdLst/>
            <a:ahLst/>
            <a:cxnLst/>
            <a:rect r="r" b="b" t="t" l="l"/>
            <a:pathLst>
              <a:path h="5590124" w="4024889">
                <a:moveTo>
                  <a:pt x="0" y="0"/>
                </a:moveTo>
                <a:lnTo>
                  <a:pt x="4024889" y="0"/>
                </a:lnTo>
                <a:lnTo>
                  <a:pt x="4024889" y="5590124"/>
                </a:lnTo>
                <a:lnTo>
                  <a:pt x="0" y="5590124"/>
                </a:lnTo>
                <a:lnTo>
                  <a:pt x="0" y="0"/>
                </a:lnTo>
                <a:close/>
              </a:path>
            </a:pathLst>
          </a:custGeom>
          <a:blipFill>
            <a:blip r:embed="rId2"/>
            <a:stretch>
              <a:fillRect l="0" t="0" r="0" b="0"/>
            </a:stretch>
          </a:blipFill>
        </p:spPr>
      </p:sp>
      <p:sp>
        <p:nvSpPr>
          <p:cNvPr name="Freeform 13" id="13"/>
          <p:cNvSpPr/>
          <p:nvPr/>
        </p:nvSpPr>
        <p:spPr>
          <a:xfrm flipH="false" flipV="false" rot="-10800000">
            <a:off x="15778050" y="7355399"/>
            <a:ext cx="2290313" cy="2931601"/>
          </a:xfrm>
          <a:custGeom>
            <a:avLst/>
            <a:gdLst/>
            <a:ahLst/>
            <a:cxnLst/>
            <a:rect r="r" b="b" t="t" l="l"/>
            <a:pathLst>
              <a:path h="2931601" w="2290313">
                <a:moveTo>
                  <a:pt x="0" y="0"/>
                </a:moveTo>
                <a:lnTo>
                  <a:pt x="2290313" y="0"/>
                </a:lnTo>
                <a:lnTo>
                  <a:pt x="2290313" y="2931601"/>
                </a:lnTo>
                <a:lnTo>
                  <a:pt x="0" y="2931601"/>
                </a:lnTo>
                <a:lnTo>
                  <a:pt x="0" y="0"/>
                </a:lnTo>
                <a:close/>
              </a:path>
            </a:pathLst>
          </a:custGeom>
          <a:blipFill>
            <a:blip r:embed="rId3"/>
            <a:stretch>
              <a:fillRect l="0" t="0" r="0" b="0"/>
            </a:stretch>
          </a:blipFill>
        </p:spPr>
      </p:sp>
      <p:sp>
        <p:nvSpPr>
          <p:cNvPr name="TextBox 14" id="14"/>
          <p:cNvSpPr txBox="true"/>
          <p:nvPr/>
        </p:nvSpPr>
        <p:spPr>
          <a:xfrm rot="0">
            <a:off x="3949109" y="3739946"/>
            <a:ext cx="11471538" cy="5011207"/>
          </a:xfrm>
          <a:prstGeom prst="rect">
            <a:avLst/>
          </a:prstGeom>
        </p:spPr>
        <p:txBody>
          <a:bodyPr anchor="t" rtlCol="false" tIns="0" lIns="0" bIns="0" rIns="0">
            <a:spAutoFit/>
          </a:bodyPr>
          <a:lstStyle/>
          <a:p>
            <a:pPr algn="ctr">
              <a:lnSpc>
                <a:spcPts val="9491"/>
              </a:lnSpc>
            </a:pPr>
            <a:r>
              <a:rPr lang="en-US" sz="6779" b="true">
                <a:solidFill>
                  <a:srgbClr val="7A7261"/>
                </a:solidFill>
                <a:latin typeface="Codec Pro Ultra-Bold"/>
                <a:ea typeface="Codec Pro Ultra-Bold"/>
                <a:cs typeface="Codec Pro Ultra-Bold"/>
                <a:sym typeface="Codec Pro Ultra-Bold"/>
              </a:rPr>
              <a:t>Thank you</a:t>
            </a:r>
          </a:p>
          <a:p>
            <a:pPr algn="ctr">
              <a:lnSpc>
                <a:spcPts val="4869"/>
              </a:lnSpc>
            </a:pPr>
            <a:r>
              <a:rPr lang="en-US" sz="3478" b="true">
                <a:solidFill>
                  <a:srgbClr val="B4AB96"/>
                </a:solidFill>
                <a:latin typeface="Codec Pro Ultra-Bold"/>
                <a:ea typeface="Codec Pro Ultra-Bold"/>
                <a:cs typeface="Codec Pro Ultra-Bold"/>
                <a:sym typeface="Codec Pro Ultra-Bold"/>
              </a:rPr>
              <a:t>Presented by </a:t>
            </a:r>
          </a:p>
          <a:p>
            <a:pPr algn="ctr">
              <a:lnSpc>
                <a:spcPts val="4869"/>
              </a:lnSpc>
            </a:pPr>
            <a:r>
              <a:rPr lang="en-US" sz="3478" b="true">
                <a:solidFill>
                  <a:srgbClr val="B4AB96"/>
                </a:solidFill>
                <a:latin typeface="Codec Pro Ultra-Bold"/>
                <a:ea typeface="Codec Pro Ultra-Bold"/>
                <a:cs typeface="Codec Pro Ultra-Bold"/>
                <a:sym typeface="Codec Pro Ultra-Bold"/>
              </a:rPr>
              <a:t>Sewar &amp; Maha </a:t>
            </a:r>
          </a:p>
          <a:p>
            <a:pPr algn="ctr">
              <a:lnSpc>
                <a:spcPts val="4869"/>
              </a:lnSpc>
            </a:pPr>
          </a:p>
          <a:p>
            <a:pPr algn="ctr">
              <a:lnSpc>
                <a:spcPts val="4869"/>
              </a:lnSpc>
            </a:pPr>
          </a:p>
          <a:p>
            <a:pPr algn="ctr">
              <a:lnSpc>
                <a:spcPts val="4869"/>
              </a:lnSpc>
            </a:pPr>
          </a:p>
          <a:p>
            <a:pPr algn="ctr" marL="0" indent="0" lvl="0">
              <a:lnSpc>
                <a:spcPts val="4869"/>
              </a:lnSpc>
            </a:pPr>
            <a:r>
              <a:rPr lang="en-US" sz="3478">
                <a:solidFill>
                  <a:srgbClr val="B4AB96"/>
                </a:solidFill>
                <a:latin typeface="Codec Pro"/>
                <a:ea typeface="Codec Pro"/>
                <a:cs typeface="Codec Pro"/>
                <a:sym typeface="Codec Pro"/>
              </a:rPr>
              <a:t>14 June 2026</a:t>
            </a:r>
          </a:p>
        </p:txBody>
      </p:sp>
      <p:sp>
        <p:nvSpPr>
          <p:cNvPr name="Freeform 15" id="15"/>
          <p:cNvSpPr/>
          <p:nvPr/>
        </p:nvSpPr>
        <p:spPr>
          <a:xfrm flipH="false" flipV="false" rot="-10800000">
            <a:off x="15420646" y="7201231"/>
            <a:ext cx="4315739" cy="4114139"/>
          </a:xfrm>
          <a:custGeom>
            <a:avLst/>
            <a:gdLst/>
            <a:ahLst/>
            <a:cxnLst/>
            <a:rect r="r" b="b" t="t" l="l"/>
            <a:pathLst>
              <a:path h="4114139" w="4315739">
                <a:moveTo>
                  <a:pt x="0" y="0"/>
                </a:moveTo>
                <a:lnTo>
                  <a:pt x="4315740" y="0"/>
                </a:lnTo>
                <a:lnTo>
                  <a:pt x="4315740" y="4114138"/>
                </a:lnTo>
                <a:lnTo>
                  <a:pt x="0" y="4114138"/>
                </a:lnTo>
                <a:lnTo>
                  <a:pt x="0" y="0"/>
                </a:lnTo>
                <a:close/>
              </a:path>
            </a:pathLst>
          </a:custGeom>
          <a:blipFill>
            <a:blip r:embed="rId4"/>
            <a:stretch>
              <a:fillRect l="0" t="0" r="0" b="0"/>
            </a:stretch>
          </a:blipFill>
        </p:spPr>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identifier>DAHMSkYpaHs</dc:identifier>
  <dcterms:modified xsi:type="dcterms:W3CDTF">2011-08-01T06:04:30Z</dcterms:modified>
  <cp:revision>1</cp:revision>
  <dc:title>What is Ownly? Ownly is an intelligent real estate platform that brings together buyers, property owners, real estate experts, and administrators in one integrated system. The platform simplifies property management, property discovery, expert</dc:title>
</cp:coreProperties>
</file>