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sldIdLst>
    <p:sldId id="257" r:id="rId3"/>
    <p:sldId id="258" r:id="rId4"/>
    <p:sldId id="259" r:id="rId5"/>
    <p:sldId id="260" r:id="rId6"/>
    <p:sldId id="269" r:id="rId7"/>
    <p:sldId id="280" r:id="rId8"/>
    <p:sldId id="282" r:id="rId9"/>
    <p:sldId id="276" r:id="rId10"/>
    <p:sldId id="279" r:id="rId11"/>
    <p:sldId id="278" r:id="rId12"/>
    <p:sldId id="281" r:id="rId13"/>
    <p:sldId id="283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880F32D-983C-4919-946D-3C268F83BAF1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5434013" y="0"/>
            <a:ext cx="3709987" cy="7162800"/>
            <a:chOff x="7329" y="0"/>
            <a:chExt cx="4911" cy="16544"/>
          </a:xfrm>
        </p:grpSpPr>
        <p:grpSp>
          <p:nvGrpSpPr>
            <p:cNvPr id="1027" name="Group 3"/>
            <p:cNvGrpSpPr>
              <a:grpSpLocks/>
            </p:cNvGrpSpPr>
            <p:nvPr/>
          </p:nvGrpSpPr>
          <p:grpSpPr bwMode="auto">
            <a:xfrm>
              <a:off x="7344" y="0"/>
              <a:ext cx="4896" cy="15840"/>
              <a:chOff x="7560" y="0"/>
              <a:chExt cx="4700" cy="15840"/>
            </a:xfrm>
          </p:grpSpPr>
          <p:sp>
            <p:nvSpPr>
              <p:cNvPr id="1028" name="Rectangle 4"/>
              <p:cNvSpPr>
                <a:spLocks noChangeArrowheads="1"/>
              </p:cNvSpPr>
              <p:nvPr/>
            </p:nvSpPr>
            <p:spPr bwMode="auto">
              <a:xfrm>
                <a:off x="7755" y="0"/>
                <a:ext cx="4505" cy="15840"/>
              </a:xfrm>
              <a:prstGeom prst="rect">
                <a:avLst/>
              </a:prstGeom>
              <a:solidFill>
                <a:srgbClr val="9BBB5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9" name="Rectangle 5" descr="Light vertical"/>
              <p:cNvSpPr>
                <a:spLocks noChangeArrowheads="1"/>
              </p:cNvSpPr>
              <p:nvPr/>
            </p:nvSpPr>
            <p:spPr bwMode="auto">
              <a:xfrm>
                <a:off x="7560" y="8"/>
                <a:ext cx="195" cy="15825"/>
              </a:xfrm>
              <a:prstGeom prst="rect">
                <a:avLst/>
              </a:prstGeom>
              <a:pattFill prst="ltVert">
                <a:fgClr>
                  <a:srgbClr val="9BBB59">
                    <a:alpha val="80000"/>
                  </a:srgbClr>
                </a:fgClr>
                <a:bgClr>
                  <a:srgbClr val="FFFFFF">
                    <a:alpha val="80000"/>
                  </a:srgbClr>
                </a:bgClr>
              </a:patt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7344" y="0"/>
              <a:ext cx="4896" cy="395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365760" tIns="182880" rIns="182880" bIns="182880" numCol="1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7329" y="12082"/>
              <a:ext cx="4889" cy="446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365760" tIns="182880" rIns="182880" bIns="182880" numCol="1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Prepared By: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Arial" pitchFamily="34" charset="0"/>
                </a:rPr>
                <a:t>Anan Abujaber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Arial" pitchFamily="34" charset="0"/>
                </a:rPr>
                <a:t>Muath</a:t>
              </a: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Arial" pitchFamily="34" charset="0"/>
                </a:rPr>
                <a:t> Waked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Arial" pitchFamily="34" charset="0"/>
                </a:rPr>
                <a:t>Mohammed Jaradat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Arial" pitchFamily="34" charset="0"/>
                </a:rPr>
                <a:t>Baha Al- A’araj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3" name="Picture 12" descr="iStock_watch50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67400" y="2057400"/>
            <a:ext cx="2819400" cy="196596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209800" y="228601"/>
            <a:ext cx="4724400" cy="1066800"/>
          </a:xfrm>
          <a:prstGeom prst="rect">
            <a:avLst/>
          </a:prstGeom>
          <a:solidFill>
            <a:srgbClr val="4F81BD"/>
          </a:solidFill>
          <a:ln w="127000" cmpd="dbl">
            <a:solidFill>
              <a:srgbClr val="4F81BD"/>
            </a:solidFill>
            <a:miter lim="800000"/>
            <a:headEnd/>
            <a:tailEnd/>
          </a:ln>
          <a:effectLst/>
        </p:spPr>
        <p:txBody>
          <a:bodyPr vert="horz" wrap="square" lIns="182880" tIns="45720" rIns="18288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Simplified Arabic" pitchFamily="18" charset="-78"/>
              </a:rPr>
              <a:t>An-Najah National University</a:t>
            </a:r>
            <a:endParaRPr kumimoji="0" lang="en-US" sz="1600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Simplified Arabic" pitchFamily="18" charset="-78"/>
              <a:ea typeface="Arial" pitchFamily="34" charset="0"/>
              <a:cs typeface="Simplified Arabic" pitchFamily="18" charset="-7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Simplified Arabic" pitchFamily="18" charset="-78"/>
              </a:rPr>
              <a:t>Faculty Of Engineering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Simplified Arabic" pitchFamily="18" charset="-78"/>
              </a:rPr>
              <a:t>Department Of Civil Engineering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AutoShape 9"/>
          <p:cNvSpPr>
            <a:spLocks noChangeArrowheads="1"/>
          </p:cNvSpPr>
          <p:nvPr/>
        </p:nvSpPr>
        <p:spPr bwMode="auto">
          <a:xfrm rot="-21600000">
            <a:off x="381000" y="1947342"/>
            <a:ext cx="4953000" cy="3027620"/>
          </a:xfrm>
          <a:prstGeom prst="bracketPair">
            <a:avLst>
              <a:gd name="adj" fmla="val 8051"/>
            </a:avLst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Graduation Project 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Construction Project Management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5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Delay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 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In Construction Project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“ </a:t>
            </a:r>
            <a:r>
              <a:rPr kumimoji="0" lang="en-US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Al-Mghayer School 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Project”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AutoShape 10"/>
          <p:cNvSpPr>
            <a:spLocks noChangeArrowheads="1"/>
          </p:cNvSpPr>
          <p:nvPr/>
        </p:nvSpPr>
        <p:spPr bwMode="auto">
          <a:xfrm rot="-21600000">
            <a:off x="1600200" y="5257800"/>
            <a:ext cx="2528887" cy="1443037"/>
          </a:xfrm>
          <a:prstGeom prst="bracketPair">
            <a:avLst>
              <a:gd name="adj" fmla="val 8051"/>
            </a:avLst>
          </a:prstGeom>
          <a:noFill/>
          <a:ln w="38100">
            <a:solidFill>
              <a:srgbClr val="9BBB59"/>
            </a:solidFill>
            <a:round/>
            <a:headEnd/>
            <a:tailEnd/>
          </a:ln>
          <a:effectLst/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Supervised by: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Instructor: Sami Khalefeh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152400"/>
            <a:ext cx="4953000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i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Conclusion and Recommendation</a:t>
            </a:r>
            <a:endParaRPr lang="en-US" sz="3200" b="1" i="1" u="sng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1600200"/>
            <a:ext cx="7848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sz="2000" u="sng" dirty="0" smtClean="0"/>
              <a:t> </a:t>
            </a:r>
            <a:r>
              <a:rPr lang="en-US" sz="2000" b="1" u="sng" dirty="0" smtClean="0">
                <a:latin typeface="Times" pitchFamily="18" charset="0"/>
              </a:rPr>
              <a:t>R</a:t>
            </a:r>
            <a:r>
              <a:rPr lang="en-US" b="1" u="sng" dirty="0" smtClean="0">
                <a:latin typeface="Times" pitchFamily="18" charset="0"/>
              </a:rPr>
              <a:t>esources :</a:t>
            </a:r>
            <a:endParaRPr lang="en-US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itchFamily="18" charset="0"/>
                <a:cs typeface="Times New Roman" pitchFamily="18" charset="0"/>
              </a:rPr>
              <a:t>The 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itchFamily="18" charset="0"/>
                <a:cs typeface="Times New Roman" pitchFamily="18" charset="0"/>
              </a:rPr>
              <a:t>productivity rate:</a:t>
            </a:r>
          </a:p>
          <a:p>
            <a:pPr lvl="0" algn="just">
              <a:buFont typeface="Wingdings" pitchFamily="2" charset="2"/>
              <a:buChar char="Ø"/>
            </a:pPr>
            <a:r>
              <a:rPr lang="en-US" sz="1600" dirty="0" smtClean="0">
                <a:latin typeface="Times" pitchFamily="18" charset="0"/>
              </a:rPr>
              <a:t>Lack of credibility by filling the data:</a:t>
            </a:r>
          </a:p>
          <a:p>
            <a:pPr lvl="0" algn="just">
              <a:buFont typeface="Wingdings" pitchFamily="2" charset="2"/>
              <a:buChar char="Ø"/>
            </a:pPr>
            <a:r>
              <a:rPr lang="en-US" sz="1600" dirty="0" smtClean="0">
                <a:latin typeface="Times" pitchFamily="18" charset="0"/>
              </a:rPr>
              <a:t>lack in the resources :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itchFamily="18" charset="0"/>
              <a:cs typeface="Times New Roman" pitchFamily="18" charset="0"/>
            </a:endParaRPr>
          </a:p>
          <a:p>
            <a:pPr lvl="0" algn="just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2-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site submission :</a:t>
            </a: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3- Clear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time estimate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must be made :</a:t>
            </a:r>
          </a:p>
          <a:p>
            <a:pPr algn="just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motion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67400" y="0"/>
            <a:ext cx="3276600" cy="12192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1524000"/>
            <a:ext cx="78486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4- 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Good supervision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ensure to be on schedule:</a:t>
            </a:r>
          </a:p>
          <a:p>
            <a:pPr algn="just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5- Crash:</a:t>
            </a: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6-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Coordination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/>
              <a:t>between the engineers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leads to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consistency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in the work:</a:t>
            </a:r>
          </a:p>
          <a:p>
            <a:pPr lvl="0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304800"/>
            <a:ext cx="4953000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i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Conclusion and Recommendation</a:t>
            </a:r>
            <a:endParaRPr lang="en-US" sz="3200" b="1" i="1" u="sng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1828800"/>
            <a:ext cx="7086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smtClean="0">
                <a:latin typeface="Times" pitchFamily="18" charset="0"/>
              </a:rPr>
              <a:t>7-More site meetings with all parties of the projects</a:t>
            </a:r>
          </a:p>
          <a:p>
            <a:pPr lvl="0"/>
            <a:endParaRPr lang="en-US" sz="2000" dirty="0" smtClean="0">
              <a:latin typeface="Times" pitchFamily="18" charset="0"/>
            </a:endParaRPr>
          </a:p>
          <a:p>
            <a:pPr lvl="0"/>
            <a:endParaRPr lang="en-US" sz="2000" dirty="0" smtClean="0">
              <a:latin typeface="Times" pitchFamily="18" charset="0"/>
            </a:endParaRPr>
          </a:p>
          <a:p>
            <a:pPr lvl="0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itchFamily="18" charset="0"/>
              <a:cs typeface="Times New Roman" pitchFamily="18" charset="0"/>
            </a:endParaRPr>
          </a:p>
          <a:p>
            <a:pPr lvl="0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itchFamily="18" charset="0"/>
                <a:cs typeface="Times New Roman" pitchFamily="18" charset="0"/>
              </a:rPr>
              <a:t>8-</a:t>
            </a:r>
            <a:r>
              <a:rPr lang="en-US" sz="2000" dirty="0" smtClean="0">
                <a:latin typeface="Times" pitchFamily="18" charset="0"/>
              </a:rPr>
              <a:t>All needed information and details must be clear and enough in the Daily reports:</a:t>
            </a:r>
          </a:p>
          <a:p>
            <a:pPr lvl="0"/>
            <a:endParaRPr lang="en-US" sz="2000" dirty="0" smtClean="0">
              <a:latin typeface="Times" pitchFamily="18" charset="0"/>
            </a:endParaRPr>
          </a:p>
          <a:p>
            <a:pPr lvl="0"/>
            <a:endParaRPr lang="en-US" sz="2000" dirty="0" smtClean="0">
              <a:latin typeface="Times" pitchFamily="18" charset="0"/>
            </a:endParaRPr>
          </a:p>
          <a:p>
            <a:pPr lvl="0"/>
            <a:endParaRPr lang="en-US" sz="2000" dirty="0" smtClean="0">
              <a:latin typeface="Times" pitchFamily="18" charset="0"/>
            </a:endParaRPr>
          </a:p>
          <a:p>
            <a:pPr lvl="0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itchFamily="18" charset="0"/>
              <a:cs typeface="Times New Roman" pitchFamily="18" charset="0"/>
            </a:endParaRPr>
          </a:p>
          <a:p>
            <a:pPr lvl="0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itchFamily="18" charset="0"/>
                <a:cs typeface="Times New Roman" pitchFamily="18" charset="0"/>
              </a:rPr>
              <a:t>9-</a:t>
            </a:r>
            <a:r>
              <a:rPr lang="en-US" sz="2000" dirty="0" smtClean="0">
                <a:latin typeface="Times" pitchFamily="18" charset="0"/>
              </a:rPr>
              <a:t>Specifications and instructions of the supervising must be seriously applied </a:t>
            </a: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304800"/>
            <a:ext cx="4953000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i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Conclusion and Recommendation</a:t>
            </a:r>
            <a:endParaRPr lang="en-US" sz="3200" b="1" i="1" u="sng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6400" y="1752600"/>
            <a:ext cx="6248400" cy="2800767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Relaxed"/>
            <a:lightRig rig="threePt" dir="t"/>
          </a:scene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en-US" sz="6600" b="1" dirty="0" smtClean="0">
                <a:solidFill>
                  <a:srgbClr val="FF0000"/>
                </a:solidFill>
              </a:rPr>
              <a:t>Thanks</a:t>
            </a:r>
          </a:p>
          <a:p>
            <a:pPr algn="ctr">
              <a:buFont typeface="Wingdings 2" pitchFamily="18" charset="2"/>
              <a:buNone/>
            </a:pPr>
            <a:endParaRPr lang="en-US" sz="6600" b="1" dirty="0" smtClean="0">
              <a:solidFill>
                <a:srgbClr val="FF0000"/>
              </a:solidFill>
            </a:endParaRPr>
          </a:p>
          <a:p>
            <a:pPr algn="ctr">
              <a:buFont typeface="Wingdings 2" pitchFamily="18" charset="2"/>
              <a:buNone/>
            </a:pPr>
            <a:r>
              <a:rPr lang="en-US" sz="4400" b="1" dirty="0" smtClean="0"/>
              <a:t> For Your Attention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685800"/>
            <a:ext cx="73914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20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Delay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is a major problem that faces the construction projects. Therefore, this  research will identify the delay, its causes, and effects.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3581400"/>
            <a:ext cx="7315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Delay</a:t>
            </a:r>
            <a:r>
              <a:rPr lang="en-US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is time over run either beyond completion date specified in a contract, or beyond date that the parties agreed upon for delivery of a project.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iStock_watch50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24600" y="4419600"/>
            <a:ext cx="2514600" cy="1813560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27000" dist="38100" dir="2700000" algn="ctr">
              <a:srgbClr val="000000">
                <a:alpha val="45000"/>
              </a:srgbClr>
            </a:outerShdw>
            <a:reflection blurRad="6350" stA="50000" endA="300" endPos="90000" dir="5400000" sy="-100000" algn="bl" rotWithShape="0"/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7" name="Rectangle 6"/>
          <p:cNvSpPr/>
          <p:nvPr/>
        </p:nvSpPr>
        <p:spPr>
          <a:xfrm>
            <a:off x="533400" y="762000"/>
            <a:ext cx="3352800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4000" b="1" i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3200" b="1" i="1" u="sng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304800"/>
            <a:ext cx="80772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This study will take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Al-Mghayer school project 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as a real case study</a:t>
            </a:r>
          </a:p>
        </p:txBody>
      </p:sp>
      <p:sp>
        <p:nvSpPr>
          <p:cNvPr id="3" name="Rectangle 2"/>
          <p:cNvSpPr/>
          <p:nvPr/>
        </p:nvSpPr>
        <p:spPr>
          <a:xfrm>
            <a:off x="990600" y="2286000"/>
            <a:ext cx="79248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This project was planned to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start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on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21/8/2011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and to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finish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on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18/2/2012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6800" y="4114800"/>
            <a:ext cx="41910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 actual, the project was </a:t>
            </a:r>
          </a:p>
          <a:p>
            <a:pPr algn="just"/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delayed for more than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 days 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,So this study will seek for the reasons behind the delay in this project. </a:t>
            </a:r>
          </a:p>
        </p:txBody>
      </p:sp>
      <p:pic>
        <p:nvPicPr>
          <p:cNvPr id="5" name="Picture 4" descr="مدرسة-سعودية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3733800"/>
            <a:ext cx="3581400" cy="3124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0"/>
            <a:ext cx="8077200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 enrich this </a:t>
            </a:r>
            <a:r>
              <a:rPr lang="en-US" sz="2000" b="1" i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Research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four</a:t>
            </a:r>
            <a:r>
              <a:rPr lang="en-US" sz="2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previous case studies were reviewed and analyzed. These studies are:-</a:t>
            </a:r>
          </a:p>
          <a:p>
            <a:pPr algn="just"/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Delays in construction projects “The case of Jordan”.</a:t>
            </a:r>
          </a:p>
          <a:p>
            <a:pPr lvl="0" algn="just"/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Delay mitigation in the Malaysian construction industry.</a:t>
            </a:r>
          </a:p>
          <a:p>
            <a:pPr lvl="0" algn="just"/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Causes of delay in the planning and design phases for construction projects.</a:t>
            </a:r>
          </a:p>
          <a:p>
            <a:pPr lvl="0" algn="just"/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Avoiding and minimizing construction delay claim disputes in relational contracting.</a:t>
            </a:r>
          </a:p>
          <a:p>
            <a:pPr algn="just"/>
            <a:endParaRPr lang="en-U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motion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00600" y="1524000"/>
            <a:ext cx="4114800" cy="2057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228600"/>
            <a:ext cx="4267200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i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Methodology</a:t>
            </a:r>
            <a:endParaRPr lang="en-US" sz="3200" b="1" i="1" u="sng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1600200"/>
            <a:ext cx="838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This study will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take Al-Mghayer school project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as a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real case study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analyze it and then to extract the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main causes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which lead to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delay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in the delivery of the project on time.</a:t>
            </a:r>
          </a:p>
          <a:p>
            <a:endParaRPr lang="en-US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4648200"/>
            <a:ext cx="7467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methods are used for data collection are:-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Interviews:</a:t>
            </a:r>
            <a:endParaRPr lang="en-US" sz="2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2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Documentary analysis:</a:t>
            </a:r>
            <a:endParaRPr lang="en-US" sz="2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2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Focus Group:</a:t>
            </a:r>
            <a:endParaRPr lang="en-US" sz="2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motion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34000" y="0"/>
            <a:ext cx="3810000" cy="15240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1066800" y="3429000"/>
            <a:ext cx="8077200" cy="369332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70C0"/>
                </a:solidFill>
              </a:rPr>
              <a:t>Re-visit the specifications and the quantities of the </a:t>
            </a:r>
            <a:r>
              <a:rPr lang="en-US" b="1" i="1" dirty="0" smtClean="0">
                <a:solidFill>
                  <a:srgbClr val="0070C0"/>
                </a:solidFill>
              </a:rPr>
              <a:t>Al-Mghayer </a:t>
            </a:r>
            <a:r>
              <a:rPr lang="en-US" b="1" dirty="0" smtClean="0">
                <a:solidFill>
                  <a:srgbClr val="0070C0"/>
                </a:solidFill>
              </a:rPr>
              <a:t>school.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228600"/>
            <a:ext cx="4421596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i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Data  Analysis</a:t>
            </a:r>
            <a:endParaRPr lang="en-US" sz="3200" b="1" i="1" u="sng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1447800"/>
            <a:ext cx="7848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Using the previous mentioned tools of the methodology (analysis of daily report, interviews, focus group and by making an ideal time schedule for the project ; analyze for the project as month by month was executed as the following:</a:t>
            </a:r>
          </a:p>
          <a:p>
            <a:pPr algn="just"/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en-US" b="1" dirty="0" smtClean="0"/>
              <a:t>Analysis for August (8)…………………..:</a:t>
            </a:r>
          </a:p>
          <a:p>
            <a:pPr algn="just">
              <a:buFont typeface="Arial" pitchFamily="34" charset="0"/>
              <a:buChar char="•"/>
            </a:pPr>
            <a:r>
              <a:rPr lang="en-US" b="1" dirty="0" smtClean="0"/>
              <a:t>Analysis for September (9)……………..:</a:t>
            </a:r>
            <a:endParaRPr lang="en-US" dirty="0" smtClean="0"/>
          </a:p>
          <a:p>
            <a:pPr algn="just">
              <a:buFont typeface="Arial" pitchFamily="34" charset="0"/>
              <a:buChar char="•"/>
            </a:pPr>
            <a:r>
              <a:rPr lang="en-US" b="1" dirty="0" smtClean="0"/>
              <a:t>Analysis for October (10)……………….:</a:t>
            </a:r>
            <a:endParaRPr lang="en-US" dirty="0" smtClean="0"/>
          </a:p>
          <a:p>
            <a:pPr algn="just">
              <a:buFont typeface="Arial" pitchFamily="34" charset="0"/>
              <a:buChar char="•"/>
            </a:pPr>
            <a:r>
              <a:rPr lang="en-US" b="1" dirty="0" smtClean="0"/>
              <a:t>Analysis for November (11)…………….:</a:t>
            </a:r>
            <a:endParaRPr lang="en-US" dirty="0" smtClean="0"/>
          </a:p>
          <a:p>
            <a:pPr algn="just">
              <a:buFont typeface="Arial" pitchFamily="34" charset="0"/>
              <a:buChar char="•"/>
            </a:pPr>
            <a:r>
              <a:rPr lang="en-US" b="1" dirty="0" smtClean="0"/>
              <a:t>Analysis for December (12)…………….:</a:t>
            </a:r>
            <a:endParaRPr lang="en-US" dirty="0" smtClean="0"/>
          </a:p>
          <a:p>
            <a:pPr algn="just">
              <a:buFont typeface="Arial" pitchFamily="34" charset="0"/>
              <a:buChar char="•"/>
            </a:pPr>
            <a:r>
              <a:rPr lang="en-US" b="1" dirty="0" smtClean="0"/>
              <a:t>Analysis for January (1)………………….:</a:t>
            </a:r>
            <a:endParaRPr lang="en-US" dirty="0" smtClean="0"/>
          </a:p>
          <a:p>
            <a:pPr algn="just">
              <a:buFont typeface="Arial" pitchFamily="34" charset="0"/>
              <a:buChar char="•"/>
            </a:pPr>
            <a:r>
              <a:rPr lang="en-US" b="1" dirty="0" smtClean="0"/>
              <a:t>Analysis for February (2)………………..:</a:t>
            </a:r>
          </a:p>
          <a:p>
            <a:pPr lvl="0" algn="just">
              <a:buFont typeface="Arial" pitchFamily="34" charset="0"/>
              <a:buChar char="•"/>
            </a:pPr>
            <a:r>
              <a:rPr lang="en-US" b="1" dirty="0" smtClean="0"/>
              <a:t>Analysis for March (3)……………………:</a:t>
            </a:r>
            <a:endParaRPr lang="en-US" dirty="0" smtClean="0"/>
          </a:p>
          <a:p>
            <a:pPr algn="just"/>
            <a:endParaRPr lang="en-US" dirty="0" smtClean="0"/>
          </a:p>
        </p:txBody>
      </p:sp>
      <p:pic>
        <p:nvPicPr>
          <p:cNvPr id="5" name="Picture 4" descr="motion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34000" y="0"/>
            <a:ext cx="3810000" cy="15240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1219200"/>
          <a:ext cx="6098606" cy="2399524"/>
        </p:xfrm>
        <a:graphic>
          <a:graphicData uri="http://schemas.openxmlformats.org/drawingml/2006/table">
            <a:tbl>
              <a:tblPr/>
              <a:tblGrid>
                <a:gridCol w="2291826"/>
                <a:gridCol w="91634"/>
                <a:gridCol w="1098384"/>
                <a:gridCol w="91634"/>
                <a:gridCol w="827928"/>
                <a:gridCol w="604694"/>
                <a:gridCol w="91634"/>
                <a:gridCol w="1000872"/>
              </a:tblGrid>
              <a:tr h="236971"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Ideal schedule (primavera)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11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931670" algn="r"/>
                        </a:tabLs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Activity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Must start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Must finish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duration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resources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</a:tr>
              <a:tr h="20311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931670" algn="r"/>
                        </a:tabLs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Mobilization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21/8/2011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22/8/2011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2 labors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236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931670" algn="r"/>
                        </a:tabLs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Excavation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23/8/2011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27/82//2011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3 labors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1 excavator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11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931670" algn="r"/>
                        </a:tabLs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Footing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28/8/2011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Nc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7 labors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300">
                <a:tc gridSpan="8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6971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33675" algn="l"/>
                          <a:tab pos="2971800" algn="ctr"/>
                        </a:tabLs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		Actual(daily reports)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33675" algn="l"/>
                          <a:tab pos="2971800" algn="ctr"/>
                        </a:tabLst>
                      </a:pP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62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33675" algn="l"/>
                          <a:tab pos="2971800" algn="ctr"/>
                        </a:tabLs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Activity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33675" algn="l"/>
                          <a:tab pos="2971800" algn="ctr"/>
                        </a:tabLs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Must start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33675" algn="l"/>
                          <a:tab pos="2971800" algn="ctr"/>
                        </a:tabLs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Must finish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33675" algn="l"/>
                          <a:tab pos="2971800" algn="ctr"/>
                        </a:tabLs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duration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33675" algn="l"/>
                          <a:tab pos="2971800" algn="ctr"/>
                        </a:tabLs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resources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1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33675" algn="l"/>
                          <a:tab pos="2971800" algn="ctr"/>
                        </a:tabLs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Mobilization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33675" algn="l"/>
                          <a:tab pos="2971800" algn="ctr"/>
                        </a:tabLs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21/8/2012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33675" algn="l"/>
                          <a:tab pos="2971800" algn="ctr"/>
                        </a:tabLs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Nc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33675" algn="l"/>
                          <a:tab pos="2971800" algn="ctr"/>
                        </a:tabLs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33675" algn="l"/>
                          <a:tab pos="2971800" algn="ctr"/>
                        </a:tabLs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Arial"/>
                        </a:rPr>
                        <a:t>2 labors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34" marR="66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066800" y="228600"/>
            <a:ext cx="25026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33675" algn="l"/>
                <a:tab pos="2971800" algn="ctr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Analysis of August (8):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76400" y="914400"/>
            <a:ext cx="5867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Table (4-1): Comparison between the ideal and the actual schedules of August  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914400" y="3657600"/>
            <a:ext cx="760817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Code of the symbols:     </a:t>
            </a: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(*):   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Working days in this month/total duration</a:t>
            </a:r>
            <a:r>
              <a:rPr lang="en-US" sz="1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                  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(</a:t>
            </a:r>
            <a:r>
              <a:rPr kumimoji="0" lang="en-US" sz="1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Nc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:  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 completed in this month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,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(Pr)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:   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started in previous month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0600" y="5029200"/>
            <a:ext cx="6172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1400" dirty="0" smtClean="0">
                <a:latin typeface="Times" pitchFamily="18" charset="0"/>
              </a:rPr>
              <a:t>there was no work in the days (27, 28/8/2011) without giving any details  </a:t>
            </a:r>
          </a:p>
          <a:p>
            <a:r>
              <a:rPr lang="en-US" sz="1400" dirty="0" smtClean="0">
                <a:latin typeface="Times" pitchFamily="18" charset="0"/>
              </a:rPr>
              <a:t> </a:t>
            </a:r>
            <a:r>
              <a:rPr lang="en-US" sz="1400" b="1" i="1" u="sng" dirty="0" smtClean="0"/>
              <a:t>See appendix (A)</a:t>
            </a:r>
            <a:r>
              <a:rPr lang="en-US" sz="1400" dirty="0" smtClean="0">
                <a:latin typeface="Times" pitchFamily="18" charset="0"/>
              </a:rPr>
              <a:t> </a:t>
            </a:r>
            <a:endParaRPr lang="en-US" sz="1400" dirty="0">
              <a:latin typeface="Times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90600" y="5715000"/>
            <a:ext cx="46743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1400" dirty="0" smtClean="0">
                <a:latin typeface="Times" pitchFamily="18" charset="0"/>
              </a:rPr>
              <a:t>29-8-2011 there was an </a:t>
            </a:r>
            <a:r>
              <a:rPr lang="en-US" sz="1400" dirty="0" smtClean="0">
                <a:latin typeface="Times" pitchFamily="18" charset="0"/>
              </a:rPr>
              <a:t>official  letter (</a:t>
            </a:r>
            <a:r>
              <a:rPr lang="en-US" sz="1400" dirty="0" err="1" smtClean="0">
                <a:latin typeface="Times" pitchFamily="18" charset="0"/>
              </a:rPr>
              <a:t>obstacale</a:t>
            </a:r>
            <a:r>
              <a:rPr lang="en-US" sz="1400" dirty="0" smtClean="0">
                <a:latin typeface="Times" pitchFamily="18" charset="0"/>
              </a:rPr>
              <a:t> </a:t>
            </a:r>
            <a:r>
              <a:rPr lang="en-US" sz="1400" dirty="0" smtClean="0">
                <a:latin typeface="Times" pitchFamily="18" charset="0"/>
              </a:rPr>
              <a:t>on the road</a:t>
            </a:r>
          </a:p>
          <a:p>
            <a:r>
              <a:rPr lang="en-US" sz="1400" b="1" i="1" u="sng" dirty="0" smtClean="0"/>
              <a:t>See appendix (B)</a:t>
            </a:r>
            <a:r>
              <a:rPr lang="en-US" sz="1400" dirty="0" smtClean="0">
                <a:latin typeface="Times" pitchFamily="18" charset="0"/>
              </a:rPr>
              <a:t> </a:t>
            </a:r>
            <a:endParaRPr lang="en-US" sz="1400" dirty="0">
              <a:latin typeface="Times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9200" y="4267200"/>
            <a:ext cx="4191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1500" dirty="0" smtClean="0">
                <a:latin typeface="Times" pitchFamily="18" charset="0"/>
              </a:rPr>
              <a:t>Activities that must be done (as scheduled)</a:t>
            </a:r>
          </a:p>
          <a:p>
            <a:pPr>
              <a:buFont typeface="Wingdings" pitchFamily="2" charset="2"/>
              <a:buChar char="q"/>
            </a:pPr>
            <a:r>
              <a:rPr lang="en-US" sz="1500" dirty="0" smtClean="0">
                <a:latin typeface="Times" pitchFamily="18" charset="0"/>
              </a:rPr>
              <a:t>Activities was already done(actual)</a:t>
            </a:r>
            <a:endParaRPr lang="en-US" sz="1500" dirty="0">
              <a:latin typeface="Times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228600"/>
            <a:ext cx="4421596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i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Results and Discussion</a:t>
            </a:r>
            <a:endParaRPr lang="en-US" sz="3200" b="1" i="1" u="sng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1447800"/>
            <a:ext cx="8229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After applying the tools that were mentioned in methodology, and </a:t>
            </a: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making the analysis ;the following main causes are extracted:-</a:t>
            </a: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Reasons related to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Recourses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Access road to the project.</a:t>
            </a: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Poor planning.</a:t>
            </a:r>
          </a:p>
        </p:txBody>
      </p:sp>
      <p:pic>
        <p:nvPicPr>
          <p:cNvPr id="5" name="Picture 4" descr="motion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34000" y="0"/>
            <a:ext cx="3810000" cy="15240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6800" y="609600"/>
            <a:ext cx="7848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actual works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are not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identical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with the ideal schedule .</a:t>
            </a:r>
          </a:p>
          <a:p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poor- Supervision.</a:t>
            </a:r>
          </a:p>
          <a:p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Crashing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was not taken as a solution to mitigate the delay.</a:t>
            </a:r>
          </a:p>
          <a:p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7. Inadequate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Coordination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in the work between the different parties in the site.</a:t>
            </a:r>
          </a:p>
          <a:p>
            <a:pPr algn="just"/>
            <a:endParaRPr lang="en-US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</TotalTime>
  <Words>722</Words>
  <Application>Microsoft Office PowerPoint</Application>
  <PresentationFormat>عرض على الشاشة (3:4)‏</PresentationFormat>
  <Paragraphs>186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2</vt:i4>
      </vt:variant>
      <vt:variant>
        <vt:lpstr>عناوين الشرائح</vt:lpstr>
      </vt:variant>
      <vt:variant>
        <vt:i4>13</vt:i4>
      </vt:variant>
    </vt:vector>
  </HeadingPairs>
  <TitlesOfParts>
    <vt:vector size="15" baseType="lpstr">
      <vt:lpstr>1_Flow</vt:lpstr>
      <vt:lpstr>انقلاب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anan abujaber</dc:creator>
  <cp:lastModifiedBy>محمد جرادات</cp:lastModifiedBy>
  <cp:revision>87</cp:revision>
  <dcterms:created xsi:type="dcterms:W3CDTF">2012-05-06T20:00:31Z</dcterms:created>
  <dcterms:modified xsi:type="dcterms:W3CDTF">2013-01-04T21:31:23Z</dcterms:modified>
</cp:coreProperties>
</file>