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38"/>
  </p:notesMasterIdLst>
  <p:handoutMasterIdLst>
    <p:handoutMasterId r:id="rId39"/>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6" r:id="rId28"/>
    <p:sldId id="287" r:id="rId29"/>
    <p:sldId id="282" r:id="rId30"/>
    <p:sldId id="283" r:id="rId31"/>
    <p:sldId id="288" r:id="rId32"/>
    <p:sldId id="289" r:id="rId33"/>
    <p:sldId id="290" r:id="rId34"/>
    <p:sldId id="291" r:id="rId35"/>
    <p:sldId id="284" r:id="rId36"/>
    <p:sldId id="292" r:id="rId3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434" autoAdjust="0"/>
  </p:normalViewPr>
  <p:slideViewPr>
    <p:cSldViewPr snapToGrid="0">
      <p:cViewPr varScale="1">
        <p:scale>
          <a:sx n="72" d="100"/>
          <a:sy n="72" d="100"/>
        </p:scale>
        <p:origin x="612"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0A28E41-0929-4C0F-81A9-3A6A76EAD73B}" type="doc">
      <dgm:prSet loTypeId="urn:microsoft.com/office/officeart/2005/8/layout/cycle2" loCatId="cycle" qsTypeId="urn:microsoft.com/office/officeart/2005/8/quickstyle/simple1" qsCatId="simple" csTypeId="urn:microsoft.com/office/officeart/2005/8/colors/colorful1" csCatId="colorful" phldr="1"/>
      <dgm:spPr/>
      <dgm:t>
        <a:bodyPr/>
        <a:lstStyle/>
        <a:p>
          <a:pPr rtl="1"/>
          <a:endParaRPr lang="ar-SA"/>
        </a:p>
      </dgm:t>
    </dgm:pt>
    <dgm:pt modelId="{F149F4FC-0C69-4A6C-AD95-71CBC347711B}">
      <dgm:prSet phldrT="[Text]" custT="1"/>
      <dgm:spPr/>
      <dgm:t>
        <a:bodyPr/>
        <a:lstStyle/>
        <a:p>
          <a:pPr rtl="1"/>
          <a:r>
            <a:rPr lang="en-US" sz="1400" b="1" dirty="0" smtClean="0"/>
            <a:t>Collecting data for new C.P and elements</a:t>
          </a:r>
          <a:endParaRPr lang="ar-SA" sz="1400" b="1" dirty="0"/>
        </a:p>
      </dgm:t>
    </dgm:pt>
    <dgm:pt modelId="{A3D80FA2-D51D-4C31-AA43-78417CB3BC95}" type="parTrans" cxnId="{1F79BDEB-73D3-4342-A5A1-BF60EFB7F1F8}">
      <dgm:prSet/>
      <dgm:spPr/>
      <dgm:t>
        <a:bodyPr/>
        <a:lstStyle/>
        <a:p>
          <a:pPr rtl="1"/>
          <a:endParaRPr lang="ar-SA"/>
        </a:p>
      </dgm:t>
    </dgm:pt>
    <dgm:pt modelId="{A6DD405C-0BD9-4C63-9EE3-48644F3FB35E}" type="sibTrans" cxnId="{1F79BDEB-73D3-4342-A5A1-BF60EFB7F1F8}">
      <dgm:prSet/>
      <dgm:spPr/>
      <dgm:t>
        <a:bodyPr/>
        <a:lstStyle/>
        <a:p>
          <a:pPr rtl="1"/>
          <a:endParaRPr lang="ar-SA"/>
        </a:p>
      </dgm:t>
    </dgm:pt>
    <dgm:pt modelId="{5482B736-4199-458A-B83B-840622FD715E}">
      <dgm:prSet phldrT="[Text]" custT="1"/>
      <dgm:spPr/>
      <dgm:t>
        <a:bodyPr/>
        <a:lstStyle/>
        <a:p>
          <a:pPr rtl="1"/>
          <a:r>
            <a:rPr lang="en-US" sz="1400" b="1" dirty="0" smtClean="0"/>
            <a:t>Plotting one line diagram for new network</a:t>
          </a:r>
          <a:endParaRPr lang="ar-SA" sz="1400" b="1" dirty="0"/>
        </a:p>
      </dgm:t>
    </dgm:pt>
    <dgm:pt modelId="{74DD0F26-DAAF-4AD2-B1E3-8A1E1C8C3015}" type="parTrans" cxnId="{D39CB0DC-1E22-4752-93D3-9A0F82C6E53F}">
      <dgm:prSet/>
      <dgm:spPr/>
      <dgm:t>
        <a:bodyPr/>
        <a:lstStyle/>
        <a:p>
          <a:pPr rtl="1"/>
          <a:endParaRPr lang="ar-SA"/>
        </a:p>
      </dgm:t>
    </dgm:pt>
    <dgm:pt modelId="{3D95B8BA-BEC3-4B0E-8A2F-6DEF73FE8E80}" type="sibTrans" cxnId="{D39CB0DC-1E22-4752-93D3-9A0F82C6E53F}">
      <dgm:prSet/>
      <dgm:spPr/>
      <dgm:t>
        <a:bodyPr/>
        <a:lstStyle/>
        <a:p>
          <a:pPr rtl="1"/>
          <a:endParaRPr lang="ar-SA"/>
        </a:p>
      </dgm:t>
    </dgm:pt>
    <dgm:pt modelId="{F012A785-24F5-4EE1-9D30-09F44956FCAB}">
      <dgm:prSet phldrT="[Text]" custT="1"/>
      <dgm:spPr/>
      <dgm:t>
        <a:bodyPr/>
        <a:lstStyle/>
        <a:p>
          <a:pPr rtl="1"/>
          <a:r>
            <a:rPr lang="en-US" sz="1400" b="1" dirty="0" smtClean="0"/>
            <a:t>Changing the voltage level to 11 kV instead of 6.6 </a:t>
          </a:r>
          <a:r>
            <a:rPr lang="en-US" sz="1400" b="1" dirty="0" err="1" smtClean="0"/>
            <a:t>Kv</a:t>
          </a:r>
          <a:endParaRPr lang="ar-SA" sz="1400" b="1" dirty="0"/>
        </a:p>
      </dgm:t>
    </dgm:pt>
    <dgm:pt modelId="{FC354722-6B9E-4B0D-9CFA-D51DB70A2F81}" type="parTrans" cxnId="{BF955761-4664-4122-B3AC-B49CB304ECEC}">
      <dgm:prSet/>
      <dgm:spPr/>
      <dgm:t>
        <a:bodyPr/>
        <a:lstStyle/>
        <a:p>
          <a:pPr rtl="1"/>
          <a:endParaRPr lang="ar-SA"/>
        </a:p>
      </dgm:t>
    </dgm:pt>
    <dgm:pt modelId="{848A27C3-F7E9-4D3B-9808-08BCEC176EE7}" type="sibTrans" cxnId="{BF955761-4664-4122-B3AC-B49CB304ECEC}">
      <dgm:prSet/>
      <dgm:spPr/>
      <dgm:t>
        <a:bodyPr/>
        <a:lstStyle/>
        <a:p>
          <a:pPr rtl="1"/>
          <a:endParaRPr lang="ar-SA"/>
        </a:p>
      </dgm:t>
    </dgm:pt>
    <dgm:pt modelId="{5E278C7B-6D61-45F9-8C58-1297F05A95CC}">
      <dgm:prSet phldrT="[Text]" custT="1"/>
      <dgm:spPr/>
      <dgm:t>
        <a:bodyPr/>
        <a:lstStyle/>
        <a:p>
          <a:pPr rtl="1"/>
          <a:r>
            <a:rPr lang="en-US" sz="1400" b="1" dirty="0" smtClean="0"/>
            <a:t>Improve </a:t>
          </a:r>
          <a:r>
            <a:rPr lang="en-US" sz="1400" b="1" dirty="0" err="1" smtClean="0"/>
            <a:t>p.f</a:t>
          </a:r>
          <a:r>
            <a:rPr lang="en-US" sz="1400" b="1" dirty="0" smtClean="0"/>
            <a:t> to avoid penalties</a:t>
          </a:r>
          <a:endParaRPr lang="ar-SA" sz="1400" b="1" dirty="0"/>
        </a:p>
      </dgm:t>
    </dgm:pt>
    <dgm:pt modelId="{F451AE21-9507-4596-9B24-37C6AFA70878}" type="parTrans" cxnId="{F096CCB7-B4A3-4A45-B9C0-3A9DF53959D6}">
      <dgm:prSet/>
      <dgm:spPr/>
      <dgm:t>
        <a:bodyPr/>
        <a:lstStyle/>
        <a:p>
          <a:pPr rtl="1"/>
          <a:endParaRPr lang="ar-SA"/>
        </a:p>
      </dgm:t>
    </dgm:pt>
    <dgm:pt modelId="{A139E454-AEA6-4499-A4DA-011220C20E65}" type="sibTrans" cxnId="{F096CCB7-B4A3-4A45-B9C0-3A9DF53959D6}">
      <dgm:prSet/>
      <dgm:spPr/>
      <dgm:t>
        <a:bodyPr/>
        <a:lstStyle/>
        <a:p>
          <a:pPr rtl="1"/>
          <a:endParaRPr lang="ar-SA"/>
        </a:p>
      </dgm:t>
    </dgm:pt>
    <dgm:pt modelId="{B158D560-447D-4EA5-9A75-1BAFD2D0A5FB}">
      <dgm:prSet phldrT="[Text]" custT="1"/>
      <dgm:spPr/>
      <dgm:t>
        <a:bodyPr/>
        <a:lstStyle/>
        <a:p>
          <a:pPr rtl="1"/>
          <a:r>
            <a:rPr lang="en-US" sz="1400" b="1" dirty="0" smtClean="0">
              <a:solidFill>
                <a:schemeClr val="tx1"/>
              </a:solidFill>
            </a:rPr>
            <a:t>Making </a:t>
          </a:r>
          <a:r>
            <a:rPr lang="en-US" sz="1200" b="1" dirty="0" smtClean="0">
              <a:solidFill>
                <a:schemeClr val="tx1"/>
              </a:solidFill>
            </a:rPr>
            <a:t>Economical</a:t>
          </a:r>
          <a:r>
            <a:rPr lang="en-US" sz="1400" b="1" dirty="0" smtClean="0">
              <a:solidFill>
                <a:schemeClr val="tx1"/>
              </a:solidFill>
            </a:rPr>
            <a:t> study for our project</a:t>
          </a:r>
          <a:endParaRPr lang="ar-SA" sz="1400" b="1" dirty="0">
            <a:solidFill>
              <a:schemeClr val="tx1"/>
            </a:solidFill>
          </a:endParaRPr>
        </a:p>
      </dgm:t>
    </dgm:pt>
    <dgm:pt modelId="{680955CC-9187-4277-AF96-8E4D6C18E7A9}" type="parTrans" cxnId="{FB0CEAB9-B31A-4BCD-B93E-0F2BF5860C1D}">
      <dgm:prSet/>
      <dgm:spPr/>
      <dgm:t>
        <a:bodyPr/>
        <a:lstStyle/>
        <a:p>
          <a:pPr rtl="1"/>
          <a:endParaRPr lang="ar-SA"/>
        </a:p>
      </dgm:t>
    </dgm:pt>
    <dgm:pt modelId="{B169ADF3-4BC1-4491-8F7C-5ABB52CF04D1}" type="sibTrans" cxnId="{FB0CEAB9-B31A-4BCD-B93E-0F2BF5860C1D}">
      <dgm:prSet/>
      <dgm:spPr/>
      <dgm:t>
        <a:bodyPr/>
        <a:lstStyle/>
        <a:p>
          <a:pPr rtl="1"/>
          <a:endParaRPr lang="ar-SA"/>
        </a:p>
      </dgm:t>
    </dgm:pt>
    <dgm:pt modelId="{D1736922-CD7A-4824-8392-5C8EEBD63EA2}">
      <dgm:prSet phldrT="[Text]" custT="1"/>
      <dgm:spPr/>
      <dgm:t>
        <a:bodyPr/>
        <a:lstStyle/>
        <a:p>
          <a:pPr rtl="1"/>
          <a:r>
            <a:rPr lang="en-US" sz="1400" b="1" dirty="0" smtClean="0"/>
            <a:t>Analyzing the network under max. load case</a:t>
          </a:r>
          <a:endParaRPr lang="ar-SA" sz="1400" b="1" dirty="0"/>
        </a:p>
      </dgm:t>
    </dgm:pt>
    <dgm:pt modelId="{CEEE65EB-DB0F-4F88-A90A-B0F201D50D8D}" type="parTrans" cxnId="{2C448C31-168E-4542-AA73-38EEE33861E5}">
      <dgm:prSet/>
      <dgm:spPr/>
      <dgm:t>
        <a:bodyPr/>
        <a:lstStyle/>
        <a:p>
          <a:pPr rtl="1"/>
          <a:endParaRPr lang="ar-SA"/>
        </a:p>
      </dgm:t>
    </dgm:pt>
    <dgm:pt modelId="{C789378E-6534-4C1C-BBA0-32E6E38C0878}" type="sibTrans" cxnId="{2C448C31-168E-4542-AA73-38EEE33861E5}">
      <dgm:prSet/>
      <dgm:spPr/>
      <dgm:t>
        <a:bodyPr/>
        <a:lstStyle/>
        <a:p>
          <a:pPr rtl="1"/>
          <a:endParaRPr lang="ar-SA"/>
        </a:p>
      </dgm:t>
    </dgm:pt>
    <dgm:pt modelId="{EC30144D-45C7-43AC-A64D-8CDF602BB914}" type="pres">
      <dgm:prSet presAssocID="{B0A28E41-0929-4C0F-81A9-3A6A76EAD73B}" presName="cycle" presStyleCnt="0">
        <dgm:presLayoutVars>
          <dgm:dir/>
          <dgm:resizeHandles val="exact"/>
        </dgm:presLayoutVars>
      </dgm:prSet>
      <dgm:spPr/>
      <dgm:t>
        <a:bodyPr/>
        <a:lstStyle/>
        <a:p>
          <a:pPr rtl="1"/>
          <a:endParaRPr lang="ar-SA"/>
        </a:p>
      </dgm:t>
    </dgm:pt>
    <dgm:pt modelId="{1E4065A2-0D4C-45B5-870A-5EF5127F631D}" type="pres">
      <dgm:prSet presAssocID="{F149F4FC-0C69-4A6C-AD95-71CBC347711B}" presName="node" presStyleLbl="node1" presStyleIdx="0" presStyleCnt="6" custScaleY="102434">
        <dgm:presLayoutVars>
          <dgm:bulletEnabled val="1"/>
        </dgm:presLayoutVars>
      </dgm:prSet>
      <dgm:spPr/>
      <dgm:t>
        <a:bodyPr/>
        <a:lstStyle/>
        <a:p>
          <a:pPr rtl="1"/>
          <a:endParaRPr lang="ar-SA"/>
        </a:p>
      </dgm:t>
    </dgm:pt>
    <dgm:pt modelId="{AE89C3BB-15EE-4C94-90DD-5F5C7C006B5C}" type="pres">
      <dgm:prSet presAssocID="{A6DD405C-0BD9-4C63-9EE3-48644F3FB35E}" presName="sibTrans" presStyleLbl="sibTrans2D1" presStyleIdx="0" presStyleCnt="6"/>
      <dgm:spPr/>
      <dgm:t>
        <a:bodyPr/>
        <a:lstStyle/>
        <a:p>
          <a:pPr rtl="1"/>
          <a:endParaRPr lang="ar-SA"/>
        </a:p>
      </dgm:t>
    </dgm:pt>
    <dgm:pt modelId="{2A4F90C2-A21D-4DC9-AF8D-F88371154DD5}" type="pres">
      <dgm:prSet presAssocID="{A6DD405C-0BD9-4C63-9EE3-48644F3FB35E}" presName="connectorText" presStyleLbl="sibTrans2D1" presStyleIdx="0" presStyleCnt="6"/>
      <dgm:spPr/>
      <dgm:t>
        <a:bodyPr/>
        <a:lstStyle/>
        <a:p>
          <a:pPr rtl="1"/>
          <a:endParaRPr lang="ar-SA"/>
        </a:p>
      </dgm:t>
    </dgm:pt>
    <dgm:pt modelId="{B9435C74-F533-4E15-936A-38A80468EDFB}" type="pres">
      <dgm:prSet presAssocID="{5482B736-4199-458A-B83B-840622FD715E}" presName="node" presStyleLbl="node1" presStyleIdx="1" presStyleCnt="6">
        <dgm:presLayoutVars>
          <dgm:bulletEnabled val="1"/>
        </dgm:presLayoutVars>
      </dgm:prSet>
      <dgm:spPr/>
      <dgm:t>
        <a:bodyPr/>
        <a:lstStyle/>
        <a:p>
          <a:pPr rtl="1"/>
          <a:endParaRPr lang="ar-SA"/>
        </a:p>
      </dgm:t>
    </dgm:pt>
    <dgm:pt modelId="{9664BC72-DEFB-4644-A983-51C477725973}" type="pres">
      <dgm:prSet presAssocID="{3D95B8BA-BEC3-4B0E-8A2F-6DEF73FE8E80}" presName="sibTrans" presStyleLbl="sibTrans2D1" presStyleIdx="1" presStyleCnt="6"/>
      <dgm:spPr/>
      <dgm:t>
        <a:bodyPr/>
        <a:lstStyle/>
        <a:p>
          <a:pPr rtl="1"/>
          <a:endParaRPr lang="ar-SA"/>
        </a:p>
      </dgm:t>
    </dgm:pt>
    <dgm:pt modelId="{394567E4-CBE5-49FB-A095-13F7181616C7}" type="pres">
      <dgm:prSet presAssocID="{3D95B8BA-BEC3-4B0E-8A2F-6DEF73FE8E80}" presName="connectorText" presStyleLbl="sibTrans2D1" presStyleIdx="1" presStyleCnt="6"/>
      <dgm:spPr/>
      <dgm:t>
        <a:bodyPr/>
        <a:lstStyle/>
        <a:p>
          <a:pPr rtl="1"/>
          <a:endParaRPr lang="ar-SA"/>
        </a:p>
      </dgm:t>
    </dgm:pt>
    <dgm:pt modelId="{FF1702A1-8802-4BA0-B633-2B4BA5F861BF}" type="pres">
      <dgm:prSet presAssocID="{F012A785-24F5-4EE1-9D30-09F44956FCAB}" presName="node" presStyleLbl="node1" presStyleIdx="2" presStyleCnt="6">
        <dgm:presLayoutVars>
          <dgm:bulletEnabled val="1"/>
        </dgm:presLayoutVars>
      </dgm:prSet>
      <dgm:spPr/>
      <dgm:t>
        <a:bodyPr/>
        <a:lstStyle/>
        <a:p>
          <a:pPr rtl="1"/>
          <a:endParaRPr lang="ar-SA"/>
        </a:p>
      </dgm:t>
    </dgm:pt>
    <dgm:pt modelId="{D44718A6-1BF2-4EE8-AAB9-70AFC27A96AE}" type="pres">
      <dgm:prSet presAssocID="{848A27C3-F7E9-4D3B-9808-08BCEC176EE7}" presName="sibTrans" presStyleLbl="sibTrans2D1" presStyleIdx="2" presStyleCnt="6"/>
      <dgm:spPr/>
      <dgm:t>
        <a:bodyPr/>
        <a:lstStyle/>
        <a:p>
          <a:pPr rtl="1"/>
          <a:endParaRPr lang="ar-SA"/>
        </a:p>
      </dgm:t>
    </dgm:pt>
    <dgm:pt modelId="{BD33F736-B9DE-4CAE-A842-5A1CB8F4213E}" type="pres">
      <dgm:prSet presAssocID="{848A27C3-F7E9-4D3B-9808-08BCEC176EE7}" presName="connectorText" presStyleLbl="sibTrans2D1" presStyleIdx="2" presStyleCnt="6"/>
      <dgm:spPr/>
      <dgm:t>
        <a:bodyPr/>
        <a:lstStyle/>
        <a:p>
          <a:pPr rtl="1"/>
          <a:endParaRPr lang="ar-SA"/>
        </a:p>
      </dgm:t>
    </dgm:pt>
    <dgm:pt modelId="{9DEEF92C-4288-474D-89E4-6F36B00DB558}" type="pres">
      <dgm:prSet presAssocID="{D1736922-CD7A-4824-8392-5C8EEBD63EA2}" presName="node" presStyleLbl="node1" presStyleIdx="3" presStyleCnt="6" custScaleX="103476" custScaleY="97785">
        <dgm:presLayoutVars>
          <dgm:bulletEnabled val="1"/>
        </dgm:presLayoutVars>
      </dgm:prSet>
      <dgm:spPr/>
      <dgm:t>
        <a:bodyPr/>
        <a:lstStyle/>
        <a:p>
          <a:pPr rtl="1"/>
          <a:endParaRPr lang="ar-SA"/>
        </a:p>
      </dgm:t>
    </dgm:pt>
    <dgm:pt modelId="{C99377D9-9CE7-4155-A51B-653878A93E47}" type="pres">
      <dgm:prSet presAssocID="{C789378E-6534-4C1C-BBA0-32E6E38C0878}" presName="sibTrans" presStyleLbl="sibTrans2D1" presStyleIdx="3" presStyleCnt="6"/>
      <dgm:spPr/>
      <dgm:t>
        <a:bodyPr/>
        <a:lstStyle/>
        <a:p>
          <a:pPr rtl="1"/>
          <a:endParaRPr lang="ar-SA"/>
        </a:p>
      </dgm:t>
    </dgm:pt>
    <dgm:pt modelId="{BD81A870-8D7D-485A-99EB-97688659DCEA}" type="pres">
      <dgm:prSet presAssocID="{C789378E-6534-4C1C-BBA0-32E6E38C0878}" presName="connectorText" presStyleLbl="sibTrans2D1" presStyleIdx="3" presStyleCnt="6"/>
      <dgm:spPr/>
      <dgm:t>
        <a:bodyPr/>
        <a:lstStyle/>
        <a:p>
          <a:pPr rtl="1"/>
          <a:endParaRPr lang="ar-SA"/>
        </a:p>
      </dgm:t>
    </dgm:pt>
    <dgm:pt modelId="{B0CF779D-2E5E-4D07-9705-0D2D7211DA62}" type="pres">
      <dgm:prSet presAssocID="{5E278C7B-6D61-45F9-8C58-1297F05A95CC}" presName="node" presStyleLbl="node1" presStyleIdx="4" presStyleCnt="6">
        <dgm:presLayoutVars>
          <dgm:bulletEnabled val="1"/>
        </dgm:presLayoutVars>
      </dgm:prSet>
      <dgm:spPr/>
      <dgm:t>
        <a:bodyPr/>
        <a:lstStyle/>
        <a:p>
          <a:pPr rtl="1"/>
          <a:endParaRPr lang="ar-SA"/>
        </a:p>
      </dgm:t>
    </dgm:pt>
    <dgm:pt modelId="{89950415-3E0C-411B-947C-319487CEFAE7}" type="pres">
      <dgm:prSet presAssocID="{A139E454-AEA6-4499-A4DA-011220C20E65}" presName="sibTrans" presStyleLbl="sibTrans2D1" presStyleIdx="4" presStyleCnt="6"/>
      <dgm:spPr/>
      <dgm:t>
        <a:bodyPr/>
        <a:lstStyle/>
        <a:p>
          <a:pPr rtl="1"/>
          <a:endParaRPr lang="ar-SA"/>
        </a:p>
      </dgm:t>
    </dgm:pt>
    <dgm:pt modelId="{05F75DD8-AACF-4140-A809-12F8C0D95F5B}" type="pres">
      <dgm:prSet presAssocID="{A139E454-AEA6-4499-A4DA-011220C20E65}" presName="connectorText" presStyleLbl="sibTrans2D1" presStyleIdx="4" presStyleCnt="6"/>
      <dgm:spPr/>
      <dgm:t>
        <a:bodyPr/>
        <a:lstStyle/>
        <a:p>
          <a:pPr rtl="1"/>
          <a:endParaRPr lang="ar-SA"/>
        </a:p>
      </dgm:t>
    </dgm:pt>
    <dgm:pt modelId="{3F6F9704-FB85-4D6F-A82E-B8B9D193AF57}" type="pres">
      <dgm:prSet presAssocID="{B158D560-447D-4EA5-9A75-1BAFD2D0A5FB}" presName="node" presStyleLbl="node1" presStyleIdx="5" presStyleCnt="6">
        <dgm:presLayoutVars>
          <dgm:bulletEnabled val="1"/>
        </dgm:presLayoutVars>
      </dgm:prSet>
      <dgm:spPr/>
      <dgm:t>
        <a:bodyPr/>
        <a:lstStyle/>
        <a:p>
          <a:pPr rtl="1"/>
          <a:endParaRPr lang="ar-SA"/>
        </a:p>
      </dgm:t>
    </dgm:pt>
    <dgm:pt modelId="{69DE5D51-0EDF-47E8-B00B-D581D1CD6564}" type="pres">
      <dgm:prSet presAssocID="{B169ADF3-4BC1-4491-8F7C-5ABB52CF04D1}" presName="sibTrans" presStyleLbl="sibTrans2D1" presStyleIdx="5" presStyleCnt="6"/>
      <dgm:spPr/>
      <dgm:t>
        <a:bodyPr/>
        <a:lstStyle/>
        <a:p>
          <a:pPr rtl="1"/>
          <a:endParaRPr lang="ar-SA"/>
        </a:p>
      </dgm:t>
    </dgm:pt>
    <dgm:pt modelId="{BC4202AD-F7FD-4DF5-B1AF-4AAE22667DF7}" type="pres">
      <dgm:prSet presAssocID="{B169ADF3-4BC1-4491-8F7C-5ABB52CF04D1}" presName="connectorText" presStyleLbl="sibTrans2D1" presStyleIdx="5" presStyleCnt="6"/>
      <dgm:spPr/>
      <dgm:t>
        <a:bodyPr/>
        <a:lstStyle/>
        <a:p>
          <a:pPr rtl="1"/>
          <a:endParaRPr lang="ar-SA"/>
        </a:p>
      </dgm:t>
    </dgm:pt>
  </dgm:ptLst>
  <dgm:cxnLst>
    <dgm:cxn modelId="{D4FC23D5-08F3-4409-BD93-36269179A0F0}" type="presOf" srcId="{D1736922-CD7A-4824-8392-5C8EEBD63EA2}" destId="{9DEEF92C-4288-474D-89E4-6F36B00DB558}" srcOrd="0" destOrd="0" presId="urn:microsoft.com/office/officeart/2005/8/layout/cycle2"/>
    <dgm:cxn modelId="{4B60E23B-4BC1-49DD-9AD1-7BD015C123A5}" type="presOf" srcId="{A139E454-AEA6-4499-A4DA-011220C20E65}" destId="{05F75DD8-AACF-4140-A809-12F8C0D95F5B}" srcOrd="1" destOrd="0" presId="urn:microsoft.com/office/officeart/2005/8/layout/cycle2"/>
    <dgm:cxn modelId="{ECA1CECA-73FD-41AD-A23A-5971B78FB34D}" type="presOf" srcId="{B0A28E41-0929-4C0F-81A9-3A6A76EAD73B}" destId="{EC30144D-45C7-43AC-A64D-8CDF602BB914}" srcOrd="0" destOrd="0" presId="urn:microsoft.com/office/officeart/2005/8/layout/cycle2"/>
    <dgm:cxn modelId="{D2D09075-EF3B-4765-8390-E7B1B18FD40F}" type="presOf" srcId="{B158D560-447D-4EA5-9A75-1BAFD2D0A5FB}" destId="{3F6F9704-FB85-4D6F-A82E-B8B9D193AF57}" srcOrd="0" destOrd="0" presId="urn:microsoft.com/office/officeart/2005/8/layout/cycle2"/>
    <dgm:cxn modelId="{1F79BDEB-73D3-4342-A5A1-BF60EFB7F1F8}" srcId="{B0A28E41-0929-4C0F-81A9-3A6A76EAD73B}" destId="{F149F4FC-0C69-4A6C-AD95-71CBC347711B}" srcOrd="0" destOrd="0" parTransId="{A3D80FA2-D51D-4C31-AA43-78417CB3BC95}" sibTransId="{A6DD405C-0BD9-4C63-9EE3-48644F3FB35E}"/>
    <dgm:cxn modelId="{8515446A-7B45-41E9-9D81-FD145D6F44FA}" type="presOf" srcId="{F149F4FC-0C69-4A6C-AD95-71CBC347711B}" destId="{1E4065A2-0D4C-45B5-870A-5EF5127F631D}" srcOrd="0" destOrd="0" presId="urn:microsoft.com/office/officeart/2005/8/layout/cycle2"/>
    <dgm:cxn modelId="{6D5FD246-E173-48E3-91DF-F6003AE9B7E3}" type="presOf" srcId="{848A27C3-F7E9-4D3B-9808-08BCEC176EE7}" destId="{BD33F736-B9DE-4CAE-A842-5A1CB8F4213E}" srcOrd="1" destOrd="0" presId="urn:microsoft.com/office/officeart/2005/8/layout/cycle2"/>
    <dgm:cxn modelId="{FD2CEDE4-B904-4EA9-9864-1DF04E516F5A}" type="presOf" srcId="{B169ADF3-4BC1-4491-8F7C-5ABB52CF04D1}" destId="{69DE5D51-0EDF-47E8-B00B-D581D1CD6564}" srcOrd="0" destOrd="0" presId="urn:microsoft.com/office/officeart/2005/8/layout/cycle2"/>
    <dgm:cxn modelId="{2C448C31-168E-4542-AA73-38EEE33861E5}" srcId="{B0A28E41-0929-4C0F-81A9-3A6A76EAD73B}" destId="{D1736922-CD7A-4824-8392-5C8EEBD63EA2}" srcOrd="3" destOrd="0" parTransId="{CEEE65EB-DB0F-4F88-A90A-B0F201D50D8D}" sibTransId="{C789378E-6534-4C1C-BBA0-32E6E38C0878}"/>
    <dgm:cxn modelId="{8A92F0DB-7868-4264-9682-10755450223B}" type="presOf" srcId="{A139E454-AEA6-4499-A4DA-011220C20E65}" destId="{89950415-3E0C-411B-947C-319487CEFAE7}" srcOrd="0" destOrd="0" presId="urn:microsoft.com/office/officeart/2005/8/layout/cycle2"/>
    <dgm:cxn modelId="{49F62B5D-A1B9-472F-BBBE-48D124B69016}" type="presOf" srcId="{C789378E-6534-4C1C-BBA0-32E6E38C0878}" destId="{C99377D9-9CE7-4155-A51B-653878A93E47}" srcOrd="0" destOrd="0" presId="urn:microsoft.com/office/officeart/2005/8/layout/cycle2"/>
    <dgm:cxn modelId="{BF955761-4664-4122-B3AC-B49CB304ECEC}" srcId="{B0A28E41-0929-4C0F-81A9-3A6A76EAD73B}" destId="{F012A785-24F5-4EE1-9D30-09F44956FCAB}" srcOrd="2" destOrd="0" parTransId="{FC354722-6B9E-4B0D-9CFA-D51DB70A2F81}" sibTransId="{848A27C3-F7E9-4D3B-9808-08BCEC176EE7}"/>
    <dgm:cxn modelId="{05F26001-818A-4CEF-A062-7D4D4B7BEE9C}" type="presOf" srcId="{848A27C3-F7E9-4D3B-9808-08BCEC176EE7}" destId="{D44718A6-1BF2-4EE8-AAB9-70AFC27A96AE}" srcOrd="0" destOrd="0" presId="urn:microsoft.com/office/officeart/2005/8/layout/cycle2"/>
    <dgm:cxn modelId="{53F4D519-D6BF-4E3E-A8FF-C7FA14B42B35}" type="presOf" srcId="{F012A785-24F5-4EE1-9D30-09F44956FCAB}" destId="{FF1702A1-8802-4BA0-B633-2B4BA5F861BF}" srcOrd="0" destOrd="0" presId="urn:microsoft.com/office/officeart/2005/8/layout/cycle2"/>
    <dgm:cxn modelId="{4B63CBDA-88C8-4986-AA62-C1986C57AF5F}" type="presOf" srcId="{5E278C7B-6D61-45F9-8C58-1297F05A95CC}" destId="{B0CF779D-2E5E-4D07-9705-0D2D7211DA62}" srcOrd="0" destOrd="0" presId="urn:microsoft.com/office/officeart/2005/8/layout/cycle2"/>
    <dgm:cxn modelId="{F096CCB7-B4A3-4A45-B9C0-3A9DF53959D6}" srcId="{B0A28E41-0929-4C0F-81A9-3A6A76EAD73B}" destId="{5E278C7B-6D61-45F9-8C58-1297F05A95CC}" srcOrd="4" destOrd="0" parTransId="{F451AE21-9507-4596-9B24-37C6AFA70878}" sibTransId="{A139E454-AEA6-4499-A4DA-011220C20E65}"/>
    <dgm:cxn modelId="{3700E542-D623-4D86-A008-B059F97530EF}" type="presOf" srcId="{C789378E-6534-4C1C-BBA0-32E6E38C0878}" destId="{BD81A870-8D7D-485A-99EB-97688659DCEA}" srcOrd="1" destOrd="0" presId="urn:microsoft.com/office/officeart/2005/8/layout/cycle2"/>
    <dgm:cxn modelId="{1BFDAB12-FF54-4B33-B372-E368463070AB}" type="presOf" srcId="{5482B736-4199-458A-B83B-840622FD715E}" destId="{B9435C74-F533-4E15-936A-38A80468EDFB}" srcOrd="0" destOrd="0" presId="urn:microsoft.com/office/officeart/2005/8/layout/cycle2"/>
    <dgm:cxn modelId="{818F99FA-BE63-4446-9D25-3ACC64581692}" type="presOf" srcId="{A6DD405C-0BD9-4C63-9EE3-48644F3FB35E}" destId="{AE89C3BB-15EE-4C94-90DD-5F5C7C006B5C}" srcOrd="0" destOrd="0" presId="urn:microsoft.com/office/officeart/2005/8/layout/cycle2"/>
    <dgm:cxn modelId="{5970B7EE-FA93-45A4-A7D4-636BB79E17A9}" type="presOf" srcId="{B169ADF3-4BC1-4491-8F7C-5ABB52CF04D1}" destId="{BC4202AD-F7FD-4DF5-B1AF-4AAE22667DF7}" srcOrd="1" destOrd="0" presId="urn:microsoft.com/office/officeart/2005/8/layout/cycle2"/>
    <dgm:cxn modelId="{D39CB0DC-1E22-4752-93D3-9A0F82C6E53F}" srcId="{B0A28E41-0929-4C0F-81A9-3A6A76EAD73B}" destId="{5482B736-4199-458A-B83B-840622FD715E}" srcOrd="1" destOrd="0" parTransId="{74DD0F26-DAAF-4AD2-B1E3-8A1E1C8C3015}" sibTransId="{3D95B8BA-BEC3-4B0E-8A2F-6DEF73FE8E80}"/>
    <dgm:cxn modelId="{B41C7AB9-D59E-480B-B92B-A08FDCE0CF9A}" type="presOf" srcId="{A6DD405C-0BD9-4C63-9EE3-48644F3FB35E}" destId="{2A4F90C2-A21D-4DC9-AF8D-F88371154DD5}" srcOrd="1" destOrd="0" presId="urn:microsoft.com/office/officeart/2005/8/layout/cycle2"/>
    <dgm:cxn modelId="{4DB322BF-2DAA-4214-95FB-BC8C28062593}" type="presOf" srcId="{3D95B8BA-BEC3-4B0E-8A2F-6DEF73FE8E80}" destId="{394567E4-CBE5-49FB-A095-13F7181616C7}" srcOrd="1" destOrd="0" presId="urn:microsoft.com/office/officeart/2005/8/layout/cycle2"/>
    <dgm:cxn modelId="{FB0CEAB9-B31A-4BCD-B93E-0F2BF5860C1D}" srcId="{B0A28E41-0929-4C0F-81A9-3A6A76EAD73B}" destId="{B158D560-447D-4EA5-9A75-1BAFD2D0A5FB}" srcOrd="5" destOrd="0" parTransId="{680955CC-9187-4277-AF96-8E4D6C18E7A9}" sibTransId="{B169ADF3-4BC1-4491-8F7C-5ABB52CF04D1}"/>
    <dgm:cxn modelId="{73E2F92F-2CB1-4A7E-868D-7674A43518AA}" type="presOf" srcId="{3D95B8BA-BEC3-4B0E-8A2F-6DEF73FE8E80}" destId="{9664BC72-DEFB-4644-A983-51C477725973}" srcOrd="0" destOrd="0" presId="urn:microsoft.com/office/officeart/2005/8/layout/cycle2"/>
    <dgm:cxn modelId="{90688742-81B7-46AB-A836-55CB82AB1B79}" type="presParOf" srcId="{EC30144D-45C7-43AC-A64D-8CDF602BB914}" destId="{1E4065A2-0D4C-45B5-870A-5EF5127F631D}" srcOrd="0" destOrd="0" presId="urn:microsoft.com/office/officeart/2005/8/layout/cycle2"/>
    <dgm:cxn modelId="{2EDF233C-2E55-4312-BA04-BD7EDF0478F6}" type="presParOf" srcId="{EC30144D-45C7-43AC-A64D-8CDF602BB914}" destId="{AE89C3BB-15EE-4C94-90DD-5F5C7C006B5C}" srcOrd="1" destOrd="0" presId="urn:microsoft.com/office/officeart/2005/8/layout/cycle2"/>
    <dgm:cxn modelId="{DADEBFD7-D3A3-4393-A123-A5CAD9931272}" type="presParOf" srcId="{AE89C3BB-15EE-4C94-90DD-5F5C7C006B5C}" destId="{2A4F90C2-A21D-4DC9-AF8D-F88371154DD5}" srcOrd="0" destOrd="0" presId="urn:microsoft.com/office/officeart/2005/8/layout/cycle2"/>
    <dgm:cxn modelId="{25B60F2B-FA36-4933-BF18-6AF0E08A6889}" type="presParOf" srcId="{EC30144D-45C7-43AC-A64D-8CDF602BB914}" destId="{B9435C74-F533-4E15-936A-38A80468EDFB}" srcOrd="2" destOrd="0" presId="urn:microsoft.com/office/officeart/2005/8/layout/cycle2"/>
    <dgm:cxn modelId="{E62159CA-C866-4955-AF41-43D1FB50BF77}" type="presParOf" srcId="{EC30144D-45C7-43AC-A64D-8CDF602BB914}" destId="{9664BC72-DEFB-4644-A983-51C477725973}" srcOrd="3" destOrd="0" presId="urn:microsoft.com/office/officeart/2005/8/layout/cycle2"/>
    <dgm:cxn modelId="{59B289D5-3CED-4224-AEE9-C9A82E6F9AC4}" type="presParOf" srcId="{9664BC72-DEFB-4644-A983-51C477725973}" destId="{394567E4-CBE5-49FB-A095-13F7181616C7}" srcOrd="0" destOrd="0" presId="urn:microsoft.com/office/officeart/2005/8/layout/cycle2"/>
    <dgm:cxn modelId="{CEA9C5C2-8897-4DB9-A7A6-01E8EA54403F}" type="presParOf" srcId="{EC30144D-45C7-43AC-A64D-8CDF602BB914}" destId="{FF1702A1-8802-4BA0-B633-2B4BA5F861BF}" srcOrd="4" destOrd="0" presId="urn:microsoft.com/office/officeart/2005/8/layout/cycle2"/>
    <dgm:cxn modelId="{98B4F6AF-3250-4BC3-97A0-8A19A64FA07B}" type="presParOf" srcId="{EC30144D-45C7-43AC-A64D-8CDF602BB914}" destId="{D44718A6-1BF2-4EE8-AAB9-70AFC27A96AE}" srcOrd="5" destOrd="0" presId="urn:microsoft.com/office/officeart/2005/8/layout/cycle2"/>
    <dgm:cxn modelId="{42A739A0-B839-43C9-8C64-238563C09C6F}" type="presParOf" srcId="{D44718A6-1BF2-4EE8-AAB9-70AFC27A96AE}" destId="{BD33F736-B9DE-4CAE-A842-5A1CB8F4213E}" srcOrd="0" destOrd="0" presId="urn:microsoft.com/office/officeart/2005/8/layout/cycle2"/>
    <dgm:cxn modelId="{DC7FA821-0159-4A61-B99F-21B7A77203AD}" type="presParOf" srcId="{EC30144D-45C7-43AC-A64D-8CDF602BB914}" destId="{9DEEF92C-4288-474D-89E4-6F36B00DB558}" srcOrd="6" destOrd="0" presId="urn:microsoft.com/office/officeart/2005/8/layout/cycle2"/>
    <dgm:cxn modelId="{7EB2A8EA-3EB4-44CD-A5AD-E5EA3AD1F63D}" type="presParOf" srcId="{EC30144D-45C7-43AC-A64D-8CDF602BB914}" destId="{C99377D9-9CE7-4155-A51B-653878A93E47}" srcOrd="7" destOrd="0" presId="urn:microsoft.com/office/officeart/2005/8/layout/cycle2"/>
    <dgm:cxn modelId="{C40CC10F-DF35-4CCD-AE38-894BAE0433EA}" type="presParOf" srcId="{C99377D9-9CE7-4155-A51B-653878A93E47}" destId="{BD81A870-8D7D-485A-99EB-97688659DCEA}" srcOrd="0" destOrd="0" presId="urn:microsoft.com/office/officeart/2005/8/layout/cycle2"/>
    <dgm:cxn modelId="{C50355CC-35E9-43B2-96EC-6926CC8B273F}" type="presParOf" srcId="{EC30144D-45C7-43AC-A64D-8CDF602BB914}" destId="{B0CF779D-2E5E-4D07-9705-0D2D7211DA62}" srcOrd="8" destOrd="0" presId="urn:microsoft.com/office/officeart/2005/8/layout/cycle2"/>
    <dgm:cxn modelId="{49150B5D-2A93-4A6D-A0C7-7289B37C0891}" type="presParOf" srcId="{EC30144D-45C7-43AC-A64D-8CDF602BB914}" destId="{89950415-3E0C-411B-947C-319487CEFAE7}" srcOrd="9" destOrd="0" presId="urn:microsoft.com/office/officeart/2005/8/layout/cycle2"/>
    <dgm:cxn modelId="{F75E5E7E-7A45-4231-93A5-A7040C97AD0A}" type="presParOf" srcId="{89950415-3E0C-411B-947C-319487CEFAE7}" destId="{05F75DD8-AACF-4140-A809-12F8C0D95F5B}" srcOrd="0" destOrd="0" presId="urn:microsoft.com/office/officeart/2005/8/layout/cycle2"/>
    <dgm:cxn modelId="{9CB1E18E-D98D-4FAF-9B29-D2C8E18948FE}" type="presParOf" srcId="{EC30144D-45C7-43AC-A64D-8CDF602BB914}" destId="{3F6F9704-FB85-4D6F-A82E-B8B9D193AF57}" srcOrd="10" destOrd="0" presId="urn:microsoft.com/office/officeart/2005/8/layout/cycle2"/>
    <dgm:cxn modelId="{EBB320FF-C70D-4574-AC4D-1C7A29DA0DA4}" type="presParOf" srcId="{EC30144D-45C7-43AC-A64D-8CDF602BB914}" destId="{69DE5D51-0EDF-47E8-B00B-D581D1CD6564}" srcOrd="11" destOrd="0" presId="urn:microsoft.com/office/officeart/2005/8/layout/cycle2"/>
    <dgm:cxn modelId="{EBE26B64-5ED4-4EF3-94D8-74EFB77D0ECE}" type="presParOf" srcId="{69DE5D51-0EDF-47E8-B00B-D581D1CD6564}" destId="{BC4202AD-F7FD-4DF5-B1AF-4AAE22667DF7}" srcOrd="0" destOrd="0" presId="urn:microsoft.com/office/officeart/2005/8/layout/cycle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E4065A2-0D4C-45B5-870A-5EF5127F631D}">
      <dsp:nvSpPr>
        <dsp:cNvPr id="0" name=""/>
        <dsp:cNvSpPr/>
      </dsp:nvSpPr>
      <dsp:spPr>
        <a:xfrm>
          <a:off x="4193770" y="463"/>
          <a:ext cx="1333841" cy="1366307"/>
        </a:xfrm>
        <a:prstGeom prst="ellipse">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rtl="1">
            <a:lnSpc>
              <a:spcPct val="90000"/>
            </a:lnSpc>
            <a:spcBef>
              <a:spcPct val="0"/>
            </a:spcBef>
            <a:spcAft>
              <a:spcPct val="35000"/>
            </a:spcAft>
          </a:pPr>
          <a:r>
            <a:rPr lang="en-US" sz="1400" b="1" kern="1200" dirty="0" smtClean="0"/>
            <a:t>Collecting data for new C.P and elements</a:t>
          </a:r>
          <a:endParaRPr lang="ar-SA" sz="1400" b="1" kern="1200" dirty="0"/>
        </a:p>
      </dsp:txBody>
      <dsp:txXfrm>
        <a:off x="4389106" y="200554"/>
        <a:ext cx="943169" cy="966125"/>
      </dsp:txXfrm>
    </dsp:sp>
    <dsp:sp modelId="{AE89C3BB-15EE-4C94-90DD-5F5C7C006B5C}">
      <dsp:nvSpPr>
        <dsp:cNvPr id="0" name=""/>
        <dsp:cNvSpPr/>
      </dsp:nvSpPr>
      <dsp:spPr>
        <a:xfrm rot="1800000">
          <a:off x="5544998" y="955582"/>
          <a:ext cx="353223" cy="450171"/>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rtl="1">
            <a:lnSpc>
              <a:spcPct val="90000"/>
            </a:lnSpc>
            <a:spcBef>
              <a:spcPct val="0"/>
            </a:spcBef>
            <a:spcAft>
              <a:spcPct val="35000"/>
            </a:spcAft>
          </a:pPr>
          <a:endParaRPr lang="ar-SA" sz="2000" kern="1200"/>
        </a:p>
      </dsp:txBody>
      <dsp:txXfrm>
        <a:off x="5552096" y="1019124"/>
        <a:ext cx="247256" cy="270103"/>
      </dsp:txXfrm>
    </dsp:sp>
    <dsp:sp modelId="{B9435C74-F533-4E15-936A-38A80468EDFB}">
      <dsp:nvSpPr>
        <dsp:cNvPr id="0" name=""/>
        <dsp:cNvSpPr/>
      </dsp:nvSpPr>
      <dsp:spPr>
        <a:xfrm>
          <a:off x="5929502" y="1018821"/>
          <a:ext cx="1333841" cy="1333841"/>
        </a:xfrm>
        <a:prstGeom prst="ellipse">
          <a:avLst/>
        </a:prstGeom>
        <a:solidFill>
          <a:schemeClr val="accent3">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rtl="1">
            <a:lnSpc>
              <a:spcPct val="90000"/>
            </a:lnSpc>
            <a:spcBef>
              <a:spcPct val="0"/>
            </a:spcBef>
            <a:spcAft>
              <a:spcPct val="35000"/>
            </a:spcAft>
          </a:pPr>
          <a:r>
            <a:rPr lang="en-US" sz="1400" b="1" kern="1200" dirty="0" smtClean="0"/>
            <a:t>Plotting one line diagram for new network</a:t>
          </a:r>
          <a:endParaRPr lang="ar-SA" sz="1400" b="1" kern="1200" dirty="0"/>
        </a:p>
      </dsp:txBody>
      <dsp:txXfrm>
        <a:off x="6124838" y="1214157"/>
        <a:ext cx="943169" cy="943169"/>
      </dsp:txXfrm>
    </dsp:sp>
    <dsp:sp modelId="{9664BC72-DEFB-4644-A983-51C477725973}">
      <dsp:nvSpPr>
        <dsp:cNvPr id="0" name=""/>
        <dsp:cNvSpPr/>
      </dsp:nvSpPr>
      <dsp:spPr>
        <a:xfrm rot="5400000">
          <a:off x="6418765" y="2452726"/>
          <a:ext cx="355317" cy="450171"/>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rtl="1">
            <a:lnSpc>
              <a:spcPct val="90000"/>
            </a:lnSpc>
            <a:spcBef>
              <a:spcPct val="0"/>
            </a:spcBef>
            <a:spcAft>
              <a:spcPct val="35000"/>
            </a:spcAft>
          </a:pPr>
          <a:endParaRPr lang="ar-SA" sz="2000" kern="1200"/>
        </a:p>
      </dsp:txBody>
      <dsp:txXfrm>
        <a:off x="6472063" y="2489463"/>
        <a:ext cx="248722" cy="270103"/>
      </dsp:txXfrm>
    </dsp:sp>
    <dsp:sp modelId="{FF1702A1-8802-4BA0-B633-2B4BA5F861BF}">
      <dsp:nvSpPr>
        <dsp:cNvPr id="0" name=""/>
        <dsp:cNvSpPr/>
      </dsp:nvSpPr>
      <dsp:spPr>
        <a:xfrm>
          <a:off x="5929502" y="3023073"/>
          <a:ext cx="1333841" cy="1333841"/>
        </a:xfrm>
        <a:prstGeom prst="ellipse">
          <a:avLst/>
        </a:prstGeom>
        <a:solidFill>
          <a:schemeClr val="accent4">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rtl="1">
            <a:lnSpc>
              <a:spcPct val="90000"/>
            </a:lnSpc>
            <a:spcBef>
              <a:spcPct val="0"/>
            </a:spcBef>
            <a:spcAft>
              <a:spcPct val="35000"/>
            </a:spcAft>
          </a:pPr>
          <a:r>
            <a:rPr lang="en-US" sz="1400" b="1" kern="1200" dirty="0" smtClean="0"/>
            <a:t>Changing the voltage level to 11 kV instead of 6.6 </a:t>
          </a:r>
          <a:r>
            <a:rPr lang="en-US" sz="1400" b="1" kern="1200" dirty="0" err="1" smtClean="0"/>
            <a:t>Kv</a:t>
          </a:r>
          <a:endParaRPr lang="ar-SA" sz="1400" b="1" kern="1200" dirty="0"/>
        </a:p>
      </dsp:txBody>
      <dsp:txXfrm>
        <a:off x="6124838" y="3218409"/>
        <a:ext cx="943169" cy="943169"/>
      </dsp:txXfrm>
    </dsp:sp>
    <dsp:sp modelId="{D44718A6-1BF2-4EE8-AAB9-70AFC27A96AE}">
      <dsp:nvSpPr>
        <dsp:cNvPr id="0" name=""/>
        <dsp:cNvSpPr/>
      </dsp:nvSpPr>
      <dsp:spPr>
        <a:xfrm rot="9000000">
          <a:off x="5568564" y="3957772"/>
          <a:ext cx="348387" cy="450171"/>
        </a:xfrm>
        <a:prstGeom prs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rtl="1">
            <a:lnSpc>
              <a:spcPct val="90000"/>
            </a:lnSpc>
            <a:spcBef>
              <a:spcPct val="0"/>
            </a:spcBef>
            <a:spcAft>
              <a:spcPct val="35000"/>
            </a:spcAft>
          </a:pPr>
          <a:endParaRPr lang="ar-SA" sz="2000" kern="1200"/>
        </a:p>
      </dsp:txBody>
      <dsp:txXfrm rot="10800000">
        <a:off x="5666079" y="4021677"/>
        <a:ext cx="243871" cy="270103"/>
      </dsp:txXfrm>
    </dsp:sp>
    <dsp:sp modelId="{9DEEF92C-4288-474D-89E4-6F36B00DB558}">
      <dsp:nvSpPr>
        <dsp:cNvPr id="0" name=""/>
        <dsp:cNvSpPr/>
      </dsp:nvSpPr>
      <dsp:spPr>
        <a:xfrm>
          <a:off x="4170587" y="4039971"/>
          <a:ext cx="1380206" cy="1304297"/>
        </a:xfrm>
        <a:prstGeom prst="ellipse">
          <a:avLst/>
        </a:prstGeom>
        <a:solidFill>
          <a:schemeClr val="accent5">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rtl="1">
            <a:lnSpc>
              <a:spcPct val="90000"/>
            </a:lnSpc>
            <a:spcBef>
              <a:spcPct val="0"/>
            </a:spcBef>
            <a:spcAft>
              <a:spcPct val="35000"/>
            </a:spcAft>
          </a:pPr>
          <a:r>
            <a:rPr lang="en-US" sz="1400" b="1" kern="1200" dirty="0" smtClean="0"/>
            <a:t>Analyzing the network under max. load case</a:t>
          </a:r>
          <a:endParaRPr lang="ar-SA" sz="1400" b="1" kern="1200" dirty="0"/>
        </a:p>
      </dsp:txBody>
      <dsp:txXfrm>
        <a:off x="4372713" y="4230981"/>
        <a:ext cx="975954" cy="922277"/>
      </dsp:txXfrm>
    </dsp:sp>
    <dsp:sp modelId="{C99377D9-9CE7-4155-A51B-653878A93E47}">
      <dsp:nvSpPr>
        <dsp:cNvPr id="0" name=""/>
        <dsp:cNvSpPr/>
      </dsp:nvSpPr>
      <dsp:spPr>
        <a:xfrm rot="12600000">
          <a:off x="3821508" y="3967632"/>
          <a:ext cx="348387" cy="450171"/>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rtl="1">
            <a:lnSpc>
              <a:spcPct val="90000"/>
            </a:lnSpc>
            <a:spcBef>
              <a:spcPct val="0"/>
            </a:spcBef>
            <a:spcAft>
              <a:spcPct val="35000"/>
            </a:spcAft>
          </a:pPr>
          <a:endParaRPr lang="ar-SA" sz="2000" kern="1200"/>
        </a:p>
      </dsp:txBody>
      <dsp:txXfrm rot="10800000">
        <a:off x="3919023" y="4083795"/>
        <a:ext cx="243871" cy="270103"/>
      </dsp:txXfrm>
    </dsp:sp>
    <dsp:sp modelId="{B0CF779D-2E5E-4D07-9705-0D2D7211DA62}">
      <dsp:nvSpPr>
        <dsp:cNvPr id="0" name=""/>
        <dsp:cNvSpPr/>
      </dsp:nvSpPr>
      <dsp:spPr>
        <a:xfrm>
          <a:off x="2458037" y="3023073"/>
          <a:ext cx="1333841" cy="1333841"/>
        </a:xfrm>
        <a:prstGeom prst="ellipse">
          <a:avLst/>
        </a:prstGeom>
        <a:solidFill>
          <a:schemeClr val="accent6">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rtl="1">
            <a:lnSpc>
              <a:spcPct val="90000"/>
            </a:lnSpc>
            <a:spcBef>
              <a:spcPct val="0"/>
            </a:spcBef>
            <a:spcAft>
              <a:spcPct val="35000"/>
            </a:spcAft>
          </a:pPr>
          <a:r>
            <a:rPr lang="en-US" sz="1400" b="1" kern="1200" dirty="0" smtClean="0"/>
            <a:t>Improve </a:t>
          </a:r>
          <a:r>
            <a:rPr lang="en-US" sz="1400" b="1" kern="1200" dirty="0" err="1" smtClean="0"/>
            <a:t>p.f</a:t>
          </a:r>
          <a:r>
            <a:rPr lang="en-US" sz="1400" b="1" kern="1200" dirty="0" smtClean="0"/>
            <a:t> to avoid penalties</a:t>
          </a:r>
          <a:endParaRPr lang="ar-SA" sz="1400" b="1" kern="1200" dirty="0"/>
        </a:p>
      </dsp:txBody>
      <dsp:txXfrm>
        <a:off x="2653373" y="3218409"/>
        <a:ext cx="943169" cy="943169"/>
      </dsp:txXfrm>
    </dsp:sp>
    <dsp:sp modelId="{89950415-3E0C-411B-947C-319487CEFAE7}">
      <dsp:nvSpPr>
        <dsp:cNvPr id="0" name=""/>
        <dsp:cNvSpPr/>
      </dsp:nvSpPr>
      <dsp:spPr>
        <a:xfrm rot="16200000">
          <a:off x="2947299" y="2472838"/>
          <a:ext cx="355317" cy="450171"/>
        </a:xfrm>
        <a:prstGeom prst="rightArrow">
          <a:avLst>
            <a:gd name="adj1" fmla="val 60000"/>
            <a:gd name="adj2" fmla="val 50000"/>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rtl="1">
            <a:lnSpc>
              <a:spcPct val="90000"/>
            </a:lnSpc>
            <a:spcBef>
              <a:spcPct val="0"/>
            </a:spcBef>
            <a:spcAft>
              <a:spcPct val="35000"/>
            </a:spcAft>
          </a:pPr>
          <a:endParaRPr lang="ar-SA" sz="2000" kern="1200"/>
        </a:p>
      </dsp:txBody>
      <dsp:txXfrm>
        <a:off x="3000597" y="2616170"/>
        <a:ext cx="248722" cy="270103"/>
      </dsp:txXfrm>
    </dsp:sp>
    <dsp:sp modelId="{3F6F9704-FB85-4D6F-A82E-B8B9D193AF57}">
      <dsp:nvSpPr>
        <dsp:cNvPr id="0" name=""/>
        <dsp:cNvSpPr/>
      </dsp:nvSpPr>
      <dsp:spPr>
        <a:xfrm>
          <a:off x="2458037" y="1018821"/>
          <a:ext cx="1333841" cy="1333841"/>
        </a:xfrm>
        <a:prstGeom prst="ellipse">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rtl="1">
            <a:lnSpc>
              <a:spcPct val="90000"/>
            </a:lnSpc>
            <a:spcBef>
              <a:spcPct val="0"/>
            </a:spcBef>
            <a:spcAft>
              <a:spcPct val="35000"/>
            </a:spcAft>
          </a:pPr>
          <a:r>
            <a:rPr lang="en-US" sz="1400" b="1" kern="1200" dirty="0" smtClean="0">
              <a:solidFill>
                <a:schemeClr val="tx1"/>
              </a:solidFill>
            </a:rPr>
            <a:t>Making </a:t>
          </a:r>
          <a:r>
            <a:rPr lang="en-US" sz="1200" b="1" kern="1200" dirty="0" smtClean="0">
              <a:solidFill>
                <a:schemeClr val="tx1"/>
              </a:solidFill>
            </a:rPr>
            <a:t>Economical</a:t>
          </a:r>
          <a:r>
            <a:rPr lang="en-US" sz="1400" b="1" kern="1200" dirty="0" smtClean="0">
              <a:solidFill>
                <a:schemeClr val="tx1"/>
              </a:solidFill>
            </a:rPr>
            <a:t> study for our project</a:t>
          </a:r>
          <a:endParaRPr lang="ar-SA" sz="1400" b="1" kern="1200" dirty="0">
            <a:solidFill>
              <a:schemeClr val="tx1"/>
            </a:solidFill>
          </a:endParaRPr>
        </a:p>
      </dsp:txBody>
      <dsp:txXfrm>
        <a:off x="2653373" y="1214157"/>
        <a:ext cx="943169" cy="943169"/>
      </dsp:txXfrm>
    </dsp:sp>
    <dsp:sp modelId="{69DE5D51-0EDF-47E8-B00B-D581D1CD6564}">
      <dsp:nvSpPr>
        <dsp:cNvPr id="0" name=""/>
        <dsp:cNvSpPr/>
      </dsp:nvSpPr>
      <dsp:spPr>
        <a:xfrm rot="19800000">
          <a:off x="3805844" y="965579"/>
          <a:ext cx="353223" cy="450171"/>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rtl="1">
            <a:lnSpc>
              <a:spcPct val="90000"/>
            </a:lnSpc>
            <a:spcBef>
              <a:spcPct val="0"/>
            </a:spcBef>
            <a:spcAft>
              <a:spcPct val="35000"/>
            </a:spcAft>
          </a:pPr>
          <a:endParaRPr lang="ar-SA" sz="2000" kern="1200"/>
        </a:p>
      </dsp:txBody>
      <dsp:txXfrm>
        <a:off x="3812942" y="1082105"/>
        <a:ext cx="247256" cy="270103"/>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r>
              <a:rPr lang="en-US" smtClean="0"/>
              <a:t>Rehabilitation of the Nablus electrical network</a:t>
            </a:r>
            <a:endParaRPr lang="ar-SA"/>
          </a:p>
        </p:txBody>
      </p:sp>
      <p:sp>
        <p:nvSpPr>
          <p:cNvPr id="3" name="Date Placeholder 2"/>
          <p:cNvSpPr>
            <a:spLocks noGrp="1"/>
          </p:cNvSpPr>
          <p:nvPr>
            <p:ph type="dt" sz="quarter" idx="1"/>
          </p:nvPr>
        </p:nvSpPr>
        <p:spPr>
          <a:xfrm>
            <a:off x="1588" y="0"/>
            <a:ext cx="2971800" cy="458788"/>
          </a:xfrm>
          <a:prstGeom prst="rect">
            <a:avLst/>
          </a:prstGeom>
        </p:spPr>
        <p:txBody>
          <a:bodyPr vert="horz" lIns="91440" tIns="45720" rIns="91440" bIns="45720" rtlCol="1"/>
          <a:lstStyle>
            <a:lvl1pPr algn="l">
              <a:defRPr sz="1200"/>
            </a:lvl1pPr>
          </a:lstStyle>
          <a:p>
            <a:fld id="{A8C7352F-4815-43FA-8814-55B1C913730C}" type="datetimeFigureOut">
              <a:rPr lang="ar-SA" smtClean="0"/>
              <a:t>08/11/1437</a:t>
            </a:fld>
            <a:endParaRPr lang="ar-SA"/>
          </a:p>
        </p:txBody>
      </p:sp>
      <p:sp>
        <p:nvSpPr>
          <p:cNvPr id="4" name="Footer Placeholder 3"/>
          <p:cNvSpPr>
            <a:spLocks noGrp="1"/>
          </p:cNvSpPr>
          <p:nvPr>
            <p:ph type="ftr" sz="quarter" idx="2"/>
          </p:nvPr>
        </p:nvSpPr>
        <p:spPr>
          <a:xfrm>
            <a:off x="3886200" y="8685213"/>
            <a:ext cx="2971800" cy="458787"/>
          </a:xfrm>
          <a:prstGeom prst="rect">
            <a:avLst/>
          </a:prstGeom>
        </p:spPr>
        <p:txBody>
          <a:bodyPr vert="horz" lIns="91440" tIns="45720" rIns="91440" bIns="45720" rtlCol="1" anchor="b"/>
          <a:lstStyle>
            <a:lvl1pPr algn="r">
              <a:defRPr sz="1200"/>
            </a:lvl1pPr>
          </a:lstStyle>
          <a:p>
            <a:r>
              <a:rPr lang="en-US" smtClean="0"/>
              <a:t>Rehabilitation of the Nablus electrical network</a:t>
            </a:r>
            <a:endParaRPr lang="ar-SA"/>
          </a:p>
        </p:txBody>
      </p:sp>
      <p:sp>
        <p:nvSpPr>
          <p:cNvPr id="5" name="Slide Number Placeholder 4"/>
          <p:cNvSpPr>
            <a:spLocks noGrp="1"/>
          </p:cNvSpPr>
          <p:nvPr>
            <p:ph type="sldNum" sz="quarter" idx="3"/>
          </p:nvPr>
        </p:nvSpPr>
        <p:spPr>
          <a:xfrm>
            <a:off x="1588" y="8685213"/>
            <a:ext cx="2971800" cy="458787"/>
          </a:xfrm>
          <a:prstGeom prst="rect">
            <a:avLst/>
          </a:prstGeom>
        </p:spPr>
        <p:txBody>
          <a:bodyPr vert="horz" lIns="91440" tIns="45720" rIns="91440" bIns="45720" rtlCol="1" anchor="b"/>
          <a:lstStyle>
            <a:lvl1pPr algn="l">
              <a:defRPr sz="1200"/>
            </a:lvl1pPr>
          </a:lstStyle>
          <a:p>
            <a:fld id="{7E5F3C93-A48E-4801-BFAA-5CCFAB63A366}" type="slidenum">
              <a:rPr lang="ar-SA" smtClean="0"/>
              <a:t>‹#›</a:t>
            </a:fld>
            <a:endParaRPr lang="ar-SA"/>
          </a:p>
        </p:txBody>
      </p:sp>
    </p:spTree>
    <p:extLst>
      <p:ext uri="{BB962C8B-B14F-4D97-AF65-F5344CB8AC3E}">
        <p14:creationId xmlns:p14="http://schemas.microsoft.com/office/powerpoint/2010/main" val="1547284121"/>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r>
              <a:rPr lang="en-US" smtClean="0"/>
              <a:t>Rehabilitation of the Nablus electrical network</a:t>
            </a:r>
            <a:endParaRPr lang="ar-SA"/>
          </a:p>
        </p:txBody>
      </p:sp>
      <p:sp>
        <p:nvSpPr>
          <p:cNvPr id="3" name="Date Placeholder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1C5CB953-BE45-4E70-A6DF-B7C63B347DC0}" type="datetimeFigureOut">
              <a:rPr lang="ar-SA" smtClean="0"/>
              <a:t>08/11/1437</a:t>
            </a:fld>
            <a:endParaRPr lang="ar-S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r>
              <a:rPr lang="en-US" smtClean="0"/>
              <a:t>Rehabilitation of the Nablus electrical network</a:t>
            </a:r>
            <a:endParaRPr lang="ar-SA"/>
          </a:p>
        </p:txBody>
      </p:sp>
      <p:sp>
        <p:nvSpPr>
          <p:cNvPr id="7" name="Slide Number Placeholder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E9C4AE0C-1B0B-46CC-A7C2-490927952754}" type="slidenum">
              <a:rPr lang="ar-SA" smtClean="0"/>
              <a:t>‹#›</a:t>
            </a:fld>
            <a:endParaRPr lang="ar-SA"/>
          </a:p>
        </p:txBody>
      </p:sp>
    </p:spTree>
    <p:extLst>
      <p:ext uri="{BB962C8B-B14F-4D97-AF65-F5344CB8AC3E}">
        <p14:creationId xmlns:p14="http://schemas.microsoft.com/office/powerpoint/2010/main" val="485692438"/>
      </p:ext>
    </p:extLst>
  </p:cSld>
  <p:clrMap bg1="lt1" tx1="dk1" bg2="lt2" tx2="dk2" accent1="accent1" accent2="accent2" accent3="accent3" accent4="accent4" accent5="accent5" accent6="accent6" hlink="hlink" folHlink="folHlink"/>
  <p:hf dt="0"/>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E9C4AE0C-1B0B-46CC-A7C2-490927952754}" type="slidenum">
              <a:rPr lang="ar-SA" smtClean="0"/>
              <a:t>1</a:t>
            </a:fld>
            <a:endParaRPr lang="ar-SA"/>
          </a:p>
        </p:txBody>
      </p:sp>
      <p:sp>
        <p:nvSpPr>
          <p:cNvPr id="5" name="Footer Placeholder 4"/>
          <p:cNvSpPr>
            <a:spLocks noGrp="1"/>
          </p:cNvSpPr>
          <p:nvPr>
            <p:ph type="ftr" sz="quarter" idx="11"/>
          </p:nvPr>
        </p:nvSpPr>
        <p:spPr/>
        <p:txBody>
          <a:bodyPr/>
          <a:lstStyle/>
          <a:p>
            <a:r>
              <a:rPr lang="en-US" smtClean="0"/>
              <a:t>Rehabilitation of the Nablus electrical network</a:t>
            </a:r>
            <a:endParaRPr lang="ar-SA"/>
          </a:p>
        </p:txBody>
      </p:sp>
      <p:sp>
        <p:nvSpPr>
          <p:cNvPr id="6" name="Header Placeholder 5"/>
          <p:cNvSpPr>
            <a:spLocks noGrp="1"/>
          </p:cNvSpPr>
          <p:nvPr>
            <p:ph type="hdr" sz="quarter" idx="12"/>
          </p:nvPr>
        </p:nvSpPr>
        <p:spPr/>
        <p:txBody>
          <a:bodyPr/>
          <a:lstStyle/>
          <a:p>
            <a:r>
              <a:rPr lang="en-US" smtClean="0"/>
              <a:t>Rehabilitation of the Nablus electrical network</a:t>
            </a:r>
            <a:endParaRPr lang="ar-SA"/>
          </a:p>
        </p:txBody>
      </p:sp>
    </p:spTree>
    <p:extLst>
      <p:ext uri="{BB962C8B-B14F-4D97-AF65-F5344CB8AC3E}">
        <p14:creationId xmlns:p14="http://schemas.microsoft.com/office/powerpoint/2010/main" val="2243136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Header Placeholder 3"/>
          <p:cNvSpPr>
            <a:spLocks noGrp="1"/>
          </p:cNvSpPr>
          <p:nvPr>
            <p:ph type="hdr" sz="quarter" idx="10"/>
          </p:nvPr>
        </p:nvSpPr>
        <p:spPr/>
        <p:txBody>
          <a:bodyPr/>
          <a:lstStyle/>
          <a:p>
            <a:r>
              <a:rPr lang="en-US" smtClean="0"/>
              <a:t>Rehabilitation of the Nablus electrical network</a:t>
            </a:r>
            <a:endParaRPr lang="ar-SA"/>
          </a:p>
        </p:txBody>
      </p:sp>
      <p:sp>
        <p:nvSpPr>
          <p:cNvPr id="5" name="Footer Placeholder 4"/>
          <p:cNvSpPr>
            <a:spLocks noGrp="1"/>
          </p:cNvSpPr>
          <p:nvPr>
            <p:ph type="ftr" sz="quarter" idx="11"/>
          </p:nvPr>
        </p:nvSpPr>
        <p:spPr/>
        <p:txBody>
          <a:bodyPr/>
          <a:lstStyle/>
          <a:p>
            <a:r>
              <a:rPr lang="en-US" smtClean="0"/>
              <a:t>Rehabilitation of the Nablus electrical network</a:t>
            </a:r>
            <a:endParaRPr lang="ar-SA"/>
          </a:p>
        </p:txBody>
      </p:sp>
      <p:sp>
        <p:nvSpPr>
          <p:cNvPr id="6" name="Slide Number Placeholder 5"/>
          <p:cNvSpPr>
            <a:spLocks noGrp="1"/>
          </p:cNvSpPr>
          <p:nvPr>
            <p:ph type="sldNum" sz="quarter" idx="12"/>
          </p:nvPr>
        </p:nvSpPr>
        <p:spPr/>
        <p:txBody>
          <a:bodyPr/>
          <a:lstStyle/>
          <a:p>
            <a:fld id="{E9C4AE0C-1B0B-46CC-A7C2-490927952754}" type="slidenum">
              <a:rPr lang="ar-SA" smtClean="0"/>
              <a:t>34</a:t>
            </a:fld>
            <a:endParaRPr lang="ar-SA"/>
          </a:p>
        </p:txBody>
      </p:sp>
    </p:spTree>
    <p:extLst>
      <p:ext uri="{BB962C8B-B14F-4D97-AF65-F5344CB8AC3E}">
        <p14:creationId xmlns:p14="http://schemas.microsoft.com/office/powerpoint/2010/main" val="16688337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Footer Placeholder 3"/>
          <p:cNvSpPr>
            <a:spLocks noGrp="1"/>
          </p:cNvSpPr>
          <p:nvPr>
            <p:ph type="ftr" sz="quarter" idx="10"/>
          </p:nvPr>
        </p:nvSpPr>
        <p:spPr/>
        <p:txBody>
          <a:bodyPr/>
          <a:lstStyle/>
          <a:p>
            <a:r>
              <a:rPr lang="en-US" smtClean="0"/>
              <a:t>Rehabilitation of the Nablus electrical network</a:t>
            </a:r>
            <a:endParaRPr lang="ar-SA"/>
          </a:p>
        </p:txBody>
      </p:sp>
      <p:sp>
        <p:nvSpPr>
          <p:cNvPr id="5" name="Slide Number Placeholder 4"/>
          <p:cNvSpPr>
            <a:spLocks noGrp="1"/>
          </p:cNvSpPr>
          <p:nvPr>
            <p:ph type="sldNum" sz="quarter" idx="11"/>
          </p:nvPr>
        </p:nvSpPr>
        <p:spPr/>
        <p:txBody>
          <a:bodyPr/>
          <a:lstStyle/>
          <a:p>
            <a:fld id="{E9C4AE0C-1B0B-46CC-A7C2-490927952754}" type="slidenum">
              <a:rPr lang="ar-SA" smtClean="0"/>
              <a:t>6</a:t>
            </a:fld>
            <a:endParaRPr lang="ar-SA"/>
          </a:p>
        </p:txBody>
      </p:sp>
      <p:sp>
        <p:nvSpPr>
          <p:cNvPr id="6" name="Header Placeholder 5"/>
          <p:cNvSpPr>
            <a:spLocks noGrp="1"/>
          </p:cNvSpPr>
          <p:nvPr>
            <p:ph type="hdr" sz="quarter" idx="12"/>
          </p:nvPr>
        </p:nvSpPr>
        <p:spPr/>
        <p:txBody>
          <a:bodyPr/>
          <a:lstStyle/>
          <a:p>
            <a:r>
              <a:rPr lang="en-US" smtClean="0"/>
              <a:t>Rehabilitation of the Nablus electrical network</a:t>
            </a:r>
            <a:endParaRPr lang="ar-SA"/>
          </a:p>
        </p:txBody>
      </p:sp>
    </p:spTree>
    <p:extLst>
      <p:ext uri="{BB962C8B-B14F-4D97-AF65-F5344CB8AC3E}">
        <p14:creationId xmlns:p14="http://schemas.microsoft.com/office/powerpoint/2010/main" val="10172238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E9C4AE0C-1B0B-46CC-A7C2-490927952754}" type="slidenum">
              <a:rPr lang="ar-SA" smtClean="0"/>
              <a:t>7</a:t>
            </a:fld>
            <a:endParaRPr lang="ar-SA"/>
          </a:p>
        </p:txBody>
      </p:sp>
      <p:sp>
        <p:nvSpPr>
          <p:cNvPr id="5" name="Footer Placeholder 4"/>
          <p:cNvSpPr>
            <a:spLocks noGrp="1"/>
          </p:cNvSpPr>
          <p:nvPr>
            <p:ph type="ftr" sz="quarter" idx="11"/>
          </p:nvPr>
        </p:nvSpPr>
        <p:spPr/>
        <p:txBody>
          <a:bodyPr/>
          <a:lstStyle/>
          <a:p>
            <a:r>
              <a:rPr lang="en-US" smtClean="0"/>
              <a:t>Rehabilitation of the Nablus electrical network</a:t>
            </a:r>
            <a:endParaRPr lang="ar-SA"/>
          </a:p>
        </p:txBody>
      </p:sp>
      <p:sp>
        <p:nvSpPr>
          <p:cNvPr id="6" name="Header Placeholder 5"/>
          <p:cNvSpPr>
            <a:spLocks noGrp="1"/>
          </p:cNvSpPr>
          <p:nvPr>
            <p:ph type="hdr" sz="quarter" idx="12"/>
          </p:nvPr>
        </p:nvSpPr>
        <p:spPr/>
        <p:txBody>
          <a:bodyPr/>
          <a:lstStyle/>
          <a:p>
            <a:r>
              <a:rPr lang="en-US" smtClean="0"/>
              <a:t>Rehabilitation of the Nablus electrical network</a:t>
            </a:r>
            <a:endParaRPr lang="ar-SA"/>
          </a:p>
        </p:txBody>
      </p:sp>
    </p:spTree>
    <p:extLst>
      <p:ext uri="{BB962C8B-B14F-4D97-AF65-F5344CB8AC3E}">
        <p14:creationId xmlns:p14="http://schemas.microsoft.com/office/powerpoint/2010/main" val="16544115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Header Placeholder 3"/>
          <p:cNvSpPr>
            <a:spLocks noGrp="1"/>
          </p:cNvSpPr>
          <p:nvPr>
            <p:ph type="hdr" sz="quarter" idx="10"/>
          </p:nvPr>
        </p:nvSpPr>
        <p:spPr/>
        <p:txBody>
          <a:bodyPr/>
          <a:lstStyle/>
          <a:p>
            <a:r>
              <a:rPr lang="en-US" smtClean="0"/>
              <a:t>Rehabilitation of the Nablus electrical network</a:t>
            </a:r>
            <a:endParaRPr lang="ar-SA"/>
          </a:p>
        </p:txBody>
      </p:sp>
      <p:sp>
        <p:nvSpPr>
          <p:cNvPr id="5" name="Footer Placeholder 4"/>
          <p:cNvSpPr>
            <a:spLocks noGrp="1"/>
          </p:cNvSpPr>
          <p:nvPr>
            <p:ph type="ftr" sz="quarter" idx="11"/>
          </p:nvPr>
        </p:nvSpPr>
        <p:spPr/>
        <p:txBody>
          <a:bodyPr/>
          <a:lstStyle/>
          <a:p>
            <a:r>
              <a:rPr lang="en-US" smtClean="0"/>
              <a:t>Rehabilitation of the Nablus electrical network</a:t>
            </a:r>
            <a:endParaRPr lang="ar-SA"/>
          </a:p>
        </p:txBody>
      </p:sp>
      <p:sp>
        <p:nvSpPr>
          <p:cNvPr id="6" name="Slide Number Placeholder 5"/>
          <p:cNvSpPr>
            <a:spLocks noGrp="1"/>
          </p:cNvSpPr>
          <p:nvPr>
            <p:ph type="sldNum" sz="quarter" idx="12"/>
          </p:nvPr>
        </p:nvSpPr>
        <p:spPr/>
        <p:txBody>
          <a:bodyPr/>
          <a:lstStyle/>
          <a:p>
            <a:fld id="{E9C4AE0C-1B0B-46CC-A7C2-490927952754}" type="slidenum">
              <a:rPr lang="ar-SA" smtClean="0"/>
              <a:t>10</a:t>
            </a:fld>
            <a:endParaRPr lang="ar-SA"/>
          </a:p>
        </p:txBody>
      </p:sp>
    </p:spTree>
    <p:extLst>
      <p:ext uri="{BB962C8B-B14F-4D97-AF65-F5344CB8AC3E}">
        <p14:creationId xmlns:p14="http://schemas.microsoft.com/office/powerpoint/2010/main" val="41519844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Header Placeholder 3"/>
          <p:cNvSpPr>
            <a:spLocks noGrp="1"/>
          </p:cNvSpPr>
          <p:nvPr>
            <p:ph type="hdr" sz="quarter" idx="10"/>
          </p:nvPr>
        </p:nvSpPr>
        <p:spPr/>
        <p:txBody>
          <a:bodyPr/>
          <a:lstStyle/>
          <a:p>
            <a:r>
              <a:rPr lang="en-US" smtClean="0"/>
              <a:t>Rehabilitation of the Nablus electrical network</a:t>
            </a:r>
            <a:endParaRPr lang="ar-SA"/>
          </a:p>
        </p:txBody>
      </p:sp>
      <p:sp>
        <p:nvSpPr>
          <p:cNvPr id="5" name="Footer Placeholder 4"/>
          <p:cNvSpPr>
            <a:spLocks noGrp="1"/>
          </p:cNvSpPr>
          <p:nvPr>
            <p:ph type="ftr" sz="quarter" idx="11"/>
          </p:nvPr>
        </p:nvSpPr>
        <p:spPr/>
        <p:txBody>
          <a:bodyPr/>
          <a:lstStyle/>
          <a:p>
            <a:r>
              <a:rPr lang="en-US" smtClean="0"/>
              <a:t>Rehabilitation of the Nablus electrical network</a:t>
            </a:r>
            <a:endParaRPr lang="ar-SA"/>
          </a:p>
        </p:txBody>
      </p:sp>
      <p:sp>
        <p:nvSpPr>
          <p:cNvPr id="6" name="Slide Number Placeholder 5"/>
          <p:cNvSpPr>
            <a:spLocks noGrp="1"/>
          </p:cNvSpPr>
          <p:nvPr>
            <p:ph type="sldNum" sz="quarter" idx="12"/>
          </p:nvPr>
        </p:nvSpPr>
        <p:spPr/>
        <p:txBody>
          <a:bodyPr/>
          <a:lstStyle/>
          <a:p>
            <a:fld id="{E9C4AE0C-1B0B-46CC-A7C2-490927952754}" type="slidenum">
              <a:rPr lang="ar-SA" smtClean="0"/>
              <a:t>16</a:t>
            </a:fld>
            <a:endParaRPr lang="ar-SA"/>
          </a:p>
        </p:txBody>
      </p:sp>
    </p:spTree>
    <p:extLst>
      <p:ext uri="{BB962C8B-B14F-4D97-AF65-F5344CB8AC3E}">
        <p14:creationId xmlns:p14="http://schemas.microsoft.com/office/powerpoint/2010/main" val="41369482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Header Placeholder 3"/>
          <p:cNvSpPr>
            <a:spLocks noGrp="1"/>
          </p:cNvSpPr>
          <p:nvPr>
            <p:ph type="hdr" sz="quarter" idx="10"/>
          </p:nvPr>
        </p:nvSpPr>
        <p:spPr/>
        <p:txBody>
          <a:bodyPr/>
          <a:lstStyle/>
          <a:p>
            <a:r>
              <a:rPr lang="en-US" smtClean="0"/>
              <a:t>Rehabilitation of the Nablus electrical network</a:t>
            </a:r>
            <a:endParaRPr lang="ar-SA"/>
          </a:p>
        </p:txBody>
      </p:sp>
      <p:sp>
        <p:nvSpPr>
          <p:cNvPr id="5" name="Footer Placeholder 4"/>
          <p:cNvSpPr>
            <a:spLocks noGrp="1"/>
          </p:cNvSpPr>
          <p:nvPr>
            <p:ph type="ftr" sz="quarter" idx="11"/>
          </p:nvPr>
        </p:nvSpPr>
        <p:spPr/>
        <p:txBody>
          <a:bodyPr/>
          <a:lstStyle/>
          <a:p>
            <a:r>
              <a:rPr lang="en-US" smtClean="0"/>
              <a:t>Rehabilitation of the Nablus electrical network</a:t>
            </a:r>
            <a:endParaRPr lang="ar-SA"/>
          </a:p>
        </p:txBody>
      </p:sp>
      <p:sp>
        <p:nvSpPr>
          <p:cNvPr id="6" name="Slide Number Placeholder 5"/>
          <p:cNvSpPr>
            <a:spLocks noGrp="1"/>
          </p:cNvSpPr>
          <p:nvPr>
            <p:ph type="sldNum" sz="quarter" idx="12"/>
          </p:nvPr>
        </p:nvSpPr>
        <p:spPr/>
        <p:txBody>
          <a:bodyPr/>
          <a:lstStyle/>
          <a:p>
            <a:fld id="{E9C4AE0C-1B0B-46CC-A7C2-490927952754}" type="slidenum">
              <a:rPr lang="ar-SA" smtClean="0"/>
              <a:t>17</a:t>
            </a:fld>
            <a:endParaRPr lang="ar-SA"/>
          </a:p>
        </p:txBody>
      </p:sp>
    </p:spTree>
    <p:extLst>
      <p:ext uri="{BB962C8B-B14F-4D97-AF65-F5344CB8AC3E}">
        <p14:creationId xmlns:p14="http://schemas.microsoft.com/office/powerpoint/2010/main" val="15667787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Header Placeholder 3"/>
          <p:cNvSpPr>
            <a:spLocks noGrp="1"/>
          </p:cNvSpPr>
          <p:nvPr>
            <p:ph type="hdr" sz="quarter" idx="10"/>
          </p:nvPr>
        </p:nvSpPr>
        <p:spPr/>
        <p:txBody>
          <a:bodyPr/>
          <a:lstStyle/>
          <a:p>
            <a:r>
              <a:rPr lang="en-US" smtClean="0"/>
              <a:t>Rehabilitation of the Nablus electrical network</a:t>
            </a:r>
            <a:endParaRPr lang="ar-SA"/>
          </a:p>
        </p:txBody>
      </p:sp>
      <p:sp>
        <p:nvSpPr>
          <p:cNvPr id="5" name="Footer Placeholder 4"/>
          <p:cNvSpPr>
            <a:spLocks noGrp="1"/>
          </p:cNvSpPr>
          <p:nvPr>
            <p:ph type="ftr" sz="quarter" idx="11"/>
          </p:nvPr>
        </p:nvSpPr>
        <p:spPr/>
        <p:txBody>
          <a:bodyPr/>
          <a:lstStyle/>
          <a:p>
            <a:r>
              <a:rPr lang="en-US" smtClean="0"/>
              <a:t>Rehabilitation of the Nablus electrical network</a:t>
            </a:r>
            <a:endParaRPr lang="ar-SA"/>
          </a:p>
        </p:txBody>
      </p:sp>
      <p:sp>
        <p:nvSpPr>
          <p:cNvPr id="6" name="Slide Number Placeholder 5"/>
          <p:cNvSpPr>
            <a:spLocks noGrp="1"/>
          </p:cNvSpPr>
          <p:nvPr>
            <p:ph type="sldNum" sz="quarter" idx="12"/>
          </p:nvPr>
        </p:nvSpPr>
        <p:spPr/>
        <p:txBody>
          <a:bodyPr/>
          <a:lstStyle/>
          <a:p>
            <a:fld id="{E9C4AE0C-1B0B-46CC-A7C2-490927952754}" type="slidenum">
              <a:rPr lang="ar-SA" smtClean="0"/>
              <a:t>31</a:t>
            </a:fld>
            <a:endParaRPr lang="ar-SA"/>
          </a:p>
        </p:txBody>
      </p:sp>
    </p:spTree>
    <p:extLst>
      <p:ext uri="{BB962C8B-B14F-4D97-AF65-F5344CB8AC3E}">
        <p14:creationId xmlns:p14="http://schemas.microsoft.com/office/powerpoint/2010/main" val="23025540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Header Placeholder 3"/>
          <p:cNvSpPr>
            <a:spLocks noGrp="1"/>
          </p:cNvSpPr>
          <p:nvPr>
            <p:ph type="hdr" sz="quarter" idx="10"/>
          </p:nvPr>
        </p:nvSpPr>
        <p:spPr/>
        <p:txBody>
          <a:bodyPr/>
          <a:lstStyle/>
          <a:p>
            <a:r>
              <a:rPr lang="en-US" smtClean="0"/>
              <a:t>Rehabilitation of the Nablus electrical network</a:t>
            </a:r>
            <a:endParaRPr lang="ar-SA"/>
          </a:p>
        </p:txBody>
      </p:sp>
      <p:sp>
        <p:nvSpPr>
          <p:cNvPr id="5" name="Footer Placeholder 4"/>
          <p:cNvSpPr>
            <a:spLocks noGrp="1"/>
          </p:cNvSpPr>
          <p:nvPr>
            <p:ph type="ftr" sz="quarter" idx="11"/>
          </p:nvPr>
        </p:nvSpPr>
        <p:spPr/>
        <p:txBody>
          <a:bodyPr/>
          <a:lstStyle/>
          <a:p>
            <a:r>
              <a:rPr lang="en-US" smtClean="0"/>
              <a:t>Rehabilitation of the Nablus electrical network</a:t>
            </a:r>
            <a:endParaRPr lang="ar-SA"/>
          </a:p>
        </p:txBody>
      </p:sp>
      <p:sp>
        <p:nvSpPr>
          <p:cNvPr id="6" name="Slide Number Placeholder 5"/>
          <p:cNvSpPr>
            <a:spLocks noGrp="1"/>
          </p:cNvSpPr>
          <p:nvPr>
            <p:ph type="sldNum" sz="quarter" idx="12"/>
          </p:nvPr>
        </p:nvSpPr>
        <p:spPr/>
        <p:txBody>
          <a:bodyPr/>
          <a:lstStyle/>
          <a:p>
            <a:fld id="{E9C4AE0C-1B0B-46CC-A7C2-490927952754}" type="slidenum">
              <a:rPr lang="ar-SA" smtClean="0"/>
              <a:t>32</a:t>
            </a:fld>
            <a:endParaRPr lang="ar-SA"/>
          </a:p>
        </p:txBody>
      </p:sp>
    </p:spTree>
    <p:extLst>
      <p:ext uri="{BB962C8B-B14F-4D97-AF65-F5344CB8AC3E}">
        <p14:creationId xmlns:p14="http://schemas.microsoft.com/office/powerpoint/2010/main" val="34957269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Header Placeholder 3"/>
          <p:cNvSpPr>
            <a:spLocks noGrp="1"/>
          </p:cNvSpPr>
          <p:nvPr>
            <p:ph type="hdr" sz="quarter" idx="10"/>
          </p:nvPr>
        </p:nvSpPr>
        <p:spPr/>
        <p:txBody>
          <a:bodyPr/>
          <a:lstStyle/>
          <a:p>
            <a:r>
              <a:rPr lang="en-US" smtClean="0"/>
              <a:t>Rehabilitation of the Nablus electrical network</a:t>
            </a:r>
            <a:endParaRPr lang="ar-SA"/>
          </a:p>
        </p:txBody>
      </p:sp>
      <p:sp>
        <p:nvSpPr>
          <p:cNvPr id="5" name="Footer Placeholder 4"/>
          <p:cNvSpPr>
            <a:spLocks noGrp="1"/>
          </p:cNvSpPr>
          <p:nvPr>
            <p:ph type="ftr" sz="quarter" idx="11"/>
          </p:nvPr>
        </p:nvSpPr>
        <p:spPr/>
        <p:txBody>
          <a:bodyPr/>
          <a:lstStyle/>
          <a:p>
            <a:r>
              <a:rPr lang="en-US" smtClean="0"/>
              <a:t>Rehabilitation of the Nablus electrical network</a:t>
            </a:r>
            <a:endParaRPr lang="ar-SA"/>
          </a:p>
        </p:txBody>
      </p:sp>
      <p:sp>
        <p:nvSpPr>
          <p:cNvPr id="6" name="Slide Number Placeholder 5"/>
          <p:cNvSpPr>
            <a:spLocks noGrp="1"/>
          </p:cNvSpPr>
          <p:nvPr>
            <p:ph type="sldNum" sz="quarter" idx="12"/>
          </p:nvPr>
        </p:nvSpPr>
        <p:spPr/>
        <p:txBody>
          <a:bodyPr/>
          <a:lstStyle/>
          <a:p>
            <a:fld id="{E9C4AE0C-1B0B-46CC-A7C2-490927952754}" type="slidenum">
              <a:rPr lang="ar-SA" smtClean="0"/>
              <a:t>33</a:t>
            </a:fld>
            <a:endParaRPr lang="ar-SA"/>
          </a:p>
        </p:txBody>
      </p:sp>
    </p:spTree>
    <p:extLst>
      <p:ext uri="{BB962C8B-B14F-4D97-AF65-F5344CB8AC3E}">
        <p14:creationId xmlns:p14="http://schemas.microsoft.com/office/powerpoint/2010/main" val="29313689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A42567C-5E0A-47D5-A1C6-26AE4529B98C}" type="datetime1">
              <a:rPr lang="en-US" smtClean="0"/>
              <a:t>5/18/2016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DABD961-25AF-4A90-9B0C-8112FD76E404}" type="datetime1">
              <a:rPr lang="en-US" smtClean="0"/>
              <a:t>5/18/2016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3890458-D0AB-4766-89D2-D4DB234A8472}" type="datetime1">
              <a:rPr lang="en-US" smtClean="0"/>
              <a:t>5/18/2016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smtClean="0"/>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smtClean="0"/>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9CC8337-78C3-48E5-AF3F-26CE732A67F8}" type="datetime1">
              <a:rPr lang="en-US" smtClean="0"/>
              <a:t>5/18/2016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AA3BCD9-21A5-4C61-B95C-8E997D47857B}" type="datetime1">
              <a:rPr lang="en-US" smtClean="0"/>
              <a:t>5/18/2016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FD27FF5B-2CDC-479E-994F-920671B512A9}" type="datetime1">
              <a:rPr lang="en-US" smtClean="0"/>
              <a:t>5/18/2016</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521B6F55-4717-44D9-B6D2-0649F8B3B488}" type="datetime1">
              <a:rPr lang="en-US" smtClean="0"/>
              <a:t>5/18/2016</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892EFBD-37C1-44CF-8116-9D66F88C6B27}" type="datetime1">
              <a:rPr lang="en-US" smtClean="0"/>
              <a:t>5/18/2016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206E89F-63BE-4F47-BE62-E35C1201ECB1}" type="datetime1">
              <a:rPr lang="en-US" smtClean="0"/>
              <a:t>5/18/2016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p>
            <a:fld id="{E3F40095-82B8-48BC-BEB1-9ADA2436DBEA}" type="datetime1">
              <a:rPr lang="en-US" smtClean="0"/>
              <a:t>5/18/2016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E2D4255-1905-416A-B683-B418B496B3C9}" type="datetime1">
              <a:rPr lang="en-US" smtClean="0"/>
              <a:t>5/18/2016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EE519A8-886F-4B3D-B7A4-B57485FD24ED}" type="datetime1">
              <a:rPr lang="en-US" smtClean="0"/>
              <a:t>5/18/2016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81736F5-F9CB-4E09-BF58-F3B3D03D09EB}" type="datetime1">
              <a:rPr lang="en-US" smtClean="0"/>
              <a:t>5/18/2016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B12F09EC-47B7-4AC8-B224-EF0A2CFC2AEA}" type="datetime1">
              <a:rPr lang="en-US" smtClean="0"/>
              <a:t>5/18/2016</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98F90BD8-45B9-44C8-9D89-ED3106A59D17}" type="datetime1">
              <a:rPr lang="en-US" smtClean="0"/>
              <a:t>5/18/2016</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p>
            <a:fld id="{84EA8179-2687-408C-9C6C-E1AE9CD057A1}" type="datetime1">
              <a:rPr lang="en-US" smtClean="0"/>
              <a:t>5/18/2016</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40DD848-3AC4-49B8-8C41-B36BBA018239}" type="datetime1">
              <a:rPr lang="en-US" smtClean="0"/>
              <a:t>5/18/2016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D71E7997-1117-4597-B21E-337BFECEA3C9}" type="datetime1">
              <a:rPr lang="en-US" smtClean="0"/>
              <a:t>5/18/2016</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02111984F565}" type="slidenum">
              <a:rPr lang="en-US" dirty="0"/>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64" r:id="rId12"/>
    <p:sldLayoutId id="2147483662" r:id="rId13"/>
    <p:sldLayoutId id="2147483669" r:id="rId14"/>
    <p:sldLayoutId id="2147483670" r:id="rId15"/>
    <p:sldLayoutId id="2147483658" r:id="rId16"/>
    <p:sldLayoutId id="2147483659" r:id="rId17"/>
  </p:sldLayoutIdLst>
  <p:hf hdr="0" ftr="0" dt="0"/>
  <p:txStyles>
    <p:titleStyle>
      <a:lvl1pPr algn="l" defTabSz="457200" rtl="1" eaLnBrk="1" latinLnBrk="0" hangingPunct="1">
        <a:spcBef>
          <a:spcPct val="0"/>
        </a:spcBef>
        <a:buNone/>
        <a:defRPr sz="4200" b="0" i="0" kern="1200">
          <a:solidFill>
            <a:schemeClr val="tx2"/>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image" Target="../media/image19.jpeg"/><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26.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image" Target="../media/image22.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4.jpg"/><Relationship Id="rId1" Type="http://schemas.openxmlformats.org/officeDocument/2006/relationships/slideLayout" Target="../slideLayouts/slideLayout2.xml"/><Relationship Id="rId4" Type="http://schemas.openxmlformats.org/officeDocument/2006/relationships/image" Target="../media/image8.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70864" y="3902299"/>
            <a:ext cx="8825658" cy="3773510"/>
          </a:xfrm>
        </p:spPr>
        <p:txBody>
          <a:bodyPr/>
          <a:lstStyle/>
          <a:p>
            <a:pPr algn="ctr" rtl="0"/>
            <a:r>
              <a:rPr lang="en-US" sz="2900" b="1" dirty="0" smtClean="0">
                <a:latin typeface="Times New Roman" panose="02020603050405020304" pitchFamily="18" charset="0"/>
                <a:cs typeface="Times New Roman" panose="02020603050405020304" pitchFamily="18" charset="0"/>
              </a:rPr>
              <a:t>An- </a:t>
            </a:r>
            <a:r>
              <a:rPr lang="en-US" sz="2900" b="1" dirty="0" err="1" smtClean="0">
                <a:latin typeface="Times New Roman" panose="02020603050405020304" pitchFamily="18" charset="0"/>
                <a:cs typeface="Times New Roman" panose="02020603050405020304" pitchFamily="18" charset="0"/>
              </a:rPr>
              <a:t>Najah</a:t>
            </a:r>
            <a:r>
              <a:rPr lang="en-US" sz="2900" b="1" dirty="0" smtClean="0">
                <a:latin typeface="Times New Roman" panose="02020603050405020304" pitchFamily="18" charset="0"/>
                <a:cs typeface="Times New Roman" panose="02020603050405020304" pitchFamily="18" charset="0"/>
              </a:rPr>
              <a:t> National University</a:t>
            </a:r>
            <a:r>
              <a:rPr lang="en-US" sz="2800" b="1" dirty="0" smtClean="0">
                <a:latin typeface="Times New Roman" panose="02020603050405020304" pitchFamily="18" charset="0"/>
                <a:cs typeface="Times New Roman" panose="02020603050405020304" pitchFamily="18" charset="0"/>
              </a:rPr>
              <a:t/>
            </a:r>
            <a:br>
              <a:rPr lang="en-US" sz="2800" b="1" dirty="0" smtClean="0">
                <a:latin typeface="Times New Roman" panose="02020603050405020304" pitchFamily="18" charset="0"/>
                <a:cs typeface="Times New Roman" panose="02020603050405020304" pitchFamily="18" charset="0"/>
              </a:rPr>
            </a:br>
            <a:r>
              <a:rPr lang="en-US" sz="2800" b="1" dirty="0" smtClean="0">
                <a:solidFill>
                  <a:srgbClr val="FF0000"/>
                </a:solidFill>
                <a:latin typeface="David" panose="020E0502060401010101" pitchFamily="34" charset="-79"/>
                <a:cs typeface="David" panose="020E0502060401010101" pitchFamily="34" charset="-79"/>
              </a:rPr>
              <a:t>Rehabilitation of Nablus Electrical Network by adding a new connection point</a:t>
            </a:r>
            <a:br>
              <a:rPr lang="en-US" sz="2800" b="1" dirty="0" smtClean="0">
                <a:solidFill>
                  <a:srgbClr val="FF0000"/>
                </a:solidFill>
                <a:latin typeface="David" panose="020E0502060401010101" pitchFamily="34" charset="-79"/>
                <a:cs typeface="David" panose="020E0502060401010101" pitchFamily="34" charset="-79"/>
              </a:rPr>
            </a:br>
            <a:r>
              <a:rPr lang="ar-SA" sz="2800" b="1" dirty="0" smtClean="0">
                <a:solidFill>
                  <a:srgbClr val="FF0000"/>
                </a:solidFill>
                <a:latin typeface="David" panose="020E0502060401010101" pitchFamily="34" charset="-79"/>
                <a:cs typeface="David" panose="020E0502060401010101" pitchFamily="34" charset="-79"/>
              </a:rPr>
              <a:t/>
            </a:r>
            <a:br>
              <a:rPr lang="ar-SA" sz="2800" b="1" dirty="0" smtClean="0">
                <a:solidFill>
                  <a:srgbClr val="FF0000"/>
                </a:solidFill>
                <a:latin typeface="David" panose="020E0502060401010101" pitchFamily="34" charset="-79"/>
                <a:cs typeface="David" panose="020E0502060401010101" pitchFamily="34" charset="-79"/>
              </a:rPr>
            </a:br>
            <a:r>
              <a:rPr lang="en-US" sz="2800" dirty="0">
                <a:solidFill>
                  <a:srgbClr val="00B0F0"/>
                </a:solidFill>
                <a:latin typeface="Times New Roman" panose="02020603050405020304" pitchFamily="18" charset="0"/>
              </a:rPr>
              <a:t>Submitted To :</a:t>
            </a:r>
            <a:br>
              <a:rPr lang="en-US" sz="2800" dirty="0">
                <a:solidFill>
                  <a:srgbClr val="00B0F0"/>
                </a:solidFill>
                <a:latin typeface="Times New Roman" panose="02020603050405020304" pitchFamily="18" charset="0"/>
              </a:rPr>
            </a:br>
            <a:r>
              <a:rPr lang="en-US" sz="2800" dirty="0">
                <a:latin typeface="Times New Roman" panose="02020603050405020304" pitchFamily="18" charset="0"/>
              </a:rPr>
              <a:t> </a:t>
            </a:r>
            <a:r>
              <a:rPr lang="en-US" sz="2800" b="1" dirty="0">
                <a:latin typeface="Times New Roman" panose="02020603050405020304" pitchFamily="18" charset="0"/>
              </a:rPr>
              <a:t>Dr. Maher </a:t>
            </a:r>
            <a:r>
              <a:rPr lang="en-US" sz="2800" b="1" dirty="0" err="1" smtClean="0">
                <a:latin typeface="Times New Roman" panose="02020603050405020304" pitchFamily="18" charset="0"/>
              </a:rPr>
              <a:t>Khammash</a:t>
            </a:r>
            <a:r>
              <a:rPr lang="en-US" sz="2800" b="1" dirty="0" smtClean="0">
                <a:latin typeface="Times New Roman" panose="02020603050405020304" pitchFamily="18" charset="0"/>
              </a:rPr>
              <a:t/>
            </a:r>
            <a:br>
              <a:rPr lang="en-US" sz="2800" b="1" dirty="0" smtClean="0">
                <a:latin typeface="Times New Roman" panose="02020603050405020304" pitchFamily="18" charset="0"/>
              </a:rPr>
            </a:br>
            <a:r>
              <a:rPr lang="en-US" sz="2800" b="1" dirty="0">
                <a:latin typeface="Times New Roman" panose="02020603050405020304" pitchFamily="18" charset="0"/>
              </a:rPr>
              <a:t/>
            </a:r>
            <a:br>
              <a:rPr lang="en-US" sz="2800" b="1" dirty="0">
                <a:latin typeface="Times New Roman" panose="02020603050405020304" pitchFamily="18" charset="0"/>
              </a:rPr>
            </a:br>
            <a:r>
              <a:rPr lang="en-US" sz="2800" dirty="0">
                <a:solidFill>
                  <a:srgbClr val="00B0F0"/>
                </a:solidFill>
                <a:latin typeface="David" panose="020E0502060401010101" pitchFamily="34" charset="-79"/>
                <a:cs typeface="David" panose="020E0502060401010101" pitchFamily="34" charset="-79"/>
              </a:rPr>
              <a:t>Prepared By : </a:t>
            </a:r>
            <a:br>
              <a:rPr lang="en-US" sz="2800" dirty="0">
                <a:solidFill>
                  <a:srgbClr val="00B0F0"/>
                </a:solidFill>
                <a:latin typeface="David" panose="020E0502060401010101" pitchFamily="34" charset="-79"/>
                <a:cs typeface="David" panose="020E0502060401010101" pitchFamily="34" charset="-79"/>
              </a:rPr>
            </a:br>
            <a:r>
              <a:rPr lang="en-US" sz="2800" b="1" dirty="0">
                <a:latin typeface="Imprint MT Shadow" panose="04020605060303030202" pitchFamily="82" charset="0"/>
              </a:rPr>
              <a:t>Ahmad Hatem </a:t>
            </a:r>
            <a:r>
              <a:rPr lang="en-US" sz="2800" b="1" dirty="0" err="1" smtClean="0">
                <a:latin typeface="Imprint MT Shadow" panose="04020605060303030202" pitchFamily="82" charset="0"/>
              </a:rPr>
              <a:t>Abd-Albaqi</a:t>
            </a:r>
            <a:r>
              <a:rPr lang="en-US" sz="2800" b="1" dirty="0" smtClean="0">
                <a:latin typeface="Imprint MT Shadow" panose="04020605060303030202" pitchFamily="82" charset="0"/>
              </a:rPr>
              <a:t/>
            </a:r>
            <a:br>
              <a:rPr lang="en-US" sz="2800" b="1" dirty="0" smtClean="0">
                <a:latin typeface="Imprint MT Shadow" panose="04020605060303030202" pitchFamily="82" charset="0"/>
              </a:rPr>
            </a:br>
            <a:r>
              <a:rPr lang="en-US" sz="2800" b="1" dirty="0" smtClean="0">
                <a:latin typeface="Imprint MT Shadow" panose="04020605060303030202" pitchFamily="82" charset="0"/>
              </a:rPr>
              <a:t>&amp;</a:t>
            </a:r>
            <a:r>
              <a:rPr lang="en-US" sz="2800" b="1" dirty="0">
                <a:latin typeface="Imprint MT Shadow" panose="04020605060303030202" pitchFamily="82" charset="0"/>
              </a:rPr>
              <a:t/>
            </a:r>
            <a:br>
              <a:rPr lang="en-US" sz="2800" b="1" dirty="0">
                <a:latin typeface="Imprint MT Shadow" panose="04020605060303030202" pitchFamily="82" charset="0"/>
              </a:rPr>
            </a:br>
            <a:r>
              <a:rPr lang="en-US" sz="2800" b="1" dirty="0">
                <a:latin typeface="Imprint MT Shadow" panose="04020605060303030202" pitchFamily="82" charset="0"/>
              </a:rPr>
              <a:t>Ali </a:t>
            </a:r>
            <a:r>
              <a:rPr lang="en-US" sz="2800" b="1" dirty="0" err="1" smtClean="0">
                <a:latin typeface="Imprint MT Shadow" panose="04020605060303030202" pitchFamily="82" charset="0"/>
              </a:rPr>
              <a:t>Namrouti</a:t>
            </a:r>
            <a:r>
              <a:rPr lang="en-US" sz="2800" b="1" dirty="0">
                <a:latin typeface="Imprint MT Shadow" panose="04020605060303030202" pitchFamily="82" charset="0"/>
              </a:rPr>
              <a:t/>
            </a:r>
            <a:br>
              <a:rPr lang="en-US" sz="2800" b="1" dirty="0">
                <a:latin typeface="Imprint MT Shadow" panose="04020605060303030202" pitchFamily="82" charset="0"/>
              </a:rPr>
            </a:br>
            <a:r>
              <a:rPr lang="en-US" sz="2800" b="1" dirty="0">
                <a:solidFill>
                  <a:srgbClr val="FF0000"/>
                </a:solidFill>
                <a:latin typeface="Imprint MT Shadow" panose="04020605060303030202" pitchFamily="82" charset="0"/>
              </a:rPr>
              <a:t>2015-2016</a:t>
            </a:r>
            <a:r>
              <a:rPr lang="ar-SA" sz="2800" b="1" dirty="0">
                <a:solidFill>
                  <a:srgbClr val="FF0000"/>
                </a:solidFill>
                <a:latin typeface="Imprint MT Shadow" panose="04020605060303030202" pitchFamily="82" charset="0"/>
              </a:rPr>
              <a:t/>
            </a:r>
            <a:br>
              <a:rPr lang="ar-SA" sz="2800" b="1" dirty="0">
                <a:solidFill>
                  <a:srgbClr val="FF0000"/>
                </a:solidFill>
                <a:latin typeface="Imprint MT Shadow" panose="04020605060303030202" pitchFamily="82" charset="0"/>
              </a:rPr>
            </a:br>
            <a:r>
              <a:rPr lang="ar-SA" sz="2800" b="1" dirty="0" smtClean="0">
                <a:solidFill>
                  <a:srgbClr val="FF0000"/>
                </a:solidFill>
                <a:latin typeface="David" panose="020E0502060401010101" pitchFamily="34" charset="-79"/>
              </a:rPr>
              <a:t/>
            </a:r>
            <a:br>
              <a:rPr lang="ar-SA" sz="2800" b="1" dirty="0" smtClean="0">
                <a:solidFill>
                  <a:srgbClr val="FF0000"/>
                </a:solidFill>
                <a:latin typeface="David" panose="020E0502060401010101" pitchFamily="34" charset="-79"/>
              </a:rPr>
            </a:br>
            <a:r>
              <a:rPr lang="en-US" sz="2800" b="1" dirty="0" smtClean="0">
                <a:solidFill>
                  <a:schemeClr val="bg1"/>
                </a:solidFill>
                <a:latin typeface="Times New Roman" panose="02020603050405020304" pitchFamily="18" charset="0"/>
                <a:cs typeface="Times New Roman" panose="02020603050405020304" pitchFamily="18" charset="0"/>
              </a:rPr>
              <a:t> </a:t>
            </a:r>
            <a:endParaRPr lang="ar-SA" sz="2800" dirty="0"/>
          </a:p>
        </p:txBody>
      </p:sp>
      <p:sp>
        <p:nvSpPr>
          <p:cNvPr id="3" name="Subtitle 2"/>
          <p:cNvSpPr>
            <a:spLocks noGrp="1"/>
          </p:cNvSpPr>
          <p:nvPr>
            <p:ph type="subTitle" idx="1"/>
          </p:nvPr>
        </p:nvSpPr>
        <p:spPr>
          <a:xfrm>
            <a:off x="1154954" y="6558996"/>
            <a:ext cx="8825658" cy="45719"/>
          </a:xfrm>
        </p:spPr>
        <p:txBody>
          <a:bodyPr>
            <a:normAutofit fontScale="25000" lnSpcReduction="20000"/>
          </a:bodyPr>
          <a:lstStyle/>
          <a:p>
            <a:endParaRPr lang="ar-SA"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67670" y="141670"/>
            <a:ext cx="1800225" cy="144016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5" name="Slide Number Placeholder 4"/>
          <p:cNvSpPr>
            <a:spLocks noGrp="1"/>
          </p:cNvSpPr>
          <p:nvPr>
            <p:ph type="sldNum" sz="quarter" idx="12"/>
          </p:nvPr>
        </p:nvSpPr>
        <p:spPr/>
        <p:txBody>
          <a:bodyPr/>
          <a:lstStyle/>
          <a:p>
            <a:fld id="{D57F1E4F-1CFF-5643-939E-02111984F565}" type="slidenum">
              <a:rPr lang="en-US" smtClean="0"/>
              <a:t>1</a:t>
            </a:fld>
            <a:endParaRPr lang="en-US" dirty="0"/>
          </a:p>
        </p:txBody>
      </p:sp>
      <p:sp>
        <p:nvSpPr>
          <p:cNvPr id="6" name="Footer Placeholder 5"/>
          <p:cNvSpPr>
            <a:spLocks noGrp="1"/>
          </p:cNvSpPr>
          <p:nvPr>
            <p:ph type="ftr" sz="quarter" idx="11"/>
          </p:nvPr>
        </p:nvSpPr>
        <p:spPr/>
        <p:txBody>
          <a:bodyPr/>
          <a:lstStyle/>
          <a:p>
            <a:r>
              <a:rPr lang="en-US" smtClean="0"/>
              <a:t>Rehabilitation of the Nablus electrical network</a:t>
            </a:r>
            <a:endParaRPr lang="en-US" dirty="0"/>
          </a:p>
        </p:txBody>
      </p:sp>
    </p:spTree>
    <p:extLst>
      <p:ext uri="{BB962C8B-B14F-4D97-AF65-F5344CB8AC3E}">
        <p14:creationId xmlns:p14="http://schemas.microsoft.com/office/powerpoint/2010/main" val="308003194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000" b="1" dirty="0">
                <a:solidFill>
                  <a:srgbClr val="FF0000"/>
                </a:solidFill>
              </a:rPr>
              <a:t>Some </a:t>
            </a:r>
            <a:r>
              <a:rPr lang="en-US" sz="4000" b="1" dirty="0" smtClean="0">
                <a:solidFill>
                  <a:srgbClr val="FF0000"/>
                </a:solidFill>
              </a:rPr>
              <a:t>of </a:t>
            </a:r>
            <a:r>
              <a:rPr lang="en-US" sz="4000" b="1" dirty="0">
                <a:solidFill>
                  <a:srgbClr val="FF0000"/>
                </a:solidFill>
              </a:rPr>
              <a:t>u</a:t>
            </a:r>
            <a:r>
              <a:rPr lang="en-US" sz="4000" b="1" dirty="0" smtClean="0">
                <a:solidFill>
                  <a:srgbClr val="FF0000"/>
                </a:solidFill>
              </a:rPr>
              <a:t>nder </a:t>
            </a:r>
            <a:r>
              <a:rPr lang="en-US" sz="4000" b="1" dirty="0">
                <a:solidFill>
                  <a:srgbClr val="FF0000"/>
                </a:solidFill>
              </a:rPr>
              <a:t>v</a:t>
            </a:r>
            <a:r>
              <a:rPr lang="en-US" sz="4000" b="1" dirty="0" smtClean="0">
                <a:solidFill>
                  <a:srgbClr val="FF0000"/>
                </a:solidFill>
              </a:rPr>
              <a:t>oltage </a:t>
            </a:r>
            <a:r>
              <a:rPr lang="en-US" sz="4000" b="1" dirty="0">
                <a:solidFill>
                  <a:srgbClr val="FF0000"/>
                </a:solidFill>
              </a:rPr>
              <a:t>b</a:t>
            </a:r>
            <a:r>
              <a:rPr lang="en-US" sz="4000" b="1" dirty="0" smtClean="0">
                <a:solidFill>
                  <a:srgbClr val="FF0000"/>
                </a:solidFill>
              </a:rPr>
              <a:t>uses </a:t>
            </a:r>
            <a:r>
              <a:rPr lang="en-US" sz="4000" b="1" dirty="0">
                <a:solidFill>
                  <a:srgbClr val="FF0000"/>
                </a:solidFill>
              </a:rPr>
              <a:t>:</a:t>
            </a:r>
            <a:endParaRPr lang="ar-SA" sz="4000" dirty="0">
              <a:solidFill>
                <a:srgbClr val="FF0000"/>
              </a:solidFill>
            </a:endParaRPr>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74584" y="1635615"/>
            <a:ext cx="7974723" cy="4816699"/>
          </a:xfrm>
          <a:ln>
            <a:solidFill>
              <a:schemeClr val="bg1">
                <a:lumMod val="95000"/>
                <a:lumOff val="5000"/>
              </a:schemeClr>
            </a:solidFill>
          </a:ln>
        </p:spPr>
      </p:pic>
      <p:sp>
        <p:nvSpPr>
          <p:cNvPr id="4" name="Slide Number Placeholder 3"/>
          <p:cNvSpPr>
            <a:spLocks noGrp="1"/>
          </p:cNvSpPr>
          <p:nvPr>
            <p:ph type="sldNum" sz="quarter" idx="12"/>
          </p:nvPr>
        </p:nvSpPr>
        <p:spPr/>
        <p:txBody>
          <a:bodyPr/>
          <a:lstStyle/>
          <a:p>
            <a:fld id="{D57F1E4F-1CFF-5643-939E-02111984F565}" type="slidenum">
              <a:rPr lang="en-US" smtClean="0"/>
              <a:t>10</a:t>
            </a:fld>
            <a:endParaRPr lang="en-US" dirty="0"/>
          </a:p>
        </p:txBody>
      </p:sp>
      <p:sp>
        <p:nvSpPr>
          <p:cNvPr id="6" name="Footer Placeholder 5"/>
          <p:cNvSpPr>
            <a:spLocks noGrp="1"/>
          </p:cNvSpPr>
          <p:nvPr>
            <p:ph type="ftr" sz="quarter" idx="11"/>
          </p:nvPr>
        </p:nvSpPr>
        <p:spPr/>
        <p:txBody>
          <a:bodyPr/>
          <a:lstStyle/>
          <a:p>
            <a:r>
              <a:rPr lang="en-US" dirty="0" smtClean="0"/>
              <a:t>Rehabilitation of the Nablus electrical network</a:t>
            </a:r>
            <a:endParaRPr lang="en-US" dirty="0"/>
          </a:p>
        </p:txBody>
      </p:sp>
    </p:spTree>
    <p:extLst>
      <p:ext uri="{BB962C8B-B14F-4D97-AF65-F5344CB8AC3E}">
        <p14:creationId xmlns:p14="http://schemas.microsoft.com/office/powerpoint/2010/main" val="317893428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Summary of results in original case</a:t>
            </a:r>
            <a:endParaRPr lang="ar-SA" b="1" dirty="0">
              <a:solidFill>
                <a:srgbClr val="FF0000"/>
              </a:solidFill>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058092644"/>
              </p:ext>
            </p:extLst>
          </p:nvPr>
        </p:nvGraphicFramePr>
        <p:xfrm>
          <a:off x="927279" y="1656243"/>
          <a:ext cx="9123555" cy="1808175"/>
        </p:xfrm>
        <a:graphic>
          <a:graphicData uri="http://schemas.openxmlformats.org/drawingml/2006/table">
            <a:tbl>
              <a:tblPr rtl="1" firstRow="1" bandRow="1">
                <a:tableStyleId>{5C22544A-7EE6-4342-B048-85BDC9FD1C3A}</a:tableStyleId>
              </a:tblPr>
              <a:tblGrid>
                <a:gridCol w="1824711"/>
                <a:gridCol w="1824711"/>
                <a:gridCol w="1824711"/>
                <a:gridCol w="1824711"/>
                <a:gridCol w="1824711"/>
              </a:tblGrid>
              <a:tr h="528015">
                <a:tc>
                  <a:txBody>
                    <a:bodyPr/>
                    <a:lstStyle/>
                    <a:p>
                      <a:pPr algn="ctr" rtl="1"/>
                      <a:r>
                        <a:rPr lang="en-US" dirty="0" smtClean="0"/>
                        <a:t>%PF</a:t>
                      </a:r>
                      <a:endParaRPr lang="ar-SA" dirty="0"/>
                    </a:p>
                  </a:txBody>
                  <a:tcPr/>
                </a:tc>
                <a:tc>
                  <a:txBody>
                    <a:bodyPr/>
                    <a:lstStyle/>
                    <a:p>
                      <a:pPr algn="ctr" rtl="1"/>
                      <a:r>
                        <a:rPr lang="en-US" dirty="0" smtClean="0"/>
                        <a:t>MVA</a:t>
                      </a:r>
                      <a:endParaRPr lang="ar-SA" dirty="0"/>
                    </a:p>
                  </a:txBody>
                  <a:tcPr/>
                </a:tc>
                <a:tc>
                  <a:txBody>
                    <a:bodyPr/>
                    <a:lstStyle/>
                    <a:p>
                      <a:pPr algn="ctr" rtl="1"/>
                      <a:r>
                        <a:rPr lang="en-US" dirty="0" err="1" smtClean="0"/>
                        <a:t>MVar</a:t>
                      </a:r>
                      <a:endParaRPr lang="ar-SA" dirty="0"/>
                    </a:p>
                  </a:txBody>
                  <a:tcPr/>
                </a:tc>
                <a:tc>
                  <a:txBody>
                    <a:bodyPr/>
                    <a:lstStyle/>
                    <a:p>
                      <a:pPr algn="ctr" rtl="1"/>
                      <a:r>
                        <a:rPr lang="en-US" dirty="0" smtClean="0"/>
                        <a:t>MW</a:t>
                      </a:r>
                      <a:endParaRPr lang="ar-SA" dirty="0"/>
                    </a:p>
                  </a:txBody>
                  <a:tcPr/>
                </a:tc>
                <a:tc>
                  <a:txBody>
                    <a:bodyPr/>
                    <a:lstStyle/>
                    <a:p>
                      <a:pPr rtl="1"/>
                      <a:endParaRPr lang="ar-SA" dirty="0"/>
                    </a:p>
                  </a:txBody>
                  <a:tcPr/>
                </a:tc>
              </a:tr>
              <a:tr h="455911">
                <a:tc>
                  <a:txBody>
                    <a:bodyPr/>
                    <a:lstStyle/>
                    <a:p>
                      <a:pPr algn="ctr" rtl="1"/>
                      <a:r>
                        <a:rPr lang="en-US" b="1" dirty="0" smtClean="0"/>
                        <a:t>82.24 lag</a:t>
                      </a:r>
                      <a:endParaRPr lang="ar-SA" b="1" dirty="0"/>
                    </a:p>
                  </a:txBody>
                  <a:tcPr/>
                </a:tc>
                <a:tc>
                  <a:txBody>
                    <a:bodyPr/>
                    <a:lstStyle/>
                    <a:p>
                      <a:pPr algn="ctr" rtl="1"/>
                      <a:r>
                        <a:rPr lang="en-US" b="1" dirty="0" smtClean="0"/>
                        <a:t>41.864</a:t>
                      </a:r>
                      <a:endParaRPr lang="ar-SA" b="1" dirty="0"/>
                    </a:p>
                  </a:txBody>
                  <a:tcPr/>
                </a:tc>
                <a:tc>
                  <a:txBody>
                    <a:bodyPr/>
                    <a:lstStyle/>
                    <a:p>
                      <a:pPr algn="ctr" rtl="1"/>
                      <a:r>
                        <a:rPr lang="en-US" b="1" dirty="0" smtClean="0"/>
                        <a:t>23.815</a:t>
                      </a:r>
                      <a:endParaRPr lang="ar-SA" b="1" dirty="0"/>
                    </a:p>
                  </a:txBody>
                  <a:tcPr/>
                </a:tc>
                <a:tc>
                  <a:txBody>
                    <a:bodyPr/>
                    <a:lstStyle/>
                    <a:p>
                      <a:pPr algn="ctr" rtl="1"/>
                      <a:r>
                        <a:rPr lang="en-US" b="1" dirty="0" smtClean="0"/>
                        <a:t>34.430</a:t>
                      </a:r>
                      <a:endParaRPr lang="ar-SA" b="1" dirty="0"/>
                    </a:p>
                  </a:txBody>
                  <a:tcPr/>
                </a:tc>
                <a:tc>
                  <a:txBody>
                    <a:bodyPr/>
                    <a:lstStyle/>
                    <a:p>
                      <a:pPr algn="ctr" rtl="1"/>
                      <a:r>
                        <a:rPr lang="en-US" b="1" dirty="0" smtClean="0"/>
                        <a:t>Source</a:t>
                      </a:r>
                      <a:r>
                        <a:rPr lang="en-US" b="1" baseline="0" dirty="0" smtClean="0"/>
                        <a:t> (swing bus)</a:t>
                      </a:r>
                      <a:endParaRPr lang="ar-SA" b="1" dirty="0"/>
                    </a:p>
                  </a:txBody>
                  <a:tcPr/>
                </a:tc>
              </a:tr>
              <a:tr h="343865">
                <a:tc>
                  <a:txBody>
                    <a:bodyPr/>
                    <a:lstStyle/>
                    <a:p>
                      <a:pPr algn="ctr" rtl="1"/>
                      <a:r>
                        <a:rPr lang="en-US" b="1" dirty="0" smtClean="0"/>
                        <a:t>-</a:t>
                      </a:r>
                      <a:endParaRPr lang="ar-SA" b="1" dirty="0"/>
                    </a:p>
                  </a:txBody>
                  <a:tcPr/>
                </a:tc>
                <a:tc>
                  <a:txBody>
                    <a:bodyPr/>
                    <a:lstStyle/>
                    <a:p>
                      <a:pPr algn="ctr" rtl="1"/>
                      <a:r>
                        <a:rPr lang="en-US" b="1" dirty="0" smtClean="0"/>
                        <a:t>-</a:t>
                      </a:r>
                      <a:endParaRPr lang="ar-SA" b="1" dirty="0"/>
                    </a:p>
                  </a:txBody>
                  <a:tcPr/>
                </a:tc>
                <a:tc>
                  <a:txBody>
                    <a:bodyPr/>
                    <a:lstStyle/>
                    <a:p>
                      <a:pPr algn="ctr" rtl="1"/>
                      <a:r>
                        <a:rPr lang="en-US" b="1" dirty="0" smtClean="0"/>
                        <a:t>5.876</a:t>
                      </a:r>
                      <a:endParaRPr lang="ar-SA" b="1" dirty="0"/>
                    </a:p>
                  </a:txBody>
                  <a:tcPr/>
                </a:tc>
                <a:tc>
                  <a:txBody>
                    <a:bodyPr/>
                    <a:lstStyle/>
                    <a:p>
                      <a:pPr algn="ctr" rtl="1"/>
                      <a:r>
                        <a:rPr lang="en-US" b="1" dirty="0" smtClean="0"/>
                        <a:t>2.700</a:t>
                      </a:r>
                      <a:endParaRPr lang="ar-SA" b="1" dirty="0"/>
                    </a:p>
                  </a:txBody>
                  <a:tcPr/>
                </a:tc>
                <a:tc>
                  <a:txBody>
                    <a:bodyPr/>
                    <a:lstStyle/>
                    <a:p>
                      <a:pPr algn="ctr" rtl="1"/>
                      <a:r>
                        <a:rPr lang="en-US" b="1" dirty="0" smtClean="0"/>
                        <a:t>Apparent</a:t>
                      </a:r>
                      <a:r>
                        <a:rPr lang="en-US" b="1" baseline="0" dirty="0" smtClean="0"/>
                        <a:t> losses</a:t>
                      </a:r>
                      <a:endParaRPr lang="ar-SA" b="1" dirty="0"/>
                    </a:p>
                  </a:txBody>
                  <a:tcPr/>
                </a:tc>
              </a:tr>
            </a:tbl>
          </a:graphicData>
        </a:graphic>
      </p:graphicFrame>
      <p:sp>
        <p:nvSpPr>
          <p:cNvPr id="4" name="Slide Number Placeholder 3"/>
          <p:cNvSpPr>
            <a:spLocks noGrp="1"/>
          </p:cNvSpPr>
          <p:nvPr>
            <p:ph type="sldNum" sz="quarter" idx="12"/>
          </p:nvPr>
        </p:nvSpPr>
        <p:spPr/>
        <p:txBody>
          <a:bodyPr/>
          <a:lstStyle/>
          <a:p>
            <a:fld id="{D57F1E4F-1CFF-5643-939E-02111984F565}" type="slidenum">
              <a:rPr lang="en-US" smtClean="0"/>
              <a:t>11</a:t>
            </a:fld>
            <a:endParaRPr lang="en-US" dirty="0"/>
          </a:p>
        </p:txBody>
      </p:sp>
      <p:sp>
        <p:nvSpPr>
          <p:cNvPr id="6" name="Rectangle 5"/>
          <p:cNvSpPr/>
          <p:nvPr/>
        </p:nvSpPr>
        <p:spPr>
          <a:xfrm>
            <a:off x="914400" y="3810023"/>
            <a:ext cx="9136434" cy="2251899"/>
          </a:xfrm>
          <a:prstGeom prst="rect">
            <a:avLst/>
          </a:prstGeom>
        </p:spPr>
        <p:txBody>
          <a:bodyPr wrap="square">
            <a:spAutoFit/>
          </a:bodyPr>
          <a:lstStyle/>
          <a:p>
            <a:pPr marL="342900" indent="-342900">
              <a:lnSpc>
                <a:spcPct val="115000"/>
              </a:lnSpc>
              <a:spcAft>
                <a:spcPts val="1000"/>
              </a:spcAft>
              <a:buClr>
                <a:srgbClr val="FF0000"/>
              </a:buClr>
              <a:buFont typeface="Wingdings" panose="05000000000000000000" pitchFamily="2" charset="2"/>
              <a:buChar char="Ø"/>
            </a:pPr>
            <a:r>
              <a:rPr lang="en-US" sz="2000" dirty="0">
                <a:latin typeface="Times New Roman" panose="02020603050405020304" pitchFamily="18" charset="0"/>
                <a:ea typeface="Calibri" panose="020F0502020204030204" pitchFamily="34" charset="0"/>
                <a:cs typeface="Arial" panose="020B0604020202020204" pitchFamily="34" charset="0"/>
              </a:rPr>
              <a:t>From the above  results , there are many problems in the network  .The P.F of the swing bus = </a:t>
            </a:r>
            <a:r>
              <a:rPr lang="en-US" sz="2000" b="1" dirty="0">
                <a:solidFill>
                  <a:srgbClr val="FFFF00"/>
                </a:solidFill>
                <a:latin typeface="Times New Roman" panose="02020603050405020304" pitchFamily="18" charset="0"/>
                <a:ea typeface="Calibri" panose="020F0502020204030204" pitchFamily="34" charset="0"/>
                <a:cs typeface="Arial" panose="020B0604020202020204" pitchFamily="34" charset="0"/>
              </a:rPr>
              <a:t>82.24 Lagging </a:t>
            </a:r>
            <a:r>
              <a:rPr lang="en-US" sz="2000" dirty="0">
                <a:latin typeface="Times New Roman" panose="02020603050405020304" pitchFamily="18" charset="0"/>
                <a:ea typeface="Calibri" panose="020F0502020204030204" pitchFamily="34" charset="0"/>
                <a:cs typeface="Arial" panose="020B0604020202020204" pitchFamily="34" charset="0"/>
              </a:rPr>
              <a:t>, which causes high </a:t>
            </a:r>
            <a:r>
              <a:rPr lang="en-US" sz="2000" dirty="0" smtClean="0">
                <a:latin typeface="Times New Roman" panose="02020603050405020304" pitchFamily="18" charset="0"/>
                <a:ea typeface="Calibri" panose="020F0502020204030204" pitchFamily="34" charset="0"/>
                <a:cs typeface="Arial" panose="020B0604020202020204" pitchFamily="34" charset="0"/>
              </a:rPr>
              <a:t>penalties </a:t>
            </a:r>
            <a:r>
              <a:rPr lang="en-US" sz="2000" dirty="0">
                <a:latin typeface="Times New Roman" panose="02020603050405020304" pitchFamily="18" charset="0"/>
                <a:ea typeface="Calibri" panose="020F0502020204030204" pitchFamily="34" charset="0"/>
                <a:cs typeface="Arial" panose="020B0604020202020204" pitchFamily="34" charset="0"/>
              </a:rPr>
              <a:t>and losses . So, we try to increase the power factor of the busses and the voltage of the buses  which is not included in the acceptable range .</a:t>
            </a:r>
            <a:endParaRPr lang="en-US" sz="2000" dirty="0">
              <a:latin typeface="Calibri" panose="020F0502020204030204" pitchFamily="34" charset="0"/>
              <a:ea typeface="Calibri" panose="020F0502020204030204" pitchFamily="34" charset="0"/>
              <a:cs typeface="Arial" panose="020B0604020202020204" pitchFamily="34" charset="0"/>
            </a:endParaRPr>
          </a:p>
          <a:p>
            <a:pPr marL="342900" indent="-342900">
              <a:buClr>
                <a:srgbClr val="FF0000"/>
              </a:buClr>
              <a:buFont typeface="Wingdings" panose="05000000000000000000" pitchFamily="2" charset="2"/>
              <a:buChar char="Ø"/>
            </a:pPr>
            <a:r>
              <a:rPr lang="en-US" sz="2000" dirty="0" smtClean="0">
                <a:latin typeface="Times New Roman" panose="02020603050405020304" pitchFamily="18" charset="0"/>
                <a:ea typeface="Calibri" panose="020F0502020204030204" pitchFamily="34" charset="0"/>
              </a:rPr>
              <a:t>Therefore </a:t>
            </a:r>
            <a:r>
              <a:rPr lang="en-US" sz="2000" dirty="0">
                <a:latin typeface="Times New Roman" panose="02020603050405020304" pitchFamily="18" charset="0"/>
                <a:ea typeface="Calibri" panose="020F0502020204030204" pitchFamily="34" charset="0"/>
              </a:rPr>
              <a:t>,we note that when we </a:t>
            </a:r>
            <a:r>
              <a:rPr lang="en-US" sz="2000" dirty="0">
                <a:latin typeface="Cambria" panose="02040503050406030204" pitchFamily="18" charset="0"/>
                <a:ea typeface="Calibri" panose="020F0502020204030204" pitchFamily="34" charset="0"/>
                <a:cs typeface="Arial" panose="020B0604020202020204" pitchFamily="34" charset="0"/>
              </a:rPr>
              <a:t>change the Voltage Level from 6.6 to 11 kV </a:t>
            </a:r>
            <a:r>
              <a:rPr lang="en-US" sz="2000" b="1" dirty="0">
                <a:latin typeface="Cambria" panose="02040503050406030204" pitchFamily="18" charset="0"/>
                <a:ea typeface="Calibri" panose="020F0502020204030204" pitchFamily="34" charset="0"/>
                <a:cs typeface="Arial" panose="020B0604020202020204" pitchFamily="34" charset="0"/>
              </a:rPr>
              <a:t>the </a:t>
            </a:r>
            <a:r>
              <a:rPr lang="en-US" sz="2000" b="1" dirty="0">
                <a:solidFill>
                  <a:srgbClr val="FFFF00"/>
                </a:solidFill>
                <a:latin typeface="Cambria" panose="02040503050406030204" pitchFamily="18" charset="0"/>
                <a:ea typeface="Calibri" panose="020F0502020204030204" pitchFamily="34" charset="0"/>
                <a:cs typeface="Arial" panose="020B0604020202020204" pitchFamily="34" charset="0"/>
              </a:rPr>
              <a:t>losses</a:t>
            </a:r>
            <a:r>
              <a:rPr lang="en-US" sz="2000" b="1" dirty="0">
                <a:latin typeface="Cambria" panose="02040503050406030204" pitchFamily="18" charset="0"/>
                <a:ea typeface="Calibri" panose="020F0502020204030204" pitchFamily="34" charset="0"/>
                <a:cs typeface="Arial" panose="020B0604020202020204" pitchFamily="34" charset="0"/>
              </a:rPr>
              <a:t> </a:t>
            </a:r>
            <a:r>
              <a:rPr lang="en-US" sz="2000" dirty="0">
                <a:latin typeface="Cambria" panose="02040503050406030204" pitchFamily="18" charset="0"/>
                <a:ea typeface="Calibri" panose="020F0502020204030204" pitchFamily="34" charset="0"/>
                <a:cs typeface="Arial" panose="020B0604020202020204" pitchFamily="34" charset="0"/>
              </a:rPr>
              <a:t>for network decrease from </a:t>
            </a:r>
            <a:r>
              <a:rPr lang="en-US" sz="2000" b="1" dirty="0">
                <a:latin typeface="Cambria" panose="02040503050406030204" pitchFamily="18" charset="0"/>
                <a:ea typeface="Calibri" panose="020F0502020204030204" pitchFamily="34" charset="0"/>
                <a:cs typeface="Arial" panose="020B0604020202020204" pitchFamily="34" charset="0"/>
              </a:rPr>
              <a:t>8.9% to 7.8% </a:t>
            </a:r>
            <a:r>
              <a:rPr lang="en-US" sz="2000" b="1" dirty="0" smtClean="0">
                <a:latin typeface="Cambria" panose="02040503050406030204" pitchFamily="18" charset="0"/>
                <a:ea typeface="Calibri" panose="020F0502020204030204" pitchFamily="34" charset="0"/>
                <a:cs typeface="Arial" panose="020B0604020202020204" pitchFamily="34" charset="0"/>
              </a:rPr>
              <a:t> .</a:t>
            </a:r>
            <a:endParaRPr lang="ar-SA" sz="2000" b="1" dirty="0"/>
          </a:p>
        </p:txBody>
      </p:sp>
    </p:spTree>
    <p:extLst>
      <p:ext uri="{BB962C8B-B14F-4D97-AF65-F5344CB8AC3E}">
        <p14:creationId xmlns:p14="http://schemas.microsoft.com/office/powerpoint/2010/main" val="394286259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400" b="1" dirty="0">
                <a:solidFill>
                  <a:srgbClr val="FF0000"/>
                </a:solidFill>
              </a:rPr>
              <a:t>Maximum load case </a:t>
            </a:r>
            <a:r>
              <a:rPr lang="en-US" sz="4400" dirty="0"/>
              <a:t/>
            </a:r>
            <a:br>
              <a:rPr lang="en-US" sz="4400" dirty="0"/>
            </a:br>
            <a:endParaRPr lang="ar-SA" dirty="0"/>
          </a:p>
        </p:txBody>
      </p:sp>
      <p:sp>
        <p:nvSpPr>
          <p:cNvPr id="3" name="Content Placeholder 2"/>
          <p:cNvSpPr>
            <a:spLocks noGrp="1"/>
          </p:cNvSpPr>
          <p:nvPr>
            <p:ph idx="1"/>
          </p:nvPr>
        </p:nvSpPr>
        <p:spPr/>
        <p:txBody>
          <a:bodyPr/>
          <a:lstStyle/>
          <a:p>
            <a:pPr algn="l" rtl="0"/>
            <a:r>
              <a:rPr lang="en-US" sz="2200" dirty="0" smtClean="0"/>
              <a:t>The voltage should be within this range :</a:t>
            </a:r>
          </a:p>
          <a:p>
            <a:pPr marL="0" indent="0" algn="l" rtl="0">
              <a:buNone/>
            </a:pPr>
            <a:endParaRPr lang="en-US" sz="2200" dirty="0" smtClean="0"/>
          </a:p>
          <a:p>
            <a:pPr marL="0" indent="0" algn="ctr" rtl="0">
              <a:buNone/>
            </a:pPr>
            <a:r>
              <a:rPr lang="en-US" sz="2400" b="1" dirty="0"/>
              <a:t>1.05 V </a:t>
            </a:r>
            <a:r>
              <a:rPr lang="en-US" sz="2400" b="1" dirty="0" smtClean="0"/>
              <a:t>nominal &lt; V &lt; 1.1 </a:t>
            </a:r>
            <a:r>
              <a:rPr lang="en-US" sz="2400" b="1" dirty="0"/>
              <a:t>V </a:t>
            </a:r>
            <a:r>
              <a:rPr lang="en-US" sz="2400" b="1" dirty="0" smtClean="0"/>
              <a:t>nominal</a:t>
            </a:r>
          </a:p>
          <a:p>
            <a:pPr marL="0" indent="0" algn="ctr" rtl="0">
              <a:buNone/>
            </a:pPr>
            <a:endParaRPr lang="en-US" sz="2200" dirty="0"/>
          </a:p>
          <a:p>
            <a:pPr algn="l" rtl="0"/>
            <a:r>
              <a:rPr lang="en-US" sz="2200" dirty="0" smtClean="0"/>
              <a:t>In </a:t>
            </a:r>
            <a:r>
              <a:rPr lang="en-US" sz="2200" dirty="0"/>
              <a:t>first stage of the analysis of </a:t>
            </a:r>
            <a:r>
              <a:rPr lang="en-US" sz="2200" dirty="0" smtClean="0"/>
              <a:t>the network </a:t>
            </a:r>
            <a:r>
              <a:rPr lang="en-US" sz="2200" dirty="0"/>
              <a:t>we have to take the maximum load in daily load </a:t>
            </a:r>
            <a:r>
              <a:rPr lang="en-US" sz="2200" dirty="0" smtClean="0"/>
              <a:t>curve ,then </a:t>
            </a:r>
            <a:r>
              <a:rPr lang="en-US" sz="2200" dirty="0"/>
              <a:t>applied it on </a:t>
            </a:r>
            <a:r>
              <a:rPr lang="en-US" sz="2200" b="1" dirty="0" smtClean="0"/>
              <a:t>ETAB .</a:t>
            </a:r>
          </a:p>
          <a:p>
            <a:pPr algn="l" rtl="0"/>
            <a:r>
              <a:rPr lang="en-US" sz="2200" b="1" dirty="0" smtClean="0"/>
              <a:t> </a:t>
            </a:r>
            <a:r>
              <a:rPr lang="en-US" sz="2200" dirty="0" smtClean="0"/>
              <a:t>We  </a:t>
            </a:r>
            <a:r>
              <a:rPr lang="en-US" sz="2200" dirty="0"/>
              <a:t>started  the  study  of this case after we applied the data needed Like </a:t>
            </a:r>
            <a:r>
              <a:rPr lang="en-US" sz="2200" b="1" dirty="0" smtClean="0">
                <a:solidFill>
                  <a:srgbClr val="FFFF00"/>
                </a:solidFill>
              </a:rPr>
              <a:t>load factor </a:t>
            </a:r>
            <a:r>
              <a:rPr lang="en-US" sz="2200" dirty="0" smtClean="0"/>
              <a:t>and  </a:t>
            </a:r>
            <a:r>
              <a:rPr lang="en-US" sz="2200" dirty="0"/>
              <a:t>other  data.</a:t>
            </a:r>
          </a:p>
          <a:p>
            <a:pPr algn="l" rtl="0"/>
            <a:endParaRPr lang="ar-SA" dirty="0"/>
          </a:p>
        </p:txBody>
      </p:sp>
      <p:sp>
        <p:nvSpPr>
          <p:cNvPr id="4" name="Slide Number Placeholder 3"/>
          <p:cNvSpPr>
            <a:spLocks noGrp="1"/>
          </p:cNvSpPr>
          <p:nvPr>
            <p:ph type="sldNum" sz="quarter" idx="12"/>
          </p:nvPr>
        </p:nvSpPr>
        <p:spPr/>
        <p:txBody>
          <a:bodyPr/>
          <a:lstStyle/>
          <a:p>
            <a:fld id="{D57F1E4F-1CFF-5643-939E-02111984F565}" type="slidenum">
              <a:rPr lang="en-US" smtClean="0"/>
              <a:t>12</a:t>
            </a:fld>
            <a:endParaRPr lang="en-US" dirty="0"/>
          </a:p>
        </p:txBody>
      </p:sp>
    </p:spTree>
    <p:extLst>
      <p:ext uri="{BB962C8B-B14F-4D97-AF65-F5344CB8AC3E}">
        <p14:creationId xmlns:p14="http://schemas.microsoft.com/office/powerpoint/2010/main" val="75701994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solidFill>
                  <a:srgbClr val="FF0000"/>
                </a:solidFill>
                <a:latin typeface="Times New Roman" pitchFamily="18" charset="0"/>
                <a:cs typeface="Times New Roman" pitchFamily="18" charset="0"/>
              </a:rPr>
              <a:t>Load factor</a:t>
            </a:r>
            <a:endParaRPr lang="ar-SA" b="1" dirty="0">
              <a:solidFill>
                <a:srgbClr val="FF0000"/>
              </a:solidFill>
            </a:endParaRPr>
          </a:p>
        </p:txBody>
      </p:sp>
      <p:sp>
        <p:nvSpPr>
          <p:cNvPr id="3" name="Content Placeholder 2"/>
          <p:cNvSpPr>
            <a:spLocks noGrp="1"/>
          </p:cNvSpPr>
          <p:nvPr>
            <p:ph idx="1"/>
          </p:nvPr>
        </p:nvSpPr>
        <p:spPr/>
        <p:txBody>
          <a:bodyPr/>
          <a:lstStyle/>
          <a:p>
            <a:pPr algn="l" rtl="0"/>
            <a:r>
              <a:rPr lang="en-US" sz="2500" dirty="0">
                <a:latin typeface="Times New Roman" pitchFamily="18" charset="0"/>
                <a:cs typeface="Times New Roman" pitchFamily="18" charset="0"/>
              </a:rPr>
              <a:t>We have the average value of loads by using the load factor of each load which we got from the real data of network and real daily load curves from SCADA system</a:t>
            </a:r>
          </a:p>
          <a:p>
            <a:pPr algn="l" rtl="0">
              <a:buNone/>
            </a:pPr>
            <a:r>
              <a:rPr lang="en-US" sz="2500" dirty="0">
                <a:latin typeface="Times New Roman" pitchFamily="18" charset="0"/>
                <a:cs typeface="Times New Roman" pitchFamily="18" charset="0"/>
              </a:rPr>
              <a:t> </a:t>
            </a:r>
          </a:p>
          <a:p>
            <a:pPr algn="l" rtl="0"/>
            <a:r>
              <a:rPr lang="en-US" sz="2500" dirty="0">
                <a:latin typeface="Times New Roman" pitchFamily="18" charset="0"/>
                <a:cs typeface="Times New Roman" pitchFamily="18" charset="0"/>
              </a:rPr>
              <a:t>The average demand load factor in our network is </a:t>
            </a:r>
            <a:r>
              <a:rPr lang="en-US" sz="2500" dirty="0" smtClean="0">
                <a:latin typeface="Times New Roman" pitchFamily="18" charset="0"/>
                <a:cs typeface="Times New Roman" pitchFamily="18" charset="0"/>
              </a:rPr>
              <a:t>75% </a:t>
            </a:r>
            <a:r>
              <a:rPr lang="en-US" sz="2500" dirty="0">
                <a:latin typeface="Times New Roman" pitchFamily="18" charset="0"/>
                <a:cs typeface="Times New Roman" pitchFamily="18" charset="0"/>
              </a:rPr>
              <a:t>that means the average load to the maximum load ratio is </a:t>
            </a:r>
            <a:r>
              <a:rPr lang="en-US" sz="2500" dirty="0" smtClean="0">
                <a:latin typeface="Times New Roman" pitchFamily="18" charset="0"/>
                <a:cs typeface="Times New Roman" pitchFamily="18" charset="0"/>
              </a:rPr>
              <a:t>75% </a:t>
            </a:r>
            <a:r>
              <a:rPr lang="en-US" sz="2500" dirty="0">
                <a:latin typeface="Times New Roman" pitchFamily="18" charset="0"/>
                <a:cs typeface="Times New Roman" pitchFamily="18" charset="0"/>
              </a:rPr>
              <a:t>which considered as a very good operating load </a:t>
            </a:r>
            <a:r>
              <a:rPr lang="en-US" sz="2500" dirty="0" smtClean="0">
                <a:latin typeface="Times New Roman" pitchFamily="18" charset="0"/>
                <a:cs typeface="Times New Roman" pitchFamily="18" charset="0"/>
              </a:rPr>
              <a:t>factor .</a:t>
            </a:r>
            <a:endParaRPr lang="en-US" sz="2500" dirty="0">
              <a:latin typeface="Times New Roman" pitchFamily="18" charset="0"/>
              <a:cs typeface="Times New Roman" pitchFamily="18" charset="0"/>
            </a:endParaRPr>
          </a:p>
          <a:p>
            <a:endParaRPr lang="ar-SA" dirty="0"/>
          </a:p>
        </p:txBody>
      </p:sp>
      <p:sp>
        <p:nvSpPr>
          <p:cNvPr id="4" name="Slide Number Placeholder 3"/>
          <p:cNvSpPr>
            <a:spLocks noGrp="1"/>
          </p:cNvSpPr>
          <p:nvPr>
            <p:ph type="sldNum" sz="quarter" idx="12"/>
          </p:nvPr>
        </p:nvSpPr>
        <p:spPr/>
        <p:txBody>
          <a:bodyPr/>
          <a:lstStyle/>
          <a:p>
            <a:fld id="{D57F1E4F-1CFF-5643-939E-02111984F565}" type="slidenum">
              <a:rPr lang="en-US" smtClean="0"/>
              <a:t>13</a:t>
            </a:fld>
            <a:endParaRPr lang="en-US" dirty="0"/>
          </a:p>
        </p:txBody>
      </p:sp>
    </p:spTree>
    <p:extLst>
      <p:ext uri="{BB962C8B-B14F-4D97-AF65-F5344CB8AC3E}">
        <p14:creationId xmlns:p14="http://schemas.microsoft.com/office/powerpoint/2010/main" val="254498558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09" y="679572"/>
            <a:ext cx="9404723" cy="1400530"/>
          </a:xfrm>
        </p:spPr>
        <p:txBody>
          <a:bodyPr/>
          <a:lstStyle/>
          <a:p>
            <a:r>
              <a:rPr lang="en-US" sz="3000" b="1" dirty="0"/>
              <a:t>Our goal is to improve the voltages within the range by using the following steps :</a:t>
            </a:r>
            <a:r>
              <a:rPr lang="en-US" sz="4400" dirty="0"/>
              <a:t/>
            </a:r>
            <a:br>
              <a:rPr lang="en-US" sz="4400" dirty="0"/>
            </a:br>
            <a:endParaRPr lang="ar-SA" dirty="0"/>
          </a:p>
        </p:txBody>
      </p:sp>
      <p:sp>
        <p:nvSpPr>
          <p:cNvPr id="3" name="Content Placeholder 2"/>
          <p:cNvSpPr>
            <a:spLocks noGrp="1"/>
          </p:cNvSpPr>
          <p:nvPr>
            <p:ph idx="1"/>
          </p:nvPr>
        </p:nvSpPr>
        <p:spPr>
          <a:xfrm>
            <a:off x="1104291" y="2320155"/>
            <a:ext cx="8946541" cy="4195481"/>
          </a:xfrm>
        </p:spPr>
        <p:txBody>
          <a:bodyPr>
            <a:normAutofit/>
          </a:bodyPr>
          <a:lstStyle/>
          <a:p>
            <a:pPr algn="l" rtl="0">
              <a:buFont typeface="Wingdings" panose="05000000000000000000" pitchFamily="2" charset="2"/>
              <a:buChar char="§"/>
            </a:pPr>
            <a:r>
              <a:rPr lang="en-US" sz="2500" dirty="0" smtClean="0"/>
              <a:t>Tab </a:t>
            </a:r>
            <a:r>
              <a:rPr lang="en-US" sz="2500" dirty="0"/>
              <a:t>changing in the transformers.</a:t>
            </a:r>
          </a:p>
          <a:p>
            <a:pPr algn="l" rtl="0">
              <a:buFont typeface="Wingdings" panose="05000000000000000000" pitchFamily="2" charset="2"/>
              <a:buChar char="§"/>
            </a:pPr>
            <a:r>
              <a:rPr lang="en-US" sz="2500" dirty="0"/>
              <a:t>Adding capacitors to produce reactive power.</a:t>
            </a:r>
          </a:p>
          <a:p>
            <a:pPr algn="l" rtl="0">
              <a:buFont typeface="Wingdings" panose="05000000000000000000" pitchFamily="2" charset="2"/>
              <a:buChar char="§"/>
            </a:pPr>
            <a:r>
              <a:rPr lang="en-US" sz="2500" dirty="0"/>
              <a:t>Changing and </a:t>
            </a:r>
            <a:r>
              <a:rPr lang="en-US" sz="2500" dirty="0" smtClean="0"/>
              <a:t>replacing </a:t>
            </a:r>
            <a:r>
              <a:rPr lang="en-US" sz="2500" dirty="0"/>
              <a:t>transformer.</a:t>
            </a:r>
          </a:p>
          <a:p>
            <a:pPr algn="l" rtl="0">
              <a:buFont typeface="Wingdings" panose="05000000000000000000" pitchFamily="2" charset="2"/>
              <a:buChar char="§"/>
            </a:pPr>
            <a:r>
              <a:rPr lang="en-US" sz="2500" dirty="0"/>
              <a:t>Add another connection point </a:t>
            </a:r>
            <a:r>
              <a:rPr lang="en-US" sz="2500" dirty="0" smtClean="0"/>
              <a:t>.</a:t>
            </a:r>
          </a:p>
          <a:p>
            <a:pPr algn="l" rtl="0">
              <a:buFont typeface="Wingdings" panose="05000000000000000000" pitchFamily="2" charset="2"/>
              <a:buChar char="§"/>
            </a:pPr>
            <a:endParaRPr lang="en-US" sz="2500" dirty="0"/>
          </a:p>
          <a:p>
            <a:pPr marL="0" indent="0" algn="l" rtl="0">
              <a:buNone/>
            </a:pPr>
            <a:r>
              <a:rPr lang="en-US" sz="2600" dirty="0" smtClean="0"/>
              <a:t>The </a:t>
            </a:r>
            <a:r>
              <a:rPr lang="en-US" sz="2600" dirty="0"/>
              <a:t>tap changer of the secondary side of the 2</a:t>
            </a:r>
            <a:r>
              <a:rPr lang="en-US" sz="2600" dirty="0" smtClean="0"/>
              <a:t> </a:t>
            </a:r>
            <a:r>
              <a:rPr lang="en-US" sz="2600" dirty="0"/>
              <a:t>power transformers (33-11 kV) is raised to 10% , and </a:t>
            </a:r>
            <a:r>
              <a:rPr lang="en-US" sz="2600" dirty="0" smtClean="0"/>
              <a:t>tap </a:t>
            </a:r>
            <a:r>
              <a:rPr lang="en-US" sz="2600" dirty="0"/>
              <a:t>change in all distribution transformers by 5% </a:t>
            </a:r>
            <a:r>
              <a:rPr lang="en-US" sz="2600" dirty="0" smtClean="0"/>
              <a:t>. </a:t>
            </a:r>
            <a:endParaRPr lang="en-US" sz="2600" dirty="0"/>
          </a:p>
          <a:p>
            <a:pPr marL="0" indent="0" algn="l" rtl="0">
              <a:buNone/>
            </a:pPr>
            <a:endParaRPr lang="en-US" sz="2500" dirty="0"/>
          </a:p>
          <a:p>
            <a:endParaRPr lang="ar-SA" dirty="0"/>
          </a:p>
        </p:txBody>
      </p:sp>
      <p:sp>
        <p:nvSpPr>
          <p:cNvPr id="4" name="Slide Number Placeholder 3"/>
          <p:cNvSpPr>
            <a:spLocks noGrp="1"/>
          </p:cNvSpPr>
          <p:nvPr>
            <p:ph type="sldNum" sz="quarter" idx="12"/>
          </p:nvPr>
        </p:nvSpPr>
        <p:spPr/>
        <p:txBody>
          <a:bodyPr/>
          <a:lstStyle/>
          <a:p>
            <a:fld id="{D57F1E4F-1CFF-5643-939E-02111984F565}" type="slidenum">
              <a:rPr lang="en-US" smtClean="0"/>
              <a:t>14</a:t>
            </a:fld>
            <a:endParaRPr lang="en-US" dirty="0"/>
          </a:p>
        </p:txBody>
      </p:sp>
    </p:spTree>
    <p:extLst>
      <p:ext uri="{BB962C8B-B14F-4D97-AF65-F5344CB8AC3E}">
        <p14:creationId xmlns:p14="http://schemas.microsoft.com/office/powerpoint/2010/main" val="225355501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buClr>
                <a:srgbClr val="92D050"/>
              </a:buClr>
            </a:pPr>
            <a:r>
              <a:rPr lang="en-US" b="1" dirty="0">
                <a:solidFill>
                  <a:srgbClr val="FF0000"/>
                </a:solidFill>
              </a:rPr>
              <a:t>Summary of results in </a:t>
            </a:r>
            <a:r>
              <a:rPr lang="en-US" b="1" dirty="0" smtClean="0">
                <a:solidFill>
                  <a:srgbClr val="FF0000"/>
                </a:solidFill>
              </a:rPr>
              <a:t>maximum load </a:t>
            </a:r>
            <a:r>
              <a:rPr lang="en-US" b="1" dirty="0">
                <a:solidFill>
                  <a:srgbClr val="FF0000"/>
                </a:solidFill>
              </a:rPr>
              <a:t>case</a:t>
            </a:r>
            <a:endParaRPr lang="ar-SA" dirty="0"/>
          </a:p>
        </p:txBody>
      </p:sp>
      <p:sp>
        <p:nvSpPr>
          <p:cNvPr id="4" name="Slide Number Placeholder 3"/>
          <p:cNvSpPr>
            <a:spLocks noGrp="1"/>
          </p:cNvSpPr>
          <p:nvPr>
            <p:ph type="sldNum" sz="quarter" idx="12"/>
          </p:nvPr>
        </p:nvSpPr>
        <p:spPr/>
        <p:txBody>
          <a:bodyPr/>
          <a:lstStyle/>
          <a:p>
            <a:fld id="{D57F1E4F-1CFF-5643-939E-02111984F565}" type="slidenum">
              <a:rPr lang="en-US" smtClean="0"/>
              <a:t>15</a:t>
            </a:fld>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463165980"/>
              </p:ext>
            </p:extLst>
          </p:nvPr>
        </p:nvGraphicFramePr>
        <p:xfrm>
          <a:off x="926908" y="2052638"/>
          <a:ext cx="9123555" cy="1808175"/>
        </p:xfrm>
        <a:graphic>
          <a:graphicData uri="http://schemas.openxmlformats.org/drawingml/2006/table">
            <a:tbl>
              <a:tblPr rtl="1" firstRow="1" bandRow="1">
                <a:tableStyleId>{5C22544A-7EE6-4342-B048-85BDC9FD1C3A}</a:tableStyleId>
              </a:tblPr>
              <a:tblGrid>
                <a:gridCol w="1824711"/>
                <a:gridCol w="1824711"/>
                <a:gridCol w="1824711"/>
                <a:gridCol w="1824711"/>
                <a:gridCol w="1824711"/>
              </a:tblGrid>
              <a:tr h="528015">
                <a:tc>
                  <a:txBody>
                    <a:bodyPr/>
                    <a:lstStyle/>
                    <a:p>
                      <a:pPr algn="ctr" rtl="1"/>
                      <a:r>
                        <a:rPr lang="en-US" dirty="0" smtClean="0"/>
                        <a:t>%PF</a:t>
                      </a:r>
                      <a:endParaRPr lang="ar-SA" dirty="0"/>
                    </a:p>
                  </a:txBody>
                  <a:tcPr/>
                </a:tc>
                <a:tc>
                  <a:txBody>
                    <a:bodyPr/>
                    <a:lstStyle/>
                    <a:p>
                      <a:pPr algn="ctr" rtl="1"/>
                      <a:r>
                        <a:rPr lang="en-US" dirty="0" smtClean="0"/>
                        <a:t>MVA</a:t>
                      </a:r>
                      <a:endParaRPr lang="ar-SA" dirty="0"/>
                    </a:p>
                  </a:txBody>
                  <a:tcPr/>
                </a:tc>
                <a:tc>
                  <a:txBody>
                    <a:bodyPr/>
                    <a:lstStyle/>
                    <a:p>
                      <a:pPr algn="ctr" rtl="1"/>
                      <a:r>
                        <a:rPr lang="en-US" dirty="0" err="1" smtClean="0"/>
                        <a:t>MVar</a:t>
                      </a:r>
                      <a:endParaRPr lang="ar-SA" dirty="0"/>
                    </a:p>
                  </a:txBody>
                  <a:tcPr/>
                </a:tc>
                <a:tc>
                  <a:txBody>
                    <a:bodyPr/>
                    <a:lstStyle/>
                    <a:p>
                      <a:pPr algn="ctr" rtl="1"/>
                      <a:r>
                        <a:rPr lang="en-US" dirty="0" smtClean="0"/>
                        <a:t>MW</a:t>
                      </a:r>
                      <a:endParaRPr lang="ar-SA" dirty="0"/>
                    </a:p>
                  </a:txBody>
                  <a:tcPr/>
                </a:tc>
                <a:tc>
                  <a:txBody>
                    <a:bodyPr/>
                    <a:lstStyle/>
                    <a:p>
                      <a:pPr rtl="1"/>
                      <a:endParaRPr lang="ar-SA" dirty="0"/>
                    </a:p>
                  </a:txBody>
                  <a:tcPr/>
                </a:tc>
              </a:tr>
              <a:tr h="455911">
                <a:tc>
                  <a:txBody>
                    <a:bodyPr/>
                    <a:lstStyle/>
                    <a:p>
                      <a:pPr algn="ctr" rtl="1"/>
                      <a:r>
                        <a:rPr lang="en-US" sz="2000" b="1" dirty="0" smtClean="0">
                          <a:solidFill>
                            <a:srgbClr val="00B0F0"/>
                          </a:solidFill>
                        </a:rPr>
                        <a:t>83.25 lag</a:t>
                      </a:r>
                      <a:endParaRPr lang="ar-SA" sz="2000" b="1" dirty="0">
                        <a:solidFill>
                          <a:srgbClr val="00B0F0"/>
                        </a:solidFill>
                      </a:endParaRPr>
                    </a:p>
                  </a:txBody>
                  <a:tcPr/>
                </a:tc>
                <a:tc>
                  <a:txBody>
                    <a:bodyPr/>
                    <a:lstStyle/>
                    <a:p>
                      <a:pPr algn="ctr" rtl="0"/>
                      <a:r>
                        <a:rPr lang="en-US" b="1" dirty="0" smtClean="0"/>
                        <a:t>42.320</a:t>
                      </a:r>
                      <a:endParaRPr lang="ar-SA" b="1" dirty="0"/>
                    </a:p>
                  </a:txBody>
                  <a:tcPr/>
                </a:tc>
                <a:tc>
                  <a:txBody>
                    <a:bodyPr/>
                    <a:lstStyle/>
                    <a:p>
                      <a:pPr algn="ctr" rtl="0"/>
                      <a:r>
                        <a:rPr lang="en-US" b="1" dirty="0" smtClean="0"/>
                        <a:t>23.446</a:t>
                      </a:r>
                      <a:endParaRPr lang="ar-SA" b="1" dirty="0"/>
                    </a:p>
                  </a:txBody>
                  <a:tcPr/>
                </a:tc>
                <a:tc>
                  <a:txBody>
                    <a:bodyPr/>
                    <a:lstStyle/>
                    <a:p>
                      <a:pPr algn="ctr" rtl="0"/>
                      <a:r>
                        <a:rPr lang="en-US" b="1" dirty="0" smtClean="0"/>
                        <a:t>35.232</a:t>
                      </a:r>
                      <a:endParaRPr lang="ar-SA" b="1" dirty="0"/>
                    </a:p>
                  </a:txBody>
                  <a:tcPr/>
                </a:tc>
                <a:tc>
                  <a:txBody>
                    <a:bodyPr/>
                    <a:lstStyle/>
                    <a:p>
                      <a:pPr algn="ctr" rtl="1"/>
                      <a:r>
                        <a:rPr lang="en-US" b="1" dirty="0" smtClean="0"/>
                        <a:t>Source</a:t>
                      </a:r>
                      <a:r>
                        <a:rPr lang="en-US" b="1" baseline="0" dirty="0" smtClean="0"/>
                        <a:t> (swing bus)</a:t>
                      </a:r>
                      <a:endParaRPr lang="ar-SA" b="1" dirty="0"/>
                    </a:p>
                  </a:txBody>
                  <a:tcPr/>
                </a:tc>
              </a:tr>
              <a:tr h="343865">
                <a:tc>
                  <a:txBody>
                    <a:bodyPr/>
                    <a:lstStyle/>
                    <a:p>
                      <a:pPr algn="ctr" rtl="1"/>
                      <a:r>
                        <a:rPr lang="en-US" b="1" dirty="0" smtClean="0"/>
                        <a:t>-</a:t>
                      </a:r>
                      <a:endParaRPr lang="ar-SA" b="1" dirty="0"/>
                    </a:p>
                  </a:txBody>
                  <a:tcPr/>
                </a:tc>
                <a:tc>
                  <a:txBody>
                    <a:bodyPr/>
                    <a:lstStyle/>
                    <a:p>
                      <a:pPr algn="ctr" rtl="1"/>
                      <a:r>
                        <a:rPr lang="en-US" b="1" dirty="0" smtClean="0"/>
                        <a:t>-</a:t>
                      </a:r>
                      <a:endParaRPr lang="ar-SA" b="1" dirty="0"/>
                    </a:p>
                  </a:txBody>
                  <a:tcPr/>
                </a:tc>
                <a:tc>
                  <a:txBody>
                    <a:bodyPr/>
                    <a:lstStyle/>
                    <a:p>
                      <a:pPr algn="ctr" rtl="0"/>
                      <a:r>
                        <a:rPr lang="en-US" b="1" dirty="0" smtClean="0"/>
                        <a:t>5.242</a:t>
                      </a:r>
                      <a:endParaRPr lang="ar-SA" b="1" dirty="0"/>
                    </a:p>
                  </a:txBody>
                  <a:tcPr/>
                </a:tc>
                <a:tc>
                  <a:txBody>
                    <a:bodyPr/>
                    <a:lstStyle/>
                    <a:p>
                      <a:pPr algn="ctr" rtl="0"/>
                      <a:r>
                        <a:rPr lang="en-US" sz="2000" b="1" dirty="0" smtClean="0">
                          <a:solidFill>
                            <a:srgbClr val="00B0F0"/>
                          </a:solidFill>
                        </a:rPr>
                        <a:t>2.415</a:t>
                      </a:r>
                      <a:endParaRPr lang="ar-SA" sz="2000" b="1" dirty="0">
                        <a:solidFill>
                          <a:srgbClr val="00B0F0"/>
                        </a:solidFill>
                      </a:endParaRPr>
                    </a:p>
                  </a:txBody>
                  <a:tcPr/>
                </a:tc>
                <a:tc>
                  <a:txBody>
                    <a:bodyPr/>
                    <a:lstStyle/>
                    <a:p>
                      <a:pPr algn="ctr" rtl="1"/>
                      <a:r>
                        <a:rPr lang="en-US" b="1" dirty="0" smtClean="0"/>
                        <a:t>Apparent</a:t>
                      </a:r>
                      <a:r>
                        <a:rPr lang="en-US" b="1" baseline="0" dirty="0" smtClean="0"/>
                        <a:t> losses</a:t>
                      </a:r>
                      <a:endParaRPr lang="ar-SA" b="1" dirty="0"/>
                    </a:p>
                  </a:txBody>
                  <a:tcPr/>
                </a:tc>
              </a:tr>
            </a:tbl>
          </a:graphicData>
        </a:graphic>
      </p:graphicFrame>
      <p:sp>
        <p:nvSpPr>
          <p:cNvPr id="8" name="Rectangle 7"/>
          <p:cNvSpPr/>
          <p:nvPr/>
        </p:nvSpPr>
        <p:spPr>
          <a:xfrm>
            <a:off x="927279" y="4361330"/>
            <a:ext cx="9123555" cy="2006318"/>
          </a:xfrm>
          <a:prstGeom prst="rect">
            <a:avLst/>
          </a:prstGeom>
        </p:spPr>
        <p:txBody>
          <a:bodyPr wrap="square">
            <a:spAutoFit/>
          </a:bodyPr>
          <a:lstStyle/>
          <a:p>
            <a:pPr marL="342900" indent="-342900">
              <a:lnSpc>
                <a:spcPct val="107000"/>
              </a:lnSpc>
              <a:spcAft>
                <a:spcPts val="800"/>
              </a:spcAft>
              <a:buClr>
                <a:srgbClr val="FF0000"/>
              </a:buClr>
              <a:buFont typeface="Wingdings" panose="05000000000000000000" pitchFamily="2" charset="2"/>
              <a:buChar char="Ø"/>
            </a:pPr>
            <a:r>
              <a:rPr lang="en-US" sz="2200" dirty="0" smtClean="0">
                <a:latin typeface="Times New Roman" panose="02020603050405020304" pitchFamily="18" charset="0"/>
                <a:ea typeface="Calibri" panose="020F0502020204030204" pitchFamily="34" charset="0"/>
                <a:cs typeface="Arial" panose="020B0604020202020204" pitchFamily="34" charset="0"/>
              </a:rPr>
              <a:t>The </a:t>
            </a:r>
            <a:r>
              <a:rPr lang="en-US" sz="2200" dirty="0">
                <a:latin typeface="Times New Roman" panose="02020603050405020304" pitchFamily="18" charset="0"/>
                <a:ea typeface="Calibri" panose="020F0502020204030204" pitchFamily="34" charset="0"/>
                <a:cs typeface="Arial" panose="020B0604020202020204" pitchFamily="34" charset="0"/>
              </a:rPr>
              <a:t>losses in the network </a:t>
            </a:r>
            <a:r>
              <a:rPr lang="en-US" sz="2200" dirty="0" smtClean="0">
                <a:latin typeface="Times New Roman" panose="02020603050405020304" pitchFamily="18" charset="0"/>
                <a:ea typeface="Calibri" panose="020F0502020204030204" pitchFamily="34" charset="0"/>
                <a:cs typeface="Arial" panose="020B0604020202020204" pitchFamily="34" charset="0"/>
              </a:rPr>
              <a:t>decrease . </a:t>
            </a:r>
            <a:r>
              <a:rPr lang="en-US" sz="2200" dirty="0">
                <a:latin typeface="Times New Roman" panose="02020603050405020304" pitchFamily="18" charset="0"/>
                <a:ea typeface="Calibri" panose="020F0502020204030204" pitchFamily="34" charset="0"/>
                <a:cs typeface="Arial" panose="020B0604020202020204" pitchFamily="34" charset="0"/>
              </a:rPr>
              <a:t>T</a:t>
            </a:r>
            <a:r>
              <a:rPr lang="en-US" sz="2200" dirty="0" smtClean="0">
                <a:latin typeface="Times New Roman" panose="02020603050405020304" pitchFamily="18" charset="0"/>
                <a:ea typeface="Calibri" panose="020F0502020204030204" pitchFamily="34" charset="0"/>
                <a:cs typeface="Arial" panose="020B0604020202020204" pitchFamily="34" charset="0"/>
              </a:rPr>
              <a:t>he </a:t>
            </a:r>
            <a:r>
              <a:rPr lang="en-US" sz="2200" dirty="0">
                <a:latin typeface="Times New Roman" panose="02020603050405020304" pitchFamily="18" charset="0"/>
                <a:ea typeface="Calibri" panose="020F0502020204030204" pitchFamily="34" charset="0"/>
                <a:cs typeface="Arial" panose="020B0604020202020204" pitchFamily="34" charset="0"/>
              </a:rPr>
              <a:t>losses before were = 2.700 MW, but the losses after become =</a:t>
            </a:r>
            <a:r>
              <a:rPr lang="en-US" sz="2200" dirty="0" smtClean="0">
                <a:latin typeface="Times New Roman" panose="02020603050405020304" pitchFamily="18" charset="0"/>
                <a:ea typeface="Calibri" panose="020F0502020204030204" pitchFamily="34" charset="0"/>
                <a:cs typeface="Arial" panose="020B0604020202020204" pitchFamily="34" charset="0"/>
              </a:rPr>
              <a:t>2.415 MW .</a:t>
            </a:r>
          </a:p>
          <a:p>
            <a:pPr marL="342900" indent="-342900">
              <a:lnSpc>
                <a:spcPct val="107000"/>
              </a:lnSpc>
              <a:spcAft>
                <a:spcPts val="800"/>
              </a:spcAft>
              <a:buClr>
                <a:srgbClr val="FF0000"/>
              </a:buClr>
              <a:buFont typeface="Wingdings" panose="05000000000000000000" pitchFamily="2" charset="2"/>
              <a:buChar char="Ø"/>
            </a:pPr>
            <a:r>
              <a:rPr lang="en-US" sz="2200" dirty="0" smtClean="0">
                <a:effectLst/>
                <a:latin typeface="Times New Roman" panose="02020603050405020304" pitchFamily="18" charset="0"/>
                <a:ea typeface="Calibri" panose="020F0502020204030204" pitchFamily="34" charset="0"/>
                <a:cs typeface="Arial" panose="020B0604020202020204" pitchFamily="34" charset="0"/>
              </a:rPr>
              <a:t>For more improvement we add capacitor banks at the low voltage level and </a:t>
            </a:r>
            <a:r>
              <a:rPr lang="en-US" sz="2200" dirty="0" smtClean="0">
                <a:latin typeface="Times New Roman" panose="02020603050405020304" pitchFamily="18" charset="0"/>
                <a:ea typeface="Calibri" panose="020F0502020204030204" pitchFamily="34" charset="0"/>
                <a:cs typeface="Arial" panose="020B0604020202020204" pitchFamily="34" charset="0"/>
              </a:rPr>
              <a:t>this </a:t>
            </a:r>
            <a:r>
              <a:rPr lang="en-US" sz="2200" dirty="0">
                <a:latin typeface="Times New Roman" panose="02020603050405020304" pitchFamily="18" charset="0"/>
                <a:ea typeface="Calibri" panose="020F0502020204030204" pitchFamily="34" charset="0"/>
                <a:cs typeface="Arial" panose="020B0604020202020204" pitchFamily="34" charset="0"/>
              </a:rPr>
              <a:t>is </a:t>
            </a:r>
            <a:r>
              <a:rPr lang="en-US" sz="2200" dirty="0" smtClean="0">
                <a:latin typeface="Times New Roman" panose="02020603050405020304" pitchFamily="18" charset="0"/>
                <a:ea typeface="Calibri" panose="020F0502020204030204" pitchFamily="34" charset="0"/>
                <a:cs typeface="Arial" panose="020B0604020202020204" pitchFamily="34" charset="0"/>
              </a:rPr>
              <a:t>a temporary solution but we need a major solution to cover the total demand in the city. So , we choose to </a:t>
            </a:r>
            <a:r>
              <a:rPr lang="en-US" sz="2200" b="1" dirty="0" smtClean="0">
                <a:solidFill>
                  <a:srgbClr val="FFFF00"/>
                </a:solidFill>
                <a:latin typeface="Times New Roman" panose="02020603050405020304" pitchFamily="18" charset="0"/>
                <a:ea typeface="Calibri" panose="020F0502020204030204" pitchFamily="34" charset="0"/>
                <a:cs typeface="Arial" panose="020B0604020202020204" pitchFamily="34" charset="0"/>
              </a:rPr>
              <a:t>add a new connection point </a:t>
            </a:r>
            <a:r>
              <a:rPr lang="en-US" sz="2200" dirty="0" smtClean="0">
                <a:latin typeface="Times New Roman" panose="02020603050405020304" pitchFamily="18" charset="0"/>
                <a:ea typeface="Calibri" panose="020F0502020204030204" pitchFamily="34" charset="0"/>
                <a:cs typeface="Arial" panose="020B0604020202020204" pitchFamily="34" charset="0"/>
              </a:rPr>
              <a:t>.</a:t>
            </a:r>
            <a:endParaRPr lang="en-US" sz="2200" dirty="0">
              <a:cs typeface="+mj-cs"/>
            </a:endParaRPr>
          </a:p>
        </p:txBody>
      </p:sp>
    </p:spTree>
    <p:extLst>
      <p:ext uri="{BB962C8B-B14F-4D97-AF65-F5344CB8AC3E}">
        <p14:creationId xmlns:p14="http://schemas.microsoft.com/office/powerpoint/2010/main" val="94080564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400" b="1" dirty="0">
                <a:solidFill>
                  <a:srgbClr val="FF0000"/>
                </a:solidFill>
                <a:latin typeface="Times New Roman" panose="02020603050405020304" pitchFamily="18" charset="0"/>
                <a:ea typeface="Calibri" panose="020F0502020204030204" pitchFamily="34" charset="0"/>
                <a:cs typeface="Arial" panose="020B0604020202020204" pitchFamily="34" charset="0"/>
              </a:rPr>
              <a:t>A</a:t>
            </a:r>
            <a:r>
              <a:rPr lang="en-US" sz="4400" b="1" dirty="0" smtClean="0">
                <a:solidFill>
                  <a:srgbClr val="FF0000"/>
                </a:solidFill>
                <a:latin typeface="Times New Roman" panose="02020603050405020304" pitchFamily="18" charset="0"/>
                <a:ea typeface="Calibri" panose="020F0502020204030204" pitchFamily="34" charset="0"/>
                <a:cs typeface="Arial" panose="020B0604020202020204" pitchFamily="34" charset="0"/>
              </a:rPr>
              <a:t>dd </a:t>
            </a:r>
            <a:r>
              <a:rPr lang="en-US" sz="4400" b="1" dirty="0">
                <a:solidFill>
                  <a:srgbClr val="FF0000"/>
                </a:solidFill>
                <a:latin typeface="Times New Roman" panose="02020603050405020304" pitchFamily="18" charset="0"/>
                <a:ea typeface="Calibri" panose="020F0502020204030204" pitchFamily="34" charset="0"/>
                <a:cs typeface="Arial" panose="020B0604020202020204" pitchFamily="34" charset="0"/>
              </a:rPr>
              <a:t>a new connection point</a:t>
            </a:r>
            <a:endParaRPr lang="ar-SA" b="1" dirty="0">
              <a:solidFill>
                <a:srgbClr val="FF0000"/>
              </a:solidFill>
            </a:endParaRPr>
          </a:p>
        </p:txBody>
      </p:sp>
      <p:sp>
        <p:nvSpPr>
          <p:cNvPr id="3" name="Content Placeholder 2"/>
          <p:cNvSpPr>
            <a:spLocks noGrp="1"/>
          </p:cNvSpPr>
          <p:nvPr>
            <p:ph idx="1"/>
          </p:nvPr>
        </p:nvSpPr>
        <p:spPr>
          <a:xfrm>
            <a:off x="646112" y="1236372"/>
            <a:ext cx="9966080" cy="5012027"/>
          </a:xfrm>
        </p:spPr>
        <p:txBody>
          <a:bodyPr/>
          <a:lstStyle/>
          <a:p>
            <a:pPr marL="0" indent="0" algn="l" rtl="0">
              <a:buNone/>
            </a:pPr>
            <a:r>
              <a:rPr lang="en-US" dirty="0" smtClean="0"/>
              <a:t>Comparing </a:t>
            </a:r>
            <a:r>
              <a:rPr lang="en-US" dirty="0"/>
              <a:t>the voltages before and after adding the  new connection point.</a:t>
            </a:r>
          </a:p>
          <a:p>
            <a:pPr algn="l" rtl="0"/>
            <a:endParaRPr lang="ar-SA" dirty="0"/>
          </a:p>
        </p:txBody>
      </p:sp>
      <p:sp>
        <p:nvSpPr>
          <p:cNvPr id="4" name="Slide Number Placeholder 3"/>
          <p:cNvSpPr>
            <a:spLocks noGrp="1"/>
          </p:cNvSpPr>
          <p:nvPr>
            <p:ph type="sldNum" sz="quarter" idx="12"/>
          </p:nvPr>
        </p:nvSpPr>
        <p:spPr/>
        <p:txBody>
          <a:bodyPr/>
          <a:lstStyle/>
          <a:p>
            <a:fld id="{D57F1E4F-1CFF-5643-939E-02111984F565}" type="slidenum">
              <a:rPr lang="en-US" smtClean="0"/>
              <a:t>16</a:t>
            </a:fld>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9813779"/>
              </p:ext>
            </p:extLst>
          </p:nvPr>
        </p:nvGraphicFramePr>
        <p:xfrm>
          <a:off x="1103685" y="1853248"/>
          <a:ext cx="8947149" cy="4719320"/>
        </p:xfrm>
        <a:graphic>
          <a:graphicData uri="http://schemas.openxmlformats.org/drawingml/2006/table">
            <a:tbl>
              <a:tblPr rtl="1" firstRow="1" bandRow="1">
                <a:tableStyleId>{21E4AEA4-8DFA-4A89-87EB-49C32662AFE0}</a:tableStyleId>
              </a:tblPr>
              <a:tblGrid>
                <a:gridCol w="2982383"/>
                <a:gridCol w="2982383"/>
                <a:gridCol w="2982383"/>
              </a:tblGrid>
              <a:tr h="370840">
                <a:tc>
                  <a:txBody>
                    <a:bodyPr/>
                    <a:lstStyle/>
                    <a:p>
                      <a:pPr algn="ctr" rtl="1"/>
                      <a:r>
                        <a:rPr lang="en-US" baseline="0" dirty="0" smtClean="0"/>
                        <a:t>Voltage with two connection point (kV)</a:t>
                      </a:r>
                      <a:endParaRPr lang="ar-SA" dirty="0"/>
                    </a:p>
                  </a:txBody>
                  <a:tcPr/>
                </a:tc>
                <a:tc>
                  <a:txBody>
                    <a:bodyPr/>
                    <a:lstStyle/>
                    <a:p>
                      <a:pPr algn="ctr" rtl="1"/>
                      <a:r>
                        <a:rPr lang="en-US" baseline="0" dirty="0" smtClean="0"/>
                        <a:t>Voltage with one connection point (kV)</a:t>
                      </a:r>
                      <a:endParaRPr lang="ar-SA" dirty="0"/>
                    </a:p>
                  </a:txBody>
                  <a:tcPr/>
                </a:tc>
                <a:tc>
                  <a:txBody>
                    <a:bodyPr/>
                    <a:lstStyle/>
                    <a:p>
                      <a:pPr algn="ctr" rtl="1"/>
                      <a:r>
                        <a:rPr lang="en-US" sz="2000" dirty="0" smtClean="0"/>
                        <a:t>Bus</a:t>
                      </a:r>
                      <a:endParaRPr lang="ar-SA" sz="2000" dirty="0"/>
                    </a:p>
                  </a:txBody>
                  <a:tcPr/>
                </a:tc>
              </a:tr>
              <a:tr h="370840">
                <a:tc>
                  <a:txBody>
                    <a:bodyPr/>
                    <a:lstStyle/>
                    <a:p>
                      <a:pPr algn="ctr" rtl="0"/>
                      <a:r>
                        <a:rPr lang="en-US" dirty="0" smtClean="0"/>
                        <a:t>34.000</a:t>
                      </a:r>
                      <a:endParaRPr lang="ar-SA" dirty="0"/>
                    </a:p>
                  </a:txBody>
                  <a:tcPr/>
                </a:tc>
                <a:tc>
                  <a:txBody>
                    <a:bodyPr/>
                    <a:lstStyle/>
                    <a:p>
                      <a:pPr algn="ctr" rtl="1"/>
                      <a:r>
                        <a:rPr lang="en-US" dirty="0" smtClean="0"/>
                        <a:t>34.000</a:t>
                      </a:r>
                      <a:endParaRPr lang="ar-SA" dirty="0"/>
                    </a:p>
                  </a:txBody>
                  <a:tcPr/>
                </a:tc>
                <a:tc>
                  <a:txBody>
                    <a:bodyPr/>
                    <a:lstStyle/>
                    <a:p>
                      <a:pPr algn="ctr" rtl="1"/>
                      <a:r>
                        <a:rPr lang="en-US" dirty="0" smtClean="0"/>
                        <a:t>Bus</a:t>
                      </a:r>
                      <a:r>
                        <a:rPr lang="en-US" baseline="0" dirty="0" smtClean="0"/>
                        <a:t> 1</a:t>
                      </a:r>
                      <a:endParaRPr lang="ar-SA" dirty="0"/>
                    </a:p>
                  </a:txBody>
                  <a:tcPr/>
                </a:tc>
              </a:tr>
              <a:tr h="370840">
                <a:tc>
                  <a:txBody>
                    <a:bodyPr/>
                    <a:lstStyle/>
                    <a:p>
                      <a:pPr algn="ctr" rtl="0"/>
                      <a:r>
                        <a:rPr lang="en-US" dirty="0" smtClean="0"/>
                        <a:t>33.649</a:t>
                      </a:r>
                      <a:endParaRPr lang="ar-SA" dirty="0"/>
                    </a:p>
                  </a:txBody>
                  <a:tcPr/>
                </a:tc>
                <a:tc>
                  <a:txBody>
                    <a:bodyPr/>
                    <a:lstStyle/>
                    <a:p>
                      <a:pPr algn="ctr" rtl="1"/>
                      <a:r>
                        <a:rPr lang="en-US" dirty="0" smtClean="0"/>
                        <a:t>33.043</a:t>
                      </a:r>
                      <a:endParaRPr lang="ar-SA" dirty="0"/>
                    </a:p>
                  </a:txBody>
                  <a:tcPr/>
                </a:tc>
                <a:tc>
                  <a:txBody>
                    <a:bodyPr/>
                    <a:lstStyle/>
                    <a:p>
                      <a:pPr marL="0" marR="0" indent="0" algn="ctr" defTabSz="457200" rtl="1" eaLnBrk="1" fontAlgn="auto" latinLnBrk="0" hangingPunct="1">
                        <a:lnSpc>
                          <a:spcPct val="100000"/>
                        </a:lnSpc>
                        <a:spcBef>
                          <a:spcPts val="0"/>
                        </a:spcBef>
                        <a:spcAft>
                          <a:spcPts val="0"/>
                        </a:spcAft>
                        <a:buClrTx/>
                        <a:buSzTx/>
                        <a:buFontTx/>
                        <a:buNone/>
                        <a:tabLst/>
                        <a:defRPr/>
                      </a:pPr>
                      <a:r>
                        <a:rPr lang="en-US" dirty="0" smtClean="0"/>
                        <a:t>Bus</a:t>
                      </a:r>
                      <a:r>
                        <a:rPr lang="en-US" baseline="0" dirty="0" smtClean="0"/>
                        <a:t> 20</a:t>
                      </a:r>
                      <a:endParaRPr lang="ar-SA" dirty="0" smtClean="0"/>
                    </a:p>
                  </a:txBody>
                  <a:tcPr/>
                </a:tc>
              </a:tr>
              <a:tr h="370840">
                <a:tc>
                  <a:txBody>
                    <a:bodyPr/>
                    <a:lstStyle/>
                    <a:p>
                      <a:pPr algn="ctr" rtl="1"/>
                      <a:r>
                        <a:rPr lang="en-US" dirty="0" smtClean="0"/>
                        <a:t>33.134</a:t>
                      </a:r>
                      <a:endParaRPr lang="ar-SA" dirty="0"/>
                    </a:p>
                  </a:txBody>
                  <a:tcPr/>
                </a:tc>
                <a:tc>
                  <a:txBody>
                    <a:bodyPr/>
                    <a:lstStyle/>
                    <a:p>
                      <a:pPr algn="ctr" rtl="1"/>
                      <a:r>
                        <a:rPr lang="en-US" dirty="0" smtClean="0"/>
                        <a:t>31.503</a:t>
                      </a:r>
                      <a:endParaRPr lang="ar-SA" dirty="0"/>
                    </a:p>
                  </a:txBody>
                  <a:tcPr/>
                </a:tc>
                <a:tc>
                  <a:txBody>
                    <a:bodyPr/>
                    <a:lstStyle/>
                    <a:p>
                      <a:pPr marL="0" marR="0" indent="0" algn="ctr" defTabSz="457200" rtl="1" eaLnBrk="1" fontAlgn="auto" latinLnBrk="0" hangingPunct="1">
                        <a:lnSpc>
                          <a:spcPct val="100000"/>
                        </a:lnSpc>
                        <a:spcBef>
                          <a:spcPts val="0"/>
                        </a:spcBef>
                        <a:spcAft>
                          <a:spcPts val="0"/>
                        </a:spcAft>
                        <a:buClrTx/>
                        <a:buSzTx/>
                        <a:buFontTx/>
                        <a:buNone/>
                        <a:tabLst/>
                        <a:defRPr/>
                      </a:pPr>
                      <a:r>
                        <a:rPr lang="en-US" dirty="0" smtClean="0"/>
                        <a:t>Bus</a:t>
                      </a:r>
                      <a:r>
                        <a:rPr lang="en-US" baseline="0" dirty="0" smtClean="0"/>
                        <a:t> 65</a:t>
                      </a:r>
                      <a:endParaRPr lang="ar-SA" dirty="0" smtClean="0"/>
                    </a:p>
                  </a:txBody>
                  <a:tcPr/>
                </a:tc>
              </a:tr>
              <a:tr h="370840">
                <a:tc>
                  <a:txBody>
                    <a:bodyPr/>
                    <a:lstStyle/>
                    <a:p>
                      <a:pPr algn="ctr" rtl="1"/>
                      <a:r>
                        <a:rPr lang="en-US" dirty="0" smtClean="0"/>
                        <a:t>32.666</a:t>
                      </a:r>
                      <a:endParaRPr lang="ar-SA" dirty="0"/>
                    </a:p>
                  </a:txBody>
                  <a:tcPr/>
                </a:tc>
                <a:tc>
                  <a:txBody>
                    <a:bodyPr/>
                    <a:lstStyle/>
                    <a:p>
                      <a:pPr algn="ctr" rtl="1"/>
                      <a:r>
                        <a:rPr lang="en-US" dirty="0" smtClean="0"/>
                        <a:t>31.016</a:t>
                      </a:r>
                      <a:endParaRPr lang="ar-SA" dirty="0"/>
                    </a:p>
                  </a:txBody>
                  <a:tcPr/>
                </a:tc>
                <a:tc>
                  <a:txBody>
                    <a:bodyPr/>
                    <a:lstStyle/>
                    <a:p>
                      <a:pPr marL="0" marR="0" indent="0" algn="ctr" defTabSz="457200" rtl="1" eaLnBrk="1" fontAlgn="auto" latinLnBrk="0" hangingPunct="1">
                        <a:lnSpc>
                          <a:spcPct val="100000"/>
                        </a:lnSpc>
                        <a:spcBef>
                          <a:spcPts val="0"/>
                        </a:spcBef>
                        <a:spcAft>
                          <a:spcPts val="0"/>
                        </a:spcAft>
                        <a:buClrTx/>
                        <a:buSzTx/>
                        <a:buFontTx/>
                        <a:buNone/>
                        <a:tabLst/>
                        <a:defRPr/>
                      </a:pPr>
                      <a:r>
                        <a:rPr lang="en-US" dirty="0" smtClean="0"/>
                        <a:t>Bus</a:t>
                      </a:r>
                      <a:r>
                        <a:rPr lang="en-US" baseline="0" dirty="0" smtClean="0"/>
                        <a:t> 99</a:t>
                      </a:r>
                      <a:endParaRPr lang="ar-SA" dirty="0" smtClean="0"/>
                    </a:p>
                  </a:txBody>
                  <a:tcPr/>
                </a:tc>
              </a:tr>
              <a:tr h="370840">
                <a:tc>
                  <a:txBody>
                    <a:bodyPr/>
                    <a:lstStyle/>
                    <a:p>
                      <a:pPr algn="ctr" rtl="1"/>
                      <a:r>
                        <a:rPr lang="en-US" dirty="0" smtClean="0"/>
                        <a:t>11.024</a:t>
                      </a:r>
                      <a:endParaRPr lang="ar-SA" dirty="0"/>
                    </a:p>
                  </a:txBody>
                  <a:tcPr/>
                </a:tc>
                <a:tc>
                  <a:txBody>
                    <a:bodyPr/>
                    <a:lstStyle/>
                    <a:p>
                      <a:pPr algn="ctr" rtl="1"/>
                      <a:r>
                        <a:rPr lang="en-US" dirty="0" smtClean="0"/>
                        <a:t>10.355</a:t>
                      </a:r>
                      <a:endParaRPr lang="ar-SA" dirty="0"/>
                    </a:p>
                  </a:txBody>
                  <a:tcPr/>
                </a:tc>
                <a:tc>
                  <a:txBody>
                    <a:bodyPr/>
                    <a:lstStyle/>
                    <a:p>
                      <a:pPr marL="0" marR="0" indent="0" algn="ctr" defTabSz="457200" rtl="1" eaLnBrk="1" fontAlgn="auto" latinLnBrk="0" hangingPunct="1">
                        <a:lnSpc>
                          <a:spcPct val="100000"/>
                        </a:lnSpc>
                        <a:spcBef>
                          <a:spcPts val="0"/>
                        </a:spcBef>
                        <a:spcAft>
                          <a:spcPts val="0"/>
                        </a:spcAft>
                        <a:buClrTx/>
                        <a:buSzTx/>
                        <a:buFontTx/>
                        <a:buNone/>
                        <a:tabLst/>
                        <a:defRPr/>
                      </a:pPr>
                      <a:r>
                        <a:rPr lang="en-US" dirty="0" smtClean="0"/>
                        <a:t>Bus</a:t>
                      </a:r>
                      <a:r>
                        <a:rPr lang="en-US" baseline="0" dirty="0" smtClean="0"/>
                        <a:t> 110</a:t>
                      </a:r>
                      <a:endParaRPr lang="ar-SA" dirty="0" smtClean="0"/>
                    </a:p>
                  </a:txBody>
                  <a:tcPr/>
                </a:tc>
              </a:tr>
              <a:tr h="370840">
                <a:tc>
                  <a:txBody>
                    <a:bodyPr/>
                    <a:lstStyle/>
                    <a:p>
                      <a:pPr algn="ctr" rtl="1"/>
                      <a:r>
                        <a:rPr lang="en-US" dirty="0" smtClean="0"/>
                        <a:t>10.973</a:t>
                      </a:r>
                      <a:endParaRPr lang="ar-SA" dirty="0"/>
                    </a:p>
                  </a:txBody>
                  <a:tcPr/>
                </a:tc>
                <a:tc>
                  <a:txBody>
                    <a:bodyPr/>
                    <a:lstStyle/>
                    <a:p>
                      <a:pPr algn="ctr" rtl="1"/>
                      <a:r>
                        <a:rPr lang="en-US" dirty="0" smtClean="0"/>
                        <a:t>10.302</a:t>
                      </a:r>
                      <a:endParaRPr lang="ar-SA" dirty="0"/>
                    </a:p>
                  </a:txBody>
                  <a:tcPr/>
                </a:tc>
                <a:tc>
                  <a:txBody>
                    <a:bodyPr/>
                    <a:lstStyle/>
                    <a:p>
                      <a:pPr marL="0" marR="0" indent="0" algn="ctr" defTabSz="457200" rtl="1" eaLnBrk="1" fontAlgn="auto" latinLnBrk="0" hangingPunct="1">
                        <a:lnSpc>
                          <a:spcPct val="100000"/>
                        </a:lnSpc>
                        <a:spcBef>
                          <a:spcPts val="0"/>
                        </a:spcBef>
                        <a:spcAft>
                          <a:spcPts val="0"/>
                        </a:spcAft>
                        <a:buClrTx/>
                        <a:buSzTx/>
                        <a:buFontTx/>
                        <a:buNone/>
                        <a:tabLst/>
                        <a:defRPr/>
                      </a:pPr>
                      <a:r>
                        <a:rPr lang="en-US" dirty="0" smtClean="0"/>
                        <a:t>Bus</a:t>
                      </a:r>
                      <a:r>
                        <a:rPr lang="en-US" baseline="0" dirty="0" smtClean="0"/>
                        <a:t> 133</a:t>
                      </a:r>
                      <a:endParaRPr lang="ar-SA" dirty="0" smtClean="0"/>
                    </a:p>
                  </a:txBody>
                  <a:tcPr/>
                </a:tc>
              </a:tr>
              <a:tr h="370840">
                <a:tc>
                  <a:txBody>
                    <a:bodyPr/>
                    <a:lstStyle/>
                    <a:p>
                      <a:pPr algn="ctr" rtl="1"/>
                      <a:r>
                        <a:rPr lang="en-US" dirty="0" smtClean="0"/>
                        <a:t>10.952</a:t>
                      </a:r>
                      <a:endParaRPr lang="ar-SA" dirty="0"/>
                    </a:p>
                  </a:txBody>
                  <a:tcPr/>
                </a:tc>
                <a:tc>
                  <a:txBody>
                    <a:bodyPr/>
                    <a:lstStyle/>
                    <a:p>
                      <a:pPr algn="ctr" rtl="1"/>
                      <a:r>
                        <a:rPr lang="en-US" dirty="0" smtClean="0"/>
                        <a:t>10.280</a:t>
                      </a:r>
                      <a:endParaRPr lang="ar-SA" dirty="0"/>
                    </a:p>
                  </a:txBody>
                  <a:tcPr/>
                </a:tc>
                <a:tc>
                  <a:txBody>
                    <a:bodyPr/>
                    <a:lstStyle/>
                    <a:p>
                      <a:pPr marL="0" marR="0" indent="0" algn="ctr" defTabSz="457200" rtl="1" eaLnBrk="1" fontAlgn="auto" latinLnBrk="0" hangingPunct="1">
                        <a:lnSpc>
                          <a:spcPct val="100000"/>
                        </a:lnSpc>
                        <a:spcBef>
                          <a:spcPts val="0"/>
                        </a:spcBef>
                        <a:spcAft>
                          <a:spcPts val="0"/>
                        </a:spcAft>
                        <a:buClrTx/>
                        <a:buSzTx/>
                        <a:buFontTx/>
                        <a:buNone/>
                        <a:tabLst/>
                        <a:defRPr/>
                      </a:pPr>
                      <a:r>
                        <a:rPr lang="en-US" dirty="0" smtClean="0"/>
                        <a:t>Bus</a:t>
                      </a:r>
                      <a:r>
                        <a:rPr lang="en-US" baseline="0" dirty="0" smtClean="0"/>
                        <a:t> 200</a:t>
                      </a:r>
                      <a:endParaRPr lang="ar-SA" dirty="0" smtClean="0"/>
                    </a:p>
                  </a:txBody>
                  <a:tcPr/>
                </a:tc>
              </a:tr>
              <a:tr h="370840">
                <a:tc>
                  <a:txBody>
                    <a:bodyPr/>
                    <a:lstStyle/>
                    <a:p>
                      <a:pPr algn="ctr" rtl="1"/>
                      <a:r>
                        <a:rPr lang="en-US" dirty="0" smtClean="0"/>
                        <a:t>10.806</a:t>
                      </a:r>
                      <a:endParaRPr lang="ar-SA" dirty="0"/>
                    </a:p>
                  </a:txBody>
                  <a:tcPr/>
                </a:tc>
                <a:tc>
                  <a:txBody>
                    <a:bodyPr/>
                    <a:lstStyle/>
                    <a:p>
                      <a:pPr algn="ctr" rtl="1"/>
                      <a:r>
                        <a:rPr lang="en-US" dirty="0" smtClean="0"/>
                        <a:t>10.087</a:t>
                      </a:r>
                      <a:endParaRPr lang="ar-SA" dirty="0"/>
                    </a:p>
                  </a:txBody>
                  <a:tcPr/>
                </a:tc>
                <a:tc>
                  <a:txBody>
                    <a:bodyPr/>
                    <a:lstStyle/>
                    <a:p>
                      <a:pPr marL="0" marR="0" indent="0" algn="ctr" defTabSz="457200" rtl="1" eaLnBrk="1" fontAlgn="auto" latinLnBrk="0" hangingPunct="1">
                        <a:lnSpc>
                          <a:spcPct val="100000"/>
                        </a:lnSpc>
                        <a:spcBef>
                          <a:spcPts val="0"/>
                        </a:spcBef>
                        <a:spcAft>
                          <a:spcPts val="0"/>
                        </a:spcAft>
                        <a:buClrTx/>
                        <a:buSzTx/>
                        <a:buFontTx/>
                        <a:buNone/>
                        <a:tabLst/>
                        <a:defRPr/>
                      </a:pPr>
                      <a:r>
                        <a:rPr lang="en-US" dirty="0" smtClean="0"/>
                        <a:t>Bus</a:t>
                      </a:r>
                      <a:r>
                        <a:rPr lang="en-US" baseline="0" dirty="0" smtClean="0"/>
                        <a:t> 269</a:t>
                      </a:r>
                      <a:endParaRPr lang="ar-SA" dirty="0" smtClean="0"/>
                    </a:p>
                  </a:txBody>
                  <a:tcPr/>
                </a:tc>
              </a:tr>
              <a:tr h="370840">
                <a:tc>
                  <a:txBody>
                    <a:bodyPr/>
                    <a:lstStyle/>
                    <a:p>
                      <a:pPr algn="ctr" rtl="1"/>
                      <a:r>
                        <a:rPr lang="en-US" dirty="0" smtClean="0"/>
                        <a:t>0.390</a:t>
                      </a:r>
                      <a:endParaRPr lang="ar-SA" dirty="0"/>
                    </a:p>
                  </a:txBody>
                  <a:tcPr/>
                </a:tc>
                <a:tc>
                  <a:txBody>
                    <a:bodyPr/>
                    <a:lstStyle/>
                    <a:p>
                      <a:pPr algn="ctr" rtl="1"/>
                      <a:r>
                        <a:rPr lang="en-US" dirty="0" smtClean="0"/>
                        <a:t>0.365</a:t>
                      </a:r>
                      <a:endParaRPr lang="ar-SA" dirty="0"/>
                    </a:p>
                  </a:txBody>
                  <a:tcPr/>
                </a:tc>
                <a:tc>
                  <a:txBody>
                    <a:bodyPr/>
                    <a:lstStyle/>
                    <a:p>
                      <a:pPr marL="0" marR="0" indent="0" algn="ctr" defTabSz="457200" rtl="1" eaLnBrk="1" fontAlgn="auto" latinLnBrk="0" hangingPunct="1">
                        <a:lnSpc>
                          <a:spcPct val="100000"/>
                        </a:lnSpc>
                        <a:spcBef>
                          <a:spcPts val="0"/>
                        </a:spcBef>
                        <a:spcAft>
                          <a:spcPts val="0"/>
                        </a:spcAft>
                        <a:buClrTx/>
                        <a:buSzTx/>
                        <a:buFontTx/>
                        <a:buNone/>
                        <a:tabLst/>
                        <a:defRPr/>
                      </a:pPr>
                      <a:r>
                        <a:rPr lang="en-US" dirty="0" smtClean="0"/>
                        <a:t>Bus</a:t>
                      </a:r>
                      <a:r>
                        <a:rPr lang="en-US" baseline="0" dirty="0" smtClean="0"/>
                        <a:t> 122</a:t>
                      </a:r>
                      <a:endParaRPr lang="ar-SA" dirty="0" smtClean="0"/>
                    </a:p>
                  </a:txBody>
                  <a:tcPr/>
                </a:tc>
              </a:tr>
              <a:tr h="370840">
                <a:tc>
                  <a:txBody>
                    <a:bodyPr/>
                    <a:lstStyle/>
                    <a:p>
                      <a:pPr algn="ctr" rtl="1"/>
                      <a:r>
                        <a:rPr lang="en-US" dirty="0" smtClean="0"/>
                        <a:t>0.387</a:t>
                      </a:r>
                      <a:endParaRPr lang="ar-SA" dirty="0"/>
                    </a:p>
                  </a:txBody>
                  <a:tcPr/>
                </a:tc>
                <a:tc>
                  <a:txBody>
                    <a:bodyPr/>
                    <a:lstStyle/>
                    <a:p>
                      <a:pPr algn="ctr" rtl="1"/>
                      <a:r>
                        <a:rPr lang="en-US" dirty="0" smtClean="0"/>
                        <a:t>0.362</a:t>
                      </a:r>
                      <a:endParaRPr lang="ar-SA" dirty="0"/>
                    </a:p>
                  </a:txBody>
                  <a:tcPr/>
                </a:tc>
                <a:tc>
                  <a:txBody>
                    <a:bodyPr/>
                    <a:lstStyle/>
                    <a:p>
                      <a:pPr marL="0" marR="0" indent="0" algn="ctr" defTabSz="457200" rtl="1" eaLnBrk="1" fontAlgn="auto" latinLnBrk="0" hangingPunct="1">
                        <a:lnSpc>
                          <a:spcPct val="100000"/>
                        </a:lnSpc>
                        <a:spcBef>
                          <a:spcPts val="0"/>
                        </a:spcBef>
                        <a:spcAft>
                          <a:spcPts val="0"/>
                        </a:spcAft>
                        <a:buClrTx/>
                        <a:buSzTx/>
                        <a:buFontTx/>
                        <a:buNone/>
                        <a:tabLst/>
                        <a:defRPr/>
                      </a:pPr>
                      <a:r>
                        <a:rPr lang="en-US" dirty="0" smtClean="0"/>
                        <a:t>Bus</a:t>
                      </a:r>
                      <a:r>
                        <a:rPr lang="en-US" baseline="0" dirty="0" smtClean="0"/>
                        <a:t> 182</a:t>
                      </a:r>
                      <a:endParaRPr lang="ar-SA" dirty="0" smtClean="0"/>
                    </a:p>
                  </a:txBody>
                  <a:tcPr/>
                </a:tc>
              </a:tr>
              <a:tr h="370840">
                <a:tc>
                  <a:txBody>
                    <a:bodyPr/>
                    <a:lstStyle/>
                    <a:p>
                      <a:pPr algn="ctr" rtl="1"/>
                      <a:r>
                        <a:rPr lang="en-US" dirty="0" smtClean="0"/>
                        <a:t>0.383</a:t>
                      </a:r>
                      <a:endParaRPr lang="ar-SA" dirty="0"/>
                    </a:p>
                  </a:txBody>
                  <a:tcPr/>
                </a:tc>
                <a:tc>
                  <a:txBody>
                    <a:bodyPr/>
                    <a:lstStyle/>
                    <a:p>
                      <a:pPr algn="ctr" rtl="1"/>
                      <a:r>
                        <a:rPr lang="en-US" dirty="0" smtClean="0"/>
                        <a:t>0.356</a:t>
                      </a:r>
                      <a:endParaRPr lang="ar-SA" dirty="0"/>
                    </a:p>
                  </a:txBody>
                  <a:tcPr/>
                </a:tc>
                <a:tc>
                  <a:txBody>
                    <a:bodyPr/>
                    <a:lstStyle/>
                    <a:p>
                      <a:pPr marL="0" marR="0" indent="0" algn="ctr" defTabSz="457200" rtl="1" eaLnBrk="1" fontAlgn="auto" latinLnBrk="0" hangingPunct="1">
                        <a:lnSpc>
                          <a:spcPct val="100000"/>
                        </a:lnSpc>
                        <a:spcBef>
                          <a:spcPts val="0"/>
                        </a:spcBef>
                        <a:spcAft>
                          <a:spcPts val="0"/>
                        </a:spcAft>
                        <a:buClrTx/>
                        <a:buSzTx/>
                        <a:buFontTx/>
                        <a:buNone/>
                        <a:tabLst/>
                        <a:defRPr/>
                      </a:pPr>
                      <a:r>
                        <a:rPr lang="en-US" dirty="0" smtClean="0"/>
                        <a:t>Bus</a:t>
                      </a:r>
                      <a:r>
                        <a:rPr lang="en-US" baseline="0" dirty="0" smtClean="0"/>
                        <a:t> 227</a:t>
                      </a:r>
                      <a:endParaRPr lang="ar-SA" dirty="0" smtClean="0"/>
                    </a:p>
                  </a:txBody>
                  <a:tcPr/>
                </a:tc>
              </a:tr>
            </a:tbl>
          </a:graphicData>
        </a:graphic>
      </p:graphicFrame>
    </p:spTree>
    <p:extLst>
      <p:ext uri="{BB962C8B-B14F-4D97-AF65-F5344CB8AC3E}">
        <p14:creationId xmlns:p14="http://schemas.microsoft.com/office/powerpoint/2010/main" val="315158927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000" b="1" dirty="0">
                <a:solidFill>
                  <a:srgbClr val="FF0000"/>
                </a:solidFill>
              </a:rPr>
              <a:t>Some </a:t>
            </a:r>
            <a:r>
              <a:rPr lang="en-US" sz="4000" b="1" dirty="0" smtClean="0">
                <a:solidFill>
                  <a:srgbClr val="FF0000"/>
                </a:solidFill>
              </a:rPr>
              <a:t>of under voltage buses </a:t>
            </a:r>
            <a:r>
              <a:rPr lang="en-US" sz="4000" b="1" dirty="0">
                <a:solidFill>
                  <a:srgbClr val="FF0000"/>
                </a:solidFill>
              </a:rPr>
              <a:t>:</a:t>
            </a:r>
            <a:endParaRPr lang="ar-SA" sz="4000" dirty="0"/>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545465" y="1493949"/>
            <a:ext cx="7946265" cy="4754451"/>
          </a:xfrm>
          <a:ln>
            <a:solidFill>
              <a:schemeClr val="bg1"/>
            </a:solidFill>
          </a:ln>
        </p:spPr>
      </p:pic>
      <p:sp>
        <p:nvSpPr>
          <p:cNvPr id="4" name="Slide Number Placeholder 3"/>
          <p:cNvSpPr>
            <a:spLocks noGrp="1"/>
          </p:cNvSpPr>
          <p:nvPr>
            <p:ph type="sldNum" sz="quarter" idx="12"/>
          </p:nvPr>
        </p:nvSpPr>
        <p:spPr/>
        <p:txBody>
          <a:bodyPr/>
          <a:lstStyle/>
          <a:p>
            <a:fld id="{D57F1E4F-1CFF-5643-939E-02111984F565}" type="slidenum">
              <a:rPr lang="en-US" smtClean="0"/>
              <a:t>17</a:t>
            </a:fld>
            <a:endParaRPr lang="en-US" dirty="0"/>
          </a:p>
        </p:txBody>
      </p:sp>
      <p:sp>
        <p:nvSpPr>
          <p:cNvPr id="6" name="Footer Placeholder 5"/>
          <p:cNvSpPr>
            <a:spLocks noGrp="1"/>
          </p:cNvSpPr>
          <p:nvPr>
            <p:ph type="ftr" sz="quarter" idx="11"/>
          </p:nvPr>
        </p:nvSpPr>
        <p:spPr/>
        <p:txBody>
          <a:bodyPr/>
          <a:lstStyle/>
          <a:p>
            <a:r>
              <a:rPr lang="en-US" dirty="0" smtClean="0"/>
              <a:t>Rehabilitation of the Nablus electrical network</a:t>
            </a:r>
            <a:endParaRPr lang="en-US" dirty="0"/>
          </a:p>
        </p:txBody>
      </p:sp>
    </p:spTree>
    <p:extLst>
      <p:ext uri="{BB962C8B-B14F-4D97-AF65-F5344CB8AC3E}">
        <p14:creationId xmlns:p14="http://schemas.microsoft.com/office/powerpoint/2010/main" val="299858740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452718"/>
            <a:ext cx="9706429" cy="1400530"/>
          </a:xfrm>
        </p:spPr>
        <p:txBody>
          <a:bodyPr/>
          <a:lstStyle/>
          <a:p>
            <a:pPr algn="ctr"/>
            <a:r>
              <a:rPr lang="en-US" b="1" dirty="0">
                <a:solidFill>
                  <a:srgbClr val="FF0000"/>
                </a:solidFill>
              </a:rPr>
              <a:t>Summary of results </a:t>
            </a:r>
            <a:r>
              <a:rPr lang="en-US" b="1" dirty="0" smtClean="0">
                <a:solidFill>
                  <a:srgbClr val="FF0000"/>
                </a:solidFill>
              </a:rPr>
              <a:t>for new network </a:t>
            </a:r>
            <a:endParaRPr lang="ar-SA" dirty="0"/>
          </a:p>
        </p:txBody>
      </p:sp>
      <p:sp>
        <p:nvSpPr>
          <p:cNvPr id="4" name="Slide Number Placeholder 3"/>
          <p:cNvSpPr>
            <a:spLocks noGrp="1"/>
          </p:cNvSpPr>
          <p:nvPr>
            <p:ph type="sldNum" sz="quarter" idx="12"/>
          </p:nvPr>
        </p:nvSpPr>
        <p:spPr/>
        <p:txBody>
          <a:bodyPr/>
          <a:lstStyle/>
          <a:p>
            <a:fld id="{D57F1E4F-1CFF-5643-939E-02111984F565}" type="slidenum">
              <a:rPr lang="en-US" smtClean="0"/>
              <a:t>18</a:t>
            </a:fld>
            <a:endParaRPr lang="en-US" dirty="0"/>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48612188"/>
              </p:ext>
            </p:extLst>
          </p:nvPr>
        </p:nvGraphicFramePr>
        <p:xfrm>
          <a:off x="914029" y="1666272"/>
          <a:ext cx="9123555" cy="1808175"/>
        </p:xfrm>
        <a:graphic>
          <a:graphicData uri="http://schemas.openxmlformats.org/drawingml/2006/table">
            <a:tbl>
              <a:tblPr rtl="1" firstRow="1" bandRow="1">
                <a:tableStyleId>{5C22544A-7EE6-4342-B048-85BDC9FD1C3A}</a:tableStyleId>
              </a:tblPr>
              <a:tblGrid>
                <a:gridCol w="1824711"/>
                <a:gridCol w="1824711"/>
                <a:gridCol w="1824711"/>
                <a:gridCol w="1824711"/>
                <a:gridCol w="1824711"/>
              </a:tblGrid>
              <a:tr h="528015">
                <a:tc>
                  <a:txBody>
                    <a:bodyPr/>
                    <a:lstStyle/>
                    <a:p>
                      <a:pPr algn="ctr" rtl="1"/>
                      <a:r>
                        <a:rPr lang="en-US" dirty="0" smtClean="0"/>
                        <a:t>%PF</a:t>
                      </a:r>
                      <a:endParaRPr lang="ar-SA" dirty="0"/>
                    </a:p>
                  </a:txBody>
                  <a:tcPr/>
                </a:tc>
                <a:tc>
                  <a:txBody>
                    <a:bodyPr/>
                    <a:lstStyle/>
                    <a:p>
                      <a:pPr algn="ctr" rtl="1"/>
                      <a:r>
                        <a:rPr lang="en-US" dirty="0" smtClean="0"/>
                        <a:t>MVA</a:t>
                      </a:r>
                      <a:endParaRPr lang="ar-SA" dirty="0"/>
                    </a:p>
                  </a:txBody>
                  <a:tcPr/>
                </a:tc>
                <a:tc>
                  <a:txBody>
                    <a:bodyPr/>
                    <a:lstStyle/>
                    <a:p>
                      <a:pPr algn="ctr" rtl="1"/>
                      <a:r>
                        <a:rPr lang="en-US" dirty="0" err="1" smtClean="0"/>
                        <a:t>MVar</a:t>
                      </a:r>
                      <a:endParaRPr lang="ar-SA" dirty="0"/>
                    </a:p>
                  </a:txBody>
                  <a:tcPr/>
                </a:tc>
                <a:tc>
                  <a:txBody>
                    <a:bodyPr/>
                    <a:lstStyle/>
                    <a:p>
                      <a:pPr algn="ctr" rtl="1"/>
                      <a:r>
                        <a:rPr lang="en-US" dirty="0" smtClean="0"/>
                        <a:t>MW</a:t>
                      </a:r>
                      <a:endParaRPr lang="ar-SA" dirty="0"/>
                    </a:p>
                  </a:txBody>
                  <a:tcPr/>
                </a:tc>
                <a:tc>
                  <a:txBody>
                    <a:bodyPr/>
                    <a:lstStyle/>
                    <a:p>
                      <a:pPr rtl="1"/>
                      <a:endParaRPr lang="ar-SA" dirty="0"/>
                    </a:p>
                  </a:txBody>
                  <a:tcPr/>
                </a:tc>
              </a:tr>
              <a:tr h="455911">
                <a:tc>
                  <a:txBody>
                    <a:bodyPr/>
                    <a:lstStyle/>
                    <a:p>
                      <a:pPr algn="ctr" rtl="1"/>
                      <a:r>
                        <a:rPr lang="en-US" sz="2000" b="1" dirty="0" smtClean="0">
                          <a:solidFill>
                            <a:srgbClr val="00B0F0"/>
                          </a:solidFill>
                        </a:rPr>
                        <a:t>83.39 lag</a:t>
                      </a:r>
                      <a:endParaRPr lang="ar-SA" sz="2000" b="1" dirty="0">
                        <a:solidFill>
                          <a:srgbClr val="00B0F0"/>
                        </a:solidFill>
                      </a:endParaRPr>
                    </a:p>
                  </a:txBody>
                  <a:tcPr/>
                </a:tc>
                <a:tc>
                  <a:txBody>
                    <a:bodyPr/>
                    <a:lstStyle/>
                    <a:p>
                      <a:pPr algn="ctr" rtl="0"/>
                      <a:r>
                        <a:rPr lang="en-US" b="1" dirty="0" smtClean="0"/>
                        <a:t>40.288</a:t>
                      </a:r>
                      <a:endParaRPr lang="ar-SA" b="1" dirty="0"/>
                    </a:p>
                  </a:txBody>
                  <a:tcPr/>
                </a:tc>
                <a:tc>
                  <a:txBody>
                    <a:bodyPr/>
                    <a:lstStyle/>
                    <a:p>
                      <a:pPr algn="ctr" rtl="0"/>
                      <a:r>
                        <a:rPr lang="en-US" b="1" dirty="0" smtClean="0"/>
                        <a:t>22.237</a:t>
                      </a:r>
                      <a:endParaRPr lang="ar-SA" b="1" dirty="0"/>
                    </a:p>
                  </a:txBody>
                  <a:tcPr/>
                </a:tc>
                <a:tc>
                  <a:txBody>
                    <a:bodyPr/>
                    <a:lstStyle/>
                    <a:p>
                      <a:pPr algn="ctr" rtl="0"/>
                      <a:r>
                        <a:rPr lang="en-US" b="1" dirty="0" smtClean="0"/>
                        <a:t>33.595</a:t>
                      </a:r>
                      <a:endParaRPr lang="ar-SA" b="1" dirty="0"/>
                    </a:p>
                  </a:txBody>
                  <a:tcPr/>
                </a:tc>
                <a:tc>
                  <a:txBody>
                    <a:bodyPr/>
                    <a:lstStyle/>
                    <a:p>
                      <a:pPr algn="ctr" rtl="1"/>
                      <a:r>
                        <a:rPr lang="en-US" b="1" dirty="0" smtClean="0"/>
                        <a:t>Source</a:t>
                      </a:r>
                      <a:r>
                        <a:rPr lang="en-US" b="1" baseline="0" dirty="0" smtClean="0"/>
                        <a:t> (swing bus)</a:t>
                      </a:r>
                      <a:endParaRPr lang="ar-SA" b="1" dirty="0"/>
                    </a:p>
                  </a:txBody>
                  <a:tcPr/>
                </a:tc>
              </a:tr>
              <a:tr h="343865">
                <a:tc>
                  <a:txBody>
                    <a:bodyPr/>
                    <a:lstStyle/>
                    <a:p>
                      <a:pPr algn="ctr" rtl="1"/>
                      <a:r>
                        <a:rPr lang="en-US" b="1" dirty="0" smtClean="0"/>
                        <a:t>-</a:t>
                      </a:r>
                      <a:endParaRPr lang="ar-SA" b="1" dirty="0"/>
                    </a:p>
                  </a:txBody>
                  <a:tcPr/>
                </a:tc>
                <a:tc>
                  <a:txBody>
                    <a:bodyPr/>
                    <a:lstStyle/>
                    <a:p>
                      <a:pPr algn="ctr" rtl="1"/>
                      <a:r>
                        <a:rPr lang="en-US" b="1" dirty="0" smtClean="0"/>
                        <a:t>-</a:t>
                      </a:r>
                      <a:endParaRPr lang="ar-SA" b="1" dirty="0"/>
                    </a:p>
                  </a:txBody>
                  <a:tcPr/>
                </a:tc>
                <a:tc>
                  <a:txBody>
                    <a:bodyPr/>
                    <a:lstStyle/>
                    <a:p>
                      <a:pPr algn="ctr" rtl="0"/>
                      <a:r>
                        <a:rPr lang="en-US" b="1" dirty="0" smtClean="0"/>
                        <a:t>4.097</a:t>
                      </a:r>
                      <a:endParaRPr lang="ar-SA" b="1" dirty="0"/>
                    </a:p>
                  </a:txBody>
                  <a:tcPr/>
                </a:tc>
                <a:tc>
                  <a:txBody>
                    <a:bodyPr/>
                    <a:lstStyle/>
                    <a:p>
                      <a:pPr algn="ctr" rtl="0"/>
                      <a:r>
                        <a:rPr lang="en-US" sz="2000" b="1" dirty="0" smtClean="0">
                          <a:solidFill>
                            <a:srgbClr val="00B0F0"/>
                          </a:solidFill>
                        </a:rPr>
                        <a:t>1.168</a:t>
                      </a:r>
                      <a:endParaRPr lang="ar-SA" sz="2000" b="1" dirty="0">
                        <a:solidFill>
                          <a:srgbClr val="00B0F0"/>
                        </a:solidFill>
                      </a:endParaRPr>
                    </a:p>
                  </a:txBody>
                  <a:tcPr/>
                </a:tc>
                <a:tc>
                  <a:txBody>
                    <a:bodyPr/>
                    <a:lstStyle/>
                    <a:p>
                      <a:pPr algn="ctr" rtl="1"/>
                      <a:r>
                        <a:rPr lang="en-US" b="1" dirty="0" smtClean="0"/>
                        <a:t>Apparent</a:t>
                      </a:r>
                      <a:r>
                        <a:rPr lang="en-US" b="1" baseline="0" dirty="0" smtClean="0"/>
                        <a:t> losses</a:t>
                      </a:r>
                      <a:endParaRPr lang="ar-SA" b="1" dirty="0"/>
                    </a:p>
                  </a:txBody>
                  <a:tcPr/>
                </a:tc>
              </a:tr>
            </a:tbl>
          </a:graphicData>
        </a:graphic>
      </p:graphicFrame>
      <p:sp>
        <p:nvSpPr>
          <p:cNvPr id="10" name="Rectangle 9"/>
          <p:cNvSpPr/>
          <p:nvPr/>
        </p:nvSpPr>
        <p:spPr>
          <a:xfrm>
            <a:off x="809269" y="3978018"/>
            <a:ext cx="9380112" cy="2123658"/>
          </a:xfrm>
          <a:prstGeom prst="rect">
            <a:avLst/>
          </a:prstGeom>
        </p:spPr>
        <p:txBody>
          <a:bodyPr wrap="square">
            <a:spAutoFit/>
          </a:bodyPr>
          <a:lstStyle/>
          <a:p>
            <a:pPr marL="285750" indent="-285750">
              <a:buClr>
                <a:srgbClr val="FF0000"/>
              </a:buClr>
              <a:buFont typeface="Wingdings" panose="05000000000000000000" pitchFamily="2" charset="2"/>
              <a:buChar char="Ø"/>
            </a:pPr>
            <a:r>
              <a:rPr lang="en-US" sz="2200" dirty="0"/>
              <a:t>We note that when adding a new connection point  the </a:t>
            </a:r>
            <a:r>
              <a:rPr lang="en-US" sz="2200" b="1" dirty="0">
                <a:solidFill>
                  <a:srgbClr val="FFFF00"/>
                </a:solidFill>
              </a:rPr>
              <a:t>losses</a:t>
            </a:r>
            <a:r>
              <a:rPr lang="en-US" sz="2200" dirty="0"/>
              <a:t> for network decrease from </a:t>
            </a:r>
            <a:r>
              <a:rPr lang="en-US" sz="2200" b="1" dirty="0"/>
              <a:t>8.9% to 3.4% </a:t>
            </a:r>
            <a:r>
              <a:rPr lang="en-US" sz="2200" dirty="0" smtClean="0"/>
              <a:t>.</a:t>
            </a:r>
          </a:p>
          <a:p>
            <a:pPr>
              <a:buClr>
                <a:srgbClr val="FF0000"/>
              </a:buClr>
            </a:pPr>
            <a:endParaRPr lang="en-US" sz="2200" dirty="0"/>
          </a:p>
          <a:p>
            <a:pPr marL="285750" indent="-285750">
              <a:buClr>
                <a:srgbClr val="FF0000"/>
              </a:buClr>
              <a:buFont typeface="Wingdings" panose="05000000000000000000" pitchFamily="2" charset="2"/>
              <a:buChar char="Ø"/>
            </a:pPr>
            <a:r>
              <a:rPr lang="en-US" sz="2200" dirty="0" smtClean="0"/>
              <a:t>The P.F </a:t>
            </a:r>
            <a:r>
              <a:rPr lang="en-US" sz="2200" dirty="0"/>
              <a:t>of the swing bus = 83.39 lag , which is low and causes a lot of penalties on both the company and </a:t>
            </a:r>
            <a:r>
              <a:rPr lang="en-US" sz="2200" dirty="0" smtClean="0"/>
              <a:t>consumers. </a:t>
            </a:r>
            <a:r>
              <a:rPr lang="en-US" sz="2200" dirty="0"/>
              <a:t>So, we have to try to </a:t>
            </a:r>
            <a:r>
              <a:rPr lang="en-US" sz="2200" b="1" dirty="0">
                <a:solidFill>
                  <a:srgbClr val="FFFF00"/>
                </a:solidFill>
              </a:rPr>
              <a:t>increase the power factor </a:t>
            </a:r>
            <a:r>
              <a:rPr lang="en-US" sz="2200" dirty="0"/>
              <a:t>of the busses .</a:t>
            </a:r>
            <a:endParaRPr lang="ar-SA" sz="2200" dirty="0"/>
          </a:p>
        </p:txBody>
      </p:sp>
    </p:spTree>
    <p:extLst>
      <p:ext uri="{BB962C8B-B14F-4D97-AF65-F5344CB8AC3E}">
        <p14:creationId xmlns:p14="http://schemas.microsoft.com/office/powerpoint/2010/main" val="259773031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solidFill>
                  <a:srgbClr val="FF0000"/>
                </a:solidFill>
              </a:rPr>
              <a:t>Power Factor Improvement</a:t>
            </a:r>
            <a:endParaRPr lang="ar-SA" b="1" dirty="0">
              <a:solidFill>
                <a:srgbClr val="FF0000"/>
              </a:solidFill>
            </a:endParaRPr>
          </a:p>
        </p:txBody>
      </p:sp>
      <p:sp>
        <p:nvSpPr>
          <p:cNvPr id="3" name="Content Placeholder 2"/>
          <p:cNvSpPr>
            <a:spLocks noGrp="1"/>
          </p:cNvSpPr>
          <p:nvPr>
            <p:ph idx="1"/>
          </p:nvPr>
        </p:nvSpPr>
        <p:spPr>
          <a:xfrm>
            <a:off x="684212" y="1672944"/>
            <a:ext cx="10087427" cy="4195481"/>
          </a:xfrm>
        </p:spPr>
        <p:txBody>
          <a:bodyPr/>
          <a:lstStyle/>
          <a:p>
            <a:pPr algn="l" rtl="0"/>
            <a:r>
              <a:rPr lang="en-US" dirty="0"/>
              <a:t>It is important  to keep the </a:t>
            </a:r>
            <a:r>
              <a:rPr lang="en-US" dirty="0" smtClean="0"/>
              <a:t>P.F </a:t>
            </a:r>
            <a:r>
              <a:rPr lang="en-US" dirty="0"/>
              <a:t>above </a:t>
            </a:r>
            <a:r>
              <a:rPr lang="en-US" b="1" u="sng" dirty="0"/>
              <a:t>0.92</a:t>
            </a:r>
            <a:r>
              <a:rPr lang="en-US" dirty="0"/>
              <a:t> on the distribution transformer so as to minimize the electrical losses </a:t>
            </a:r>
            <a:r>
              <a:rPr lang="en-US" dirty="0" smtClean="0"/>
              <a:t>and </a:t>
            </a:r>
            <a:r>
              <a:rPr lang="en-US" dirty="0"/>
              <a:t>do not paying penalties</a:t>
            </a:r>
            <a:r>
              <a:rPr lang="en-US" dirty="0" smtClean="0"/>
              <a:t>.</a:t>
            </a:r>
          </a:p>
          <a:p>
            <a:pPr algn="l" rtl="0"/>
            <a:r>
              <a:rPr lang="en-US" sz="2200" dirty="0"/>
              <a:t>How to improve the </a:t>
            </a:r>
            <a:r>
              <a:rPr lang="en-US" sz="2200" dirty="0" smtClean="0"/>
              <a:t>P.F ??</a:t>
            </a:r>
            <a:endParaRPr lang="ar-SA" sz="2200" dirty="0"/>
          </a:p>
        </p:txBody>
      </p:sp>
      <p:sp>
        <p:nvSpPr>
          <p:cNvPr id="4" name="Slide Number Placeholder 3"/>
          <p:cNvSpPr>
            <a:spLocks noGrp="1"/>
          </p:cNvSpPr>
          <p:nvPr>
            <p:ph type="sldNum" sz="quarter" idx="12"/>
          </p:nvPr>
        </p:nvSpPr>
        <p:spPr/>
        <p:txBody>
          <a:bodyPr/>
          <a:lstStyle/>
          <a:p>
            <a:fld id="{D57F1E4F-1CFF-5643-939E-02111984F565}" type="slidenum">
              <a:rPr lang="en-US" smtClean="0"/>
              <a:t>19</a:t>
            </a:fld>
            <a:endParaRPr lang="en-US" dirty="0"/>
          </a:p>
        </p:txBody>
      </p:sp>
      <p:pic>
        <p:nvPicPr>
          <p:cNvPr id="5" name="صورة 26" descr="How_many_01.jpg"/>
          <p:cNvPicPr/>
          <p:nvPr/>
        </p:nvPicPr>
        <p:blipFill>
          <a:blip r:embed="rId2">
            <a:lum/>
          </a:blip>
          <a:stretch>
            <a:fillRect/>
          </a:stretch>
        </p:blipFill>
        <p:spPr>
          <a:xfrm>
            <a:off x="2369713" y="2910625"/>
            <a:ext cx="6709893" cy="3709116"/>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93961" y="3770684"/>
            <a:ext cx="4816698" cy="2762250"/>
          </a:xfrm>
          <a:prstGeom prst="rect">
            <a:avLst/>
          </a:prstGeom>
        </p:spPr>
      </p:pic>
    </p:spTree>
    <p:extLst>
      <p:ext uri="{BB962C8B-B14F-4D97-AF65-F5344CB8AC3E}">
        <p14:creationId xmlns:p14="http://schemas.microsoft.com/office/powerpoint/2010/main" val="13255099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400" b="1" dirty="0">
                <a:solidFill>
                  <a:srgbClr val="FF0000"/>
                </a:solidFill>
              </a:rPr>
              <a:t>Introduction</a:t>
            </a:r>
            <a:endParaRPr lang="ar-SA" dirty="0"/>
          </a:p>
        </p:txBody>
      </p:sp>
      <p:sp>
        <p:nvSpPr>
          <p:cNvPr id="3" name="Content Placeholder 2"/>
          <p:cNvSpPr>
            <a:spLocks noGrp="1"/>
          </p:cNvSpPr>
          <p:nvPr>
            <p:ph idx="1"/>
          </p:nvPr>
        </p:nvSpPr>
        <p:spPr>
          <a:xfrm>
            <a:off x="1104293" y="1481070"/>
            <a:ext cx="8946541" cy="4567659"/>
          </a:xfrm>
        </p:spPr>
        <p:txBody>
          <a:bodyPr>
            <a:normAutofit lnSpcReduction="10000"/>
          </a:bodyPr>
          <a:lstStyle/>
          <a:p>
            <a:pPr algn="l" rtl="0"/>
            <a:r>
              <a:rPr lang="en-US" sz="2500" dirty="0"/>
              <a:t>Our project is to study the performance of Nablus Network and to add a new connection point in the eastern region of the city of Nablus at the village of      " </a:t>
            </a:r>
            <a:r>
              <a:rPr lang="en-US" sz="2500" dirty="0" err="1"/>
              <a:t>Huwwara</a:t>
            </a:r>
            <a:r>
              <a:rPr lang="en-US" sz="2500" dirty="0"/>
              <a:t> " with maximum capacity up to 20 </a:t>
            </a:r>
            <a:r>
              <a:rPr lang="en-US" sz="2500" dirty="0" smtClean="0"/>
              <a:t>MW.</a:t>
            </a:r>
          </a:p>
          <a:p>
            <a:pPr marL="0" indent="0" algn="l" rtl="0">
              <a:buNone/>
            </a:pPr>
            <a:endParaRPr lang="en-US" sz="2500" dirty="0" smtClean="0"/>
          </a:p>
          <a:p>
            <a:pPr algn="l" rtl="0"/>
            <a:r>
              <a:rPr lang="en-US" sz="2500" dirty="0" smtClean="0"/>
              <a:t> Analyzing and make </a:t>
            </a:r>
            <a:r>
              <a:rPr lang="en-US" sz="2500" dirty="0"/>
              <a:t>a load flow study using ETAP software </a:t>
            </a:r>
            <a:r>
              <a:rPr lang="en-US" sz="2500" dirty="0" smtClean="0"/>
              <a:t>and trying to achieve the optimum performance for “Eastern Region” Network .</a:t>
            </a:r>
            <a:endParaRPr lang="en-US" sz="2500" dirty="0"/>
          </a:p>
          <a:p>
            <a:pPr marL="0" indent="0" algn="l" rtl="0">
              <a:buNone/>
            </a:pPr>
            <a:r>
              <a:rPr lang="ar-JO" sz="2500" dirty="0"/>
              <a:t> </a:t>
            </a:r>
            <a:r>
              <a:rPr lang="en-US" sz="2500" dirty="0"/>
              <a:t> </a:t>
            </a:r>
          </a:p>
          <a:p>
            <a:pPr algn="l" rtl="0"/>
            <a:r>
              <a:rPr lang="en-US" sz="2500" dirty="0"/>
              <a:t>Taking into consideration that  there are 6 connection points  in the electrical network of the  city of Nablus.</a:t>
            </a:r>
          </a:p>
          <a:p>
            <a:pPr marL="0" indent="0" algn="l">
              <a:buNone/>
            </a:pPr>
            <a:endParaRPr lang="ar-SA" dirty="0"/>
          </a:p>
        </p:txBody>
      </p:sp>
      <p:sp>
        <p:nvSpPr>
          <p:cNvPr id="4" name="Slide Number Placeholder 3"/>
          <p:cNvSpPr>
            <a:spLocks noGrp="1"/>
          </p:cNvSpPr>
          <p:nvPr>
            <p:ph type="sldNum" sz="quarter" idx="12"/>
          </p:nvPr>
        </p:nvSpPr>
        <p:spPr/>
        <p:txBody>
          <a:bodyPr/>
          <a:lstStyle/>
          <a:p>
            <a:fld id="{D57F1E4F-1CFF-5643-939E-02111984F565}" type="slidenum">
              <a:rPr lang="en-US" smtClean="0"/>
              <a:t>2</a:t>
            </a:fld>
            <a:endParaRPr lang="en-US" dirty="0"/>
          </a:p>
        </p:txBody>
      </p:sp>
    </p:spTree>
    <p:extLst>
      <p:ext uri="{BB962C8B-B14F-4D97-AF65-F5344CB8AC3E}">
        <p14:creationId xmlns:p14="http://schemas.microsoft.com/office/powerpoint/2010/main" val="155288612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a:t>We </a:t>
            </a:r>
            <a:r>
              <a:rPr lang="en-US" sz="2800" b="1" dirty="0" smtClean="0"/>
              <a:t>added </a:t>
            </a:r>
            <a:r>
              <a:rPr lang="en-US" sz="2800" b="1" dirty="0"/>
              <a:t>shunt capacitor banks at the buses at both transmission and distribution levels and loads with value : ( </a:t>
            </a:r>
            <a:r>
              <a:rPr lang="en-US" sz="2800" b="1" dirty="0" smtClean="0"/>
              <a:t>300 </a:t>
            </a:r>
            <a:r>
              <a:rPr lang="en-US" sz="2800" b="1" dirty="0"/>
              <a:t>, </a:t>
            </a:r>
            <a:r>
              <a:rPr lang="en-US" sz="2800" b="1" dirty="0" smtClean="0"/>
              <a:t>400 </a:t>
            </a:r>
            <a:r>
              <a:rPr lang="en-US" sz="2800" b="1" dirty="0"/>
              <a:t>, 1000 ) </a:t>
            </a:r>
            <a:r>
              <a:rPr lang="en-US" sz="2800" b="1" dirty="0" err="1"/>
              <a:t>kVAR</a:t>
            </a:r>
            <a:r>
              <a:rPr lang="en-US" sz="2800" b="1" dirty="0"/>
              <a:t> .</a:t>
            </a:r>
            <a:r>
              <a:rPr lang="en-US" sz="2000" dirty="0"/>
              <a:t/>
            </a:r>
            <a:br>
              <a:rPr lang="en-US" sz="2000" dirty="0"/>
            </a:br>
            <a:endParaRPr lang="ar-SA" sz="2000"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31488" y="2194306"/>
            <a:ext cx="4380669" cy="4195762"/>
          </a:xfrm>
          <a:ln>
            <a:solidFill>
              <a:schemeClr val="bg1"/>
            </a:solidFill>
          </a:ln>
        </p:spPr>
      </p:pic>
      <p:sp>
        <p:nvSpPr>
          <p:cNvPr id="4" name="Slide Number Placeholder 3"/>
          <p:cNvSpPr>
            <a:spLocks noGrp="1"/>
          </p:cNvSpPr>
          <p:nvPr>
            <p:ph type="sldNum" sz="quarter" idx="12"/>
          </p:nvPr>
        </p:nvSpPr>
        <p:spPr/>
        <p:txBody>
          <a:bodyPr/>
          <a:lstStyle/>
          <a:p>
            <a:fld id="{D57F1E4F-1CFF-5643-939E-02111984F565}" type="slidenum">
              <a:rPr lang="en-US" smtClean="0"/>
              <a:t>20</a:t>
            </a:fld>
            <a:endParaRPr lang="en-US" dirty="0"/>
          </a:p>
        </p:txBody>
      </p:sp>
      <p:pic>
        <p:nvPicPr>
          <p:cNvPr id="13" name="Picture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32939" y="2194306"/>
            <a:ext cx="4640616" cy="4195762"/>
          </a:xfrm>
          <a:prstGeom prst="rect">
            <a:avLst/>
          </a:prstGeom>
          <a:ln>
            <a:solidFill>
              <a:schemeClr val="bg1"/>
            </a:solidFill>
          </a:ln>
        </p:spPr>
      </p:pic>
    </p:spTree>
    <p:extLst>
      <p:ext uri="{BB962C8B-B14F-4D97-AF65-F5344CB8AC3E}">
        <p14:creationId xmlns:p14="http://schemas.microsoft.com/office/powerpoint/2010/main" val="48405687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600" b="1" dirty="0">
                <a:solidFill>
                  <a:srgbClr val="FF0000"/>
                </a:solidFill>
              </a:rPr>
              <a:t>Summary of </a:t>
            </a:r>
            <a:r>
              <a:rPr lang="en-US" sz="3600" b="1" dirty="0" smtClean="0">
                <a:solidFill>
                  <a:srgbClr val="FF0000"/>
                </a:solidFill>
              </a:rPr>
              <a:t>results after improvement the network </a:t>
            </a:r>
            <a:endParaRPr lang="ar-SA" sz="3600"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244468991"/>
              </p:ext>
            </p:extLst>
          </p:nvPr>
        </p:nvGraphicFramePr>
        <p:xfrm>
          <a:off x="926908" y="2052638"/>
          <a:ext cx="9123555" cy="1808175"/>
        </p:xfrm>
        <a:graphic>
          <a:graphicData uri="http://schemas.openxmlformats.org/drawingml/2006/table">
            <a:tbl>
              <a:tblPr rtl="1" firstRow="1" bandRow="1">
                <a:tableStyleId>{5C22544A-7EE6-4342-B048-85BDC9FD1C3A}</a:tableStyleId>
              </a:tblPr>
              <a:tblGrid>
                <a:gridCol w="1824711"/>
                <a:gridCol w="1824711"/>
                <a:gridCol w="1824711"/>
                <a:gridCol w="1824711"/>
                <a:gridCol w="1824711"/>
              </a:tblGrid>
              <a:tr h="528015">
                <a:tc>
                  <a:txBody>
                    <a:bodyPr/>
                    <a:lstStyle/>
                    <a:p>
                      <a:pPr algn="ctr" rtl="1"/>
                      <a:r>
                        <a:rPr lang="en-US" dirty="0" smtClean="0"/>
                        <a:t>%PF</a:t>
                      </a:r>
                      <a:endParaRPr lang="ar-SA" dirty="0"/>
                    </a:p>
                  </a:txBody>
                  <a:tcPr/>
                </a:tc>
                <a:tc>
                  <a:txBody>
                    <a:bodyPr/>
                    <a:lstStyle/>
                    <a:p>
                      <a:pPr algn="ctr" rtl="1"/>
                      <a:r>
                        <a:rPr lang="en-US" dirty="0" smtClean="0"/>
                        <a:t>MVA</a:t>
                      </a:r>
                      <a:endParaRPr lang="ar-SA" dirty="0"/>
                    </a:p>
                  </a:txBody>
                  <a:tcPr/>
                </a:tc>
                <a:tc>
                  <a:txBody>
                    <a:bodyPr/>
                    <a:lstStyle/>
                    <a:p>
                      <a:pPr algn="ctr" rtl="1"/>
                      <a:r>
                        <a:rPr lang="en-US" dirty="0" err="1" smtClean="0"/>
                        <a:t>MVar</a:t>
                      </a:r>
                      <a:endParaRPr lang="ar-SA" dirty="0"/>
                    </a:p>
                  </a:txBody>
                  <a:tcPr/>
                </a:tc>
                <a:tc>
                  <a:txBody>
                    <a:bodyPr/>
                    <a:lstStyle/>
                    <a:p>
                      <a:pPr algn="ctr" rtl="1"/>
                      <a:r>
                        <a:rPr lang="en-US" dirty="0" smtClean="0"/>
                        <a:t>MW</a:t>
                      </a:r>
                      <a:endParaRPr lang="ar-SA" dirty="0"/>
                    </a:p>
                  </a:txBody>
                  <a:tcPr/>
                </a:tc>
                <a:tc>
                  <a:txBody>
                    <a:bodyPr/>
                    <a:lstStyle/>
                    <a:p>
                      <a:pPr rtl="1"/>
                      <a:endParaRPr lang="ar-SA" dirty="0"/>
                    </a:p>
                  </a:txBody>
                  <a:tcPr/>
                </a:tc>
              </a:tr>
              <a:tr h="455911">
                <a:tc>
                  <a:txBody>
                    <a:bodyPr/>
                    <a:lstStyle/>
                    <a:p>
                      <a:pPr algn="ctr" rtl="1"/>
                      <a:r>
                        <a:rPr lang="en-US" sz="2000" b="1" dirty="0" smtClean="0">
                          <a:solidFill>
                            <a:srgbClr val="00B0F0"/>
                          </a:solidFill>
                        </a:rPr>
                        <a:t>92.09 lag</a:t>
                      </a:r>
                      <a:endParaRPr lang="ar-SA" sz="2000" b="1" dirty="0">
                        <a:solidFill>
                          <a:srgbClr val="00B0F0"/>
                        </a:solidFill>
                      </a:endParaRPr>
                    </a:p>
                  </a:txBody>
                  <a:tcPr/>
                </a:tc>
                <a:tc>
                  <a:txBody>
                    <a:bodyPr/>
                    <a:lstStyle/>
                    <a:p>
                      <a:pPr algn="ctr" rtl="0"/>
                      <a:r>
                        <a:rPr lang="en-US" b="1" dirty="0" smtClean="0"/>
                        <a:t>36.514</a:t>
                      </a:r>
                      <a:endParaRPr lang="ar-SA" b="1" dirty="0"/>
                    </a:p>
                  </a:txBody>
                  <a:tcPr/>
                </a:tc>
                <a:tc>
                  <a:txBody>
                    <a:bodyPr/>
                    <a:lstStyle/>
                    <a:p>
                      <a:pPr algn="ctr" rtl="0"/>
                      <a:r>
                        <a:rPr lang="en-US" b="1" dirty="0" smtClean="0"/>
                        <a:t>14.233</a:t>
                      </a:r>
                      <a:endParaRPr lang="ar-SA" b="1" dirty="0"/>
                    </a:p>
                  </a:txBody>
                  <a:tcPr/>
                </a:tc>
                <a:tc>
                  <a:txBody>
                    <a:bodyPr/>
                    <a:lstStyle/>
                    <a:p>
                      <a:pPr algn="ctr" rtl="0"/>
                      <a:r>
                        <a:rPr lang="en-US" b="1" dirty="0" smtClean="0"/>
                        <a:t>33.626</a:t>
                      </a:r>
                      <a:endParaRPr lang="ar-SA" b="1" dirty="0"/>
                    </a:p>
                  </a:txBody>
                  <a:tcPr/>
                </a:tc>
                <a:tc>
                  <a:txBody>
                    <a:bodyPr/>
                    <a:lstStyle/>
                    <a:p>
                      <a:pPr algn="ctr" rtl="1"/>
                      <a:r>
                        <a:rPr lang="en-US" b="1" dirty="0" smtClean="0"/>
                        <a:t>Source</a:t>
                      </a:r>
                      <a:r>
                        <a:rPr lang="en-US" b="1" baseline="0" dirty="0" smtClean="0"/>
                        <a:t> (swing bus)</a:t>
                      </a:r>
                      <a:endParaRPr lang="ar-SA" b="1" dirty="0"/>
                    </a:p>
                  </a:txBody>
                  <a:tcPr/>
                </a:tc>
              </a:tr>
              <a:tr h="343865">
                <a:tc>
                  <a:txBody>
                    <a:bodyPr/>
                    <a:lstStyle/>
                    <a:p>
                      <a:pPr algn="ctr" rtl="1"/>
                      <a:r>
                        <a:rPr lang="en-US" b="1" dirty="0" smtClean="0"/>
                        <a:t>-</a:t>
                      </a:r>
                      <a:endParaRPr lang="ar-SA" b="1" dirty="0"/>
                    </a:p>
                  </a:txBody>
                  <a:tcPr/>
                </a:tc>
                <a:tc>
                  <a:txBody>
                    <a:bodyPr/>
                    <a:lstStyle/>
                    <a:p>
                      <a:pPr algn="ctr" rtl="1"/>
                      <a:r>
                        <a:rPr lang="en-US" b="1" dirty="0" smtClean="0"/>
                        <a:t>-</a:t>
                      </a:r>
                      <a:endParaRPr lang="ar-SA" b="1" dirty="0"/>
                    </a:p>
                  </a:txBody>
                  <a:tcPr/>
                </a:tc>
                <a:tc>
                  <a:txBody>
                    <a:bodyPr/>
                    <a:lstStyle/>
                    <a:p>
                      <a:pPr algn="ctr" rtl="0"/>
                      <a:r>
                        <a:rPr lang="en-US" b="1" dirty="0" smtClean="0"/>
                        <a:t>3.606</a:t>
                      </a:r>
                      <a:endParaRPr lang="ar-SA" b="1" dirty="0"/>
                    </a:p>
                  </a:txBody>
                  <a:tcPr/>
                </a:tc>
                <a:tc>
                  <a:txBody>
                    <a:bodyPr/>
                    <a:lstStyle/>
                    <a:p>
                      <a:pPr algn="ctr" rtl="0"/>
                      <a:r>
                        <a:rPr lang="en-US" sz="2000" b="1" dirty="0" smtClean="0">
                          <a:solidFill>
                            <a:srgbClr val="00B0F0"/>
                          </a:solidFill>
                        </a:rPr>
                        <a:t>1.010</a:t>
                      </a:r>
                      <a:endParaRPr lang="ar-SA" sz="2000" b="1" dirty="0">
                        <a:solidFill>
                          <a:srgbClr val="00B0F0"/>
                        </a:solidFill>
                      </a:endParaRPr>
                    </a:p>
                  </a:txBody>
                  <a:tcPr/>
                </a:tc>
                <a:tc>
                  <a:txBody>
                    <a:bodyPr/>
                    <a:lstStyle/>
                    <a:p>
                      <a:pPr algn="ctr" rtl="1"/>
                      <a:r>
                        <a:rPr lang="en-US" b="1" dirty="0" smtClean="0"/>
                        <a:t>Apparent</a:t>
                      </a:r>
                      <a:r>
                        <a:rPr lang="en-US" b="1" baseline="0" dirty="0" smtClean="0"/>
                        <a:t> losses</a:t>
                      </a:r>
                      <a:endParaRPr lang="ar-SA" b="1" dirty="0"/>
                    </a:p>
                  </a:txBody>
                  <a:tcPr/>
                </a:tc>
              </a:tr>
            </a:tbl>
          </a:graphicData>
        </a:graphic>
      </p:graphicFrame>
      <p:sp>
        <p:nvSpPr>
          <p:cNvPr id="4" name="Slide Number Placeholder 3"/>
          <p:cNvSpPr>
            <a:spLocks noGrp="1"/>
          </p:cNvSpPr>
          <p:nvPr>
            <p:ph type="sldNum" sz="quarter" idx="12"/>
          </p:nvPr>
        </p:nvSpPr>
        <p:spPr/>
        <p:txBody>
          <a:bodyPr/>
          <a:lstStyle/>
          <a:p>
            <a:fld id="{D57F1E4F-1CFF-5643-939E-02111984F565}" type="slidenum">
              <a:rPr lang="en-US" smtClean="0"/>
              <a:t>21</a:t>
            </a:fld>
            <a:endParaRPr lang="en-US" dirty="0"/>
          </a:p>
        </p:txBody>
      </p:sp>
      <p:sp>
        <p:nvSpPr>
          <p:cNvPr id="6" name="Rectangle 5"/>
          <p:cNvSpPr/>
          <p:nvPr/>
        </p:nvSpPr>
        <p:spPr>
          <a:xfrm>
            <a:off x="786218" y="4228182"/>
            <a:ext cx="10024057" cy="1614866"/>
          </a:xfrm>
          <a:prstGeom prst="rect">
            <a:avLst/>
          </a:prstGeom>
        </p:spPr>
        <p:txBody>
          <a:bodyPr wrap="square">
            <a:spAutoFit/>
          </a:bodyPr>
          <a:lstStyle/>
          <a:p>
            <a:pPr marL="342900" indent="-342900">
              <a:lnSpc>
                <a:spcPct val="107000"/>
              </a:lnSpc>
              <a:spcAft>
                <a:spcPts val="800"/>
              </a:spcAft>
              <a:buClr>
                <a:srgbClr val="FF0000"/>
              </a:buClr>
              <a:buFont typeface="Wingdings" panose="05000000000000000000" pitchFamily="2" charset="2"/>
              <a:buChar char="Ø"/>
            </a:pPr>
            <a:r>
              <a:rPr lang="en-US" sz="2200" dirty="0" smtClean="0">
                <a:latin typeface="Times New Roman" panose="02020603050405020304" pitchFamily="18" charset="0"/>
                <a:ea typeface="Calibri" panose="020F0502020204030204" pitchFamily="34" charset="0"/>
                <a:cs typeface="Arial" panose="020B0604020202020204" pitchFamily="34" charset="0"/>
              </a:rPr>
              <a:t>After adding the capacitor banks  the </a:t>
            </a:r>
            <a:r>
              <a:rPr lang="en-US" sz="2200" b="1" dirty="0" smtClean="0">
                <a:solidFill>
                  <a:srgbClr val="FFFF00"/>
                </a:solidFill>
                <a:latin typeface="Times New Roman" panose="02020603050405020304" pitchFamily="18" charset="0"/>
                <a:ea typeface="Calibri" panose="020F0502020204030204" pitchFamily="34" charset="0"/>
                <a:cs typeface="Arial" panose="020B0604020202020204" pitchFamily="34" charset="0"/>
              </a:rPr>
              <a:t>losses</a:t>
            </a:r>
            <a:r>
              <a:rPr lang="en-US" sz="2200" dirty="0" smtClean="0">
                <a:latin typeface="Times New Roman" panose="02020603050405020304" pitchFamily="18" charset="0"/>
                <a:ea typeface="Calibri" panose="020F0502020204030204" pitchFamily="34" charset="0"/>
                <a:cs typeface="Arial" panose="020B0604020202020204" pitchFamily="34" charset="0"/>
              </a:rPr>
              <a:t> in the network decrease to</a:t>
            </a:r>
            <a:r>
              <a:rPr lang="en-US" sz="2200" dirty="0" smtClean="0">
                <a:latin typeface="Calibri" panose="020F0502020204030204" pitchFamily="34" charset="0"/>
                <a:ea typeface="Calibri" panose="020F0502020204030204" pitchFamily="34" charset="0"/>
                <a:cs typeface="Arial" panose="020B0604020202020204" pitchFamily="34" charset="0"/>
              </a:rPr>
              <a:t> </a:t>
            </a:r>
            <a:r>
              <a:rPr lang="en-US" sz="2200" b="1" dirty="0" smtClean="0">
                <a:latin typeface="Times New Roman" panose="02020603050405020304" pitchFamily="18" charset="0"/>
                <a:ea typeface="Calibri" panose="020F0502020204030204" pitchFamily="34" charset="0"/>
                <a:cs typeface="Arial" panose="020B0604020202020204" pitchFamily="34" charset="0"/>
              </a:rPr>
              <a:t>1.010 MW </a:t>
            </a:r>
          </a:p>
          <a:p>
            <a:pPr marL="342900" indent="-342900">
              <a:lnSpc>
                <a:spcPct val="107000"/>
              </a:lnSpc>
              <a:spcAft>
                <a:spcPts val="800"/>
              </a:spcAft>
              <a:buClr>
                <a:srgbClr val="FF0000"/>
              </a:buClr>
              <a:buFont typeface="Wingdings" panose="05000000000000000000" pitchFamily="2" charset="2"/>
              <a:buChar char="Ø"/>
            </a:pPr>
            <a:r>
              <a:rPr lang="en-US" sz="2200" dirty="0" smtClean="0">
                <a:latin typeface="Times New Roman" panose="02020603050405020304" pitchFamily="18" charset="0"/>
                <a:ea typeface="Calibri" panose="020F0502020204030204" pitchFamily="34" charset="0"/>
                <a:cs typeface="Arial" panose="020B0604020202020204" pitchFamily="34" charset="0"/>
              </a:rPr>
              <a:t>The  </a:t>
            </a:r>
            <a:r>
              <a:rPr lang="en-US" sz="2200" b="1" dirty="0" smtClean="0">
                <a:solidFill>
                  <a:srgbClr val="FFFF00"/>
                </a:solidFill>
                <a:latin typeface="Times New Roman" panose="02020603050405020304" pitchFamily="18" charset="0"/>
                <a:ea typeface="Calibri" panose="020F0502020204030204" pitchFamily="34" charset="0"/>
                <a:cs typeface="Arial" panose="020B0604020202020204" pitchFamily="34" charset="0"/>
              </a:rPr>
              <a:t>P.F = 92.09% </a:t>
            </a:r>
            <a:r>
              <a:rPr lang="en-US" sz="2200" dirty="0" smtClean="0">
                <a:latin typeface="Times New Roman" panose="02020603050405020304" pitchFamily="18" charset="0"/>
                <a:ea typeface="Calibri" panose="020F0502020204030204" pitchFamily="34" charset="0"/>
                <a:cs typeface="Arial" panose="020B0604020202020204" pitchFamily="34" charset="0"/>
              </a:rPr>
              <a:t>which it was achieved , since a P.F was lower than that , it would lead to penalties on both the “NEDCO” and consumers .</a:t>
            </a:r>
          </a:p>
          <a:p>
            <a:pPr>
              <a:lnSpc>
                <a:spcPct val="107000"/>
              </a:lnSpc>
              <a:spcAft>
                <a:spcPts val="800"/>
              </a:spcAft>
            </a:pP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07989891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solidFill>
                  <a:srgbClr val="FF0000"/>
                </a:solidFill>
              </a:rPr>
              <a:t>Elements Of The Network</a:t>
            </a:r>
            <a:endParaRPr lang="ar-SA" b="1" dirty="0">
              <a:solidFill>
                <a:srgbClr val="FF0000"/>
              </a:solidFill>
            </a:endParaRPr>
          </a:p>
        </p:txBody>
      </p:sp>
      <p:sp>
        <p:nvSpPr>
          <p:cNvPr id="3" name="Content Placeholder 2"/>
          <p:cNvSpPr>
            <a:spLocks noGrp="1"/>
          </p:cNvSpPr>
          <p:nvPr>
            <p:ph idx="1"/>
          </p:nvPr>
        </p:nvSpPr>
        <p:spPr>
          <a:xfrm>
            <a:off x="646111" y="1524885"/>
            <a:ext cx="8348800" cy="4195481"/>
          </a:xfrm>
        </p:spPr>
        <p:txBody>
          <a:bodyPr>
            <a:normAutofit fontScale="92500" lnSpcReduction="10000"/>
          </a:bodyPr>
          <a:lstStyle/>
          <a:p>
            <a:pPr marL="0" indent="0" algn="l" rtl="0">
              <a:buSzPct val="100000"/>
              <a:buNone/>
            </a:pPr>
            <a:r>
              <a:rPr lang="en-US" altLang="ar-SA" sz="2600" b="1" dirty="0" smtClean="0">
                <a:solidFill>
                  <a:srgbClr val="FFFF00"/>
                </a:solidFill>
              </a:rPr>
              <a:t>1- Sources :         </a:t>
            </a:r>
          </a:p>
          <a:p>
            <a:pPr marL="0" indent="0" algn="l" rtl="0">
              <a:buSzPct val="100000"/>
              <a:buNone/>
            </a:pPr>
            <a:r>
              <a:rPr lang="en-US" altLang="ar-SA" b="1" dirty="0" smtClean="0"/>
              <a:t>Eastern </a:t>
            </a:r>
            <a:r>
              <a:rPr lang="en-US" altLang="ar-SA" b="1" dirty="0"/>
              <a:t>Region are fed from 2 connection point by Israel Electrical Company (IEC), at 33KV.</a:t>
            </a:r>
          </a:p>
          <a:p>
            <a:pPr marL="457200" indent="-457200" algn="l" rtl="0">
              <a:buSzPct val="100000"/>
              <a:buFont typeface="+mj-lt"/>
              <a:buAutoNum type="alphaUcPeriod"/>
            </a:pPr>
            <a:endParaRPr lang="en-US" altLang="ar-SA" b="1" dirty="0" smtClean="0"/>
          </a:p>
          <a:p>
            <a:pPr marL="0" indent="0" algn="l" rtl="0">
              <a:buSzPct val="100000"/>
              <a:buNone/>
            </a:pPr>
            <a:r>
              <a:rPr lang="en-US" altLang="ar-SA" sz="2600" b="1" dirty="0" smtClean="0">
                <a:solidFill>
                  <a:srgbClr val="FFFF00"/>
                </a:solidFill>
              </a:rPr>
              <a:t>2- Transformers :</a:t>
            </a:r>
          </a:p>
          <a:p>
            <a:pPr algn="l" rtl="0"/>
            <a:r>
              <a:rPr lang="en-US" sz="2200" b="1" dirty="0"/>
              <a:t>Power Transformers : </a:t>
            </a:r>
          </a:p>
          <a:p>
            <a:pPr marL="0" indent="0" algn="l" rtl="0">
              <a:buNone/>
            </a:pPr>
            <a:r>
              <a:rPr lang="en-US" sz="2200" dirty="0"/>
              <a:t> This network consists </a:t>
            </a:r>
            <a:r>
              <a:rPr lang="en-US" sz="2200" dirty="0" smtClean="0"/>
              <a:t>of (</a:t>
            </a:r>
            <a:r>
              <a:rPr lang="en-US" sz="2200" dirty="0"/>
              <a:t>2) power transformer (</a:t>
            </a:r>
            <a:r>
              <a:rPr lang="en-US" sz="2200" dirty="0" smtClean="0"/>
              <a:t>33/11) </a:t>
            </a:r>
            <a:r>
              <a:rPr lang="en-US" sz="2200" dirty="0"/>
              <a:t>KV with ratings 10 MVA </a:t>
            </a:r>
            <a:r>
              <a:rPr lang="en-US" sz="2200" dirty="0" smtClean="0"/>
              <a:t>.</a:t>
            </a:r>
            <a:endParaRPr lang="en-US" sz="2200" dirty="0"/>
          </a:p>
          <a:p>
            <a:pPr algn="l" rtl="0"/>
            <a:r>
              <a:rPr lang="en-US" sz="2200" b="1" dirty="0"/>
              <a:t>Distribution transformers :</a:t>
            </a:r>
          </a:p>
          <a:p>
            <a:pPr algn="l" rtl="0">
              <a:buFont typeface="+mj-lt"/>
              <a:buAutoNum type="arabicPeriod"/>
            </a:pPr>
            <a:r>
              <a:rPr lang="en-US" sz="2200" dirty="0"/>
              <a:t>41 distribution transformers (33/0.4)KV</a:t>
            </a:r>
          </a:p>
          <a:p>
            <a:pPr algn="l" rtl="0">
              <a:buFont typeface="+mj-lt"/>
              <a:buAutoNum type="arabicPeriod"/>
            </a:pPr>
            <a:r>
              <a:rPr lang="en-US" sz="2200" dirty="0"/>
              <a:t>67 distribution transformers </a:t>
            </a:r>
            <a:r>
              <a:rPr lang="en-US" sz="2200" dirty="0" smtClean="0"/>
              <a:t>(11/0.4)KV </a:t>
            </a:r>
          </a:p>
          <a:p>
            <a:pPr marL="0" indent="0" algn="l" rtl="0">
              <a:buNone/>
            </a:pPr>
            <a:endParaRPr lang="en-US" sz="2200" dirty="0"/>
          </a:p>
          <a:p>
            <a:pPr marL="0" indent="0" algn="l" rtl="0">
              <a:buSzPct val="100000"/>
              <a:buNone/>
            </a:pPr>
            <a:endParaRPr lang="en-US" altLang="ar-SA" sz="2200" b="1" dirty="0" smtClean="0"/>
          </a:p>
          <a:p>
            <a:pPr marL="457200" indent="-457200" algn="l" rtl="0">
              <a:buSzPct val="100000"/>
              <a:buFont typeface="+mj-lt"/>
              <a:buAutoNum type="alphaUcPeriod"/>
            </a:pPr>
            <a:endParaRPr lang="en-US" altLang="ar-SA" b="1" dirty="0" smtClean="0"/>
          </a:p>
        </p:txBody>
      </p:sp>
      <p:sp>
        <p:nvSpPr>
          <p:cNvPr id="4" name="Slide Number Placeholder 3"/>
          <p:cNvSpPr>
            <a:spLocks noGrp="1"/>
          </p:cNvSpPr>
          <p:nvPr>
            <p:ph type="sldNum" sz="quarter" idx="12"/>
          </p:nvPr>
        </p:nvSpPr>
        <p:spPr/>
        <p:txBody>
          <a:bodyPr/>
          <a:lstStyle/>
          <a:p>
            <a:fld id="{D57F1E4F-1CFF-5643-939E-02111984F565}" type="slidenum">
              <a:rPr lang="en-US" smtClean="0"/>
              <a:t>22</a:t>
            </a:fld>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1424351457"/>
              </p:ext>
            </p:extLst>
          </p:nvPr>
        </p:nvGraphicFramePr>
        <p:xfrm>
          <a:off x="8792980" y="1923321"/>
          <a:ext cx="3119120" cy="3808614"/>
        </p:xfrm>
        <a:graphic>
          <a:graphicData uri="http://schemas.openxmlformats.org/drawingml/2006/table">
            <a:tbl>
              <a:tblPr>
                <a:tableStyleId>{5C22544A-7EE6-4342-B048-85BDC9FD1C3A}</a:tableStyleId>
              </a:tblPr>
              <a:tblGrid>
                <a:gridCol w="1503680"/>
                <a:gridCol w="1615440"/>
              </a:tblGrid>
              <a:tr h="432940">
                <a:tc>
                  <a:txBody>
                    <a:bodyPr/>
                    <a:lstStyle/>
                    <a:p>
                      <a:pPr marL="228600" algn="l" rtl="0">
                        <a:lnSpc>
                          <a:spcPct val="107000"/>
                        </a:lnSpc>
                        <a:spcAft>
                          <a:spcPts val="0"/>
                        </a:spcAft>
                      </a:pPr>
                      <a:r>
                        <a:rPr lang="en-US" sz="1200" b="1" dirty="0">
                          <a:effectLst/>
                        </a:rPr>
                        <a:t>  Number of       Transformers</a:t>
                      </a:r>
                      <a:endParaRPr lang="en-US" sz="11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228600" algn="l" rtl="0">
                        <a:lnSpc>
                          <a:spcPct val="107000"/>
                        </a:lnSpc>
                        <a:spcAft>
                          <a:spcPts val="0"/>
                        </a:spcAft>
                      </a:pPr>
                      <a:r>
                        <a:rPr lang="en-US" sz="1200" b="1">
                          <a:effectLst/>
                        </a:rPr>
                        <a:t>Transformer  Ratings (KVA)</a:t>
                      </a:r>
                      <a:endParaRPr lang="en-US" sz="11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69498">
                <a:tc>
                  <a:txBody>
                    <a:bodyPr/>
                    <a:lstStyle/>
                    <a:p>
                      <a:pPr marL="228600" indent="228600" algn="l" rtl="0">
                        <a:lnSpc>
                          <a:spcPct val="107000"/>
                        </a:lnSpc>
                        <a:spcAft>
                          <a:spcPts val="0"/>
                        </a:spcAft>
                      </a:pPr>
                      <a:r>
                        <a:rPr lang="en-US" sz="1300" b="1">
                          <a:effectLst/>
                        </a:rPr>
                        <a:t>2</a:t>
                      </a:r>
                      <a:endParaRPr lang="en-US" sz="11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228600" indent="228600" algn="l" rtl="0">
                        <a:lnSpc>
                          <a:spcPct val="107000"/>
                        </a:lnSpc>
                        <a:spcAft>
                          <a:spcPts val="0"/>
                        </a:spcAft>
                      </a:pPr>
                      <a:r>
                        <a:rPr lang="en-US" sz="1300" b="1" dirty="0">
                          <a:effectLst/>
                        </a:rPr>
                        <a:t>2000</a:t>
                      </a:r>
                      <a:endParaRPr lang="en-US" sz="11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75772">
                <a:tc>
                  <a:txBody>
                    <a:bodyPr/>
                    <a:lstStyle/>
                    <a:p>
                      <a:pPr marL="228600" indent="228600" algn="l" rtl="0">
                        <a:lnSpc>
                          <a:spcPct val="107000"/>
                        </a:lnSpc>
                        <a:spcAft>
                          <a:spcPts val="0"/>
                        </a:spcAft>
                      </a:pPr>
                      <a:r>
                        <a:rPr lang="en-US" sz="1300" b="1" dirty="0">
                          <a:effectLst/>
                        </a:rPr>
                        <a:t>1</a:t>
                      </a:r>
                      <a:endParaRPr lang="en-US" sz="11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228600" indent="228600" algn="l" rtl="0">
                        <a:lnSpc>
                          <a:spcPct val="107000"/>
                        </a:lnSpc>
                        <a:spcAft>
                          <a:spcPts val="0"/>
                        </a:spcAft>
                      </a:pPr>
                      <a:r>
                        <a:rPr lang="en-US" sz="1300" b="1" dirty="0">
                          <a:effectLst/>
                        </a:rPr>
                        <a:t>1600</a:t>
                      </a:r>
                      <a:endParaRPr lang="en-US" sz="11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75772">
                <a:tc>
                  <a:txBody>
                    <a:bodyPr/>
                    <a:lstStyle/>
                    <a:p>
                      <a:pPr marL="228600" indent="228600" algn="l" rtl="0">
                        <a:lnSpc>
                          <a:spcPct val="107000"/>
                        </a:lnSpc>
                        <a:spcAft>
                          <a:spcPts val="0"/>
                        </a:spcAft>
                      </a:pPr>
                      <a:r>
                        <a:rPr lang="en-US" sz="1300" b="1">
                          <a:effectLst/>
                        </a:rPr>
                        <a:t>3</a:t>
                      </a:r>
                      <a:endParaRPr lang="en-US" sz="11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228600" indent="228600" algn="l" rtl="0">
                        <a:lnSpc>
                          <a:spcPct val="107000"/>
                        </a:lnSpc>
                        <a:spcAft>
                          <a:spcPts val="0"/>
                        </a:spcAft>
                      </a:pPr>
                      <a:r>
                        <a:rPr lang="en-US" sz="1300" b="1">
                          <a:effectLst/>
                        </a:rPr>
                        <a:t>1000</a:t>
                      </a:r>
                      <a:endParaRPr lang="en-US" sz="11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75772">
                <a:tc>
                  <a:txBody>
                    <a:bodyPr/>
                    <a:lstStyle/>
                    <a:p>
                      <a:pPr marL="228600" indent="228600" algn="l" rtl="0">
                        <a:lnSpc>
                          <a:spcPct val="107000"/>
                        </a:lnSpc>
                        <a:spcAft>
                          <a:spcPts val="0"/>
                        </a:spcAft>
                      </a:pPr>
                      <a:r>
                        <a:rPr lang="en-US" sz="1300" b="1">
                          <a:effectLst/>
                        </a:rPr>
                        <a:t>43</a:t>
                      </a:r>
                      <a:endParaRPr lang="en-US" sz="11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228600" indent="228600" algn="l" rtl="0">
                        <a:lnSpc>
                          <a:spcPct val="107000"/>
                        </a:lnSpc>
                        <a:spcAft>
                          <a:spcPts val="0"/>
                        </a:spcAft>
                      </a:pPr>
                      <a:r>
                        <a:rPr lang="en-US" sz="1300" b="1" dirty="0">
                          <a:effectLst/>
                        </a:rPr>
                        <a:t>630</a:t>
                      </a:r>
                      <a:endParaRPr lang="en-US" sz="11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75772">
                <a:tc>
                  <a:txBody>
                    <a:bodyPr/>
                    <a:lstStyle/>
                    <a:p>
                      <a:pPr marL="228600" indent="228600" algn="l" rtl="0">
                        <a:lnSpc>
                          <a:spcPct val="107000"/>
                        </a:lnSpc>
                        <a:spcAft>
                          <a:spcPts val="0"/>
                        </a:spcAft>
                      </a:pPr>
                      <a:r>
                        <a:rPr lang="en-US" sz="1300" b="1">
                          <a:effectLst/>
                        </a:rPr>
                        <a:t>34</a:t>
                      </a:r>
                      <a:endParaRPr lang="en-US" sz="11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228600" indent="228600" algn="l" rtl="0">
                        <a:lnSpc>
                          <a:spcPct val="107000"/>
                        </a:lnSpc>
                        <a:spcAft>
                          <a:spcPts val="0"/>
                        </a:spcAft>
                      </a:pPr>
                      <a:r>
                        <a:rPr lang="en-US" sz="1300" b="1">
                          <a:effectLst/>
                        </a:rPr>
                        <a:t>400</a:t>
                      </a:r>
                      <a:endParaRPr lang="en-US" sz="11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75772">
                <a:tc>
                  <a:txBody>
                    <a:bodyPr/>
                    <a:lstStyle/>
                    <a:p>
                      <a:pPr marL="228600" indent="228600" algn="l" rtl="0">
                        <a:lnSpc>
                          <a:spcPct val="107000"/>
                        </a:lnSpc>
                        <a:spcAft>
                          <a:spcPts val="0"/>
                        </a:spcAft>
                      </a:pPr>
                      <a:r>
                        <a:rPr lang="en-US" sz="1300" b="1">
                          <a:effectLst/>
                        </a:rPr>
                        <a:t>16</a:t>
                      </a:r>
                      <a:endParaRPr lang="en-US" sz="11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228600" indent="228600" algn="l" rtl="0">
                        <a:lnSpc>
                          <a:spcPct val="107000"/>
                        </a:lnSpc>
                        <a:spcAft>
                          <a:spcPts val="0"/>
                        </a:spcAft>
                      </a:pPr>
                      <a:r>
                        <a:rPr lang="en-US" sz="1300" b="1">
                          <a:effectLst/>
                        </a:rPr>
                        <a:t>250</a:t>
                      </a:r>
                      <a:endParaRPr lang="en-US" sz="11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75772">
                <a:tc>
                  <a:txBody>
                    <a:bodyPr/>
                    <a:lstStyle/>
                    <a:p>
                      <a:pPr marL="228600" indent="228600" algn="l" rtl="0">
                        <a:lnSpc>
                          <a:spcPct val="107000"/>
                        </a:lnSpc>
                        <a:spcAft>
                          <a:spcPts val="0"/>
                        </a:spcAft>
                      </a:pPr>
                      <a:r>
                        <a:rPr lang="en-US" sz="1300" b="1">
                          <a:effectLst/>
                        </a:rPr>
                        <a:t>8</a:t>
                      </a:r>
                      <a:endParaRPr lang="en-US" sz="11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228600" indent="228600" algn="l" rtl="0">
                        <a:lnSpc>
                          <a:spcPct val="107000"/>
                        </a:lnSpc>
                        <a:spcAft>
                          <a:spcPts val="0"/>
                        </a:spcAft>
                      </a:pPr>
                      <a:r>
                        <a:rPr lang="en-US" sz="1300" b="1">
                          <a:effectLst/>
                        </a:rPr>
                        <a:t>160</a:t>
                      </a:r>
                      <a:endParaRPr lang="en-US" sz="11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75772">
                <a:tc>
                  <a:txBody>
                    <a:bodyPr/>
                    <a:lstStyle/>
                    <a:p>
                      <a:pPr marL="228600" indent="228600" algn="l" rtl="0">
                        <a:lnSpc>
                          <a:spcPct val="107000"/>
                        </a:lnSpc>
                        <a:spcAft>
                          <a:spcPts val="0"/>
                        </a:spcAft>
                      </a:pPr>
                      <a:r>
                        <a:rPr lang="en-US" sz="1300" b="1">
                          <a:effectLst/>
                        </a:rPr>
                        <a:t>1</a:t>
                      </a:r>
                      <a:endParaRPr lang="en-US" sz="11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228600" indent="228600" algn="l" rtl="0">
                        <a:lnSpc>
                          <a:spcPct val="107000"/>
                        </a:lnSpc>
                        <a:spcAft>
                          <a:spcPts val="0"/>
                        </a:spcAft>
                      </a:pPr>
                      <a:r>
                        <a:rPr lang="en-US" sz="1300" b="1">
                          <a:effectLst/>
                        </a:rPr>
                        <a:t>100</a:t>
                      </a:r>
                      <a:endParaRPr lang="en-US" sz="11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75772">
                <a:tc>
                  <a:txBody>
                    <a:bodyPr/>
                    <a:lstStyle/>
                    <a:p>
                      <a:pPr marL="228600" indent="228600" algn="l" rtl="0">
                        <a:lnSpc>
                          <a:spcPct val="107000"/>
                        </a:lnSpc>
                        <a:spcAft>
                          <a:spcPts val="0"/>
                        </a:spcAft>
                      </a:pPr>
                      <a:r>
                        <a:rPr lang="en-US" sz="1300" b="1">
                          <a:effectLst/>
                        </a:rPr>
                        <a:t>108</a:t>
                      </a:r>
                      <a:endParaRPr lang="en-US" sz="11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228600" indent="228600" algn="l" rtl="0">
                        <a:lnSpc>
                          <a:spcPct val="107000"/>
                        </a:lnSpc>
                        <a:spcAft>
                          <a:spcPts val="0"/>
                        </a:spcAft>
                      </a:pPr>
                      <a:r>
                        <a:rPr lang="en-US" sz="1300" b="1" dirty="0">
                          <a:effectLst/>
                        </a:rPr>
                        <a:t>Total</a:t>
                      </a:r>
                      <a:endParaRPr lang="en-US" sz="11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Tree>
    <p:extLst>
      <p:ext uri="{BB962C8B-B14F-4D97-AF65-F5344CB8AC3E}">
        <p14:creationId xmlns:p14="http://schemas.microsoft.com/office/powerpoint/2010/main" val="102856546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solidFill>
                  <a:srgbClr val="FF0000"/>
                </a:solidFill>
              </a:rPr>
              <a:t>Elements Of The Network</a:t>
            </a:r>
            <a:endParaRPr lang="ar-SA" dirty="0"/>
          </a:p>
        </p:txBody>
      </p:sp>
      <p:sp>
        <p:nvSpPr>
          <p:cNvPr id="3" name="Content Placeholder 2"/>
          <p:cNvSpPr>
            <a:spLocks noGrp="1"/>
          </p:cNvSpPr>
          <p:nvPr>
            <p:ph idx="1"/>
          </p:nvPr>
        </p:nvSpPr>
        <p:spPr>
          <a:xfrm>
            <a:off x="646111" y="1539570"/>
            <a:ext cx="9123498" cy="4740914"/>
          </a:xfrm>
        </p:spPr>
        <p:txBody>
          <a:bodyPr>
            <a:normAutofit/>
          </a:bodyPr>
          <a:lstStyle/>
          <a:p>
            <a:pPr marL="0" indent="0" algn="l" rtl="0">
              <a:buNone/>
            </a:pPr>
            <a:r>
              <a:rPr lang="en-US" sz="2400" b="1" dirty="0" smtClean="0">
                <a:solidFill>
                  <a:srgbClr val="FFFF00"/>
                </a:solidFill>
              </a:rPr>
              <a:t>3- </a:t>
            </a:r>
            <a:r>
              <a:rPr lang="en-US" altLang="ar-SA" sz="2400" b="1" dirty="0" smtClean="0">
                <a:solidFill>
                  <a:srgbClr val="FFFF00"/>
                </a:solidFill>
              </a:rPr>
              <a:t>Transmission </a:t>
            </a:r>
            <a:r>
              <a:rPr lang="en-US" altLang="ar-SA" sz="2400" b="1" dirty="0">
                <a:solidFill>
                  <a:srgbClr val="FFFF00"/>
                </a:solidFill>
              </a:rPr>
              <a:t>Line</a:t>
            </a:r>
            <a:r>
              <a:rPr lang="en-US" sz="2400" b="1" dirty="0" smtClean="0">
                <a:solidFill>
                  <a:srgbClr val="FFFF00"/>
                </a:solidFill>
              </a:rPr>
              <a:t> &amp; cable :</a:t>
            </a:r>
          </a:p>
          <a:p>
            <a:pPr algn="l" rtl="0"/>
            <a:r>
              <a:rPr lang="en-US" b="1" dirty="0"/>
              <a:t>Over Head Line:</a:t>
            </a:r>
          </a:p>
          <a:p>
            <a:pPr marL="0" indent="0" algn="l" rtl="0">
              <a:buNone/>
            </a:pPr>
            <a:r>
              <a:rPr lang="en-US" dirty="0" smtClean="0"/>
              <a:t> </a:t>
            </a:r>
            <a:r>
              <a:rPr lang="en-US" sz="2200" dirty="0"/>
              <a:t>The conductors used in the network are ACSR (Aluminum Conductor Steel Reinforced)</a:t>
            </a:r>
          </a:p>
          <a:p>
            <a:pPr algn="l" rtl="0"/>
            <a:r>
              <a:rPr lang="en-US" b="1" dirty="0" smtClean="0"/>
              <a:t>Under </a:t>
            </a:r>
            <a:r>
              <a:rPr lang="en-US" b="1" dirty="0"/>
              <a:t>Ground Cable :</a:t>
            </a:r>
          </a:p>
          <a:p>
            <a:pPr marL="0" indent="0" algn="l" rtl="0">
              <a:buNone/>
            </a:pPr>
            <a:r>
              <a:rPr lang="en-US" sz="2200" dirty="0"/>
              <a:t>The underground cable used in the network are XLPE Cu </a:t>
            </a:r>
            <a:r>
              <a:rPr lang="en-US" sz="2200" dirty="0" smtClean="0"/>
              <a:t>.</a:t>
            </a:r>
          </a:p>
          <a:p>
            <a:pPr marL="0" indent="0" algn="l" rtl="0">
              <a:buNone/>
            </a:pPr>
            <a:r>
              <a:rPr lang="en-US" sz="2400" b="1" dirty="0" smtClean="0">
                <a:solidFill>
                  <a:srgbClr val="FFFF00"/>
                </a:solidFill>
              </a:rPr>
              <a:t>4- Switch gear :</a:t>
            </a:r>
          </a:p>
          <a:p>
            <a:pPr marL="0" indent="0" algn="l" rtl="0">
              <a:buNone/>
            </a:pPr>
            <a:r>
              <a:rPr lang="en-US" sz="2200" dirty="0"/>
              <a:t>switchgears in substations are located on both the high and low voltage sides of large power </a:t>
            </a:r>
            <a:r>
              <a:rPr lang="en-US" sz="2200" dirty="0" smtClean="0"/>
              <a:t>transformers .</a:t>
            </a:r>
          </a:p>
          <a:p>
            <a:pPr marL="0" indent="0" algn="l" rtl="0">
              <a:buNone/>
            </a:pPr>
            <a:r>
              <a:rPr lang="en-US" sz="2200" b="1" dirty="0"/>
              <a:t>Selection depends on </a:t>
            </a:r>
            <a:r>
              <a:rPr lang="en-US" sz="2200" b="1" dirty="0" smtClean="0"/>
              <a:t>: </a:t>
            </a:r>
            <a:r>
              <a:rPr lang="en-US" sz="2200" dirty="0" smtClean="0"/>
              <a:t>Voltage level ,Number </a:t>
            </a:r>
            <a:r>
              <a:rPr lang="en-US" sz="2200" dirty="0"/>
              <a:t>of </a:t>
            </a:r>
            <a:r>
              <a:rPr lang="en-US" sz="2200" dirty="0" smtClean="0"/>
              <a:t>lines ,Location </a:t>
            </a:r>
            <a:r>
              <a:rPr lang="en-US" sz="2200" dirty="0"/>
              <a:t>of substation </a:t>
            </a:r>
            <a:r>
              <a:rPr lang="en-US" sz="2200" dirty="0" smtClean="0"/>
              <a:t>, Possibility </a:t>
            </a:r>
            <a:r>
              <a:rPr lang="en-US" sz="2200" dirty="0"/>
              <a:t>of expansion</a:t>
            </a:r>
          </a:p>
          <a:p>
            <a:pPr marL="0" indent="0" algn="l" rtl="0">
              <a:buNone/>
            </a:pPr>
            <a:endParaRPr lang="en-US" b="1" dirty="0">
              <a:solidFill>
                <a:srgbClr val="FFFF00"/>
              </a:solidFill>
            </a:endParaRPr>
          </a:p>
          <a:p>
            <a:pPr marL="0" indent="0" algn="l" rtl="0">
              <a:buNone/>
            </a:pPr>
            <a:endParaRPr lang="en-US" sz="2200" b="1" dirty="0" smtClean="0">
              <a:solidFill>
                <a:srgbClr val="FFFF00"/>
              </a:solidFill>
            </a:endParaRPr>
          </a:p>
          <a:p>
            <a:pPr marL="0" indent="0" algn="l" rtl="0">
              <a:buNone/>
            </a:pPr>
            <a:endParaRPr lang="en-US" sz="2200" b="1" dirty="0" smtClean="0">
              <a:solidFill>
                <a:srgbClr val="FFFF00"/>
              </a:solidFill>
            </a:endParaRPr>
          </a:p>
          <a:p>
            <a:pPr marL="0" indent="0" algn="l" rtl="0">
              <a:buNone/>
            </a:pPr>
            <a:endParaRPr lang="ar-SA" sz="2200" b="1" dirty="0">
              <a:solidFill>
                <a:srgbClr val="FFFF00"/>
              </a:solidFill>
            </a:endParaRPr>
          </a:p>
        </p:txBody>
      </p:sp>
      <p:sp>
        <p:nvSpPr>
          <p:cNvPr id="4" name="Slide Number Placeholder 3"/>
          <p:cNvSpPr>
            <a:spLocks noGrp="1"/>
          </p:cNvSpPr>
          <p:nvPr>
            <p:ph type="sldNum" sz="quarter" idx="12"/>
          </p:nvPr>
        </p:nvSpPr>
        <p:spPr/>
        <p:txBody>
          <a:bodyPr/>
          <a:lstStyle/>
          <a:p>
            <a:fld id="{D57F1E4F-1CFF-5643-939E-02111984F565}" type="slidenum">
              <a:rPr lang="en-US" smtClean="0"/>
              <a:t>23</a:t>
            </a:fld>
            <a:endParaRPr lang="en-US" dirty="0"/>
          </a:p>
        </p:txBody>
      </p:sp>
      <p:pic>
        <p:nvPicPr>
          <p:cNvPr id="5" name="Picture 233" descr="Electric_transmission_lines-74110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86800" y="1395663"/>
            <a:ext cx="2043217" cy="12880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34" descr="CentritileEle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86800" y="2940100"/>
            <a:ext cx="2043217" cy="1321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0460117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solidFill>
                  <a:srgbClr val="FF0000"/>
                </a:solidFill>
              </a:rPr>
              <a:t>Elements Of The Network</a:t>
            </a:r>
            <a:endParaRPr lang="ar-SA" dirty="0"/>
          </a:p>
        </p:txBody>
      </p:sp>
      <p:sp>
        <p:nvSpPr>
          <p:cNvPr id="3" name="Content Placeholder 2"/>
          <p:cNvSpPr>
            <a:spLocks noGrp="1"/>
          </p:cNvSpPr>
          <p:nvPr>
            <p:ph idx="1"/>
          </p:nvPr>
        </p:nvSpPr>
        <p:spPr>
          <a:xfrm>
            <a:off x="345066" y="1829189"/>
            <a:ext cx="8946541" cy="4195481"/>
          </a:xfrm>
        </p:spPr>
        <p:txBody>
          <a:bodyPr>
            <a:normAutofit fontScale="92500" lnSpcReduction="10000"/>
          </a:bodyPr>
          <a:lstStyle/>
          <a:p>
            <a:pPr algn="l" rtl="0"/>
            <a:r>
              <a:rPr lang="en-US" sz="2200" b="1" dirty="0"/>
              <a:t>Switchgear  contain of</a:t>
            </a:r>
            <a:r>
              <a:rPr lang="en-US" sz="2200" dirty="0"/>
              <a:t> : </a:t>
            </a:r>
            <a:endParaRPr lang="en-US" sz="2200" dirty="0" smtClean="0"/>
          </a:p>
          <a:p>
            <a:pPr marL="0" indent="0" algn="l" rtl="0">
              <a:buNone/>
            </a:pPr>
            <a:r>
              <a:rPr lang="en-US" sz="2200" b="1" dirty="0" smtClean="0">
                <a:solidFill>
                  <a:srgbClr val="FFFF00"/>
                </a:solidFill>
              </a:rPr>
              <a:t>A. Circuit Breaker :</a:t>
            </a:r>
          </a:p>
          <a:p>
            <a:pPr algn="l" rtl="0">
              <a:buClr>
                <a:srgbClr val="FF0000"/>
              </a:buClr>
              <a:buFont typeface="Wingdings" panose="05000000000000000000" pitchFamily="2" charset="2"/>
              <a:buChar char="v"/>
            </a:pPr>
            <a:r>
              <a:rPr lang="en-US" b="1" dirty="0" smtClean="0"/>
              <a:t>How to choose CB :</a:t>
            </a:r>
            <a:endParaRPr lang="en-US" dirty="0" smtClean="0"/>
          </a:p>
          <a:p>
            <a:pPr lvl="0" algn="l" rtl="0" fontAlgn="base">
              <a:buFont typeface="Arial" panose="020B0604020202020204" pitchFamily="34" charset="0"/>
              <a:buChar char="•"/>
            </a:pPr>
            <a:r>
              <a:rPr lang="en-US" b="1" dirty="0" smtClean="0"/>
              <a:t> I </a:t>
            </a:r>
            <a:r>
              <a:rPr lang="en-US" b="1" baseline="-25000" dirty="0"/>
              <a:t>C.B</a:t>
            </a:r>
            <a:r>
              <a:rPr lang="en-US" b="1" dirty="0"/>
              <a:t> &gt;= </a:t>
            </a:r>
            <a:r>
              <a:rPr lang="en-US" b="1" dirty="0" err="1"/>
              <a:t>Ksafty</a:t>
            </a:r>
            <a:r>
              <a:rPr lang="en-US" b="1" dirty="0"/>
              <a:t> * I max load .</a:t>
            </a:r>
            <a:endParaRPr lang="en-US" dirty="0"/>
          </a:p>
          <a:p>
            <a:pPr lvl="0" algn="l" rtl="0" fontAlgn="base">
              <a:buFont typeface="Arial" panose="020B0604020202020204" pitchFamily="34" charset="0"/>
              <a:buChar char="•"/>
            </a:pPr>
            <a:r>
              <a:rPr lang="en-US" b="1" dirty="0"/>
              <a:t>V</a:t>
            </a:r>
            <a:r>
              <a:rPr lang="en-US" b="1" baseline="-25000" dirty="0"/>
              <a:t>C.B </a:t>
            </a:r>
            <a:r>
              <a:rPr lang="en-US" b="1" dirty="0"/>
              <a:t>&gt;= V  system.</a:t>
            </a:r>
            <a:endParaRPr lang="en-US" dirty="0"/>
          </a:p>
          <a:p>
            <a:pPr lvl="0" algn="l" rtl="0" fontAlgn="base">
              <a:buFont typeface="Arial" panose="020B0604020202020204" pitchFamily="34" charset="0"/>
              <a:buChar char="•"/>
            </a:pPr>
            <a:r>
              <a:rPr lang="en-US" b="1" dirty="0"/>
              <a:t>I breaking capacity &gt;= 1.2 * I </a:t>
            </a:r>
            <a:r>
              <a:rPr lang="en-US" b="1" baseline="-25000" dirty="0" smtClean="0"/>
              <a:t>S.C</a:t>
            </a:r>
          </a:p>
          <a:p>
            <a:pPr marL="0" lvl="0" indent="0" algn="l" rtl="0" fontAlgn="base">
              <a:buNone/>
            </a:pPr>
            <a:endParaRPr lang="en-US" dirty="0"/>
          </a:p>
          <a:p>
            <a:pPr algn="l" rtl="0">
              <a:buClr>
                <a:srgbClr val="FF0000"/>
              </a:buClr>
              <a:buFont typeface="Wingdings" panose="05000000000000000000" pitchFamily="2" charset="2"/>
              <a:buChar char="v"/>
            </a:pPr>
            <a:r>
              <a:rPr lang="en-US" b="1" dirty="0"/>
              <a:t>The Specifications of the Circuit Breaker that </a:t>
            </a:r>
            <a:r>
              <a:rPr lang="en-US" b="1" dirty="0" smtClean="0"/>
              <a:t/>
            </a:r>
            <a:br>
              <a:rPr lang="en-US" b="1" dirty="0" smtClean="0"/>
            </a:br>
            <a:r>
              <a:rPr lang="en-US" b="1" dirty="0" smtClean="0"/>
              <a:t>we </a:t>
            </a:r>
            <a:r>
              <a:rPr lang="en-US" b="1" dirty="0"/>
              <a:t>have used are as follows: </a:t>
            </a:r>
            <a:endParaRPr lang="en-US" dirty="0"/>
          </a:p>
          <a:p>
            <a:pPr lvl="0" algn="l" rtl="0">
              <a:buFont typeface="Arial" panose="020B0604020202020204" pitchFamily="34" charset="0"/>
              <a:buChar char="•"/>
            </a:pPr>
            <a:r>
              <a:rPr lang="en-US" dirty="0" smtClean="0"/>
              <a:t> </a:t>
            </a:r>
            <a:r>
              <a:rPr lang="en-US" b="1" dirty="0" smtClean="0"/>
              <a:t>Ur </a:t>
            </a:r>
            <a:r>
              <a:rPr lang="en-US" b="1" dirty="0"/>
              <a:t>= 36 kV, Up = 170 kV ,  </a:t>
            </a:r>
            <a:r>
              <a:rPr lang="en-US" b="1" dirty="0" err="1"/>
              <a:t>Ud</a:t>
            </a:r>
            <a:r>
              <a:rPr lang="en-US" b="1" dirty="0"/>
              <a:t> = 70kV ; 1 min</a:t>
            </a:r>
          </a:p>
          <a:p>
            <a:pPr lvl="0" algn="l" rtl="0">
              <a:buFont typeface="Arial" panose="020B0604020202020204" pitchFamily="34" charset="0"/>
              <a:buChar char="•"/>
            </a:pPr>
            <a:r>
              <a:rPr lang="en-US" b="1" dirty="0" smtClean="0"/>
              <a:t> </a:t>
            </a:r>
            <a:r>
              <a:rPr lang="en-US" b="1" dirty="0" err="1" smtClean="0"/>
              <a:t>Ir</a:t>
            </a:r>
            <a:r>
              <a:rPr lang="en-US" b="1" dirty="0" smtClean="0"/>
              <a:t> </a:t>
            </a:r>
            <a:r>
              <a:rPr lang="en-US" b="1" dirty="0"/>
              <a:t>= 1250 A , </a:t>
            </a:r>
            <a:r>
              <a:rPr lang="en-US" b="1" dirty="0" err="1"/>
              <a:t>Ik</a:t>
            </a:r>
            <a:r>
              <a:rPr lang="en-US" b="1" dirty="0"/>
              <a:t> = 25 kA ; </a:t>
            </a:r>
            <a:r>
              <a:rPr lang="en-US" b="1" dirty="0" err="1"/>
              <a:t>tk</a:t>
            </a:r>
            <a:r>
              <a:rPr lang="en-US" b="1" dirty="0"/>
              <a:t> = 1sec , </a:t>
            </a:r>
            <a:r>
              <a:rPr lang="en-US" b="1" dirty="0" err="1"/>
              <a:t>Ip</a:t>
            </a:r>
            <a:r>
              <a:rPr lang="en-US" b="1" dirty="0"/>
              <a:t> = 62.5 kA</a:t>
            </a:r>
          </a:p>
          <a:p>
            <a:pPr marL="0" indent="0" algn="l" rtl="0">
              <a:buNone/>
            </a:pPr>
            <a:endParaRPr lang="en-US" dirty="0" smtClean="0"/>
          </a:p>
          <a:p>
            <a:pPr marL="0" indent="0" algn="l" rtl="0">
              <a:buNone/>
            </a:pPr>
            <a:endParaRPr lang="ar-SA" dirty="0"/>
          </a:p>
        </p:txBody>
      </p:sp>
      <p:sp>
        <p:nvSpPr>
          <p:cNvPr id="4" name="Slide Number Placeholder 3"/>
          <p:cNvSpPr>
            <a:spLocks noGrp="1"/>
          </p:cNvSpPr>
          <p:nvPr>
            <p:ph type="sldNum" sz="quarter" idx="12"/>
          </p:nvPr>
        </p:nvSpPr>
        <p:spPr/>
        <p:txBody>
          <a:bodyPr/>
          <a:lstStyle/>
          <a:p>
            <a:fld id="{D57F1E4F-1CFF-5643-939E-02111984F565}" type="slidenum">
              <a:rPr lang="en-US" smtClean="0"/>
              <a:t>24</a:t>
            </a:fld>
            <a:endParaRPr lang="en-US" dirty="0"/>
          </a:p>
        </p:txBody>
      </p:sp>
      <p:pic>
        <p:nvPicPr>
          <p:cNvPr id="5" name="صورة 4" descr="hhehhfuhwgygve.jpg"/>
          <p:cNvPicPr/>
          <p:nvPr/>
        </p:nvPicPr>
        <p:blipFill>
          <a:blip r:embed="rId2">
            <a:lum bright="-10000" contrast="-10000"/>
          </a:blip>
          <a:stretch>
            <a:fillRect/>
          </a:stretch>
        </p:blipFill>
        <p:spPr>
          <a:xfrm>
            <a:off x="8151701" y="1348278"/>
            <a:ext cx="3798266" cy="3762881"/>
          </a:xfrm>
          <a:prstGeom prst="rect">
            <a:avLst/>
          </a:prstGeom>
          <a:ln>
            <a:solidFill>
              <a:schemeClr val="tx1">
                <a:lumMod val="65000"/>
                <a:lumOff val="35000"/>
              </a:schemeClr>
            </a:solidFill>
          </a:ln>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1999" y="1348278"/>
            <a:ext cx="3425781" cy="3236601"/>
          </a:xfrm>
          <a:prstGeom prst="rect">
            <a:avLst/>
          </a:prstGeom>
        </p:spPr>
      </p:pic>
    </p:spTree>
    <p:extLst>
      <p:ext uri="{BB962C8B-B14F-4D97-AF65-F5344CB8AC3E}">
        <p14:creationId xmlns:p14="http://schemas.microsoft.com/office/powerpoint/2010/main" val="96128740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solidFill>
                  <a:srgbClr val="FF0000"/>
                </a:solidFill>
              </a:rPr>
              <a:t>Elements Of The Network</a:t>
            </a:r>
            <a:endParaRPr lang="ar-SA" dirty="0"/>
          </a:p>
        </p:txBody>
      </p:sp>
      <p:sp>
        <p:nvSpPr>
          <p:cNvPr id="3" name="Content Placeholder 2"/>
          <p:cNvSpPr>
            <a:spLocks noGrp="1"/>
          </p:cNvSpPr>
          <p:nvPr>
            <p:ph idx="1"/>
          </p:nvPr>
        </p:nvSpPr>
        <p:spPr>
          <a:xfrm>
            <a:off x="746413" y="1627915"/>
            <a:ext cx="8371830" cy="4195481"/>
          </a:xfrm>
        </p:spPr>
        <p:txBody>
          <a:bodyPr>
            <a:normAutofit fontScale="92500"/>
          </a:bodyPr>
          <a:lstStyle/>
          <a:p>
            <a:pPr marL="0" indent="0" algn="l" rtl="0">
              <a:buNone/>
            </a:pPr>
            <a:r>
              <a:rPr lang="en-US" b="1" dirty="0" smtClean="0">
                <a:solidFill>
                  <a:srgbClr val="FFFF00"/>
                </a:solidFill>
              </a:rPr>
              <a:t>B. Bus-Bar :</a:t>
            </a:r>
          </a:p>
          <a:p>
            <a:pPr marL="0" indent="0" algn="l" rtl="0">
              <a:buNone/>
            </a:pPr>
            <a:r>
              <a:rPr lang="en-US" dirty="0"/>
              <a:t>The Bus-Bar modules are either with single phase or three phase enclosure. Three phase enclosures are compact and have lesser eddy current  losses. </a:t>
            </a:r>
            <a:endParaRPr lang="en-US" dirty="0" smtClean="0"/>
          </a:p>
          <a:p>
            <a:pPr marL="0" indent="0" algn="l" rtl="0">
              <a:buNone/>
            </a:pPr>
            <a:endParaRPr lang="en-US" dirty="0"/>
          </a:p>
          <a:p>
            <a:pPr marL="0" indent="0" algn="l" rtl="0">
              <a:buNone/>
            </a:pPr>
            <a:r>
              <a:rPr lang="en-US" b="1" dirty="0" smtClean="0">
                <a:solidFill>
                  <a:srgbClr val="FFFF00"/>
                </a:solidFill>
              </a:rPr>
              <a:t>C. Isolator Switch :</a:t>
            </a:r>
          </a:p>
          <a:p>
            <a:pPr marL="0" indent="0" algn="l" rtl="0">
              <a:buNone/>
            </a:pPr>
            <a:r>
              <a:rPr lang="en-US" dirty="0"/>
              <a:t>Isolating Switches are normally switched only when </a:t>
            </a:r>
            <a:r>
              <a:rPr lang="en-US" b="1" dirty="0" smtClean="0"/>
              <a:t>No </a:t>
            </a:r>
            <a:r>
              <a:rPr lang="en-US" b="1" dirty="0"/>
              <a:t>L</a:t>
            </a:r>
            <a:r>
              <a:rPr lang="en-US" b="1" dirty="0" smtClean="0"/>
              <a:t>oad .</a:t>
            </a:r>
          </a:p>
          <a:p>
            <a:pPr marL="0" indent="0" algn="l" rtl="0">
              <a:buNone/>
            </a:pPr>
            <a:endParaRPr lang="en-US" b="1" dirty="0"/>
          </a:p>
          <a:p>
            <a:pPr marL="0" indent="0" algn="l" rtl="0">
              <a:buNone/>
            </a:pPr>
            <a:r>
              <a:rPr lang="en-US" b="1" dirty="0" smtClean="0">
                <a:solidFill>
                  <a:srgbClr val="FFFF00"/>
                </a:solidFill>
              </a:rPr>
              <a:t>D. Earth Switch :</a:t>
            </a:r>
          </a:p>
          <a:p>
            <a:pPr marL="0" indent="0" algn="l" rtl="0">
              <a:buNone/>
            </a:pPr>
            <a:r>
              <a:rPr lang="en-US" dirty="0"/>
              <a:t>Earth switch is used to discharge the voltage on the circuit to the earth for </a:t>
            </a:r>
            <a:r>
              <a:rPr lang="en-US" b="1" dirty="0"/>
              <a:t>safety</a:t>
            </a:r>
            <a:r>
              <a:rPr lang="en-US" dirty="0"/>
              <a:t> , earth switch is mounted on the frame of the </a:t>
            </a:r>
            <a:r>
              <a:rPr lang="en-US" dirty="0" err="1"/>
              <a:t>isolaters</a:t>
            </a:r>
            <a:r>
              <a:rPr lang="en-US" dirty="0"/>
              <a:t> </a:t>
            </a:r>
          </a:p>
          <a:p>
            <a:pPr marL="0" indent="0" algn="l" rtl="0">
              <a:buNone/>
            </a:pPr>
            <a:endParaRPr lang="en-US" b="1" dirty="0">
              <a:solidFill>
                <a:srgbClr val="FFFF00"/>
              </a:solidFill>
            </a:endParaRPr>
          </a:p>
          <a:p>
            <a:pPr marL="0" indent="0" algn="l" rtl="0">
              <a:buNone/>
            </a:pPr>
            <a:endParaRPr lang="ar-SA" dirty="0"/>
          </a:p>
        </p:txBody>
      </p:sp>
      <p:sp>
        <p:nvSpPr>
          <p:cNvPr id="4" name="Slide Number Placeholder 3"/>
          <p:cNvSpPr>
            <a:spLocks noGrp="1"/>
          </p:cNvSpPr>
          <p:nvPr>
            <p:ph type="sldNum" sz="quarter" idx="12"/>
          </p:nvPr>
        </p:nvSpPr>
        <p:spPr/>
        <p:txBody>
          <a:bodyPr/>
          <a:lstStyle/>
          <a:p>
            <a:fld id="{D57F1E4F-1CFF-5643-939E-02111984F565}" type="slidenum">
              <a:rPr lang="en-US" smtClean="0"/>
              <a:t>25</a:t>
            </a:fld>
            <a:endParaRPr lang="en-US" dirty="0"/>
          </a:p>
        </p:txBody>
      </p:sp>
      <p:pic>
        <p:nvPicPr>
          <p:cNvPr id="5" name="صورة 15" descr="image_gallery_uuid=55f2fea6-c4d1-4536-a7c5-0ae4fb37c0f6&amp;groupId=107550&amp;t=1288608146333.jpg"/>
          <p:cNvPicPr/>
          <p:nvPr/>
        </p:nvPicPr>
        <p:blipFill>
          <a:blip r:embed="rId2">
            <a:lum contrast="10000"/>
          </a:blip>
          <a:stretch>
            <a:fillRect/>
          </a:stretch>
        </p:blipFill>
        <p:spPr>
          <a:xfrm>
            <a:off x="9118243" y="1283408"/>
            <a:ext cx="2064930" cy="1537065"/>
          </a:xfrm>
          <a:prstGeom prst="rect">
            <a:avLst/>
          </a:prstGeom>
          <a:ln>
            <a:solidFill>
              <a:schemeClr val="tx1">
                <a:lumMod val="65000"/>
                <a:lumOff val="35000"/>
              </a:schemeClr>
            </a:solidFill>
          </a:ln>
        </p:spPr>
      </p:pic>
      <p:pic>
        <p:nvPicPr>
          <p:cNvPr id="6" name="Picture 5"/>
          <p:cNvPicPr/>
          <p:nvPr/>
        </p:nvPicPr>
        <p:blipFill>
          <a:blip r:embed="rId3">
            <a:extLst>
              <a:ext uri="{28A0092B-C50C-407E-A947-70E740481C1C}">
                <a14:useLocalDpi xmlns:a14="http://schemas.microsoft.com/office/drawing/2010/main" val="0"/>
              </a:ext>
            </a:extLst>
          </a:blip>
          <a:stretch>
            <a:fillRect/>
          </a:stretch>
        </p:blipFill>
        <p:spPr>
          <a:xfrm>
            <a:off x="9098410" y="2947888"/>
            <a:ext cx="2104596" cy="1660207"/>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098410" y="4735510"/>
            <a:ext cx="2104595" cy="1757057"/>
          </a:xfrm>
          <a:prstGeom prst="rect">
            <a:avLst/>
          </a:prstGeom>
        </p:spPr>
      </p:pic>
    </p:spTree>
    <p:extLst>
      <p:ext uri="{BB962C8B-B14F-4D97-AF65-F5344CB8AC3E}">
        <p14:creationId xmlns:p14="http://schemas.microsoft.com/office/powerpoint/2010/main" val="151541850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solidFill>
                  <a:srgbClr val="FF0000"/>
                </a:solidFill>
              </a:rPr>
              <a:t>Elements Of The Network</a:t>
            </a:r>
            <a:endParaRPr lang="ar-SA" dirty="0"/>
          </a:p>
        </p:txBody>
      </p:sp>
      <p:sp>
        <p:nvSpPr>
          <p:cNvPr id="3" name="Content Placeholder 2"/>
          <p:cNvSpPr>
            <a:spLocks noGrp="1"/>
          </p:cNvSpPr>
          <p:nvPr>
            <p:ph idx="1"/>
          </p:nvPr>
        </p:nvSpPr>
        <p:spPr/>
        <p:txBody>
          <a:bodyPr>
            <a:normAutofit/>
          </a:bodyPr>
          <a:lstStyle/>
          <a:p>
            <a:pPr marL="0" indent="0" algn="l" rtl="0">
              <a:buNone/>
            </a:pPr>
            <a:r>
              <a:rPr lang="en-US" sz="2400" b="1" dirty="0" smtClean="0">
                <a:solidFill>
                  <a:srgbClr val="FFFF00"/>
                </a:solidFill>
              </a:rPr>
              <a:t>5 - </a:t>
            </a:r>
            <a:r>
              <a:rPr lang="en-US" sz="2400" b="1" dirty="0">
                <a:solidFill>
                  <a:srgbClr val="FFFF00"/>
                </a:solidFill>
              </a:rPr>
              <a:t>M</a:t>
            </a:r>
            <a:r>
              <a:rPr lang="en-US" sz="2400" b="1" dirty="0" smtClean="0">
                <a:solidFill>
                  <a:srgbClr val="FFFF00"/>
                </a:solidFill>
              </a:rPr>
              <a:t>easurement </a:t>
            </a:r>
            <a:r>
              <a:rPr lang="en-US" sz="2400" b="1" dirty="0">
                <a:solidFill>
                  <a:srgbClr val="FFFF00"/>
                </a:solidFill>
              </a:rPr>
              <a:t>in the medium </a:t>
            </a:r>
            <a:r>
              <a:rPr lang="en-US" sz="2400" b="1" dirty="0" smtClean="0">
                <a:solidFill>
                  <a:srgbClr val="FFFF00"/>
                </a:solidFill>
              </a:rPr>
              <a:t>voltage :</a:t>
            </a:r>
          </a:p>
          <a:p>
            <a:pPr algn="l" rtl="0"/>
            <a:r>
              <a:rPr lang="en-US" sz="2400" b="1" dirty="0" smtClean="0">
                <a:solidFill>
                  <a:srgbClr val="FFFF00"/>
                </a:solidFill>
              </a:rPr>
              <a:t> </a:t>
            </a:r>
            <a:r>
              <a:rPr lang="en-US" sz="2400" b="1" dirty="0" smtClean="0"/>
              <a:t>Current Transformers </a:t>
            </a:r>
          </a:p>
          <a:p>
            <a:pPr algn="l" rtl="0"/>
            <a:r>
              <a:rPr lang="en-US" sz="2400" b="1" dirty="0" smtClean="0"/>
              <a:t> Potential Transformers </a:t>
            </a:r>
          </a:p>
          <a:p>
            <a:pPr algn="l" rtl="0"/>
            <a:endParaRPr lang="en-US" sz="2400" b="1" dirty="0"/>
          </a:p>
          <a:p>
            <a:pPr marL="0" indent="0" algn="l" rtl="0">
              <a:buNone/>
            </a:pPr>
            <a:r>
              <a:rPr lang="en-US" sz="2400" b="1" dirty="0" smtClean="0">
                <a:solidFill>
                  <a:srgbClr val="FFFF00"/>
                </a:solidFill>
              </a:rPr>
              <a:t>6 - </a:t>
            </a:r>
            <a:r>
              <a:rPr lang="en-US" sz="2400" b="1" dirty="0">
                <a:solidFill>
                  <a:srgbClr val="FFFF00"/>
                </a:solidFill>
              </a:rPr>
              <a:t>Supervisory Control &amp; Data Acquisition (SCADA) </a:t>
            </a:r>
            <a:r>
              <a:rPr lang="en-US" sz="2400" b="1" dirty="0" smtClean="0">
                <a:solidFill>
                  <a:srgbClr val="FFFF00"/>
                </a:solidFill>
              </a:rPr>
              <a:t>:</a:t>
            </a:r>
          </a:p>
          <a:p>
            <a:pPr marL="0" indent="0" algn="l" rtl="0">
              <a:buNone/>
            </a:pPr>
            <a:r>
              <a:rPr lang="en-US" sz="2400" b="1" u="sng" dirty="0" smtClean="0"/>
              <a:t>SCADA</a:t>
            </a:r>
            <a:r>
              <a:rPr lang="en-US" sz="2400" dirty="0" smtClean="0"/>
              <a:t> </a:t>
            </a:r>
            <a:r>
              <a:rPr lang="en-US" sz="2400" dirty="0"/>
              <a:t>is a system for remote monitoring and control that operates with coded signals over communication </a:t>
            </a:r>
            <a:r>
              <a:rPr lang="en-US" sz="2400" dirty="0" smtClean="0"/>
              <a:t>channels. </a:t>
            </a:r>
            <a:endParaRPr lang="en-US" sz="2400" b="1" dirty="0" smtClean="0">
              <a:solidFill>
                <a:srgbClr val="FFFF00"/>
              </a:solidFill>
            </a:endParaRPr>
          </a:p>
          <a:p>
            <a:pPr marL="0" indent="0" algn="l" rtl="0">
              <a:buNone/>
            </a:pPr>
            <a:endParaRPr lang="ar-SA" sz="2400" b="1" dirty="0">
              <a:solidFill>
                <a:srgbClr val="FFFF00"/>
              </a:solidFill>
            </a:endParaRPr>
          </a:p>
        </p:txBody>
      </p:sp>
      <p:sp>
        <p:nvSpPr>
          <p:cNvPr id="4" name="Slide Number Placeholder 3"/>
          <p:cNvSpPr>
            <a:spLocks noGrp="1"/>
          </p:cNvSpPr>
          <p:nvPr>
            <p:ph type="sldNum" sz="quarter" idx="12"/>
          </p:nvPr>
        </p:nvSpPr>
        <p:spPr/>
        <p:txBody>
          <a:bodyPr/>
          <a:lstStyle/>
          <a:p>
            <a:fld id="{D57F1E4F-1CFF-5643-939E-02111984F565}" type="slidenum">
              <a:rPr lang="en-US" smtClean="0"/>
              <a:t>26</a:t>
            </a:fld>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93774" y="1853248"/>
            <a:ext cx="2236592" cy="2148862"/>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2540" y="1853248"/>
            <a:ext cx="2318198" cy="2148862"/>
          </a:xfrm>
          <a:prstGeom prst="rect">
            <a:avLst/>
          </a:prstGeom>
        </p:spPr>
      </p:pic>
    </p:spTree>
    <p:extLst>
      <p:ext uri="{BB962C8B-B14F-4D97-AF65-F5344CB8AC3E}">
        <p14:creationId xmlns:p14="http://schemas.microsoft.com/office/powerpoint/2010/main" val="32054682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400" b="1" dirty="0">
                <a:solidFill>
                  <a:srgbClr val="FF0000"/>
                </a:solidFill>
              </a:rPr>
              <a:t> Economical Study</a:t>
            </a:r>
            <a:r>
              <a:rPr lang="ar-SA" sz="4400" b="1" dirty="0">
                <a:solidFill>
                  <a:srgbClr val="FF0000"/>
                </a:solidFill>
              </a:rPr>
              <a:t/>
            </a:r>
            <a:br>
              <a:rPr lang="ar-SA" sz="4400" b="1" dirty="0">
                <a:solidFill>
                  <a:srgbClr val="FF0000"/>
                </a:solidFill>
              </a:rPr>
            </a:br>
            <a:endParaRPr lang="ar-SA" dirty="0">
              <a:solidFill>
                <a:srgbClr val="FF0000"/>
              </a:solidFill>
            </a:endParaRPr>
          </a:p>
        </p:txBody>
      </p:sp>
      <p:sp>
        <p:nvSpPr>
          <p:cNvPr id="3" name="Content Placeholder 2"/>
          <p:cNvSpPr>
            <a:spLocks noGrp="1"/>
          </p:cNvSpPr>
          <p:nvPr>
            <p:ph idx="1"/>
          </p:nvPr>
        </p:nvSpPr>
        <p:spPr>
          <a:xfrm>
            <a:off x="646111" y="1318824"/>
            <a:ext cx="10315538" cy="5365312"/>
          </a:xfrm>
        </p:spPr>
        <p:txBody>
          <a:bodyPr>
            <a:normAutofit fontScale="92500" lnSpcReduction="20000"/>
          </a:bodyPr>
          <a:lstStyle/>
          <a:p>
            <a:pPr marL="0" indent="0" algn="l" rtl="0">
              <a:buNone/>
            </a:pPr>
            <a:r>
              <a:rPr lang="en-US" dirty="0"/>
              <a:t>I</a:t>
            </a:r>
            <a:r>
              <a:rPr lang="en-US" dirty="0" smtClean="0"/>
              <a:t>n </a:t>
            </a:r>
            <a:r>
              <a:rPr lang="en-US" dirty="0"/>
              <a:t>this project it is important to study the economical calculation to find if our work is suitable or </a:t>
            </a:r>
            <a:r>
              <a:rPr lang="en-US" dirty="0" smtClean="0"/>
              <a:t>not .</a:t>
            </a:r>
          </a:p>
          <a:p>
            <a:pPr algn="l" rtl="0"/>
            <a:r>
              <a:rPr lang="en-US" dirty="0" smtClean="0"/>
              <a:t> </a:t>
            </a:r>
            <a:r>
              <a:rPr lang="en-US" sz="2400" b="1" dirty="0">
                <a:solidFill>
                  <a:srgbClr val="FFFF00"/>
                </a:solidFill>
              </a:rPr>
              <a:t>Saving in penalties </a:t>
            </a:r>
            <a:r>
              <a:rPr lang="en-US" sz="2400" b="1" dirty="0" smtClean="0">
                <a:solidFill>
                  <a:srgbClr val="FFFF00"/>
                </a:solidFill>
              </a:rPr>
              <a:t>:</a:t>
            </a:r>
          </a:p>
          <a:p>
            <a:pPr marL="0" lvl="0" indent="0" algn="l" rtl="0">
              <a:buNone/>
            </a:pPr>
            <a:r>
              <a:rPr lang="en-US" sz="1900" dirty="0" smtClean="0"/>
              <a:t>P.F </a:t>
            </a:r>
            <a:r>
              <a:rPr lang="en-US" sz="1900" dirty="0"/>
              <a:t>before </a:t>
            </a:r>
            <a:r>
              <a:rPr lang="en-US" sz="1900" dirty="0" smtClean="0"/>
              <a:t>imp. </a:t>
            </a:r>
            <a:r>
              <a:rPr lang="en-US" sz="1900" dirty="0"/>
              <a:t>= </a:t>
            </a:r>
            <a:r>
              <a:rPr lang="en-US" sz="1900" dirty="0" smtClean="0"/>
              <a:t>0.83</a:t>
            </a:r>
            <a:endParaRPr lang="en-US" sz="1900" dirty="0"/>
          </a:p>
          <a:p>
            <a:pPr marL="0" lvl="0" indent="0" algn="l" rtl="0">
              <a:buNone/>
            </a:pPr>
            <a:r>
              <a:rPr lang="en-US" sz="1900" dirty="0"/>
              <a:t>P.F after </a:t>
            </a:r>
            <a:r>
              <a:rPr lang="en-US" sz="1900" dirty="0" smtClean="0"/>
              <a:t> imp. </a:t>
            </a:r>
            <a:r>
              <a:rPr lang="en-US" sz="1900" dirty="0"/>
              <a:t>= </a:t>
            </a:r>
            <a:r>
              <a:rPr lang="en-US" sz="1900" dirty="0" smtClean="0"/>
              <a:t>0.92</a:t>
            </a:r>
          </a:p>
          <a:p>
            <a:pPr marL="0" lvl="0" indent="0" algn="l" rtl="0">
              <a:buNone/>
            </a:pPr>
            <a:r>
              <a:rPr lang="en-US" sz="1900" dirty="0" err="1" smtClean="0"/>
              <a:t>Pav</a:t>
            </a:r>
            <a:r>
              <a:rPr lang="en-US" sz="1900" dirty="0" smtClean="0"/>
              <a:t> = L.F * </a:t>
            </a:r>
            <a:r>
              <a:rPr lang="en-US" sz="1900" dirty="0" err="1" smtClean="0"/>
              <a:t>Pmax</a:t>
            </a:r>
            <a:endParaRPr lang="en-US" sz="1900" dirty="0"/>
          </a:p>
          <a:p>
            <a:pPr marL="0" lvl="0" indent="0" algn="l" rtl="0">
              <a:buNone/>
            </a:pPr>
            <a:r>
              <a:rPr lang="en-US" sz="1900" dirty="0" smtClean="0"/>
              <a:t>       = 0.75 * 33.626 = 25.21 MW</a:t>
            </a:r>
          </a:p>
          <a:p>
            <a:pPr marL="0" lvl="0" indent="0" algn="l" rtl="0">
              <a:buNone/>
            </a:pPr>
            <a:endParaRPr lang="en-US" sz="1900" dirty="0" smtClean="0"/>
          </a:p>
          <a:p>
            <a:pPr marL="0" lvl="0" indent="0" algn="l" rtl="0">
              <a:buNone/>
            </a:pPr>
            <a:r>
              <a:rPr lang="en-US" sz="1900" dirty="0" smtClean="0"/>
              <a:t>Total </a:t>
            </a:r>
            <a:r>
              <a:rPr lang="en-US" sz="1900" dirty="0"/>
              <a:t>energy per year = </a:t>
            </a:r>
            <a:r>
              <a:rPr lang="en-US" sz="1900" dirty="0" err="1"/>
              <a:t>Pav</a:t>
            </a:r>
            <a:r>
              <a:rPr lang="en-US" sz="1900" dirty="0"/>
              <a:t> * 8760= 220839.6 MWH.</a:t>
            </a:r>
          </a:p>
          <a:p>
            <a:pPr marL="0" indent="0" algn="l" rtl="0">
              <a:buNone/>
            </a:pPr>
            <a:r>
              <a:rPr lang="en-US" sz="1900" dirty="0"/>
              <a:t>Total cost per year = Total energy * cost (</a:t>
            </a:r>
            <a:r>
              <a:rPr lang="en-US" sz="1900" dirty="0" smtClean="0"/>
              <a:t>NIS/KWH)</a:t>
            </a:r>
            <a:r>
              <a:rPr lang="en-US" sz="1900" dirty="0"/>
              <a:t> </a:t>
            </a:r>
            <a:r>
              <a:rPr lang="en-US" sz="1900" dirty="0" smtClean="0"/>
              <a:t>= 132503760 </a:t>
            </a:r>
            <a:r>
              <a:rPr lang="en-US" sz="1900" dirty="0"/>
              <a:t>NIS/year</a:t>
            </a:r>
            <a:r>
              <a:rPr lang="en-US" sz="1900" dirty="0" smtClean="0"/>
              <a:t>.</a:t>
            </a:r>
          </a:p>
          <a:p>
            <a:pPr marL="0" lvl="0" indent="0" algn="l" rtl="0">
              <a:buNone/>
            </a:pPr>
            <a:r>
              <a:rPr lang="en-US" sz="1900" dirty="0" smtClean="0"/>
              <a:t>Saving </a:t>
            </a:r>
            <a:r>
              <a:rPr lang="en-US" sz="1900" dirty="0"/>
              <a:t>in penalties of </a:t>
            </a:r>
            <a:r>
              <a:rPr lang="en-US" sz="1900" dirty="0" smtClean="0"/>
              <a:t>P.F = </a:t>
            </a:r>
            <a:r>
              <a:rPr lang="en-US" sz="2200" b="1" dirty="0" smtClean="0">
                <a:solidFill>
                  <a:srgbClr val="FF0000"/>
                </a:solidFill>
              </a:rPr>
              <a:t>115278.27 </a:t>
            </a:r>
            <a:r>
              <a:rPr lang="en-US" sz="2200" b="1" dirty="0">
                <a:solidFill>
                  <a:srgbClr val="FF0000"/>
                </a:solidFill>
              </a:rPr>
              <a:t>NIS/year</a:t>
            </a:r>
            <a:r>
              <a:rPr lang="en-US" sz="2200" b="1" dirty="0" smtClean="0">
                <a:solidFill>
                  <a:srgbClr val="FF0000"/>
                </a:solidFill>
              </a:rPr>
              <a:t>.</a:t>
            </a:r>
          </a:p>
          <a:p>
            <a:pPr algn="l" rtl="0"/>
            <a:r>
              <a:rPr lang="en-US" sz="2400" b="1" dirty="0">
                <a:solidFill>
                  <a:srgbClr val="FFFF00"/>
                </a:solidFill>
              </a:rPr>
              <a:t>Saving in losses </a:t>
            </a:r>
            <a:r>
              <a:rPr lang="en-US" sz="2400" b="1" dirty="0" smtClean="0">
                <a:solidFill>
                  <a:srgbClr val="FFFF00"/>
                </a:solidFill>
              </a:rPr>
              <a:t>:</a:t>
            </a:r>
          </a:p>
          <a:p>
            <a:pPr marL="0" lvl="0" indent="0" algn="l" rtl="0">
              <a:buNone/>
            </a:pPr>
            <a:r>
              <a:rPr lang="en-US" sz="1900" dirty="0"/>
              <a:t>Saving in </a:t>
            </a:r>
            <a:r>
              <a:rPr lang="en-US" sz="1900" dirty="0" smtClean="0"/>
              <a:t>losses = </a:t>
            </a:r>
            <a:r>
              <a:rPr lang="en-US" sz="1900" dirty="0"/>
              <a:t>cost of losses before </a:t>
            </a:r>
            <a:r>
              <a:rPr lang="en-US" sz="1900" dirty="0" smtClean="0"/>
              <a:t>– cost </a:t>
            </a:r>
            <a:r>
              <a:rPr lang="en-US" sz="1900" dirty="0"/>
              <a:t>of losses after</a:t>
            </a:r>
          </a:p>
          <a:p>
            <a:pPr marL="0" indent="0" algn="l" rtl="0">
              <a:buNone/>
            </a:pPr>
            <a:r>
              <a:rPr lang="en-US" sz="1900" dirty="0" smtClean="0"/>
              <a:t>                           = </a:t>
            </a:r>
            <a:r>
              <a:rPr lang="en-US" sz="1900" dirty="0"/>
              <a:t>1064340 – 398142</a:t>
            </a:r>
          </a:p>
          <a:p>
            <a:pPr marL="0" indent="0" algn="l" rtl="0">
              <a:buNone/>
            </a:pPr>
            <a:r>
              <a:rPr lang="en-US" sz="1900" dirty="0" smtClean="0"/>
              <a:t>                           = </a:t>
            </a:r>
            <a:r>
              <a:rPr lang="en-US" sz="2200" b="1" dirty="0">
                <a:solidFill>
                  <a:srgbClr val="FF0000"/>
                </a:solidFill>
              </a:rPr>
              <a:t>666198 NIS/year.</a:t>
            </a:r>
            <a:endParaRPr lang="en-US" sz="2200" dirty="0">
              <a:solidFill>
                <a:srgbClr val="FF0000"/>
              </a:solidFill>
            </a:endParaRPr>
          </a:p>
          <a:p>
            <a:pPr marL="0" indent="0" algn="l" rtl="0">
              <a:buNone/>
            </a:pPr>
            <a:endParaRPr lang="en-US" b="1" dirty="0" smtClean="0">
              <a:solidFill>
                <a:srgbClr val="FFFF00"/>
              </a:solidFill>
            </a:endParaRPr>
          </a:p>
          <a:p>
            <a:pPr marL="0" indent="0" algn="l" rtl="0">
              <a:buNone/>
            </a:pPr>
            <a:endParaRPr lang="en-US" b="1" dirty="0">
              <a:solidFill>
                <a:srgbClr val="FFFF00"/>
              </a:solidFill>
            </a:endParaRPr>
          </a:p>
          <a:p>
            <a:pPr marL="0" indent="0" algn="l" rtl="0">
              <a:buNone/>
            </a:pPr>
            <a:endParaRPr lang="en-US" b="1" dirty="0" smtClean="0">
              <a:solidFill>
                <a:srgbClr val="FFFF00"/>
              </a:solidFill>
            </a:endParaRPr>
          </a:p>
          <a:p>
            <a:pPr marL="0" indent="0" algn="l" rtl="0">
              <a:buNone/>
            </a:pPr>
            <a:endParaRPr lang="ar-SA" b="1" dirty="0">
              <a:solidFill>
                <a:srgbClr val="FFFF00"/>
              </a:solidFill>
            </a:endParaRPr>
          </a:p>
        </p:txBody>
      </p:sp>
      <p:sp>
        <p:nvSpPr>
          <p:cNvPr id="4" name="Slide Number Placeholder 3"/>
          <p:cNvSpPr>
            <a:spLocks noGrp="1"/>
          </p:cNvSpPr>
          <p:nvPr>
            <p:ph type="sldNum" sz="quarter" idx="12"/>
          </p:nvPr>
        </p:nvSpPr>
        <p:spPr/>
        <p:txBody>
          <a:bodyPr/>
          <a:lstStyle/>
          <a:p>
            <a:fld id="{D57F1E4F-1CFF-5643-939E-02111984F565}" type="slidenum">
              <a:rPr lang="en-US" smtClean="0"/>
              <a:t>27</a:t>
            </a:fld>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2461684202"/>
              </p:ext>
            </p:extLst>
          </p:nvPr>
        </p:nvGraphicFramePr>
        <p:xfrm>
          <a:off x="4572000" y="1853248"/>
          <a:ext cx="6490952" cy="1894504"/>
        </p:xfrm>
        <a:graphic>
          <a:graphicData uri="http://schemas.openxmlformats.org/drawingml/2006/table">
            <a:tbl>
              <a:tblPr firstRow="1" firstCol="1" bandRow="1">
                <a:tableStyleId>{93296810-A885-4BE3-A3E7-6D5BEEA58F35}</a:tableStyleId>
              </a:tblPr>
              <a:tblGrid>
                <a:gridCol w="2205456"/>
                <a:gridCol w="4285496"/>
              </a:tblGrid>
              <a:tr h="402970">
                <a:tc>
                  <a:txBody>
                    <a:bodyPr/>
                    <a:lstStyle/>
                    <a:p>
                      <a:pPr algn="ctr" rtl="0">
                        <a:lnSpc>
                          <a:spcPct val="107000"/>
                        </a:lnSpc>
                        <a:spcAft>
                          <a:spcPts val="0"/>
                        </a:spcAft>
                      </a:pPr>
                      <a:r>
                        <a:rPr lang="en-US" sz="1400" b="1" dirty="0">
                          <a:effectLst/>
                        </a:rPr>
                        <a:t>Power Factor</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400" b="1" dirty="0">
                          <a:effectLst/>
                        </a:rPr>
                        <a:t>P.F Penalties</a:t>
                      </a:r>
                      <a:endParaRPr lang="en-US" sz="11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58124">
                <a:tc>
                  <a:txBody>
                    <a:bodyPr/>
                    <a:lstStyle/>
                    <a:p>
                      <a:pPr algn="ctr" rtl="0">
                        <a:lnSpc>
                          <a:spcPct val="107000"/>
                        </a:lnSpc>
                        <a:spcAft>
                          <a:spcPts val="0"/>
                        </a:spcAft>
                      </a:pPr>
                      <a:r>
                        <a:rPr lang="en-US" sz="1400" b="1" dirty="0" smtClean="0">
                          <a:effectLst/>
                        </a:rPr>
                        <a:t>P.F ≥ </a:t>
                      </a:r>
                      <a:r>
                        <a:rPr lang="en-US" sz="1400" b="1" dirty="0">
                          <a:effectLst/>
                        </a:rPr>
                        <a:t>0.92</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300" b="1" dirty="0">
                          <a:effectLst/>
                        </a:rPr>
                        <a:t>No Penalties</a:t>
                      </a:r>
                      <a:r>
                        <a:rPr lang="en-US" sz="1300" b="1" dirty="0" smtClean="0">
                          <a:effectLst/>
                        </a:rPr>
                        <a:t>.</a:t>
                      </a:r>
                      <a:r>
                        <a:rPr lang="en-US" sz="1300" b="1" dirty="0">
                          <a:effectLst/>
                        </a:rPr>
                        <a:t> </a:t>
                      </a:r>
                      <a:endParaRPr lang="en-US" sz="11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94156">
                <a:tc>
                  <a:txBody>
                    <a:bodyPr/>
                    <a:lstStyle/>
                    <a:p>
                      <a:pPr algn="ctr" rtl="0">
                        <a:lnSpc>
                          <a:spcPct val="107000"/>
                        </a:lnSpc>
                        <a:spcAft>
                          <a:spcPts val="0"/>
                        </a:spcAft>
                      </a:pPr>
                      <a:r>
                        <a:rPr lang="en-US" sz="1400" b="1" dirty="0">
                          <a:effectLst/>
                        </a:rPr>
                        <a:t> </a:t>
                      </a:r>
                      <a:r>
                        <a:rPr lang="en-US" sz="1400" b="1" dirty="0" smtClean="0">
                          <a:effectLst/>
                        </a:rPr>
                        <a:t>0.92 &gt; P.F ≥ 0.8</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300" b="1" dirty="0">
                          <a:effectLst/>
                        </a:rPr>
                        <a:t>1% of total bill for each one under 0.92</a:t>
                      </a:r>
                      <a:endParaRPr lang="en-US" sz="11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463950">
                <a:tc>
                  <a:txBody>
                    <a:bodyPr/>
                    <a:lstStyle/>
                    <a:p>
                      <a:pPr algn="ctr" rtl="0">
                        <a:lnSpc>
                          <a:spcPct val="107000"/>
                        </a:lnSpc>
                        <a:spcAft>
                          <a:spcPts val="0"/>
                        </a:spcAft>
                      </a:pPr>
                      <a:r>
                        <a:rPr lang="en-US" sz="1400" b="1" dirty="0" smtClean="0">
                          <a:effectLst/>
                        </a:rPr>
                        <a:t>0.8 &gt; P.F ≥ 0.7</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300" b="1" dirty="0">
                          <a:effectLst/>
                        </a:rPr>
                        <a:t>1.25</a:t>
                      </a:r>
                      <a:r>
                        <a:rPr lang="en-US" sz="1300" b="1" dirty="0" smtClean="0">
                          <a:effectLst/>
                        </a:rPr>
                        <a:t>% of </a:t>
                      </a:r>
                      <a:r>
                        <a:rPr lang="en-US" sz="1300" b="1" dirty="0">
                          <a:effectLst/>
                        </a:rPr>
                        <a:t>total bill for each one under 0.92</a:t>
                      </a:r>
                      <a:endParaRPr lang="en-US" sz="11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275304">
                <a:tc>
                  <a:txBody>
                    <a:bodyPr/>
                    <a:lstStyle/>
                    <a:p>
                      <a:pPr algn="ctr" rtl="0">
                        <a:lnSpc>
                          <a:spcPct val="107000"/>
                        </a:lnSpc>
                        <a:spcAft>
                          <a:spcPts val="0"/>
                        </a:spcAft>
                      </a:pPr>
                      <a:r>
                        <a:rPr lang="en-US" sz="1400" b="1" dirty="0">
                          <a:effectLst/>
                        </a:rPr>
                        <a:t>P.F </a:t>
                      </a:r>
                      <a:r>
                        <a:rPr lang="en-US" sz="1400" b="1" dirty="0" smtClean="0">
                          <a:effectLst/>
                        </a:rPr>
                        <a:t>&lt; 0.7</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300" b="1" dirty="0">
                          <a:effectLst/>
                        </a:rPr>
                        <a:t>1.5</a:t>
                      </a:r>
                      <a:r>
                        <a:rPr lang="en-US" sz="1300" b="1" dirty="0" smtClean="0">
                          <a:effectLst/>
                        </a:rPr>
                        <a:t>% of </a:t>
                      </a:r>
                      <a:r>
                        <a:rPr lang="en-US" sz="1300" b="1" dirty="0">
                          <a:effectLst/>
                        </a:rPr>
                        <a:t>total bill for each one under 0.92 </a:t>
                      </a:r>
                      <a:endParaRPr lang="en-US" sz="11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Tree>
    <p:extLst>
      <p:ext uri="{BB962C8B-B14F-4D97-AF65-F5344CB8AC3E}">
        <p14:creationId xmlns:p14="http://schemas.microsoft.com/office/powerpoint/2010/main" val="425641254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400" b="1" dirty="0">
                <a:solidFill>
                  <a:srgbClr val="FF0000"/>
                </a:solidFill>
              </a:rPr>
              <a:t>Economical Study</a:t>
            </a:r>
            <a:endParaRPr lang="ar-SA" sz="4400" dirty="0"/>
          </a:p>
        </p:txBody>
      </p:sp>
      <p:sp>
        <p:nvSpPr>
          <p:cNvPr id="3" name="Content Placeholder 2"/>
          <p:cNvSpPr>
            <a:spLocks noGrp="1"/>
          </p:cNvSpPr>
          <p:nvPr>
            <p:ph idx="1"/>
          </p:nvPr>
        </p:nvSpPr>
        <p:spPr>
          <a:xfrm>
            <a:off x="445487" y="1275009"/>
            <a:ext cx="11501814" cy="5306095"/>
          </a:xfrm>
        </p:spPr>
        <p:txBody>
          <a:bodyPr>
            <a:normAutofit fontScale="85000" lnSpcReduction="10000"/>
          </a:bodyPr>
          <a:lstStyle/>
          <a:p>
            <a:pPr algn="l" rtl="0"/>
            <a:r>
              <a:rPr lang="en-US" b="1" dirty="0" smtClean="0"/>
              <a:t>  </a:t>
            </a:r>
            <a:r>
              <a:rPr lang="en-US" sz="2900" b="1" dirty="0">
                <a:solidFill>
                  <a:srgbClr val="FFFF00"/>
                </a:solidFill>
              </a:rPr>
              <a:t>Simple Pay Back Period  :</a:t>
            </a:r>
          </a:p>
          <a:p>
            <a:pPr marL="0" lvl="0" indent="0" algn="l" rtl="0">
              <a:buNone/>
            </a:pPr>
            <a:r>
              <a:rPr lang="en-US" dirty="0"/>
              <a:t>Total fixed </a:t>
            </a:r>
            <a:r>
              <a:rPr lang="en-US" sz="2100" b="1" dirty="0">
                <a:solidFill>
                  <a:srgbClr val="FFFF00"/>
                </a:solidFill>
              </a:rPr>
              <a:t>capacitor</a:t>
            </a:r>
            <a:r>
              <a:rPr lang="en-US" dirty="0"/>
              <a:t> banks using </a:t>
            </a:r>
            <a:r>
              <a:rPr lang="en-US" dirty="0" smtClean="0"/>
              <a:t> </a:t>
            </a:r>
            <a:r>
              <a:rPr lang="en-US" dirty="0"/>
              <a:t>= 7.3 MVAR.</a:t>
            </a:r>
          </a:p>
          <a:p>
            <a:pPr marL="0" lvl="0" indent="0" algn="l" rtl="0">
              <a:buNone/>
            </a:pPr>
            <a:r>
              <a:rPr lang="en-US" dirty="0"/>
              <a:t>Cost of fixed capacitor = </a:t>
            </a:r>
            <a:r>
              <a:rPr lang="en-US" dirty="0" smtClean="0"/>
              <a:t>18000 </a:t>
            </a:r>
            <a:r>
              <a:rPr lang="en-US" dirty="0"/>
              <a:t>NIS / MVAR .</a:t>
            </a:r>
          </a:p>
          <a:p>
            <a:pPr marL="0" lvl="0" indent="0" algn="l" rtl="0">
              <a:buNone/>
            </a:pPr>
            <a:r>
              <a:rPr lang="en-US" dirty="0"/>
              <a:t>Total cost of capacitor banks = 7.3 * 18000 = </a:t>
            </a:r>
            <a:r>
              <a:rPr lang="en-US" sz="2100" dirty="0"/>
              <a:t>131400 NIS.</a:t>
            </a:r>
          </a:p>
          <a:p>
            <a:pPr marL="0" lvl="0" indent="0" algn="l" rtl="0">
              <a:buNone/>
            </a:pPr>
            <a:r>
              <a:rPr lang="en-US" dirty="0"/>
              <a:t>The cost of </a:t>
            </a:r>
            <a:r>
              <a:rPr lang="en-US" sz="2100" b="1" dirty="0">
                <a:solidFill>
                  <a:srgbClr val="FFFF00"/>
                </a:solidFill>
              </a:rPr>
              <a:t>under ground cable </a:t>
            </a:r>
            <a:r>
              <a:rPr lang="en-US" dirty="0"/>
              <a:t>XLPE (1*240 mm</a:t>
            </a:r>
            <a:r>
              <a:rPr lang="en-US" baseline="30000" dirty="0"/>
              <a:t>2</a:t>
            </a:r>
            <a:r>
              <a:rPr lang="en-US" dirty="0"/>
              <a:t>) = 100 NIS / 1 meter </a:t>
            </a:r>
          </a:p>
          <a:p>
            <a:pPr marL="0" lvl="0" indent="0" algn="l" rtl="0">
              <a:buNone/>
            </a:pPr>
            <a:r>
              <a:rPr lang="en-US" dirty="0"/>
              <a:t>Total cost = 100 * 8000 = 800000 NIS .</a:t>
            </a:r>
          </a:p>
          <a:p>
            <a:pPr marL="0" lvl="0" indent="0" algn="l" rtl="0">
              <a:buNone/>
            </a:pPr>
            <a:r>
              <a:rPr lang="en-US" dirty="0"/>
              <a:t> The cost of </a:t>
            </a:r>
            <a:r>
              <a:rPr lang="en-US" sz="2100" b="1" dirty="0">
                <a:solidFill>
                  <a:srgbClr val="FFFF00"/>
                </a:solidFill>
              </a:rPr>
              <a:t>Infrastructure</a:t>
            </a:r>
            <a:r>
              <a:rPr lang="en-US" dirty="0"/>
              <a:t> (such as: excavations, power source, accessories</a:t>
            </a:r>
            <a:r>
              <a:rPr lang="en-US" dirty="0" smtClean="0"/>
              <a:t>) </a:t>
            </a:r>
            <a:r>
              <a:rPr lang="en-US" dirty="0"/>
              <a:t>= 100 NIS/1meter </a:t>
            </a:r>
          </a:p>
          <a:p>
            <a:pPr marL="0" lvl="0" indent="0" algn="l" rtl="0">
              <a:buNone/>
            </a:pPr>
            <a:r>
              <a:rPr lang="en-US" dirty="0"/>
              <a:t>Total cost = 100 * 8000 = 800000 NIS .</a:t>
            </a:r>
          </a:p>
          <a:p>
            <a:pPr marL="0" lvl="0" indent="0" algn="l" rtl="0">
              <a:buNone/>
            </a:pPr>
            <a:r>
              <a:rPr lang="en-US" dirty="0"/>
              <a:t>The cost of ( Links , wages of workers ,  equipment , Towers , installation cost and </a:t>
            </a:r>
            <a:r>
              <a:rPr lang="en-US" b="1" dirty="0"/>
              <a:t>maintenance</a:t>
            </a:r>
            <a:r>
              <a:rPr lang="en-US" dirty="0"/>
              <a:t> ) </a:t>
            </a:r>
            <a:r>
              <a:rPr lang="en-US" dirty="0" smtClean="0"/>
              <a:t>= 300000 </a:t>
            </a:r>
            <a:r>
              <a:rPr lang="en-US" dirty="0"/>
              <a:t>NIS </a:t>
            </a:r>
          </a:p>
          <a:p>
            <a:pPr marL="0" lvl="0" indent="0" algn="l" rtl="0">
              <a:buNone/>
            </a:pPr>
            <a:r>
              <a:rPr lang="en-US" dirty="0"/>
              <a:t>The cost of  ( Internal  equipment, construction, measurement device , </a:t>
            </a:r>
            <a:r>
              <a:rPr lang="en-US" b="1" dirty="0"/>
              <a:t>SCADA </a:t>
            </a:r>
            <a:r>
              <a:rPr lang="en-US" b="1" dirty="0" smtClean="0"/>
              <a:t>system </a:t>
            </a:r>
            <a:r>
              <a:rPr lang="en-US" dirty="0" smtClean="0"/>
              <a:t>) </a:t>
            </a:r>
            <a:r>
              <a:rPr lang="en-US" dirty="0"/>
              <a:t>= 500000 NIS .</a:t>
            </a:r>
          </a:p>
          <a:p>
            <a:pPr marL="0" lvl="0" indent="0" algn="l" rtl="0">
              <a:buNone/>
            </a:pPr>
            <a:r>
              <a:rPr lang="en-US" b="1" dirty="0">
                <a:solidFill>
                  <a:srgbClr val="FFFF00"/>
                </a:solidFill>
              </a:rPr>
              <a:t>Total capital  cost </a:t>
            </a:r>
            <a:r>
              <a:rPr lang="en-US" dirty="0"/>
              <a:t>= 131400 + 800000 + 800000 + 300000 + 500000 </a:t>
            </a:r>
            <a:r>
              <a:rPr lang="en-US" dirty="0" smtClean="0"/>
              <a:t>  </a:t>
            </a:r>
            <a:r>
              <a:rPr lang="en-US" b="1" dirty="0"/>
              <a:t>= </a:t>
            </a:r>
            <a:r>
              <a:rPr lang="en-US" sz="2200" b="1" dirty="0">
                <a:solidFill>
                  <a:srgbClr val="FF0000"/>
                </a:solidFill>
              </a:rPr>
              <a:t>2531400 NIS </a:t>
            </a:r>
            <a:r>
              <a:rPr lang="en-US" dirty="0"/>
              <a:t> </a:t>
            </a:r>
          </a:p>
          <a:p>
            <a:pPr marL="0" lvl="0" indent="0" algn="l" rtl="0">
              <a:buNone/>
            </a:pPr>
            <a:r>
              <a:rPr lang="en-US" b="1" dirty="0">
                <a:solidFill>
                  <a:srgbClr val="FFFF00"/>
                </a:solidFill>
              </a:rPr>
              <a:t>Total saving </a:t>
            </a:r>
            <a:r>
              <a:rPr lang="en-US" dirty="0"/>
              <a:t>= saving in losses </a:t>
            </a:r>
            <a:r>
              <a:rPr lang="en-US" dirty="0" smtClean="0"/>
              <a:t>+ saving </a:t>
            </a:r>
            <a:r>
              <a:rPr lang="en-US" dirty="0"/>
              <a:t>in penalties</a:t>
            </a:r>
          </a:p>
          <a:p>
            <a:pPr marL="0" indent="0" algn="l" rtl="0">
              <a:buNone/>
            </a:pPr>
            <a:r>
              <a:rPr lang="en-US" dirty="0"/>
              <a:t>                     = 666198 + </a:t>
            </a:r>
            <a:r>
              <a:rPr lang="en-US" dirty="0" smtClean="0"/>
              <a:t>115278.27</a:t>
            </a:r>
            <a:r>
              <a:rPr lang="en-US" b="1" dirty="0" smtClean="0"/>
              <a:t>  </a:t>
            </a:r>
            <a:r>
              <a:rPr lang="en-US" b="1" dirty="0"/>
              <a:t>= </a:t>
            </a:r>
            <a:r>
              <a:rPr lang="en-US" sz="2200" b="1" dirty="0">
                <a:solidFill>
                  <a:srgbClr val="FF0000"/>
                </a:solidFill>
              </a:rPr>
              <a:t>781476.27  </a:t>
            </a:r>
            <a:r>
              <a:rPr lang="en-US" sz="2200" b="1" dirty="0" smtClean="0">
                <a:solidFill>
                  <a:srgbClr val="FF0000"/>
                </a:solidFill>
              </a:rPr>
              <a:t>NIS</a:t>
            </a:r>
            <a:endParaRPr lang="en-US" sz="2200" b="1" dirty="0">
              <a:solidFill>
                <a:srgbClr val="FF0000"/>
              </a:solidFill>
            </a:endParaRPr>
          </a:p>
          <a:p>
            <a:pPr marL="0" lvl="0" indent="0" algn="l" rtl="0">
              <a:buNone/>
            </a:pPr>
            <a:r>
              <a:rPr lang="en-US" b="1" dirty="0">
                <a:solidFill>
                  <a:srgbClr val="FFFF00"/>
                </a:solidFill>
              </a:rPr>
              <a:t>S.P.B.P</a:t>
            </a:r>
            <a:r>
              <a:rPr lang="en-US" dirty="0"/>
              <a:t> = Investment </a:t>
            </a:r>
            <a:r>
              <a:rPr lang="en-US" dirty="0" smtClean="0"/>
              <a:t>/ Saving  </a:t>
            </a:r>
            <a:r>
              <a:rPr lang="en-US" dirty="0"/>
              <a:t>= </a:t>
            </a:r>
            <a:r>
              <a:rPr lang="en-US" b="1" dirty="0"/>
              <a:t>2531400 / 781476.27  = </a:t>
            </a:r>
            <a:r>
              <a:rPr lang="en-US" sz="2600" b="1" u="sng" dirty="0">
                <a:solidFill>
                  <a:srgbClr val="FF0000"/>
                </a:solidFill>
              </a:rPr>
              <a:t>3.23 </a:t>
            </a:r>
            <a:r>
              <a:rPr lang="en-US" sz="2600" b="1" u="sng" dirty="0" smtClean="0">
                <a:solidFill>
                  <a:srgbClr val="FF0000"/>
                </a:solidFill>
              </a:rPr>
              <a:t>years</a:t>
            </a:r>
            <a:endParaRPr lang="en-US" sz="2600" u="sng" dirty="0"/>
          </a:p>
          <a:p>
            <a:pPr algn="l"/>
            <a:endParaRPr lang="ar-SA" dirty="0"/>
          </a:p>
        </p:txBody>
      </p:sp>
      <p:sp>
        <p:nvSpPr>
          <p:cNvPr id="4" name="Slide Number Placeholder 3"/>
          <p:cNvSpPr>
            <a:spLocks noGrp="1"/>
          </p:cNvSpPr>
          <p:nvPr>
            <p:ph type="sldNum" sz="quarter" idx="12"/>
          </p:nvPr>
        </p:nvSpPr>
        <p:spPr/>
        <p:txBody>
          <a:bodyPr/>
          <a:lstStyle/>
          <a:p>
            <a:fld id="{D57F1E4F-1CFF-5643-939E-02111984F565}" type="slidenum">
              <a:rPr lang="en-US" smtClean="0"/>
              <a:t>28</a:t>
            </a:fld>
            <a:endParaRPr lang="en-US" dirty="0"/>
          </a:p>
        </p:txBody>
      </p:sp>
    </p:spTree>
    <p:extLst>
      <p:ext uri="{BB962C8B-B14F-4D97-AF65-F5344CB8AC3E}">
        <p14:creationId xmlns:p14="http://schemas.microsoft.com/office/powerpoint/2010/main" val="392261723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solidFill>
                  <a:srgbClr val="FF0000"/>
                </a:solidFill>
              </a:rPr>
              <a:t>How </a:t>
            </a:r>
            <a:r>
              <a:rPr lang="en-US" sz="3600" b="1" dirty="0">
                <a:solidFill>
                  <a:srgbClr val="FF0000"/>
                </a:solidFill>
              </a:rPr>
              <a:t>our new connection point will </a:t>
            </a:r>
            <a:r>
              <a:rPr lang="en-US" sz="3600" b="1" dirty="0" smtClean="0">
                <a:solidFill>
                  <a:srgbClr val="FF0000"/>
                </a:solidFill>
              </a:rPr>
              <a:t>affect on  </a:t>
            </a:r>
            <a:r>
              <a:rPr lang="en-US" sz="3600" b="1" dirty="0">
                <a:solidFill>
                  <a:srgbClr val="FF0000"/>
                </a:solidFill>
              </a:rPr>
              <a:t>Nablus network </a:t>
            </a:r>
            <a:r>
              <a:rPr lang="en-US" sz="3600" b="1" dirty="0" smtClean="0">
                <a:solidFill>
                  <a:srgbClr val="FF0000"/>
                </a:solidFill>
              </a:rPr>
              <a:t>?</a:t>
            </a:r>
            <a:r>
              <a:rPr lang="en-US" sz="3200" dirty="0"/>
              <a:t/>
            </a:r>
            <a:br>
              <a:rPr lang="en-US" sz="3200" dirty="0"/>
            </a:br>
            <a:endParaRPr lang="ar-SA" sz="3200" dirty="0"/>
          </a:p>
        </p:txBody>
      </p:sp>
      <p:pic>
        <p:nvPicPr>
          <p:cNvPr id="10" name="Content Placeholder 9"/>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33520" y="1907198"/>
            <a:ext cx="8143857" cy="4463331"/>
          </a:xfrm>
        </p:spPr>
      </p:pic>
      <p:sp>
        <p:nvSpPr>
          <p:cNvPr id="4" name="Slide Number Placeholder 3"/>
          <p:cNvSpPr>
            <a:spLocks noGrp="1"/>
          </p:cNvSpPr>
          <p:nvPr>
            <p:ph type="sldNum" sz="quarter" idx="12"/>
          </p:nvPr>
        </p:nvSpPr>
        <p:spPr/>
        <p:txBody>
          <a:bodyPr/>
          <a:lstStyle/>
          <a:p>
            <a:fld id="{D57F1E4F-1CFF-5643-939E-02111984F565}" type="slidenum">
              <a:rPr lang="en-US" smtClean="0"/>
              <a:t>29</a:t>
            </a:fld>
            <a:endParaRPr lang="en-US" dirty="0"/>
          </a:p>
        </p:txBody>
      </p:sp>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64786" y="4138864"/>
            <a:ext cx="2598938" cy="2639058"/>
          </a:xfrm>
          <a:prstGeom prst="rect">
            <a:avLst/>
          </a:prstGeom>
        </p:spPr>
      </p:pic>
      <p:pic>
        <p:nvPicPr>
          <p:cNvPr id="13" name="Content Placeholder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364786" y="1239253"/>
            <a:ext cx="2598938" cy="2743199"/>
          </a:xfrm>
          <a:prstGeom prst="rect">
            <a:avLst/>
          </a:prstGeom>
        </p:spPr>
      </p:pic>
      <p:sp>
        <p:nvSpPr>
          <p:cNvPr id="15" name="Rectangle 14"/>
          <p:cNvSpPr/>
          <p:nvPr/>
        </p:nvSpPr>
        <p:spPr>
          <a:xfrm rot="5400000">
            <a:off x="6198629" y="4514556"/>
            <a:ext cx="5221320" cy="307777"/>
          </a:xfrm>
          <a:prstGeom prst="rect">
            <a:avLst/>
          </a:prstGeom>
        </p:spPr>
        <p:txBody>
          <a:bodyPr wrap="square">
            <a:spAutoFit/>
          </a:bodyPr>
          <a:lstStyle/>
          <a:p>
            <a:r>
              <a:rPr lang="en-US" sz="1400" dirty="0">
                <a:solidFill>
                  <a:schemeClr val="bg1"/>
                </a:solidFill>
              </a:rPr>
              <a:t>Rehabilitation of the Nablus electrical network</a:t>
            </a:r>
          </a:p>
        </p:txBody>
      </p:sp>
      <p:sp>
        <p:nvSpPr>
          <p:cNvPr id="16" name="Rectangle 15"/>
          <p:cNvSpPr/>
          <p:nvPr/>
        </p:nvSpPr>
        <p:spPr>
          <a:xfrm>
            <a:off x="1065867" y="6062752"/>
            <a:ext cx="4184159" cy="307777"/>
          </a:xfrm>
          <a:prstGeom prst="rect">
            <a:avLst/>
          </a:prstGeom>
        </p:spPr>
        <p:txBody>
          <a:bodyPr wrap="none">
            <a:spAutoFit/>
          </a:bodyPr>
          <a:lstStyle/>
          <a:p>
            <a:r>
              <a:rPr lang="en-US" sz="1400" dirty="0">
                <a:solidFill>
                  <a:schemeClr val="bg1"/>
                </a:solidFill>
              </a:rPr>
              <a:t>Rehabilitation of the Nablus electrical network</a:t>
            </a:r>
          </a:p>
        </p:txBody>
      </p:sp>
    </p:spTree>
    <p:extLst>
      <p:ext uri="{BB962C8B-B14F-4D97-AF65-F5344CB8AC3E}">
        <p14:creationId xmlns:p14="http://schemas.microsoft.com/office/powerpoint/2010/main" val="161309501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400" b="1" dirty="0" smtClean="0">
                <a:solidFill>
                  <a:srgbClr val="FF0000"/>
                </a:solidFill>
              </a:rPr>
              <a:t>Objectives</a:t>
            </a:r>
            <a:endParaRPr lang="ar-SA" dirty="0"/>
          </a:p>
        </p:txBody>
      </p:sp>
      <p:sp>
        <p:nvSpPr>
          <p:cNvPr id="3" name="Content Placeholder 2"/>
          <p:cNvSpPr>
            <a:spLocks noGrp="1"/>
          </p:cNvSpPr>
          <p:nvPr>
            <p:ph idx="1"/>
          </p:nvPr>
        </p:nvSpPr>
        <p:spPr>
          <a:xfrm>
            <a:off x="722821" y="1853248"/>
            <a:ext cx="9251302" cy="5215944"/>
          </a:xfrm>
        </p:spPr>
        <p:txBody>
          <a:bodyPr>
            <a:normAutofit/>
          </a:bodyPr>
          <a:lstStyle/>
          <a:p>
            <a:pPr marL="457200" lvl="0" indent="-457200" algn="l" rtl="0"/>
            <a:r>
              <a:rPr lang="en-US" sz="2300" dirty="0" smtClean="0">
                <a:latin typeface="Times New Roman" pitchFamily="18" charset="0"/>
                <a:cs typeface="Times New Roman" pitchFamily="18" charset="0"/>
              </a:rPr>
              <a:t>Collecting data for the new connection point including </a:t>
            </a:r>
            <a:r>
              <a:rPr lang="en-US" sz="2300" dirty="0">
                <a:latin typeface="Times New Roman" pitchFamily="18" charset="0"/>
                <a:cs typeface="Times New Roman" pitchFamily="18" charset="0"/>
              </a:rPr>
              <a:t>all parameters </a:t>
            </a:r>
            <a:r>
              <a:rPr lang="en-US" sz="2300" dirty="0" smtClean="0">
                <a:latin typeface="Times New Roman" pitchFamily="18" charset="0"/>
                <a:cs typeface="Times New Roman" pitchFamily="18" charset="0"/>
              </a:rPr>
              <a:t>and their specifications ( location, </a:t>
            </a:r>
            <a:r>
              <a:rPr lang="en-US" sz="2300" dirty="0">
                <a:latin typeface="Times New Roman" pitchFamily="18" charset="0"/>
                <a:cs typeface="Times New Roman" pitchFamily="18" charset="0"/>
              </a:rPr>
              <a:t>transmission lines </a:t>
            </a:r>
            <a:r>
              <a:rPr lang="en-US" sz="2300" dirty="0" smtClean="0">
                <a:latin typeface="Times New Roman" pitchFamily="18" charset="0"/>
                <a:cs typeface="Times New Roman" pitchFamily="18" charset="0"/>
              </a:rPr>
              <a:t>, switchgear , </a:t>
            </a:r>
            <a:r>
              <a:rPr lang="en-US" sz="2300" dirty="0">
                <a:latin typeface="Times New Roman" pitchFamily="18" charset="0"/>
                <a:cs typeface="Times New Roman" pitchFamily="18" charset="0"/>
              </a:rPr>
              <a:t>load </a:t>
            </a:r>
            <a:r>
              <a:rPr lang="en-US" sz="2300" dirty="0" smtClean="0">
                <a:latin typeface="Times New Roman" pitchFamily="18" charset="0"/>
                <a:cs typeface="Times New Roman" pitchFamily="18" charset="0"/>
              </a:rPr>
              <a:t>).</a:t>
            </a:r>
            <a:endParaRPr lang="en-US" sz="2300" dirty="0">
              <a:latin typeface="Times New Roman" pitchFamily="18" charset="0"/>
              <a:cs typeface="Times New Roman" pitchFamily="18" charset="0"/>
            </a:endParaRPr>
          </a:p>
          <a:p>
            <a:pPr marL="457200" lvl="0" indent="-457200" algn="l" rtl="0"/>
            <a:r>
              <a:rPr lang="en-US" sz="2300" dirty="0" smtClean="0">
                <a:latin typeface="Times New Roman" pitchFamily="18" charset="0"/>
                <a:cs typeface="Times New Roman" pitchFamily="18" charset="0"/>
              </a:rPr>
              <a:t>Designing the one line diagram in ETAP program for new condition by adding the new supply bus .</a:t>
            </a:r>
          </a:p>
          <a:p>
            <a:pPr marL="457200" indent="-457200" algn="l" rtl="0"/>
            <a:r>
              <a:rPr lang="en-US" sz="2300" dirty="0" smtClean="0">
                <a:latin typeface="Times New Roman" pitchFamily="18" charset="0"/>
                <a:cs typeface="Times New Roman" pitchFamily="18" charset="0"/>
              </a:rPr>
              <a:t>Improving </a:t>
            </a:r>
            <a:r>
              <a:rPr lang="en-US" sz="2300" dirty="0">
                <a:latin typeface="Times New Roman" pitchFamily="18" charset="0"/>
                <a:cs typeface="Times New Roman" pitchFamily="18" charset="0"/>
              </a:rPr>
              <a:t>the voltage level and </a:t>
            </a:r>
            <a:r>
              <a:rPr lang="en-US" sz="2300" dirty="0" smtClean="0">
                <a:latin typeface="Times New Roman" pitchFamily="18" charset="0"/>
                <a:cs typeface="Times New Roman" pitchFamily="18" charset="0"/>
              </a:rPr>
              <a:t>reducing </a:t>
            </a:r>
            <a:r>
              <a:rPr lang="en-US" sz="2300" dirty="0">
                <a:latin typeface="Times New Roman" pitchFamily="18" charset="0"/>
                <a:cs typeface="Times New Roman" pitchFamily="18" charset="0"/>
              </a:rPr>
              <a:t>the </a:t>
            </a:r>
            <a:r>
              <a:rPr lang="en-US" sz="2300" dirty="0" smtClean="0">
                <a:latin typeface="Times New Roman" pitchFamily="18" charset="0"/>
                <a:cs typeface="Times New Roman" pitchFamily="18" charset="0"/>
              </a:rPr>
              <a:t>losses and </a:t>
            </a:r>
            <a:r>
              <a:rPr lang="en-US" sz="2400" dirty="0" smtClean="0">
                <a:latin typeface="Times New Roman" pitchFamily="18" charset="0"/>
                <a:cs typeface="Times New Roman" pitchFamily="18" charset="0"/>
              </a:rPr>
              <a:t>correcting </a:t>
            </a:r>
            <a:r>
              <a:rPr lang="en-US" sz="2400" dirty="0">
                <a:latin typeface="Times New Roman" pitchFamily="18" charset="0"/>
                <a:cs typeface="Times New Roman" pitchFamily="18" charset="0"/>
              </a:rPr>
              <a:t>of power </a:t>
            </a:r>
            <a:r>
              <a:rPr lang="en-US" sz="2400" dirty="0" smtClean="0">
                <a:latin typeface="Times New Roman" pitchFamily="18" charset="0"/>
                <a:cs typeface="Times New Roman" pitchFamily="18" charset="0"/>
              </a:rPr>
              <a:t>factor</a:t>
            </a:r>
            <a:r>
              <a:rPr lang="en-US" sz="2300" dirty="0" smtClean="0">
                <a:latin typeface="Times New Roman" pitchFamily="18" charset="0"/>
                <a:cs typeface="Times New Roman" pitchFamily="18" charset="0"/>
              </a:rPr>
              <a:t> </a:t>
            </a:r>
            <a:r>
              <a:rPr lang="en-US" sz="2300" dirty="0">
                <a:latin typeface="Times New Roman" pitchFamily="18" charset="0"/>
                <a:cs typeface="Times New Roman" pitchFamily="18" charset="0"/>
              </a:rPr>
              <a:t>in the </a:t>
            </a:r>
            <a:r>
              <a:rPr lang="en-US" sz="2300" dirty="0" smtClean="0">
                <a:latin typeface="Times New Roman" pitchFamily="18" charset="0"/>
                <a:cs typeface="Times New Roman" pitchFamily="18" charset="0"/>
              </a:rPr>
              <a:t>network .</a:t>
            </a:r>
          </a:p>
          <a:p>
            <a:pPr marL="457200" lvl="0" indent="-457200" algn="l" rtl="0"/>
            <a:r>
              <a:rPr lang="en-US" sz="2300" dirty="0" smtClean="0">
                <a:latin typeface="Times New Roman" pitchFamily="18" charset="0"/>
                <a:cs typeface="Times New Roman" pitchFamily="18" charset="0"/>
              </a:rPr>
              <a:t>Making the system more protected by increasing reliability and stability .</a:t>
            </a:r>
          </a:p>
          <a:p>
            <a:pPr marL="457200" indent="-457200" algn="l" rtl="0"/>
            <a:r>
              <a:rPr lang="en-US" sz="2300" dirty="0" smtClean="0">
                <a:latin typeface="Times New Roman" pitchFamily="18" charset="0"/>
                <a:cs typeface="Times New Roman" pitchFamily="18" charset="0"/>
              </a:rPr>
              <a:t>Analyzing </a:t>
            </a:r>
            <a:r>
              <a:rPr lang="en-US" sz="2300" dirty="0">
                <a:latin typeface="Times New Roman" pitchFamily="18" charset="0"/>
                <a:cs typeface="Times New Roman" pitchFamily="18" charset="0"/>
              </a:rPr>
              <a:t>the network under  maximum </a:t>
            </a:r>
            <a:r>
              <a:rPr lang="en-US" sz="2300" dirty="0" smtClean="0">
                <a:latin typeface="Times New Roman" pitchFamily="18" charset="0"/>
                <a:cs typeface="Times New Roman" pitchFamily="18" charset="0"/>
              </a:rPr>
              <a:t>load condition  </a:t>
            </a:r>
            <a:r>
              <a:rPr lang="en-US" sz="2300" dirty="0">
                <a:latin typeface="Times New Roman" pitchFamily="18" charset="0"/>
                <a:cs typeface="Times New Roman" pitchFamily="18" charset="0"/>
              </a:rPr>
              <a:t>using load flow analyses</a:t>
            </a:r>
            <a:r>
              <a:rPr lang="en-US" sz="2300" dirty="0" smtClean="0">
                <a:latin typeface="Times New Roman" pitchFamily="18" charset="0"/>
                <a:cs typeface="Times New Roman" pitchFamily="18" charset="0"/>
              </a:rPr>
              <a:t>.</a:t>
            </a:r>
            <a:endParaRPr lang="en-US" sz="2300" dirty="0">
              <a:latin typeface="Times New Roman" pitchFamily="18" charset="0"/>
              <a:cs typeface="Times New Roman" pitchFamily="18" charset="0"/>
            </a:endParaRPr>
          </a:p>
          <a:p>
            <a:pPr marL="457200" lvl="0" indent="-457200" algn="l" rtl="0"/>
            <a:r>
              <a:rPr lang="en-US" sz="2300" dirty="0" smtClean="0">
                <a:latin typeface="Times New Roman" pitchFamily="18" charset="0"/>
                <a:cs typeface="Times New Roman" pitchFamily="18" charset="0"/>
              </a:rPr>
              <a:t>To </a:t>
            </a:r>
            <a:r>
              <a:rPr lang="en-US" sz="2300" dirty="0">
                <a:latin typeface="Times New Roman" pitchFamily="18" charset="0"/>
                <a:cs typeface="Times New Roman" pitchFamily="18" charset="0"/>
              </a:rPr>
              <a:t>get economical benefit when improving the performance of </a:t>
            </a:r>
            <a:r>
              <a:rPr lang="en-US" sz="2300" dirty="0" smtClean="0">
                <a:latin typeface="Times New Roman" pitchFamily="18" charset="0"/>
                <a:cs typeface="Times New Roman" pitchFamily="18" charset="0"/>
              </a:rPr>
              <a:t> </a:t>
            </a:r>
            <a:r>
              <a:rPr lang="en-US" sz="2300" dirty="0">
                <a:latin typeface="Times New Roman" pitchFamily="18" charset="0"/>
                <a:cs typeface="Times New Roman" pitchFamily="18" charset="0"/>
              </a:rPr>
              <a:t>network.  </a:t>
            </a:r>
          </a:p>
        </p:txBody>
      </p:sp>
      <p:sp>
        <p:nvSpPr>
          <p:cNvPr id="4" name="Slide Number Placeholder 3"/>
          <p:cNvSpPr>
            <a:spLocks noGrp="1"/>
          </p:cNvSpPr>
          <p:nvPr>
            <p:ph type="sldNum" sz="quarter" idx="12"/>
          </p:nvPr>
        </p:nvSpPr>
        <p:spPr/>
        <p:txBody>
          <a:bodyPr/>
          <a:lstStyle/>
          <a:p>
            <a:fld id="{D57F1E4F-1CFF-5643-939E-02111984F565}" type="slidenum">
              <a:rPr lang="en-US" smtClean="0"/>
              <a:t>3</a:t>
            </a:fld>
            <a:endParaRPr lang="en-US" dirty="0"/>
          </a:p>
        </p:txBody>
      </p:sp>
    </p:spTree>
    <p:extLst>
      <p:ext uri="{BB962C8B-B14F-4D97-AF65-F5344CB8AC3E}">
        <p14:creationId xmlns:p14="http://schemas.microsoft.com/office/powerpoint/2010/main" val="178301055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b="1" dirty="0">
                <a:solidFill>
                  <a:srgbClr val="FF0000"/>
                </a:solidFill>
              </a:rPr>
              <a:t>Conclusions</a:t>
            </a:r>
            <a:endParaRPr lang="ar-SA" sz="4000" b="1" dirty="0">
              <a:solidFill>
                <a:srgbClr val="FF0000"/>
              </a:solidFill>
            </a:endParaRPr>
          </a:p>
        </p:txBody>
      </p:sp>
      <p:sp>
        <p:nvSpPr>
          <p:cNvPr id="3" name="Content Placeholder 2"/>
          <p:cNvSpPr>
            <a:spLocks noGrp="1"/>
          </p:cNvSpPr>
          <p:nvPr>
            <p:ph idx="1"/>
          </p:nvPr>
        </p:nvSpPr>
        <p:spPr>
          <a:xfrm>
            <a:off x="350704" y="1063416"/>
            <a:ext cx="10225053" cy="5678905"/>
          </a:xfrm>
        </p:spPr>
        <p:txBody>
          <a:bodyPr>
            <a:normAutofit fontScale="92500" lnSpcReduction="10000"/>
          </a:bodyPr>
          <a:lstStyle/>
          <a:p>
            <a:pPr algn="l" rtl="0"/>
            <a:r>
              <a:rPr lang="en-US" dirty="0" smtClean="0"/>
              <a:t>After </a:t>
            </a:r>
            <a:r>
              <a:rPr lang="en-US" dirty="0"/>
              <a:t>the analysis and adding a new connection point , </a:t>
            </a:r>
            <a:r>
              <a:rPr lang="en-US" sz="2200" b="1" dirty="0"/>
              <a:t>drop voltage</a:t>
            </a:r>
            <a:r>
              <a:rPr lang="en-US" sz="2200" dirty="0"/>
              <a:t> </a:t>
            </a:r>
            <a:r>
              <a:rPr lang="en-US" dirty="0"/>
              <a:t>was decreased , </a:t>
            </a:r>
            <a:r>
              <a:rPr lang="en-US" sz="2200" b="1" dirty="0"/>
              <a:t>apparent losses </a:t>
            </a:r>
            <a:r>
              <a:rPr lang="en-US" dirty="0"/>
              <a:t>was reduced too </a:t>
            </a:r>
            <a:r>
              <a:rPr lang="en-US" dirty="0" smtClean="0"/>
              <a:t>.</a:t>
            </a:r>
          </a:p>
          <a:p>
            <a:pPr marL="0" indent="0" algn="l" rtl="0">
              <a:buNone/>
            </a:pPr>
            <a:endParaRPr lang="en-US" dirty="0"/>
          </a:p>
          <a:p>
            <a:pPr algn="l" rtl="0"/>
            <a:r>
              <a:rPr lang="en-US" sz="2100" dirty="0"/>
              <a:t>W</a:t>
            </a:r>
            <a:r>
              <a:rPr lang="en-US" sz="2100" dirty="0" smtClean="0"/>
              <a:t>hen </a:t>
            </a:r>
            <a:r>
              <a:rPr lang="en-US" sz="2100" dirty="0"/>
              <a:t>adding a new connection point  </a:t>
            </a:r>
            <a:r>
              <a:rPr lang="en-US" sz="2200" b="1" dirty="0"/>
              <a:t>the losses </a:t>
            </a:r>
            <a:r>
              <a:rPr lang="en-US" sz="2100" dirty="0"/>
              <a:t>for network </a:t>
            </a:r>
            <a:r>
              <a:rPr lang="en-US" sz="2100" dirty="0" smtClean="0"/>
              <a:t>decrease</a:t>
            </a:r>
          </a:p>
          <a:p>
            <a:pPr marL="0" indent="0" algn="l" rtl="0">
              <a:buNone/>
            </a:pPr>
            <a:r>
              <a:rPr lang="en-US" sz="2100" dirty="0" smtClean="0"/>
              <a:t>      </a:t>
            </a:r>
            <a:r>
              <a:rPr lang="en-US" sz="2100" dirty="0"/>
              <a:t>from 8.9% to </a:t>
            </a:r>
            <a:r>
              <a:rPr lang="en-US" sz="2200" b="1" dirty="0">
                <a:solidFill>
                  <a:srgbClr val="FFFF00"/>
                </a:solidFill>
              </a:rPr>
              <a:t>3.4% </a:t>
            </a:r>
            <a:r>
              <a:rPr lang="en-US" sz="2100" dirty="0" smtClean="0"/>
              <a:t>.</a:t>
            </a:r>
          </a:p>
          <a:p>
            <a:pPr marL="0" indent="0" algn="l" rtl="0">
              <a:buNone/>
            </a:pPr>
            <a:endParaRPr lang="en-US" dirty="0"/>
          </a:p>
          <a:p>
            <a:pPr algn="l" rtl="0"/>
            <a:r>
              <a:rPr lang="en-US" sz="2200" b="1" dirty="0" smtClean="0"/>
              <a:t>The </a:t>
            </a:r>
            <a:r>
              <a:rPr lang="en-US" sz="2200" b="1" dirty="0"/>
              <a:t>power factor </a:t>
            </a:r>
            <a:r>
              <a:rPr lang="en-US" dirty="0"/>
              <a:t>was improved to </a:t>
            </a:r>
            <a:r>
              <a:rPr lang="en-US" sz="2200" b="1" dirty="0">
                <a:solidFill>
                  <a:srgbClr val="FFFF00"/>
                </a:solidFill>
              </a:rPr>
              <a:t>over 92% </a:t>
            </a:r>
            <a:r>
              <a:rPr lang="en-US" dirty="0"/>
              <a:t>which will </a:t>
            </a:r>
            <a:r>
              <a:rPr lang="en-US" dirty="0" smtClean="0"/>
              <a:t>reduce </a:t>
            </a:r>
            <a:r>
              <a:rPr lang="en-US" dirty="0"/>
              <a:t>any penalties paid to "IEC" on both "NEDCO" Company and consumers as will, and this is duo to adding a new connection point . </a:t>
            </a:r>
            <a:endParaRPr lang="en-US" dirty="0" smtClean="0"/>
          </a:p>
          <a:p>
            <a:pPr marL="0" indent="0" algn="l" rtl="0">
              <a:buNone/>
            </a:pPr>
            <a:r>
              <a:rPr lang="en-US" dirty="0" smtClean="0"/>
              <a:t> </a:t>
            </a:r>
            <a:endParaRPr lang="en-US" dirty="0"/>
          </a:p>
          <a:p>
            <a:pPr algn="l" rtl="0"/>
            <a:r>
              <a:rPr lang="en-US" dirty="0" smtClean="0"/>
              <a:t>The </a:t>
            </a:r>
            <a:r>
              <a:rPr lang="en-US" dirty="0"/>
              <a:t>network at full load  need to  34 MW , but the availability of current  two connection point is 40 MW . So, now we in the save side  </a:t>
            </a:r>
            <a:r>
              <a:rPr lang="en-US" dirty="0" smtClean="0"/>
              <a:t>.</a:t>
            </a:r>
          </a:p>
          <a:p>
            <a:pPr marL="0" indent="0" algn="l" rtl="0">
              <a:buNone/>
            </a:pPr>
            <a:endParaRPr lang="en-US" dirty="0"/>
          </a:p>
          <a:p>
            <a:pPr algn="l" rtl="0"/>
            <a:r>
              <a:rPr lang="en-US" dirty="0" smtClean="0"/>
              <a:t>The </a:t>
            </a:r>
            <a:r>
              <a:rPr lang="en-US" dirty="0"/>
              <a:t>time needed </a:t>
            </a:r>
            <a:r>
              <a:rPr lang="en-US" sz="2200" b="1" dirty="0"/>
              <a:t>to recover the cost for the project </a:t>
            </a:r>
            <a:r>
              <a:rPr lang="en-US" dirty="0"/>
              <a:t>is about </a:t>
            </a:r>
            <a:r>
              <a:rPr lang="en-US" sz="2200" b="1" dirty="0">
                <a:solidFill>
                  <a:srgbClr val="FFFF00"/>
                </a:solidFill>
              </a:rPr>
              <a:t>3 year </a:t>
            </a:r>
            <a:r>
              <a:rPr lang="en-US" dirty="0"/>
              <a:t>. And the new network will be feed the new growth of load for the period from now to </a:t>
            </a:r>
            <a:r>
              <a:rPr lang="en-US" sz="2200" b="1" dirty="0">
                <a:solidFill>
                  <a:srgbClr val="FFFF00"/>
                </a:solidFill>
              </a:rPr>
              <a:t>2025</a:t>
            </a:r>
            <a:r>
              <a:rPr lang="en-US" dirty="0"/>
              <a:t> , depending on the annual increase of the loads to cover the demand in the </a:t>
            </a:r>
            <a:r>
              <a:rPr lang="en-US" dirty="0" smtClean="0"/>
              <a:t>city.</a:t>
            </a:r>
            <a:endParaRPr lang="ar-SA" dirty="0"/>
          </a:p>
        </p:txBody>
      </p:sp>
      <p:sp>
        <p:nvSpPr>
          <p:cNvPr id="4" name="Slide Number Placeholder 3"/>
          <p:cNvSpPr>
            <a:spLocks noGrp="1"/>
          </p:cNvSpPr>
          <p:nvPr>
            <p:ph type="sldNum" sz="quarter" idx="12"/>
          </p:nvPr>
        </p:nvSpPr>
        <p:spPr/>
        <p:txBody>
          <a:bodyPr/>
          <a:lstStyle/>
          <a:p>
            <a:fld id="{D57F1E4F-1CFF-5643-939E-02111984F565}" type="slidenum">
              <a:rPr lang="en-US" smtClean="0"/>
              <a:t>30</a:t>
            </a:fld>
            <a:endParaRPr lang="en-US" dirty="0"/>
          </a:p>
        </p:txBody>
      </p:sp>
    </p:spTree>
    <p:extLst>
      <p:ext uri="{BB962C8B-B14F-4D97-AF65-F5344CB8AC3E}">
        <p14:creationId xmlns:p14="http://schemas.microsoft.com/office/powerpoint/2010/main" val="89774122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000" b="1" dirty="0" err="1" smtClean="0">
                <a:solidFill>
                  <a:srgbClr val="FF0000"/>
                </a:solidFill>
              </a:rPr>
              <a:t>Huwwara</a:t>
            </a:r>
            <a:r>
              <a:rPr lang="en-US" sz="4000" b="1" dirty="0" smtClean="0">
                <a:solidFill>
                  <a:srgbClr val="FF0000"/>
                </a:solidFill>
              </a:rPr>
              <a:t> connection point</a:t>
            </a:r>
            <a:endParaRPr lang="ar-SA" sz="4000" b="1" dirty="0">
              <a:solidFill>
                <a:srgbClr val="FF0000"/>
              </a:solidFill>
            </a:endParaRPr>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00011" y="1460209"/>
            <a:ext cx="7972023" cy="4940591"/>
          </a:xfrm>
          <a:ln>
            <a:solidFill>
              <a:schemeClr val="bg1"/>
            </a:solidFill>
          </a:ln>
        </p:spPr>
      </p:pic>
      <p:sp>
        <p:nvSpPr>
          <p:cNvPr id="4" name="Slide Number Placeholder 3"/>
          <p:cNvSpPr>
            <a:spLocks noGrp="1"/>
          </p:cNvSpPr>
          <p:nvPr>
            <p:ph type="sldNum" sz="quarter" idx="12"/>
          </p:nvPr>
        </p:nvSpPr>
        <p:spPr/>
        <p:txBody>
          <a:bodyPr/>
          <a:lstStyle/>
          <a:p>
            <a:fld id="{D57F1E4F-1CFF-5643-939E-02111984F565}" type="slidenum">
              <a:rPr lang="en-US" smtClean="0"/>
              <a:t>31</a:t>
            </a:fld>
            <a:endParaRPr lang="en-US" dirty="0"/>
          </a:p>
        </p:txBody>
      </p:sp>
      <p:sp>
        <p:nvSpPr>
          <p:cNvPr id="6" name="Rectangle 5"/>
          <p:cNvSpPr/>
          <p:nvPr/>
        </p:nvSpPr>
        <p:spPr>
          <a:xfrm>
            <a:off x="1700011" y="6031468"/>
            <a:ext cx="5339923" cy="369332"/>
          </a:xfrm>
          <a:prstGeom prst="rect">
            <a:avLst/>
          </a:prstGeom>
        </p:spPr>
        <p:txBody>
          <a:bodyPr wrap="none">
            <a:spAutoFit/>
          </a:bodyPr>
          <a:lstStyle/>
          <a:p>
            <a:r>
              <a:rPr lang="en-US" b="1" dirty="0">
                <a:solidFill>
                  <a:schemeClr val="bg1"/>
                </a:solidFill>
              </a:rPr>
              <a:t>Rehabilitation of the Nablus electrical network</a:t>
            </a:r>
          </a:p>
        </p:txBody>
      </p:sp>
      <p:sp>
        <p:nvSpPr>
          <p:cNvPr id="7" name="Footer Placeholder 6"/>
          <p:cNvSpPr>
            <a:spLocks noGrp="1"/>
          </p:cNvSpPr>
          <p:nvPr>
            <p:ph type="ftr" sz="quarter" idx="11"/>
          </p:nvPr>
        </p:nvSpPr>
        <p:spPr/>
        <p:txBody>
          <a:bodyPr/>
          <a:lstStyle/>
          <a:p>
            <a:r>
              <a:rPr lang="en-US" smtClean="0"/>
              <a:t>Rehabilitation of the Nablus electrical network</a:t>
            </a:r>
            <a:endParaRPr lang="en-US" dirty="0"/>
          </a:p>
        </p:txBody>
      </p:sp>
    </p:spTree>
    <p:extLst>
      <p:ext uri="{BB962C8B-B14F-4D97-AF65-F5344CB8AC3E}">
        <p14:creationId xmlns:p14="http://schemas.microsoft.com/office/powerpoint/2010/main" val="218829195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err="1" smtClean="0">
                <a:solidFill>
                  <a:srgbClr val="FF0000"/>
                </a:solidFill>
              </a:rPr>
              <a:t>Askar</a:t>
            </a:r>
            <a:r>
              <a:rPr lang="en-US" b="1" dirty="0" smtClean="0">
                <a:solidFill>
                  <a:srgbClr val="FF0000"/>
                </a:solidFill>
              </a:rPr>
              <a:t> substation </a:t>
            </a:r>
            <a:endParaRPr lang="ar-SA" b="1" dirty="0">
              <a:solidFill>
                <a:srgbClr val="FF0000"/>
              </a:solidFill>
            </a:endParaRPr>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596980" y="1344299"/>
            <a:ext cx="7984901" cy="5146653"/>
          </a:xfrm>
          <a:ln>
            <a:solidFill>
              <a:schemeClr val="bg1"/>
            </a:solidFill>
          </a:ln>
        </p:spPr>
      </p:pic>
      <p:sp>
        <p:nvSpPr>
          <p:cNvPr id="4" name="Slide Number Placeholder 3"/>
          <p:cNvSpPr>
            <a:spLocks noGrp="1"/>
          </p:cNvSpPr>
          <p:nvPr>
            <p:ph type="sldNum" sz="quarter" idx="12"/>
          </p:nvPr>
        </p:nvSpPr>
        <p:spPr/>
        <p:txBody>
          <a:bodyPr/>
          <a:lstStyle/>
          <a:p>
            <a:fld id="{D57F1E4F-1CFF-5643-939E-02111984F565}" type="slidenum">
              <a:rPr lang="en-US" smtClean="0"/>
              <a:t>32</a:t>
            </a:fld>
            <a:endParaRPr lang="en-US" dirty="0"/>
          </a:p>
        </p:txBody>
      </p:sp>
      <p:sp>
        <p:nvSpPr>
          <p:cNvPr id="6" name="Rectangle 5"/>
          <p:cNvSpPr/>
          <p:nvPr/>
        </p:nvSpPr>
        <p:spPr>
          <a:xfrm>
            <a:off x="1596980" y="6121620"/>
            <a:ext cx="5339923" cy="369332"/>
          </a:xfrm>
          <a:prstGeom prst="rect">
            <a:avLst/>
          </a:prstGeom>
        </p:spPr>
        <p:txBody>
          <a:bodyPr wrap="none">
            <a:spAutoFit/>
          </a:bodyPr>
          <a:lstStyle/>
          <a:p>
            <a:r>
              <a:rPr lang="en-US" b="1" dirty="0">
                <a:solidFill>
                  <a:schemeClr val="bg1"/>
                </a:solidFill>
              </a:rPr>
              <a:t>Rehabilitation of the Nablus electrical network</a:t>
            </a:r>
          </a:p>
        </p:txBody>
      </p:sp>
      <p:sp>
        <p:nvSpPr>
          <p:cNvPr id="7" name="Footer Placeholder 6"/>
          <p:cNvSpPr>
            <a:spLocks noGrp="1"/>
          </p:cNvSpPr>
          <p:nvPr>
            <p:ph type="ftr" sz="quarter" idx="11"/>
          </p:nvPr>
        </p:nvSpPr>
        <p:spPr/>
        <p:txBody>
          <a:bodyPr/>
          <a:lstStyle/>
          <a:p>
            <a:r>
              <a:rPr lang="en-US" smtClean="0"/>
              <a:t>Rehabilitation of the Nablus electrical network</a:t>
            </a:r>
            <a:endParaRPr lang="en-US" dirty="0"/>
          </a:p>
        </p:txBody>
      </p:sp>
    </p:spTree>
    <p:extLst>
      <p:ext uri="{BB962C8B-B14F-4D97-AF65-F5344CB8AC3E}">
        <p14:creationId xmlns:p14="http://schemas.microsoft.com/office/powerpoint/2010/main" val="305989501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rgbClr val="FF0000"/>
                </a:solidFill>
              </a:rPr>
              <a:t>Switchgear in </a:t>
            </a:r>
            <a:r>
              <a:rPr lang="en-US" b="1" dirty="0" err="1" smtClean="0">
                <a:solidFill>
                  <a:srgbClr val="FF0000"/>
                </a:solidFill>
              </a:rPr>
              <a:t>Askar</a:t>
            </a:r>
            <a:r>
              <a:rPr lang="en-US" b="1" dirty="0" smtClean="0">
                <a:solidFill>
                  <a:srgbClr val="FF0000"/>
                </a:solidFill>
              </a:rPr>
              <a:t> substation</a:t>
            </a:r>
            <a:endParaRPr lang="ar-SA" b="1" dirty="0">
              <a:solidFill>
                <a:srgbClr val="FF0000"/>
              </a:solidFill>
            </a:endParaRPr>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545466" y="1336835"/>
            <a:ext cx="8203842" cy="5146652"/>
          </a:xfrm>
          <a:ln>
            <a:solidFill>
              <a:schemeClr val="bg1"/>
            </a:solidFill>
          </a:ln>
        </p:spPr>
      </p:pic>
      <p:sp>
        <p:nvSpPr>
          <p:cNvPr id="4" name="Slide Number Placeholder 3"/>
          <p:cNvSpPr>
            <a:spLocks noGrp="1"/>
          </p:cNvSpPr>
          <p:nvPr>
            <p:ph type="sldNum" sz="quarter" idx="12"/>
          </p:nvPr>
        </p:nvSpPr>
        <p:spPr/>
        <p:txBody>
          <a:bodyPr/>
          <a:lstStyle/>
          <a:p>
            <a:fld id="{D57F1E4F-1CFF-5643-939E-02111984F565}" type="slidenum">
              <a:rPr lang="en-US" smtClean="0"/>
              <a:t>33</a:t>
            </a:fld>
            <a:endParaRPr lang="en-US" dirty="0"/>
          </a:p>
        </p:txBody>
      </p:sp>
      <p:sp>
        <p:nvSpPr>
          <p:cNvPr id="6" name="Rectangle 5"/>
          <p:cNvSpPr/>
          <p:nvPr/>
        </p:nvSpPr>
        <p:spPr>
          <a:xfrm>
            <a:off x="1545466" y="6114155"/>
            <a:ext cx="5339923" cy="369332"/>
          </a:xfrm>
          <a:prstGeom prst="rect">
            <a:avLst/>
          </a:prstGeom>
        </p:spPr>
        <p:txBody>
          <a:bodyPr wrap="none">
            <a:spAutoFit/>
          </a:bodyPr>
          <a:lstStyle/>
          <a:p>
            <a:r>
              <a:rPr lang="en-US" b="1" dirty="0">
                <a:solidFill>
                  <a:schemeClr val="bg1"/>
                </a:solidFill>
              </a:rPr>
              <a:t>Rehabilitation of the Nablus electrical network</a:t>
            </a:r>
          </a:p>
        </p:txBody>
      </p:sp>
      <p:sp>
        <p:nvSpPr>
          <p:cNvPr id="7" name="Footer Placeholder 6"/>
          <p:cNvSpPr>
            <a:spLocks noGrp="1"/>
          </p:cNvSpPr>
          <p:nvPr>
            <p:ph type="ftr" sz="quarter" idx="11"/>
          </p:nvPr>
        </p:nvSpPr>
        <p:spPr/>
        <p:txBody>
          <a:bodyPr/>
          <a:lstStyle/>
          <a:p>
            <a:r>
              <a:rPr lang="en-US" smtClean="0"/>
              <a:t>Rehabilitation of the Nablus electrical network</a:t>
            </a:r>
            <a:endParaRPr lang="en-US" dirty="0"/>
          </a:p>
        </p:txBody>
      </p:sp>
    </p:spTree>
    <p:extLst>
      <p:ext uri="{BB962C8B-B14F-4D97-AF65-F5344CB8AC3E}">
        <p14:creationId xmlns:p14="http://schemas.microsoft.com/office/powerpoint/2010/main" val="360285281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rgbClr val="FF0000"/>
                </a:solidFill>
              </a:rPr>
              <a:t>SCADA system</a:t>
            </a:r>
            <a:endParaRPr lang="ar-SA" b="1" dirty="0">
              <a:solidFill>
                <a:srgbClr val="FF0000"/>
              </a:solidFill>
            </a:endParaRPr>
          </a:p>
        </p:txBody>
      </p:sp>
      <p:sp>
        <p:nvSpPr>
          <p:cNvPr id="4" name="Slide Number Placeholder 3"/>
          <p:cNvSpPr>
            <a:spLocks noGrp="1"/>
          </p:cNvSpPr>
          <p:nvPr>
            <p:ph type="sldNum" sz="quarter" idx="12"/>
          </p:nvPr>
        </p:nvSpPr>
        <p:spPr/>
        <p:txBody>
          <a:bodyPr/>
          <a:lstStyle/>
          <a:p>
            <a:fld id="{D57F1E4F-1CFF-5643-939E-02111984F565}" type="slidenum">
              <a:rPr lang="en-US" smtClean="0"/>
              <a:t>34</a:t>
            </a:fld>
            <a:endParaRPr lang="en-US" dirty="0"/>
          </a:p>
        </p:txBody>
      </p:sp>
      <p:pic>
        <p:nvPicPr>
          <p:cNvPr id="7" name="Content Placeholder 6"/>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146220" y="1382935"/>
            <a:ext cx="8615966" cy="4979227"/>
          </a:xfrm>
          <a:ln>
            <a:solidFill>
              <a:schemeClr val="bg1"/>
            </a:solidFill>
          </a:ln>
        </p:spPr>
      </p:pic>
      <p:sp>
        <p:nvSpPr>
          <p:cNvPr id="8" name="Rectangle 7"/>
          <p:cNvSpPr/>
          <p:nvPr/>
        </p:nvSpPr>
        <p:spPr>
          <a:xfrm>
            <a:off x="1146220" y="5992830"/>
            <a:ext cx="5339923" cy="369332"/>
          </a:xfrm>
          <a:prstGeom prst="rect">
            <a:avLst/>
          </a:prstGeom>
        </p:spPr>
        <p:txBody>
          <a:bodyPr wrap="none">
            <a:spAutoFit/>
          </a:bodyPr>
          <a:lstStyle/>
          <a:p>
            <a:r>
              <a:rPr lang="en-US" b="1" dirty="0">
                <a:solidFill>
                  <a:schemeClr val="bg1"/>
                </a:solidFill>
              </a:rPr>
              <a:t>Rehabilitation of the Nablus electrical network</a:t>
            </a:r>
          </a:p>
        </p:txBody>
      </p:sp>
      <p:sp>
        <p:nvSpPr>
          <p:cNvPr id="9" name="Footer Placeholder 8"/>
          <p:cNvSpPr>
            <a:spLocks noGrp="1"/>
          </p:cNvSpPr>
          <p:nvPr>
            <p:ph type="ftr" sz="quarter" idx="11"/>
          </p:nvPr>
        </p:nvSpPr>
        <p:spPr/>
        <p:txBody>
          <a:bodyPr/>
          <a:lstStyle/>
          <a:p>
            <a:r>
              <a:rPr lang="en-US" smtClean="0"/>
              <a:t>Rehabilitation of the Nablus electrical network</a:t>
            </a:r>
            <a:endParaRPr lang="en-US" dirty="0"/>
          </a:p>
        </p:txBody>
      </p:sp>
    </p:spTree>
    <p:extLst>
      <p:ext uri="{BB962C8B-B14F-4D97-AF65-F5344CB8AC3E}">
        <p14:creationId xmlns:p14="http://schemas.microsoft.com/office/powerpoint/2010/main" val="65856138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b="1" dirty="0">
                <a:solidFill>
                  <a:srgbClr val="FF0000"/>
                </a:solidFill>
              </a:rPr>
              <a:t>Recommendation</a:t>
            </a:r>
            <a:endParaRPr lang="ar-SA" sz="4000" b="1" dirty="0">
              <a:solidFill>
                <a:srgbClr val="FF0000"/>
              </a:solidFill>
            </a:endParaRPr>
          </a:p>
        </p:txBody>
      </p:sp>
      <p:sp>
        <p:nvSpPr>
          <p:cNvPr id="3" name="Content Placeholder 2"/>
          <p:cNvSpPr>
            <a:spLocks noGrp="1"/>
          </p:cNvSpPr>
          <p:nvPr>
            <p:ph idx="1"/>
          </p:nvPr>
        </p:nvSpPr>
        <p:spPr>
          <a:xfrm>
            <a:off x="743735" y="1968696"/>
            <a:ext cx="10447004" cy="4195481"/>
          </a:xfrm>
        </p:spPr>
        <p:txBody>
          <a:bodyPr>
            <a:normAutofit/>
          </a:bodyPr>
          <a:lstStyle/>
          <a:p>
            <a:pPr algn="l" rtl="0"/>
            <a:r>
              <a:rPr lang="en-US" sz="2400" dirty="0"/>
              <a:t>Finally , we hope from NEDCO with which we have contributed in gathering information and data about our </a:t>
            </a:r>
            <a:r>
              <a:rPr lang="en-US" sz="2400" dirty="0" smtClean="0"/>
              <a:t>project </a:t>
            </a:r>
            <a:r>
              <a:rPr lang="en-US" sz="2400" dirty="0"/>
              <a:t>to take into consideration our calculation and improvement of the electrical network seriously </a:t>
            </a:r>
            <a:r>
              <a:rPr lang="en-US" sz="2400" dirty="0" smtClean="0"/>
              <a:t>. </a:t>
            </a:r>
            <a:r>
              <a:rPr lang="en-US" sz="2400" b="1" dirty="0"/>
              <a:t>we also hope to see our project in </a:t>
            </a:r>
            <a:r>
              <a:rPr lang="en-US" sz="2400" b="1" dirty="0" err="1"/>
              <a:t>Huwwara</a:t>
            </a:r>
            <a:r>
              <a:rPr lang="en-US" sz="2400" b="1" dirty="0"/>
              <a:t> to be truly applied on the ground of </a:t>
            </a:r>
            <a:r>
              <a:rPr lang="en-US" sz="2400" b="1" dirty="0" smtClean="0"/>
              <a:t>reality .</a:t>
            </a:r>
          </a:p>
          <a:p>
            <a:pPr algn="l" rtl="0"/>
            <a:endParaRPr lang="en-US" sz="2400" dirty="0"/>
          </a:p>
          <a:p>
            <a:pPr marL="0" indent="0" algn="l" rtl="0">
              <a:buNone/>
            </a:pPr>
            <a:endParaRPr lang="en-US" sz="2400" dirty="0" smtClean="0"/>
          </a:p>
          <a:p>
            <a:pPr marL="0" indent="0" algn="l" rtl="0">
              <a:buNone/>
            </a:pPr>
            <a:endParaRPr lang="en-US" sz="2400" dirty="0"/>
          </a:p>
          <a:p>
            <a:pPr marL="0" indent="0" rtl="0">
              <a:buNone/>
            </a:pPr>
            <a:r>
              <a:rPr lang="en-US" sz="2400" b="1" dirty="0">
                <a:solidFill>
                  <a:srgbClr val="FFFF00"/>
                </a:solidFill>
              </a:rPr>
              <a:t>THANK YOU FOR YOUR ATTENTION </a:t>
            </a:r>
            <a:endParaRPr lang="ar-SA" sz="2400" b="1" dirty="0">
              <a:solidFill>
                <a:srgbClr val="FFFF00"/>
              </a:solidFill>
            </a:endParaRPr>
          </a:p>
        </p:txBody>
      </p:sp>
      <p:sp>
        <p:nvSpPr>
          <p:cNvPr id="4" name="Slide Number Placeholder 3"/>
          <p:cNvSpPr>
            <a:spLocks noGrp="1"/>
          </p:cNvSpPr>
          <p:nvPr>
            <p:ph type="sldNum" sz="quarter" idx="12"/>
          </p:nvPr>
        </p:nvSpPr>
        <p:spPr/>
        <p:txBody>
          <a:bodyPr/>
          <a:lstStyle/>
          <a:p>
            <a:fld id="{D57F1E4F-1CFF-5643-939E-02111984F565}" type="slidenum">
              <a:rPr lang="en-US" smtClean="0"/>
              <a:t>35</a:t>
            </a:fld>
            <a:endParaRPr lang="en-US" dirty="0"/>
          </a:p>
        </p:txBody>
      </p:sp>
    </p:spTree>
    <p:extLst>
      <p:ext uri="{BB962C8B-B14F-4D97-AF65-F5344CB8AC3E}">
        <p14:creationId xmlns:p14="http://schemas.microsoft.com/office/powerpoint/2010/main" val="281247415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28046" y="1171977"/>
            <a:ext cx="6542468" cy="5076423"/>
          </a:xfrm>
        </p:spPr>
      </p:pic>
      <p:sp>
        <p:nvSpPr>
          <p:cNvPr id="4" name="Slide Number Placeholder 3"/>
          <p:cNvSpPr>
            <a:spLocks noGrp="1"/>
          </p:cNvSpPr>
          <p:nvPr>
            <p:ph type="sldNum" sz="quarter" idx="12"/>
          </p:nvPr>
        </p:nvSpPr>
        <p:spPr/>
        <p:txBody>
          <a:bodyPr/>
          <a:lstStyle/>
          <a:p>
            <a:fld id="{D57F1E4F-1CFF-5643-939E-02111984F565}" type="slidenum">
              <a:rPr lang="en-US" smtClean="0"/>
              <a:t>36</a:t>
            </a:fld>
            <a:endParaRPr lang="en-US" dirty="0"/>
          </a:p>
        </p:txBody>
      </p:sp>
    </p:spTree>
    <p:extLst>
      <p:ext uri="{BB962C8B-B14F-4D97-AF65-F5344CB8AC3E}">
        <p14:creationId xmlns:p14="http://schemas.microsoft.com/office/powerpoint/2010/main" val="155385591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400" b="1" dirty="0">
                <a:solidFill>
                  <a:srgbClr val="FF0000"/>
                </a:solidFill>
              </a:rPr>
              <a:t>Why </a:t>
            </a:r>
            <a:r>
              <a:rPr lang="en-US" sz="4400" b="1" dirty="0" smtClean="0">
                <a:solidFill>
                  <a:srgbClr val="FF0000"/>
                </a:solidFill>
              </a:rPr>
              <a:t>new </a:t>
            </a:r>
            <a:r>
              <a:rPr lang="en-US" sz="4400" b="1" dirty="0">
                <a:solidFill>
                  <a:srgbClr val="FF0000"/>
                </a:solidFill>
              </a:rPr>
              <a:t>connection point </a:t>
            </a:r>
            <a:r>
              <a:rPr lang="en-US" sz="4400" b="1" dirty="0" smtClean="0">
                <a:solidFill>
                  <a:srgbClr val="FF0000"/>
                </a:solidFill>
              </a:rPr>
              <a:t>?</a:t>
            </a:r>
            <a:endParaRPr lang="ar-SA" dirty="0"/>
          </a:p>
        </p:txBody>
      </p:sp>
      <p:sp>
        <p:nvSpPr>
          <p:cNvPr id="3" name="Content Placeholder 2"/>
          <p:cNvSpPr>
            <a:spLocks noGrp="1"/>
          </p:cNvSpPr>
          <p:nvPr>
            <p:ph idx="1"/>
          </p:nvPr>
        </p:nvSpPr>
        <p:spPr>
          <a:xfrm>
            <a:off x="646111" y="1661376"/>
            <a:ext cx="10139944" cy="5801932"/>
          </a:xfrm>
        </p:spPr>
        <p:txBody>
          <a:bodyPr/>
          <a:lstStyle/>
          <a:p>
            <a:pPr algn="l" rtl="0"/>
            <a:r>
              <a:rPr lang="en-US" sz="2100" b="1" dirty="0">
                <a:solidFill>
                  <a:srgbClr val="FF0000"/>
                </a:solidFill>
              </a:rPr>
              <a:t>The main problem </a:t>
            </a:r>
            <a:r>
              <a:rPr lang="en-US" sz="2100" dirty="0"/>
              <a:t>which faces </a:t>
            </a:r>
            <a:r>
              <a:rPr lang="en-US" sz="2100" dirty="0" smtClean="0"/>
              <a:t>Eastern Region </a:t>
            </a:r>
            <a:r>
              <a:rPr lang="en-US" sz="2100" dirty="0"/>
              <a:t>Network is </a:t>
            </a:r>
            <a:r>
              <a:rPr lang="en-US" sz="2100" dirty="0" smtClean="0"/>
              <a:t>that </a:t>
            </a:r>
            <a:r>
              <a:rPr lang="en-US" sz="2100" dirty="0"/>
              <a:t>the power supplied by IEC </a:t>
            </a:r>
            <a:r>
              <a:rPr lang="ar-SA" sz="2100" dirty="0" smtClean="0"/>
              <a:t>الشركة القطرية الاسرائيلية )</a:t>
            </a:r>
            <a:r>
              <a:rPr lang="en-US" sz="2100" dirty="0" smtClean="0"/>
              <a:t> )</a:t>
            </a:r>
            <a:r>
              <a:rPr lang="ar-SA" sz="2100" dirty="0" smtClean="0"/>
              <a:t> </a:t>
            </a:r>
            <a:r>
              <a:rPr lang="en-US" sz="2100" dirty="0" smtClean="0"/>
              <a:t>is </a:t>
            </a:r>
            <a:r>
              <a:rPr lang="en-US" sz="2100" dirty="0"/>
              <a:t>not  enough for  the demand in the city, especially in the summer </a:t>
            </a:r>
            <a:r>
              <a:rPr lang="en-US" sz="2100" dirty="0" smtClean="0"/>
              <a:t>season . And </a:t>
            </a:r>
            <a:r>
              <a:rPr lang="en-US" sz="2100" dirty="0"/>
              <a:t>because the old connection point has a capacity up to 20 MW which is not sufficient for the network demand because </a:t>
            </a:r>
            <a:r>
              <a:rPr lang="en-US" sz="2100" dirty="0" smtClean="0"/>
              <a:t>the </a:t>
            </a:r>
            <a:r>
              <a:rPr lang="en-US" sz="2100" dirty="0"/>
              <a:t>old connection point </a:t>
            </a:r>
            <a:r>
              <a:rPr lang="en-US" sz="2100" dirty="0" smtClean="0"/>
              <a:t>supplies </a:t>
            </a:r>
            <a:r>
              <a:rPr lang="en-US" sz="2100" dirty="0"/>
              <a:t>more than one region, such as </a:t>
            </a:r>
            <a:r>
              <a:rPr lang="en-US" sz="2100" dirty="0" smtClean="0"/>
              <a:t>the industrial </a:t>
            </a:r>
            <a:r>
              <a:rPr lang="en-US" sz="2100" dirty="0"/>
              <a:t>area </a:t>
            </a:r>
            <a:r>
              <a:rPr lang="en-US" sz="2100" dirty="0" smtClean="0"/>
              <a:t>and “Al-</a:t>
            </a:r>
            <a:r>
              <a:rPr lang="en-US" sz="2100" dirty="0" err="1" smtClean="0"/>
              <a:t>Bathan</a:t>
            </a:r>
            <a:r>
              <a:rPr lang="en-US" sz="2100" dirty="0" smtClean="0"/>
              <a:t>” .</a:t>
            </a:r>
          </a:p>
          <a:p>
            <a:pPr marL="0" indent="0" algn="l" rtl="0">
              <a:buNone/>
            </a:pPr>
            <a:endParaRPr lang="en-US" sz="2100" dirty="0"/>
          </a:p>
          <a:p>
            <a:pPr algn="l" rtl="0"/>
            <a:r>
              <a:rPr lang="en-US" sz="2100" b="1" dirty="0">
                <a:solidFill>
                  <a:srgbClr val="FF0000"/>
                </a:solidFill>
              </a:rPr>
              <a:t>To solve this problem </a:t>
            </a:r>
            <a:r>
              <a:rPr lang="en-US" sz="2100" dirty="0"/>
              <a:t>, we add a new connection point with IEC in  the eastern region of the city of Nablus in the village of " </a:t>
            </a:r>
            <a:r>
              <a:rPr lang="en-US" sz="2100" dirty="0" err="1"/>
              <a:t>Huwwara</a:t>
            </a:r>
            <a:r>
              <a:rPr lang="en-US" sz="2100" dirty="0"/>
              <a:t> "  through an over head transmission line of 33 kV. The max demand is reached approximately to (20 MW) to cover the total demand . </a:t>
            </a:r>
          </a:p>
          <a:p>
            <a:pPr algn="l" rtl="0"/>
            <a:endParaRPr lang="ar-SA" dirty="0"/>
          </a:p>
        </p:txBody>
      </p:sp>
      <p:sp>
        <p:nvSpPr>
          <p:cNvPr id="4" name="Slide Number Placeholder 3"/>
          <p:cNvSpPr>
            <a:spLocks noGrp="1"/>
          </p:cNvSpPr>
          <p:nvPr>
            <p:ph type="sldNum" sz="quarter" idx="12"/>
          </p:nvPr>
        </p:nvSpPr>
        <p:spPr/>
        <p:txBody>
          <a:bodyPr/>
          <a:lstStyle/>
          <a:p>
            <a:fld id="{D57F1E4F-1CFF-5643-939E-02111984F565}" type="slidenum">
              <a:rPr lang="en-US" smtClean="0"/>
              <a:t>4</a:t>
            </a:fld>
            <a:endParaRPr lang="en-US" dirty="0"/>
          </a:p>
        </p:txBody>
      </p:sp>
    </p:spTree>
    <p:extLst>
      <p:ext uri="{BB962C8B-B14F-4D97-AF65-F5344CB8AC3E}">
        <p14:creationId xmlns:p14="http://schemas.microsoft.com/office/powerpoint/2010/main" val="23137485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0"/>
            <a:ext cx="9404723" cy="1853248"/>
          </a:xfrm>
        </p:spPr>
        <p:txBody>
          <a:bodyPr/>
          <a:lstStyle/>
          <a:p>
            <a:pPr algn="ctr"/>
            <a:r>
              <a:rPr lang="en-US" b="1" dirty="0" smtClean="0">
                <a:solidFill>
                  <a:srgbClr val="FF0000"/>
                </a:solidFill>
              </a:rPr>
              <a:t>Eastern Region Network</a:t>
            </a:r>
            <a:br>
              <a:rPr lang="en-US" b="1" dirty="0" smtClean="0">
                <a:solidFill>
                  <a:srgbClr val="FF0000"/>
                </a:solidFill>
              </a:rPr>
            </a:br>
            <a:r>
              <a:rPr lang="en-US" b="1" dirty="0" smtClean="0">
                <a:solidFill>
                  <a:srgbClr val="FF0000"/>
                </a:solidFill>
              </a:rPr>
              <a:t>     Before               &amp;              After</a:t>
            </a:r>
            <a:r>
              <a:rPr lang="ar-SA" b="1" dirty="0" smtClean="0">
                <a:solidFill>
                  <a:srgbClr val="FF0000"/>
                </a:solidFill>
              </a:rPr>
              <a:t>   </a:t>
            </a:r>
            <a:endParaRPr lang="ar-SA" b="1" dirty="0">
              <a:solidFill>
                <a:srgbClr val="FF0000"/>
              </a:solidFill>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56101" y="1326524"/>
            <a:ext cx="5847009" cy="5434884"/>
          </a:xfrm>
          <a:prstGeom prst="rect">
            <a:avLst/>
          </a:prstGeom>
        </p:spPr>
      </p:pic>
      <p:pic>
        <p:nvPicPr>
          <p:cNvPr id="11" name="Content Placeholder 10"/>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67425" y="1326524"/>
            <a:ext cx="5731099" cy="5434884"/>
          </a:xfrm>
        </p:spPr>
      </p:pic>
      <p:sp>
        <p:nvSpPr>
          <p:cNvPr id="12" name="Slide Number Placeholder 11"/>
          <p:cNvSpPr>
            <a:spLocks noGrp="1"/>
          </p:cNvSpPr>
          <p:nvPr>
            <p:ph type="sldNum" sz="quarter" idx="12"/>
          </p:nvPr>
        </p:nvSpPr>
        <p:spPr/>
        <p:txBody>
          <a:bodyPr/>
          <a:lstStyle/>
          <a:p>
            <a:fld id="{D57F1E4F-1CFF-5643-939E-02111984F565}" type="slidenum">
              <a:rPr lang="en-US" smtClean="0"/>
              <a:t>5</a:t>
            </a:fld>
            <a:endParaRPr lang="en-US" dirty="0"/>
          </a:p>
        </p:txBody>
      </p:sp>
    </p:spTree>
    <p:extLst>
      <p:ext uri="{BB962C8B-B14F-4D97-AF65-F5344CB8AC3E}">
        <p14:creationId xmlns:p14="http://schemas.microsoft.com/office/powerpoint/2010/main" val="426848798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400" b="1" dirty="0">
                <a:solidFill>
                  <a:srgbClr val="92D050"/>
                </a:solidFill>
              </a:rPr>
              <a:t>Methodology</a:t>
            </a:r>
            <a:endParaRPr lang="ar-SA" dirty="0">
              <a:solidFill>
                <a:srgbClr val="92D050"/>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532087897"/>
              </p:ext>
            </p:extLst>
          </p:nvPr>
        </p:nvGraphicFramePr>
        <p:xfrm>
          <a:off x="646112" y="1275009"/>
          <a:ext cx="9721382" cy="534473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Slide Number Placeholder 4"/>
          <p:cNvSpPr>
            <a:spLocks noGrp="1"/>
          </p:cNvSpPr>
          <p:nvPr>
            <p:ph type="sldNum" sz="quarter" idx="12"/>
          </p:nvPr>
        </p:nvSpPr>
        <p:spPr/>
        <p:txBody>
          <a:bodyPr/>
          <a:lstStyle/>
          <a:p>
            <a:fld id="{D57F1E4F-1CFF-5643-939E-02111984F565}" type="slidenum">
              <a:rPr lang="en-US" smtClean="0"/>
              <a:t>6</a:t>
            </a:fld>
            <a:endParaRPr lang="en-US" dirty="0"/>
          </a:p>
        </p:txBody>
      </p:sp>
      <p:sp>
        <p:nvSpPr>
          <p:cNvPr id="6" name="Footer Placeholder 5"/>
          <p:cNvSpPr>
            <a:spLocks noGrp="1"/>
          </p:cNvSpPr>
          <p:nvPr>
            <p:ph type="ftr" sz="quarter" idx="11"/>
          </p:nvPr>
        </p:nvSpPr>
        <p:spPr/>
        <p:txBody>
          <a:bodyPr/>
          <a:lstStyle/>
          <a:p>
            <a:r>
              <a:rPr lang="en-US" smtClean="0"/>
              <a:t>Rehabilitation of the Nablus electrical network</a:t>
            </a:r>
            <a:endParaRPr lang="en-US" dirty="0"/>
          </a:p>
        </p:txBody>
      </p:sp>
    </p:spTree>
    <p:extLst>
      <p:ext uri="{BB962C8B-B14F-4D97-AF65-F5344CB8AC3E}">
        <p14:creationId xmlns:p14="http://schemas.microsoft.com/office/powerpoint/2010/main" val="86977733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546" y="295729"/>
            <a:ext cx="9404723" cy="1400530"/>
          </a:xfrm>
        </p:spPr>
        <p:txBody>
          <a:bodyPr/>
          <a:lstStyle/>
          <a:p>
            <a:pPr marL="571500" indent="-571500" algn="r" rtl="0">
              <a:buClr>
                <a:srgbClr val="92D050"/>
              </a:buClr>
              <a:buFont typeface="Wingdings" panose="05000000000000000000" pitchFamily="2" charset="2"/>
              <a:buChar char="q"/>
            </a:pPr>
            <a:r>
              <a:rPr lang="en-US" sz="4000" b="1" dirty="0" smtClean="0">
                <a:solidFill>
                  <a:srgbClr val="FF0000"/>
                </a:solidFill>
              </a:rPr>
              <a:t>Plotting </a:t>
            </a:r>
            <a:r>
              <a:rPr lang="en-US" sz="4000" b="1" dirty="0">
                <a:solidFill>
                  <a:srgbClr val="FF0000"/>
                </a:solidFill>
              </a:rPr>
              <a:t>one-line diagram using ETAP </a:t>
            </a:r>
            <a:r>
              <a:rPr lang="en-US" sz="4000" b="1" dirty="0" smtClean="0">
                <a:solidFill>
                  <a:srgbClr val="FF0000"/>
                </a:solidFill>
              </a:rPr>
              <a:t>software for new Network</a:t>
            </a:r>
            <a:r>
              <a:rPr lang="ar-SA" sz="4000" b="1" dirty="0" smtClean="0">
                <a:solidFill>
                  <a:srgbClr val="FF0000"/>
                </a:solidFill>
              </a:rPr>
              <a:t> </a:t>
            </a:r>
            <a:endParaRPr lang="ar-SA" dirty="0"/>
          </a:p>
        </p:txBody>
      </p:sp>
      <p:sp>
        <p:nvSpPr>
          <p:cNvPr id="3" name="Content Placeholder 2"/>
          <p:cNvSpPr>
            <a:spLocks noGrp="1"/>
          </p:cNvSpPr>
          <p:nvPr>
            <p:ph idx="1"/>
          </p:nvPr>
        </p:nvSpPr>
        <p:spPr>
          <a:xfrm>
            <a:off x="875201" y="2194586"/>
            <a:ext cx="8946541" cy="4195481"/>
          </a:xfrm>
        </p:spPr>
        <p:txBody>
          <a:bodyPr/>
          <a:lstStyle/>
          <a:p>
            <a:pPr algn="l" rtl="0"/>
            <a:r>
              <a:rPr lang="en-US" sz="2200" dirty="0"/>
              <a:t>We make a load flow study and analysis  Network using ETAP software .</a:t>
            </a:r>
          </a:p>
          <a:p>
            <a:pPr algn="l" rtl="0"/>
            <a:r>
              <a:rPr lang="en-US" sz="2200" b="1" dirty="0">
                <a:solidFill>
                  <a:srgbClr val="FF0000"/>
                </a:solidFill>
              </a:rPr>
              <a:t>Components of the network :</a:t>
            </a:r>
          </a:p>
          <a:p>
            <a:pPr marL="457200" indent="-457200" algn="l" rtl="0">
              <a:buClrTx/>
              <a:buFont typeface="+mj-lt"/>
              <a:buAutoNum type="arabicPeriod"/>
            </a:pPr>
            <a:r>
              <a:rPr lang="en-US" sz="2200" dirty="0" smtClean="0"/>
              <a:t>Two sources (33 kV) .</a:t>
            </a:r>
            <a:endParaRPr lang="en-US" sz="2200" dirty="0"/>
          </a:p>
          <a:p>
            <a:pPr marL="457200" indent="-457200" algn="l" rtl="0">
              <a:buClrTx/>
              <a:buFont typeface="+mj-lt"/>
              <a:buAutoNum type="arabicPeriod"/>
            </a:pPr>
            <a:r>
              <a:rPr lang="en-US" sz="2200" dirty="0"/>
              <a:t>( </a:t>
            </a:r>
            <a:r>
              <a:rPr lang="en-US" sz="2200" dirty="0" smtClean="0"/>
              <a:t>280 </a:t>
            </a:r>
            <a:r>
              <a:rPr lang="en-US" sz="2200" dirty="0"/>
              <a:t>) bus in this network .</a:t>
            </a:r>
          </a:p>
          <a:p>
            <a:pPr marL="457200" indent="-457200" algn="l" rtl="0">
              <a:buClrTx/>
              <a:buFont typeface="+mj-lt"/>
              <a:buAutoNum type="arabicPeriod"/>
            </a:pPr>
            <a:r>
              <a:rPr lang="en-US" sz="2200" dirty="0"/>
              <a:t>( 107 )  loads( residential, industrial, commercial).</a:t>
            </a:r>
          </a:p>
          <a:p>
            <a:pPr marL="457200" indent="-457200" algn="l" rtl="0">
              <a:buClrTx/>
              <a:buFont typeface="+mj-lt"/>
              <a:buAutoNum type="arabicPeriod"/>
            </a:pPr>
            <a:r>
              <a:rPr lang="en-US" sz="2200" dirty="0"/>
              <a:t>Substation with ( 2 ) power transformer . </a:t>
            </a:r>
          </a:p>
          <a:p>
            <a:pPr marL="457200" indent="-457200" algn="l" rtl="0">
              <a:buClrTx/>
              <a:buFont typeface="+mj-lt"/>
              <a:buAutoNum type="arabicPeriod"/>
            </a:pPr>
            <a:r>
              <a:rPr lang="en-US" sz="2200" dirty="0"/>
              <a:t>( 108 ) Distribution </a:t>
            </a:r>
            <a:r>
              <a:rPr lang="en-US" sz="2200" dirty="0" smtClean="0"/>
              <a:t>transformers </a:t>
            </a:r>
            <a:r>
              <a:rPr lang="en-US" sz="2200" dirty="0"/>
              <a:t>.</a:t>
            </a:r>
          </a:p>
          <a:p>
            <a:pPr marL="0" indent="0" algn="l" rtl="0">
              <a:buNone/>
            </a:pPr>
            <a:endParaRPr lang="ar-SA" dirty="0"/>
          </a:p>
        </p:txBody>
      </p:sp>
      <p:sp>
        <p:nvSpPr>
          <p:cNvPr id="4" name="Slide Number Placeholder 3"/>
          <p:cNvSpPr>
            <a:spLocks noGrp="1"/>
          </p:cNvSpPr>
          <p:nvPr>
            <p:ph type="sldNum" sz="quarter" idx="12"/>
          </p:nvPr>
        </p:nvSpPr>
        <p:spPr/>
        <p:txBody>
          <a:bodyPr/>
          <a:lstStyle/>
          <a:p>
            <a:fld id="{D57F1E4F-1CFF-5643-939E-02111984F565}" type="slidenum">
              <a:rPr lang="en-US" smtClean="0"/>
              <a:t>7</a:t>
            </a:fld>
            <a:endParaRPr lang="en-US" dirty="0"/>
          </a:p>
        </p:txBody>
      </p:sp>
    </p:spTree>
    <p:extLst>
      <p:ext uri="{BB962C8B-B14F-4D97-AF65-F5344CB8AC3E}">
        <p14:creationId xmlns:p14="http://schemas.microsoft.com/office/powerpoint/2010/main" val="376452788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7817" y="295729"/>
            <a:ext cx="9404723" cy="1400530"/>
          </a:xfrm>
        </p:spPr>
        <p:txBody>
          <a:bodyPr/>
          <a:lstStyle/>
          <a:p>
            <a:pPr marL="571500" indent="-571500" algn="ctr" rtl="0">
              <a:buClr>
                <a:srgbClr val="92D050"/>
              </a:buClr>
              <a:buFont typeface="Wingdings" panose="05000000000000000000" pitchFamily="2" charset="2"/>
              <a:buChar char="q"/>
            </a:pPr>
            <a:r>
              <a:rPr lang="en-US" b="1" dirty="0">
                <a:solidFill>
                  <a:srgbClr val="FF0000"/>
                </a:solidFill>
              </a:rPr>
              <a:t>Changing the Voltage Level from 6.6 to 11 </a:t>
            </a:r>
            <a:r>
              <a:rPr lang="en-US" b="1" dirty="0" smtClean="0">
                <a:solidFill>
                  <a:srgbClr val="FF0000"/>
                </a:solidFill>
              </a:rPr>
              <a:t>kV</a:t>
            </a:r>
            <a:endParaRPr lang="ar-SA" dirty="0">
              <a:solidFill>
                <a:srgbClr val="FF0000"/>
              </a:solidFill>
            </a:endParaRPr>
          </a:p>
        </p:txBody>
      </p:sp>
      <p:sp>
        <p:nvSpPr>
          <p:cNvPr id="3" name="Content Placeholder 2"/>
          <p:cNvSpPr>
            <a:spLocks noGrp="1"/>
          </p:cNvSpPr>
          <p:nvPr>
            <p:ph idx="1"/>
          </p:nvPr>
        </p:nvSpPr>
        <p:spPr>
          <a:xfrm>
            <a:off x="1103311" y="2052918"/>
            <a:ext cx="10087427" cy="4195481"/>
          </a:xfrm>
        </p:spPr>
        <p:txBody>
          <a:bodyPr>
            <a:normAutofit/>
          </a:bodyPr>
          <a:lstStyle/>
          <a:p>
            <a:pPr algn="l" rtl="0"/>
            <a:r>
              <a:rPr lang="en-US" sz="2200" dirty="0"/>
              <a:t>In this case, each 6.6 kV low voltage side will  be exchanged by  11 kV. The same transformers are used  because the transformers which are available have two windings on the low voltage side of 6.6 kV and 11 kV</a:t>
            </a:r>
            <a:r>
              <a:rPr lang="en-US" sz="2200" dirty="0" smtClean="0"/>
              <a:t>.</a:t>
            </a:r>
          </a:p>
          <a:p>
            <a:pPr marL="0" indent="0" algn="l" rtl="0">
              <a:buNone/>
            </a:pPr>
            <a:r>
              <a:rPr lang="en-US" sz="2200" dirty="0" smtClean="0"/>
              <a:t> </a:t>
            </a:r>
          </a:p>
          <a:p>
            <a:pPr algn="l" rtl="0"/>
            <a:r>
              <a:rPr lang="en-US" sz="2200" dirty="0" smtClean="0"/>
              <a:t>Distribution </a:t>
            </a:r>
            <a:r>
              <a:rPr lang="en-US" sz="2200" dirty="0"/>
              <a:t>transformers of </a:t>
            </a:r>
            <a:r>
              <a:rPr lang="en-US" sz="2200" dirty="0" smtClean="0"/>
              <a:t>11/0.4 </a:t>
            </a:r>
            <a:r>
              <a:rPr lang="en-US" sz="2200" dirty="0"/>
              <a:t>and </a:t>
            </a:r>
            <a:r>
              <a:rPr lang="en-US" sz="2200" dirty="0" smtClean="0"/>
              <a:t>6.6/0.4 </a:t>
            </a:r>
            <a:r>
              <a:rPr lang="en-US" sz="2200" dirty="0"/>
              <a:t>kV will not be changed too  . So, no new transformers are needed </a:t>
            </a:r>
            <a:r>
              <a:rPr lang="en-US" sz="2200" dirty="0" smtClean="0"/>
              <a:t>.</a:t>
            </a:r>
          </a:p>
          <a:p>
            <a:pPr algn="l" rtl="0"/>
            <a:endParaRPr lang="en-US" sz="2200" dirty="0"/>
          </a:p>
          <a:p>
            <a:pPr algn="l" rtl="0"/>
            <a:r>
              <a:rPr lang="en-US" sz="2200" dirty="0" smtClean="0"/>
              <a:t>After raising the voltage to 11 k</a:t>
            </a:r>
            <a:r>
              <a:rPr lang="en-US" sz="2200" dirty="0"/>
              <a:t>V</a:t>
            </a:r>
            <a:r>
              <a:rPr lang="en-US" sz="2200" dirty="0" smtClean="0"/>
              <a:t> , the voltage drop was decreased and a slight improvement to the power factor was observed .</a:t>
            </a:r>
            <a:endParaRPr lang="en-US" sz="2200" dirty="0"/>
          </a:p>
          <a:p>
            <a:pPr algn="l" rtl="0"/>
            <a:endParaRPr lang="en-US" dirty="0" smtClean="0"/>
          </a:p>
          <a:p>
            <a:pPr algn="l" rtl="0"/>
            <a:endParaRPr lang="ar-SA" dirty="0"/>
          </a:p>
        </p:txBody>
      </p:sp>
      <p:sp>
        <p:nvSpPr>
          <p:cNvPr id="4" name="Slide Number Placeholder 3"/>
          <p:cNvSpPr>
            <a:spLocks noGrp="1"/>
          </p:cNvSpPr>
          <p:nvPr>
            <p:ph type="sldNum" sz="quarter" idx="12"/>
          </p:nvPr>
        </p:nvSpPr>
        <p:spPr/>
        <p:txBody>
          <a:bodyPr/>
          <a:lstStyle/>
          <a:p>
            <a:fld id="{D57F1E4F-1CFF-5643-939E-02111984F565}" type="slidenum">
              <a:rPr lang="en-US" smtClean="0"/>
              <a:t>8</a:t>
            </a:fld>
            <a:endParaRPr lang="en-US" dirty="0"/>
          </a:p>
        </p:txBody>
      </p:sp>
    </p:spTree>
    <p:extLst>
      <p:ext uri="{BB962C8B-B14F-4D97-AF65-F5344CB8AC3E}">
        <p14:creationId xmlns:p14="http://schemas.microsoft.com/office/powerpoint/2010/main" val="132075991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571500" indent="-571500" rtl="0">
              <a:buClr>
                <a:srgbClr val="92D050"/>
              </a:buClr>
              <a:buFont typeface="Wingdings" panose="05000000000000000000" pitchFamily="2" charset="2"/>
              <a:buChar char="q"/>
            </a:pPr>
            <a:r>
              <a:rPr lang="en-US" b="1" dirty="0" smtClean="0">
                <a:solidFill>
                  <a:srgbClr val="FF0000"/>
                </a:solidFill>
              </a:rPr>
              <a:t>The results of load flow in original case</a:t>
            </a:r>
            <a:endParaRPr lang="ar-SA" b="1" dirty="0">
              <a:solidFill>
                <a:srgbClr val="FF0000"/>
              </a:solidFill>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385117453"/>
              </p:ext>
            </p:extLst>
          </p:nvPr>
        </p:nvGraphicFramePr>
        <p:xfrm>
          <a:off x="1103314" y="2052638"/>
          <a:ext cx="8947149" cy="4450080"/>
        </p:xfrm>
        <a:graphic>
          <a:graphicData uri="http://schemas.openxmlformats.org/drawingml/2006/table">
            <a:tbl>
              <a:tblPr rtl="1" firstRow="1" bandRow="1">
                <a:tableStyleId>{21E4AEA4-8DFA-4A89-87EB-49C32662AFE0}</a:tableStyleId>
              </a:tblPr>
              <a:tblGrid>
                <a:gridCol w="2982383"/>
                <a:gridCol w="2982383"/>
                <a:gridCol w="2982383"/>
              </a:tblGrid>
              <a:tr h="370840">
                <a:tc>
                  <a:txBody>
                    <a:bodyPr/>
                    <a:lstStyle/>
                    <a:p>
                      <a:pPr algn="ctr" rtl="1"/>
                      <a:r>
                        <a:rPr lang="en-US" dirty="0" smtClean="0"/>
                        <a:t>Operating</a:t>
                      </a:r>
                      <a:r>
                        <a:rPr lang="en-US" baseline="0" dirty="0" smtClean="0"/>
                        <a:t> Voltage(kV)</a:t>
                      </a:r>
                      <a:endParaRPr lang="ar-SA" dirty="0"/>
                    </a:p>
                  </a:txBody>
                  <a:tcPr/>
                </a:tc>
                <a:tc>
                  <a:txBody>
                    <a:bodyPr/>
                    <a:lstStyle/>
                    <a:p>
                      <a:pPr algn="ctr" rtl="1"/>
                      <a:r>
                        <a:rPr lang="en-US" dirty="0" smtClean="0"/>
                        <a:t>Rated</a:t>
                      </a:r>
                      <a:r>
                        <a:rPr lang="en-US" baseline="0" dirty="0" smtClean="0"/>
                        <a:t> Voltage(kV)</a:t>
                      </a:r>
                      <a:endParaRPr lang="ar-SA" dirty="0"/>
                    </a:p>
                  </a:txBody>
                  <a:tcPr/>
                </a:tc>
                <a:tc>
                  <a:txBody>
                    <a:bodyPr/>
                    <a:lstStyle/>
                    <a:p>
                      <a:pPr algn="ctr" rtl="1"/>
                      <a:r>
                        <a:rPr lang="en-US" dirty="0" smtClean="0"/>
                        <a:t>Bus</a:t>
                      </a:r>
                      <a:endParaRPr lang="ar-SA" dirty="0"/>
                    </a:p>
                  </a:txBody>
                  <a:tcPr/>
                </a:tc>
              </a:tr>
              <a:tr h="370840">
                <a:tc>
                  <a:txBody>
                    <a:bodyPr/>
                    <a:lstStyle/>
                    <a:p>
                      <a:pPr algn="ctr" rtl="1"/>
                      <a:r>
                        <a:rPr lang="en-US" dirty="0" smtClean="0"/>
                        <a:t>34.000</a:t>
                      </a:r>
                      <a:endParaRPr lang="ar-SA" dirty="0"/>
                    </a:p>
                  </a:txBody>
                  <a:tcPr/>
                </a:tc>
                <a:tc>
                  <a:txBody>
                    <a:bodyPr/>
                    <a:lstStyle/>
                    <a:p>
                      <a:pPr algn="ctr" rtl="1"/>
                      <a:r>
                        <a:rPr lang="en-US" dirty="0" smtClean="0"/>
                        <a:t>34</a:t>
                      </a:r>
                      <a:endParaRPr lang="ar-SA" dirty="0"/>
                    </a:p>
                  </a:txBody>
                  <a:tcPr/>
                </a:tc>
                <a:tc>
                  <a:txBody>
                    <a:bodyPr/>
                    <a:lstStyle/>
                    <a:p>
                      <a:pPr algn="ctr" rtl="1"/>
                      <a:r>
                        <a:rPr lang="en-US" dirty="0" smtClean="0"/>
                        <a:t>Bus</a:t>
                      </a:r>
                      <a:r>
                        <a:rPr lang="en-US" baseline="0" dirty="0" smtClean="0"/>
                        <a:t> 1</a:t>
                      </a:r>
                      <a:endParaRPr lang="ar-SA" dirty="0"/>
                    </a:p>
                  </a:txBody>
                  <a:tcPr/>
                </a:tc>
              </a:tr>
              <a:tr h="370840">
                <a:tc>
                  <a:txBody>
                    <a:bodyPr/>
                    <a:lstStyle/>
                    <a:p>
                      <a:pPr algn="ctr" rtl="0"/>
                      <a:r>
                        <a:rPr lang="en-US" dirty="0" smtClean="0"/>
                        <a:t>33.043</a:t>
                      </a:r>
                      <a:endParaRPr lang="ar-SA" dirty="0"/>
                    </a:p>
                  </a:txBody>
                  <a:tcPr/>
                </a:tc>
                <a:tc>
                  <a:txBody>
                    <a:bodyPr/>
                    <a:lstStyle/>
                    <a:p>
                      <a:pPr algn="ctr" rtl="1"/>
                      <a:r>
                        <a:rPr lang="en-US" dirty="0" smtClean="0"/>
                        <a:t>33</a:t>
                      </a:r>
                      <a:endParaRPr lang="ar-SA" dirty="0"/>
                    </a:p>
                  </a:txBody>
                  <a:tcPr/>
                </a:tc>
                <a:tc>
                  <a:txBody>
                    <a:bodyPr/>
                    <a:lstStyle/>
                    <a:p>
                      <a:pPr marL="0" marR="0" indent="0" algn="ctr" defTabSz="457200" rtl="1" eaLnBrk="1" fontAlgn="auto" latinLnBrk="0" hangingPunct="1">
                        <a:lnSpc>
                          <a:spcPct val="100000"/>
                        </a:lnSpc>
                        <a:spcBef>
                          <a:spcPts val="0"/>
                        </a:spcBef>
                        <a:spcAft>
                          <a:spcPts val="0"/>
                        </a:spcAft>
                        <a:buClrTx/>
                        <a:buSzTx/>
                        <a:buFontTx/>
                        <a:buNone/>
                        <a:tabLst/>
                        <a:defRPr/>
                      </a:pPr>
                      <a:r>
                        <a:rPr lang="en-US" dirty="0" smtClean="0"/>
                        <a:t>Bus</a:t>
                      </a:r>
                      <a:r>
                        <a:rPr lang="en-US" baseline="0" dirty="0" smtClean="0"/>
                        <a:t> 20</a:t>
                      </a:r>
                      <a:endParaRPr lang="ar-SA" dirty="0" smtClean="0"/>
                    </a:p>
                  </a:txBody>
                  <a:tcPr/>
                </a:tc>
              </a:tr>
              <a:tr h="370840">
                <a:tc>
                  <a:txBody>
                    <a:bodyPr/>
                    <a:lstStyle/>
                    <a:p>
                      <a:pPr algn="ctr" rtl="1"/>
                      <a:r>
                        <a:rPr lang="en-US" dirty="0" smtClean="0"/>
                        <a:t>31.503</a:t>
                      </a:r>
                      <a:endParaRPr lang="ar-SA" dirty="0"/>
                    </a:p>
                  </a:txBody>
                  <a:tcPr/>
                </a:tc>
                <a:tc>
                  <a:txBody>
                    <a:bodyPr/>
                    <a:lstStyle/>
                    <a:p>
                      <a:pPr algn="ctr" rtl="1"/>
                      <a:r>
                        <a:rPr lang="en-US" dirty="0" smtClean="0"/>
                        <a:t>33</a:t>
                      </a:r>
                      <a:endParaRPr lang="ar-SA" dirty="0"/>
                    </a:p>
                  </a:txBody>
                  <a:tcPr/>
                </a:tc>
                <a:tc>
                  <a:txBody>
                    <a:bodyPr/>
                    <a:lstStyle/>
                    <a:p>
                      <a:pPr marL="0" marR="0" indent="0" algn="ctr" defTabSz="457200" rtl="1" eaLnBrk="1" fontAlgn="auto" latinLnBrk="0" hangingPunct="1">
                        <a:lnSpc>
                          <a:spcPct val="100000"/>
                        </a:lnSpc>
                        <a:spcBef>
                          <a:spcPts val="0"/>
                        </a:spcBef>
                        <a:spcAft>
                          <a:spcPts val="0"/>
                        </a:spcAft>
                        <a:buClrTx/>
                        <a:buSzTx/>
                        <a:buFontTx/>
                        <a:buNone/>
                        <a:tabLst/>
                        <a:defRPr/>
                      </a:pPr>
                      <a:r>
                        <a:rPr lang="en-US" dirty="0" smtClean="0"/>
                        <a:t>Bus</a:t>
                      </a:r>
                      <a:r>
                        <a:rPr lang="en-US" baseline="0" dirty="0" smtClean="0"/>
                        <a:t> 65</a:t>
                      </a:r>
                      <a:endParaRPr lang="ar-SA" dirty="0" smtClean="0"/>
                    </a:p>
                  </a:txBody>
                  <a:tcPr/>
                </a:tc>
              </a:tr>
              <a:tr h="370840">
                <a:tc>
                  <a:txBody>
                    <a:bodyPr/>
                    <a:lstStyle/>
                    <a:p>
                      <a:pPr algn="ctr" rtl="1"/>
                      <a:r>
                        <a:rPr lang="en-US" dirty="0" smtClean="0"/>
                        <a:t>31.016</a:t>
                      </a:r>
                      <a:endParaRPr lang="ar-SA" dirty="0"/>
                    </a:p>
                  </a:txBody>
                  <a:tcPr/>
                </a:tc>
                <a:tc>
                  <a:txBody>
                    <a:bodyPr/>
                    <a:lstStyle/>
                    <a:p>
                      <a:pPr algn="ctr" rtl="1"/>
                      <a:r>
                        <a:rPr lang="en-US" dirty="0" smtClean="0"/>
                        <a:t>33</a:t>
                      </a:r>
                      <a:endParaRPr lang="ar-SA" dirty="0"/>
                    </a:p>
                  </a:txBody>
                  <a:tcPr/>
                </a:tc>
                <a:tc>
                  <a:txBody>
                    <a:bodyPr/>
                    <a:lstStyle/>
                    <a:p>
                      <a:pPr marL="0" marR="0" indent="0" algn="ctr" defTabSz="457200" rtl="1" eaLnBrk="1" fontAlgn="auto" latinLnBrk="0" hangingPunct="1">
                        <a:lnSpc>
                          <a:spcPct val="100000"/>
                        </a:lnSpc>
                        <a:spcBef>
                          <a:spcPts val="0"/>
                        </a:spcBef>
                        <a:spcAft>
                          <a:spcPts val="0"/>
                        </a:spcAft>
                        <a:buClrTx/>
                        <a:buSzTx/>
                        <a:buFontTx/>
                        <a:buNone/>
                        <a:tabLst/>
                        <a:defRPr/>
                      </a:pPr>
                      <a:r>
                        <a:rPr lang="en-US" dirty="0" smtClean="0"/>
                        <a:t>Bus</a:t>
                      </a:r>
                      <a:r>
                        <a:rPr lang="en-US" baseline="0" dirty="0" smtClean="0"/>
                        <a:t> 99</a:t>
                      </a:r>
                      <a:endParaRPr lang="ar-SA" dirty="0" smtClean="0"/>
                    </a:p>
                  </a:txBody>
                  <a:tcPr/>
                </a:tc>
              </a:tr>
              <a:tr h="370840">
                <a:tc>
                  <a:txBody>
                    <a:bodyPr/>
                    <a:lstStyle/>
                    <a:p>
                      <a:pPr algn="ctr" rtl="1"/>
                      <a:r>
                        <a:rPr lang="en-US" dirty="0" smtClean="0"/>
                        <a:t>10.355</a:t>
                      </a:r>
                      <a:endParaRPr lang="ar-SA" dirty="0"/>
                    </a:p>
                  </a:txBody>
                  <a:tcPr/>
                </a:tc>
                <a:tc>
                  <a:txBody>
                    <a:bodyPr/>
                    <a:lstStyle/>
                    <a:p>
                      <a:pPr algn="ctr" rtl="1"/>
                      <a:r>
                        <a:rPr lang="en-US" dirty="0" smtClean="0"/>
                        <a:t>11</a:t>
                      </a:r>
                      <a:endParaRPr lang="ar-SA" dirty="0"/>
                    </a:p>
                  </a:txBody>
                  <a:tcPr/>
                </a:tc>
                <a:tc>
                  <a:txBody>
                    <a:bodyPr/>
                    <a:lstStyle/>
                    <a:p>
                      <a:pPr marL="0" marR="0" indent="0" algn="ctr" defTabSz="457200" rtl="1" eaLnBrk="1" fontAlgn="auto" latinLnBrk="0" hangingPunct="1">
                        <a:lnSpc>
                          <a:spcPct val="100000"/>
                        </a:lnSpc>
                        <a:spcBef>
                          <a:spcPts val="0"/>
                        </a:spcBef>
                        <a:spcAft>
                          <a:spcPts val="0"/>
                        </a:spcAft>
                        <a:buClrTx/>
                        <a:buSzTx/>
                        <a:buFontTx/>
                        <a:buNone/>
                        <a:tabLst/>
                        <a:defRPr/>
                      </a:pPr>
                      <a:r>
                        <a:rPr lang="en-US" dirty="0" smtClean="0"/>
                        <a:t>Bus</a:t>
                      </a:r>
                      <a:r>
                        <a:rPr lang="en-US" baseline="0" dirty="0" smtClean="0"/>
                        <a:t> 110</a:t>
                      </a:r>
                      <a:endParaRPr lang="ar-SA" dirty="0" smtClean="0"/>
                    </a:p>
                  </a:txBody>
                  <a:tcPr/>
                </a:tc>
              </a:tr>
              <a:tr h="370840">
                <a:tc>
                  <a:txBody>
                    <a:bodyPr/>
                    <a:lstStyle/>
                    <a:p>
                      <a:pPr algn="ctr" rtl="1"/>
                      <a:r>
                        <a:rPr lang="en-US" dirty="0" smtClean="0"/>
                        <a:t>10.302</a:t>
                      </a:r>
                      <a:endParaRPr lang="ar-SA" dirty="0"/>
                    </a:p>
                  </a:txBody>
                  <a:tcPr/>
                </a:tc>
                <a:tc>
                  <a:txBody>
                    <a:bodyPr/>
                    <a:lstStyle/>
                    <a:p>
                      <a:pPr algn="ctr" rtl="1"/>
                      <a:r>
                        <a:rPr lang="en-US" dirty="0" smtClean="0"/>
                        <a:t>11</a:t>
                      </a:r>
                      <a:endParaRPr lang="ar-SA" dirty="0"/>
                    </a:p>
                  </a:txBody>
                  <a:tcPr/>
                </a:tc>
                <a:tc>
                  <a:txBody>
                    <a:bodyPr/>
                    <a:lstStyle/>
                    <a:p>
                      <a:pPr marL="0" marR="0" indent="0" algn="ctr" defTabSz="457200" rtl="1" eaLnBrk="1" fontAlgn="auto" latinLnBrk="0" hangingPunct="1">
                        <a:lnSpc>
                          <a:spcPct val="100000"/>
                        </a:lnSpc>
                        <a:spcBef>
                          <a:spcPts val="0"/>
                        </a:spcBef>
                        <a:spcAft>
                          <a:spcPts val="0"/>
                        </a:spcAft>
                        <a:buClrTx/>
                        <a:buSzTx/>
                        <a:buFontTx/>
                        <a:buNone/>
                        <a:tabLst/>
                        <a:defRPr/>
                      </a:pPr>
                      <a:r>
                        <a:rPr lang="en-US" dirty="0" smtClean="0"/>
                        <a:t>Bus</a:t>
                      </a:r>
                      <a:r>
                        <a:rPr lang="en-US" baseline="0" dirty="0" smtClean="0"/>
                        <a:t> 133</a:t>
                      </a:r>
                      <a:endParaRPr lang="ar-SA" dirty="0" smtClean="0"/>
                    </a:p>
                  </a:txBody>
                  <a:tcPr/>
                </a:tc>
              </a:tr>
              <a:tr h="370840">
                <a:tc>
                  <a:txBody>
                    <a:bodyPr/>
                    <a:lstStyle/>
                    <a:p>
                      <a:pPr algn="ctr" rtl="1"/>
                      <a:r>
                        <a:rPr lang="en-US" dirty="0" smtClean="0"/>
                        <a:t>10.280</a:t>
                      </a:r>
                      <a:endParaRPr lang="ar-SA" dirty="0"/>
                    </a:p>
                  </a:txBody>
                  <a:tcPr/>
                </a:tc>
                <a:tc>
                  <a:txBody>
                    <a:bodyPr/>
                    <a:lstStyle/>
                    <a:p>
                      <a:pPr algn="ctr" rtl="1"/>
                      <a:r>
                        <a:rPr lang="en-US" dirty="0" smtClean="0"/>
                        <a:t>11</a:t>
                      </a:r>
                      <a:endParaRPr lang="ar-SA" dirty="0"/>
                    </a:p>
                  </a:txBody>
                  <a:tcPr/>
                </a:tc>
                <a:tc>
                  <a:txBody>
                    <a:bodyPr/>
                    <a:lstStyle/>
                    <a:p>
                      <a:pPr marL="0" marR="0" indent="0" algn="ctr" defTabSz="457200" rtl="1" eaLnBrk="1" fontAlgn="auto" latinLnBrk="0" hangingPunct="1">
                        <a:lnSpc>
                          <a:spcPct val="100000"/>
                        </a:lnSpc>
                        <a:spcBef>
                          <a:spcPts val="0"/>
                        </a:spcBef>
                        <a:spcAft>
                          <a:spcPts val="0"/>
                        </a:spcAft>
                        <a:buClrTx/>
                        <a:buSzTx/>
                        <a:buFontTx/>
                        <a:buNone/>
                        <a:tabLst/>
                        <a:defRPr/>
                      </a:pPr>
                      <a:r>
                        <a:rPr lang="en-US" dirty="0" smtClean="0"/>
                        <a:t>Bus</a:t>
                      </a:r>
                      <a:r>
                        <a:rPr lang="en-US" baseline="0" dirty="0" smtClean="0"/>
                        <a:t> 200</a:t>
                      </a:r>
                      <a:endParaRPr lang="ar-SA" dirty="0" smtClean="0"/>
                    </a:p>
                  </a:txBody>
                  <a:tcPr/>
                </a:tc>
              </a:tr>
              <a:tr h="370840">
                <a:tc>
                  <a:txBody>
                    <a:bodyPr/>
                    <a:lstStyle/>
                    <a:p>
                      <a:pPr algn="ctr" rtl="1"/>
                      <a:r>
                        <a:rPr lang="en-US" dirty="0" smtClean="0"/>
                        <a:t>10.087</a:t>
                      </a:r>
                      <a:endParaRPr lang="ar-SA" dirty="0"/>
                    </a:p>
                  </a:txBody>
                  <a:tcPr/>
                </a:tc>
                <a:tc>
                  <a:txBody>
                    <a:bodyPr/>
                    <a:lstStyle/>
                    <a:p>
                      <a:pPr algn="ctr" rtl="1"/>
                      <a:r>
                        <a:rPr lang="en-US" dirty="0" smtClean="0"/>
                        <a:t>11</a:t>
                      </a:r>
                      <a:endParaRPr lang="ar-SA" dirty="0"/>
                    </a:p>
                  </a:txBody>
                  <a:tcPr/>
                </a:tc>
                <a:tc>
                  <a:txBody>
                    <a:bodyPr/>
                    <a:lstStyle/>
                    <a:p>
                      <a:pPr marL="0" marR="0" indent="0" algn="ctr" defTabSz="457200" rtl="1" eaLnBrk="1" fontAlgn="auto" latinLnBrk="0" hangingPunct="1">
                        <a:lnSpc>
                          <a:spcPct val="100000"/>
                        </a:lnSpc>
                        <a:spcBef>
                          <a:spcPts val="0"/>
                        </a:spcBef>
                        <a:spcAft>
                          <a:spcPts val="0"/>
                        </a:spcAft>
                        <a:buClrTx/>
                        <a:buSzTx/>
                        <a:buFontTx/>
                        <a:buNone/>
                        <a:tabLst/>
                        <a:defRPr/>
                      </a:pPr>
                      <a:r>
                        <a:rPr lang="en-US" dirty="0" smtClean="0"/>
                        <a:t>Bus</a:t>
                      </a:r>
                      <a:r>
                        <a:rPr lang="en-US" baseline="0" dirty="0" smtClean="0"/>
                        <a:t> 269</a:t>
                      </a:r>
                      <a:endParaRPr lang="ar-SA" dirty="0" smtClean="0"/>
                    </a:p>
                  </a:txBody>
                  <a:tcPr/>
                </a:tc>
              </a:tr>
              <a:tr h="370840">
                <a:tc>
                  <a:txBody>
                    <a:bodyPr/>
                    <a:lstStyle/>
                    <a:p>
                      <a:pPr algn="ctr" rtl="1"/>
                      <a:r>
                        <a:rPr lang="en-US" dirty="0" smtClean="0"/>
                        <a:t>0.365</a:t>
                      </a:r>
                      <a:endParaRPr lang="ar-SA" dirty="0"/>
                    </a:p>
                  </a:txBody>
                  <a:tcPr/>
                </a:tc>
                <a:tc>
                  <a:txBody>
                    <a:bodyPr/>
                    <a:lstStyle/>
                    <a:p>
                      <a:pPr algn="ctr" rtl="1"/>
                      <a:r>
                        <a:rPr lang="en-US" dirty="0" smtClean="0"/>
                        <a:t>0.4</a:t>
                      </a:r>
                      <a:endParaRPr lang="ar-SA" dirty="0"/>
                    </a:p>
                  </a:txBody>
                  <a:tcPr/>
                </a:tc>
                <a:tc>
                  <a:txBody>
                    <a:bodyPr/>
                    <a:lstStyle/>
                    <a:p>
                      <a:pPr marL="0" marR="0" indent="0" algn="ctr" defTabSz="457200" rtl="1" eaLnBrk="1" fontAlgn="auto" latinLnBrk="0" hangingPunct="1">
                        <a:lnSpc>
                          <a:spcPct val="100000"/>
                        </a:lnSpc>
                        <a:spcBef>
                          <a:spcPts val="0"/>
                        </a:spcBef>
                        <a:spcAft>
                          <a:spcPts val="0"/>
                        </a:spcAft>
                        <a:buClrTx/>
                        <a:buSzTx/>
                        <a:buFontTx/>
                        <a:buNone/>
                        <a:tabLst/>
                        <a:defRPr/>
                      </a:pPr>
                      <a:r>
                        <a:rPr lang="en-US" dirty="0" smtClean="0"/>
                        <a:t>Bus</a:t>
                      </a:r>
                      <a:r>
                        <a:rPr lang="en-US" baseline="0" dirty="0" smtClean="0"/>
                        <a:t> 122</a:t>
                      </a:r>
                      <a:endParaRPr lang="ar-SA" dirty="0" smtClean="0"/>
                    </a:p>
                  </a:txBody>
                  <a:tcPr/>
                </a:tc>
              </a:tr>
              <a:tr h="370840">
                <a:tc>
                  <a:txBody>
                    <a:bodyPr/>
                    <a:lstStyle/>
                    <a:p>
                      <a:pPr algn="ctr" rtl="1"/>
                      <a:r>
                        <a:rPr lang="en-US" dirty="0" smtClean="0"/>
                        <a:t>0.362</a:t>
                      </a:r>
                      <a:endParaRPr lang="ar-SA" dirty="0"/>
                    </a:p>
                  </a:txBody>
                  <a:tcPr/>
                </a:tc>
                <a:tc>
                  <a:txBody>
                    <a:bodyPr/>
                    <a:lstStyle/>
                    <a:p>
                      <a:pPr algn="ctr" rtl="1"/>
                      <a:r>
                        <a:rPr lang="en-US" dirty="0" smtClean="0"/>
                        <a:t>0.4</a:t>
                      </a:r>
                      <a:endParaRPr lang="ar-SA" dirty="0"/>
                    </a:p>
                  </a:txBody>
                  <a:tcPr/>
                </a:tc>
                <a:tc>
                  <a:txBody>
                    <a:bodyPr/>
                    <a:lstStyle/>
                    <a:p>
                      <a:pPr marL="0" marR="0" indent="0" algn="ctr" defTabSz="457200" rtl="1" eaLnBrk="1" fontAlgn="auto" latinLnBrk="0" hangingPunct="1">
                        <a:lnSpc>
                          <a:spcPct val="100000"/>
                        </a:lnSpc>
                        <a:spcBef>
                          <a:spcPts val="0"/>
                        </a:spcBef>
                        <a:spcAft>
                          <a:spcPts val="0"/>
                        </a:spcAft>
                        <a:buClrTx/>
                        <a:buSzTx/>
                        <a:buFontTx/>
                        <a:buNone/>
                        <a:tabLst/>
                        <a:defRPr/>
                      </a:pPr>
                      <a:r>
                        <a:rPr lang="en-US" dirty="0" smtClean="0"/>
                        <a:t>Bus</a:t>
                      </a:r>
                      <a:r>
                        <a:rPr lang="en-US" baseline="0" dirty="0" smtClean="0"/>
                        <a:t> 182</a:t>
                      </a:r>
                      <a:endParaRPr lang="ar-SA" dirty="0" smtClean="0"/>
                    </a:p>
                  </a:txBody>
                  <a:tcPr/>
                </a:tc>
              </a:tr>
              <a:tr h="370840">
                <a:tc>
                  <a:txBody>
                    <a:bodyPr/>
                    <a:lstStyle/>
                    <a:p>
                      <a:pPr algn="ctr" rtl="1"/>
                      <a:r>
                        <a:rPr lang="en-US" dirty="0" smtClean="0"/>
                        <a:t>0.356</a:t>
                      </a:r>
                      <a:endParaRPr lang="ar-SA" dirty="0"/>
                    </a:p>
                  </a:txBody>
                  <a:tcPr/>
                </a:tc>
                <a:tc>
                  <a:txBody>
                    <a:bodyPr/>
                    <a:lstStyle/>
                    <a:p>
                      <a:pPr algn="ctr" rtl="1"/>
                      <a:r>
                        <a:rPr lang="en-US" dirty="0" smtClean="0"/>
                        <a:t>0.4</a:t>
                      </a:r>
                      <a:endParaRPr lang="ar-SA" dirty="0"/>
                    </a:p>
                  </a:txBody>
                  <a:tcPr/>
                </a:tc>
                <a:tc>
                  <a:txBody>
                    <a:bodyPr/>
                    <a:lstStyle/>
                    <a:p>
                      <a:pPr marL="0" marR="0" indent="0" algn="ctr" defTabSz="457200" rtl="1" eaLnBrk="1" fontAlgn="auto" latinLnBrk="0" hangingPunct="1">
                        <a:lnSpc>
                          <a:spcPct val="100000"/>
                        </a:lnSpc>
                        <a:spcBef>
                          <a:spcPts val="0"/>
                        </a:spcBef>
                        <a:spcAft>
                          <a:spcPts val="0"/>
                        </a:spcAft>
                        <a:buClrTx/>
                        <a:buSzTx/>
                        <a:buFontTx/>
                        <a:buNone/>
                        <a:tabLst/>
                        <a:defRPr/>
                      </a:pPr>
                      <a:r>
                        <a:rPr lang="en-US" dirty="0" smtClean="0"/>
                        <a:t>Bus</a:t>
                      </a:r>
                      <a:r>
                        <a:rPr lang="en-US" baseline="0" dirty="0" smtClean="0"/>
                        <a:t> 227</a:t>
                      </a:r>
                      <a:endParaRPr lang="ar-SA" dirty="0" smtClean="0"/>
                    </a:p>
                  </a:txBody>
                  <a:tcPr/>
                </a:tc>
              </a:tr>
            </a:tbl>
          </a:graphicData>
        </a:graphic>
      </p:graphicFrame>
      <p:sp>
        <p:nvSpPr>
          <p:cNvPr id="4" name="Slide Number Placeholder 3"/>
          <p:cNvSpPr>
            <a:spLocks noGrp="1"/>
          </p:cNvSpPr>
          <p:nvPr>
            <p:ph type="sldNum" sz="quarter" idx="12"/>
          </p:nvPr>
        </p:nvSpPr>
        <p:spPr/>
        <p:txBody>
          <a:bodyPr/>
          <a:lstStyle/>
          <a:p>
            <a:fld id="{D57F1E4F-1CFF-5643-939E-02111984F565}" type="slidenum">
              <a:rPr lang="en-US" smtClean="0"/>
              <a:t>9</a:t>
            </a:fld>
            <a:endParaRPr lang="en-US" dirty="0"/>
          </a:p>
        </p:txBody>
      </p:sp>
    </p:spTree>
    <p:extLst>
      <p:ext uri="{BB962C8B-B14F-4D97-AF65-F5344CB8AC3E}">
        <p14:creationId xmlns:p14="http://schemas.microsoft.com/office/powerpoint/2010/main" val="106079618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Template>
  <TotalTime>2683</TotalTime>
  <Words>2442</Words>
  <Application>Microsoft Office PowerPoint</Application>
  <PresentationFormat>Widescreen</PresentationFormat>
  <Paragraphs>421</Paragraphs>
  <Slides>36</Slides>
  <Notes>10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36</vt:i4>
      </vt:variant>
    </vt:vector>
  </HeadingPairs>
  <TitlesOfParts>
    <vt:vector size="46" baseType="lpstr">
      <vt:lpstr>Arial</vt:lpstr>
      <vt:lpstr>Calibri</vt:lpstr>
      <vt:lpstr>Cambria</vt:lpstr>
      <vt:lpstr>Century Gothic</vt:lpstr>
      <vt:lpstr>David</vt:lpstr>
      <vt:lpstr>Imprint MT Shadow</vt:lpstr>
      <vt:lpstr>Times New Roman</vt:lpstr>
      <vt:lpstr>Wingdings</vt:lpstr>
      <vt:lpstr>Wingdings 3</vt:lpstr>
      <vt:lpstr>Ion</vt:lpstr>
      <vt:lpstr>An- Najah National University Rehabilitation of Nablus Electrical Network by adding a new connection point  Submitted To :  Dr. Maher Khammash  Prepared By :  Ahmad Hatem Abd-Albaqi &amp; Ali Namrouti 2015-2016   </vt:lpstr>
      <vt:lpstr>Introduction</vt:lpstr>
      <vt:lpstr>Objectives</vt:lpstr>
      <vt:lpstr>Why new connection point ?</vt:lpstr>
      <vt:lpstr>Eastern Region Network      Before               &amp;              After   </vt:lpstr>
      <vt:lpstr>Methodology</vt:lpstr>
      <vt:lpstr>Plotting one-line diagram using ETAP software for new Network </vt:lpstr>
      <vt:lpstr>Changing the Voltage Level from 6.6 to 11 kV</vt:lpstr>
      <vt:lpstr>The results of load flow in original case</vt:lpstr>
      <vt:lpstr>Some of under voltage buses :</vt:lpstr>
      <vt:lpstr>Summary of results in original case</vt:lpstr>
      <vt:lpstr>Maximum load case  </vt:lpstr>
      <vt:lpstr>Load factor</vt:lpstr>
      <vt:lpstr>Our goal is to improve the voltages within the range by using the following steps : </vt:lpstr>
      <vt:lpstr>Summary of results in maximum load case</vt:lpstr>
      <vt:lpstr>Add a new connection point</vt:lpstr>
      <vt:lpstr>Some of under voltage buses :</vt:lpstr>
      <vt:lpstr>Summary of results for new network </vt:lpstr>
      <vt:lpstr>Power Factor Improvement</vt:lpstr>
      <vt:lpstr>We added shunt capacitor banks at the buses at both transmission and distribution levels and loads with value : ( 300 , 400 , 1000 ) kVAR . </vt:lpstr>
      <vt:lpstr>Summary of results after improvement the network </vt:lpstr>
      <vt:lpstr>Elements Of The Network</vt:lpstr>
      <vt:lpstr>Elements Of The Network</vt:lpstr>
      <vt:lpstr>Elements Of The Network</vt:lpstr>
      <vt:lpstr>Elements Of The Network</vt:lpstr>
      <vt:lpstr>Elements Of The Network</vt:lpstr>
      <vt:lpstr> Economical Study </vt:lpstr>
      <vt:lpstr>Economical Study</vt:lpstr>
      <vt:lpstr>How our new connection point will affect on  Nablus network ? </vt:lpstr>
      <vt:lpstr>Conclusions</vt:lpstr>
      <vt:lpstr>Huwwara connection point</vt:lpstr>
      <vt:lpstr>Askar substation </vt:lpstr>
      <vt:lpstr>Switchgear in Askar substation</vt:lpstr>
      <vt:lpstr>SCADA system</vt:lpstr>
      <vt:lpstr>Recommendation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 Najah National University Rehabilitation of Nablus Electrical Network by adding a new connection point Submitted To :  Dr. Maher Khammash  Prepared By :  Ahmad Hatem Abd-Albaqi Ali Namrouti  2015-2016</dc:title>
  <dc:creator>AHMAD</dc:creator>
  <cp:lastModifiedBy>AHMAD</cp:lastModifiedBy>
  <cp:revision>104</cp:revision>
  <dcterms:created xsi:type="dcterms:W3CDTF">2016-05-11T08:07:44Z</dcterms:created>
  <dcterms:modified xsi:type="dcterms:W3CDTF">2016-05-18T09:13:49Z</dcterms:modified>
</cp:coreProperties>
</file>