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sldIdLst>
    <p:sldId id="262" r:id="rId2"/>
    <p:sldId id="263" r:id="rId3"/>
    <p:sldId id="264" r:id="rId4"/>
    <p:sldId id="256" r:id="rId5"/>
    <p:sldId id="259" r:id="rId6"/>
    <p:sldId id="260" r:id="rId7"/>
    <p:sldId id="261" r:id="rId8"/>
    <p:sldId id="257" r:id="rId9"/>
    <p:sldId id="25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60"/>
  </p:normalViewPr>
  <p:slideViewPr>
    <p:cSldViewPr snapToGrid="0">
      <p:cViewPr>
        <p:scale>
          <a:sx n="81" d="100"/>
          <a:sy n="81" d="100"/>
        </p:scale>
        <p:origin x="-300" y="-1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1795904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99169B2-6050-4B77-8C5E-BD8002E8B092}" type="datetimeFigureOut">
              <a:rPr lang="ar-SA" smtClean="0"/>
              <a:t>01/04/1439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901497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27753269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6141356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867375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13700334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2291878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31542308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1208742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1972055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186505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99169B2-6050-4B77-8C5E-BD8002E8B092}" type="datetimeFigureOut">
              <a:rPr lang="ar-SA" smtClean="0"/>
              <a:t>01/04/1439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535525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9169B2-6050-4B77-8C5E-BD8002E8B092}" type="datetimeFigureOut">
              <a:rPr lang="ar-SA" smtClean="0"/>
              <a:t>01/04/1439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2280085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3"/>
          <p:cNvSpPr>
            <a:spLocks noGrp="1"/>
          </p:cNvSpPr>
          <p:nvPr>
            <p:ph type="ftr" sz="quarter" idx="11"/>
          </p:nvPr>
        </p:nvSpPr>
        <p:spPr/>
        <p:txBody>
          <a:bodyPr/>
          <a:lstStyle/>
          <a:p>
            <a:endParaRPr lang="ar-SA"/>
          </a:p>
        </p:txBody>
      </p:sp>
      <p:sp>
        <p:nvSpPr>
          <p:cNvPr id="6" name="Slide Number Placeholder 4"/>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3152562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2"/>
          <p:cNvSpPr>
            <a:spLocks noGrp="1"/>
          </p:cNvSpPr>
          <p:nvPr>
            <p:ph type="ftr" sz="quarter" idx="11"/>
          </p:nvPr>
        </p:nvSpPr>
        <p:spPr/>
        <p:txBody>
          <a:bodyPr/>
          <a:lstStyle/>
          <a:p>
            <a:endParaRPr lang="ar-SA"/>
          </a:p>
        </p:txBody>
      </p:sp>
      <p:sp>
        <p:nvSpPr>
          <p:cNvPr id="6" name="Slide Number Placeholder 3"/>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1125263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99169B2-6050-4B77-8C5E-BD8002E8B092}" type="datetimeFigureOut">
              <a:rPr lang="ar-SA" smtClean="0"/>
              <a:t>01/04/1439</a:t>
            </a:fld>
            <a:endParaRPr lang="ar-SA"/>
          </a:p>
        </p:txBody>
      </p:sp>
      <p:sp>
        <p:nvSpPr>
          <p:cNvPr id="5" name="Footer Placeholder 5"/>
          <p:cNvSpPr>
            <a:spLocks noGrp="1"/>
          </p:cNvSpPr>
          <p:nvPr>
            <p:ph type="ftr" sz="quarter" idx="11"/>
          </p:nvPr>
        </p:nvSpPr>
        <p:spPr/>
        <p:txBody>
          <a:bodyPr/>
          <a:lstStyle/>
          <a:p>
            <a:endParaRPr lang="ar-SA"/>
          </a:p>
        </p:txBody>
      </p:sp>
      <p:sp>
        <p:nvSpPr>
          <p:cNvPr id="6" name="Slide Number Placeholder 6"/>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3203070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99169B2-6050-4B77-8C5E-BD8002E8B092}" type="datetimeFigureOut">
              <a:rPr lang="ar-SA" smtClean="0"/>
              <a:t>01/04/1439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4D85A63-9B1C-49C2-B0E4-174E62D8F3F7}" type="slidenum">
              <a:rPr lang="ar-SA" smtClean="0"/>
              <a:t>‹#›</a:t>
            </a:fld>
            <a:endParaRPr lang="ar-SA"/>
          </a:p>
        </p:txBody>
      </p:sp>
    </p:spTree>
    <p:extLst>
      <p:ext uri="{BB962C8B-B14F-4D97-AF65-F5344CB8AC3E}">
        <p14:creationId xmlns:p14="http://schemas.microsoft.com/office/powerpoint/2010/main" val="1974677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99169B2-6050-4B77-8C5E-BD8002E8B092}" type="datetimeFigureOut">
              <a:rPr lang="ar-SA" smtClean="0"/>
              <a:t>01/04/1439</a:t>
            </a:fld>
            <a:endParaRPr lang="ar-S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ar-SA"/>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4D85A63-9B1C-49C2-B0E4-174E62D8F3F7}" type="slidenum">
              <a:rPr lang="ar-SA" smtClean="0"/>
              <a:t>‹#›</a:t>
            </a:fld>
            <a:endParaRPr lang="ar-SA"/>
          </a:p>
        </p:txBody>
      </p:sp>
    </p:spTree>
    <p:extLst>
      <p:ext uri="{BB962C8B-B14F-4D97-AF65-F5344CB8AC3E}">
        <p14:creationId xmlns:p14="http://schemas.microsoft.com/office/powerpoint/2010/main" val="1002435916"/>
      </p:ext>
    </p:extLst>
  </p:cSld>
  <p:clrMap bg1="dk1" tx1="lt1" bg2="dk2" tx2="lt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0" r:id="rId14"/>
    <p:sldLayoutId id="2147484011" r:id="rId15"/>
    <p:sldLayoutId id="2147484012" r:id="rId16"/>
    <p:sldLayoutId id="2147484013"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74F6CCEE-D5EC-4D1B-B72B-374E03D329C2}"/>
              </a:ext>
            </a:extLst>
          </p:cNvPr>
          <p:cNvPicPr/>
          <p:nvPr/>
        </p:nvPicPr>
        <p:blipFill>
          <a:blip r:embed="rId2">
            <a:extLst>
              <a:ext uri="{28A0092B-C50C-407E-A947-70E740481C1C}">
                <a14:useLocalDpi xmlns:a14="http://schemas.microsoft.com/office/drawing/2010/main" val="0"/>
              </a:ext>
            </a:extLst>
          </a:blip>
          <a:stretch>
            <a:fillRect/>
          </a:stretch>
        </p:blipFill>
        <p:spPr>
          <a:xfrm>
            <a:off x="4154430" y="318817"/>
            <a:ext cx="3101264" cy="2588507"/>
          </a:xfrm>
          <a:prstGeom prst="rect">
            <a:avLst/>
          </a:prstGeom>
        </p:spPr>
      </p:pic>
      <p:sp>
        <p:nvSpPr>
          <p:cNvPr id="3" name="Rectangle 2">
            <a:extLst>
              <a:ext uri="{FF2B5EF4-FFF2-40B4-BE49-F238E27FC236}">
                <a16:creationId xmlns="" xmlns:a16="http://schemas.microsoft.com/office/drawing/2014/main" id="{EA9CAEF2-EBEE-4D4B-BE5D-992C1608A93F}"/>
              </a:ext>
            </a:extLst>
          </p:cNvPr>
          <p:cNvSpPr/>
          <p:nvPr/>
        </p:nvSpPr>
        <p:spPr>
          <a:xfrm>
            <a:off x="3455505" y="3046216"/>
            <a:ext cx="4499114" cy="1091837"/>
          </a:xfrm>
          <a:prstGeom prst="rect">
            <a:avLst/>
          </a:prstGeom>
        </p:spPr>
        <p:txBody>
          <a:bodyPr wrap="square">
            <a:spAutoFit/>
          </a:bodyPr>
          <a:lstStyle/>
          <a:p>
            <a:pPr algn="ctr">
              <a:lnSpc>
                <a:spcPct val="115000"/>
              </a:lnSpc>
              <a:spcAft>
                <a:spcPts val="1000"/>
              </a:spcAft>
            </a:pPr>
            <a:r>
              <a:rPr lang="ar-SA" sz="6000" b="1" dirty="0" smtClean="0">
                <a:latin typeface="Calibri" panose="020F0502020204030204" pitchFamily="34" charset="0"/>
                <a:ea typeface="Calibri" panose="020F0502020204030204" pitchFamily="34" charset="0"/>
                <a:cs typeface="Calibri" panose="020F0502020204030204" pitchFamily="34" charset="0"/>
              </a:rPr>
              <a:t>سبع </a:t>
            </a:r>
            <a:r>
              <a:rPr lang="ar-SA" sz="6000" b="1" dirty="0">
                <a:latin typeface="Calibri" panose="020F0502020204030204" pitchFamily="34" charset="0"/>
                <a:ea typeface="Calibri" panose="020F0502020204030204" pitchFamily="34" charset="0"/>
                <a:cs typeface="Calibri" panose="020F0502020204030204" pitchFamily="34" charset="0"/>
              </a:rPr>
              <a:t>صنايع</a:t>
            </a:r>
            <a:endParaRPr lang="en-US" sz="60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TextBox 3"/>
          <p:cNvSpPr txBox="1"/>
          <p:nvPr/>
        </p:nvSpPr>
        <p:spPr>
          <a:xfrm>
            <a:off x="4166153" y="4595446"/>
            <a:ext cx="3961341" cy="923330"/>
          </a:xfrm>
          <a:prstGeom prst="rect">
            <a:avLst/>
          </a:prstGeom>
          <a:noFill/>
        </p:spPr>
        <p:txBody>
          <a:bodyPr wrap="none" rtlCol="0">
            <a:spAutoFit/>
          </a:bodyPr>
          <a:lstStyle/>
          <a:p>
            <a:r>
              <a:rPr lang="en-US" dirty="0" smtClean="0"/>
              <a:t>supervise by : </a:t>
            </a:r>
            <a:r>
              <a:rPr lang="en-US" b="1" dirty="0" smtClean="0"/>
              <a:t>Dr.haya sammaneh</a:t>
            </a:r>
          </a:p>
          <a:p>
            <a:r>
              <a:rPr lang="en-US" dirty="0" smtClean="0"/>
              <a:t>By: </a:t>
            </a:r>
            <a:r>
              <a:rPr lang="en-US" b="1" dirty="0" smtClean="0"/>
              <a:t>Oraib Daas</a:t>
            </a:r>
            <a:r>
              <a:rPr lang="en-US" b="1" dirty="0"/>
              <a:t> </a:t>
            </a:r>
            <a:r>
              <a:rPr lang="en-US" b="1" dirty="0" smtClean="0"/>
              <a:t>&amp; Safa Shehada</a:t>
            </a:r>
            <a:br>
              <a:rPr lang="en-US" b="1" dirty="0" smtClean="0"/>
            </a:br>
            <a:endParaRPr lang="en-US" b="1" dirty="0"/>
          </a:p>
        </p:txBody>
      </p:sp>
    </p:spTree>
    <p:extLst>
      <p:ext uri="{BB962C8B-B14F-4D97-AF65-F5344CB8AC3E}">
        <p14:creationId xmlns:p14="http://schemas.microsoft.com/office/powerpoint/2010/main" val="37092184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23470B6-FBAC-467F-80BD-6C43BE8D1AE7}"/>
              </a:ext>
            </a:extLst>
          </p:cNvPr>
          <p:cNvSpPr>
            <a:spLocks noGrp="1"/>
          </p:cNvSpPr>
          <p:nvPr>
            <p:ph type="title"/>
          </p:nvPr>
        </p:nvSpPr>
        <p:spPr/>
        <p:txBody>
          <a:bodyPr/>
          <a:lstStyle/>
          <a:p>
            <a:r>
              <a:rPr lang="en-US" dirty="0"/>
              <a:t>Guidelines</a:t>
            </a:r>
            <a:endParaRPr lang="ar-SA" dirty="0"/>
          </a:p>
        </p:txBody>
      </p:sp>
      <p:sp>
        <p:nvSpPr>
          <p:cNvPr id="7" name="Rectangle 6">
            <a:extLst>
              <a:ext uri="{FF2B5EF4-FFF2-40B4-BE49-F238E27FC236}">
                <a16:creationId xmlns="" xmlns:a16="http://schemas.microsoft.com/office/drawing/2014/main" id="{9A7C208B-9218-4E46-9CF5-5AD528327F81}"/>
              </a:ext>
            </a:extLst>
          </p:cNvPr>
          <p:cNvSpPr/>
          <p:nvPr/>
        </p:nvSpPr>
        <p:spPr>
          <a:xfrm>
            <a:off x="304799" y="1687853"/>
            <a:ext cx="11489635" cy="4893647"/>
          </a:xfrm>
          <a:prstGeom prst="rect">
            <a:avLst/>
          </a:prstGeom>
        </p:spPr>
        <p:txBody>
          <a:bodyPr wrap="square">
            <a:spAutoFit/>
          </a:bodyPr>
          <a:lstStyle/>
          <a:p>
            <a:pPr marL="342900" indent="-342900">
              <a:buFont typeface="Wingdings" panose="05000000000000000000" pitchFamily="2" charset="2"/>
              <a:buChar char="Ø"/>
            </a:pPr>
            <a:r>
              <a:rPr lang="en-US" sz="2400" dirty="0"/>
              <a:t>You must stand up and talk about your project for 15 minutes.</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You must be prepared to answer questions about your project after your 15-minute speech. </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Your presentation must include an audio and/or visual component (a PowerPoint fulfills this requirement). </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You must address the following items in your speech: Introduction, The Project, Research, Conclusion.</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endParaRPr lang="en-US" dirty="0"/>
          </a:p>
          <a:p>
            <a:pPr marL="342900" indent="-342900">
              <a:buFont typeface="+mj-lt"/>
              <a:buAutoNum type="arabicPeriod"/>
            </a:pPr>
            <a:endParaRPr lang="ar-SA" dirty="0"/>
          </a:p>
        </p:txBody>
      </p:sp>
    </p:spTree>
    <p:extLst>
      <p:ext uri="{BB962C8B-B14F-4D97-AF65-F5344CB8AC3E}">
        <p14:creationId xmlns:p14="http://schemas.microsoft.com/office/powerpoint/2010/main" val="2630328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3D39BDC-B8E0-4B8D-99CD-8F21FE40F427}"/>
              </a:ext>
            </a:extLst>
          </p:cNvPr>
          <p:cNvSpPr>
            <a:spLocks noGrp="1"/>
          </p:cNvSpPr>
          <p:nvPr>
            <p:ph type="title"/>
          </p:nvPr>
        </p:nvSpPr>
        <p:spPr/>
        <p:txBody>
          <a:bodyPr/>
          <a:lstStyle/>
          <a:p>
            <a:r>
              <a:rPr lang="en-US" dirty="0"/>
              <a:t>Outline </a:t>
            </a:r>
            <a:endParaRPr lang="ar-SA" dirty="0"/>
          </a:p>
        </p:txBody>
      </p:sp>
      <p:sp>
        <p:nvSpPr>
          <p:cNvPr id="6" name="Rectangle 5">
            <a:extLst>
              <a:ext uri="{FF2B5EF4-FFF2-40B4-BE49-F238E27FC236}">
                <a16:creationId xmlns="" xmlns:a16="http://schemas.microsoft.com/office/drawing/2014/main" id="{7A1DFEA2-8D0A-4828-87FA-1E56CEE1C215}"/>
              </a:ext>
            </a:extLst>
          </p:cNvPr>
          <p:cNvSpPr/>
          <p:nvPr/>
        </p:nvSpPr>
        <p:spPr>
          <a:xfrm>
            <a:off x="2663686" y="1935921"/>
            <a:ext cx="8034631" cy="2677656"/>
          </a:xfrm>
          <a:prstGeom prst="rect">
            <a:avLst/>
          </a:prstGeom>
        </p:spPr>
        <p:txBody>
          <a:bodyPr wrap="square">
            <a:spAutoFit/>
          </a:bodyPr>
          <a:lstStyle/>
          <a:p>
            <a:pPr marL="285750" indent="-285750">
              <a:buFont typeface="Wingdings" panose="05000000000000000000" pitchFamily="2" charset="2"/>
              <a:buChar char="Ø"/>
            </a:pPr>
            <a:r>
              <a:rPr lang="en-US" sz="2400" dirty="0"/>
              <a:t>Introduction</a:t>
            </a:r>
          </a:p>
          <a:p>
            <a:pPr marL="285750" indent="-285750">
              <a:buFont typeface="Wingdings" panose="05000000000000000000" pitchFamily="2" charset="2"/>
              <a:buChar char="Ø"/>
            </a:pPr>
            <a:endParaRPr lang="en-US" sz="2400" dirty="0"/>
          </a:p>
          <a:p>
            <a:pPr marL="285750" indent="-285750">
              <a:buFont typeface="Wingdings" panose="05000000000000000000" pitchFamily="2" charset="2"/>
              <a:buChar char="Ø"/>
            </a:pPr>
            <a:r>
              <a:rPr lang="en-US" sz="2400" dirty="0"/>
              <a:t>Project Demo</a:t>
            </a:r>
          </a:p>
          <a:p>
            <a:pPr marL="285750" indent="-285750">
              <a:buFont typeface="Wingdings" panose="05000000000000000000" pitchFamily="2" charset="2"/>
              <a:buChar char="Ø"/>
            </a:pPr>
            <a:endParaRPr lang="en-US" sz="2400" dirty="0"/>
          </a:p>
          <a:p>
            <a:pPr marL="285750" indent="-285750">
              <a:buFont typeface="Wingdings" panose="05000000000000000000" pitchFamily="2" charset="2"/>
              <a:buChar char="Ø"/>
            </a:pPr>
            <a:r>
              <a:rPr lang="en-US" sz="2400" dirty="0"/>
              <a:t>Conclusion</a:t>
            </a:r>
          </a:p>
          <a:p>
            <a:pPr marL="285750" indent="-285750">
              <a:buFont typeface="Wingdings" panose="05000000000000000000" pitchFamily="2" charset="2"/>
              <a:buChar char="Ø"/>
            </a:pPr>
            <a:endParaRPr lang="en-US" sz="2400" dirty="0"/>
          </a:p>
          <a:p>
            <a:pPr marL="285750" indent="-285750">
              <a:buFont typeface="Wingdings" panose="05000000000000000000" pitchFamily="2" charset="2"/>
              <a:buChar char="Ø"/>
            </a:pPr>
            <a:r>
              <a:rPr lang="en-US" sz="2400" dirty="0"/>
              <a:t>Future work</a:t>
            </a:r>
            <a:endParaRPr lang="ar-SA" sz="2400" dirty="0"/>
          </a:p>
        </p:txBody>
      </p:sp>
    </p:spTree>
    <p:extLst>
      <p:ext uri="{BB962C8B-B14F-4D97-AF65-F5344CB8AC3E}">
        <p14:creationId xmlns:p14="http://schemas.microsoft.com/office/powerpoint/2010/main" val="1248186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EE3923A-E20D-4963-9FA6-DD21C37333C7}"/>
              </a:ext>
            </a:extLst>
          </p:cNvPr>
          <p:cNvSpPr>
            <a:spLocks noGrp="1"/>
          </p:cNvSpPr>
          <p:nvPr>
            <p:ph type="ctrTitle"/>
          </p:nvPr>
        </p:nvSpPr>
        <p:spPr>
          <a:xfrm>
            <a:off x="1078016" y="735501"/>
            <a:ext cx="9144000" cy="613672"/>
          </a:xfrm>
        </p:spPr>
        <p:txBody>
          <a:bodyPr>
            <a:normAutofit fontScale="90000"/>
          </a:bodyPr>
          <a:lstStyle/>
          <a:p>
            <a:pPr algn="l"/>
            <a:r>
              <a:rPr lang="en-US" sz="4200" dirty="0"/>
              <a:t>introduction</a:t>
            </a:r>
            <a:endParaRPr lang="ar-SA" sz="4200" dirty="0"/>
          </a:p>
        </p:txBody>
      </p:sp>
      <p:sp>
        <p:nvSpPr>
          <p:cNvPr id="4" name="Rectangle 3">
            <a:extLst>
              <a:ext uri="{FF2B5EF4-FFF2-40B4-BE49-F238E27FC236}">
                <a16:creationId xmlns="" xmlns:a16="http://schemas.microsoft.com/office/drawing/2014/main" id="{0292AA9A-2414-40D6-8C43-F2D4ECB9580F}"/>
              </a:ext>
            </a:extLst>
          </p:cNvPr>
          <p:cNvSpPr/>
          <p:nvPr/>
        </p:nvSpPr>
        <p:spPr>
          <a:xfrm>
            <a:off x="925614" y="1804337"/>
            <a:ext cx="10071652" cy="3462486"/>
          </a:xfrm>
          <a:prstGeom prst="rect">
            <a:avLst/>
          </a:prstGeom>
        </p:spPr>
        <p:txBody>
          <a:bodyPr wrap="square">
            <a:spAutoFit/>
          </a:bodyPr>
          <a:lstStyle/>
          <a:p>
            <a:pPr marL="228600" algn="just">
              <a:lnSpc>
                <a:spcPct val="115000"/>
              </a:lnSpc>
              <a:spcAft>
                <a:spcPts val="1000"/>
              </a:spcAft>
            </a:pPr>
            <a:r>
              <a:rPr lang="en-US" sz="2400" dirty="0" smtClean="0">
                <a:latin typeface="Candara" panose="020E0502030303020204" pitchFamily="34" charset="0"/>
                <a:ea typeface="Calibri" panose="020F0502020204030204" pitchFamily="34" charset="0"/>
                <a:cs typeface="Arial" panose="020B0604020202020204" pitchFamily="34" charset="0"/>
              </a:rPr>
              <a:t>The </a:t>
            </a:r>
            <a:r>
              <a:rPr lang="en-US" sz="2400" dirty="0">
                <a:latin typeface="Candara" panose="020E0502030303020204" pitchFamily="34" charset="0"/>
                <a:ea typeface="Calibri" panose="020F0502020204030204" pitchFamily="34" charset="0"/>
                <a:cs typeface="Arial" panose="020B0604020202020204" pitchFamily="34" charset="0"/>
              </a:rPr>
              <a:t>Palestinian society is full of artisans and professionals </a:t>
            </a:r>
            <a:r>
              <a:rPr lang="en-US" sz="2400" dirty="0" smtClean="0">
                <a:latin typeface="Candara" panose="020E0502030303020204" pitchFamily="34" charset="0"/>
                <a:ea typeface="Calibri" panose="020F0502020204030204" pitchFamily="34" charset="0"/>
                <a:cs typeface="Arial" panose="020B0604020202020204" pitchFamily="34" charset="0"/>
              </a:rPr>
              <a:t>they consider as important </a:t>
            </a:r>
            <a:r>
              <a:rPr lang="en-US" sz="2400" dirty="0">
                <a:latin typeface="Candara" panose="020E0502030303020204" pitchFamily="34" charset="0"/>
              </a:rPr>
              <a:t>category in the society and do work that cannot be done by people working with academic </a:t>
            </a:r>
            <a:r>
              <a:rPr lang="en-US" sz="2400" dirty="0" smtClean="0">
                <a:latin typeface="Candara" panose="020E0502030303020204" pitchFamily="34" charset="0"/>
              </a:rPr>
              <a:t>degrees. </a:t>
            </a:r>
            <a:r>
              <a:rPr lang="en-US" sz="2400" dirty="0">
                <a:latin typeface="Candara" panose="020E0502030303020204" pitchFamily="34" charset="0"/>
              </a:rPr>
              <a:t>In the absence of interest in this </a:t>
            </a:r>
            <a:r>
              <a:rPr lang="en-US" sz="2400" dirty="0" smtClean="0">
                <a:latin typeface="Candara" panose="020E0502030303020204" pitchFamily="34" charset="0"/>
              </a:rPr>
              <a:t>category</a:t>
            </a:r>
            <a:r>
              <a:rPr lang="en-US" sz="2400" dirty="0" smtClean="0">
                <a:latin typeface="Candara" panose="020E0502030303020204" pitchFamily="34" charset="0"/>
                <a:ea typeface="Calibri" panose="020F0502020204030204" pitchFamily="34" charset="0"/>
                <a:cs typeface="Arial" panose="020B0604020202020204" pitchFamily="34" charset="0"/>
              </a:rPr>
              <a:t> it is become very </a:t>
            </a:r>
            <a:r>
              <a:rPr lang="en-US" sz="2400" dirty="0">
                <a:latin typeface="Candara" panose="020E0502030303020204" pitchFamily="34" charset="0"/>
                <a:ea typeface="Calibri" panose="020F0502020204030204" pitchFamily="34" charset="0"/>
                <a:cs typeface="Arial" panose="020B0604020202020204" pitchFamily="34" charset="0"/>
              </a:rPr>
              <a:t>difficult to communicate them, to identify the workshops they worked in, to get a list of prices and the different competencies that characterize each one them. Therefore, our project aims to utilize technology in order to find a cheap and easy way to enhance the communications between artisans and customers</a:t>
            </a:r>
            <a:r>
              <a:rPr lang="en-US" sz="2400" dirty="0" smtClean="0">
                <a:latin typeface="Candara" panose="020E0502030303020204" pitchFamily="34" charset="0"/>
                <a:ea typeface="Calibri" panose="020F0502020204030204" pitchFamily="34" charset="0"/>
                <a:cs typeface="Arial" panose="020B0604020202020204" pitchFamily="34" charset="0"/>
              </a:rPr>
              <a:t>.</a:t>
            </a:r>
            <a:r>
              <a:rPr lang="en-US" sz="2400" dirty="0"/>
              <a:t> </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481387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AB8CF1D-CCF5-47B7-8325-371BD5AA2E87}"/>
              </a:ext>
            </a:extLst>
          </p:cNvPr>
          <p:cNvSpPr>
            <a:spLocks noGrp="1"/>
          </p:cNvSpPr>
          <p:nvPr>
            <p:ph type="title"/>
          </p:nvPr>
        </p:nvSpPr>
        <p:spPr>
          <a:xfrm>
            <a:off x="646111" y="452718"/>
            <a:ext cx="9404723" cy="912256"/>
          </a:xfrm>
        </p:spPr>
        <p:txBody>
          <a:bodyPr/>
          <a:lstStyle/>
          <a:p>
            <a:r>
              <a:rPr lang="en-US" dirty="0"/>
              <a:t>About the project </a:t>
            </a:r>
            <a:endParaRPr lang="ar-SA" dirty="0"/>
          </a:p>
        </p:txBody>
      </p:sp>
      <p:sp>
        <p:nvSpPr>
          <p:cNvPr id="4" name="TextBox 3">
            <a:extLst>
              <a:ext uri="{FF2B5EF4-FFF2-40B4-BE49-F238E27FC236}">
                <a16:creationId xmlns="" xmlns:a16="http://schemas.microsoft.com/office/drawing/2014/main" id="{4CCF5E08-8630-48CC-BAEB-8620830AABD6}"/>
              </a:ext>
            </a:extLst>
          </p:cNvPr>
          <p:cNvSpPr txBox="1"/>
          <p:nvPr/>
        </p:nvSpPr>
        <p:spPr>
          <a:xfrm>
            <a:off x="848139" y="1364974"/>
            <a:ext cx="8481391" cy="4832092"/>
          </a:xfrm>
          <a:prstGeom prst="rect">
            <a:avLst/>
          </a:prstGeom>
          <a:noFill/>
        </p:spPr>
        <p:txBody>
          <a:bodyPr wrap="square" rtlCol="1">
            <a:spAutoFit/>
          </a:bodyPr>
          <a:lstStyle/>
          <a:p>
            <a:pPr marL="285750" indent="-285750">
              <a:buFont typeface="Wingdings" panose="05000000000000000000" pitchFamily="2" charset="2"/>
              <a:buChar char="Ø"/>
            </a:pPr>
            <a:r>
              <a:rPr lang="ar-SA" sz="2200" dirty="0" smtClean="0"/>
              <a:t>سبع صنايع</a:t>
            </a:r>
            <a:r>
              <a:rPr lang="en-US" sz="2200" dirty="0" smtClean="0"/>
              <a:t> </a:t>
            </a:r>
            <a:r>
              <a:rPr lang="ar-SA" sz="2200" dirty="0" smtClean="0"/>
              <a:t> </a:t>
            </a:r>
            <a:r>
              <a:rPr lang="en-US" sz="2200" dirty="0" smtClean="0"/>
              <a:t>is mobile </a:t>
            </a:r>
            <a:r>
              <a:rPr lang="en-US" sz="2200" dirty="0"/>
              <a:t>app and website contains a number of sections classified according to the type of craft and includes each section of a number of artisans in this area.</a:t>
            </a:r>
          </a:p>
          <a:p>
            <a:pPr marL="285750" indent="-285750">
              <a:buFont typeface="Wingdings" panose="05000000000000000000" pitchFamily="2" charset="2"/>
              <a:buChar char="Ø"/>
            </a:pPr>
            <a:r>
              <a:rPr lang="en-US" sz="2200" dirty="0"/>
              <a:t> </a:t>
            </a:r>
            <a:r>
              <a:rPr lang="en-US" sz="2200" dirty="0" smtClean="0"/>
              <a:t>Allowing </a:t>
            </a:r>
            <a:r>
              <a:rPr lang="en-US" sz="2200" dirty="0"/>
              <a:t>the user to access the employee's personal page and communicate with him through the message and know their places of work and prices required to complete the work and samples of their previous work. </a:t>
            </a:r>
          </a:p>
          <a:p>
            <a:pPr marL="285750" indent="-285750">
              <a:buFont typeface="Wingdings" panose="05000000000000000000" pitchFamily="2" charset="2"/>
              <a:buChar char="Ø"/>
            </a:pPr>
            <a:r>
              <a:rPr lang="en-US" sz="2200" dirty="0"/>
              <a:t> </a:t>
            </a:r>
            <a:r>
              <a:rPr lang="en-US" sz="2200" dirty="0" smtClean="0"/>
              <a:t>The </a:t>
            </a:r>
            <a:r>
              <a:rPr lang="en-US" sz="2200" dirty="0"/>
              <a:t>craftsman may be booked to perform a specific job within a certain period of time if the craftsman is not busy .</a:t>
            </a:r>
          </a:p>
          <a:p>
            <a:pPr marL="285750" indent="-285750">
              <a:buFont typeface="Wingdings" panose="05000000000000000000" pitchFamily="2" charset="2"/>
              <a:buChar char="Ø"/>
            </a:pPr>
            <a:r>
              <a:rPr lang="en-US" sz="2200" dirty="0"/>
              <a:t>The craftsman  can reply to user message with accept or reject the work , if the craftsman is busy he reject the work ,when he finish the work the website dynamically send notification to all user he rejected their </a:t>
            </a:r>
            <a:r>
              <a:rPr lang="en-US" sz="2200" dirty="0" smtClean="0"/>
              <a:t>work to tell them he is available.</a:t>
            </a:r>
            <a:endParaRPr lang="ar-SA" sz="2200" dirty="0"/>
          </a:p>
        </p:txBody>
      </p:sp>
    </p:spTree>
    <p:extLst>
      <p:ext uri="{BB962C8B-B14F-4D97-AF65-F5344CB8AC3E}">
        <p14:creationId xmlns:p14="http://schemas.microsoft.com/office/powerpoint/2010/main" val="26713232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C99A858-E7EA-47EB-B699-78439A3DFFAD}"/>
              </a:ext>
            </a:extLst>
          </p:cNvPr>
          <p:cNvSpPr>
            <a:spLocks noGrp="1"/>
          </p:cNvSpPr>
          <p:nvPr>
            <p:ph type="title"/>
          </p:nvPr>
        </p:nvSpPr>
        <p:spPr/>
        <p:txBody>
          <a:bodyPr/>
          <a:lstStyle/>
          <a:p>
            <a:r>
              <a:rPr lang="en-US" dirty="0" smtClean="0"/>
              <a:t>Project Demo</a:t>
            </a:r>
            <a:endParaRPr lang="ar-SA" dirty="0"/>
          </a:p>
        </p:txBody>
      </p:sp>
      <p:sp>
        <p:nvSpPr>
          <p:cNvPr id="4" name="TextBox 3"/>
          <p:cNvSpPr txBox="1"/>
          <p:nvPr/>
        </p:nvSpPr>
        <p:spPr>
          <a:xfrm>
            <a:off x="1066800" y="1230923"/>
            <a:ext cx="1896673" cy="369332"/>
          </a:xfrm>
          <a:prstGeom prst="rect">
            <a:avLst/>
          </a:prstGeom>
          <a:noFill/>
        </p:spPr>
        <p:txBody>
          <a:bodyPr wrap="none" rtlCol="0">
            <a:spAutoFit/>
          </a:bodyPr>
          <a:lstStyle/>
          <a:p>
            <a:r>
              <a:rPr lang="en-US" dirty="0" smtClean="0"/>
              <a:t>Website Demo </a:t>
            </a:r>
            <a:endParaRPr lang="en-US" dirty="0"/>
          </a:p>
        </p:txBody>
      </p:sp>
    </p:spTree>
    <p:extLst>
      <p:ext uri="{BB962C8B-B14F-4D97-AF65-F5344CB8AC3E}">
        <p14:creationId xmlns:p14="http://schemas.microsoft.com/office/powerpoint/2010/main" val="3532799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AB0FD0F-7C60-48A3-83B0-36C6EFF4B034}"/>
              </a:ext>
            </a:extLst>
          </p:cNvPr>
          <p:cNvSpPr>
            <a:spLocks noGrp="1"/>
          </p:cNvSpPr>
          <p:nvPr>
            <p:ph type="title"/>
          </p:nvPr>
        </p:nvSpPr>
        <p:spPr/>
        <p:txBody>
          <a:bodyPr/>
          <a:lstStyle/>
          <a:p>
            <a:r>
              <a:rPr lang="en-US" dirty="0" smtClean="0"/>
              <a:t>Project Demo</a:t>
            </a:r>
            <a:endParaRPr lang="ar-SA" dirty="0"/>
          </a:p>
        </p:txBody>
      </p:sp>
      <p:sp>
        <p:nvSpPr>
          <p:cNvPr id="4" name="TextBox 3"/>
          <p:cNvSpPr txBox="1"/>
          <p:nvPr/>
        </p:nvSpPr>
        <p:spPr>
          <a:xfrm>
            <a:off x="1019908" y="1371600"/>
            <a:ext cx="3066865" cy="369332"/>
          </a:xfrm>
          <a:prstGeom prst="rect">
            <a:avLst/>
          </a:prstGeom>
          <a:noFill/>
        </p:spPr>
        <p:txBody>
          <a:bodyPr wrap="none" rtlCol="0">
            <a:spAutoFit/>
          </a:bodyPr>
          <a:lstStyle/>
          <a:p>
            <a:r>
              <a:rPr lang="en-US" dirty="0" smtClean="0"/>
              <a:t>Mobile Application Demo</a:t>
            </a:r>
            <a:endParaRPr lang="en-US" dirty="0"/>
          </a:p>
        </p:txBody>
      </p:sp>
      <p:sp>
        <p:nvSpPr>
          <p:cNvPr id="5" name="TextBox 4"/>
          <p:cNvSpPr txBox="1"/>
          <p:nvPr/>
        </p:nvSpPr>
        <p:spPr>
          <a:xfrm>
            <a:off x="1383323" y="2051538"/>
            <a:ext cx="9304150" cy="646331"/>
          </a:xfrm>
          <a:prstGeom prst="rect">
            <a:avLst/>
          </a:prstGeom>
          <a:noFill/>
        </p:spPr>
        <p:txBody>
          <a:bodyPr wrap="none" rtlCol="0">
            <a:spAutoFit/>
          </a:bodyPr>
          <a:lstStyle/>
          <a:p>
            <a:pPr marL="342900" indent="-342900">
              <a:buAutoNum type="arabicPeriod"/>
            </a:pPr>
            <a:r>
              <a:rPr lang="en-US" dirty="0" smtClean="0"/>
              <a:t>The mobile app gives a general information about craftsmen and the user can </a:t>
            </a:r>
          </a:p>
          <a:p>
            <a:r>
              <a:rPr lang="en-US" dirty="0" smtClean="0"/>
              <a:t>Send a message to reserve craftsman he want .</a:t>
            </a:r>
            <a:endParaRPr lang="en-US" dirty="0"/>
          </a:p>
        </p:txBody>
      </p:sp>
    </p:spTree>
    <p:extLst>
      <p:ext uri="{BB962C8B-B14F-4D97-AF65-F5344CB8AC3E}">
        <p14:creationId xmlns:p14="http://schemas.microsoft.com/office/powerpoint/2010/main" val="13379811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07DD69B-76D3-4489-B32F-238BA3EF4A36}"/>
              </a:ext>
            </a:extLst>
          </p:cNvPr>
          <p:cNvSpPr>
            <a:spLocks noGrp="1"/>
          </p:cNvSpPr>
          <p:nvPr>
            <p:ph type="title"/>
          </p:nvPr>
        </p:nvSpPr>
        <p:spPr/>
        <p:txBody>
          <a:bodyPr/>
          <a:lstStyle/>
          <a:p>
            <a:r>
              <a:rPr lang="en-US" dirty="0"/>
              <a:t>conclusion</a:t>
            </a:r>
            <a:endParaRPr lang="ar-SA" dirty="0"/>
          </a:p>
        </p:txBody>
      </p:sp>
      <p:sp>
        <p:nvSpPr>
          <p:cNvPr id="4" name="Rectangle 3">
            <a:extLst>
              <a:ext uri="{FF2B5EF4-FFF2-40B4-BE49-F238E27FC236}">
                <a16:creationId xmlns="" xmlns:a16="http://schemas.microsoft.com/office/drawing/2014/main" id="{1E3862BB-4984-48B3-B3C0-42CA006F326B}"/>
              </a:ext>
            </a:extLst>
          </p:cNvPr>
          <p:cNvSpPr/>
          <p:nvPr/>
        </p:nvSpPr>
        <p:spPr>
          <a:xfrm>
            <a:off x="450573" y="1690688"/>
            <a:ext cx="11065565" cy="2191049"/>
          </a:xfrm>
          <a:prstGeom prst="rect">
            <a:avLst/>
          </a:prstGeom>
        </p:spPr>
        <p:txBody>
          <a:bodyPr wrap="square">
            <a:spAutoFit/>
          </a:bodyPr>
          <a:lstStyle/>
          <a:p>
            <a:pPr algn="just">
              <a:lnSpc>
                <a:spcPct val="115000"/>
              </a:lnSpc>
              <a:spcAft>
                <a:spcPts val="1000"/>
              </a:spcAft>
            </a:pPr>
            <a:r>
              <a:rPr lang="en-US" sz="2400" dirty="0">
                <a:latin typeface="Candara" panose="020E0502030303020204" pitchFamily="34" charset="0"/>
                <a:ea typeface="Calibri" panose="020F0502020204030204" pitchFamily="34" charset="0"/>
                <a:cs typeface="Arial" panose="020B0604020202020204" pitchFamily="34" charset="0"/>
              </a:rPr>
              <a:t>The project aims to help the members of the Palestinian community in general to identify professional and experienced craftsmen in an organized and expeditious manner, and facilitate communication with them through the site. It also aims to help the craftsmen themselves to get a job and organize their working priorities and to display their goods to the market.</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59329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A6F4ED5-0805-434D-B9AD-49B020BC5A43}"/>
              </a:ext>
            </a:extLst>
          </p:cNvPr>
          <p:cNvSpPr>
            <a:spLocks noGrp="1"/>
          </p:cNvSpPr>
          <p:nvPr>
            <p:ph type="title"/>
          </p:nvPr>
        </p:nvSpPr>
        <p:spPr/>
        <p:txBody>
          <a:bodyPr/>
          <a:lstStyle/>
          <a:p>
            <a:r>
              <a:rPr lang="en-US" dirty="0"/>
              <a:t>Future work </a:t>
            </a:r>
            <a:endParaRPr lang="ar-SA" dirty="0"/>
          </a:p>
        </p:txBody>
      </p:sp>
      <p:sp>
        <p:nvSpPr>
          <p:cNvPr id="4" name="Rectangle 3">
            <a:extLst>
              <a:ext uri="{FF2B5EF4-FFF2-40B4-BE49-F238E27FC236}">
                <a16:creationId xmlns="" xmlns:a16="http://schemas.microsoft.com/office/drawing/2014/main" id="{5E02A587-84D9-4F55-A63B-B51F52BB260E}"/>
              </a:ext>
            </a:extLst>
          </p:cNvPr>
          <p:cNvSpPr/>
          <p:nvPr/>
        </p:nvSpPr>
        <p:spPr>
          <a:xfrm>
            <a:off x="742122" y="1552792"/>
            <a:ext cx="9992139" cy="3166380"/>
          </a:xfrm>
          <a:prstGeom prst="rect">
            <a:avLst/>
          </a:prstGeom>
        </p:spPr>
        <p:txBody>
          <a:bodyPr wrap="square">
            <a:spAutoFit/>
          </a:bodyPr>
          <a:lstStyle/>
          <a:p>
            <a:pPr algn="just">
              <a:lnSpc>
                <a:spcPct val="115000"/>
              </a:lnSpc>
              <a:spcAft>
                <a:spcPts val="1000"/>
              </a:spcAft>
            </a:pPr>
            <a:r>
              <a:rPr lang="en-US" sz="2400" dirty="0">
                <a:latin typeface="Candara" panose="020E0502030303020204" pitchFamily="34" charset="0"/>
                <a:ea typeface="Calibri" panose="020F0502020204030204" pitchFamily="34" charset="0"/>
                <a:cs typeface="Arial" panose="020B0604020202020204" pitchFamily="34" charset="0"/>
              </a:rPr>
              <a:t>In a future work, we would like to develop </a:t>
            </a:r>
            <a:r>
              <a:rPr lang="en-US" sz="2400" dirty="0" smtClean="0">
                <a:latin typeface="Candara" panose="020E0502030303020204" pitchFamily="34" charset="0"/>
                <a:ea typeface="Calibri" panose="020F0502020204030204" pitchFamily="34" charset="0"/>
                <a:cs typeface="Arial" panose="020B0604020202020204" pitchFamily="34" charset="0"/>
              </a:rPr>
              <a:t>our mobile application </a:t>
            </a:r>
            <a:r>
              <a:rPr lang="en-US" sz="2400" dirty="0">
                <a:latin typeface="Candara" panose="020E0502030303020204" pitchFamily="34" charset="0"/>
                <a:ea typeface="Calibri" panose="020F0502020204030204" pitchFamily="34" charset="0"/>
                <a:cs typeface="Arial" panose="020B0604020202020204" pitchFamily="34" charset="0"/>
              </a:rPr>
              <a:t>by adding </a:t>
            </a:r>
            <a:r>
              <a:rPr lang="en-US" sz="2400" dirty="0" smtClean="0">
                <a:latin typeface="Candara" panose="020E0502030303020204" pitchFamily="34" charset="0"/>
                <a:ea typeface="Calibri" panose="020F0502020204030204" pitchFamily="34" charset="0"/>
                <a:cs typeface="Arial" panose="020B0604020202020204" pitchFamily="34" charset="0"/>
              </a:rPr>
              <a:t>all features</a:t>
            </a:r>
            <a:r>
              <a:rPr lang="en-US" sz="2400" dirty="0" smtClean="0">
                <a:latin typeface="Candara" panose="020E0502030303020204" pitchFamily="34" charset="0"/>
                <a:ea typeface="Calibri" panose="020F0502020204030204" pitchFamily="34" charset="0"/>
                <a:cs typeface="Arial" panose="020B0604020202020204" pitchFamily="34" charset="0"/>
              </a:rPr>
              <a:t> that existed in website.</a:t>
            </a:r>
          </a:p>
          <a:p>
            <a:pPr algn="just">
              <a:lnSpc>
                <a:spcPct val="115000"/>
              </a:lnSpc>
              <a:spcAft>
                <a:spcPts val="1000"/>
              </a:spcAft>
            </a:pPr>
            <a:r>
              <a:rPr lang="en-US" sz="2400" dirty="0" smtClean="0">
                <a:latin typeface="Candara" panose="020E0502030303020204" pitchFamily="34" charset="0"/>
                <a:ea typeface="Calibri" panose="020F0502020204030204" pitchFamily="34" charset="0"/>
                <a:cs typeface="Arial" panose="020B0604020202020204" pitchFamily="34" charset="0"/>
              </a:rPr>
              <a:t>To develop website we will adding more </a:t>
            </a:r>
            <a:r>
              <a:rPr lang="en-US" sz="2400" dirty="0">
                <a:latin typeface="Candara" panose="020E0502030303020204" pitchFamily="34" charset="0"/>
                <a:ea typeface="Calibri" panose="020F0502020204030204" pitchFamily="34" charset="0"/>
                <a:cs typeface="Arial" panose="020B0604020202020204" pitchFamily="34" charset="0"/>
              </a:rPr>
              <a:t>sections ,</a:t>
            </a:r>
            <a:r>
              <a:rPr lang="en-US" sz="2400" dirty="0" smtClean="0">
                <a:latin typeface="Candara" panose="020E0502030303020204" pitchFamily="34" charset="0"/>
                <a:ea typeface="Calibri" panose="020F0502020204030204" pitchFamily="34" charset="0"/>
                <a:cs typeface="Arial" panose="020B0604020202020204" pitchFamily="34" charset="0"/>
              </a:rPr>
              <a:t>make an organized schedule for </a:t>
            </a:r>
            <a:r>
              <a:rPr lang="en-US" sz="2400" dirty="0">
                <a:latin typeface="Candara" panose="020E0502030303020204" pitchFamily="34" charset="0"/>
                <a:ea typeface="Calibri" panose="020F0502020204030204" pitchFamily="34" charset="0"/>
                <a:cs typeface="Arial" panose="020B0604020202020204" pitchFamily="34" charset="0"/>
              </a:rPr>
              <a:t>workshops received by the </a:t>
            </a:r>
            <a:r>
              <a:rPr lang="en-US" sz="2400" dirty="0" smtClean="0">
                <a:latin typeface="Candara" panose="020E0502030303020204" pitchFamily="34" charset="0"/>
                <a:ea typeface="Calibri" panose="020F0502020204030204" pitchFamily="34" charset="0"/>
                <a:cs typeface="Arial" panose="020B0604020202020204" pitchFamily="34" charset="0"/>
              </a:rPr>
              <a:t>craftsman </a:t>
            </a:r>
            <a:r>
              <a:rPr lang="en-US" sz="2400" dirty="0">
                <a:latin typeface="Candara" panose="020E0502030303020204" pitchFamily="34" charset="0"/>
                <a:ea typeface="Calibri" panose="020F0502020204030204" pitchFamily="34" charset="0"/>
                <a:cs typeface="Arial" panose="020B0604020202020204" pitchFamily="34" charset="0"/>
              </a:rPr>
              <a:t>to show the user the current and upcoming workshops </a:t>
            </a:r>
            <a:r>
              <a:rPr lang="en-US" sz="2400" dirty="0">
                <a:latin typeface="Candara" panose="020E0502030303020204" pitchFamily="34" charset="0"/>
                <a:ea typeface="Calibri" panose="020F0502020204030204" pitchFamily="34" charset="0"/>
                <a:cs typeface="Arial" panose="020B0604020202020204" pitchFamily="34" charset="0"/>
              </a:rPr>
              <a:t>and modify the project to be fully based on the recommendations and feedback that we receive from the users of the website and mobile app</a:t>
            </a:r>
            <a:r>
              <a:rPr lang="en-US" sz="2400" dirty="0" smtClean="0">
                <a:latin typeface="Candara" panose="020E0502030303020204" pitchFamily="34" charset="0"/>
                <a:ea typeface="Calibri" panose="020F0502020204030204" pitchFamily="34" charset="0"/>
                <a:cs typeface="Arial" panose="020B0604020202020204" pitchFamily="34" charset="0"/>
              </a:rPr>
              <a:t>.</a:t>
            </a:r>
            <a:r>
              <a:rPr lang="ar-SA" sz="2400" dirty="0" smtClean="0">
                <a:latin typeface="Candara" panose="020E0502030303020204" pitchFamily="34" charset="0"/>
                <a:ea typeface="Calibri" panose="020F0502020204030204" pitchFamily="34" charset="0"/>
                <a:cs typeface="Arial" panose="020B0604020202020204" pitchFamily="34" charset="0"/>
              </a:rPr>
              <a:t> </a:t>
            </a:r>
            <a:r>
              <a:rPr lang="en-US" sz="2400" dirty="0" smtClean="0">
                <a:latin typeface="Candara" panose="020E0502030303020204" pitchFamily="34" charset="0"/>
                <a:ea typeface="Calibri" panose="020F0502020204030204" pitchFamily="34" charset="0"/>
                <a:cs typeface="Arial" panose="020B0604020202020204" pitchFamily="34" charset="0"/>
              </a:rPr>
              <a:t> </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110634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TM02836342[[fn=Ion]]</Template>
  <TotalTime>470</TotalTime>
  <Words>499</Words>
  <Application>Microsoft Office PowerPoint</Application>
  <PresentationFormat>Custom</PresentationFormat>
  <Paragraphs>39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Ion</vt:lpstr>
      <vt:lpstr>PowerPoint Presentation</vt:lpstr>
      <vt:lpstr>Guidelines</vt:lpstr>
      <vt:lpstr>Outline </vt:lpstr>
      <vt:lpstr>introduction</vt:lpstr>
      <vt:lpstr>About the project </vt:lpstr>
      <vt:lpstr>Project Demo</vt:lpstr>
      <vt:lpstr>Project Demo</vt:lpstr>
      <vt:lpstr>conclusion</vt:lpstr>
      <vt:lpstr>Future work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ali-safadi@outlook.sa</dc:creator>
  <cp:lastModifiedBy>oraib daas</cp:lastModifiedBy>
  <cp:revision>15</cp:revision>
  <dcterms:created xsi:type="dcterms:W3CDTF">2017-12-18T19:20:02Z</dcterms:created>
  <dcterms:modified xsi:type="dcterms:W3CDTF">2017-12-19T19:44:57Z</dcterms:modified>
</cp:coreProperties>
</file>