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sldIdLst>
    <p:sldId id="258" r:id="rId2"/>
    <p:sldId id="278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86" r:id="rId11"/>
    <p:sldId id="270" r:id="rId12"/>
    <p:sldId id="281" r:id="rId13"/>
    <p:sldId id="285" r:id="rId14"/>
    <p:sldId id="273" r:id="rId15"/>
    <p:sldId id="274" r:id="rId16"/>
    <p:sldId id="284" r:id="rId17"/>
    <p:sldId id="282" r:id="rId18"/>
    <p:sldId id="275" r:id="rId19"/>
    <p:sldId id="276" r:id="rId20"/>
    <p:sldId id="277" r:id="rId21"/>
    <p:sldId id="279" r:id="rId22"/>
    <p:sldId id="28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60" d="100"/>
          <a:sy n="60" d="100"/>
        </p:scale>
        <p:origin x="-1074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8E74C-298C-4E82-AF16-842AD25F9D31}" type="datetimeFigureOut">
              <a:rPr lang="en-US" smtClean="0"/>
              <a:t>5/21/2014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2461A-C4E4-4665-83FB-C352F31CC9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22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24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461A-C4E4-4665-83FB-C352F31CC99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2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1765-74CC-4032-9EAF-E8028B1835E1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8E35-242C-433B-99E8-4C58EC6AAA5D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A0AC-B890-4700-95CD-E15ACDD96232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AAF84-E669-4DF4-95B1-A1097E7F2A91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8786-7017-4262-ADB5-8DDEB356331F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0B227-EB87-4F2E-A09B-3E122837086A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6221-437D-454E-9489-4B3C2DF8A17E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8445-F792-493D-84ED-FFF58667C798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AA0A-87B5-4701-B7FC-97A725F98275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AD03-638E-4382-89E9-E6B6612494E1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967F9-398D-4A07-893D-7C0869660E99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B9E122-CEE2-42AD-9B06-75E376D32A19}" type="datetime1">
              <a:rPr lang="en-US" smtClean="0"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5535" y="1137485"/>
            <a:ext cx="3616657" cy="4601183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Nyala" pitchFamily="2" charset="0"/>
              </a:rPr>
              <a:t/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 smtClean="0">
                <a:latin typeface="Nyala" pitchFamily="2" charset="0"/>
              </a:rPr>
              <a:t>An-Najah National University</a:t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 smtClean="0">
                <a:latin typeface="Nyala" pitchFamily="2" charset="0"/>
              </a:rPr>
              <a:t>Computer Engineering Department</a:t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 smtClean="0">
                <a:latin typeface="Nyala" pitchFamily="2" charset="0"/>
              </a:rPr>
              <a:t/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>
                <a:latin typeface="Nyala" pitchFamily="2" charset="0"/>
              </a:rPr>
              <a:t>Software Graduation Project (</a:t>
            </a:r>
            <a:r>
              <a:rPr lang="en-US" sz="3200" dirty="0" smtClean="0">
                <a:latin typeface="Nyala" pitchFamily="2" charset="0"/>
              </a:rPr>
              <a:t>66581)</a:t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 smtClean="0">
                <a:latin typeface="Nyala" pitchFamily="2" charset="0"/>
              </a:rPr>
              <a:t/>
            </a:r>
            <a:br>
              <a:rPr lang="en-US" sz="3200" dirty="0" smtClean="0">
                <a:latin typeface="Nyala" pitchFamily="2" charset="0"/>
              </a:rPr>
            </a:br>
            <a:r>
              <a:rPr lang="en-US" sz="3200" dirty="0" smtClean="0">
                <a:latin typeface="Nyala" pitchFamily="2" charset="0"/>
              </a:rPr>
              <a:t>2013-2014</a:t>
            </a:r>
            <a:br>
              <a:rPr lang="en-US" sz="3200" dirty="0" smtClean="0">
                <a:latin typeface="Nyala" pitchFamily="2" charset="0"/>
              </a:rPr>
            </a:br>
            <a:endParaRPr lang="en-US" sz="3200" dirty="0">
              <a:latin typeface="Nyala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351" y="418301"/>
            <a:ext cx="7397480" cy="3607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2963" y="4440576"/>
            <a:ext cx="669446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Nyala" pitchFamily="2" charset="0"/>
              </a:rPr>
              <a:t>Supervised </a:t>
            </a:r>
            <a:r>
              <a:rPr lang="en-US" sz="3200" b="1" dirty="0">
                <a:latin typeface="Nyala" pitchFamily="2" charset="0"/>
              </a:rPr>
              <a:t>By: Dr. Luai M. </a:t>
            </a:r>
            <a:r>
              <a:rPr lang="en-US" sz="3200" b="1" dirty="0" smtClean="0">
                <a:latin typeface="Nyala" pitchFamily="2" charset="0"/>
              </a:rPr>
              <a:t>Malhis</a:t>
            </a:r>
          </a:p>
          <a:p>
            <a:r>
              <a:rPr lang="en-US" sz="3200" b="1" dirty="0">
                <a:latin typeface="Nyala" pitchFamily="2" charset="0"/>
              </a:rPr>
              <a:t>Examiners Committee: Dr. Raed </a:t>
            </a:r>
            <a:r>
              <a:rPr lang="en-US" sz="3200" b="1" dirty="0" smtClean="0">
                <a:latin typeface="Nyala" pitchFamily="2" charset="0"/>
              </a:rPr>
              <a:t>Al-Qadi </a:t>
            </a:r>
          </a:p>
          <a:p>
            <a:r>
              <a:rPr lang="en-US" sz="3200" b="1" dirty="0" smtClean="0">
                <a:latin typeface="Nyala" pitchFamily="2" charset="0"/>
              </a:rPr>
              <a:t>						   &amp; Dr</a:t>
            </a:r>
            <a:r>
              <a:rPr lang="en-US" sz="3200" b="1" dirty="0">
                <a:latin typeface="Nyala" pitchFamily="2" charset="0"/>
              </a:rPr>
              <a:t>. Hanal </a:t>
            </a:r>
            <a:r>
              <a:rPr lang="en-US" sz="3200" b="1" dirty="0" smtClean="0">
                <a:latin typeface="Nyala" pitchFamily="2" charset="0"/>
              </a:rPr>
              <a:t>Abu-Zant</a:t>
            </a:r>
          </a:p>
          <a:p>
            <a:r>
              <a:rPr lang="en-US" sz="3200" b="1" dirty="0" smtClean="0">
                <a:latin typeface="Nyala" pitchFamily="2" charset="0"/>
              </a:rPr>
              <a:t>By</a:t>
            </a:r>
            <a:r>
              <a:rPr lang="en-US" sz="3200" b="1" dirty="0">
                <a:latin typeface="Nyala" pitchFamily="2" charset="0"/>
              </a:rPr>
              <a:t>: Farouq Mousa &amp; Abdullah Jaradat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PREVIOUS WORK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635795" cy="51206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Similar </a:t>
            </a:r>
            <a:r>
              <a:rPr lang="en-US" sz="3200" dirty="0">
                <a:solidFill>
                  <a:schemeClr val="tx1"/>
                </a:solidFill>
              </a:rPr>
              <a:t>game was developed on </a:t>
            </a:r>
            <a:r>
              <a:rPr lang="en-US" sz="3200" dirty="0" smtClean="0">
                <a:solidFill>
                  <a:schemeClr val="tx1"/>
                </a:solidFill>
              </a:rPr>
              <a:t>iOS (Mole It).</a:t>
            </a: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Implemented </a:t>
            </a:r>
            <a:r>
              <a:rPr lang="en-US" sz="3200" dirty="0">
                <a:solidFill>
                  <a:schemeClr val="tx1"/>
                </a:solidFill>
              </a:rPr>
              <a:t>using Objective-C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Not </a:t>
            </a:r>
            <a:r>
              <a:rPr lang="en-US" sz="3200" dirty="0">
                <a:solidFill>
                  <a:schemeClr val="tx1"/>
                </a:solidFill>
              </a:rPr>
              <a:t>compatible with Android devices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605" y="2931178"/>
            <a:ext cx="6152339" cy="309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7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CONSTRAINTS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313" y="850461"/>
            <a:ext cx="8236296" cy="5120640"/>
          </a:xfrm>
        </p:spPr>
        <p:txBody>
          <a:bodyPr>
            <a:noAutofit/>
          </a:bodyPr>
          <a:lstStyle/>
          <a:p>
            <a:pPr marL="920750" indent="-457200"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Compatible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with Android 3.0 and higher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Avoid issues</a:t>
            </a:r>
            <a:r>
              <a:rPr lang="en-US" sz="3200" dirty="0" smtClean="0">
                <a:solidFill>
                  <a:schemeClr val="tx1"/>
                </a:solidFill>
              </a:rPr>
              <a:t> related to Various Android devices.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Free </a:t>
            </a:r>
            <a:r>
              <a:rPr lang="en-US" sz="3200" dirty="0" smtClean="0">
                <a:solidFill>
                  <a:schemeClr val="tx1"/>
                </a:solidFill>
              </a:rPr>
              <a:t>Android Platform and Cocos2d-x.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Graphics </a:t>
            </a:r>
            <a:r>
              <a:rPr lang="en-US" sz="3200" dirty="0">
                <a:solidFill>
                  <a:schemeClr val="tx1"/>
                </a:solidFill>
              </a:rPr>
              <a:t>: logos, sketches and </a:t>
            </a:r>
            <a:r>
              <a:rPr lang="en-US" sz="3200" dirty="0" smtClean="0">
                <a:solidFill>
                  <a:schemeClr val="tx1"/>
                </a:solidFill>
              </a:rPr>
              <a:t>backgrounds designed for about $60.</a:t>
            </a:r>
          </a:p>
          <a:p>
            <a:pPr marL="920750" indent="-457200">
              <a:buFont typeface="Wingdings" pitchFamily="2" charset="2"/>
              <a:buChar char="§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1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TOOLS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313" y="850461"/>
            <a:ext cx="8236296" cy="5120640"/>
          </a:xfrm>
        </p:spPr>
        <p:txBody>
          <a:bodyPr>
            <a:noAutofit/>
          </a:bodyPr>
          <a:lstStyle/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Eclipse - Juno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SDK</a:t>
            </a:r>
            <a:r>
              <a:rPr lang="en-US" sz="3200" dirty="0">
                <a:solidFill>
                  <a:schemeClr val="tx1"/>
                </a:solidFill>
              </a:rPr>
              <a:t>: Software Development </a:t>
            </a:r>
            <a:r>
              <a:rPr lang="en-US" sz="3200" dirty="0" smtClean="0">
                <a:solidFill>
                  <a:schemeClr val="tx1"/>
                </a:solidFill>
              </a:rPr>
              <a:t>Kit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NDK</a:t>
            </a:r>
            <a:r>
              <a:rPr lang="en-US" sz="3200" dirty="0">
                <a:solidFill>
                  <a:schemeClr val="tx1"/>
                </a:solidFill>
              </a:rPr>
              <a:t>: Native Development Kit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Cocos2d-x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framework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JNI: Java Native Interface 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Cygwin</a:t>
            </a:r>
            <a:r>
              <a:rPr lang="en-US" sz="3200" dirty="0">
                <a:solidFill>
                  <a:schemeClr val="tx1"/>
                </a:solidFill>
              </a:rPr>
              <a:t>: Linux-like environment for </a:t>
            </a:r>
            <a:r>
              <a:rPr lang="en-US" sz="3200" dirty="0" smtClean="0">
                <a:solidFill>
                  <a:schemeClr val="tx1"/>
                </a:solidFill>
              </a:rPr>
              <a:t>Windows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70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944" y="809625"/>
            <a:ext cx="6570663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CCNode class hierarchy</a:t>
            </a:r>
          </a:p>
          <a:p>
            <a:pPr marL="0" indent="0">
              <a:buNone/>
            </a:pPr>
            <a:endParaRPr lang="en-US" sz="4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4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4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4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11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4400" dirty="0">
                <a:solidFill>
                  <a:schemeClr val="tx1"/>
                </a:solidFill>
              </a:rPr>
              <a:t>Scenes, Layers, </a:t>
            </a:r>
            <a:r>
              <a:rPr lang="en-US" sz="4400" dirty="0" smtClean="0">
                <a:solidFill>
                  <a:schemeClr val="tx1"/>
                </a:solidFill>
              </a:rPr>
              <a:t>Sprites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Think </a:t>
            </a:r>
            <a:r>
              <a:rPr lang="en-US" sz="3200" dirty="0">
                <a:solidFill>
                  <a:schemeClr val="tx1"/>
                </a:solidFill>
              </a:rPr>
              <a:t>for a Scene as a </a:t>
            </a:r>
            <a:r>
              <a:rPr lang="en-US" sz="3200" b="1" dirty="0" smtClean="0">
                <a:solidFill>
                  <a:schemeClr val="tx1"/>
                </a:solidFill>
              </a:rPr>
              <a:t>State</a:t>
            </a:r>
            <a:r>
              <a:rPr lang="en-US" sz="3200" dirty="0" smtClean="0">
                <a:solidFill>
                  <a:schemeClr val="tx1"/>
                </a:solidFill>
              </a:rPr>
              <a:t> of </a:t>
            </a:r>
            <a:r>
              <a:rPr lang="en-US" sz="3200" dirty="0">
                <a:solidFill>
                  <a:schemeClr val="tx1"/>
                </a:solidFill>
              </a:rPr>
              <a:t>your game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tx1"/>
                </a:solidFill>
              </a:rPr>
              <a:t> Only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One</a:t>
            </a:r>
            <a:r>
              <a:rPr lang="en-US" sz="3200" dirty="0">
                <a:solidFill>
                  <a:schemeClr val="tx1"/>
                </a:solidFill>
              </a:rPr>
              <a:t> scene running at the time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</a:rPr>
              <a:t> Layer </a:t>
            </a:r>
            <a:r>
              <a:rPr lang="en-US" sz="3200" dirty="0">
                <a:solidFill>
                  <a:schemeClr val="tx1"/>
                </a:solidFill>
              </a:rPr>
              <a:t>is a visual object that can group other visual </a:t>
            </a:r>
            <a:r>
              <a:rPr lang="en-US" sz="3200" dirty="0" smtClean="0">
                <a:solidFill>
                  <a:schemeClr val="tx1"/>
                </a:solidFill>
              </a:rPr>
              <a:t>objects (Sprites).</a:t>
            </a:r>
          </a:p>
          <a:p>
            <a:pPr marL="341312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040" y="3489655"/>
            <a:ext cx="5873088" cy="3116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116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Sprites</a:t>
            </a:r>
          </a:p>
          <a:p>
            <a:pPr marL="523875" indent="-182563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  They are visual objects </a:t>
            </a:r>
            <a:r>
              <a:rPr lang="en-US" sz="3200" dirty="0" smtClean="0">
                <a:solidFill>
                  <a:schemeClr val="tx1"/>
                </a:solidFill>
              </a:rPr>
              <a:t>inside layers.</a:t>
            </a: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088" y="3003787"/>
            <a:ext cx="58769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60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Facebook Authentication</a:t>
            </a:r>
          </a:p>
          <a:p>
            <a:pPr marL="523875" indent="-182563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  Social Authentication </a:t>
            </a:r>
            <a:r>
              <a:rPr lang="en-US" sz="3200" dirty="0" smtClean="0">
                <a:solidFill>
                  <a:schemeClr val="tx1"/>
                </a:solidFill>
              </a:rPr>
              <a:t>package(Java)</a:t>
            </a:r>
          </a:p>
          <a:p>
            <a:pPr marL="341312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742" y="2826390"/>
            <a:ext cx="6040034" cy="32878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123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Facebook Authentication</a:t>
            </a:r>
          </a:p>
          <a:p>
            <a:pPr marL="523875" indent="-182563"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  Social Authentication </a:t>
            </a:r>
            <a:r>
              <a:rPr lang="en-US" sz="3200" dirty="0" smtClean="0">
                <a:solidFill>
                  <a:schemeClr val="tx1"/>
                </a:solidFill>
              </a:rPr>
              <a:t>package(Java)</a:t>
            </a:r>
          </a:p>
          <a:p>
            <a:pPr marL="341312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742" y="2826390"/>
            <a:ext cx="6040034" cy="331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95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Main Classes </a:t>
            </a:r>
            <a:r>
              <a:rPr lang="en-US" sz="4400" dirty="0">
                <a:solidFill>
                  <a:schemeClr val="tx1"/>
                </a:solidFill>
              </a:rPr>
              <a:t>and </a:t>
            </a:r>
            <a:r>
              <a:rPr lang="en-US" sz="4400" dirty="0" smtClean="0">
                <a:solidFill>
                  <a:schemeClr val="tx1"/>
                </a:solidFill>
              </a:rPr>
              <a:t>Game Parts</a:t>
            </a:r>
          </a:p>
          <a:p>
            <a:pPr marL="0" indent="0">
              <a:buNone/>
            </a:pPr>
            <a:endParaRPr lang="en-US" sz="4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4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642" y="2965544"/>
            <a:ext cx="13335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339" y="1752528"/>
            <a:ext cx="657225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96" y="1551509"/>
            <a:ext cx="13049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96" y="2482898"/>
            <a:ext cx="13049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646" y="3488563"/>
            <a:ext cx="12858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646" y="4567521"/>
            <a:ext cx="129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168" y="1737671"/>
            <a:ext cx="695325" cy="10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281" y="1513978"/>
            <a:ext cx="11525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57" y="2303984"/>
            <a:ext cx="24860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66" y="2114053"/>
            <a:ext cx="11239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66" y="2879532"/>
            <a:ext cx="11715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218" y="3579050"/>
            <a:ext cx="6762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331" y="3279013"/>
            <a:ext cx="11334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331" y="3874325"/>
            <a:ext cx="1143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218" y="4483925"/>
            <a:ext cx="248602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66" y="4188650"/>
            <a:ext cx="11239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0" name="Picture 2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66" y="4992801"/>
            <a:ext cx="1123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29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25587" cy="4601183"/>
          </a:xfrm>
        </p:spPr>
        <p:txBody>
          <a:bodyPr>
            <a:normAutofit/>
          </a:bodyPr>
          <a:lstStyle/>
          <a:p>
            <a:r>
              <a:rPr lang="en-US" sz="2800" b="1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499317" cy="51206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4400" dirty="0">
                <a:solidFill>
                  <a:schemeClr val="tx1"/>
                </a:solidFill>
              </a:rPr>
              <a:t>Application Flow </a:t>
            </a:r>
            <a:r>
              <a:rPr lang="en-US" sz="4400" dirty="0" smtClean="0">
                <a:solidFill>
                  <a:schemeClr val="tx1"/>
                </a:solidFill>
              </a:rPr>
              <a:t>Chart</a:t>
            </a:r>
          </a:p>
          <a:p>
            <a:pPr marL="0" indent="0">
              <a:buNone/>
            </a:pPr>
            <a:endParaRPr lang="en-US" sz="4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4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4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23875" indent="-182563">
              <a:buFont typeface="Wingdings" pitchFamily="2" charset="2"/>
              <a:buChar char="Ø"/>
            </a:pPr>
            <a:endParaRPr lang="en-US" sz="3200" dirty="0">
              <a:solidFill>
                <a:schemeClr val="tx1"/>
              </a:solidFill>
            </a:endParaRPr>
          </a:p>
          <a:p>
            <a:pPr marL="34131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39234" y="2235808"/>
            <a:ext cx="1228299" cy="12965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Start</a:t>
            </a:r>
          </a:p>
          <a:p>
            <a:pPr algn="ctr"/>
            <a:r>
              <a:rPr lang="en-US" sz="2400" b="1" dirty="0" smtClean="0"/>
              <a:t>Game</a:t>
            </a:r>
            <a:endParaRPr lang="en-US" sz="2400" b="1" dirty="0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4667533" y="2831909"/>
            <a:ext cx="457686" cy="1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125219" y="2238232"/>
            <a:ext cx="1555845" cy="118735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Main</a:t>
            </a:r>
            <a:r>
              <a:rPr lang="en-US" dirty="0" smtClean="0"/>
              <a:t> </a:t>
            </a:r>
            <a:r>
              <a:rPr lang="en-US" sz="2400" b="1" dirty="0"/>
              <a:t>Menu</a:t>
            </a:r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6681064" y="2831909"/>
            <a:ext cx="1146724" cy="1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827788" y="2239117"/>
            <a:ext cx="1555845" cy="118735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SDK</a:t>
            </a:r>
          </a:p>
          <a:p>
            <a:pPr algn="ctr"/>
            <a:r>
              <a:rPr lang="en-US" sz="2400" b="1" dirty="0" smtClean="0"/>
              <a:t>NDK</a:t>
            </a:r>
            <a:endParaRPr lang="en-US" sz="2400" dirty="0"/>
          </a:p>
        </p:txBody>
      </p:sp>
      <p:sp>
        <p:nvSpPr>
          <p:cNvPr id="19" name="Rounded Rectangle 18"/>
          <p:cNvSpPr/>
          <p:nvPr/>
        </p:nvSpPr>
        <p:spPr>
          <a:xfrm>
            <a:off x="10493651" y="2290398"/>
            <a:ext cx="1555845" cy="118735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Playing Level</a:t>
            </a:r>
            <a:endParaRPr lang="en-US" sz="2400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8605710" y="3436960"/>
            <a:ext cx="0" cy="81114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3" name="Straight Arrow Connector 10252"/>
          <p:cNvCxnSpPr>
            <a:endCxn id="9" idx="0"/>
          </p:cNvCxnSpPr>
          <p:nvPr/>
        </p:nvCxnSpPr>
        <p:spPr>
          <a:xfrm>
            <a:off x="5903142" y="1511417"/>
            <a:ext cx="0" cy="72681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5125217" y="4636478"/>
            <a:ext cx="1555845" cy="118735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End</a:t>
            </a:r>
          </a:p>
          <a:p>
            <a:pPr algn="ctr"/>
            <a:r>
              <a:rPr lang="en-US" sz="2400" b="1" dirty="0" smtClean="0"/>
              <a:t>Game</a:t>
            </a:r>
            <a:endParaRPr lang="en-US" sz="2400" b="1" dirty="0"/>
          </a:p>
        </p:txBody>
      </p:sp>
      <p:sp>
        <p:nvSpPr>
          <p:cNvPr id="10258" name="TextBox 10257"/>
          <p:cNvSpPr txBox="1"/>
          <p:nvPr/>
        </p:nvSpPr>
        <p:spPr>
          <a:xfrm>
            <a:off x="8215952" y="311169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260" name="TextBox 10259"/>
          <p:cNvSpPr txBox="1"/>
          <p:nvPr/>
        </p:nvSpPr>
        <p:spPr>
          <a:xfrm>
            <a:off x="5718411" y="26613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61" name="TextBox 10260"/>
          <p:cNvSpPr txBox="1"/>
          <p:nvPr/>
        </p:nvSpPr>
        <p:spPr>
          <a:xfrm>
            <a:off x="6496334" y="1311362"/>
            <a:ext cx="1531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Exit or Failure</a:t>
            </a:r>
            <a:endParaRPr lang="en-US" sz="2000" b="1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8578059" y="1542196"/>
            <a:ext cx="0" cy="69692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8027523" y="1542196"/>
            <a:ext cx="55053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516891" y="2478852"/>
            <a:ext cx="843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Initiate</a:t>
            </a:r>
            <a:endParaRPr lang="en-US" sz="2000" b="1" dirty="0"/>
          </a:p>
          <a:p>
            <a:r>
              <a:rPr lang="en-US" sz="2000" b="1" dirty="0"/>
              <a:t>Levels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745839" y="2439242"/>
            <a:ext cx="8659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Launch</a:t>
            </a:r>
            <a:endParaRPr lang="en-US" sz="2000" b="1" dirty="0"/>
          </a:p>
          <a:p>
            <a:r>
              <a:rPr lang="en-US" sz="2000" b="1" dirty="0" smtClean="0"/>
              <a:t>Games</a:t>
            </a:r>
            <a:endParaRPr lang="en-US" sz="2000" b="1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5903142" y="1511417"/>
            <a:ext cx="59319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9653130" y="3951027"/>
            <a:ext cx="748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Finish</a:t>
            </a:r>
            <a:endParaRPr lang="en-US" sz="2000" b="1" dirty="0"/>
          </a:p>
          <a:p>
            <a:r>
              <a:rPr lang="en-US" sz="2000" b="1" dirty="0" smtClean="0"/>
              <a:t>Level</a:t>
            </a:r>
            <a:endParaRPr lang="en-US" sz="2000" b="1" dirty="0"/>
          </a:p>
        </p:txBody>
      </p:sp>
      <p:cxnSp>
        <p:nvCxnSpPr>
          <p:cNvPr id="48" name="Straight Connector 47"/>
          <p:cNvCxnSpPr>
            <a:stCxn id="19" idx="2"/>
          </p:cNvCxnSpPr>
          <p:nvPr/>
        </p:nvCxnSpPr>
        <p:spPr>
          <a:xfrm flipH="1">
            <a:off x="11271573" y="3477753"/>
            <a:ext cx="1" cy="76488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0424879" y="4242642"/>
            <a:ext cx="84669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8605710" y="4242642"/>
            <a:ext cx="104742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322693" y="3847994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Game Exit</a:t>
            </a:r>
            <a:endParaRPr lang="en-US" sz="2000" b="1" dirty="0"/>
          </a:p>
        </p:txBody>
      </p:sp>
      <p:cxnSp>
        <p:nvCxnSpPr>
          <p:cNvPr id="56" name="Straight Connector 55"/>
          <p:cNvCxnSpPr>
            <a:stCxn id="9" idx="2"/>
          </p:cNvCxnSpPr>
          <p:nvPr/>
        </p:nvCxnSpPr>
        <p:spPr>
          <a:xfrm flipH="1">
            <a:off x="5903141" y="3425587"/>
            <a:ext cx="1" cy="41694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909521" y="4228297"/>
            <a:ext cx="2" cy="41627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7" idx="3"/>
          </p:cNvCxnSpPr>
          <p:nvPr/>
        </p:nvCxnSpPr>
        <p:spPr>
          <a:xfrm>
            <a:off x="9383633" y="2832795"/>
            <a:ext cx="111001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09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9" grpId="0" animBg="1"/>
      <p:bldP spid="17" grpId="0" animBg="1"/>
      <p:bldP spid="19" grpId="0" animBg="1"/>
      <p:bldP spid="47" grpId="0" animBg="1"/>
      <p:bldP spid="10261" grpId="0"/>
      <p:bldP spid="39" grpId="0"/>
      <p:bldP spid="73" grpId="0"/>
      <p:bldP spid="78" grpId="0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Introduction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Why Android </a:t>
            </a:r>
            <a:r>
              <a:rPr lang="en-US" sz="3600" dirty="0">
                <a:solidFill>
                  <a:schemeClr val="tx1"/>
                </a:solidFill>
              </a:rPr>
              <a:t>?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Why </a:t>
            </a:r>
            <a:r>
              <a:rPr lang="en-US" sz="3600" dirty="0">
                <a:solidFill>
                  <a:schemeClr val="tx1"/>
                </a:solidFill>
              </a:rPr>
              <a:t>Cocos2d-x ?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Previous </a:t>
            </a:r>
            <a:r>
              <a:rPr lang="en-US" sz="3600" dirty="0">
                <a:solidFill>
                  <a:schemeClr val="tx1"/>
                </a:solidFill>
              </a:rPr>
              <a:t>Work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Constraints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Tools</a:t>
            </a:r>
            <a:endParaRPr lang="en-US" sz="3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Implementation</a:t>
            </a:r>
            <a:endParaRPr lang="en-US" sz="3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Future </a:t>
            </a:r>
            <a:r>
              <a:rPr lang="en-US" sz="3600" dirty="0">
                <a:solidFill>
                  <a:schemeClr val="tx1"/>
                </a:solidFill>
              </a:rPr>
              <a:t>work</a:t>
            </a:r>
          </a:p>
          <a:p>
            <a:pPr>
              <a:buFont typeface="Wingdings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 Demo time</a:t>
            </a:r>
          </a:p>
          <a:p>
            <a:pPr>
              <a:buFont typeface="Wingdings" pitchFamily="2" charset="2"/>
              <a:buChar char="§"/>
            </a:pP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77377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73" y="1123837"/>
            <a:ext cx="3057100" cy="460118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FUTURE WORK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313" y="850461"/>
            <a:ext cx="7772272" cy="512064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Matching newer </a:t>
            </a:r>
            <a:r>
              <a:rPr lang="en-US" sz="3200" dirty="0">
                <a:solidFill>
                  <a:schemeClr val="tx1"/>
                </a:solidFill>
              </a:rPr>
              <a:t>versions of Android </a:t>
            </a:r>
            <a:r>
              <a:rPr lang="en-US" sz="3200" dirty="0" smtClean="0">
                <a:solidFill>
                  <a:schemeClr val="tx1"/>
                </a:solidFill>
              </a:rPr>
              <a:t>OS.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 Implementing 3-D game </a:t>
            </a:r>
            <a:r>
              <a:rPr lang="en-US" sz="3200" dirty="0" smtClean="0">
                <a:solidFill>
                  <a:schemeClr val="tx1"/>
                </a:solidFill>
              </a:rPr>
              <a:t>using </a:t>
            </a:r>
            <a:r>
              <a:rPr lang="en-US" sz="3200" dirty="0">
                <a:solidFill>
                  <a:schemeClr val="tx1"/>
                </a:solidFill>
              </a:rPr>
              <a:t>newer version of cocos2d-x that supports 3D visual objects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Improving Game:</a:t>
            </a:r>
          </a:p>
          <a:p>
            <a:pPr marL="395288" indent="-163513">
              <a:buFont typeface="Arial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Multiple </a:t>
            </a:r>
            <a:r>
              <a:rPr lang="en-US" sz="2800" dirty="0">
                <a:solidFill>
                  <a:schemeClr val="tx1"/>
                </a:solidFill>
              </a:rPr>
              <a:t>players in the same </a:t>
            </a:r>
            <a:r>
              <a:rPr lang="en-US" sz="2800" dirty="0" smtClean="0">
                <a:solidFill>
                  <a:schemeClr val="tx1"/>
                </a:solidFill>
              </a:rPr>
              <a:t>time.</a:t>
            </a:r>
          </a:p>
          <a:p>
            <a:pPr marL="395288" indent="-163513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Using </a:t>
            </a:r>
            <a:r>
              <a:rPr lang="en-US" sz="2800" dirty="0">
                <a:solidFill>
                  <a:schemeClr val="tx1"/>
                </a:solidFill>
              </a:rPr>
              <a:t>GPS tracking </a:t>
            </a:r>
            <a:r>
              <a:rPr lang="en-US" sz="2800" dirty="0" smtClean="0">
                <a:solidFill>
                  <a:schemeClr val="tx1"/>
                </a:solidFill>
              </a:rPr>
              <a:t>system.</a:t>
            </a:r>
          </a:p>
          <a:p>
            <a:pPr marL="395288" indent="-163513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Connecting players via Server to start Challenge.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9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27" y="2098343"/>
            <a:ext cx="2834640" cy="237744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LET’S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GO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12" y="868680"/>
            <a:ext cx="7315200" cy="5120640"/>
          </a:xfrm>
        </p:spPr>
      </p:pic>
    </p:spTree>
    <p:extLst>
      <p:ext uri="{BB962C8B-B14F-4D97-AF65-F5344CB8AC3E}">
        <p14:creationId xmlns:p14="http://schemas.microsoft.com/office/powerpoint/2010/main" val="292002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82" y="868363"/>
            <a:ext cx="4940136" cy="5121275"/>
          </a:xfrm>
        </p:spPr>
      </p:pic>
    </p:spTree>
    <p:extLst>
      <p:ext uri="{BB962C8B-B14F-4D97-AF65-F5344CB8AC3E}">
        <p14:creationId xmlns:p14="http://schemas.microsoft.com/office/powerpoint/2010/main" val="387714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INTRUDUCTION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8074" y="823165"/>
            <a:ext cx="7676738" cy="5120640"/>
          </a:xfrm>
        </p:spPr>
        <p:txBody>
          <a:bodyPr>
            <a:noAutofit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tx1"/>
                </a:solidFill>
              </a:rPr>
              <a:t> FARM MOLES </a:t>
            </a:r>
            <a:r>
              <a:rPr lang="en-US" sz="3200" dirty="0" smtClean="0">
                <a:solidFill>
                  <a:schemeClr val="tx1"/>
                </a:solidFill>
              </a:rPr>
              <a:t>is a 2D Game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  with Two Skins:</a:t>
            </a:r>
          </a:p>
          <a:p>
            <a:pPr marL="736600" indent="-163513"/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Farm Moles skin</a:t>
            </a:r>
          </a:p>
          <a:p>
            <a:pPr marL="736600" indent="-163513"/>
            <a:r>
              <a:rPr lang="en-US" sz="3200" dirty="0" smtClean="0">
                <a:solidFill>
                  <a:schemeClr val="tx1"/>
                </a:solidFill>
              </a:rPr>
              <a:t> Space Invaders skin</a:t>
            </a:r>
          </a:p>
          <a:p>
            <a:pPr marL="573087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Goal: Create a </a:t>
            </a:r>
            <a:r>
              <a:rPr lang="en-US" sz="3200" dirty="0">
                <a:solidFill>
                  <a:schemeClr val="tx1"/>
                </a:solidFill>
              </a:rPr>
              <a:t>full-fledged Android </a:t>
            </a:r>
            <a:r>
              <a:rPr lang="en-US" sz="3200" dirty="0" smtClean="0">
                <a:solidFill>
                  <a:schemeClr val="tx1"/>
                </a:solidFill>
              </a:rPr>
              <a:t>game using Android platform &amp; Cocos2d-x framework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122" name="Picture 2" descr="D:\Graduation Project files\نماذج التقرير النهائي\Presentation\Photos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213" y="1213727"/>
            <a:ext cx="2595917" cy="263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72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WHY </a:t>
            </a:r>
            <a:r>
              <a:rPr lang="en-US" sz="4000" b="1" dirty="0"/>
              <a:t>ANDROID </a:t>
            </a:r>
            <a:r>
              <a:rPr lang="en-US" sz="4000" b="1" dirty="0" smtClean="0"/>
              <a:t>?</a:t>
            </a:r>
            <a:br>
              <a:rPr lang="en-US" sz="4000" b="1" dirty="0" smtClean="0"/>
            </a:br>
            <a:r>
              <a:rPr lang="en-US" sz="4000" b="1" dirty="0" smtClean="0"/>
              <a:t>- 1 -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7676738" cy="5120640"/>
          </a:xfrm>
        </p:spPr>
        <p:txBody>
          <a:bodyPr>
            <a:noAutofit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Statistics about Android </a:t>
            </a:r>
            <a:r>
              <a:rPr lang="en-US" sz="3200" dirty="0">
                <a:solidFill>
                  <a:schemeClr val="tx1"/>
                </a:solidFill>
              </a:rPr>
              <a:t>show </a:t>
            </a:r>
            <a:r>
              <a:rPr lang="en-US" sz="3200" dirty="0" smtClean="0">
                <a:solidFill>
                  <a:schemeClr val="tx1"/>
                </a:solidFill>
              </a:rPr>
              <a:t>that:</a:t>
            </a:r>
          </a:p>
          <a:p>
            <a:pPr marL="736600" indent="-163513"/>
            <a:r>
              <a:rPr lang="en-US" sz="3200" b="1" dirty="0" smtClean="0">
                <a:solidFill>
                  <a:schemeClr val="tx1"/>
                </a:solidFill>
              </a:rPr>
              <a:t> Most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commonly used smartphone </a:t>
            </a:r>
            <a:r>
              <a:rPr lang="en-US" sz="3200" dirty="0" smtClean="0">
                <a:solidFill>
                  <a:schemeClr val="tx1"/>
                </a:solidFill>
              </a:rPr>
              <a:t>platform.</a:t>
            </a:r>
            <a:endParaRPr lang="en-US" sz="3200" dirty="0">
              <a:solidFill>
                <a:schemeClr val="tx1"/>
              </a:solidFill>
            </a:endParaRPr>
          </a:p>
          <a:p>
            <a:pPr marL="736600" indent="-163513"/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Devices</a:t>
            </a:r>
            <a:r>
              <a:rPr lang="en-US" sz="3200" dirty="0" smtClean="0">
                <a:solidFill>
                  <a:schemeClr val="tx1"/>
                </a:solidFill>
              </a:rPr>
              <a:t>: More than 300 million sold worldwide.</a:t>
            </a:r>
          </a:p>
          <a:p>
            <a:pPr marL="736600" indent="-163513"/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Apps</a:t>
            </a:r>
            <a:r>
              <a:rPr lang="en-US" sz="3200" dirty="0" smtClean="0">
                <a:solidFill>
                  <a:schemeClr val="tx1"/>
                </a:solidFill>
              </a:rPr>
              <a:t>: More than 850,000 on Android Markets </a:t>
            </a:r>
            <a:r>
              <a:rPr lang="en-US" sz="3200" dirty="0">
                <a:solidFill>
                  <a:schemeClr val="tx1"/>
                </a:solidFill>
              </a:rPr>
              <a:t>until December </a:t>
            </a:r>
            <a:r>
              <a:rPr lang="en-US" sz="3200" dirty="0" smtClean="0">
                <a:solidFill>
                  <a:schemeClr val="tx1"/>
                </a:solidFill>
              </a:rPr>
              <a:t>1st, 2013.</a:t>
            </a:r>
          </a:p>
          <a:p>
            <a:pPr marL="736600" indent="-163513"/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15% </a:t>
            </a:r>
            <a:r>
              <a:rPr lang="en-US" sz="3200" dirty="0" smtClean="0">
                <a:solidFill>
                  <a:schemeClr val="tx1"/>
                </a:solidFill>
              </a:rPr>
              <a:t>of these apps are GAMES.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2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WHY </a:t>
            </a:r>
            <a:r>
              <a:rPr lang="en-US" sz="4000" b="1" dirty="0"/>
              <a:t>ANDROID </a:t>
            </a:r>
            <a:r>
              <a:rPr lang="en-US" sz="4000" b="1" dirty="0" smtClean="0"/>
              <a:t>?</a:t>
            </a:r>
            <a:br>
              <a:rPr lang="en-US" sz="4000" b="1" dirty="0" smtClean="0"/>
            </a:br>
            <a:r>
              <a:rPr lang="en-US" sz="4000" b="1" dirty="0" smtClean="0"/>
              <a:t>- 2 -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Android </a:t>
            </a:r>
            <a:r>
              <a:rPr lang="en-US" sz="3200" dirty="0">
                <a:solidFill>
                  <a:schemeClr val="tx1"/>
                </a:solidFill>
              </a:rPr>
              <a:t>is an </a:t>
            </a:r>
            <a:r>
              <a:rPr lang="en-US" sz="3200" b="1" dirty="0" smtClean="0">
                <a:solidFill>
                  <a:schemeClr val="tx1"/>
                </a:solidFill>
              </a:rPr>
              <a:t>Open Platform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Programmed using either C/C++ or Java (</a:t>
            </a:r>
            <a:r>
              <a:rPr lang="en-US" sz="3200" b="1" dirty="0" smtClean="0">
                <a:solidFill>
                  <a:schemeClr val="tx1"/>
                </a:solidFill>
              </a:rPr>
              <a:t>well documented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Create </a:t>
            </a:r>
            <a:r>
              <a:rPr lang="en-US" sz="3200" dirty="0">
                <a:solidFill>
                  <a:schemeClr val="tx1"/>
                </a:solidFill>
              </a:rPr>
              <a:t>&amp; Publish Android </a:t>
            </a:r>
            <a:r>
              <a:rPr lang="en-US" sz="3200" dirty="0" smtClean="0">
                <a:solidFill>
                  <a:schemeClr val="tx1"/>
                </a:solidFill>
              </a:rPr>
              <a:t>Apps </a:t>
            </a:r>
            <a:r>
              <a:rPr lang="en-US" sz="3200" dirty="0">
                <a:solidFill>
                  <a:schemeClr val="tx1"/>
                </a:solidFill>
              </a:rPr>
              <a:t>for </a:t>
            </a:r>
            <a:r>
              <a:rPr lang="en-US" sz="3200" b="1" dirty="0">
                <a:solidFill>
                  <a:schemeClr val="tx1"/>
                </a:solidFill>
              </a:rPr>
              <a:t>F</a:t>
            </a:r>
            <a:r>
              <a:rPr lang="en-US" sz="3200" b="1" dirty="0" smtClean="0">
                <a:solidFill>
                  <a:schemeClr val="tx1"/>
                </a:solidFill>
              </a:rPr>
              <a:t>ree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17" y="3372968"/>
            <a:ext cx="4340443" cy="289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6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ANDROID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b="1" dirty="0" smtClean="0"/>
              <a:t>VS.</a:t>
            </a:r>
            <a:br>
              <a:rPr lang="en-US" sz="3200" b="1" dirty="0" smtClean="0"/>
            </a:br>
            <a:r>
              <a:rPr lang="en-US" sz="4000" b="1" dirty="0" smtClean="0"/>
              <a:t>iOS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405" y="665186"/>
            <a:ext cx="60579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84" y="2262950"/>
            <a:ext cx="4843390" cy="55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1" y="3009383"/>
            <a:ext cx="4952565" cy="48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911" y="3648270"/>
            <a:ext cx="5170915" cy="605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941" y="4314664"/>
            <a:ext cx="5508364" cy="605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91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411939" cy="46011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WHY </a:t>
            </a:r>
            <a:r>
              <a:rPr lang="en-US" sz="4000" b="1" dirty="0" smtClean="0"/>
              <a:t>COCOS2D-X?</a:t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313" y="850461"/>
            <a:ext cx="7315200" cy="512064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tx1"/>
                </a:solidFill>
              </a:rPr>
              <a:t>Open </a:t>
            </a:r>
            <a:r>
              <a:rPr lang="en-US" sz="3200" b="1" dirty="0">
                <a:solidFill>
                  <a:schemeClr val="tx1"/>
                </a:solidFill>
              </a:rPr>
              <a:t>Source </a:t>
            </a:r>
            <a:r>
              <a:rPr lang="en-US" sz="3200" dirty="0">
                <a:solidFill>
                  <a:schemeClr val="tx1"/>
                </a:solidFill>
              </a:rPr>
              <a:t>game engine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tx1"/>
                </a:solidFill>
              </a:rPr>
              <a:t>Powerful </a:t>
            </a:r>
            <a:r>
              <a:rPr lang="en-US" sz="3200" dirty="0" smtClean="0">
                <a:solidFill>
                  <a:schemeClr val="tx1"/>
                </a:solidFill>
              </a:rPr>
              <a:t>features for game dev.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tx1"/>
                </a:solidFill>
              </a:rPr>
              <a:t>Cross</a:t>
            </a:r>
            <a:r>
              <a:rPr lang="en-US" sz="3200" dirty="0" smtClean="0">
                <a:solidFill>
                  <a:schemeClr val="tx1"/>
                </a:solidFill>
              </a:rPr>
              <a:t> Platform.</a:t>
            </a:r>
          </a:p>
          <a:p>
            <a:pPr marL="920750" indent="-45720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Ability to </a:t>
            </a:r>
            <a:r>
              <a:rPr lang="en-US" sz="3200" dirty="0">
                <a:solidFill>
                  <a:schemeClr val="tx1"/>
                </a:solidFill>
              </a:rPr>
              <a:t>deploy </a:t>
            </a:r>
            <a:r>
              <a:rPr lang="en-US" sz="3200" b="1" dirty="0" smtClean="0">
                <a:solidFill>
                  <a:schemeClr val="tx1"/>
                </a:solidFill>
              </a:rPr>
              <a:t>Same Base Code </a:t>
            </a:r>
            <a:r>
              <a:rPr lang="en-US" sz="3200" dirty="0">
                <a:solidFill>
                  <a:schemeClr val="tx1"/>
                </a:solidFill>
              </a:rPr>
              <a:t>on </a:t>
            </a:r>
            <a:r>
              <a:rPr lang="en-US" sz="3200" dirty="0" smtClean="0">
                <a:solidFill>
                  <a:schemeClr val="tx1"/>
                </a:solidFill>
              </a:rPr>
              <a:t>Android</a:t>
            </a:r>
            <a:r>
              <a:rPr lang="en-US" sz="3200" dirty="0">
                <a:solidFill>
                  <a:schemeClr val="tx1"/>
                </a:solidFill>
              </a:rPr>
              <a:t>, iOS, Windows Phone and </a:t>
            </a:r>
            <a:r>
              <a:rPr lang="en-US" sz="3200" dirty="0" smtClean="0">
                <a:solidFill>
                  <a:schemeClr val="tx1"/>
                </a:solidFill>
              </a:rPr>
              <a:t>Blackberry Devices.</a:t>
            </a:r>
          </a:p>
          <a:p>
            <a:pPr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C:\Users\Student\Desktop\Cocos2DX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911" y="3021844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77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37"/>
            <a:ext cx="3548418" cy="460118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MOTIVATION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313" y="850461"/>
            <a:ext cx="7315200" cy="5120640"/>
          </a:xfrm>
        </p:spPr>
        <p:txBody>
          <a:bodyPr>
            <a:noAutofit/>
          </a:bodyPr>
          <a:lstStyle/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627063" indent="-339725">
              <a:buFont typeface="Wingdings" pitchFamily="2" charset="2"/>
              <a:buChar char="§"/>
              <a:tabLst>
                <a:tab pos="627063" algn="l"/>
              </a:tabLst>
            </a:pPr>
            <a:r>
              <a:rPr lang="en-US" sz="3200" dirty="0">
                <a:solidFill>
                  <a:schemeClr val="tx1"/>
                </a:solidFill>
              </a:rPr>
              <a:t>Smart phones </a:t>
            </a:r>
            <a:r>
              <a:rPr lang="en-US" sz="3200" dirty="0" smtClean="0">
                <a:solidFill>
                  <a:schemeClr val="tx1"/>
                </a:solidFill>
              </a:rPr>
              <a:t>users</a:t>
            </a:r>
          </a:p>
          <a:p>
            <a:pPr marL="46355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are </a:t>
            </a:r>
            <a:r>
              <a:rPr lang="en-US" sz="3200" dirty="0">
                <a:solidFill>
                  <a:schemeClr val="tx1"/>
                </a:solidFill>
              </a:rPr>
              <a:t>playing games </a:t>
            </a:r>
            <a:r>
              <a:rPr lang="en-US" sz="3200" dirty="0" smtClean="0">
                <a:solidFill>
                  <a:schemeClr val="tx1"/>
                </a:solidFill>
              </a:rPr>
              <a:t>for</a:t>
            </a:r>
          </a:p>
          <a:p>
            <a:pPr marL="46355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 64</a:t>
            </a:r>
            <a:r>
              <a:rPr lang="en-US" sz="3200" b="1" dirty="0">
                <a:solidFill>
                  <a:schemeClr val="tx1"/>
                </a:solidFill>
              </a:rPr>
              <a:t>% </a:t>
            </a:r>
            <a:r>
              <a:rPr lang="en-US" sz="3200" dirty="0">
                <a:solidFill>
                  <a:schemeClr val="tx1"/>
                </a:solidFill>
              </a:rPr>
              <a:t>of </a:t>
            </a:r>
            <a:r>
              <a:rPr lang="en-US" sz="3200" dirty="0" smtClean="0">
                <a:solidFill>
                  <a:schemeClr val="tx1"/>
                </a:solidFill>
              </a:rPr>
              <a:t>their </a:t>
            </a:r>
            <a:r>
              <a:rPr lang="en-US" sz="3200" dirty="0">
                <a:solidFill>
                  <a:schemeClr val="tx1"/>
                </a:solidFill>
              </a:rPr>
              <a:t>day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46355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73088" indent="-341313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Mobile gaming revenue in 2013 is expected </a:t>
            </a:r>
            <a:r>
              <a:rPr lang="en-US" sz="3200" dirty="0">
                <a:solidFill>
                  <a:schemeClr val="tx1"/>
                </a:solidFill>
              </a:rPr>
              <a:t>to exceed $</a:t>
            </a:r>
            <a:r>
              <a:rPr lang="en-US" sz="3200" dirty="0" smtClean="0">
                <a:solidFill>
                  <a:schemeClr val="tx1"/>
                </a:solidFill>
              </a:rPr>
              <a:t>10 billion, and to be doubled in 2015</a:t>
            </a:r>
          </a:p>
          <a:p>
            <a:pPr marL="688975" indent="-457200"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</a:rPr>
              <a:t>Mobile Games is Serious Business </a:t>
            </a:r>
            <a:r>
              <a:rPr lang="en-US" sz="3200" b="1" dirty="0" smtClean="0">
                <a:solidFill>
                  <a:schemeClr val="tx1"/>
                </a:solidFill>
              </a:rPr>
              <a:t>!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519113" indent="-55563"/>
            <a:endParaRPr lang="en-US" sz="3200" dirty="0">
              <a:solidFill>
                <a:schemeClr val="tx1"/>
              </a:solidFill>
            </a:endParaRPr>
          </a:p>
          <a:p>
            <a:pPr marL="519113" indent="-55563"/>
            <a:endParaRPr lang="en-US" sz="3200" dirty="0" smtClean="0">
              <a:solidFill>
                <a:schemeClr val="tx1"/>
              </a:solidFill>
            </a:endParaRPr>
          </a:p>
          <a:p>
            <a:pPr marL="519113" indent="-55563"/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043" y="489827"/>
            <a:ext cx="4008816" cy="304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6939885" y="2565775"/>
            <a:ext cx="1016760" cy="43672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9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TARGET AGE GROUP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635795" cy="51206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 Players </a:t>
            </a:r>
            <a:r>
              <a:rPr lang="en-US" sz="3200" dirty="0">
                <a:solidFill>
                  <a:schemeClr val="tx1"/>
                </a:solidFill>
              </a:rPr>
              <a:t>from 13 to 34 years </a:t>
            </a:r>
            <a:r>
              <a:rPr lang="en-US" sz="3200" dirty="0" smtClean="0">
                <a:solidFill>
                  <a:schemeClr val="tx1"/>
                </a:solidFill>
              </a:rPr>
              <a:t>old.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This </a:t>
            </a:r>
            <a:r>
              <a:rPr lang="en-US" sz="3200" dirty="0">
                <a:solidFill>
                  <a:schemeClr val="tx1"/>
                </a:solidFill>
              </a:rPr>
              <a:t>target group </a:t>
            </a:r>
            <a:r>
              <a:rPr lang="en-US" sz="3200" dirty="0" smtClean="0">
                <a:solidFill>
                  <a:schemeClr val="tx1"/>
                </a:solidFill>
              </a:rPr>
              <a:t>represents </a:t>
            </a:r>
            <a:r>
              <a:rPr lang="en-US" sz="3200" dirty="0">
                <a:solidFill>
                  <a:schemeClr val="tx1"/>
                </a:solidFill>
              </a:rPr>
              <a:t>51% of </a:t>
            </a:r>
            <a:r>
              <a:rPr lang="en-US" sz="3200" dirty="0" smtClean="0">
                <a:solidFill>
                  <a:schemeClr val="tx1"/>
                </a:solidFill>
              </a:rPr>
              <a:t>smart </a:t>
            </a:r>
            <a:r>
              <a:rPr lang="en-US" sz="3200" dirty="0">
                <a:solidFill>
                  <a:schemeClr val="tx1"/>
                </a:solidFill>
              </a:rPr>
              <a:t>phones users </a:t>
            </a:r>
            <a:r>
              <a:rPr lang="en-US" sz="3200" dirty="0" smtClean="0">
                <a:solidFill>
                  <a:schemeClr val="tx1"/>
                </a:solidFill>
              </a:rPr>
              <a:t>worldwide.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C:\Users\Mags\Desktop\11111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124" y="2849879"/>
            <a:ext cx="4591543" cy="3550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15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Times New Roman"/>
        <a:ea typeface=""/>
        <a:cs typeface=""/>
      </a:majorFont>
      <a:minorFont>
        <a:latin typeface="Nyala"/>
        <a:ea typeface=""/>
        <a:cs typeface="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TC103457475[[fn=Frame]]</Template>
  <TotalTime>3718</TotalTime>
  <Words>549</Words>
  <Application>Microsoft Office PowerPoint</Application>
  <PresentationFormat>Custom</PresentationFormat>
  <Paragraphs>203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Frame</vt:lpstr>
      <vt:lpstr> An-Najah National University Computer Engineering Department  Software Graduation Project (66581)  2013-2014 </vt:lpstr>
      <vt:lpstr>OUTLINE</vt:lpstr>
      <vt:lpstr>INTRUDUCTION</vt:lpstr>
      <vt:lpstr>WHY ANDROID ? - 1 -</vt:lpstr>
      <vt:lpstr>WHY ANDROID ? - 2 -</vt:lpstr>
      <vt:lpstr>ANDROID VS. iOS</vt:lpstr>
      <vt:lpstr>WHY COCOS2D-X?    </vt:lpstr>
      <vt:lpstr>MOTIVATION</vt:lpstr>
      <vt:lpstr>TARGET AGE GROUP </vt:lpstr>
      <vt:lpstr>PREVIOUS WORK</vt:lpstr>
      <vt:lpstr>CONSTRAINTS</vt:lpstr>
      <vt:lpstr>TOOLS</vt:lpstr>
      <vt:lpstr>IMPLEMENTATION</vt:lpstr>
      <vt:lpstr>IMPLEMENTATION</vt:lpstr>
      <vt:lpstr>IMPLEMENTATION</vt:lpstr>
      <vt:lpstr>IMPLEMENTATION</vt:lpstr>
      <vt:lpstr>IMPLEMENTATION</vt:lpstr>
      <vt:lpstr>IMPLEMENTATION</vt:lpstr>
      <vt:lpstr>IMPLEMENTATION</vt:lpstr>
      <vt:lpstr>FUTURE WORK</vt:lpstr>
      <vt:lpstr>LET’S  GO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abdullah</dc:creator>
  <cp:lastModifiedBy>Mags</cp:lastModifiedBy>
  <cp:revision>105</cp:revision>
  <dcterms:created xsi:type="dcterms:W3CDTF">2013-12-04T15:47:00Z</dcterms:created>
  <dcterms:modified xsi:type="dcterms:W3CDTF">2014-05-21T16:42:35Z</dcterms:modified>
</cp:coreProperties>
</file>