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72" r:id="rId1"/>
  </p:sldMasterIdLst>
  <p:notesMasterIdLst>
    <p:notesMasterId r:id="rId75"/>
  </p:notesMasterIdLst>
  <p:sldIdLst>
    <p:sldId id="257" r:id="rId2"/>
    <p:sldId id="338" r:id="rId3"/>
    <p:sldId id="339" r:id="rId4"/>
    <p:sldId id="340" r:id="rId5"/>
    <p:sldId id="259" r:id="rId6"/>
    <p:sldId id="260" r:id="rId7"/>
    <p:sldId id="263" r:id="rId8"/>
    <p:sldId id="264" r:id="rId9"/>
    <p:sldId id="267" r:id="rId10"/>
    <p:sldId id="266" r:id="rId11"/>
    <p:sldId id="265" r:id="rId12"/>
    <p:sldId id="268" r:id="rId13"/>
    <p:sldId id="269" r:id="rId14"/>
    <p:sldId id="270" r:id="rId15"/>
    <p:sldId id="271" r:id="rId16"/>
    <p:sldId id="272" r:id="rId17"/>
    <p:sldId id="273" r:id="rId18"/>
    <p:sldId id="277" r:id="rId19"/>
    <p:sldId id="274" r:id="rId20"/>
    <p:sldId id="275" r:id="rId21"/>
    <p:sldId id="276" r:id="rId22"/>
    <p:sldId id="279" r:id="rId23"/>
    <p:sldId id="309" r:id="rId24"/>
    <p:sldId id="341" r:id="rId25"/>
    <p:sldId id="342" r:id="rId26"/>
    <p:sldId id="343" r:id="rId27"/>
    <p:sldId id="281" r:id="rId28"/>
    <p:sldId id="284" r:id="rId29"/>
    <p:sldId id="278" r:id="rId30"/>
    <p:sldId id="280" r:id="rId31"/>
    <p:sldId id="296" r:id="rId32"/>
    <p:sldId id="295" r:id="rId33"/>
    <p:sldId id="297" r:id="rId34"/>
    <p:sldId id="300" r:id="rId35"/>
    <p:sldId id="299" r:id="rId36"/>
    <p:sldId id="301" r:id="rId37"/>
    <p:sldId id="298" r:id="rId38"/>
    <p:sldId id="302" r:id="rId39"/>
    <p:sldId id="303" r:id="rId40"/>
    <p:sldId id="304" r:id="rId41"/>
    <p:sldId id="306" r:id="rId42"/>
    <p:sldId id="305" r:id="rId43"/>
    <p:sldId id="307" r:id="rId44"/>
    <p:sldId id="308" r:id="rId45"/>
    <p:sldId id="314" r:id="rId46"/>
    <p:sldId id="315" r:id="rId47"/>
    <p:sldId id="336" r:id="rId48"/>
    <p:sldId id="317" r:id="rId49"/>
    <p:sldId id="318" r:id="rId50"/>
    <p:sldId id="319" r:id="rId51"/>
    <p:sldId id="320" r:id="rId52"/>
    <p:sldId id="321" r:id="rId53"/>
    <p:sldId id="322" r:id="rId54"/>
    <p:sldId id="323" r:id="rId55"/>
    <p:sldId id="324" r:id="rId56"/>
    <p:sldId id="325" r:id="rId57"/>
    <p:sldId id="326" r:id="rId58"/>
    <p:sldId id="327" r:id="rId59"/>
    <p:sldId id="328" r:id="rId60"/>
    <p:sldId id="329" r:id="rId61"/>
    <p:sldId id="330" r:id="rId62"/>
    <p:sldId id="331" r:id="rId63"/>
    <p:sldId id="332" r:id="rId64"/>
    <p:sldId id="333" r:id="rId65"/>
    <p:sldId id="334" r:id="rId66"/>
    <p:sldId id="337" r:id="rId67"/>
    <p:sldId id="313" r:id="rId68"/>
    <p:sldId id="291" r:id="rId69"/>
    <p:sldId id="344" r:id="rId70"/>
    <p:sldId id="289" r:id="rId71"/>
    <p:sldId id="288" r:id="rId72"/>
    <p:sldId id="287" r:id="rId73"/>
    <p:sldId id="345" r:id="rId7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F75DAFA-92E5-4D97-A6DF-D8718693A534}" type="datetimeFigureOut">
              <a:rPr lang="ar-JO" smtClean="0"/>
              <a:pPr/>
              <a:t>11/07/1434</a:t>
            </a:fld>
            <a:endParaRPr lang="ar-J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69BB294-243F-4813-B175-2A6ED71EF293}" type="slidenum">
              <a:rPr lang="ar-JO" smtClean="0"/>
              <a:pPr/>
              <a:t>‹#›</a:t>
            </a:fld>
            <a:endParaRPr lang="ar-JO"/>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JO" dirty="0"/>
          </a:p>
        </p:txBody>
      </p:sp>
      <p:sp>
        <p:nvSpPr>
          <p:cNvPr id="4" name="Slide Number Placeholder 3"/>
          <p:cNvSpPr>
            <a:spLocks noGrp="1"/>
          </p:cNvSpPr>
          <p:nvPr>
            <p:ph type="sldNum" sz="quarter" idx="10"/>
          </p:nvPr>
        </p:nvSpPr>
        <p:spPr/>
        <p:txBody>
          <a:bodyPr/>
          <a:lstStyle/>
          <a:p>
            <a:fld id="{41CFDA1E-5D02-42CE-9A67-68405B3EC345}" type="slidenum">
              <a:rPr lang="ar-JO" smtClean="0"/>
              <a:pPr/>
              <a:t>1</a:t>
            </a:fld>
            <a:endParaRPr lang="ar-J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J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JO"/>
          </a:p>
        </p:txBody>
      </p:sp>
      <p:sp>
        <p:nvSpPr>
          <p:cNvPr id="4" name="Date Placeholder 3"/>
          <p:cNvSpPr>
            <a:spLocks noGrp="1"/>
          </p:cNvSpPr>
          <p:nvPr>
            <p:ph type="dt" sz="half" idx="10"/>
          </p:nvPr>
        </p:nvSpPr>
        <p:spPr/>
        <p:txBody>
          <a:bodyPr/>
          <a:lstStyle/>
          <a:p>
            <a:fld id="{A5642E3F-19BC-4B6D-A13C-AD8871AD7F92}" type="datetimeFigureOut">
              <a:rPr lang="en-US" smtClean="0"/>
              <a:pPr/>
              <a:t>5/20/2013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FB992-C505-4035-92EA-0C9727614E26}"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p>
            <a:fld id="{A5642E3F-19BC-4B6D-A13C-AD8871AD7F92}" type="datetimeFigureOut">
              <a:rPr lang="en-US" smtClean="0"/>
              <a:pPr/>
              <a:t>5/20/2013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FB992-C505-4035-92EA-0C9727614E2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J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p>
            <a:fld id="{A5642E3F-19BC-4B6D-A13C-AD8871AD7F92}" type="datetimeFigureOut">
              <a:rPr lang="en-US" smtClean="0"/>
              <a:pPr/>
              <a:t>5/20/2013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FB992-C505-4035-92EA-0C9727614E2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p>
            <a:fld id="{A5642E3F-19BC-4B6D-A13C-AD8871AD7F92}" type="datetimeFigureOut">
              <a:rPr lang="en-US" smtClean="0"/>
              <a:pPr/>
              <a:t>5/20/2013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FB992-C505-4035-92EA-0C9727614E2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J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642E3F-19BC-4B6D-A13C-AD8871AD7F92}" type="datetimeFigureOut">
              <a:rPr lang="en-US" smtClean="0"/>
              <a:pPr/>
              <a:t>5/20/2013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FB992-C505-4035-92EA-0C9727614E2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5" name="Date Placeholder 4"/>
          <p:cNvSpPr>
            <a:spLocks noGrp="1"/>
          </p:cNvSpPr>
          <p:nvPr>
            <p:ph type="dt" sz="half" idx="10"/>
          </p:nvPr>
        </p:nvSpPr>
        <p:spPr/>
        <p:txBody>
          <a:bodyPr/>
          <a:lstStyle/>
          <a:p>
            <a:fld id="{A5642E3F-19BC-4B6D-A13C-AD8871AD7F92}" type="datetimeFigureOut">
              <a:rPr lang="en-US" smtClean="0"/>
              <a:pPr/>
              <a:t>5/20/2013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3FB992-C505-4035-92EA-0C9727614E2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J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7" name="Date Placeholder 6"/>
          <p:cNvSpPr>
            <a:spLocks noGrp="1"/>
          </p:cNvSpPr>
          <p:nvPr>
            <p:ph type="dt" sz="half" idx="10"/>
          </p:nvPr>
        </p:nvSpPr>
        <p:spPr/>
        <p:txBody>
          <a:bodyPr/>
          <a:lstStyle/>
          <a:p>
            <a:fld id="{A5642E3F-19BC-4B6D-A13C-AD8871AD7F92}" type="datetimeFigureOut">
              <a:rPr lang="en-US" smtClean="0"/>
              <a:pPr/>
              <a:t>5/20/2013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73FB992-C505-4035-92EA-0C9727614E2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Date Placeholder 2"/>
          <p:cNvSpPr>
            <a:spLocks noGrp="1"/>
          </p:cNvSpPr>
          <p:nvPr>
            <p:ph type="dt" sz="half" idx="10"/>
          </p:nvPr>
        </p:nvSpPr>
        <p:spPr/>
        <p:txBody>
          <a:bodyPr/>
          <a:lstStyle/>
          <a:p>
            <a:fld id="{A5642E3F-19BC-4B6D-A13C-AD8871AD7F92}" type="datetimeFigureOut">
              <a:rPr lang="en-US" smtClean="0"/>
              <a:pPr/>
              <a:t>5/20/2013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73FB992-C505-4035-92EA-0C9727614E2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642E3F-19BC-4B6D-A13C-AD8871AD7F92}" type="datetimeFigureOut">
              <a:rPr lang="en-US" smtClean="0"/>
              <a:pPr/>
              <a:t>5/20/2013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73FB992-C505-4035-92EA-0C9727614E2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J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642E3F-19BC-4B6D-A13C-AD8871AD7F92}" type="datetimeFigureOut">
              <a:rPr lang="en-US" smtClean="0"/>
              <a:pPr/>
              <a:t>5/20/2013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3FB992-C505-4035-92EA-0C9727614E2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J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JO"/>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642E3F-19BC-4B6D-A13C-AD8871AD7F92}" type="datetimeFigureOut">
              <a:rPr lang="en-US" smtClean="0"/>
              <a:pPr/>
              <a:t>5/20/2013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3FB992-C505-4035-92EA-0C9727614E2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JO"/>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5642E3F-19BC-4B6D-A13C-AD8871AD7F92}" type="datetimeFigureOut">
              <a:rPr lang="en-US" smtClean="0"/>
              <a:pPr/>
              <a:t>5/20/2013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73FB992-C505-4035-92EA-0C9727614E2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2.jpe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png"/></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4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4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5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5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_rels/slide5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s/_rels/slide5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oleObject" Target="../embeddings/oleObject8.bin"/></Relationships>
</file>

<file path=ppt/slides/_rels/slide5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oleObject" Target="../embeddings/oleObject9.bin"/></Relationships>
</file>

<file path=ppt/slides/_rels/slide5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10.vml"/><Relationship Id="rId4" Type="http://schemas.openxmlformats.org/officeDocument/2006/relationships/oleObject" Target="../embeddings/oleObject10.bin"/></Relationships>
</file>

<file path=ppt/slides/_rels/slide5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11.vml"/><Relationship Id="rId4" Type="http://schemas.openxmlformats.org/officeDocument/2006/relationships/oleObject" Target="../embeddings/oleObject11.bin"/></Relationships>
</file>

<file path=ppt/slides/_rels/slide5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12.vml"/><Relationship Id="rId4" Type="http://schemas.openxmlformats.org/officeDocument/2006/relationships/oleObject" Target="../embeddings/oleObject12.bin"/></Relationships>
</file>

<file path=ppt/slides/_rels/slide5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13.vml"/><Relationship Id="rId4" Type="http://schemas.openxmlformats.org/officeDocument/2006/relationships/oleObject" Target="../embeddings/oleObject13.bin"/></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14.vml"/><Relationship Id="rId4" Type="http://schemas.openxmlformats.org/officeDocument/2006/relationships/oleObject" Target="../embeddings/oleObject14.bin"/></Relationships>
</file>

<file path=ppt/slides/_rels/slide6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15.vml"/><Relationship Id="rId4" Type="http://schemas.openxmlformats.org/officeDocument/2006/relationships/oleObject" Target="../embeddings/oleObject15.bin"/></Relationships>
</file>

<file path=ppt/slides/_rels/slide6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16.vml"/><Relationship Id="rId4" Type="http://schemas.openxmlformats.org/officeDocument/2006/relationships/oleObject" Target="../embeddings/oleObject16.bin"/></Relationships>
</file>

<file path=ppt/slides/_rels/slide6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17.vml"/><Relationship Id="rId4" Type="http://schemas.openxmlformats.org/officeDocument/2006/relationships/oleObject" Target="../embeddings/oleObject17.bin"/></Relationships>
</file>

<file path=ppt/slides/_rels/slide6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18.vml"/><Relationship Id="rId4" Type="http://schemas.openxmlformats.org/officeDocument/2006/relationships/oleObject" Target="../embeddings/oleObject18.bin"/></Relationships>
</file>

<file path=ppt/slides/_rels/slide6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19.vml"/><Relationship Id="rId4" Type="http://schemas.openxmlformats.org/officeDocument/2006/relationships/oleObject" Target="../embeddings/oleObject19.bin"/></Relationships>
</file>

<file path=ppt/slides/_rels/slide6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
            <a:ext cx="9144000" cy="461665"/>
          </a:xfrm>
          <a:prstGeom prst="rect">
            <a:avLst/>
          </a:prstGeom>
        </p:spPr>
        <p:style>
          <a:lnRef idx="1">
            <a:schemeClr val="accent3"/>
          </a:lnRef>
          <a:fillRef idx="3">
            <a:schemeClr val="accent3"/>
          </a:fillRef>
          <a:effectRef idx="2">
            <a:schemeClr val="accent3"/>
          </a:effectRef>
          <a:fontRef idx="minor">
            <a:schemeClr val="lt1"/>
          </a:fontRef>
        </p:style>
        <p:txBody>
          <a:bodyPr wrap="square" rtlCol="1">
            <a:spAutoFit/>
          </a:bodyPr>
          <a:lstStyle/>
          <a:p>
            <a:pPr algn="ctr"/>
            <a:r>
              <a:rPr lang="en-US" sz="2400" b="1" dirty="0" smtClean="0">
                <a:solidFill>
                  <a:schemeClr val="tx1"/>
                </a:solidFill>
                <a:latin typeface="Comic Sans MS" pitchFamily="66" charset="0"/>
              </a:rPr>
              <a:t>Ergonomic Assessment Of Design Features Of School Bags</a:t>
            </a:r>
            <a:endParaRPr lang="ar-JO" sz="2400" b="1" dirty="0">
              <a:solidFill>
                <a:schemeClr val="tx1"/>
              </a:solidFill>
              <a:latin typeface="Comic Sans MS" pitchFamily="66" charset="0"/>
            </a:endParaRPr>
          </a:p>
        </p:txBody>
      </p:sp>
      <p:sp>
        <p:nvSpPr>
          <p:cNvPr id="6" name="TextBox 5"/>
          <p:cNvSpPr txBox="1"/>
          <p:nvPr/>
        </p:nvSpPr>
        <p:spPr>
          <a:xfrm>
            <a:off x="0" y="2420888"/>
            <a:ext cx="3707904" cy="2862322"/>
          </a:xfrm>
          <a:prstGeom prst="rect">
            <a:avLst/>
          </a:prstGeom>
          <a:noFill/>
        </p:spPr>
        <p:txBody>
          <a:bodyPr wrap="square" rtlCol="1">
            <a:spAutoFit/>
          </a:bodyPr>
          <a:lstStyle/>
          <a:p>
            <a:pPr algn="l"/>
            <a:endParaRPr lang="ar-JO" sz="2000" dirty="0" smtClean="0">
              <a:latin typeface="Comic Sans MS" pitchFamily="66" charset="0"/>
            </a:endParaRPr>
          </a:p>
          <a:p>
            <a:pPr algn="l"/>
            <a:r>
              <a:rPr lang="en-US" sz="32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omic Sans MS" pitchFamily="66" charset="0"/>
              </a:rPr>
              <a:t>Group Members</a:t>
            </a:r>
          </a:p>
          <a:p>
            <a:r>
              <a:rPr lang="en-US" sz="3200" dirty="0" smtClean="0">
                <a:latin typeface="Comic Sans MS" pitchFamily="66" charset="0"/>
              </a:rPr>
              <a:t>Alaa Alawneh</a:t>
            </a:r>
          </a:p>
          <a:p>
            <a:pPr algn="l"/>
            <a:r>
              <a:rPr lang="en-US" sz="3200" dirty="0" smtClean="0">
                <a:latin typeface="Comic Sans MS" pitchFamily="66" charset="0"/>
              </a:rPr>
              <a:t>Dana Jaber</a:t>
            </a:r>
          </a:p>
          <a:p>
            <a:pPr algn="l"/>
            <a:r>
              <a:rPr lang="en-US" sz="3200" dirty="0" smtClean="0">
                <a:latin typeface="Comic Sans MS" pitchFamily="66" charset="0"/>
              </a:rPr>
              <a:t>Saja Mlitat</a:t>
            </a:r>
          </a:p>
          <a:p>
            <a:pPr algn="l"/>
            <a:r>
              <a:rPr lang="en-US" sz="3200" dirty="0" smtClean="0">
                <a:latin typeface="Comic Sans MS" pitchFamily="66" charset="0"/>
              </a:rPr>
              <a:t>Wesal Salameh</a:t>
            </a:r>
            <a:endParaRPr lang="ar-JO" sz="3200" dirty="0">
              <a:latin typeface="Comic Sans MS" pitchFamily="66" charset="0"/>
            </a:endParaRPr>
          </a:p>
        </p:txBody>
      </p:sp>
      <p:graphicFrame>
        <p:nvGraphicFramePr>
          <p:cNvPr id="1027" name="Object 2"/>
          <p:cNvGraphicFramePr>
            <a:graphicFrameLocks noChangeAspect="1"/>
          </p:cNvGraphicFramePr>
          <p:nvPr/>
        </p:nvGraphicFramePr>
        <p:xfrm>
          <a:off x="0" y="533400"/>
          <a:ext cx="1066800" cy="857232"/>
        </p:xfrm>
        <a:graphic>
          <a:graphicData uri="http://schemas.openxmlformats.org/presentationml/2006/ole">
            <p:oleObj spid="_x0000_s1026" name="Picture" r:id="rId4" imgW="829056" imgH="734568" progId="Word.Picture.8">
              <p:embed/>
            </p:oleObj>
          </a:graphicData>
        </a:graphic>
      </p:graphicFrame>
      <p:sp>
        <p:nvSpPr>
          <p:cNvPr id="9" name="TextBox 8"/>
          <p:cNvSpPr txBox="1"/>
          <p:nvPr/>
        </p:nvSpPr>
        <p:spPr>
          <a:xfrm>
            <a:off x="3286116" y="5715016"/>
            <a:ext cx="5857884" cy="1077218"/>
          </a:xfrm>
          <a:prstGeom prst="rect">
            <a:avLst/>
          </a:prstGeom>
          <a:noFill/>
        </p:spPr>
        <p:txBody>
          <a:bodyPr wrap="square" rtlCol="1">
            <a:spAutoFit/>
          </a:bodyPr>
          <a:lstStyle/>
          <a:p>
            <a:pPr algn="ctr"/>
            <a:r>
              <a:rPr lang="en-US" sz="32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omic Sans MS" pitchFamily="66" charset="0"/>
              </a:rPr>
              <a:t>Supervised By </a:t>
            </a:r>
          </a:p>
          <a:p>
            <a:pPr algn="ctr"/>
            <a:r>
              <a:rPr lang="en-US" sz="3200" b="1" i="1" dirty="0" smtClean="0">
                <a:latin typeface="Comic Sans MS" pitchFamily="66" charset="0"/>
              </a:rPr>
              <a:t>Dr. Yahya Saleh</a:t>
            </a:r>
          </a:p>
        </p:txBody>
      </p:sp>
      <p:pic>
        <p:nvPicPr>
          <p:cNvPr id="7" name="Picture 6" descr="heavy-bag_201003240907132.jpg"/>
          <p:cNvPicPr>
            <a:picLocks noChangeAspect="1"/>
          </p:cNvPicPr>
          <p:nvPr/>
        </p:nvPicPr>
        <p:blipFill>
          <a:blip r:embed="rId5"/>
          <a:stretch>
            <a:fillRect/>
          </a:stretch>
        </p:blipFill>
        <p:spPr>
          <a:xfrm>
            <a:off x="3429000" y="533400"/>
            <a:ext cx="5715000" cy="42862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676400" y="1143000"/>
            <a:ext cx="7467600" cy="3323987"/>
          </a:xfrm>
          <a:prstGeom prst="rect">
            <a:avLst/>
          </a:prstGeom>
          <a:noFill/>
        </p:spPr>
        <p:txBody>
          <a:bodyPr wrap="square" rtlCol="1">
            <a:spAutoFit/>
          </a:bodyPr>
          <a:lstStyle/>
          <a:p>
            <a:pPr lvl="0" algn="just">
              <a:buFont typeface="Wingdings" pitchFamily="2" charset="2"/>
              <a:buChar char="Ø"/>
            </a:pPr>
            <a:r>
              <a:rPr lang="en-US" sz="2400" b="1" dirty="0" smtClean="0"/>
              <a:t>The spinal column (i.e., bones and discs).</a:t>
            </a:r>
          </a:p>
          <a:p>
            <a:pPr lvl="0" algn="just">
              <a:buFont typeface="Wingdings" pitchFamily="2" charset="2"/>
              <a:buChar char="Ø"/>
            </a:pPr>
            <a:r>
              <a:rPr lang="en-US" sz="2400" b="1" dirty="0" smtClean="0"/>
              <a:t>Neural elements (i.e., the spinal cord and nerve roots).</a:t>
            </a:r>
          </a:p>
          <a:p>
            <a:pPr lvl="0" algn="just">
              <a:buFont typeface="Wingdings" pitchFamily="2" charset="2"/>
              <a:buChar char="Ø"/>
            </a:pPr>
            <a:r>
              <a:rPr lang="en-US" sz="2400" b="1" dirty="0" smtClean="0"/>
              <a:t>Supporting structures (e.g., muscles and ligaments).</a:t>
            </a:r>
          </a:p>
          <a:p>
            <a:pPr lvl="0"/>
            <a:endParaRPr lang="en-US" sz="2400" b="1" dirty="0" smtClean="0"/>
          </a:p>
          <a:p>
            <a:pPr algn="just"/>
            <a:r>
              <a:rPr lang="en-US" sz="2400" b="1" dirty="0" smtClean="0"/>
              <a:t>When we stand, the weight of our body must be transmitted through the spinal column to the hips and ultimately to the lower limbs. Yet most of our body weight lies anterior to the spinal column.</a:t>
            </a:r>
          </a:p>
          <a:p>
            <a:endParaRPr lang="ar-JO"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srcRect/>
          <a:stretch>
            <a:fillRect/>
          </a:stretch>
        </p:blipFill>
        <p:spPr bwMode="auto">
          <a:xfrm>
            <a:off x="0" y="1"/>
            <a:ext cx="9144000"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1600200" y="381000"/>
            <a:ext cx="5638800" cy="1107996"/>
          </a:xfrm>
          <a:prstGeom prst="rect">
            <a:avLst/>
          </a:prstGeom>
          <a:noFill/>
        </p:spPr>
        <p:txBody>
          <a:bodyPr wrap="square" rtlCol="1">
            <a:spAutoFit/>
          </a:bodyPr>
          <a:lstStyle/>
          <a:p>
            <a:pPr marL="0" lvl="2"/>
            <a:r>
              <a:rPr lang="en-US" sz="48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Backpack syndrome</a:t>
            </a:r>
          </a:p>
          <a:p>
            <a:endParaRPr lang="ar-JO" i="1" dirty="0"/>
          </a:p>
        </p:txBody>
      </p:sp>
      <p:sp>
        <p:nvSpPr>
          <p:cNvPr id="5" name="TextBox 4"/>
          <p:cNvSpPr txBox="1"/>
          <p:nvPr/>
        </p:nvSpPr>
        <p:spPr>
          <a:xfrm>
            <a:off x="1676400" y="1318022"/>
            <a:ext cx="6934200" cy="5539978"/>
          </a:xfrm>
          <a:prstGeom prst="rect">
            <a:avLst/>
          </a:prstGeom>
          <a:noFill/>
        </p:spPr>
        <p:txBody>
          <a:bodyPr wrap="square" rtlCol="1">
            <a:spAutoFit/>
          </a:bodyPr>
          <a:lstStyle/>
          <a:p>
            <a:pPr algn="just">
              <a:buFont typeface="Wingdings" pitchFamily="2" charset="2"/>
              <a:buChar char="q"/>
            </a:pPr>
            <a:r>
              <a:rPr lang="en-US" sz="2400" b="1" i="1" dirty="0" smtClean="0"/>
              <a:t>characteristics of backpack syndrome:</a:t>
            </a:r>
          </a:p>
          <a:p>
            <a:pPr algn="just"/>
            <a:endParaRPr lang="en-US" sz="2400" b="1" i="1" dirty="0" smtClean="0"/>
          </a:p>
          <a:p>
            <a:pPr lvl="0" algn="just">
              <a:buFont typeface="Wingdings" pitchFamily="2" charset="2"/>
              <a:buChar char="§"/>
            </a:pPr>
            <a:r>
              <a:rPr lang="en-US" sz="2400" b="1" i="1" dirty="0" smtClean="0"/>
              <a:t>Poor posture.</a:t>
            </a:r>
          </a:p>
          <a:p>
            <a:pPr lvl="0" algn="just"/>
            <a:endParaRPr lang="en-US" sz="2400" b="1" i="1" dirty="0" smtClean="0"/>
          </a:p>
          <a:p>
            <a:pPr lvl="0" algn="just">
              <a:buFont typeface="Wingdings" pitchFamily="2" charset="2"/>
              <a:buChar char="§"/>
            </a:pPr>
            <a:r>
              <a:rPr lang="en-US" sz="2400" b="1" i="1" dirty="0" smtClean="0"/>
              <a:t>Headache, fatigue, or both.</a:t>
            </a:r>
          </a:p>
          <a:p>
            <a:pPr lvl="0" algn="just"/>
            <a:endParaRPr lang="en-US" sz="2400" b="1" i="1" dirty="0" smtClean="0"/>
          </a:p>
          <a:p>
            <a:pPr lvl="0" algn="just">
              <a:buFont typeface="Wingdings" pitchFamily="2" charset="2"/>
              <a:buChar char="§"/>
            </a:pPr>
            <a:r>
              <a:rPr lang="en-US" sz="2400" b="1" i="1" dirty="0" smtClean="0"/>
              <a:t>Low back pain that may become chronic.</a:t>
            </a:r>
          </a:p>
          <a:p>
            <a:pPr lvl="0" algn="just"/>
            <a:endParaRPr lang="en-US" sz="2400" b="1" i="1" dirty="0" smtClean="0"/>
          </a:p>
          <a:p>
            <a:pPr lvl="0" algn="just">
              <a:buFont typeface="Wingdings" pitchFamily="2" charset="2"/>
              <a:buChar char="§"/>
            </a:pPr>
            <a:r>
              <a:rPr lang="en-US" sz="2400" b="1" i="1" dirty="0" smtClean="0"/>
              <a:t>Discomfort, pain, or both in the shoulder and neck.</a:t>
            </a:r>
          </a:p>
          <a:p>
            <a:pPr lvl="0" algn="just"/>
            <a:endParaRPr lang="en-US" sz="2400" b="1" i="1" dirty="0" smtClean="0"/>
          </a:p>
          <a:p>
            <a:pPr lvl="0" algn="just">
              <a:buFont typeface="Wingdings" pitchFamily="2" charset="2"/>
              <a:buChar char="§"/>
            </a:pPr>
            <a:r>
              <a:rPr lang="en-US" sz="2400" b="1" i="1" dirty="0" smtClean="0"/>
              <a:t>Muscle spasms of neck and shoulders.</a:t>
            </a:r>
          </a:p>
          <a:p>
            <a:pPr lvl="0" algn="just"/>
            <a:endParaRPr lang="en-US" sz="2400" b="1" i="1" dirty="0" smtClean="0"/>
          </a:p>
          <a:p>
            <a:pPr lvl="0" algn="just">
              <a:buFont typeface="Wingdings" pitchFamily="2" charset="2"/>
              <a:buChar char="§"/>
            </a:pPr>
            <a:r>
              <a:rPr lang="en-US" sz="2400" b="1" i="1" dirty="0" smtClean="0"/>
              <a:t>Pressure sores or blisters of the back or shoulders from straps or inappropriately packed objects.</a:t>
            </a:r>
          </a:p>
          <a:p>
            <a:endParaRPr lang="ar-JO"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676400" y="381000"/>
            <a:ext cx="4800600" cy="1107996"/>
          </a:xfrm>
          <a:prstGeom prst="rect">
            <a:avLst/>
          </a:prstGeom>
          <a:noFill/>
        </p:spPr>
        <p:txBody>
          <a:bodyPr wrap="square" rtlCol="1">
            <a:spAutoFit/>
          </a:bodyPr>
          <a:lstStyle/>
          <a:p>
            <a:pPr marL="0" lvl="2"/>
            <a:r>
              <a:rPr lang="en-US" sz="48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Healthy Concerns</a:t>
            </a:r>
          </a:p>
          <a:p>
            <a:endParaRPr lang="ar-JO" dirty="0"/>
          </a:p>
        </p:txBody>
      </p:sp>
      <p:sp>
        <p:nvSpPr>
          <p:cNvPr id="4" name="TextBox 3"/>
          <p:cNvSpPr txBox="1"/>
          <p:nvPr/>
        </p:nvSpPr>
        <p:spPr>
          <a:xfrm>
            <a:off x="1752600" y="1371600"/>
            <a:ext cx="6781800" cy="5232202"/>
          </a:xfrm>
          <a:prstGeom prst="rect">
            <a:avLst/>
          </a:prstGeom>
          <a:noFill/>
        </p:spPr>
        <p:txBody>
          <a:bodyPr wrap="square" rtlCol="1">
            <a:spAutoFit/>
          </a:bodyPr>
          <a:lstStyle/>
          <a:p>
            <a:pPr>
              <a:buFont typeface="Wingdings" pitchFamily="2" charset="2"/>
              <a:buChar char="q"/>
            </a:pPr>
            <a:r>
              <a:rPr lang="en-US" sz="2800" b="1" i="1" dirty="0" smtClean="0">
                <a:solidFill>
                  <a:schemeClr val="accent2">
                    <a:lumMod val="75000"/>
                  </a:schemeClr>
                </a:solidFill>
              </a:rPr>
              <a:t>Adverse Effects </a:t>
            </a:r>
          </a:p>
          <a:p>
            <a:r>
              <a:rPr lang="en-US" sz="2400" b="1" i="1" dirty="0" smtClean="0"/>
              <a:t> </a:t>
            </a:r>
          </a:p>
          <a:p>
            <a:pPr lvl="0" algn="just">
              <a:buFont typeface="Wingdings" pitchFamily="2" charset="2"/>
              <a:buChar char="§"/>
            </a:pPr>
            <a:r>
              <a:rPr lang="en-US" sz="2400" b="1" i="1" dirty="0" smtClean="0"/>
              <a:t>May cause long-term health problems resulting from neck, shoulder and back pain, as well as fatigue.</a:t>
            </a:r>
          </a:p>
          <a:p>
            <a:pPr lvl="0" algn="just"/>
            <a:endParaRPr lang="en-US" sz="2400" b="1" i="1" dirty="0" smtClean="0"/>
          </a:p>
          <a:p>
            <a:pPr lvl="0" algn="just">
              <a:buFont typeface="Wingdings" pitchFamily="2" charset="2"/>
              <a:buChar char="§"/>
            </a:pPr>
            <a:r>
              <a:rPr lang="en-US" sz="2400" b="1" i="1" dirty="0" smtClean="0"/>
              <a:t>Poor posture and pain resulting from leaning forward with neck thrust forward.</a:t>
            </a:r>
          </a:p>
          <a:p>
            <a:pPr lvl="0" algn="just"/>
            <a:endParaRPr lang="en-US" sz="2400" b="1" i="1" dirty="0" smtClean="0"/>
          </a:p>
          <a:p>
            <a:pPr lvl="0" algn="just">
              <a:buFont typeface="Wingdings" pitchFamily="2" charset="2"/>
              <a:buChar char="§"/>
            </a:pPr>
            <a:r>
              <a:rPr lang="en-US" sz="2400" b="1" i="1" dirty="0" smtClean="0"/>
              <a:t>Shoulder and arm strain from dragging back pack.</a:t>
            </a:r>
          </a:p>
          <a:p>
            <a:pPr lvl="0" algn="just"/>
            <a:endParaRPr lang="en-US" sz="2400" b="1" i="1" dirty="0" smtClean="0"/>
          </a:p>
          <a:p>
            <a:pPr lvl="0" algn="just">
              <a:buFont typeface="Wingdings" pitchFamily="2" charset="2"/>
              <a:buChar char="§"/>
            </a:pPr>
            <a:r>
              <a:rPr lang="en-US" sz="2400" b="1" i="1" dirty="0" smtClean="0"/>
              <a:t>Strain and stress on one side of the body curved by using only one shoulder strap.</a:t>
            </a:r>
          </a:p>
          <a:p>
            <a:pPr algn="just"/>
            <a:endParaRPr lang="ar-JO"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676400" y="685800"/>
            <a:ext cx="6781800" cy="5324535"/>
          </a:xfrm>
          <a:prstGeom prst="rect">
            <a:avLst/>
          </a:prstGeom>
          <a:noFill/>
        </p:spPr>
        <p:txBody>
          <a:bodyPr wrap="square" rtlCol="1">
            <a:spAutoFit/>
          </a:bodyPr>
          <a:lstStyle/>
          <a:p>
            <a:pPr algn="just">
              <a:buFont typeface="Wingdings" pitchFamily="2" charset="2"/>
              <a:buChar char="q"/>
            </a:pPr>
            <a:r>
              <a:rPr lang="en-US" sz="2800" b="1" i="1" dirty="0" smtClean="0">
                <a:solidFill>
                  <a:schemeClr val="accent2">
                    <a:lumMod val="75000"/>
                  </a:schemeClr>
                </a:solidFill>
              </a:rPr>
              <a:t>Schoolbag risk factors</a:t>
            </a:r>
          </a:p>
          <a:p>
            <a:pPr algn="just"/>
            <a:endParaRPr lang="en-US" sz="2400" b="1" i="1" dirty="0" smtClean="0"/>
          </a:p>
          <a:p>
            <a:pPr algn="just"/>
            <a:r>
              <a:rPr lang="en-US" sz="2400" b="1" i="1" dirty="0" smtClean="0"/>
              <a:t>Risk factors for adverse effects on the spine include:</a:t>
            </a:r>
          </a:p>
          <a:p>
            <a:endParaRPr lang="en-US" sz="2400" b="1" i="1" dirty="0" smtClean="0"/>
          </a:p>
          <a:p>
            <a:pPr lvl="0" algn="just">
              <a:buFont typeface="Wingdings" pitchFamily="2" charset="2"/>
              <a:buChar char="§"/>
            </a:pPr>
            <a:r>
              <a:rPr lang="en-US" sz="2400" b="1" i="1" dirty="0" smtClean="0"/>
              <a:t>A schoolbag that weighs more than 10 per cent of the child’s weight.</a:t>
            </a:r>
          </a:p>
          <a:p>
            <a:pPr lvl="0" algn="just"/>
            <a:endParaRPr lang="en-US" sz="2400" b="1" i="1" dirty="0" smtClean="0"/>
          </a:p>
          <a:p>
            <a:pPr lvl="0" algn="just">
              <a:buFont typeface="Wingdings" pitchFamily="2" charset="2"/>
              <a:buChar char="§"/>
            </a:pPr>
            <a:r>
              <a:rPr lang="en-US" sz="2400" b="1" i="1" dirty="0" smtClean="0"/>
              <a:t>Holding the bag in one hand by its straps.</a:t>
            </a:r>
          </a:p>
          <a:p>
            <a:pPr lvl="0" algn="just"/>
            <a:endParaRPr lang="en-US" sz="2400" b="1" i="1" dirty="0" smtClean="0"/>
          </a:p>
          <a:p>
            <a:pPr lvl="0" algn="just">
              <a:buFont typeface="Wingdings" pitchFamily="2" charset="2"/>
              <a:buChar char="§"/>
            </a:pPr>
            <a:r>
              <a:rPr lang="en-US" sz="2400" b="1" i="1" dirty="0" smtClean="0"/>
              <a:t>Carrying the bag over one shoulder.</a:t>
            </a:r>
          </a:p>
          <a:p>
            <a:pPr lvl="0" algn="just"/>
            <a:endParaRPr lang="en-US" sz="2400" b="1" i="1" dirty="0" smtClean="0"/>
          </a:p>
          <a:p>
            <a:pPr lvl="0" algn="just">
              <a:buFont typeface="Wingdings" pitchFamily="2" charset="2"/>
              <a:buChar char="§"/>
            </a:pPr>
            <a:r>
              <a:rPr lang="en-US" sz="2400" b="1" i="1" dirty="0" smtClean="0"/>
              <a:t>An incorrectly packed backpack.</a:t>
            </a:r>
          </a:p>
          <a:p>
            <a:pPr lvl="0" algn="just"/>
            <a:endParaRPr lang="en-US" sz="2400" b="1" i="1" dirty="0" smtClean="0"/>
          </a:p>
          <a:p>
            <a:pPr algn="just">
              <a:buFont typeface="Wingdings" pitchFamily="2" charset="2"/>
              <a:buChar char="§"/>
            </a:pPr>
            <a:r>
              <a:rPr lang="en-US" sz="2400" b="1" i="1" dirty="0" smtClean="0"/>
              <a:t>An incorrectly fitted backpack</a:t>
            </a:r>
            <a:endParaRPr lang="ar-JO" sz="2400" b="1" i="1" dirty="0"/>
          </a:p>
        </p:txBody>
      </p:sp>
      <p:pic>
        <p:nvPicPr>
          <p:cNvPr id="4" name="Picture 3" descr="images (1).jpg"/>
          <p:cNvPicPr>
            <a:picLocks noChangeAspect="1"/>
          </p:cNvPicPr>
          <p:nvPr/>
        </p:nvPicPr>
        <p:blipFill>
          <a:blip r:embed="rId3"/>
          <a:stretch>
            <a:fillRect/>
          </a:stretch>
        </p:blipFill>
        <p:spPr>
          <a:xfrm>
            <a:off x="6705600" y="4114800"/>
            <a:ext cx="2438400" cy="27432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 descr="Untitled"/>
          <p:cNvPicPr>
            <a:picLocks noChangeAspect="1" noChangeArrowheads="1"/>
          </p:cNvPicPr>
          <p:nvPr/>
        </p:nvPicPr>
        <p:blipFill>
          <a:blip r:embed="rId2"/>
          <a:srcRect/>
          <a:stretch>
            <a:fillRect/>
          </a:stretch>
        </p:blipFill>
        <p:spPr bwMode="auto">
          <a:xfrm>
            <a:off x="0" y="0"/>
            <a:ext cx="9144000"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1" descr="297521_282053368473599_198760610136209_1240891_989859223_n"/>
          <p:cNvPicPr>
            <a:picLocks noChangeAspect="1" noChangeArrowheads="1"/>
          </p:cNvPicPr>
          <p:nvPr/>
        </p:nvPicPr>
        <p:blipFill>
          <a:blip r:embed="rId2"/>
          <a:srcRect/>
          <a:stretch>
            <a:fillRect/>
          </a:stretch>
        </p:blipFill>
        <p:spPr bwMode="auto">
          <a:xfrm>
            <a:off x="0" y="0"/>
            <a:ext cx="9144000"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371600" y="304800"/>
            <a:ext cx="7772400" cy="769441"/>
          </a:xfrm>
          <a:prstGeom prst="rect">
            <a:avLst/>
          </a:prstGeom>
          <a:noFill/>
        </p:spPr>
        <p:txBody>
          <a:bodyPr wrap="square" rtlCol="1">
            <a:spAutoFit/>
          </a:bodyPr>
          <a:lstStyle/>
          <a:p>
            <a:r>
              <a:rPr lang="en-US" sz="44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Design and Portage of Backpack</a:t>
            </a:r>
            <a:endParaRPr lang="ar-JO" sz="4400" b="1" i="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4" name="TextBox 3"/>
          <p:cNvSpPr txBox="1"/>
          <p:nvPr/>
        </p:nvSpPr>
        <p:spPr>
          <a:xfrm>
            <a:off x="1676400" y="1371600"/>
            <a:ext cx="6629400" cy="5170646"/>
          </a:xfrm>
          <a:prstGeom prst="rect">
            <a:avLst/>
          </a:prstGeom>
          <a:noFill/>
        </p:spPr>
        <p:txBody>
          <a:bodyPr wrap="square" rtlCol="1">
            <a:spAutoFit/>
          </a:bodyPr>
          <a:lstStyle/>
          <a:p>
            <a:pPr algn="just">
              <a:buFont typeface="Wingdings" pitchFamily="2" charset="2"/>
              <a:buChar char="q"/>
            </a:pPr>
            <a:r>
              <a:rPr lang="en-US" dirty="0" smtClean="0"/>
              <a:t> </a:t>
            </a:r>
            <a:r>
              <a:rPr lang="en-US" sz="2400" b="1" i="1" dirty="0" smtClean="0"/>
              <a:t>While examining the school bags design, we should have a look at three components :</a:t>
            </a:r>
          </a:p>
          <a:p>
            <a:r>
              <a:rPr lang="en-US" sz="2400" b="1" i="1" dirty="0" smtClean="0"/>
              <a:t> </a:t>
            </a:r>
          </a:p>
          <a:p>
            <a:pPr algn="just">
              <a:buFont typeface="Wingdings" pitchFamily="2" charset="2"/>
              <a:buChar char="§"/>
            </a:pPr>
            <a:r>
              <a:rPr lang="en-US" sz="2400" b="1" i="1" dirty="0" smtClean="0"/>
              <a:t>The back of the bag should be firm and padded to prevent and adequately reduce the pressure on the child’s back, and the level of the back should be adjusted to the child back.</a:t>
            </a:r>
          </a:p>
          <a:p>
            <a:pPr algn="just"/>
            <a:endParaRPr lang="en-US" sz="2400" b="1" i="1" dirty="0" smtClean="0"/>
          </a:p>
          <a:p>
            <a:pPr algn="just">
              <a:buFont typeface="Wingdings" pitchFamily="2" charset="2"/>
              <a:buChar char="§"/>
            </a:pPr>
            <a:r>
              <a:rPr lang="en-US" sz="2400" b="1" i="1" dirty="0" smtClean="0"/>
              <a:t> The straps should be padded and adjustable.</a:t>
            </a:r>
          </a:p>
          <a:p>
            <a:pPr algn="just"/>
            <a:endParaRPr lang="en-US" sz="2400" b="1" i="1" dirty="0" smtClean="0"/>
          </a:p>
          <a:p>
            <a:pPr algn="just">
              <a:buFont typeface="Wingdings" pitchFamily="2" charset="2"/>
              <a:buChar char="§"/>
            </a:pPr>
            <a:r>
              <a:rPr lang="en-US" sz="2400" b="1" i="1" dirty="0" smtClean="0"/>
              <a:t>The handles should be smooth and comfortable for handling without any rough edges or sharp angles.</a:t>
            </a:r>
          </a:p>
          <a:p>
            <a:endParaRPr lang="ar-JO"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Picture 3" descr="1"/>
          <p:cNvPicPr>
            <a:picLocks noChangeAspect="1" noChangeArrowheads="1"/>
          </p:cNvPicPr>
          <p:nvPr/>
        </p:nvPicPr>
        <p:blipFill>
          <a:blip r:embed="rId2"/>
          <a:srcRect/>
          <a:stretch>
            <a:fillRect/>
          </a:stretch>
        </p:blipFill>
        <p:spPr bwMode="auto">
          <a:xfrm>
            <a:off x="0" y="0"/>
            <a:ext cx="9144000"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524000" y="228600"/>
            <a:ext cx="5410200" cy="769441"/>
          </a:xfrm>
          <a:prstGeom prst="rect">
            <a:avLst/>
          </a:prstGeom>
          <a:noFill/>
        </p:spPr>
        <p:txBody>
          <a:bodyPr wrap="square" rtlCol="1">
            <a:spAutoFit/>
          </a:bodyPr>
          <a:lstStyle/>
          <a:p>
            <a:r>
              <a:rPr lang="en-US" sz="44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Significance of Study</a:t>
            </a:r>
            <a:endParaRPr lang="ar-JO" sz="4400" b="1" i="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4" name="TextBox 3"/>
          <p:cNvSpPr txBox="1"/>
          <p:nvPr/>
        </p:nvSpPr>
        <p:spPr>
          <a:xfrm>
            <a:off x="1752600" y="1676400"/>
            <a:ext cx="6858000" cy="1846659"/>
          </a:xfrm>
          <a:prstGeom prst="rect">
            <a:avLst/>
          </a:prstGeom>
          <a:noFill/>
        </p:spPr>
        <p:txBody>
          <a:bodyPr wrap="square" rtlCol="1">
            <a:spAutoFit/>
          </a:bodyPr>
          <a:lstStyle/>
          <a:p>
            <a:pPr algn="just"/>
            <a:r>
              <a:rPr lang="en-US" sz="2400" b="1" i="1" dirty="0" smtClean="0"/>
              <a:t>We can clearly notice the growing weight of school bags and its effects on health of the children that has become a matter of serious concern for every parent, schools, and authorities. </a:t>
            </a:r>
          </a:p>
          <a:p>
            <a:endParaRPr lang="ar-JO" dirty="0"/>
          </a:p>
        </p:txBody>
      </p:sp>
      <p:sp>
        <p:nvSpPr>
          <p:cNvPr id="5" name="TextBox 4"/>
          <p:cNvSpPr txBox="1"/>
          <p:nvPr/>
        </p:nvSpPr>
        <p:spPr>
          <a:xfrm>
            <a:off x="1676400" y="3534013"/>
            <a:ext cx="6629400" cy="3323987"/>
          </a:xfrm>
          <a:prstGeom prst="rect">
            <a:avLst/>
          </a:prstGeom>
          <a:noFill/>
        </p:spPr>
        <p:txBody>
          <a:bodyPr wrap="square" rtlCol="1">
            <a:spAutoFit/>
          </a:bodyPr>
          <a:lstStyle/>
          <a:p>
            <a:pPr algn="just"/>
            <a:r>
              <a:rPr lang="en-US" sz="2400" b="1" i="1" dirty="0" smtClean="0"/>
              <a:t>We find it of equal importance too to determine children’s opinion on their individual daily school bag load. Up to my knowledge, no study in Palestine has evaluated the influence of backpack on student’s backs before, we also found that we have a huge number of school students, for these reasons we were encouraged to perform this study.</a:t>
            </a:r>
          </a:p>
          <a:p>
            <a:endParaRPr lang="ar-JO" dirty="0"/>
          </a:p>
        </p:txBody>
      </p:sp>
      <p:pic>
        <p:nvPicPr>
          <p:cNvPr id="6" name="Picture 5" descr="images 55.jpg"/>
          <p:cNvPicPr>
            <a:picLocks noChangeAspect="1"/>
          </p:cNvPicPr>
          <p:nvPr/>
        </p:nvPicPr>
        <p:blipFill>
          <a:blip r:embed="rId3"/>
          <a:stretch>
            <a:fillRect/>
          </a:stretch>
        </p:blipFill>
        <p:spPr>
          <a:xfrm>
            <a:off x="6638925" y="0"/>
            <a:ext cx="2505075" cy="16764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00200" y="1371600"/>
            <a:ext cx="4267200" cy="646331"/>
          </a:xfrm>
          <a:prstGeom prst="rect">
            <a:avLst/>
          </a:prstGeom>
          <a:noFill/>
        </p:spPr>
        <p:txBody>
          <a:bodyPr wrap="square" rtlCol="1">
            <a:spAutoFit/>
          </a:bodyPr>
          <a:lstStyle/>
          <a:p>
            <a:endParaRPr lang="en-US" dirty="0" smtClean="0"/>
          </a:p>
          <a:p>
            <a:endParaRPr lang="ar-JO" dirty="0"/>
          </a:p>
        </p:txBody>
      </p:sp>
      <p:pic>
        <p:nvPicPr>
          <p:cNvPr id="6" name="Picture 5" descr="5985_11306152615.jpg"/>
          <p:cNvPicPr>
            <a:picLocks noChangeAspect="1"/>
          </p:cNvPicPr>
          <p:nvPr/>
        </p:nvPicPr>
        <p:blipFill>
          <a:blip r:embed="rId2"/>
          <a:stretch>
            <a:fillRect/>
          </a:stretch>
        </p:blipFill>
        <p:spPr>
          <a:xfrm>
            <a:off x="0" y="0"/>
            <a:ext cx="9144000" cy="6858000"/>
          </a:xfrm>
          <a:prstGeom prst="rect">
            <a:avLst/>
          </a:prstGeom>
        </p:spPr>
      </p:pic>
      <p:pic>
        <p:nvPicPr>
          <p:cNvPr id="7" name="Picture 6" descr="content.jpg"/>
          <p:cNvPicPr>
            <a:picLocks noChangeAspect="1"/>
          </p:cNvPicPr>
          <p:nvPr/>
        </p:nvPicPr>
        <p:blipFill>
          <a:blip r:embed="rId3"/>
          <a:stretch>
            <a:fillRect/>
          </a:stretch>
        </p:blipFill>
        <p:spPr>
          <a:xfrm>
            <a:off x="5867400" y="0"/>
            <a:ext cx="3276600" cy="5410200"/>
          </a:xfrm>
          <a:prstGeom prst="rect">
            <a:avLst/>
          </a:prstGeom>
        </p:spPr>
      </p:pic>
      <p:sp>
        <p:nvSpPr>
          <p:cNvPr id="9" name="Pentagon 8"/>
          <p:cNvSpPr/>
          <p:nvPr/>
        </p:nvSpPr>
        <p:spPr>
          <a:xfrm>
            <a:off x="1828800" y="4038600"/>
            <a:ext cx="4191000" cy="1066800"/>
          </a:xfrm>
          <a:prstGeom prst="homePlat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US" sz="4000" b="1" dirty="0" smtClean="0">
                <a:solidFill>
                  <a:schemeClr val="tx1"/>
                </a:solidFill>
              </a:rPr>
              <a:t>Literature Review</a:t>
            </a:r>
            <a:endParaRPr lang="ar-JO" sz="4000" b="1" dirty="0" smtClean="0">
              <a:solidFill>
                <a:schemeClr val="tx1"/>
              </a:solidFill>
            </a:endParaRPr>
          </a:p>
        </p:txBody>
      </p:sp>
      <p:sp>
        <p:nvSpPr>
          <p:cNvPr id="10" name="Pentagon 9"/>
          <p:cNvSpPr/>
          <p:nvPr/>
        </p:nvSpPr>
        <p:spPr>
          <a:xfrm>
            <a:off x="1828800" y="457200"/>
            <a:ext cx="4038600" cy="990600"/>
          </a:xfrm>
          <a:prstGeom prst="homePlat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4000" b="1" dirty="0" smtClean="0">
                <a:solidFill>
                  <a:schemeClr val="tx1"/>
                </a:solidFill>
              </a:rPr>
              <a:t>Introduction</a:t>
            </a:r>
            <a:endParaRPr lang="ar-JO" sz="4000" b="1" dirty="0" smtClean="0">
              <a:solidFill>
                <a:schemeClr val="tx1"/>
              </a:solidFill>
            </a:endParaRPr>
          </a:p>
          <a:p>
            <a:pPr algn="ctr"/>
            <a:endParaRPr lang="ar-JO" dirty="0"/>
          </a:p>
        </p:txBody>
      </p:sp>
      <p:sp>
        <p:nvSpPr>
          <p:cNvPr id="11" name="Right Arrow 10"/>
          <p:cNvSpPr/>
          <p:nvPr/>
        </p:nvSpPr>
        <p:spPr>
          <a:xfrm>
            <a:off x="2133600" y="1524000"/>
            <a:ext cx="2895600" cy="914400"/>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solidFill>
                  <a:schemeClr val="tx1"/>
                </a:solidFill>
              </a:rPr>
              <a:t>General Background </a:t>
            </a:r>
            <a:endParaRPr lang="ar-JO" sz="2000" b="1" dirty="0">
              <a:solidFill>
                <a:schemeClr val="tx1"/>
              </a:solidFill>
            </a:endParaRPr>
          </a:p>
        </p:txBody>
      </p:sp>
      <p:sp>
        <p:nvSpPr>
          <p:cNvPr id="12" name="Right Arrow 11"/>
          <p:cNvSpPr/>
          <p:nvPr/>
        </p:nvSpPr>
        <p:spPr>
          <a:xfrm>
            <a:off x="2133600" y="2286000"/>
            <a:ext cx="2895600" cy="914400"/>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solidFill>
                  <a:schemeClr val="tx1"/>
                </a:solidFill>
              </a:rPr>
              <a:t>Problem Definition </a:t>
            </a:r>
            <a:endParaRPr lang="ar-JO" sz="2000" b="1" dirty="0">
              <a:solidFill>
                <a:schemeClr val="tx1"/>
              </a:solidFill>
            </a:endParaRPr>
          </a:p>
        </p:txBody>
      </p:sp>
      <p:sp>
        <p:nvSpPr>
          <p:cNvPr id="13" name="Right Arrow 12"/>
          <p:cNvSpPr/>
          <p:nvPr/>
        </p:nvSpPr>
        <p:spPr>
          <a:xfrm>
            <a:off x="2133600" y="2971800"/>
            <a:ext cx="2895600" cy="914400"/>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solidFill>
                  <a:schemeClr val="tx1"/>
                </a:solidFill>
              </a:rPr>
              <a:t>Objectives </a:t>
            </a:r>
            <a:endParaRPr lang="ar-JO" sz="2000" b="1" dirty="0" smtClean="0">
              <a:solidFill>
                <a:schemeClr val="tx1"/>
              </a:solidFill>
            </a:endParaRPr>
          </a:p>
        </p:txBody>
      </p:sp>
      <p:sp>
        <p:nvSpPr>
          <p:cNvPr id="14" name="Right Arrow 13"/>
          <p:cNvSpPr/>
          <p:nvPr/>
        </p:nvSpPr>
        <p:spPr>
          <a:xfrm>
            <a:off x="2209800" y="5943600"/>
            <a:ext cx="2895600" cy="914400"/>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solidFill>
                  <a:schemeClr val="tx1"/>
                </a:solidFill>
              </a:rPr>
              <a:t>Regional Studies  </a:t>
            </a:r>
            <a:endParaRPr lang="ar-JO" sz="2000" b="1" dirty="0" smtClean="0">
              <a:solidFill>
                <a:schemeClr val="tx1"/>
              </a:solidFill>
            </a:endParaRPr>
          </a:p>
        </p:txBody>
      </p:sp>
      <p:sp>
        <p:nvSpPr>
          <p:cNvPr id="15" name="Right Arrow 14"/>
          <p:cNvSpPr/>
          <p:nvPr/>
        </p:nvSpPr>
        <p:spPr>
          <a:xfrm>
            <a:off x="2209800" y="5181600"/>
            <a:ext cx="2895600" cy="914400"/>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solidFill>
                  <a:schemeClr val="tx1"/>
                </a:solidFill>
              </a:rPr>
              <a:t>International Studies  </a:t>
            </a:r>
            <a:endParaRPr lang="ar-JO" sz="2000" b="1" dirty="0" smtClean="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524000" y="304800"/>
            <a:ext cx="7391400" cy="1231106"/>
          </a:xfrm>
          <a:prstGeom prst="rect">
            <a:avLst/>
          </a:prstGeom>
          <a:noFill/>
        </p:spPr>
        <p:txBody>
          <a:bodyPr wrap="square" rtlCol="1">
            <a:spAutoFit/>
          </a:bodyPr>
          <a:lstStyle/>
          <a:p>
            <a:pPr algn="just">
              <a:buFont typeface="Wingdings" pitchFamily="2" charset="2"/>
              <a:buChar char="v"/>
            </a:pPr>
            <a:r>
              <a:rPr lang="en-US" sz="2800" b="1" i="1" dirty="0" smtClean="0">
                <a:solidFill>
                  <a:schemeClr val="accent2">
                    <a:lumMod val="60000"/>
                    <a:lumOff val="40000"/>
                  </a:schemeClr>
                </a:solidFill>
              </a:rPr>
              <a:t>Statistical information from the ministry of higher education</a:t>
            </a:r>
            <a:r>
              <a:rPr lang="en-US" sz="2800" b="1" dirty="0" smtClean="0">
                <a:solidFill>
                  <a:schemeClr val="accent2">
                    <a:lumMod val="60000"/>
                    <a:lumOff val="40000"/>
                  </a:schemeClr>
                </a:solidFill>
              </a:rPr>
              <a:t>:</a:t>
            </a:r>
            <a:endParaRPr lang="en-US" sz="2800" dirty="0" smtClean="0">
              <a:solidFill>
                <a:schemeClr val="accent2">
                  <a:lumMod val="60000"/>
                  <a:lumOff val="40000"/>
                </a:schemeClr>
              </a:solidFill>
            </a:endParaRPr>
          </a:p>
          <a:p>
            <a:endParaRPr lang="ar-JO" dirty="0"/>
          </a:p>
        </p:txBody>
      </p:sp>
      <p:sp>
        <p:nvSpPr>
          <p:cNvPr id="4" name="TextBox 3"/>
          <p:cNvSpPr txBox="1"/>
          <p:nvPr/>
        </p:nvSpPr>
        <p:spPr>
          <a:xfrm>
            <a:off x="1600200" y="1447800"/>
            <a:ext cx="7086600" cy="1846659"/>
          </a:xfrm>
          <a:prstGeom prst="rect">
            <a:avLst/>
          </a:prstGeom>
          <a:noFill/>
        </p:spPr>
        <p:txBody>
          <a:bodyPr wrap="square" rtlCol="1">
            <a:spAutoFit/>
          </a:bodyPr>
          <a:lstStyle/>
          <a:p>
            <a:pPr algn="just"/>
            <a:r>
              <a:rPr lang="en-US" sz="2400" b="1" i="1" dirty="0" smtClean="0"/>
              <a:t>Basic education / compulsory: student starts entering the first grade primary from the age of 5 years and 6 months. And which will last for a period of ten years; until the end of the tenth grade (compulsory).</a:t>
            </a:r>
          </a:p>
          <a:p>
            <a:endParaRPr lang="ar-JO" dirty="0"/>
          </a:p>
        </p:txBody>
      </p:sp>
      <p:sp>
        <p:nvSpPr>
          <p:cNvPr id="5" name="TextBox 4"/>
          <p:cNvSpPr txBox="1"/>
          <p:nvPr/>
        </p:nvSpPr>
        <p:spPr>
          <a:xfrm>
            <a:off x="1752600" y="3048000"/>
            <a:ext cx="7086600" cy="1231106"/>
          </a:xfrm>
          <a:prstGeom prst="rect">
            <a:avLst/>
          </a:prstGeom>
          <a:noFill/>
        </p:spPr>
        <p:txBody>
          <a:bodyPr wrap="square" rtlCol="1">
            <a:spAutoFit/>
          </a:bodyPr>
          <a:lstStyle/>
          <a:p>
            <a:pPr algn="just">
              <a:buFont typeface="Wingdings" pitchFamily="2" charset="2"/>
              <a:buChar char="v"/>
            </a:pPr>
            <a:r>
              <a:rPr lang="en-US" sz="2800" b="1" i="1" dirty="0" smtClean="0">
                <a:solidFill>
                  <a:schemeClr val="accent2">
                    <a:lumMod val="60000"/>
                    <a:lumOff val="40000"/>
                  </a:schemeClr>
                </a:solidFill>
              </a:rPr>
              <a:t>Distribution of basic school students by sex and class in all the supervisory authorities:</a:t>
            </a:r>
          </a:p>
          <a:p>
            <a:endParaRPr lang="ar-JO" dirty="0"/>
          </a:p>
        </p:txBody>
      </p:sp>
      <p:graphicFrame>
        <p:nvGraphicFramePr>
          <p:cNvPr id="6" name="Table 5"/>
          <p:cNvGraphicFramePr>
            <a:graphicFrameLocks noGrp="1"/>
          </p:cNvGraphicFramePr>
          <p:nvPr/>
        </p:nvGraphicFramePr>
        <p:xfrm>
          <a:off x="1676405" y="4267200"/>
          <a:ext cx="7315199" cy="2286000"/>
        </p:xfrm>
        <a:graphic>
          <a:graphicData uri="http://schemas.openxmlformats.org/drawingml/2006/table">
            <a:tbl>
              <a:tblPr>
                <a:tableStyleId>{69C7853C-536D-4A76-A0AE-DD22124D55A5}</a:tableStyleId>
              </a:tblPr>
              <a:tblGrid>
                <a:gridCol w="721127"/>
                <a:gridCol w="642402"/>
                <a:gridCol w="642402"/>
                <a:gridCol w="563677"/>
                <a:gridCol w="642402"/>
                <a:gridCol w="642402"/>
                <a:gridCol w="563677"/>
                <a:gridCol w="563677"/>
                <a:gridCol w="563677"/>
                <a:gridCol w="563677"/>
                <a:gridCol w="563677"/>
                <a:gridCol w="642402"/>
              </a:tblGrid>
              <a:tr h="612958">
                <a:tc>
                  <a:txBody>
                    <a:bodyPr/>
                    <a:lstStyle/>
                    <a:p>
                      <a:pPr>
                        <a:spcAft>
                          <a:spcPts val="0"/>
                        </a:spcAft>
                      </a:pPr>
                      <a:r>
                        <a:rPr lang="en-US" sz="1300" b="1" i="1" dirty="0"/>
                        <a:t>Class level </a:t>
                      </a:r>
                      <a:endParaRPr lang="en-US" sz="1300" b="1" i="1" dirty="0">
                        <a:latin typeface="Times"/>
                        <a:ea typeface="Times"/>
                        <a:cs typeface="Arial"/>
                      </a:endParaRPr>
                    </a:p>
                  </a:txBody>
                  <a:tcPr marL="68580" marR="68580" marT="0" marB="0">
                    <a:solidFill>
                      <a:schemeClr val="accent2">
                        <a:lumMod val="60000"/>
                        <a:lumOff val="40000"/>
                      </a:schemeClr>
                    </a:solidFill>
                  </a:tcPr>
                </a:tc>
                <a:tc>
                  <a:txBody>
                    <a:bodyPr/>
                    <a:lstStyle/>
                    <a:p>
                      <a:pPr>
                        <a:spcAft>
                          <a:spcPts val="0"/>
                        </a:spcAft>
                      </a:pPr>
                      <a:r>
                        <a:rPr lang="en-US" sz="1300" b="1" i="1" dirty="0"/>
                        <a:t>1</a:t>
                      </a:r>
                      <a:endParaRPr lang="en-US" sz="1300" b="1" i="1" dirty="0">
                        <a:latin typeface="Times"/>
                        <a:ea typeface="Times"/>
                        <a:cs typeface="Arial"/>
                      </a:endParaRPr>
                    </a:p>
                  </a:txBody>
                  <a:tcPr marL="68580" marR="68580" marT="0" marB="0">
                    <a:solidFill>
                      <a:schemeClr val="accent2">
                        <a:lumMod val="60000"/>
                        <a:lumOff val="40000"/>
                      </a:schemeClr>
                    </a:solidFill>
                  </a:tcPr>
                </a:tc>
                <a:tc>
                  <a:txBody>
                    <a:bodyPr/>
                    <a:lstStyle/>
                    <a:p>
                      <a:pPr>
                        <a:spcAft>
                          <a:spcPts val="0"/>
                        </a:spcAft>
                      </a:pPr>
                      <a:r>
                        <a:rPr lang="en-US" sz="1300" b="1" i="1" dirty="0"/>
                        <a:t>2</a:t>
                      </a:r>
                      <a:endParaRPr lang="en-US" sz="1300" b="1" i="1" dirty="0">
                        <a:latin typeface="Times"/>
                        <a:ea typeface="Times"/>
                        <a:cs typeface="Arial"/>
                      </a:endParaRPr>
                    </a:p>
                  </a:txBody>
                  <a:tcPr marL="68580" marR="68580" marT="0" marB="0">
                    <a:solidFill>
                      <a:schemeClr val="accent2">
                        <a:lumMod val="60000"/>
                        <a:lumOff val="40000"/>
                      </a:schemeClr>
                    </a:solidFill>
                  </a:tcPr>
                </a:tc>
                <a:tc>
                  <a:txBody>
                    <a:bodyPr/>
                    <a:lstStyle/>
                    <a:p>
                      <a:pPr>
                        <a:spcAft>
                          <a:spcPts val="0"/>
                        </a:spcAft>
                      </a:pPr>
                      <a:r>
                        <a:rPr lang="en-US" sz="1300" b="1" i="1" dirty="0"/>
                        <a:t>3</a:t>
                      </a:r>
                      <a:endParaRPr lang="en-US" sz="1300" b="1" i="1" dirty="0">
                        <a:latin typeface="Times"/>
                        <a:ea typeface="Times"/>
                        <a:cs typeface="Arial"/>
                      </a:endParaRPr>
                    </a:p>
                  </a:txBody>
                  <a:tcPr marL="68580" marR="68580" marT="0" marB="0">
                    <a:solidFill>
                      <a:schemeClr val="accent2">
                        <a:lumMod val="60000"/>
                        <a:lumOff val="40000"/>
                      </a:schemeClr>
                    </a:solidFill>
                  </a:tcPr>
                </a:tc>
                <a:tc>
                  <a:txBody>
                    <a:bodyPr/>
                    <a:lstStyle/>
                    <a:p>
                      <a:pPr>
                        <a:spcAft>
                          <a:spcPts val="0"/>
                        </a:spcAft>
                      </a:pPr>
                      <a:r>
                        <a:rPr lang="en-US" sz="1300" b="1" i="1" dirty="0"/>
                        <a:t>4</a:t>
                      </a:r>
                      <a:endParaRPr lang="en-US" sz="1300" b="1" i="1" dirty="0">
                        <a:latin typeface="Times"/>
                        <a:ea typeface="Times"/>
                        <a:cs typeface="Arial"/>
                      </a:endParaRPr>
                    </a:p>
                  </a:txBody>
                  <a:tcPr marL="68580" marR="68580" marT="0" marB="0">
                    <a:solidFill>
                      <a:schemeClr val="accent2">
                        <a:lumMod val="60000"/>
                        <a:lumOff val="40000"/>
                      </a:schemeClr>
                    </a:solidFill>
                  </a:tcPr>
                </a:tc>
                <a:tc>
                  <a:txBody>
                    <a:bodyPr/>
                    <a:lstStyle/>
                    <a:p>
                      <a:pPr>
                        <a:spcAft>
                          <a:spcPts val="0"/>
                        </a:spcAft>
                      </a:pPr>
                      <a:r>
                        <a:rPr lang="en-US" sz="1300" b="1" i="1" dirty="0"/>
                        <a:t>5</a:t>
                      </a:r>
                      <a:endParaRPr lang="en-US" sz="1300" b="1" i="1" dirty="0">
                        <a:latin typeface="Times"/>
                        <a:ea typeface="Times"/>
                        <a:cs typeface="Arial"/>
                      </a:endParaRPr>
                    </a:p>
                  </a:txBody>
                  <a:tcPr marL="68580" marR="68580" marT="0" marB="0">
                    <a:solidFill>
                      <a:schemeClr val="accent2">
                        <a:lumMod val="60000"/>
                        <a:lumOff val="40000"/>
                      </a:schemeClr>
                    </a:solidFill>
                  </a:tcPr>
                </a:tc>
                <a:tc>
                  <a:txBody>
                    <a:bodyPr/>
                    <a:lstStyle/>
                    <a:p>
                      <a:pPr>
                        <a:spcAft>
                          <a:spcPts val="0"/>
                        </a:spcAft>
                      </a:pPr>
                      <a:r>
                        <a:rPr lang="en-US" sz="1300" b="1" i="1" dirty="0"/>
                        <a:t>6</a:t>
                      </a:r>
                      <a:endParaRPr lang="en-US" sz="1300" b="1" i="1" dirty="0">
                        <a:latin typeface="Times"/>
                        <a:ea typeface="Times"/>
                        <a:cs typeface="Arial"/>
                      </a:endParaRPr>
                    </a:p>
                  </a:txBody>
                  <a:tcPr marL="68580" marR="68580" marT="0" marB="0">
                    <a:solidFill>
                      <a:schemeClr val="accent2">
                        <a:lumMod val="60000"/>
                        <a:lumOff val="40000"/>
                      </a:schemeClr>
                    </a:solidFill>
                  </a:tcPr>
                </a:tc>
                <a:tc>
                  <a:txBody>
                    <a:bodyPr/>
                    <a:lstStyle/>
                    <a:p>
                      <a:pPr>
                        <a:spcAft>
                          <a:spcPts val="0"/>
                        </a:spcAft>
                      </a:pPr>
                      <a:r>
                        <a:rPr lang="en-US" sz="1300" b="1" i="1" dirty="0"/>
                        <a:t>7</a:t>
                      </a:r>
                      <a:endParaRPr lang="en-US" sz="1300" b="1" i="1" dirty="0">
                        <a:latin typeface="Times"/>
                        <a:ea typeface="Times"/>
                        <a:cs typeface="Arial"/>
                      </a:endParaRPr>
                    </a:p>
                  </a:txBody>
                  <a:tcPr marL="68580" marR="68580" marT="0" marB="0">
                    <a:solidFill>
                      <a:schemeClr val="accent2">
                        <a:lumMod val="60000"/>
                        <a:lumOff val="40000"/>
                      </a:schemeClr>
                    </a:solidFill>
                  </a:tcPr>
                </a:tc>
                <a:tc>
                  <a:txBody>
                    <a:bodyPr/>
                    <a:lstStyle/>
                    <a:p>
                      <a:pPr>
                        <a:spcAft>
                          <a:spcPts val="0"/>
                        </a:spcAft>
                      </a:pPr>
                      <a:r>
                        <a:rPr lang="en-US" sz="1300" b="1" i="1" dirty="0"/>
                        <a:t>8</a:t>
                      </a:r>
                      <a:endParaRPr lang="en-US" sz="1300" b="1" i="1" dirty="0">
                        <a:latin typeface="Times"/>
                        <a:ea typeface="Times"/>
                        <a:cs typeface="Arial"/>
                      </a:endParaRPr>
                    </a:p>
                  </a:txBody>
                  <a:tcPr marL="68580" marR="68580" marT="0" marB="0">
                    <a:solidFill>
                      <a:schemeClr val="accent2">
                        <a:lumMod val="60000"/>
                        <a:lumOff val="40000"/>
                      </a:schemeClr>
                    </a:solidFill>
                  </a:tcPr>
                </a:tc>
                <a:tc>
                  <a:txBody>
                    <a:bodyPr/>
                    <a:lstStyle/>
                    <a:p>
                      <a:pPr>
                        <a:spcAft>
                          <a:spcPts val="0"/>
                        </a:spcAft>
                      </a:pPr>
                      <a:r>
                        <a:rPr lang="en-US" sz="1300" b="1" i="1" dirty="0"/>
                        <a:t>9</a:t>
                      </a:r>
                      <a:endParaRPr lang="en-US" sz="1300" b="1" i="1" dirty="0">
                        <a:latin typeface="Times"/>
                        <a:ea typeface="Times"/>
                        <a:cs typeface="Arial"/>
                      </a:endParaRPr>
                    </a:p>
                  </a:txBody>
                  <a:tcPr marL="68580" marR="68580" marT="0" marB="0">
                    <a:solidFill>
                      <a:schemeClr val="accent2">
                        <a:lumMod val="60000"/>
                        <a:lumOff val="40000"/>
                      </a:schemeClr>
                    </a:solidFill>
                  </a:tcPr>
                </a:tc>
                <a:tc>
                  <a:txBody>
                    <a:bodyPr/>
                    <a:lstStyle/>
                    <a:p>
                      <a:pPr>
                        <a:spcAft>
                          <a:spcPts val="0"/>
                        </a:spcAft>
                      </a:pPr>
                      <a:r>
                        <a:rPr lang="en-US" sz="1300" b="1" i="1" dirty="0"/>
                        <a:t>10</a:t>
                      </a:r>
                      <a:endParaRPr lang="en-US" sz="1300" b="1" i="1" dirty="0">
                        <a:latin typeface="Times"/>
                        <a:ea typeface="Times"/>
                        <a:cs typeface="Arial"/>
                      </a:endParaRPr>
                    </a:p>
                  </a:txBody>
                  <a:tcPr marL="68580" marR="68580" marT="0" marB="0">
                    <a:solidFill>
                      <a:schemeClr val="accent2">
                        <a:lumMod val="60000"/>
                        <a:lumOff val="40000"/>
                      </a:schemeClr>
                    </a:solidFill>
                  </a:tcPr>
                </a:tc>
                <a:tc>
                  <a:txBody>
                    <a:bodyPr/>
                    <a:lstStyle/>
                    <a:p>
                      <a:pPr>
                        <a:spcAft>
                          <a:spcPts val="0"/>
                        </a:spcAft>
                      </a:pPr>
                      <a:r>
                        <a:rPr lang="en-US" sz="1300" b="1" i="1" dirty="0"/>
                        <a:t>Sum </a:t>
                      </a:r>
                      <a:endParaRPr lang="en-US" sz="1300" b="1" i="1" dirty="0">
                        <a:latin typeface="Times"/>
                        <a:ea typeface="Times"/>
                        <a:cs typeface="Arial"/>
                      </a:endParaRPr>
                    </a:p>
                  </a:txBody>
                  <a:tcPr marL="68580" marR="68580" marT="0" marB="0">
                    <a:solidFill>
                      <a:schemeClr val="accent2">
                        <a:lumMod val="60000"/>
                        <a:lumOff val="40000"/>
                      </a:schemeClr>
                    </a:solidFill>
                  </a:tcPr>
                </a:tc>
              </a:tr>
              <a:tr h="491348">
                <a:tc>
                  <a:txBody>
                    <a:bodyPr/>
                    <a:lstStyle/>
                    <a:p>
                      <a:pPr>
                        <a:spcAft>
                          <a:spcPts val="0"/>
                        </a:spcAft>
                      </a:pPr>
                      <a:r>
                        <a:rPr lang="en-US" sz="1300" b="1" i="1" dirty="0"/>
                        <a:t>Males </a:t>
                      </a:r>
                      <a:endParaRPr lang="en-US" sz="1300" b="1" i="1" dirty="0">
                        <a:latin typeface="Times"/>
                        <a:ea typeface="Times"/>
                        <a:cs typeface="Arial"/>
                      </a:endParaRPr>
                    </a:p>
                  </a:txBody>
                  <a:tcPr marL="68580" marR="68580" marT="0" marB="0">
                    <a:solidFill>
                      <a:schemeClr val="accent2">
                        <a:lumMod val="60000"/>
                        <a:lumOff val="40000"/>
                      </a:schemeClr>
                    </a:solidFill>
                  </a:tcPr>
                </a:tc>
                <a:tc>
                  <a:txBody>
                    <a:bodyPr/>
                    <a:lstStyle/>
                    <a:p>
                      <a:pPr>
                        <a:spcAft>
                          <a:spcPts val="0"/>
                        </a:spcAft>
                      </a:pPr>
                      <a:r>
                        <a:rPr lang="en-US" sz="1300" b="1" i="1" dirty="0"/>
                        <a:t>55860</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52216</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51140</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51893</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51762</a:t>
                      </a:r>
                      <a:endParaRPr lang="en-US" sz="1300" b="1" i="1" dirty="0">
                        <a:latin typeface="Times"/>
                        <a:ea typeface="Times"/>
                        <a:cs typeface="Arial"/>
                      </a:endParaRPr>
                    </a:p>
                  </a:txBody>
                  <a:tcPr marL="68580" marR="68580" marT="0" marB="0"/>
                </a:tc>
                <a:tc>
                  <a:txBody>
                    <a:bodyPr/>
                    <a:lstStyle/>
                    <a:p>
                      <a:pPr>
                        <a:spcAft>
                          <a:spcPts val="0"/>
                        </a:spcAft>
                      </a:pPr>
                      <a:r>
                        <a:rPr lang="en-US" sz="1300" b="1" i="1"/>
                        <a:t>48038</a:t>
                      </a:r>
                      <a:endParaRPr lang="en-US" sz="1300" b="1" i="1">
                        <a:latin typeface="Times"/>
                        <a:ea typeface="Times"/>
                        <a:cs typeface="Arial"/>
                      </a:endParaRPr>
                    </a:p>
                  </a:txBody>
                  <a:tcPr marL="68580" marR="68580" marT="0" marB="0"/>
                </a:tc>
                <a:tc>
                  <a:txBody>
                    <a:bodyPr/>
                    <a:lstStyle/>
                    <a:p>
                      <a:pPr>
                        <a:spcAft>
                          <a:spcPts val="0"/>
                        </a:spcAft>
                      </a:pPr>
                      <a:r>
                        <a:rPr lang="en-US" sz="1300" b="1" i="1"/>
                        <a:t>46954</a:t>
                      </a:r>
                      <a:endParaRPr lang="en-US" sz="1300" b="1" i="1">
                        <a:latin typeface="Times"/>
                        <a:ea typeface="Times"/>
                        <a:cs typeface="Arial"/>
                      </a:endParaRPr>
                    </a:p>
                  </a:txBody>
                  <a:tcPr marL="68580" marR="68580" marT="0" marB="0"/>
                </a:tc>
                <a:tc>
                  <a:txBody>
                    <a:bodyPr/>
                    <a:lstStyle/>
                    <a:p>
                      <a:pPr>
                        <a:spcAft>
                          <a:spcPts val="0"/>
                        </a:spcAft>
                      </a:pPr>
                      <a:r>
                        <a:rPr lang="en-US" sz="1300" b="1" i="1"/>
                        <a:t>44547</a:t>
                      </a:r>
                      <a:endParaRPr lang="en-US" sz="1300" b="1" i="1">
                        <a:latin typeface="Times"/>
                        <a:ea typeface="Times"/>
                        <a:cs typeface="Arial"/>
                      </a:endParaRPr>
                    </a:p>
                  </a:txBody>
                  <a:tcPr marL="68580" marR="68580" marT="0" marB="0"/>
                </a:tc>
                <a:tc>
                  <a:txBody>
                    <a:bodyPr/>
                    <a:lstStyle/>
                    <a:p>
                      <a:pPr>
                        <a:spcAft>
                          <a:spcPts val="0"/>
                        </a:spcAft>
                      </a:pPr>
                      <a:r>
                        <a:rPr lang="en-US" sz="1300" b="1" i="1"/>
                        <a:t>42934</a:t>
                      </a:r>
                      <a:endParaRPr lang="en-US" sz="1300" b="1" i="1">
                        <a:latin typeface="Times"/>
                        <a:ea typeface="Times"/>
                        <a:cs typeface="Arial"/>
                      </a:endParaRPr>
                    </a:p>
                  </a:txBody>
                  <a:tcPr marL="68580" marR="68580" marT="0" marB="0"/>
                </a:tc>
                <a:tc>
                  <a:txBody>
                    <a:bodyPr/>
                    <a:lstStyle/>
                    <a:p>
                      <a:pPr>
                        <a:spcAft>
                          <a:spcPts val="0"/>
                        </a:spcAft>
                      </a:pPr>
                      <a:r>
                        <a:rPr lang="en-US" sz="1300" b="1" i="1"/>
                        <a:t>40954</a:t>
                      </a:r>
                      <a:endParaRPr lang="en-US" sz="1300" b="1" i="1">
                        <a:latin typeface="Times"/>
                        <a:ea typeface="Times"/>
                        <a:cs typeface="Arial"/>
                      </a:endParaRPr>
                    </a:p>
                  </a:txBody>
                  <a:tcPr marL="68580" marR="68580" marT="0" marB="0"/>
                </a:tc>
                <a:tc>
                  <a:txBody>
                    <a:bodyPr/>
                    <a:lstStyle/>
                    <a:p>
                      <a:pPr>
                        <a:spcAft>
                          <a:spcPts val="0"/>
                        </a:spcAft>
                      </a:pPr>
                      <a:r>
                        <a:rPr lang="en-US" sz="1300" b="1" i="1"/>
                        <a:t>486298</a:t>
                      </a:r>
                      <a:endParaRPr lang="en-US" sz="1300" b="1" i="1">
                        <a:latin typeface="Times"/>
                        <a:ea typeface="Times"/>
                        <a:cs typeface="Arial"/>
                      </a:endParaRPr>
                    </a:p>
                  </a:txBody>
                  <a:tcPr marL="68580" marR="68580" marT="0" marB="0"/>
                </a:tc>
              </a:tr>
              <a:tr h="589619">
                <a:tc>
                  <a:txBody>
                    <a:bodyPr/>
                    <a:lstStyle/>
                    <a:p>
                      <a:pPr>
                        <a:spcAft>
                          <a:spcPts val="0"/>
                        </a:spcAft>
                      </a:pPr>
                      <a:r>
                        <a:rPr lang="en-US" sz="1300" b="1" i="1" dirty="0"/>
                        <a:t>Females </a:t>
                      </a:r>
                      <a:endParaRPr lang="en-US" sz="1300" b="1" i="1" dirty="0">
                        <a:latin typeface="Times"/>
                        <a:ea typeface="Times"/>
                        <a:cs typeface="Arial"/>
                      </a:endParaRPr>
                    </a:p>
                  </a:txBody>
                  <a:tcPr marL="68580" marR="68580" marT="0" marB="0">
                    <a:solidFill>
                      <a:schemeClr val="accent2">
                        <a:lumMod val="60000"/>
                        <a:lumOff val="40000"/>
                      </a:schemeClr>
                    </a:solidFill>
                  </a:tcPr>
                </a:tc>
                <a:tc>
                  <a:txBody>
                    <a:bodyPr/>
                    <a:lstStyle/>
                    <a:p>
                      <a:pPr>
                        <a:spcAft>
                          <a:spcPts val="0"/>
                        </a:spcAft>
                      </a:pPr>
                      <a:r>
                        <a:rPr lang="en-US" sz="1300" b="1" i="1" dirty="0"/>
                        <a:t>52611</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49433</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47737</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50478</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49625</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46748</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46399</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45621</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45782</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46568</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481002</a:t>
                      </a:r>
                      <a:endParaRPr lang="en-US" sz="1300" b="1" i="1" dirty="0">
                        <a:latin typeface="Times"/>
                        <a:ea typeface="Times"/>
                        <a:cs typeface="Arial"/>
                      </a:endParaRPr>
                    </a:p>
                  </a:txBody>
                  <a:tcPr marL="68580" marR="68580" marT="0" marB="0"/>
                </a:tc>
              </a:tr>
              <a:tr h="592075">
                <a:tc>
                  <a:txBody>
                    <a:bodyPr/>
                    <a:lstStyle/>
                    <a:p>
                      <a:pPr>
                        <a:spcAft>
                          <a:spcPts val="0"/>
                        </a:spcAft>
                      </a:pPr>
                      <a:r>
                        <a:rPr lang="en-US" sz="1300" b="1" i="1" dirty="0"/>
                        <a:t>Sum </a:t>
                      </a:r>
                      <a:endParaRPr lang="en-US" sz="1300" b="1" i="1" dirty="0">
                        <a:latin typeface="Times"/>
                        <a:ea typeface="Times"/>
                        <a:cs typeface="Arial"/>
                      </a:endParaRPr>
                    </a:p>
                  </a:txBody>
                  <a:tcPr marL="68580" marR="68580" marT="0" marB="0">
                    <a:solidFill>
                      <a:schemeClr val="accent2">
                        <a:lumMod val="60000"/>
                        <a:lumOff val="40000"/>
                      </a:schemeClr>
                    </a:solidFill>
                  </a:tcPr>
                </a:tc>
                <a:tc>
                  <a:txBody>
                    <a:bodyPr/>
                    <a:lstStyle/>
                    <a:p>
                      <a:pPr>
                        <a:spcAft>
                          <a:spcPts val="0"/>
                        </a:spcAft>
                      </a:pPr>
                      <a:r>
                        <a:rPr lang="en-US" sz="1300" b="1" i="1"/>
                        <a:t>108471</a:t>
                      </a:r>
                      <a:endParaRPr lang="en-US" sz="1300" b="1" i="1">
                        <a:latin typeface="Times"/>
                        <a:ea typeface="Times"/>
                        <a:cs typeface="Arial"/>
                      </a:endParaRPr>
                    </a:p>
                  </a:txBody>
                  <a:tcPr marL="68580" marR="68580" marT="0" marB="0"/>
                </a:tc>
                <a:tc>
                  <a:txBody>
                    <a:bodyPr/>
                    <a:lstStyle/>
                    <a:p>
                      <a:pPr>
                        <a:spcAft>
                          <a:spcPts val="0"/>
                        </a:spcAft>
                      </a:pPr>
                      <a:r>
                        <a:rPr lang="en-US" sz="1300" b="1" i="1"/>
                        <a:t>101649</a:t>
                      </a:r>
                      <a:endParaRPr lang="en-US" sz="1300" b="1" i="1">
                        <a:latin typeface="Times"/>
                        <a:ea typeface="Times"/>
                        <a:cs typeface="Arial"/>
                      </a:endParaRPr>
                    </a:p>
                  </a:txBody>
                  <a:tcPr marL="68580" marR="68580" marT="0" marB="0"/>
                </a:tc>
                <a:tc>
                  <a:txBody>
                    <a:bodyPr/>
                    <a:lstStyle/>
                    <a:p>
                      <a:pPr>
                        <a:spcAft>
                          <a:spcPts val="0"/>
                        </a:spcAft>
                      </a:pPr>
                      <a:r>
                        <a:rPr lang="en-US" sz="1300" b="1" i="1" dirty="0"/>
                        <a:t>98877</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102371</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101387</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94786</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93353</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90168</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88716</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87522</a:t>
                      </a:r>
                      <a:endParaRPr lang="en-US" sz="1300" b="1" i="1" dirty="0">
                        <a:latin typeface="Times"/>
                        <a:ea typeface="Times"/>
                        <a:cs typeface="Arial"/>
                      </a:endParaRPr>
                    </a:p>
                  </a:txBody>
                  <a:tcPr marL="68580" marR="68580" marT="0" marB="0"/>
                </a:tc>
                <a:tc>
                  <a:txBody>
                    <a:bodyPr/>
                    <a:lstStyle/>
                    <a:p>
                      <a:pPr>
                        <a:spcAft>
                          <a:spcPts val="0"/>
                        </a:spcAft>
                      </a:pPr>
                      <a:r>
                        <a:rPr lang="en-US" sz="1300" b="1" i="1" dirty="0"/>
                        <a:t>967300</a:t>
                      </a:r>
                      <a:endParaRPr lang="en-US" sz="1300" b="1" i="1" dirty="0">
                        <a:latin typeface="Times"/>
                        <a:ea typeface="Times"/>
                        <a:cs typeface="Arial"/>
                      </a:endParaRPr>
                    </a:p>
                  </a:txBody>
                  <a:tcPr marL="68580" marR="68580" marT="0" marB="0"/>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676400" y="228600"/>
            <a:ext cx="7010400" cy="954107"/>
          </a:xfrm>
          <a:prstGeom prst="rect">
            <a:avLst/>
          </a:prstGeom>
          <a:noFill/>
        </p:spPr>
        <p:txBody>
          <a:bodyPr wrap="square" rtlCol="1">
            <a:spAutoFit/>
          </a:bodyPr>
          <a:lstStyle/>
          <a:p>
            <a:pPr>
              <a:buFont typeface="Wingdings" pitchFamily="2" charset="2"/>
              <a:buChar char="v"/>
            </a:pPr>
            <a:r>
              <a:rPr lang="en-US" sz="2800" b="1" i="1" dirty="0" smtClean="0">
                <a:solidFill>
                  <a:schemeClr val="accent2">
                    <a:lumMod val="60000"/>
                    <a:lumOff val="40000"/>
                  </a:schemeClr>
                </a:solidFill>
              </a:rPr>
              <a:t>Distribution of basic school students by Supervising Authority</a:t>
            </a:r>
            <a:endParaRPr lang="ar-JO" sz="2800" b="1" i="1" dirty="0">
              <a:solidFill>
                <a:schemeClr val="accent2">
                  <a:lumMod val="60000"/>
                  <a:lumOff val="40000"/>
                </a:schemeClr>
              </a:solidFill>
            </a:endParaRPr>
          </a:p>
        </p:txBody>
      </p:sp>
      <p:pic>
        <p:nvPicPr>
          <p:cNvPr id="32769" name="Picture 1" descr="Untitled"/>
          <p:cNvPicPr>
            <a:picLocks noChangeAspect="1" noChangeArrowheads="1"/>
          </p:cNvPicPr>
          <p:nvPr/>
        </p:nvPicPr>
        <p:blipFill>
          <a:blip r:embed="rId3"/>
          <a:srcRect/>
          <a:stretch>
            <a:fillRect/>
          </a:stretch>
        </p:blipFill>
        <p:spPr bwMode="auto">
          <a:xfrm>
            <a:off x="1828800" y="1447800"/>
            <a:ext cx="7010400" cy="45720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676400" y="228600"/>
            <a:ext cx="2895600" cy="1046440"/>
          </a:xfrm>
          <a:prstGeom prst="rect">
            <a:avLst/>
          </a:prstGeom>
          <a:noFill/>
        </p:spPr>
        <p:txBody>
          <a:bodyPr wrap="square" rtlCol="1">
            <a:spAutoFit/>
          </a:bodyPr>
          <a:lstStyle/>
          <a:p>
            <a:pPr marL="0" lvl="1"/>
            <a:r>
              <a:rPr lang="en-US" sz="44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Objectives</a:t>
            </a:r>
            <a:endParaRPr lang="en-US" sz="4400" b="1" i="1" dirty="0" smtClean="0"/>
          </a:p>
          <a:p>
            <a:endParaRPr lang="ar-JO" dirty="0"/>
          </a:p>
        </p:txBody>
      </p:sp>
      <p:sp>
        <p:nvSpPr>
          <p:cNvPr id="4" name="TextBox 3"/>
          <p:cNvSpPr txBox="1"/>
          <p:nvPr/>
        </p:nvSpPr>
        <p:spPr>
          <a:xfrm>
            <a:off x="1905000" y="1143000"/>
            <a:ext cx="6553200" cy="1692771"/>
          </a:xfrm>
          <a:prstGeom prst="rect">
            <a:avLst/>
          </a:prstGeom>
          <a:noFill/>
        </p:spPr>
        <p:txBody>
          <a:bodyPr wrap="square" rtlCol="1">
            <a:spAutoFit/>
          </a:bodyPr>
          <a:lstStyle/>
          <a:p>
            <a:pPr>
              <a:buFont typeface="Wingdings" pitchFamily="2" charset="2"/>
              <a:buChar char="q"/>
            </a:pPr>
            <a:r>
              <a:rPr lang="en-US" sz="2800" b="1" i="1" dirty="0" smtClean="0">
                <a:solidFill>
                  <a:schemeClr val="accent2">
                    <a:lumMod val="60000"/>
                    <a:lumOff val="40000"/>
                  </a:schemeClr>
                </a:solidFill>
              </a:rPr>
              <a:t> Main Objectives</a:t>
            </a:r>
          </a:p>
          <a:p>
            <a:endParaRPr lang="en-US" sz="2800" b="1" i="1" dirty="0" smtClean="0"/>
          </a:p>
          <a:p>
            <a:pPr algn="just"/>
            <a:r>
              <a:rPr lang="en-US" sz="2400" b="1" i="1" dirty="0" smtClean="0"/>
              <a:t>Assessing the effect of design features  of school bags on health of students. </a:t>
            </a:r>
            <a:endParaRPr lang="ar-JO" sz="2400" i="1" dirty="0"/>
          </a:p>
        </p:txBody>
      </p:sp>
      <p:sp>
        <p:nvSpPr>
          <p:cNvPr id="8" name="TextBox 7"/>
          <p:cNvSpPr txBox="1"/>
          <p:nvPr/>
        </p:nvSpPr>
        <p:spPr>
          <a:xfrm>
            <a:off x="1905000" y="3041571"/>
            <a:ext cx="6858000" cy="3816429"/>
          </a:xfrm>
          <a:prstGeom prst="rect">
            <a:avLst/>
          </a:prstGeom>
          <a:noFill/>
        </p:spPr>
        <p:txBody>
          <a:bodyPr wrap="square" rtlCol="1">
            <a:spAutoFit/>
          </a:bodyPr>
          <a:lstStyle/>
          <a:p>
            <a:pPr>
              <a:buFont typeface="Wingdings" pitchFamily="2" charset="2"/>
              <a:buChar char="q"/>
            </a:pPr>
            <a:r>
              <a:rPr lang="en-US" sz="2800" b="1" i="1" dirty="0" smtClean="0">
                <a:solidFill>
                  <a:schemeClr val="accent2">
                    <a:lumMod val="60000"/>
                    <a:lumOff val="40000"/>
                  </a:schemeClr>
                </a:solidFill>
              </a:rPr>
              <a:t>Specific objectives </a:t>
            </a:r>
          </a:p>
          <a:p>
            <a:endParaRPr lang="en-US" sz="2800" b="1" i="1" dirty="0" smtClean="0">
              <a:solidFill>
                <a:schemeClr val="accent2">
                  <a:lumMod val="60000"/>
                  <a:lumOff val="40000"/>
                </a:schemeClr>
              </a:solidFill>
            </a:endParaRPr>
          </a:p>
          <a:p>
            <a:pPr lvl="0">
              <a:buFont typeface="Wingdings" pitchFamily="2" charset="2"/>
              <a:buChar char="§"/>
            </a:pPr>
            <a:r>
              <a:rPr lang="en-US" sz="2400" b="1" i="1" dirty="0" smtClean="0"/>
              <a:t> To identify the methods of carrying school backpacks.</a:t>
            </a:r>
          </a:p>
          <a:p>
            <a:pPr lvl="0">
              <a:buFont typeface="Wingdings" pitchFamily="2" charset="2"/>
              <a:buChar char="§"/>
            </a:pPr>
            <a:r>
              <a:rPr lang="en-US" sz="2400" b="1" i="1" dirty="0" smtClean="0"/>
              <a:t>To measure mean backpack weight and backpack weight to student's weight ratio.</a:t>
            </a:r>
          </a:p>
          <a:p>
            <a:pPr lvl="0">
              <a:buFont typeface="Wingdings" pitchFamily="2" charset="2"/>
              <a:buChar char="§"/>
            </a:pPr>
            <a:r>
              <a:rPr lang="en-US" sz="2400" b="1" i="1" dirty="0" smtClean="0"/>
              <a:t>To do some calculations of the bags features.</a:t>
            </a:r>
          </a:p>
          <a:p>
            <a:pPr lvl="0">
              <a:buFont typeface="Wingdings" pitchFamily="2" charset="2"/>
              <a:buChar char="§"/>
            </a:pPr>
            <a:r>
              <a:rPr lang="en-US" sz="2400" b="1" i="1" dirty="0" smtClean="0"/>
              <a:t>To give some tips about the most appropriate way of bag handling.</a:t>
            </a:r>
          </a:p>
          <a:p>
            <a:endParaRPr lang="ar-JO" dirty="0"/>
          </a:p>
        </p:txBody>
      </p:sp>
      <p:pic>
        <p:nvPicPr>
          <p:cNvPr id="6" name="Picture 5" descr="images 33.jpg"/>
          <p:cNvPicPr>
            <a:picLocks noChangeAspect="1"/>
          </p:cNvPicPr>
          <p:nvPr/>
        </p:nvPicPr>
        <p:blipFill>
          <a:blip r:embed="rId3"/>
          <a:stretch>
            <a:fillRect/>
          </a:stretch>
        </p:blipFill>
        <p:spPr>
          <a:xfrm>
            <a:off x="5867400" y="0"/>
            <a:ext cx="3276600" cy="174307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orders-clip-art.jpg"/>
          <p:cNvPicPr>
            <a:picLocks noChangeAspect="1"/>
          </p:cNvPicPr>
          <p:nvPr/>
        </p:nvPicPr>
        <p:blipFill>
          <a:blip r:embed="rId2"/>
          <a:stretch>
            <a:fillRect/>
          </a:stretch>
        </p:blipFill>
        <p:spPr>
          <a:xfrm>
            <a:off x="0" y="0"/>
            <a:ext cx="9143999" cy="6858000"/>
          </a:xfrm>
          <a:prstGeom prst="rect">
            <a:avLst/>
          </a:prstGeom>
        </p:spPr>
      </p:pic>
      <p:sp>
        <p:nvSpPr>
          <p:cNvPr id="3" name="TextBox 2"/>
          <p:cNvSpPr txBox="1"/>
          <p:nvPr/>
        </p:nvSpPr>
        <p:spPr>
          <a:xfrm>
            <a:off x="1219200" y="1905000"/>
            <a:ext cx="6858000" cy="2800767"/>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rPr>
              <a:t>Literature review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524000" y="381000"/>
            <a:ext cx="4495800" cy="584775"/>
          </a:xfrm>
          <a:prstGeom prst="rect">
            <a:avLst/>
          </a:prstGeom>
          <a:noFill/>
        </p:spPr>
        <p:txBody>
          <a:bodyPr wrap="square" rtlCol="1">
            <a:spAutoFit/>
          </a:bodyPr>
          <a:lstStyle/>
          <a:p>
            <a:pPr>
              <a:buFont typeface="Wingdings" pitchFamily="2" charset="2"/>
              <a:buChar char="v"/>
            </a:pPr>
            <a:r>
              <a:rPr lang="en-US" sz="3200" b="1" i="1" dirty="0" smtClean="0">
                <a:solidFill>
                  <a:schemeClr val="accent2">
                    <a:lumMod val="60000"/>
                    <a:lumOff val="40000"/>
                  </a:schemeClr>
                </a:solidFill>
              </a:rPr>
              <a:t>International study</a:t>
            </a:r>
            <a:endParaRPr lang="ar-JO" sz="3200" b="1" i="1" dirty="0">
              <a:solidFill>
                <a:schemeClr val="accent2">
                  <a:lumMod val="60000"/>
                  <a:lumOff val="40000"/>
                </a:schemeClr>
              </a:solidFill>
            </a:endParaRPr>
          </a:p>
        </p:txBody>
      </p:sp>
      <p:pic>
        <p:nvPicPr>
          <p:cNvPr id="15362" name="Picture 2"/>
          <p:cNvPicPr>
            <a:picLocks noChangeAspect="1" noChangeArrowheads="1"/>
          </p:cNvPicPr>
          <p:nvPr/>
        </p:nvPicPr>
        <p:blipFill>
          <a:blip r:embed="rId3"/>
          <a:srcRect/>
          <a:stretch>
            <a:fillRect/>
          </a:stretch>
        </p:blipFill>
        <p:spPr bwMode="auto">
          <a:xfrm>
            <a:off x="1752600" y="1524000"/>
            <a:ext cx="6781800" cy="4114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pic>
        <p:nvPicPr>
          <p:cNvPr id="16386" name="Picture 2"/>
          <p:cNvPicPr>
            <a:picLocks noChangeAspect="1" noChangeArrowheads="1"/>
          </p:cNvPicPr>
          <p:nvPr/>
        </p:nvPicPr>
        <p:blipFill>
          <a:blip r:embed="rId3"/>
          <a:srcRect/>
          <a:stretch>
            <a:fillRect/>
          </a:stretch>
        </p:blipFill>
        <p:spPr bwMode="auto">
          <a:xfrm>
            <a:off x="1447800" y="533400"/>
            <a:ext cx="7391400" cy="55625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4" name="Rectangle 3"/>
          <p:cNvSpPr/>
          <p:nvPr/>
        </p:nvSpPr>
        <p:spPr>
          <a:xfrm>
            <a:off x="1752600" y="609600"/>
            <a:ext cx="5029200" cy="584775"/>
          </a:xfrm>
          <a:prstGeom prst="rect">
            <a:avLst/>
          </a:prstGeom>
        </p:spPr>
        <p:txBody>
          <a:bodyPr wrap="square">
            <a:spAutoFit/>
          </a:bodyPr>
          <a:lstStyle/>
          <a:p>
            <a:pPr>
              <a:buFont typeface="Wingdings" pitchFamily="2" charset="2"/>
              <a:buChar char="v"/>
            </a:pPr>
            <a:r>
              <a:rPr lang="en-US" sz="3200" b="1" i="1" dirty="0" smtClean="0">
                <a:solidFill>
                  <a:schemeClr val="accent2">
                    <a:lumMod val="60000"/>
                    <a:lumOff val="40000"/>
                  </a:schemeClr>
                </a:solidFill>
              </a:rPr>
              <a:t>Regional  Study</a:t>
            </a:r>
            <a:endParaRPr lang="ar-JO" sz="3200" b="1" i="1" dirty="0">
              <a:solidFill>
                <a:schemeClr val="accent2">
                  <a:lumMod val="60000"/>
                  <a:lumOff val="40000"/>
                </a:schemeClr>
              </a:solidFill>
            </a:endParaRPr>
          </a:p>
        </p:txBody>
      </p:sp>
      <p:pic>
        <p:nvPicPr>
          <p:cNvPr id="17410" name="Picture 2"/>
          <p:cNvPicPr>
            <a:picLocks noChangeAspect="1" noChangeArrowheads="1"/>
          </p:cNvPicPr>
          <p:nvPr/>
        </p:nvPicPr>
        <p:blipFill>
          <a:blip r:embed="rId3"/>
          <a:srcRect/>
          <a:stretch>
            <a:fillRect/>
          </a:stretch>
        </p:blipFill>
        <p:spPr bwMode="auto">
          <a:xfrm>
            <a:off x="2000250" y="1371600"/>
            <a:ext cx="6381750" cy="4495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orders-clip-art.jpg"/>
          <p:cNvPicPr>
            <a:picLocks noChangeAspect="1"/>
          </p:cNvPicPr>
          <p:nvPr/>
        </p:nvPicPr>
        <p:blipFill>
          <a:blip r:embed="rId2"/>
          <a:stretch>
            <a:fillRect/>
          </a:stretch>
        </p:blipFill>
        <p:spPr>
          <a:xfrm>
            <a:off x="0" y="0"/>
            <a:ext cx="9143999" cy="6858000"/>
          </a:xfrm>
          <a:prstGeom prst="rect">
            <a:avLst/>
          </a:prstGeom>
        </p:spPr>
      </p:pic>
      <p:sp>
        <p:nvSpPr>
          <p:cNvPr id="3" name="TextBox 2"/>
          <p:cNvSpPr txBox="1"/>
          <p:nvPr/>
        </p:nvSpPr>
        <p:spPr>
          <a:xfrm>
            <a:off x="1219200" y="2514600"/>
            <a:ext cx="7162800" cy="1446550"/>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8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rPr>
              <a:t>Methodology</a:t>
            </a:r>
            <a:endParaRPr lang="ar-JO" sz="88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ag scol.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3657600" y="2286000"/>
            <a:ext cx="5486400" cy="4278094"/>
          </a:xfrm>
          <a:prstGeom prst="rect">
            <a:avLst/>
          </a:prstGeom>
          <a:noFill/>
        </p:spPr>
        <p:txBody>
          <a:bodyPr wrap="square" rtlCol="1">
            <a:spAutoFit/>
          </a:bodyPr>
          <a:lstStyle/>
          <a:p>
            <a:pPr>
              <a:buFont typeface="Wingdings" pitchFamily="2" charset="2"/>
              <a:buChar char="v"/>
            </a:pPr>
            <a:r>
              <a:rPr lang="en-US" sz="2800" b="1" i="1" dirty="0" smtClean="0">
                <a:solidFill>
                  <a:schemeClr val="accent2">
                    <a:lumMod val="60000"/>
                    <a:lumOff val="40000"/>
                  </a:schemeClr>
                </a:solidFill>
              </a:rPr>
              <a:t>Steps of conducted study</a:t>
            </a:r>
          </a:p>
          <a:p>
            <a:pPr>
              <a:buFont typeface="Wingdings" pitchFamily="2" charset="2"/>
              <a:buChar char="v"/>
            </a:pPr>
            <a:endParaRPr lang="en-US" sz="2800" b="1" i="1" dirty="0" smtClean="0">
              <a:solidFill>
                <a:schemeClr val="accent2">
                  <a:lumMod val="60000"/>
                  <a:lumOff val="40000"/>
                </a:schemeClr>
              </a:solidFill>
            </a:endParaRPr>
          </a:p>
          <a:p>
            <a:pPr>
              <a:buFont typeface="Wingdings" pitchFamily="2" charset="2"/>
              <a:buChar char="§"/>
            </a:pPr>
            <a:r>
              <a:rPr lang="en-US" sz="2400" b="1" i="1" dirty="0" smtClean="0"/>
              <a:t>Collect the ideas.</a:t>
            </a:r>
          </a:p>
          <a:p>
            <a:endParaRPr lang="en-US" sz="2400" b="1" i="1" dirty="0" smtClean="0"/>
          </a:p>
          <a:p>
            <a:pPr>
              <a:buFont typeface="Wingdings" pitchFamily="2" charset="2"/>
              <a:buChar char="§"/>
            </a:pPr>
            <a:r>
              <a:rPr lang="en-US" sz="2400" b="1" i="1" dirty="0" smtClean="0"/>
              <a:t>Determine the aims.</a:t>
            </a:r>
          </a:p>
          <a:p>
            <a:endParaRPr lang="en-US" sz="2400" b="1" i="1" dirty="0" smtClean="0"/>
          </a:p>
          <a:p>
            <a:pPr>
              <a:buFont typeface="Wingdings" pitchFamily="2" charset="2"/>
              <a:buChar char="§"/>
            </a:pPr>
            <a:r>
              <a:rPr lang="en-US" sz="2400" b="1" i="1" dirty="0" smtClean="0"/>
              <a:t>Translate our view through questionnaire.</a:t>
            </a:r>
          </a:p>
          <a:p>
            <a:endParaRPr lang="en-US" sz="2400" b="1" i="1" dirty="0" smtClean="0"/>
          </a:p>
          <a:p>
            <a:pPr>
              <a:buFont typeface="Wingdings" pitchFamily="2" charset="2"/>
              <a:buChar char="§"/>
            </a:pPr>
            <a:r>
              <a:rPr lang="en-US" sz="2400" b="1" i="1" dirty="0" smtClean="0"/>
              <a:t>Coordination with ministry of education in Nablus to visit schools in formal way.</a:t>
            </a:r>
            <a:endParaRPr lang="ar-JO" sz="2400" b="1" i="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676400" y="304800"/>
            <a:ext cx="3581400" cy="523220"/>
          </a:xfrm>
          <a:prstGeom prst="rect">
            <a:avLst/>
          </a:prstGeom>
          <a:noFill/>
        </p:spPr>
        <p:txBody>
          <a:bodyPr wrap="square" rtlCol="1">
            <a:spAutoFit/>
          </a:bodyPr>
          <a:lstStyle/>
          <a:p>
            <a:pPr>
              <a:buFont typeface="Wingdings" pitchFamily="2" charset="2"/>
              <a:buChar char="v"/>
            </a:pPr>
            <a:r>
              <a:rPr lang="en-US" sz="2800" b="1" i="1" dirty="0" smtClean="0">
                <a:solidFill>
                  <a:schemeClr val="accent2">
                    <a:lumMod val="60000"/>
                    <a:lumOff val="40000"/>
                  </a:schemeClr>
                </a:solidFill>
              </a:rPr>
              <a:t>Data collection </a:t>
            </a:r>
            <a:endParaRPr lang="ar-JO" sz="2800" b="1" i="1" dirty="0">
              <a:solidFill>
                <a:schemeClr val="accent2">
                  <a:lumMod val="60000"/>
                  <a:lumOff val="40000"/>
                </a:schemeClr>
              </a:solidFill>
            </a:endParaRPr>
          </a:p>
        </p:txBody>
      </p:sp>
      <p:sp>
        <p:nvSpPr>
          <p:cNvPr id="4" name="TextBox 3"/>
          <p:cNvSpPr txBox="1"/>
          <p:nvPr/>
        </p:nvSpPr>
        <p:spPr>
          <a:xfrm>
            <a:off x="1752600" y="990600"/>
            <a:ext cx="6858000" cy="2585323"/>
          </a:xfrm>
          <a:prstGeom prst="rect">
            <a:avLst/>
          </a:prstGeom>
          <a:noFill/>
        </p:spPr>
        <p:txBody>
          <a:bodyPr wrap="square" rtlCol="1">
            <a:spAutoFit/>
          </a:bodyPr>
          <a:lstStyle/>
          <a:p>
            <a:r>
              <a:rPr lang="en-US" sz="2400" b="1" i="1" dirty="0" smtClean="0"/>
              <a:t>Data collection was accomplished through two steps</a:t>
            </a:r>
            <a:r>
              <a:rPr lang="en-US" b="1" i="1" dirty="0" smtClean="0"/>
              <a:t>.</a:t>
            </a:r>
          </a:p>
          <a:p>
            <a:endParaRPr lang="en-US" b="1" i="1" dirty="0" smtClean="0"/>
          </a:p>
          <a:p>
            <a:pPr>
              <a:buFont typeface="Wingdings" pitchFamily="2" charset="2"/>
              <a:buChar char="Ø"/>
            </a:pPr>
            <a:r>
              <a:rPr lang="en-US" sz="2400" b="1" i="1" dirty="0" smtClean="0">
                <a:solidFill>
                  <a:schemeClr val="accent3">
                    <a:lumMod val="75000"/>
                  </a:schemeClr>
                </a:solidFill>
              </a:rPr>
              <a:t>First Step</a:t>
            </a:r>
            <a:r>
              <a:rPr lang="en-US" sz="2400" b="1" i="1" dirty="0" smtClean="0">
                <a:solidFill>
                  <a:schemeClr val="accent3">
                    <a:lumMod val="50000"/>
                  </a:schemeClr>
                </a:solidFill>
              </a:rPr>
              <a:t>:</a:t>
            </a:r>
          </a:p>
          <a:p>
            <a:endParaRPr lang="en-US" sz="2400" b="1" i="1" dirty="0" smtClean="0"/>
          </a:p>
          <a:p>
            <a:pPr>
              <a:buFont typeface="Wingdings" pitchFamily="2" charset="2"/>
              <a:buChar char="§"/>
            </a:pPr>
            <a:r>
              <a:rPr lang="en-US" sz="2400" b="1" i="1" dirty="0" smtClean="0"/>
              <a:t>Measuring the height of each student.</a:t>
            </a:r>
          </a:p>
          <a:p>
            <a:pPr>
              <a:buFont typeface="Wingdings" pitchFamily="2" charset="2"/>
              <a:buChar char="§"/>
            </a:pPr>
            <a:r>
              <a:rPr lang="en-US" sz="2400" b="1" i="1" dirty="0" smtClean="0"/>
              <a:t>Measuring the body weight of each student and their school bag(empty and full).</a:t>
            </a:r>
          </a:p>
        </p:txBody>
      </p:sp>
      <p:sp>
        <p:nvSpPr>
          <p:cNvPr id="5" name="TextBox 4"/>
          <p:cNvSpPr txBox="1"/>
          <p:nvPr/>
        </p:nvSpPr>
        <p:spPr>
          <a:xfrm>
            <a:off x="1828800" y="3811012"/>
            <a:ext cx="6629400" cy="3046988"/>
          </a:xfrm>
          <a:prstGeom prst="rect">
            <a:avLst/>
          </a:prstGeom>
          <a:noFill/>
        </p:spPr>
        <p:txBody>
          <a:bodyPr wrap="square" rtlCol="1">
            <a:spAutoFit/>
          </a:bodyPr>
          <a:lstStyle/>
          <a:p>
            <a:pPr>
              <a:buFont typeface="Wingdings" pitchFamily="2" charset="2"/>
              <a:buChar char="Ø"/>
            </a:pPr>
            <a:r>
              <a:rPr lang="en-US" sz="2400" b="1" i="1" dirty="0" smtClean="0">
                <a:solidFill>
                  <a:schemeClr val="accent3">
                    <a:lumMod val="75000"/>
                  </a:schemeClr>
                </a:solidFill>
              </a:rPr>
              <a:t>Second Step:</a:t>
            </a:r>
          </a:p>
          <a:p>
            <a:pPr>
              <a:buFont typeface="Wingdings" pitchFamily="2" charset="2"/>
              <a:buChar char="Ø"/>
            </a:pPr>
            <a:endParaRPr lang="en-US" sz="2400" b="1" i="1" dirty="0" smtClean="0"/>
          </a:p>
          <a:p>
            <a:pPr>
              <a:buFont typeface="Wingdings" pitchFamily="2" charset="2"/>
              <a:buChar char="§"/>
            </a:pPr>
            <a:r>
              <a:rPr lang="en-US" sz="2400" b="1" i="1" dirty="0" smtClean="0"/>
              <a:t>Each student was interviewed to answer the questionnaire.(This method was only used for grades first to sixth).</a:t>
            </a:r>
          </a:p>
          <a:p>
            <a:endParaRPr lang="en-US" sz="2400" b="1" i="1" dirty="0" smtClean="0"/>
          </a:p>
          <a:p>
            <a:pPr>
              <a:buFont typeface="Wingdings" pitchFamily="2" charset="2"/>
              <a:buChar char="§"/>
            </a:pPr>
            <a:r>
              <a:rPr lang="en-US" sz="2400" b="1" i="1" dirty="0" smtClean="0"/>
              <a:t>In secondary schools(seventh to tenth grades) completed the questionnaire themselves .</a:t>
            </a:r>
            <a:endParaRPr lang="ar-JO" sz="2400" b="1"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pic>
        <p:nvPicPr>
          <p:cNvPr id="3" name="Picture 2" descr="content.jpg"/>
          <p:cNvPicPr>
            <a:picLocks noChangeAspect="1"/>
          </p:cNvPicPr>
          <p:nvPr/>
        </p:nvPicPr>
        <p:blipFill>
          <a:blip r:embed="rId3"/>
          <a:stretch>
            <a:fillRect/>
          </a:stretch>
        </p:blipFill>
        <p:spPr>
          <a:xfrm>
            <a:off x="5867400" y="0"/>
            <a:ext cx="3276600" cy="5410200"/>
          </a:xfrm>
          <a:prstGeom prst="rect">
            <a:avLst/>
          </a:prstGeom>
        </p:spPr>
      </p:pic>
      <p:sp>
        <p:nvSpPr>
          <p:cNvPr id="4" name="Pentagon 3"/>
          <p:cNvSpPr/>
          <p:nvPr/>
        </p:nvSpPr>
        <p:spPr>
          <a:xfrm>
            <a:off x="1828800" y="457200"/>
            <a:ext cx="3505200" cy="990600"/>
          </a:xfrm>
          <a:prstGeom prst="homePlat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4000" b="1" dirty="0" smtClean="0">
                <a:solidFill>
                  <a:schemeClr val="tx1"/>
                </a:solidFill>
              </a:rPr>
              <a:t>Methodology</a:t>
            </a:r>
            <a:endParaRPr lang="ar-JO" sz="4000" b="1" dirty="0" smtClean="0">
              <a:solidFill>
                <a:schemeClr val="tx1"/>
              </a:solidFill>
            </a:endParaRPr>
          </a:p>
          <a:p>
            <a:pPr algn="ctr"/>
            <a:endParaRPr lang="ar-JO" dirty="0"/>
          </a:p>
        </p:txBody>
      </p:sp>
      <p:sp>
        <p:nvSpPr>
          <p:cNvPr id="5" name="Right Arrow 4"/>
          <p:cNvSpPr/>
          <p:nvPr/>
        </p:nvSpPr>
        <p:spPr>
          <a:xfrm>
            <a:off x="2133600" y="1524000"/>
            <a:ext cx="2895600" cy="914400"/>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solidFill>
                  <a:schemeClr val="tx1"/>
                </a:solidFill>
              </a:rPr>
              <a:t>Study Design</a:t>
            </a:r>
            <a:endParaRPr lang="ar-JO" sz="2000" b="1" dirty="0">
              <a:solidFill>
                <a:schemeClr val="tx1"/>
              </a:solidFill>
            </a:endParaRPr>
          </a:p>
        </p:txBody>
      </p:sp>
      <p:sp>
        <p:nvSpPr>
          <p:cNvPr id="6" name="Right Arrow 5"/>
          <p:cNvSpPr/>
          <p:nvPr/>
        </p:nvSpPr>
        <p:spPr>
          <a:xfrm>
            <a:off x="2133600" y="2209800"/>
            <a:ext cx="2895600" cy="914400"/>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solidFill>
                  <a:schemeClr val="tx1"/>
                </a:solidFill>
              </a:rPr>
              <a:t>Inclusion Criteria </a:t>
            </a:r>
            <a:endParaRPr lang="ar-JO" sz="2000" b="1" dirty="0">
              <a:solidFill>
                <a:schemeClr val="tx1"/>
              </a:solidFill>
            </a:endParaRPr>
          </a:p>
        </p:txBody>
      </p:sp>
      <p:sp>
        <p:nvSpPr>
          <p:cNvPr id="7" name="Right Arrow 6"/>
          <p:cNvSpPr/>
          <p:nvPr/>
        </p:nvSpPr>
        <p:spPr>
          <a:xfrm>
            <a:off x="2133600" y="2895600"/>
            <a:ext cx="2895600" cy="914400"/>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sz="2000" b="1" dirty="0" smtClean="0">
              <a:solidFill>
                <a:schemeClr val="tx1"/>
              </a:solidFill>
            </a:endParaRPr>
          </a:p>
          <a:p>
            <a:pPr algn="ctr"/>
            <a:r>
              <a:rPr lang="en-US" sz="2000" b="1" dirty="0" smtClean="0">
                <a:solidFill>
                  <a:schemeClr val="tx1"/>
                </a:solidFill>
              </a:rPr>
              <a:t>exclusion Criteria </a:t>
            </a:r>
            <a:endParaRPr lang="ar-JO" sz="2000" b="1" dirty="0" smtClean="0">
              <a:solidFill>
                <a:schemeClr val="tx1"/>
              </a:solidFill>
            </a:endParaRPr>
          </a:p>
          <a:p>
            <a:pPr algn="ctr"/>
            <a:endParaRPr lang="ar-JO" sz="2000" b="1" dirty="0">
              <a:solidFill>
                <a:schemeClr val="tx1"/>
              </a:solidFill>
            </a:endParaRPr>
          </a:p>
        </p:txBody>
      </p:sp>
      <p:sp>
        <p:nvSpPr>
          <p:cNvPr id="8" name="Right Arrow 7"/>
          <p:cNvSpPr/>
          <p:nvPr/>
        </p:nvSpPr>
        <p:spPr>
          <a:xfrm>
            <a:off x="2133600" y="3657600"/>
            <a:ext cx="2895600" cy="914400"/>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solidFill>
                  <a:schemeClr val="tx1"/>
                </a:solidFill>
              </a:rPr>
              <a:t>Questionnaire</a:t>
            </a:r>
            <a:endParaRPr lang="ar-JO" sz="2000" b="1" dirty="0">
              <a:solidFill>
                <a:schemeClr val="tx1"/>
              </a:solidFill>
            </a:endParaRPr>
          </a:p>
        </p:txBody>
      </p:sp>
      <p:sp>
        <p:nvSpPr>
          <p:cNvPr id="9" name="Right Arrow 8"/>
          <p:cNvSpPr/>
          <p:nvPr/>
        </p:nvSpPr>
        <p:spPr>
          <a:xfrm>
            <a:off x="2133600" y="4343400"/>
            <a:ext cx="2895600" cy="914400"/>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solidFill>
                  <a:schemeClr val="tx1"/>
                </a:solidFill>
              </a:rPr>
              <a:t>Limitations of study</a:t>
            </a:r>
            <a:endParaRPr lang="ar-JO" sz="2000" b="1" dirty="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600200" y="457200"/>
            <a:ext cx="5181600" cy="769441"/>
          </a:xfrm>
          <a:prstGeom prst="rect">
            <a:avLst/>
          </a:prstGeom>
          <a:noFill/>
        </p:spPr>
        <p:txBody>
          <a:bodyPr wrap="square" rtlCol="1">
            <a:spAutoFit/>
          </a:bodyPr>
          <a:lstStyle/>
          <a:p>
            <a:r>
              <a:rPr lang="en-US" sz="44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Inclusion Criteria</a:t>
            </a:r>
            <a:endParaRPr lang="ar-JO" sz="4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4" name="TextBox 3"/>
          <p:cNvSpPr txBox="1"/>
          <p:nvPr/>
        </p:nvSpPr>
        <p:spPr>
          <a:xfrm>
            <a:off x="1600200" y="1676400"/>
            <a:ext cx="6781800" cy="2308324"/>
          </a:xfrm>
          <a:prstGeom prst="rect">
            <a:avLst/>
          </a:prstGeom>
          <a:noFill/>
        </p:spPr>
        <p:txBody>
          <a:bodyPr wrap="square" rtlCol="1">
            <a:spAutoFit/>
          </a:bodyPr>
          <a:lstStyle/>
          <a:p>
            <a:pPr algn="just">
              <a:buFont typeface="Wingdings" pitchFamily="2" charset="2"/>
              <a:buChar char="§"/>
            </a:pPr>
            <a:r>
              <a:rPr lang="en-US" sz="2400" b="1" i="1" dirty="0" smtClean="0"/>
              <a:t>First to tenth grade students in participating schools conditioned to be (6-15) years old.</a:t>
            </a:r>
          </a:p>
          <a:p>
            <a:pPr algn="just"/>
            <a:endParaRPr lang="en-US" sz="2400" b="1" i="1" dirty="0" smtClean="0"/>
          </a:p>
          <a:p>
            <a:pPr algn="just">
              <a:buFont typeface="Wingdings" pitchFamily="2" charset="2"/>
              <a:buChar char="§"/>
            </a:pPr>
            <a:r>
              <a:rPr lang="en-US" sz="2400" b="1" i="1" dirty="0" smtClean="0"/>
              <a:t>Male and female students.</a:t>
            </a:r>
          </a:p>
          <a:p>
            <a:pPr algn="just"/>
            <a:endParaRPr lang="en-US" sz="2400" b="1" i="1" dirty="0" smtClean="0"/>
          </a:p>
          <a:p>
            <a:pPr algn="just">
              <a:buFont typeface="Wingdings" pitchFamily="2" charset="2"/>
              <a:buChar char="§"/>
            </a:pPr>
            <a:r>
              <a:rPr lang="en-US" sz="2400" b="1" i="1" dirty="0" smtClean="0"/>
              <a:t>Generally healthy students</a:t>
            </a:r>
            <a:endParaRPr lang="ar-JO" sz="2400" b="1" i="1" dirty="0"/>
          </a:p>
        </p:txBody>
      </p:sp>
      <p:pic>
        <p:nvPicPr>
          <p:cNvPr id="5" name="Picture 4" descr="images (13).jpg"/>
          <p:cNvPicPr>
            <a:picLocks noChangeAspect="1"/>
          </p:cNvPicPr>
          <p:nvPr/>
        </p:nvPicPr>
        <p:blipFill>
          <a:blip r:embed="rId3"/>
          <a:stretch>
            <a:fillRect/>
          </a:stretch>
        </p:blipFill>
        <p:spPr>
          <a:xfrm>
            <a:off x="5867400" y="4114800"/>
            <a:ext cx="2981325" cy="25908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600200" y="304800"/>
            <a:ext cx="4876800" cy="769441"/>
          </a:xfrm>
          <a:prstGeom prst="rect">
            <a:avLst/>
          </a:prstGeom>
          <a:noFill/>
        </p:spPr>
        <p:txBody>
          <a:bodyPr wrap="square" rtlCol="1">
            <a:spAutoFit/>
          </a:bodyPr>
          <a:lstStyle/>
          <a:p>
            <a:r>
              <a:rPr lang="en-US" sz="44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Exclusion Criteria</a:t>
            </a:r>
            <a:endParaRPr lang="ar-JO" sz="4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4" name="TextBox 3"/>
          <p:cNvSpPr txBox="1"/>
          <p:nvPr/>
        </p:nvSpPr>
        <p:spPr>
          <a:xfrm>
            <a:off x="1600200" y="1600200"/>
            <a:ext cx="7010400" cy="2677656"/>
          </a:xfrm>
          <a:prstGeom prst="rect">
            <a:avLst/>
          </a:prstGeom>
          <a:noFill/>
        </p:spPr>
        <p:txBody>
          <a:bodyPr wrap="square" rtlCol="1">
            <a:spAutoFit/>
          </a:bodyPr>
          <a:lstStyle/>
          <a:p>
            <a:r>
              <a:rPr lang="en-US" sz="2400" b="1" i="1" dirty="0" smtClean="0"/>
              <a:t>The researcher excluded Students:</a:t>
            </a:r>
          </a:p>
          <a:p>
            <a:r>
              <a:rPr lang="en-US" sz="2400" b="1" i="1" dirty="0" smtClean="0"/>
              <a:t> </a:t>
            </a:r>
          </a:p>
          <a:p>
            <a:pPr algn="just">
              <a:buFont typeface="Wingdings" pitchFamily="2" charset="2"/>
              <a:buChar char="§"/>
            </a:pPr>
            <a:r>
              <a:rPr lang="en-US" sz="2400" b="1" i="1" dirty="0" smtClean="0"/>
              <a:t>Who are not carrying or unable to carry school bag.</a:t>
            </a:r>
          </a:p>
          <a:p>
            <a:pPr algn="just">
              <a:buFont typeface="Wingdings" pitchFamily="2" charset="2"/>
              <a:buChar char="§"/>
            </a:pPr>
            <a:r>
              <a:rPr lang="en-US" sz="2400" b="1" i="1" dirty="0" smtClean="0"/>
              <a:t>Who have disabilities and health problems.</a:t>
            </a:r>
          </a:p>
          <a:p>
            <a:pPr algn="just">
              <a:buFont typeface="Wingdings" pitchFamily="2" charset="2"/>
              <a:buChar char="§"/>
            </a:pPr>
            <a:r>
              <a:rPr lang="en-US" sz="2400" b="1" i="1" dirty="0" smtClean="0"/>
              <a:t>Who are unable to provide data sufficiently.</a:t>
            </a:r>
          </a:p>
          <a:p>
            <a:pPr algn="just">
              <a:buFont typeface="Wingdings" pitchFamily="2" charset="2"/>
              <a:buChar char="§"/>
            </a:pPr>
            <a:r>
              <a:rPr lang="en-US" sz="2400" b="1" i="1" dirty="0" smtClean="0"/>
              <a:t>Above fifteen or below six years old.</a:t>
            </a:r>
          </a:p>
          <a:p>
            <a:endParaRPr lang="ar-JO" sz="2400" b="1" i="1"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676400" y="0"/>
            <a:ext cx="4038600" cy="769441"/>
          </a:xfrm>
          <a:prstGeom prst="rect">
            <a:avLst/>
          </a:prstGeom>
          <a:noFill/>
        </p:spPr>
        <p:txBody>
          <a:bodyPr wrap="square" rtlCol="1">
            <a:spAutoFit/>
          </a:bodyPr>
          <a:lstStyle/>
          <a:p>
            <a:r>
              <a:rPr lang="en-US" sz="44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Questionnaire</a:t>
            </a:r>
            <a:endParaRPr lang="ar-JO" sz="4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4" name="TextBox 3"/>
          <p:cNvSpPr txBox="1"/>
          <p:nvPr/>
        </p:nvSpPr>
        <p:spPr>
          <a:xfrm>
            <a:off x="1600200" y="914400"/>
            <a:ext cx="7543800" cy="6555641"/>
          </a:xfrm>
          <a:prstGeom prst="rect">
            <a:avLst/>
          </a:prstGeom>
          <a:noFill/>
        </p:spPr>
        <p:txBody>
          <a:bodyPr wrap="square" rtlCol="1">
            <a:spAutoFit/>
          </a:bodyPr>
          <a:lstStyle/>
          <a:p>
            <a:pPr algn="just"/>
            <a:r>
              <a:rPr lang="en-US" sz="2400" b="1" i="1" dirty="0" smtClean="0"/>
              <a:t>A structural questionnaire that contains close-ended questions contained two sections:</a:t>
            </a:r>
          </a:p>
          <a:p>
            <a:pPr algn="just"/>
            <a:endParaRPr lang="en-US" sz="2400" b="1" i="1" dirty="0" smtClean="0"/>
          </a:p>
          <a:p>
            <a:pPr algn="just">
              <a:buFont typeface="Wingdings" pitchFamily="2" charset="2"/>
              <a:buChar char="§"/>
            </a:pPr>
            <a:r>
              <a:rPr lang="en-US" sz="2400" b="1" i="1" dirty="0" smtClean="0">
                <a:solidFill>
                  <a:schemeClr val="accent2">
                    <a:lumMod val="60000"/>
                    <a:lumOff val="40000"/>
                  </a:schemeClr>
                </a:solidFill>
              </a:rPr>
              <a:t>The first section</a:t>
            </a:r>
            <a:r>
              <a:rPr lang="en-US" sz="2400" b="1" i="1" dirty="0" smtClean="0"/>
              <a:t> </a:t>
            </a:r>
          </a:p>
          <a:p>
            <a:pPr algn="just"/>
            <a:r>
              <a:rPr lang="en-US" sz="2400" b="1" i="1" dirty="0" smtClean="0"/>
              <a:t>contains personal details including age, gender, stages, method of travelling to schools, weight of students, weight of school bags, full and empty, and height of student).</a:t>
            </a:r>
          </a:p>
          <a:p>
            <a:pPr algn="just">
              <a:buFont typeface="Wingdings" pitchFamily="2" charset="2"/>
              <a:buChar char="§"/>
            </a:pPr>
            <a:endParaRPr lang="en-US" sz="2400" b="1" i="1" dirty="0" smtClean="0"/>
          </a:p>
          <a:p>
            <a:pPr algn="just">
              <a:buFont typeface="Wingdings" pitchFamily="2" charset="2"/>
              <a:buChar char="§"/>
            </a:pPr>
            <a:r>
              <a:rPr lang="en-US" sz="2400" b="1" i="1" dirty="0" smtClean="0">
                <a:solidFill>
                  <a:schemeClr val="accent2">
                    <a:lumMod val="60000"/>
                    <a:lumOff val="40000"/>
                  </a:schemeClr>
                </a:solidFill>
              </a:rPr>
              <a:t>The second section</a:t>
            </a:r>
            <a:r>
              <a:rPr lang="en-US" sz="2400" b="1" i="1" dirty="0" smtClean="0"/>
              <a:t> </a:t>
            </a:r>
          </a:p>
          <a:p>
            <a:pPr algn="just"/>
            <a:r>
              <a:rPr lang="en-US" sz="2400" b="1" i="1" dirty="0" smtClean="0"/>
              <a:t>contains data related to:</a:t>
            </a:r>
          </a:p>
          <a:p>
            <a:pPr algn="just">
              <a:buFont typeface="Wingdings" pitchFamily="2" charset="2"/>
              <a:buChar char="ü"/>
            </a:pPr>
            <a:r>
              <a:rPr lang="en-US" sz="2400" b="1" i="1" dirty="0" smtClean="0"/>
              <a:t> Properties of the School bag. </a:t>
            </a:r>
          </a:p>
          <a:p>
            <a:pPr algn="just">
              <a:buFont typeface="Wingdings" pitchFamily="2" charset="2"/>
              <a:buChar char="ü"/>
            </a:pPr>
            <a:r>
              <a:rPr lang="en-US" sz="2400" b="1" i="1" dirty="0" smtClean="0"/>
              <a:t>The method of carrying school bag.</a:t>
            </a:r>
          </a:p>
          <a:p>
            <a:pPr algn="just">
              <a:buFont typeface="Wingdings" pitchFamily="2" charset="2"/>
              <a:buChar char="ü"/>
            </a:pPr>
            <a:r>
              <a:rPr lang="en-US" sz="2400" b="1" i="1" dirty="0" smtClean="0"/>
              <a:t>What are side effects? Health questions.</a:t>
            </a:r>
          </a:p>
          <a:p>
            <a:pPr algn="just">
              <a:buFont typeface="Wingdings" pitchFamily="2" charset="2"/>
              <a:buChar char="ü"/>
            </a:pPr>
            <a:r>
              <a:rPr lang="en-US" sz="2400" b="1" i="1" dirty="0" smtClean="0"/>
              <a:t>What  the best way to solve the problem of healthy bags?</a:t>
            </a:r>
          </a:p>
          <a:p>
            <a:endParaRPr lang="en-US" dirty="0" smtClean="0"/>
          </a:p>
          <a:p>
            <a:endParaRPr lang="ar-JO"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676400" y="228600"/>
            <a:ext cx="5029200" cy="769441"/>
          </a:xfrm>
          <a:prstGeom prst="rect">
            <a:avLst/>
          </a:prstGeom>
          <a:noFill/>
        </p:spPr>
        <p:txBody>
          <a:bodyPr wrap="square" rtlCol="1">
            <a:spAutoFit/>
          </a:bodyPr>
          <a:lstStyle/>
          <a:p>
            <a:r>
              <a:rPr lang="en-US" sz="44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Limitations of Study</a:t>
            </a:r>
            <a:endParaRPr lang="ar-JO" sz="4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4" name="TextBox 3"/>
          <p:cNvSpPr txBox="1"/>
          <p:nvPr/>
        </p:nvSpPr>
        <p:spPr>
          <a:xfrm>
            <a:off x="1752600" y="1600200"/>
            <a:ext cx="6781800" cy="2677656"/>
          </a:xfrm>
          <a:prstGeom prst="rect">
            <a:avLst/>
          </a:prstGeom>
          <a:noFill/>
        </p:spPr>
        <p:txBody>
          <a:bodyPr wrap="square" rtlCol="1">
            <a:spAutoFit/>
          </a:bodyPr>
          <a:lstStyle/>
          <a:p>
            <a:pPr algn="just">
              <a:buFont typeface="Wingdings" pitchFamily="2" charset="2"/>
              <a:buChar char="§"/>
            </a:pPr>
            <a:r>
              <a:rPr lang="en-US" sz="2400" b="1" i="1" dirty="0" smtClean="0"/>
              <a:t>The difficulty of choosing students because of the midterm exam.</a:t>
            </a:r>
          </a:p>
          <a:p>
            <a:pPr algn="just"/>
            <a:endParaRPr lang="en-US" sz="2400" b="1" i="1" dirty="0" smtClean="0"/>
          </a:p>
          <a:p>
            <a:pPr algn="just">
              <a:buFont typeface="Wingdings" pitchFamily="2" charset="2"/>
              <a:buChar char="§"/>
            </a:pPr>
            <a:r>
              <a:rPr lang="en-US" sz="2400" b="1" i="1" dirty="0" smtClean="0"/>
              <a:t> The teachers were on strike.</a:t>
            </a:r>
          </a:p>
          <a:p>
            <a:pPr algn="just"/>
            <a:endParaRPr lang="en-US" sz="2400" b="1" i="1" dirty="0" smtClean="0"/>
          </a:p>
          <a:p>
            <a:pPr algn="just">
              <a:buFont typeface="Wingdings" pitchFamily="2" charset="2"/>
              <a:buChar char="§"/>
            </a:pPr>
            <a:r>
              <a:rPr lang="en-US" sz="2400" b="1" i="1" dirty="0" smtClean="0"/>
              <a:t>Some selected schools don’t have the classes that the study needs</a:t>
            </a:r>
            <a:endParaRPr lang="ar-JO" sz="2400" b="1" i="1"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orders-clip-art.jpg"/>
          <p:cNvPicPr>
            <a:picLocks noChangeAspect="1"/>
          </p:cNvPicPr>
          <p:nvPr/>
        </p:nvPicPr>
        <p:blipFill>
          <a:blip r:embed="rId2"/>
          <a:stretch>
            <a:fillRect/>
          </a:stretch>
        </p:blipFill>
        <p:spPr>
          <a:xfrm>
            <a:off x="0" y="0"/>
            <a:ext cx="9143999" cy="6858000"/>
          </a:xfrm>
          <a:prstGeom prst="rect">
            <a:avLst/>
          </a:prstGeom>
        </p:spPr>
      </p:pic>
      <p:sp>
        <p:nvSpPr>
          <p:cNvPr id="3" name="TextBox 2"/>
          <p:cNvSpPr txBox="1"/>
          <p:nvPr/>
        </p:nvSpPr>
        <p:spPr>
          <a:xfrm>
            <a:off x="1219200" y="1981200"/>
            <a:ext cx="7162800" cy="2800767"/>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8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rPr>
              <a:t>Results and Calculations</a:t>
            </a:r>
            <a:endParaRPr lang="ar-JO" sz="88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600200" y="381000"/>
            <a:ext cx="5791200" cy="769441"/>
          </a:xfrm>
          <a:prstGeom prst="rect">
            <a:avLst/>
          </a:prstGeom>
          <a:noFill/>
        </p:spPr>
        <p:txBody>
          <a:bodyPr wrap="square" rtlCol="1">
            <a:spAutoFit/>
          </a:bodyPr>
          <a:lstStyle/>
          <a:p>
            <a:r>
              <a:rPr lang="en-US" sz="44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The Project Sample</a:t>
            </a:r>
            <a:endParaRPr lang="ar-JO" sz="4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4" name="TextBox 3"/>
          <p:cNvSpPr txBox="1"/>
          <p:nvPr/>
        </p:nvSpPr>
        <p:spPr>
          <a:xfrm>
            <a:off x="1752600" y="1371600"/>
            <a:ext cx="7010400" cy="5539978"/>
          </a:xfrm>
          <a:prstGeom prst="rect">
            <a:avLst/>
          </a:prstGeom>
          <a:noFill/>
        </p:spPr>
        <p:txBody>
          <a:bodyPr wrap="square" rtlCol="1">
            <a:spAutoFit/>
          </a:bodyPr>
          <a:lstStyle/>
          <a:p>
            <a:pPr>
              <a:buNone/>
            </a:pPr>
            <a:r>
              <a:rPr lang="en-US" sz="2400" b="1" i="1" dirty="0" smtClean="0"/>
              <a:t>So we decided to calculate the sample population which can cover our study by using a standard model from the internet as this figure shown:</a:t>
            </a:r>
          </a:p>
          <a:p>
            <a:pPr>
              <a:buNone/>
            </a:pPr>
            <a:r>
              <a:rPr lang="en-US" sz="2400" b="1" i="1" dirty="0" smtClean="0"/>
              <a:t>                                      </a:t>
            </a:r>
          </a:p>
          <a:p>
            <a:pPr>
              <a:buNone/>
            </a:pPr>
            <a:endParaRPr lang="en-US" sz="2400" b="1" i="1" dirty="0" smtClean="0"/>
          </a:p>
          <a:p>
            <a:pPr>
              <a:buNone/>
            </a:pPr>
            <a:endParaRPr lang="en-US" sz="2400" b="1" i="1" dirty="0" smtClean="0"/>
          </a:p>
          <a:p>
            <a:pPr>
              <a:buNone/>
            </a:pPr>
            <a:endParaRPr lang="en-US" sz="2400" b="1" i="1" dirty="0" smtClean="0"/>
          </a:p>
          <a:p>
            <a:pPr>
              <a:buNone/>
            </a:pPr>
            <a:endParaRPr lang="en-US" sz="2400" b="1" i="1" dirty="0" smtClean="0"/>
          </a:p>
          <a:p>
            <a:pPr>
              <a:buNone/>
            </a:pPr>
            <a:r>
              <a:rPr lang="en-US" sz="2400" b="1" i="1" dirty="0" smtClean="0"/>
              <a:t>    </a:t>
            </a:r>
          </a:p>
          <a:p>
            <a:pPr>
              <a:buNone/>
            </a:pPr>
            <a:endParaRPr lang="en-US" sz="2400" b="1" i="1" dirty="0" smtClean="0"/>
          </a:p>
          <a:p>
            <a:pPr>
              <a:buNone/>
            </a:pPr>
            <a:r>
              <a:rPr lang="en-US" sz="2400" b="1" i="1" dirty="0" smtClean="0"/>
              <a:t>Then we divided this” 1000 “student sample on the school types in order to the percentage of each from the total as this table shown </a:t>
            </a:r>
          </a:p>
          <a:p>
            <a:pPr>
              <a:buNone/>
            </a:pPr>
            <a:r>
              <a:rPr lang="en-US" sz="2400" b="1" i="1" dirty="0" smtClean="0"/>
              <a:t> </a:t>
            </a:r>
          </a:p>
          <a:p>
            <a:endParaRPr lang="ar-JO" dirty="0"/>
          </a:p>
        </p:txBody>
      </p:sp>
      <p:pic>
        <p:nvPicPr>
          <p:cNvPr id="5" name="Picture 4" descr="Capture.PNG"/>
          <p:cNvPicPr>
            <a:picLocks noChangeAspect="1"/>
          </p:cNvPicPr>
          <p:nvPr/>
        </p:nvPicPr>
        <p:blipFill>
          <a:blip r:embed="rId3" cstate="print"/>
          <a:stretch>
            <a:fillRect/>
          </a:stretch>
        </p:blipFill>
        <p:spPr>
          <a:xfrm>
            <a:off x="1752600" y="2667000"/>
            <a:ext cx="3096047" cy="19573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descr="Capture.PNG"/>
          <p:cNvPicPr>
            <a:picLocks noChangeAspect="1"/>
          </p:cNvPicPr>
          <p:nvPr/>
        </p:nvPicPr>
        <p:blipFill>
          <a:blip r:embed="rId4" cstate="print"/>
          <a:stretch>
            <a:fillRect/>
          </a:stretch>
        </p:blipFill>
        <p:spPr>
          <a:xfrm>
            <a:off x="5029200" y="2667000"/>
            <a:ext cx="3896269" cy="1828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descr="images (14).jpg"/>
          <p:cNvPicPr>
            <a:picLocks noChangeAspect="1"/>
          </p:cNvPicPr>
          <p:nvPr/>
        </p:nvPicPr>
        <p:blipFill>
          <a:blip r:embed="rId5"/>
          <a:stretch>
            <a:fillRect/>
          </a:stretch>
        </p:blipFill>
        <p:spPr>
          <a:xfrm>
            <a:off x="6477000" y="0"/>
            <a:ext cx="2466975" cy="144780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600200" y="304800"/>
            <a:ext cx="7315200" cy="1446550"/>
          </a:xfrm>
          <a:prstGeom prst="rect">
            <a:avLst/>
          </a:prstGeom>
          <a:noFill/>
        </p:spPr>
        <p:txBody>
          <a:bodyPr wrap="square" rtlCol="1">
            <a:spAutoFit/>
          </a:bodyPr>
          <a:lstStyle/>
          <a:p>
            <a:r>
              <a:rPr lang="en-US" sz="44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General Descriptive Results for the whole sample</a:t>
            </a:r>
            <a:endParaRPr lang="ar-JO" sz="4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4" name="TextBox 3"/>
          <p:cNvSpPr txBox="1"/>
          <p:nvPr/>
        </p:nvSpPr>
        <p:spPr>
          <a:xfrm>
            <a:off x="1524000" y="1905000"/>
            <a:ext cx="7010400" cy="1200329"/>
          </a:xfrm>
          <a:prstGeom prst="rect">
            <a:avLst/>
          </a:prstGeom>
          <a:noFill/>
        </p:spPr>
        <p:txBody>
          <a:bodyPr wrap="square" rtlCol="1">
            <a:spAutoFit/>
          </a:bodyPr>
          <a:lstStyle/>
          <a:p>
            <a:pPr algn="just"/>
            <a:r>
              <a:rPr lang="en-US" sz="2400" b="1" i="1" dirty="0" smtClean="0"/>
              <a:t> As we see from this table we have a maximum weight ratio of 0.27 &gt;&gt;&gt; 0.1!! higher than the standard .</a:t>
            </a:r>
            <a:endParaRPr lang="ar-JO" sz="2400" i="1" dirty="0"/>
          </a:p>
        </p:txBody>
      </p:sp>
      <p:pic>
        <p:nvPicPr>
          <p:cNvPr id="5" name="Picture 4" descr="Capture.PNG"/>
          <p:cNvPicPr>
            <a:picLocks noChangeAspect="1"/>
          </p:cNvPicPr>
          <p:nvPr/>
        </p:nvPicPr>
        <p:blipFill>
          <a:blip r:embed="rId3" cstate="print"/>
          <a:stretch>
            <a:fillRect/>
          </a:stretch>
        </p:blipFill>
        <p:spPr>
          <a:xfrm>
            <a:off x="1905000" y="3124200"/>
            <a:ext cx="6172200" cy="2819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752600" y="228600"/>
            <a:ext cx="3886200" cy="523220"/>
          </a:xfrm>
          <a:prstGeom prst="rect">
            <a:avLst/>
          </a:prstGeom>
          <a:noFill/>
        </p:spPr>
        <p:txBody>
          <a:bodyPr wrap="square" rtlCol="1">
            <a:spAutoFit/>
          </a:bodyPr>
          <a:lstStyle/>
          <a:p>
            <a:pPr>
              <a:buFont typeface="Wingdings" pitchFamily="2" charset="2"/>
              <a:buChar char="v"/>
            </a:pPr>
            <a:r>
              <a:rPr lang="en-US" sz="2800" b="1" i="1" dirty="0" smtClean="0">
                <a:solidFill>
                  <a:schemeClr val="accent2">
                    <a:lumMod val="60000"/>
                    <a:lumOff val="40000"/>
                  </a:schemeClr>
                </a:solidFill>
              </a:rPr>
              <a:t>Frequencies</a:t>
            </a:r>
            <a:endParaRPr lang="ar-JO" sz="2800" dirty="0">
              <a:solidFill>
                <a:schemeClr val="accent2">
                  <a:lumMod val="60000"/>
                  <a:lumOff val="40000"/>
                </a:schemeClr>
              </a:solidFill>
            </a:endParaRPr>
          </a:p>
        </p:txBody>
      </p:sp>
      <p:sp>
        <p:nvSpPr>
          <p:cNvPr id="4" name="TextBox 3"/>
          <p:cNvSpPr txBox="1"/>
          <p:nvPr/>
        </p:nvSpPr>
        <p:spPr>
          <a:xfrm>
            <a:off x="1524000" y="762000"/>
            <a:ext cx="7086600" cy="1200329"/>
          </a:xfrm>
          <a:prstGeom prst="rect">
            <a:avLst/>
          </a:prstGeom>
          <a:noFill/>
        </p:spPr>
        <p:txBody>
          <a:bodyPr wrap="square" rtlCol="1">
            <a:spAutoFit/>
          </a:bodyPr>
          <a:lstStyle/>
          <a:p>
            <a:pPr algn="just"/>
            <a:r>
              <a:rPr lang="en-US" sz="2400" b="1" i="1" dirty="0" smtClean="0"/>
              <a:t>The  most important results of the frequencies that student answered with an end answers are concluded here through bar charts  and tables  :</a:t>
            </a:r>
            <a:endParaRPr lang="ar-JO" sz="2400" dirty="0"/>
          </a:p>
        </p:txBody>
      </p:sp>
      <p:pic>
        <p:nvPicPr>
          <p:cNvPr id="5" name="Picture 4" descr="Capture.PNG"/>
          <p:cNvPicPr>
            <a:picLocks noChangeAspect="1"/>
          </p:cNvPicPr>
          <p:nvPr/>
        </p:nvPicPr>
        <p:blipFill>
          <a:blip r:embed="rId3" cstate="print"/>
          <a:stretch>
            <a:fillRect/>
          </a:stretch>
        </p:blipFill>
        <p:spPr>
          <a:xfrm>
            <a:off x="1905000" y="1981200"/>
            <a:ext cx="6248400" cy="1295400"/>
          </a:xfrm>
          <a:prstGeom prst="rect">
            <a:avLst/>
          </a:prstGeom>
          <a:ln>
            <a:noFill/>
          </a:ln>
          <a:effectLst>
            <a:outerShdw blurRad="292100" dist="139700" dir="2700000" algn="tl" rotWithShape="0">
              <a:srgbClr val="333333">
                <a:alpha val="65000"/>
              </a:srgbClr>
            </a:outerShdw>
          </a:effectLst>
        </p:spPr>
      </p:pic>
      <p:pic>
        <p:nvPicPr>
          <p:cNvPr id="6" name="Picture 5" descr="Capture.PNG"/>
          <p:cNvPicPr>
            <a:picLocks noChangeAspect="1"/>
          </p:cNvPicPr>
          <p:nvPr/>
        </p:nvPicPr>
        <p:blipFill>
          <a:blip r:embed="rId4" cstate="print"/>
          <a:stretch>
            <a:fillRect/>
          </a:stretch>
        </p:blipFill>
        <p:spPr>
          <a:xfrm>
            <a:off x="2362200" y="3581400"/>
            <a:ext cx="5486400" cy="31242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828800" y="457200"/>
            <a:ext cx="5715000" cy="461665"/>
          </a:xfrm>
          <a:prstGeom prst="rect">
            <a:avLst/>
          </a:prstGeom>
          <a:noFill/>
        </p:spPr>
        <p:txBody>
          <a:bodyPr wrap="square" rtlCol="1">
            <a:spAutoFit/>
          </a:bodyPr>
          <a:lstStyle/>
          <a:p>
            <a:pPr>
              <a:buFont typeface="Wingdings" pitchFamily="2" charset="2"/>
              <a:buChar char="v"/>
            </a:pPr>
            <a:r>
              <a:rPr lang="en-US" sz="2400" b="1" i="1" dirty="0" smtClean="0">
                <a:solidFill>
                  <a:schemeClr val="accent2">
                    <a:lumMod val="60000"/>
                    <a:lumOff val="40000"/>
                  </a:schemeClr>
                </a:solidFill>
              </a:rPr>
              <a:t> Place Of Bags Manufacturing</a:t>
            </a:r>
            <a:endParaRPr lang="ar-JO" sz="2400" dirty="0">
              <a:solidFill>
                <a:schemeClr val="accent2">
                  <a:lumMod val="60000"/>
                  <a:lumOff val="40000"/>
                </a:schemeClr>
              </a:solidFill>
            </a:endParaRPr>
          </a:p>
        </p:txBody>
      </p:sp>
      <p:pic>
        <p:nvPicPr>
          <p:cNvPr id="4" name="Picture 3" descr="Capture.PNG"/>
          <p:cNvPicPr>
            <a:picLocks noChangeAspect="1"/>
          </p:cNvPicPr>
          <p:nvPr/>
        </p:nvPicPr>
        <p:blipFill>
          <a:blip r:embed="rId3" cstate="print"/>
          <a:stretch>
            <a:fillRect/>
          </a:stretch>
        </p:blipFill>
        <p:spPr>
          <a:xfrm>
            <a:off x="1981200" y="1524000"/>
            <a:ext cx="6553200" cy="40386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752600" y="381000"/>
            <a:ext cx="5867400" cy="523220"/>
          </a:xfrm>
          <a:prstGeom prst="rect">
            <a:avLst/>
          </a:prstGeom>
          <a:noFill/>
        </p:spPr>
        <p:txBody>
          <a:bodyPr wrap="square" rtlCol="1">
            <a:spAutoFit/>
          </a:bodyPr>
          <a:lstStyle/>
          <a:p>
            <a:pPr>
              <a:buFont typeface="Wingdings" pitchFamily="2" charset="2"/>
              <a:buChar char="v"/>
            </a:pPr>
            <a:r>
              <a:rPr lang="en-US" sz="2800" b="1" i="1" dirty="0" smtClean="0">
                <a:solidFill>
                  <a:schemeClr val="accent2">
                    <a:lumMod val="60000"/>
                    <a:lumOff val="40000"/>
                  </a:schemeClr>
                </a:solidFill>
              </a:rPr>
              <a:t>Main way of schoolbag backing </a:t>
            </a:r>
            <a:endParaRPr lang="ar-JO" sz="2800" b="1" i="1" dirty="0">
              <a:solidFill>
                <a:schemeClr val="accent2">
                  <a:lumMod val="60000"/>
                  <a:lumOff val="40000"/>
                </a:schemeClr>
              </a:solidFill>
            </a:endParaRPr>
          </a:p>
        </p:txBody>
      </p:sp>
      <p:pic>
        <p:nvPicPr>
          <p:cNvPr id="4" name="Picture 3" descr="Capture.PNG"/>
          <p:cNvPicPr>
            <a:picLocks noChangeAspect="1"/>
          </p:cNvPicPr>
          <p:nvPr/>
        </p:nvPicPr>
        <p:blipFill>
          <a:blip r:embed="rId3" cstate="print"/>
          <a:stretch>
            <a:fillRect/>
          </a:stretch>
        </p:blipFill>
        <p:spPr>
          <a:xfrm>
            <a:off x="1828800" y="1219200"/>
            <a:ext cx="6172200" cy="1676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Capture.PNG"/>
          <p:cNvPicPr>
            <a:picLocks noChangeAspect="1"/>
          </p:cNvPicPr>
          <p:nvPr/>
        </p:nvPicPr>
        <p:blipFill>
          <a:blip r:embed="rId4" cstate="print"/>
          <a:stretch>
            <a:fillRect/>
          </a:stretch>
        </p:blipFill>
        <p:spPr>
          <a:xfrm>
            <a:off x="1905000" y="3505200"/>
            <a:ext cx="6324600" cy="27432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pic>
        <p:nvPicPr>
          <p:cNvPr id="3" name="Picture 2" descr="content.jpg"/>
          <p:cNvPicPr>
            <a:picLocks noChangeAspect="1"/>
          </p:cNvPicPr>
          <p:nvPr/>
        </p:nvPicPr>
        <p:blipFill>
          <a:blip r:embed="rId3"/>
          <a:stretch>
            <a:fillRect/>
          </a:stretch>
        </p:blipFill>
        <p:spPr>
          <a:xfrm>
            <a:off x="5867400" y="0"/>
            <a:ext cx="3276600" cy="5410200"/>
          </a:xfrm>
          <a:prstGeom prst="rect">
            <a:avLst/>
          </a:prstGeom>
        </p:spPr>
      </p:pic>
      <p:sp>
        <p:nvSpPr>
          <p:cNvPr id="4" name="Pentagon 3"/>
          <p:cNvSpPr/>
          <p:nvPr/>
        </p:nvSpPr>
        <p:spPr>
          <a:xfrm>
            <a:off x="1295400" y="304800"/>
            <a:ext cx="5181600" cy="1143000"/>
          </a:xfrm>
          <a:prstGeom prst="homePlat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US" sz="4000" b="1" dirty="0" smtClean="0">
                <a:solidFill>
                  <a:schemeClr val="tx1"/>
                </a:solidFill>
              </a:rPr>
              <a:t>Results &amp; calculations </a:t>
            </a:r>
            <a:endParaRPr lang="ar-JO" sz="4000" b="1" dirty="0" smtClean="0">
              <a:solidFill>
                <a:schemeClr val="tx1"/>
              </a:solidFill>
            </a:endParaRPr>
          </a:p>
          <a:p>
            <a:pPr algn="ctr"/>
            <a:endParaRPr lang="ar-JO" dirty="0"/>
          </a:p>
        </p:txBody>
      </p:sp>
      <p:sp>
        <p:nvSpPr>
          <p:cNvPr id="5" name="Right Arrow 4"/>
          <p:cNvSpPr/>
          <p:nvPr/>
        </p:nvSpPr>
        <p:spPr>
          <a:xfrm>
            <a:off x="1981200" y="1524000"/>
            <a:ext cx="3429000" cy="914400"/>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solidFill>
                  <a:schemeClr val="tx1"/>
                </a:solidFill>
              </a:rPr>
              <a:t>The Project sample</a:t>
            </a:r>
          </a:p>
        </p:txBody>
      </p:sp>
      <p:sp>
        <p:nvSpPr>
          <p:cNvPr id="6" name="Right Arrow 5"/>
          <p:cNvSpPr/>
          <p:nvPr/>
        </p:nvSpPr>
        <p:spPr>
          <a:xfrm>
            <a:off x="1981200" y="3048000"/>
            <a:ext cx="3429000" cy="914400"/>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solidFill>
                  <a:schemeClr val="tx1"/>
                </a:solidFill>
              </a:rPr>
              <a:t>Minitab Analysis &amp; Results </a:t>
            </a:r>
            <a:endParaRPr lang="ar-JO" sz="2000" b="1" dirty="0">
              <a:solidFill>
                <a:schemeClr val="tx1"/>
              </a:solidFill>
            </a:endParaRPr>
          </a:p>
        </p:txBody>
      </p:sp>
      <p:sp>
        <p:nvSpPr>
          <p:cNvPr id="7" name="Right Arrow 6"/>
          <p:cNvSpPr/>
          <p:nvPr/>
        </p:nvSpPr>
        <p:spPr>
          <a:xfrm>
            <a:off x="1981200" y="2286000"/>
            <a:ext cx="3429000" cy="914400"/>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solidFill>
                  <a:schemeClr val="tx1"/>
                </a:solidFill>
              </a:rPr>
              <a:t>General Descriptive Results </a:t>
            </a:r>
            <a:endParaRPr lang="ar-JO" sz="2000" b="1" dirty="0">
              <a:solidFill>
                <a:schemeClr val="tx1"/>
              </a:solidFill>
            </a:endParaRPr>
          </a:p>
        </p:txBody>
      </p:sp>
      <p:sp>
        <p:nvSpPr>
          <p:cNvPr id="9" name="Pentagon 8"/>
          <p:cNvSpPr/>
          <p:nvPr/>
        </p:nvSpPr>
        <p:spPr>
          <a:xfrm>
            <a:off x="1676400" y="4419600"/>
            <a:ext cx="4495800" cy="1295400"/>
          </a:xfrm>
          <a:prstGeom prst="homePlat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US" sz="4000" b="1" dirty="0" smtClean="0">
                <a:solidFill>
                  <a:schemeClr val="tx1"/>
                </a:solidFill>
              </a:rPr>
              <a:t>Conclusion &amp; Recommendation </a:t>
            </a:r>
            <a:endParaRPr lang="ar-JO" sz="4000" b="1" dirty="0" smtClean="0">
              <a:solidFill>
                <a:schemeClr val="tx1"/>
              </a:solidFill>
            </a:endParaRPr>
          </a:p>
          <a:p>
            <a:pPr algn="ctr"/>
            <a:endParaRPr lang="ar-JO"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1676400" y="304800"/>
            <a:ext cx="4724400" cy="523220"/>
          </a:xfrm>
          <a:prstGeom prst="rect">
            <a:avLst/>
          </a:prstGeom>
          <a:noFill/>
        </p:spPr>
        <p:txBody>
          <a:bodyPr wrap="square" rtlCol="1">
            <a:spAutoFit/>
          </a:bodyPr>
          <a:lstStyle/>
          <a:p>
            <a:pPr>
              <a:buFont typeface="Wingdings" pitchFamily="2" charset="2"/>
              <a:buChar char="v"/>
            </a:pPr>
            <a:r>
              <a:rPr lang="en-US" sz="2800" b="1" i="1" dirty="0" smtClean="0">
                <a:solidFill>
                  <a:schemeClr val="accent2">
                    <a:lumMod val="60000"/>
                    <a:lumOff val="40000"/>
                  </a:schemeClr>
                </a:solidFill>
              </a:rPr>
              <a:t>School Arriving Way</a:t>
            </a:r>
            <a:endParaRPr lang="ar-JO" sz="2800" dirty="0">
              <a:solidFill>
                <a:schemeClr val="accent2">
                  <a:lumMod val="60000"/>
                  <a:lumOff val="40000"/>
                </a:schemeClr>
              </a:solidFill>
            </a:endParaRPr>
          </a:p>
        </p:txBody>
      </p:sp>
      <p:pic>
        <p:nvPicPr>
          <p:cNvPr id="5" name="Picture 4" descr="Capture.PNG"/>
          <p:cNvPicPr>
            <a:picLocks noChangeAspect="1"/>
          </p:cNvPicPr>
          <p:nvPr/>
        </p:nvPicPr>
        <p:blipFill>
          <a:blip r:embed="rId3" cstate="print"/>
          <a:stretch>
            <a:fillRect/>
          </a:stretch>
        </p:blipFill>
        <p:spPr>
          <a:xfrm>
            <a:off x="1828800" y="1600200"/>
            <a:ext cx="6934200" cy="394827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600200" y="381000"/>
            <a:ext cx="5334000" cy="800219"/>
          </a:xfrm>
          <a:prstGeom prst="rect">
            <a:avLst/>
          </a:prstGeom>
          <a:noFill/>
        </p:spPr>
        <p:txBody>
          <a:bodyPr wrap="square" rtlCol="1">
            <a:spAutoFit/>
          </a:bodyPr>
          <a:lstStyle/>
          <a:p>
            <a:pPr>
              <a:buFont typeface="Wingdings" pitchFamily="2" charset="2"/>
              <a:buChar char="v"/>
            </a:pPr>
            <a:r>
              <a:rPr lang="en-US" sz="2800" b="1" i="1" dirty="0" smtClean="0">
                <a:solidFill>
                  <a:schemeClr val="accent2">
                    <a:lumMod val="60000"/>
                    <a:lumOff val="40000"/>
                  </a:schemeClr>
                </a:solidFill>
              </a:rPr>
              <a:t>Bag Selection Criterion</a:t>
            </a:r>
          </a:p>
          <a:p>
            <a:endParaRPr lang="ar-JO" dirty="0"/>
          </a:p>
        </p:txBody>
      </p:sp>
      <p:pic>
        <p:nvPicPr>
          <p:cNvPr id="4" name="Picture 3" descr="Capture.PNG"/>
          <p:cNvPicPr>
            <a:picLocks noChangeAspect="1"/>
          </p:cNvPicPr>
          <p:nvPr/>
        </p:nvPicPr>
        <p:blipFill>
          <a:blip r:embed="rId3" cstate="print"/>
          <a:stretch>
            <a:fillRect/>
          </a:stretch>
        </p:blipFill>
        <p:spPr>
          <a:xfrm>
            <a:off x="1524000" y="1295400"/>
            <a:ext cx="7367983" cy="2209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Capture.PNG"/>
          <p:cNvPicPr>
            <a:picLocks noChangeAspect="1"/>
          </p:cNvPicPr>
          <p:nvPr/>
        </p:nvPicPr>
        <p:blipFill>
          <a:blip r:embed="rId4" cstate="print"/>
          <a:stretch>
            <a:fillRect/>
          </a:stretch>
        </p:blipFill>
        <p:spPr>
          <a:xfrm>
            <a:off x="1676400" y="4114800"/>
            <a:ext cx="7467600" cy="1981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pic>
        <p:nvPicPr>
          <p:cNvPr id="3" name="Picture 2" descr="Capture.PNG"/>
          <p:cNvPicPr>
            <a:picLocks noChangeAspect="1"/>
          </p:cNvPicPr>
          <p:nvPr/>
        </p:nvPicPr>
        <p:blipFill>
          <a:blip r:embed="rId3" cstate="print"/>
          <a:stretch>
            <a:fillRect/>
          </a:stretch>
        </p:blipFill>
        <p:spPr>
          <a:xfrm>
            <a:off x="1981200" y="1447800"/>
            <a:ext cx="6324600" cy="1371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Content Placeholder 3" descr="Capture.PNG"/>
          <p:cNvPicPr>
            <a:picLocks noChangeAspect="1"/>
          </p:cNvPicPr>
          <p:nvPr/>
        </p:nvPicPr>
        <p:blipFill>
          <a:blip r:embed="rId4" cstate="print"/>
          <a:stretch>
            <a:fillRect/>
          </a:stretch>
        </p:blipFill>
        <p:spPr>
          <a:xfrm>
            <a:off x="1981200" y="3352800"/>
            <a:ext cx="6324600" cy="32004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1676400" y="457200"/>
            <a:ext cx="5181600" cy="523220"/>
          </a:xfrm>
          <a:prstGeom prst="rect">
            <a:avLst/>
          </a:prstGeom>
          <a:noFill/>
        </p:spPr>
        <p:txBody>
          <a:bodyPr wrap="square" rtlCol="1">
            <a:spAutoFit/>
          </a:bodyPr>
          <a:lstStyle/>
          <a:p>
            <a:pPr>
              <a:buFont typeface="Wingdings" pitchFamily="2" charset="2"/>
              <a:buChar char="v"/>
            </a:pPr>
            <a:r>
              <a:rPr lang="en-US" sz="2800" b="1" i="1" dirty="0" smtClean="0">
                <a:solidFill>
                  <a:schemeClr val="accent2">
                    <a:lumMod val="60000"/>
                    <a:lumOff val="40000"/>
                  </a:schemeClr>
                </a:solidFill>
              </a:rPr>
              <a:t>Feelings towards the bag</a:t>
            </a:r>
            <a:endParaRPr lang="ar-JO" sz="2800" b="1" i="1" dirty="0">
              <a:solidFill>
                <a:schemeClr val="accent2">
                  <a:lumMod val="60000"/>
                  <a:lumOff val="40000"/>
                </a:schemeClr>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pic>
        <p:nvPicPr>
          <p:cNvPr id="3" name="Content Placeholder 3" descr="Capture.PNG"/>
          <p:cNvPicPr>
            <a:picLocks noChangeAspect="1"/>
          </p:cNvPicPr>
          <p:nvPr/>
        </p:nvPicPr>
        <p:blipFill>
          <a:blip r:embed="rId3" cstate="print"/>
          <a:stretch>
            <a:fillRect/>
          </a:stretch>
        </p:blipFill>
        <p:spPr>
          <a:xfrm>
            <a:off x="1447800" y="990600"/>
            <a:ext cx="7391400" cy="2209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Picture 3" descr="Capture.PNG"/>
          <p:cNvPicPr>
            <a:picLocks noChangeAspect="1"/>
          </p:cNvPicPr>
          <p:nvPr/>
        </p:nvPicPr>
        <p:blipFill>
          <a:blip r:embed="rId4" cstate="print"/>
          <a:stretch>
            <a:fillRect/>
          </a:stretch>
        </p:blipFill>
        <p:spPr>
          <a:xfrm>
            <a:off x="1524000" y="3581400"/>
            <a:ext cx="7315200" cy="2667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1676400" y="304800"/>
            <a:ext cx="4114800" cy="523220"/>
          </a:xfrm>
          <a:prstGeom prst="rect">
            <a:avLst/>
          </a:prstGeom>
          <a:noFill/>
        </p:spPr>
        <p:txBody>
          <a:bodyPr wrap="square" rtlCol="1">
            <a:spAutoFit/>
          </a:bodyPr>
          <a:lstStyle/>
          <a:p>
            <a:pPr>
              <a:buFont typeface="Wingdings" pitchFamily="2" charset="2"/>
              <a:buChar char="v"/>
            </a:pPr>
            <a:r>
              <a:rPr lang="en-US" sz="2800" b="1" i="1" dirty="0" smtClean="0">
                <a:solidFill>
                  <a:schemeClr val="accent2">
                    <a:lumMod val="60000"/>
                    <a:lumOff val="40000"/>
                  </a:schemeClr>
                </a:solidFill>
              </a:rPr>
              <a:t>Body Pain Distribution</a:t>
            </a:r>
            <a:endParaRPr lang="ar-JO" sz="2800" b="1" i="1" dirty="0">
              <a:solidFill>
                <a:schemeClr val="accent2">
                  <a:lumMod val="60000"/>
                  <a:lumOff val="40000"/>
                </a:schemeClr>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600200" y="304800"/>
            <a:ext cx="5638800" cy="523220"/>
          </a:xfrm>
          <a:prstGeom prst="rect">
            <a:avLst/>
          </a:prstGeom>
          <a:noFill/>
        </p:spPr>
        <p:txBody>
          <a:bodyPr wrap="square" rtlCol="1">
            <a:spAutoFit/>
          </a:bodyPr>
          <a:lstStyle/>
          <a:p>
            <a:pPr>
              <a:buFont typeface="Wingdings" pitchFamily="2" charset="2"/>
              <a:buChar char="v"/>
            </a:pPr>
            <a:r>
              <a:rPr lang="en-US" sz="2800" b="1" i="1" dirty="0" smtClean="0">
                <a:solidFill>
                  <a:schemeClr val="accent2">
                    <a:lumMod val="60000"/>
                    <a:lumOff val="40000"/>
                  </a:schemeClr>
                </a:solidFill>
              </a:rPr>
              <a:t>Solutions Proposed By Students</a:t>
            </a:r>
            <a:endParaRPr lang="ar-JO" sz="2800" dirty="0">
              <a:solidFill>
                <a:schemeClr val="accent2">
                  <a:lumMod val="60000"/>
                  <a:lumOff val="40000"/>
                </a:schemeClr>
              </a:solidFill>
            </a:endParaRPr>
          </a:p>
        </p:txBody>
      </p:sp>
      <p:pic>
        <p:nvPicPr>
          <p:cNvPr id="4" name="Picture 3" descr="Capture.PNG"/>
          <p:cNvPicPr>
            <a:picLocks noChangeAspect="1"/>
          </p:cNvPicPr>
          <p:nvPr/>
        </p:nvPicPr>
        <p:blipFill>
          <a:blip r:embed="rId3" cstate="print"/>
          <a:stretch>
            <a:fillRect/>
          </a:stretch>
        </p:blipFill>
        <p:spPr>
          <a:xfrm>
            <a:off x="1981200" y="1371600"/>
            <a:ext cx="6324600" cy="2895600"/>
          </a:xfrm>
          <a:prstGeom prst="rect">
            <a:avLst/>
          </a:prstGeom>
          <a:ln>
            <a:noFill/>
          </a:ln>
          <a:effectLst>
            <a:outerShdw blurRad="292100" dist="139700" dir="2700000" algn="tl" rotWithShape="0">
              <a:srgbClr val="333333">
                <a:alpha val="65000"/>
              </a:srgbClr>
            </a:outerShdw>
          </a:effectLst>
        </p:spPr>
      </p:pic>
      <p:pic>
        <p:nvPicPr>
          <p:cNvPr id="5" name="Picture 4" descr="Capture.PNG"/>
          <p:cNvPicPr>
            <a:picLocks noChangeAspect="1"/>
          </p:cNvPicPr>
          <p:nvPr/>
        </p:nvPicPr>
        <p:blipFill>
          <a:blip r:embed="rId4" cstate="print"/>
          <a:stretch>
            <a:fillRect/>
          </a:stretch>
        </p:blipFill>
        <p:spPr>
          <a:xfrm>
            <a:off x="2209800" y="4724400"/>
            <a:ext cx="6096000" cy="13717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447800" y="152400"/>
            <a:ext cx="6096000" cy="769441"/>
          </a:xfrm>
          <a:prstGeom prst="rect">
            <a:avLst/>
          </a:prstGeom>
          <a:noFill/>
        </p:spPr>
        <p:txBody>
          <a:bodyPr wrap="square" rtlCol="0">
            <a:spAutoFit/>
          </a:bodyPr>
          <a:lstStyle/>
          <a:p>
            <a:r>
              <a:rPr lang="en-US" sz="44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Minitab Analysis</a:t>
            </a:r>
            <a:endParaRPr lang="en-US" sz="4400" b="1" i="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4" name="TextBox 3"/>
          <p:cNvSpPr txBox="1"/>
          <p:nvPr/>
        </p:nvSpPr>
        <p:spPr>
          <a:xfrm>
            <a:off x="1524000" y="1219200"/>
            <a:ext cx="6553200" cy="584775"/>
          </a:xfrm>
          <a:prstGeom prst="rect">
            <a:avLst/>
          </a:prstGeom>
          <a:noFill/>
        </p:spPr>
        <p:txBody>
          <a:bodyPr wrap="square" rtlCol="0">
            <a:spAutoFit/>
          </a:bodyPr>
          <a:lstStyle/>
          <a:p>
            <a:pPr>
              <a:buFont typeface="Wingdings" pitchFamily="2" charset="2"/>
              <a:buChar char="ü"/>
            </a:pPr>
            <a:r>
              <a:rPr lang="en-US" sz="3200" dirty="0" smtClean="0">
                <a:solidFill>
                  <a:schemeClr val="accent2">
                    <a:lumMod val="60000"/>
                    <a:lumOff val="40000"/>
                  </a:schemeClr>
                </a:solidFill>
              </a:rPr>
              <a:t> </a:t>
            </a:r>
            <a:r>
              <a:rPr lang="en-US" sz="2800" b="1" i="1" dirty="0" smtClean="0">
                <a:solidFill>
                  <a:schemeClr val="accent2">
                    <a:lumMod val="60000"/>
                    <a:lumOff val="40000"/>
                  </a:schemeClr>
                </a:solidFill>
              </a:rPr>
              <a:t>Using Minitab, Two sample –t test</a:t>
            </a:r>
            <a:endParaRPr lang="en-US" sz="2800" b="1" i="1" dirty="0">
              <a:solidFill>
                <a:schemeClr val="accent2">
                  <a:lumMod val="60000"/>
                  <a:lumOff val="40000"/>
                </a:schemeClr>
              </a:solidFill>
            </a:endParaRPr>
          </a:p>
        </p:txBody>
      </p:sp>
      <p:sp>
        <p:nvSpPr>
          <p:cNvPr id="5" name="TextBox 4"/>
          <p:cNvSpPr txBox="1"/>
          <p:nvPr/>
        </p:nvSpPr>
        <p:spPr>
          <a:xfrm>
            <a:off x="1752600" y="2133600"/>
            <a:ext cx="7086600" cy="11079956"/>
          </a:xfrm>
          <a:prstGeom prst="rect">
            <a:avLst/>
          </a:prstGeom>
          <a:noFill/>
        </p:spPr>
        <p:txBody>
          <a:bodyPr wrap="square" rtlCol="0">
            <a:spAutoFit/>
          </a:bodyPr>
          <a:lstStyle/>
          <a:p>
            <a:endParaRPr lang="en-US" sz="2000" dirty="0" smtClean="0"/>
          </a:p>
          <a:p>
            <a:pPr algn="just">
              <a:buFont typeface="Wingdings" pitchFamily="2" charset="2"/>
              <a:buChar char="§"/>
            </a:pPr>
            <a:r>
              <a:rPr lang="en-US" sz="2000" dirty="0" smtClean="0"/>
              <a:t> </a:t>
            </a:r>
            <a:r>
              <a:rPr lang="en-US" sz="2400" b="1" i="1" dirty="0" smtClean="0"/>
              <a:t>Student’s weight ratio was inserted in two column based on gender factor.</a:t>
            </a:r>
          </a:p>
          <a:p>
            <a:pPr algn="just"/>
            <a:r>
              <a:rPr lang="en-US" sz="2400" b="1" i="1" dirty="0" smtClean="0"/>
              <a:t>      </a:t>
            </a:r>
          </a:p>
          <a:p>
            <a:pPr algn="just">
              <a:buFont typeface="Wingdings" pitchFamily="2" charset="2"/>
              <a:buChar char="§"/>
            </a:pPr>
            <a:r>
              <a:rPr lang="en-US" sz="2400" b="1" i="1" dirty="0" smtClean="0"/>
              <a:t>H0: µ= .1    and      H1: µ &gt; .1     and      α=.05 .</a:t>
            </a:r>
          </a:p>
          <a:p>
            <a:pPr algn="just">
              <a:buFont typeface="Arial" pitchFamily="34" charset="0"/>
              <a:buChar char="•"/>
            </a:pPr>
            <a:endParaRPr lang="en-US" sz="2400" b="1" i="1" dirty="0" smtClean="0"/>
          </a:p>
          <a:p>
            <a:pPr algn="just">
              <a:buFont typeface="Arial" pitchFamily="34" charset="0"/>
              <a:buChar char="•"/>
            </a:pPr>
            <a:endParaRPr lang="en-US" sz="2400" b="1" i="1" dirty="0" smtClean="0"/>
          </a:p>
          <a:p>
            <a:pPr algn="just">
              <a:buFont typeface="Wingdings" pitchFamily="2" charset="2"/>
              <a:buChar char="§"/>
            </a:pPr>
            <a:r>
              <a:rPr lang="en-US" sz="2400" b="1" i="1" dirty="0" smtClean="0"/>
              <a:t>Reject H0 if the P-value is &lt; .05.</a:t>
            </a:r>
          </a:p>
          <a:p>
            <a:pPr algn="just">
              <a:buFont typeface="Arial" pitchFamily="34" charset="0"/>
              <a:buChar char="•"/>
            </a:pPr>
            <a:endParaRPr lang="en-US" sz="2400" b="1" i="1" dirty="0" smtClean="0"/>
          </a:p>
          <a:p>
            <a:pPr algn="just">
              <a:buFont typeface="Wingdings" pitchFamily="2" charset="2"/>
              <a:buChar char="§"/>
            </a:pPr>
            <a:r>
              <a:rPr lang="en-US" sz="2400" b="1" i="1" dirty="0" smtClean="0"/>
              <a:t>if we reject H0, we can conclude that there is a significant difference between genders.</a:t>
            </a:r>
          </a:p>
          <a:p>
            <a:pPr>
              <a:buFont typeface="Arial" pitchFamily="34" charset="0"/>
              <a:buChar char="•"/>
            </a:pPr>
            <a:endParaRPr lang="en-US" sz="2000" dirty="0" smtClean="0"/>
          </a:p>
          <a:p>
            <a:endParaRPr lang="en-US" sz="2000" dirty="0" smtClean="0"/>
          </a:p>
          <a:p>
            <a:pPr>
              <a:buFont typeface="Arial" pitchFamily="34" charset="0"/>
              <a:buChar char="•"/>
            </a:pPr>
            <a:endParaRPr lang="en-US" sz="2000" dirty="0" smtClean="0"/>
          </a:p>
          <a:p>
            <a:pPr>
              <a:buFont typeface="Arial" pitchFamily="34" charset="0"/>
              <a:buChar char="•"/>
            </a:pPr>
            <a:endParaRPr lang="en-US" sz="2000" dirty="0" smtClean="0"/>
          </a:p>
          <a:p>
            <a:pPr>
              <a:buFont typeface="Arial" pitchFamily="34" charset="0"/>
              <a:buChar char="•"/>
            </a:pPr>
            <a:endParaRPr lang="en-US" sz="2000" dirty="0" smtClean="0"/>
          </a:p>
          <a:p>
            <a:pPr>
              <a:buFont typeface="Arial" pitchFamily="34" charset="0"/>
              <a:buChar char="•"/>
            </a:pPr>
            <a:endParaRPr lang="en-US" sz="2000" dirty="0" smtClean="0"/>
          </a:p>
          <a:p>
            <a:pPr>
              <a:buFont typeface="Arial" pitchFamily="34" charset="0"/>
              <a:buChar char="•"/>
            </a:pPr>
            <a:endParaRPr lang="en-US" sz="2000" dirty="0" smtClean="0"/>
          </a:p>
          <a:p>
            <a:pPr>
              <a:buFont typeface="Arial" pitchFamily="34" charset="0"/>
              <a:buChar char="•"/>
            </a:pPr>
            <a:endParaRPr lang="en-US" sz="2000" dirty="0" smtClean="0"/>
          </a:p>
          <a:p>
            <a:endParaRPr lang="en-US" sz="2000" dirty="0" smtClean="0"/>
          </a:p>
          <a:p>
            <a:pPr>
              <a:buFont typeface="Arial" pitchFamily="34" charset="0"/>
              <a:buChar char="•"/>
            </a:pPr>
            <a:endParaRPr lang="en-US" sz="2000" dirty="0" smtClean="0"/>
          </a:p>
          <a:p>
            <a:pPr>
              <a:buFont typeface="Arial" pitchFamily="34" charset="0"/>
              <a:buChar char="•"/>
            </a:pPr>
            <a:endParaRPr lang="en-US" sz="2000"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       </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371600" y="685800"/>
            <a:ext cx="184731" cy="369332"/>
          </a:xfrm>
          <a:prstGeom prst="rect">
            <a:avLst/>
          </a:prstGeom>
          <a:noFill/>
        </p:spPr>
        <p:txBody>
          <a:bodyPr wrap="none" rtlCol="0">
            <a:spAutoFit/>
          </a:bodyPr>
          <a:lstStyle/>
          <a:p>
            <a:endParaRPr lang="en-US" dirty="0"/>
          </a:p>
        </p:txBody>
      </p:sp>
      <p:sp>
        <p:nvSpPr>
          <p:cNvPr id="4" name="TextBox 3"/>
          <p:cNvSpPr txBox="1"/>
          <p:nvPr/>
        </p:nvSpPr>
        <p:spPr>
          <a:xfrm flipH="1">
            <a:off x="1524000" y="304800"/>
            <a:ext cx="6444669" cy="523220"/>
          </a:xfrm>
          <a:prstGeom prst="rect">
            <a:avLst/>
          </a:prstGeom>
          <a:noFill/>
        </p:spPr>
        <p:txBody>
          <a:bodyPr wrap="square" rtlCol="0">
            <a:spAutoFit/>
          </a:bodyPr>
          <a:lstStyle/>
          <a:p>
            <a:pPr>
              <a:buFont typeface="Wingdings" pitchFamily="2" charset="2"/>
              <a:buChar char="ü"/>
            </a:pPr>
            <a:r>
              <a:rPr lang="en-US" sz="2800" b="1" i="1" dirty="0" smtClean="0">
                <a:solidFill>
                  <a:schemeClr val="accent2">
                    <a:lumMod val="60000"/>
                    <a:lumOff val="40000"/>
                  </a:schemeClr>
                </a:solidFill>
              </a:rPr>
              <a:t> Normality test</a:t>
            </a:r>
            <a:endParaRPr lang="en-US" sz="2800" b="1" i="1" dirty="0">
              <a:solidFill>
                <a:schemeClr val="accent2">
                  <a:lumMod val="60000"/>
                  <a:lumOff val="40000"/>
                </a:schemeClr>
              </a:solidFill>
            </a:endParaRPr>
          </a:p>
        </p:txBody>
      </p:sp>
      <p:sp>
        <p:nvSpPr>
          <p:cNvPr id="5" name="TextBox 4"/>
          <p:cNvSpPr txBox="1"/>
          <p:nvPr/>
        </p:nvSpPr>
        <p:spPr>
          <a:xfrm>
            <a:off x="1676400" y="856357"/>
            <a:ext cx="7239000" cy="6001643"/>
          </a:xfrm>
          <a:prstGeom prst="rect">
            <a:avLst/>
          </a:prstGeom>
          <a:noFill/>
        </p:spPr>
        <p:txBody>
          <a:bodyPr wrap="square" rtlCol="0">
            <a:spAutoFit/>
          </a:bodyPr>
          <a:lstStyle/>
          <a:p>
            <a:r>
              <a:rPr lang="en-US" sz="2400" b="1" i="1" dirty="0" smtClean="0"/>
              <a:t>During analysis, the null hypothesis H0: normal  </a:t>
            </a:r>
          </a:p>
          <a:p>
            <a:r>
              <a:rPr lang="en-US" sz="2400" b="1" i="1" dirty="0" smtClean="0"/>
              <a:t>	   the alternative hypothesis H1: not normal .</a:t>
            </a:r>
          </a:p>
          <a:p>
            <a:endParaRPr lang="en-US" sz="2400" b="1" i="1" dirty="0" smtClean="0"/>
          </a:p>
          <a:p>
            <a:r>
              <a:rPr lang="en-US" sz="2400" b="1" i="1" dirty="0" smtClean="0"/>
              <a:t>P- value &gt; 0.05 we accept H0 </a:t>
            </a:r>
            <a:r>
              <a:rPr lang="en-US" sz="2400" b="1" i="1" dirty="0" smtClean="0">
                <a:sym typeface="Wingdings" pitchFamily="2" charset="2"/>
              </a:rPr>
              <a:t> normally distributed.</a:t>
            </a:r>
          </a:p>
          <a:p>
            <a:endParaRPr lang="en-US" sz="2400" b="1" i="1" dirty="0" smtClean="0">
              <a:sym typeface="Wingdings" pitchFamily="2" charset="2"/>
            </a:endParaRPr>
          </a:p>
          <a:p>
            <a:endParaRPr lang="en-US" sz="2400" b="1" i="1" dirty="0" smtClean="0"/>
          </a:p>
          <a:p>
            <a:r>
              <a:rPr lang="en-US" sz="2400" b="1" i="1" dirty="0" smtClean="0"/>
              <a:t>P- value &lt;0 .05 we rejectH0 </a:t>
            </a:r>
            <a:r>
              <a:rPr lang="en-US" sz="2400" b="1" i="1" dirty="0" smtClean="0">
                <a:sym typeface="Wingdings" pitchFamily="2" charset="2"/>
              </a:rPr>
              <a:t> not normally distributed.</a:t>
            </a:r>
          </a:p>
          <a:p>
            <a:endParaRPr lang="en-US" sz="2400" b="1" i="1" dirty="0" smtClean="0">
              <a:sym typeface="Wingdings" pitchFamily="2" charset="2"/>
            </a:endParaRPr>
          </a:p>
          <a:p>
            <a:endParaRPr lang="en-US" sz="2400" b="1" i="1" dirty="0" smtClean="0">
              <a:sym typeface="Wingdings" pitchFamily="2" charset="2"/>
            </a:endParaRPr>
          </a:p>
          <a:p>
            <a:endParaRPr lang="en-US" sz="2400" b="1" i="1" dirty="0" smtClean="0">
              <a:sym typeface="Wingdings" pitchFamily="2" charset="2"/>
            </a:endParaRPr>
          </a:p>
          <a:p>
            <a:endParaRPr lang="en-US" sz="2400" b="1" i="1" dirty="0" smtClean="0">
              <a:sym typeface="Wingdings" pitchFamily="2" charset="2"/>
            </a:endParaRPr>
          </a:p>
          <a:p>
            <a:r>
              <a:rPr lang="en-US" sz="2400" b="1" i="1" dirty="0" smtClean="0">
                <a:sym typeface="Wingdings" pitchFamily="2" charset="2"/>
              </a:rPr>
              <a:t>Non parametric method  </a:t>
            </a:r>
            <a:r>
              <a:rPr lang="en-US" sz="2400" b="1" i="1" dirty="0" smtClean="0"/>
              <a:t>Wilcoxon signed-rank test.</a:t>
            </a:r>
          </a:p>
          <a:p>
            <a:r>
              <a:rPr lang="en-US" sz="2400" b="1" i="1" dirty="0" smtClean="0"/>
              <a:t>(Test assumption is symmetric continuous distribution).</a:t>
            </a:r>
          </a:p>
          <a:p>
            <a:endParaRPr lang="en-US" dirty="0" smtClean="0"/>
          </a:p>
          <a:p>
            <a:endParaRPr lang="en-US" dirty="0" smtClean="0">
              <a:sym typeface="Wingdings" pitchFamily="2" charset="2"/>
            </a:endParaRPr>
          </a:p>
          <a:p>
            <a:endParaRPr lang="en-US" dirty="0" smtClean="0">
              <a:sym typeface="Wingdings" pitchFamily="2" charset="2"/>
            </a:endParaRPr>
          </a:p>
          <a:p>
            <a:endParaRPr lang="en-US" dirty="0" smtClean="0"/>
          </a:p>
        </p:txBody>
      </p:sp>
      <p:sp>
        <p:nvSpPr>
          <p:cNvPr id="22" name="Down Arrow 21"/>
          <p:cNvSpPr/>
          <p:nvPr/>
        </p:nvSpPr>
        <p:spPr>
          <a:xfrm>
            <a:off x="4495800" y="3733800"/>
            <a:ext cx="484632" cy="978408"/>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 (6).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3657600" y="1447800"/>
            <a:ext cx="5486400" cy="1046440"/>
          </a:xfrm>
          <a:prstGeom prst="rect">
            <a:avLst/>
          </a:prstGeom>
          <a:noFill/>
        </p:spPr>
        <p:txBody>
          <a:bodyPr wrap="square" rtlCol="1">
            <a:spAutoFit/>
          </a:bodyPr>
          <a:lstStyle/>
          <a:p>
            <a:r>
              <a:rPr lang="en-US" sz="4400" b="1" i="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Normality test output</a:t>
            </a:r>
          </a:p>
          <a:p>
            <a:endParaRPr lang="ar-JO"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3"/>
          <a:stretch>
            <a:fillRect/>
          </a:stretch>
        </p:blipFill>
        <p:spPr>
          <a:xfrm>
            <a:off x="0" y="0"/>
            <a:ext cx="9144000" cy="6858000"/>
          </a:xfrm>
          <a:prstGeom prst="rect">
            <a:avLst/>
          </a:prstGeom>
        </p:spPr>
      </p:pic>
      <p:sp>
        <p:nvSpPr>
          <p:cNvPr id="184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433" name="Object 1"/>
          <p:cNvGraphicFramePr>
            <a:graphicFrameLocks noChangeAspect="1"/>
          </p:cNvGraphicFramePr>
          <p:nvPr/>
        </p:nvGraphicFramePr>
        <p:xfrm>
          <a:off x="1905000" y="762000"/>
          <a:ext cx="6477000" cy="4419600"/>
        </p:xfrm>
        <a:graphic>
          <a:graphicData uri="http://schemas.openxmlformats.org/presentationml/2006/ole">
            <p:oleObj spid="_x0000_s15362" name="Graph" r:id="rId4" imgW="5486400" imgH="3657600" progId="">
              <p:embed/>
            </p:oleObj>
          </a:graphicData>
        </a:graphic>
      </p:graphicFrame>
      <p:sp>
        <p:nvSpPr>
          <p:cNvPr id="6" name="TextBox 5"/>
          <p:cNvSpPr txBox="1"/>
          <p:nvPr/>
        </p:nvSpPr>
        <p:spPr>
          <a:xfrm>
            <a:off x="1676400" y="5562600"/>
            <a:ext cx="7239000" cy="830997"/>
          </a:xfrm>
          <a:prstGeom prst="rect">
            <a:avLst/>
          </a:prstGeom>
          <a:noFill/>
        </p:spPr>
        <p:txBody>
          <a:bodyPr wrap="square" rtlCol="0">
            <a:spAutoFit/>
          </a:bodyPr>
          <a:lstStyle/>
          <a:p>
            <a:pPr algn="ctr"/>
            <a:r>
              <a:rPr lang="en-US" sz="2400" b="1" i="1" dirty="0" smtClean="0">
                <a:solidFill>
                  <a:schemeClr val="accent2">
                    <a:lumMod val="75000"/>
                  </a:schemeClr>
                </a:solidFill>
              </a:rPr>
              <a:t>Normal probability plot of males in the governmental schools level (1).</a:t>
            </a:r>
            <a:endParaRPr lang="en-US" sz="2400" b="1" i="1" dirty="0">
              <a:solidFill>
                <a:schemeClr val="accent2">
                  <a:lumMod val="75000"/>
                </a:schemeClr>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3"/>
          <a:stretch>
            <a:fillRect/>
          </a:stretch>
        </p:blipFill>
        <p:spPr>
          <a:xfrm>
            <a:off x="0" y="0"/>
            <a:ext cx="9144000" cy="6858000"/>
          </a:xfrm>
          <a:prstGeom prst="rect">
            <a:avLst/>
          </a:prstGeom>
        </p:spPr>
      </p:pic>
      <p:sp>
        <p:nvSpPr>
          <p:cNvPr id="184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TextBox 5"/>
          <p:cNvSpPr txBox="1"/>
          <p:nvPr/>
        </p:nvSpPr>
        <p:spPr>
          <a:xfrm>
            <a:off x="1676400" y="5562600"/>
            <a:ext cx="6705600" cy="830997"/>
          </a:xfrm>
          <a:prstGeom prst="rect">
            <a:avLst/>
          </a:prstGeom>
          <a:noFill/>
        </p:spPr>
        <p:txBody>
          <a:bodyPr wrap="square" rtlCol="0">
            <a:spAutoFit/>
          </a:bodyPr>
          <a:lstStyle/>
          <a:p>
            <a:pPr algn="ctr"/>
            <a:r>
              <a:rPr lang="en-US" sz="2400" b="1" i="1" dirty="0" smtClean="0">
                <a:solidFill>
                  <a:schemeClr val="accent2">
                    <a:lumMod val="75000"/>
                  </a:schemeClr>
                </a:solidFill>
              </a:rPr>
              <a:t>Normal probability plot of  females in the governmental schools level (1).</a:t>
            </a:r>
            <a:endParaRPr lang="en-US" sz="2400" b="1" i="1" dirty="0">
              <a:solidFill>
                <a:schemeClr val="accent2">
                  <a:lumMod val="75000"/>
                </a:schemeClr>
              </a:solidFill>
            </a:endParaRPr>
          </a:p>
        </p:txBody>
      </p:sp>
      <p:sp>
        <p:nvSpPr>
          <p:cNvPr id="532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3251" name="Object 3"/>
          <p:cNvGraphicFramePr>
            <a:graphicFrameLocks noChangeAspect="1"/>
          </p:cNvGraphicFramePr>
          <p:nvPr/>
        </p:nvGraphicFramePr>
        <p:xfrm>
          <a:off x="2057400" y="838200"/>
          <a:ext cx="6553200" cy="4343400"/>
        </p:xfrm>
        <a:graphic>
          <a:graphicData uri="http://schemas.openxmlformats.org/presentationml/2006/ole">
            <p:oleObj spid="_x0000_s16386" name="Graph" r:id="rId4" imgW="5486400" imgH="3657600" progId="">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orders-clip-art.jpg"/>
          <p:cNvPicPr>
            <a:picLocks noChangeAspect="1"/>
          </p:cNvPicPr>
          <p:nvPr/>
        </p:nvPicPr>
        <p:blipFill>
          <a:blip r:embed="rId2"/>
          <a:stretch>
            <a:fillRect/>
          </a:stretch>
        </p:blipFill>
        <p:spPr>
          <a:xfrm>
            <a:off x="0" y="0"/>
            <a:ext cx="9143999" cy="6858000"/>
          </a:xfrm>
          <a:prstGeom prst="rect">
            <a:avLst/>
          </a:prstGeom>
        </p:spPr>
      </p:pic>
      <p:sp>
        <p:nvSpPr>
          <p:cNvPr id="3" name="TextBox 2"/>
          <p:cNvSpPr txBox="1"/>
          <p:nvPr/>
        </p:nvSpPr>
        <p:spPr>
          <a:xfrm>
            <a:off x="1219200" y="2514600"/>
            <a:ext cx="6858000" cy="1446550"/>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8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rPr>
              <a:t>Introduction</a:t>
            </a:r>
            <a:endParaRPr lang="ar-JO" sz="88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3"/>
          <a:stretch>
            <a:fillRect/>
          </a:stretch>
        </p:blipFill>
        <p:spPr>
          <a:xfrm>
            <a:off x="0" y="0"/>
            <a:ext cx="9144000" cy="6858000"/>
          </a:xfrm>
          <a:prstGeom prst="rect">
            <a:avLst/>
          </a:prstGeom>
        </p:spPr>
      </p:pic>
      <p:sp>
        <p:nvSpPr>
          <p:cNvPr id="174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409" name="Object 1"/>
          <p:cNvGraphicFramePr>
            <a:graphicFrameLocks noChangeAspect="1"/>
          </p:cNvGraphicFramePr>
          <p:nvPr/>
        </p:nvGraphicFramePr>
        <p:xfrm>
          <a:off x="1905000" y="1066800"/>
          <a:ext cx="6629400" cy="3733800"/>
        </p:xfrm>
        <a:graphic>
          <a:graphicData uri="http://schemas.openxmlformats.org/presentationml/2006/ole">
            <p:oleObj spid="_x0000_s17410" name="Graph" r:id="rId4" imgW="5486400" imgH="3657600" progId="">
              <p:embed/>
            </p:oleObj>
          </a:graphicData>
        </a:graphic>
      </p:graphicFrame>
      <p:sp>
        <p:nvSpPr>
          <p:cNvPr id="5" name="TextBox 4"/>
          <p:cNvSpPr txBox="1"/>
          <p:nvPr/>
        </p:nvSpPr>
        <p:spPr>
          <a:xfrm>
            <a:off x="1752600" y="5181600"/>
            <a:ext cx="6477000" cy="830997"/>
          </a:xfrm>
          <a:prstGeom prst="rect">
            <a:avLst/>
          </a:prstGeom>
          <a:noFill/>
        </p:spPr>
        <p:txBody>
          <a:bodyPr wrap="square" rtlCol="0">
            <a:spAutoFit/>
          </a:bodyPr>
          <a:lstStyle/>
          <a:p>
            <a:pPr algn="ctr"/>
            <a:r>
              <a:rPr lang="en-US" sz="2400" b="1" i="1" dirty="0" smtClean="0">
                <a:solidFill>
                  <a:schemeClr val="accent2">
                    <a:lumMod val="75000"/>
                  </a:schemeClr>
                </a:solidFill>
              </a:rPr>
              <a:t>Normal probability plot of males in the private schools level (1).</a:t>
            </a:r>
            <a:endParaRPr lang="en-US" sz="2400" b="1" i="1" dirty="0">
              <a:solidFill>
                <a:schemeClr val="accent2">
                  <a:lumMod val="75000"/>
                </a:schemeClr>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3"/>
          <a:stretch>
            <a:fillRect/>
          </a:stretch>
        </p:blipFill>
        <p:spPr>
          <a:xfrm>
            <a:off x="0" y="0"/>
            <a:ext cx="9144000" cy="6858000"/>
          </a:xfrm>
          <a:prstGeom prst="rect">
            <a:avLst/>
          </a:prstGeom>
        </p:spPr>
      </p:pic>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385" name="Object 1"/>
          <p:cNvGraphicFramePr>
            <a:graphicFrameLocks noChangeAspect="1"/>
          </p:cNvGraphicFramePr>
          <p:nvPr/>
        </p:nvGraphicFramePr>
        <p:xfrm>
          <a:off x="1828800" y="762000"/>
          <a:ext cx="6934200" cy="3962400"/>
        </p:xfrm>
        <a:graphic>
          <a:graphicData uri="http://schemas.openxmlformats.org/presentationml/2006/ole">
            <p:oleObj spid="_x0000_s18434" name="Graph" r:id="rId4" imgW="5486400" imgH="3657600" progId="">
              <p:embed/>
            </p:oleObj>
          </a:graphicData>
        </a:graphic>
      </p:graphicFrame>
      <p:sp>
        <p:nvSpPr>
          <p:cNvPr id="5" name="TextBox 4"/>
          <p:cNvSpPr txBox="1"/>
          <p:nvPr/>
        </p:nvSpPr>
        <p:spPr>
          <a:xfrm>
            <a:off x="2057400" y="5105400"/>
            <a:ext cx="6629400" cy="1107996"/>
          </a:xfrm>
          <a:prstGeom prst="rect">
            <a:avLst/>
          </a:prstGeom>
          <a:noFill/>
        </p:spPr>
        <p:txBody>
          <a:bodyPr wrap="square" rtlCol="0">
            <a:spAutoFit/>
          </a:bodyPr>
          <a:lstStyle/>
          <a:p>
            <a:pPr algn="ctr"/>
            <a:r>
              <a:rPr lang="en-US" sz="2400" b="1" i="1" dirty="0" smtClean="0">
                <a:solidFill>
                  <a:schemeClr val="accent2">
                    <a:lumMod val="75000"/>
                  </a:schemeClr>
                </a:solidFill>
              </a:rPr>
              <a:t>Normal probability plot of males in UNRWA schools level (1).</a:t>
            </a:r>
          </a:p>
          <a:p>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3"/>
          <a:stretch>
            <a:fillRect/>
          </a:stretch>
        </p:blipFill>
        <p:spPr>
          <a:xfrm>
            <a:off x="0" y="0"/>
            <a:ext cx="9144000" cy="6858000"/>
          </a:xfrm>
          <a:prstGeom prst="rect">
            <a:avLst/>
          </a:prstGeom>
        </p:spPr>
      </p:pic>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8916" name="Object 4"/>
          <p:cNvGraphicFramePr>
            <a:graphicFrameLocks noChangeAspect="1"/>
          </p:cNvGraphicFramePr>
          <p:nvPr/>
        </p:nvGraphicFramePr>
        <p:xfrm>
          <a:off x="1752600" y="685800"/>
          <a:ext cx="6781800" cy="3962400"/>
        </p:xfrm>
        <a:graphic>
          <a:graphicData uri="http://schemas.openxmlformats.org/presentationml/2006/ole">
            <p:oleObj spid="_x0000_s19458" name="Graph" r:id="rId4" imgW="5486400" imgH="3657600" progId="">
              <p:embed/>
            </p:oleObj>
          </a:graphicData>
        </a:graphic>
      </p:graphicFrame>
      <p:sp>
        <p:nvSpPr>
          <p:cNvPr id="10" name="TextBox 9"/>
          <p:cNvSpPr txBox="1"/>
          <p:nvPr/>
        </p:nvSpPr>
        <p:spPr>
          <a:xfrm>
            <a:off x="1828800" y="5029200"/>
            <a:ext cx="6629400" cy="830997"/>
          </a:xfrm>
          <a:prstGeom prst="rect">
            <a:avLst/>
          </a:prstGeom>
          <a:noFill/>
        </p:spPr>
        <p:txBody>
          <a:bodyPr wrap="square" rtlCol="0">
            <a:spAutoFit/>
          </a:bodyPr>
          <a:lstStyle/>
          <a:p>
            <a:pPr algn="ctr"/>
            <a:r>
              <a:rPr lang="en-US" dirty="0" smtClean="0"/>
              <a:t>    </a:t>
            </a:r>
            <a:r>
              <a:rPr lang="en-US" sz="2400" b="1" i="1" dirty="0" smtClean="0">
                <a:solidFill>
                  <a:schemeClr val="accent2">
                    <a:lumMod val="75000"/>
                  </a:schemeClr>
                </a:solidFill>
              </a:rPr>
              <a:t>Normal probability plot of females in UNRWA schools level (1).</a:t>
            </a:r>
            <a:endParaRPr lang="en-US" sz="2400" b="1" i="1" dirty="0">
              <a:solidFill>
                <a:schemeClr val="accent2">
                  <a:lumMod val="75000"/>
                </a:schemeClr>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3"/>
          <a:stretch>
            <a:fillRect/>
          </a:stretch>
        </p:blipFill>
        <p:spPr>
          <a:xfrm>
            <a:off x="0" y="0"/>
            <a:ext cx="9144000" cy="6858000"/>
          </a:xfrm>
          <a:prstGeom prst="rect">
            <a:avLst/>
          </a:prstGeom>
        </p:spPr>
      </p:pic>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0177" name="Object 1"/>
          <p:cNvGraphicFramePr>
            <a:graphicFrameLocks noChangeAspect="1"/>
          </p:cNvGraphicFramePr>
          <p:nvPr/>
        </p:nvGraphicFramePr>
        <p:xfrm>
          <a:off x="1905000" y="838200"/>
          <a:ext cx="6324600" cy="4191000"/>
        </p:xfrm>
        <a:graphic>
          <a:graphicData uri="http://schemas.openxmlformats.org/presentationml/2006/ole">
            <p:oleObj spid="_x0000_s20482" name="Graph" r:id="rId4" imgW="5486400" imgH="3657600" progId="">
              <p:embed/>
            </p:oleObj>
          </a:graphicData>
        </a:graphic>
      </p:graphicFrame>
      <p:sp>
        <p:nvSpPr>
          <p:cNvPr id="6" name="TextBox 5"/>
          <p:cNvSpPr txBox="1"/>
          <p:nvPr/>
        </p:nvSpPr>
        <p:spPr>
          <a:xfrm>
            <a:off x="2209800" y="5334000"/>
            <a:ext cx="6019800" cy="830997"/>
          </a:xfrm>
          <a:prstGeom prst="rect">
            <a:avLst/>
          </a:prstGeom>
          <a:noFill/>
        </p:spPr>
        <p:txBody>
          <a:bodyPr wrap="square" rtlCol="0">
            <a:spAutoFit/>
          </a:bodyPr>
          <a:lstStyle/>
          <a:p>
            <a:pPr algn="ctr"/>
            <a:r>
              <a:rPr lang="en-US" sz="2400" b="1" i="1" dirty="0" smtClean="0">
                <a:solidFill>
                  <a:schemeClr val="accent2">
                    <a:lumMod val="75000"/>
                  </a:schemeClr>
                </a:solidFill>
              </a:rPr>
              <a:t>Normal probability plot of males in the governmental schools level (2).</a:t>
            </a:r>
            <a:endParaRPr lang="en-US" sz="2400" b="1" i="1" dirty="0">
              <a:solidFill>
                <a:schemeClr val="accent2">
                  <a:lumMod val="75000"/>
                </a:schemeClr>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3"/>
          <a:stretch>
            <a:fillRect/>
          </a:stretch>
        </p:blipFill>
        <p:spPr>
          <a:xfrm>
            <a:off x="0" y="0"/>
            <a:ext cx="9296400" cy="6858000"/>
          </a:xfrm>
          <a:prstGeom prst="rect">
            <a:avLst/>
          </a:prstGeom>
        </p:spPr>
      </p:pic>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6081" name="Object 1"/>
          <p:cNvGraphicFramePr>
            <a:graphicFrameLocks noChangeAspect="1"/>
          </p:cNvGraphicFramePr>
          <p:nvPr/>
        </p:nvGraphicFramePr>
        <p:xfrm>
          <a:off x="1905000" y="762000"/>
          <a:ext cx="6629400" cy="4114800"/>
        </p:xfrm>
        <a:graphic>
          <a:graphicData uri="http://schemas.openxmlformats.org/presentationml/2006/ole">
            <p:oleObj spid="_x0000_s21506" name="Graph" r:id="rId4" imgW="5486400" imgH="3657600" progId="">
              <p:embed/>
            </p:oleObj>
          </a:graphicData>
        </a:graphic>
      </p:graphicFrame>
      <p:sp>
        <p:nvSpPr>
          <p:cNvPr id="7" name="TextBox 6"/>
          <p:cNvSpPr txBox="1"/>
          <p:nvPr/>
        </p:nvSpPr>
        <p:spPr>
          <a:xfrm>
            <a:off x="2133600" y="5105400"/>
            <a:ext cx="6324600" cy="830997"/>
          </a:xfrm>
          <a:prstGeom prst="rect">
            <a:avLst/>
          </a:prstGeom>
          <a:noFill/>
        </p:spPr>
        <p:txBody>
          <a:bodyPr wrap="square" rtlCol="0">
            <a:spAutoFit/>
          </a:bodyPr>
          <a:lstStyle/>
          <a:p>
            <a:pPr algn="ctr"/>
            <a:r>
              <a:rPr lang="en-US" sz="2400" b="1" i="1" dirty="0" smtClean="0">
                <a:solidFill>
                  <a:schemeClr val="accent2">
                    <a:lumMod val="75000"/>
                  </a:schemeClr>
                </a:solidFill>
              </a:rPr>
              <a:t>Normal probability plot of males in UNRWA schools level (2).</a:t>
            </a:r>
            <a:endParaRPr lang="en-US" sz="2400" b="1" i="1" dirty="0">
              <a:solidFill>
                <a:schemeClr val="accent2">
                  <a:lumMod val="75000"/>
                </a:schemeClr>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3"/>
          <a:stretch>
            <a:fillRect/>
          </a:stretch>
        </p:blipFill>
        <p:spPr>
          <a:xfrm>
            <a:off x="0" y="0"/>
            <a:ext cx="9144000" cy="6858000"/>
          </a:xfrm>
          <a:prstGeom prst="rect">
            <a:avLst/>
          </a:prstGeom>
        </p:spPr>
      </p:pic>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71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7105" name="Object 1"/>
          <p:cNvGraphicFramePr>
            <a:graphicFrameLocks noChangeAspect="1"/>
          </p:cNvGraphicFramePr>
          <p:nvPr/>
        </p:nvGraphicFramePr>
        <p:xfrm>
          <a:off x="1981200" y="762000"/>
          <a:ext cx="6781800" cy="4495800"/>
        </p:xfrm>
        <a:graphic>
          <a:graphicData uri="http://schemas.openxmlformats.org/presentationml/2006/ole">
            <p:oleObj spid="_x0000_s22530" name="Graph" r:id="rId4" imgW="5486400" imgH="3657600" progId="">
              <p:embed/>
            </p:oleObj>
          </a:graphicData>
        </a:graphic>
      </p:graphicFrame>
      <p:sp>
        <p:nvSpPr>
          <p:cNvPr id="7" name="TextBox 6"/>
          <p:cNvSpPr txBox="1"/>
          <p:nvPr/>
        </p:nvSpPr>
        <p:spPr>
          <a:xfrm>
            <a:off x="2209800" y="5486400"/>
            <a:ext cx="6172200" cy="1107996"/>
          </a:xfrm>
          <a:prstGeom prst="rect">
            <a:avLst/>
          </a:prstGeom>
          <a:noFill/>
        </p:spPr>
        <p:txBody>
          <a:bodyPr wrap="square" rtlCol="0">
            <a:spAutoFit/>
          </a:bodyPr>
          <a:lstStyle/>
          <a:p>
            <a:pPr algn="ctr"/>
            <a:r>
              <a:rPr lang="en-US" sz="2400" b="1" i="1" dirty="0" smtClean="0">
                <a:solidFill>
                  <a:schemeClr val="accent2">
                    <a:lumMod val="75000"/>
                  </a:schemeClr>
                </a:solidFill>
              </a:rPr>
              <a:t>Normal probability plot of females in UNRWA schools level (2).</a:t>
            </a:r>
          </a:p>
          <a:p>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3"/>
          <a:stretch>
            <a:fillRect/>
          </a:stretch>
        </p:blipFill>
        <p:spPr>
          <a:xfrm>
            <a:off x="0" y="0"/>
            <a:ext cx="9144000" cy="6858000"/>
          </a:xfrm>
          <a:prstGeom prst="rect">
            <a:avLst/>
          </a:prstGeom>
        </p:spPr>
      </p:pic>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5057" name="Object 1"/>
          <p:cNvGraphicFramePr>
            <a:graphicFrameLocks noChangeAspect="1"/>
          </p:cNvGraphicFramePr>
          <p:nvPr/>
        </p:nvGraphicFramePr>
        <p:xfrm>
          <a:off x="1905000" y="914400"/>
          <a:ext cx="6344265" cy="4419600"/>
        </p:xfrm>
        <a:graphic>
          <a:graphicData uri="http://schemas.openxmlformats.org/presentationml/2006/ole">
            <p:oleObj spid="_x0000_s23554" name="Graph" r:id="rId4" imgW="5486400" imgH="3657600" progId="">
              <p:embed/>
            </p:oleObj>
          </a:graphicData>
        </a:graphic>
      </p:graphicFrame>
      <p:sp>
        <p:nvSpPr>
          <p:cNvPr id="6" name="TextBox 5"/>
          <p:cNvSpPr txBox="1"/>
          <p:nvPr/>
        </p:nvSpPr>
        <p:spPr>
          <a:xfrm>
            <a:off x="1981200" y="5562600"/>
            <a:ext cx="6324600" cy="830997"/>
          </a:xfrm>
          <a:prstGeom prst="rect">
            <a:avLst/>
          </a:prstGeom>
          <a:noFill/>
        </p:spPr>
        <p:txBody>
          <a:bodyPr wrap="square" rtlCol="0">
            <a:spAutoFit/>
          </a:bodyPr>
          <a:lstStyle/>
          <a:p>
            <a:pPr algn="ctr"/>
            <a:r>
              <a:rPr lang="en-US" sz="2400" b="1" i="1" dirty="0" smtClean="0">
                <a:solidFill>
                  <a:schemeClr val="accent2">
                    <a:lumMod val="75000"/>
                  </a:schemeClr>
                </a:solidFill>
              </a:rPr>
              <a:t>Normal probability plot of females in the private schools level (3).</a:t>
            </a:r>
            <a:endParaRPr lang="en-US" sz="2400" b="1" i="1" dirty="0">
              <a:solidFill>
                <a:schemeClr val="accent2">
                  <a:lumMod val="75000"/>
                </a:schemeClr>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3"/>
          <a:stretch>
            <a:fillRect/>
          </a:stretch>
        </p:blipFill>
        <p:spPr>
          <a:xfrm>
            <a:off x="0" y="0"/>
            <a:ext cx="9144000" cy="6858000"/>
          </a:xfrm>
          <a:prstGeom prst="rect">
            <a:avLst/>
          </a:prstGeom>
        </p:spPr>
      </p:pic>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9153" name="Object 1"/>
          <p:cNvGraphicFramePr>
            <a:graphicFrameLocks noChangeAspect="1"/>
          </p:cNvGraphicFramePr>
          <p:nvPr/>
        </p:nvGraphicFramePr>
        <p:xfrm>
          <a:off x="1905000" y="838200"/>
          <a:ext cx="6477000" cy="4572000"/>
        </p:xfrm>
        <a:graphic>
          <a:graphicData uri="http://schemas.openxmlformats.org/presentationml/2006/ole">
            <p:oleObj spid="_x0000_s24578" name="Graph" r:id="rId4" imgW="5486400" imgH="3657600" progId="">
              <p:embed/>
            </p:oleObj>
          </a:graphicData>
        </a:graphic>
      </p:graphicFrame>
      <p:sp>
        <p:nvSpPr>
          <p:cNvPr id="6" name="TextBox 5"/>
          <p:cNvSpPr txBox="1"/>
          <p:nvPr/>
        </p:nvSpPr>
        <p:spPr>
          <a:xfrm>
            <a:off x="2057400" y="5638800"/>
            <a:ext cx="6172200" cy="830997"/>
          </a:xfrm>
          <a:prstGeom prst="rect">
            <a:avLst/>
          </a:prstGeom>
          <a:noFill/>
        </p:spPr>
        <p:txBody>
          <a:bodyPr wrap="square" rtlCol="0">
            <a:spAutoFit/>
          </a:bodyPr>
          <a:lstStyle/>
          <a:p>
            <a:pPr algn="ctr"/>
            <a:r>
              <a:rPr lang="en-US" sz="2400" b="1" i="1" dirty="0" smtClean="0">
                <a:solidFill>
                  <a:schemeClr val="accent2">
                    <a:lumMod val="75000"/>
                  </a:schemeClr>
                </a:solidFill>
              </a:rPr>
              <a:t>Normal probability plot of males in UNRWA schools level (3).</a:t>
            </a:r>
            <a:endParaRPr lang="en-US" sz="2400" b="1" i="1" dirty="0">
              <a:solidFill>
                <a:schemeClr val="accent2">
                  <a:lumMod val="75000"/>
                </a:schemeClr>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3"/>
          <a:stretch>
            <a:fillRect/>
          </a:stretch>
        </p:blipFill>
        <p:spPr>
          <a:xfrm>
            <a:off x="0" y="0"/>
            <a:ext cx="9144000" cy="6858000"/>
          </a:xfrm>
          <a:prstGeom prst="rect">
            <a:avLst/>
          </a:prstGeom>
        </p:spPr>
      </p:pic>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1985" name="Object 1"/>
          <p:cNvGraphicFramePr>
            <a:graphicFrameLocks noChangeAspect="1"/>
          </p:cNvGraphicFramePr>
          <p:nvPr/>
        </p:nvGraphicFramePr>
        <p:xfrm>
          <a:off x="1981200" y="838200"/>
          <a:ext cx="6423576" cy="4572000"/>
        </p:xfrm>
        <a:graphic>
          <a:graphicData uri="http://schemas.openxmlformats.org/presentationml/2006/ole">
            <p:oleObj spid="_x0000_s25602" name="Graph" r:id="rId4" imgW="5486400" imgH="3657600" progId="">
              <p:embed/>
            </p:oleObj>
          </a:graphicData>
        </a:graphic>
      </p:graphicFrame>
      <p:sp>
        <p:nvSpPr>
          <p:cNvPr id="6" name="TextBox 5"/>
          <p:cNvSpPr txBox="1"/>
          <p:nvPr/>
        </p:nvSpPr>
        <p:spPr>
          <a:xfrm>
            <a:off x="1981200" y="5638800"/>
            <a:ext cx="6324600" cy="830997"/>
          </a:xfrm>
          <a:prstGeom prst="rect">
            <a:avLst/>
          </a:prstGeom>
          <a:noFill/>
        </p:spPr>
        <p:txBody>
          <a:bodyPr wrap="square" rtlCol="0">
            <a:spAutoFit/>
          </a:bodyPr>
          <a:lstStyle/>
          <a:p>
            <a:pPr algn="ctr"/>
            <a:r>
              <a:rPr lang="en-US" sz="2400" b="1" i="1" dirty="0" smtClean="0">
                <a:solidFill>
                  <a:schemeClr val="accent2">
                    <a:lumMod val="75000"/>
                  </a:schemeClr>
                </a:solidFill>
              </a:rPr>
              <a:t>Normal probability plot of females in the private schools level (1).</a:t>
            </a:r>
            <a:endParaRPr lang="en-US" sz="2400" b="1" i="1" dirty="0">
              <a:solidFill>
                <a:schemeClr val="accent2">
                  <a:lumMod val="75000"/>
                </a:schemeClr>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3"/>
          <a:stretch>
            <a:fillRect/>
          </a:stretch>
        </p:blipFill>
        <p:spPr>
          <a:xfrm>
            <a:off x="0" y="0"/>
            <a:ext cx="9144000" cy="6858000"/>
          </a:xfrm>
          <a:prstGeom prst="rect">
            <a:avLst/>
          </a:prstGeom>
        </p:spPr>
      </p:pic>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30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3009" name="Object 1"/>
          <p:cNvGraphicFramePr>
            <a:graphicFrameLocks noChangeAspect="1"/>
          </p:cNvGraphicFramePr>
          <p:nvPr/>
        </p:nvGraphicFramePr>
        <p:xfrm>
          <a:off x="2133600" y="762000"/>
          <a:ext cx="6136410" cy="4648200"/>
        </p:xfrm>
        <a:graphic>
          <a:graphicData uri="http://schemas.openxmlformats.org/presentationml/2006/ole">
            <p:oleObj spid="_x0000_s26626" name="Graph" r:id="rId4" imgW="5486400" imgH="3657600" progId="">
              <p:embed/>
            </p:oleObj>
          </a:graphicData>
        </a:graphic>
      </p:graphicFrame>
      <p:sp>
        <p:nvSpPr>
          <p:cNvPr id="6" name="TextBox 5"/>
          <p:cNvSpPr txBox="1"/>
          <p:nvPr/>
        </p:nvSpPr>
        <p:spPr>
          <a:xfrm>
            <a:off x="1676400" y="5562600"/>
            <a:ext cx="6934200" cy="830997"/>
          </a:xfrm>
          <a:prstGeom prst="rect">
            <a:avLst/>
          </a:prstGeom>
          <a:noFill/>
        </p:spPr>
        <p:txBody>
          <a:bodyPr wrap="square" rtlCol="0">
            <a:spAutoFit/>
          </a:bodyPr>
          <a:lstStyle/>
          <a:p>
            <a:pPr algn="ctr"/>
            <a:r>
              <a:rPr lang="en-US" sz="2400" b="1" i="1" dirty="0" smtClean="0">
                <a:solidFill>
                  <a:schemeClr val="accent2">
                    <a:lumMod val="75000"/>
                  </a:schemeClr>
                </a:solidFill>
              </a:rPr>
              <a:t>Normal probability plot of females in the governmental schools level (2)</a:t>
            </a:r>
            <a:r>
              <a:rPr lang="en-US" sz="2400" b="1" i="1" dirty="0" smtClean="0"/>
              <a:t>.</a:t>
            </a:r>
            <a:endParaRPr lang="en-US" sz="2400" b="1" i="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600200" y="304800"/>
            <a:ext cx="6705600" cy="830997"/>
          </a:xfrm>
          <a:prstGeom prst="rect">
            <a:avLst/>
          </a:prstGeom>
          <a:noFill/>
        </p:spPr>
        <p:txBody>
          <a:bodyPr wrap="square" rtlCol="1">
            <a:spAutoFit/>
          </a:bodyPr>
          <a:lstStyle/>
          <a:p>
            <a:r>
              <a:rPr lang="en-US" sz="48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cs typeface="+mj-cs"/>
              </a:rPr>
              <a:t>General Background </a:t>
            </a:r>
            <a:endParaRPr lang="ar-JO" sz="4800" b="1" i="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cs typeface="+mj-cs"/>
            </a:endParaRPr>
          </a:p>
        </p:txBody>
      </p:sp>
      <p:sp>
        <p:nvSpPr>
          <p:cNvPr id="4" name="TextBox 3"/>
          <p:cNvSpPr txBox="1"/>
          <p:nvPr/>
        </p:nvSpPr>
        <p:spPr>
          <a:xfrm>
            <a:off x="1676400" y="1600200"/>
            <a:ext cx="6324600" cy="3046988"/>
          </a:xfrm>
          <a:prstGeom prst="rect">
            <a:avLst/>
          </a:prstGeom>
          <a:noFill/>
        </p:spPr>
        <p:txBody>
          <a:bodyPr wrap="square" rtlCol="1">
            <a:spAutoFit/>
          </a:bodyPr>
          <a:lstStyle/>
          <a:p>
            <a:pPr algn="just"/>
            <a:r>
              <a:rPr lang="en-US" sz="2400" b="1" i="1" dirty="0" smtClean="0">
                <a:cs typeface="+mj-cs"/>
              </a:rPr>
              <a:t>It was and still is of great concern the relation between back pain and school bags.</a:t>
            </a:r>
          </a:p>
          <a:p>
            <a:endParaRPr lang="en-US" sz="2400" b="1" i="1" dirty="0" smtClean="0">
              <a:cs typeface="+mj-cs"/>
            </a:endParaRPr>
          </a:p>
          <a:p>
            <a:pPr algn="just"/>
            <a:r>
              <a:rPr lang="en-US" sz="2400" b="1" i="1" dirty="0" smtClean="0">
                <a:cs typeface="+mj-cs"/>
              </a:rPr>
              <a:t> In this study, we are also concentrating on the issue of children health through their developmental years in regards of holding school bags on their backs and causing what is called (backpack syndrome).</a:t>
            </a:r>
            <a:endParaRPr lang="ar-JO" sz="2400" b="1" i="1" dirty="0">
              <a:cs typeface="+mj-cs"/>
            </a:endParaRPr>
          </a:p>
        </p:txBody>
      </p:sp>
      <p:pic>
        <p:nvPicPr>
          <p:cNvPr id="5" name="Picture 4" descr="images.jpg"/>
          <p:cNvPicPr>
            <a:picLocks noChangeAspect="1"/>
          </p:cNvPicPr>
          <p:nvPr/>
        </p:nvPicPr>
        <p:blipFill>
          <a:blip r:embed="rId3"/>
          <a:stretch>
            <a:fillRect/>
          </a:stretch>
        </p:blipFill>
        <p:spPr>
          <a:xfrm>
            <a:off x="5943600" y="4572000"/>
            <a:ext cx="2743200" cy="2286000"/>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3"/>
          <a:stretch>
            <a:fillRect/>
          </a:stretch>
        </p:blipFill>
        <p:spPr>
          <a:xfrm>
            <a:off x="0" y="0"/>
            <a:ext cx="9144000" cy="6858000"/>
          </a:xfrm>
          <a:prstGeom prst="rect">
            <a:avLst/>
          </a:prstGeom>
        </p:spPr>
      </p:pic>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0961" name="Object 1"/>
          <p:cNvGraphicFramePr>
            <a:graphicFrameLocks noChangeAspect="1"/>
          </p:cNvGraphicFramePr>
          <p:nvPr/>
        </p:nvGraphicFramePr>
        <p:xfrm>
          <a:off x="1905000" y="838200"/>
          <a:ext cx="6515100" cy="4572000"/>
        </p:xfrm>
        <a:graphic>
          <a:graphicData uri="http://schemas.openxmlformats.org/presentationml/2006/ole">
            <p:oleObj spid="_x0000_s27650" name="Graph" r:id="rId4" imgW="5486400" imgH="3657600" progId="">
              <p:embed/>
            </p:oleObj>
          </a:graphicData>
        </a:graphic>
      </p:graphicFrame>
      <p:sp>
        <p:nvSpPr>
          <p:cNvPr id="6" name="TextBox 5"/>
          <p:cNvSpPr txBox="1"/>
          <p:nvPr/>
        </p:nvSpPr>
        <p:spPr>
          <a:xfrm>
            <a:off x="1905000" y="5562600"/>
            <a:ext cx="6477000" cy="830997"/>
          </a:xfrm>
          <a:prstGeom prst="rect">
            <a:avLst/>
          </a:prstGeom>
          <a:noFill/>
        </p:spPr>
        <p:txBody>
          <a:bodyPr wrap="square" rtlCol="0">
            <a:spAutoFit/>
          </a:bodyPr>
          <a:lstStyle/>
          <a:p>
            <a:pPr algn="ctr"/>
            <a:r>
              <a:rPr lang="en-US" sz="2400" b="1" i="1" dirty="0" smtClean="0">
                <a:solidFill>
                  <a:schemeClr val="accent2">
                    <a:lumMod val="75000"/>
                  </a:schemeClr>
                </a:solidFill>
              </a:rPr>
              <a:t>Normal probability plot of males in the private schools level (2).</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3"/>
          <a:stretch>
            <a:fillRect/>
          </a:stretch>
        </p:blipFill>
        <p:spPr>
          <a:xfrm>
            <a:off x="0" y="0"/>
            <a:ext cx="9144000" cy="6858000"/>
          </a:xfrm>
          <a:prstGeom prst="rect">
            <a:avLst/>
          </a:prstGeom>
        </p:spPr>
      </p:pic>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81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8129" name="Object 1"/>
          <p:cNvGraphicFramePr>
            <a:graphicFrameLocks noChangeAspect="1"/>
          </p:cNvGraphicFramePr>
          <p:nvPr/>
        </p:nvGraphicFramePr>
        <p:xfrm>
          <a:off x="1905000" y="685800"/>
          <a:ext cx="6400800" cy="4572000"/>
        </p:xfrm>
        <a:graphic>
          <a:graphicData uri="http://schemas.openxmlformats.org/presentationml/2006/ole">
            <p:oleObj spid="_x0000_s28674" name="Graph" r:id="rId4" imgW="5486400" imgH="3657600" progId="">
              <p:embed/>
            </p:oleObj>
          </a:graphicData>
        </a:graphic>
      </p:graphicFrame>
      <p:sp>
        <p:nvSpPr>
          <p:cNvPr id="6" name="TextBox 5"/>
          <p:cNvSpPr txBox="1"/>
          <p:nvPr/>
        </p:nvSpPr>
        <p:spPr>
          <a:xfrm>
            <a:off x="1752600" y="5486400"/>
            <a:ext cx="6400800" cy="830997"/>
          </a:xfrm>
          <a:prstGeom prst="rect">
            <a:avLst/>
          </a:prstGeom>
          <a:noFill/>
        </p:spPr>
        <p:txBody>
          <a:bodyPr wrap="square" rtlCol="0">
            <a:spAutoFit/>
          </a:bodyPr>
          <a:lstStyle/>
          <a:p>
            <a:pPr algn="ctr"/>
            <a:r>
              <a:rPr lang="en-US" sz="2400" b="1" i="1" dirty="0" smtClean="0">
                <a:solidFill>
                  <a:schemeClr val="accent2">
                    <a:lumMod val="75000"/>
                  </a:schemeClr>
                </a:solidFill>
              </a:rPr>
              <a:t>Normal probability plot of females in the private schools level (2).</a:t>
            </a:r>
            <a:endParaRPr lang="en-US" sz="2400" b="1" i="1" dirty="0">
              <a:solidFill>
                <a:schemeClr val="accent2">
                  <a:lumMod val="75000"/>
                </a:schemeClr>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3"/>
          <a:stretch>
            <a:fillRect/>
          </a:stretch>
        </p:blipFill>
        <p:spPr>
          <a:xfrm>
            <a:off x="0" y="0"/>
            <a:ext cx="9144000" cy="6858000"/>
          </a:xfrm>
          <a:prstGeom prst="rect">
            <a:avLst/>
          </a:prstGeom>
        </p:spPr>
      </p:pic>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9937" name="Object 1"/>
          <p:cNvGraphicFramePr>
            <a:graphicFrameLocks noChangeAspect="1"/>
          </p:cNvGraphicFramePr>
          <p:nvPr/>
        </p:nvGraphicFramePr>
        <p:xfrm>
          <a:off x="2057400" y="609600"/>
          <a:ext cx="6248400" cy="4724400"/>
        </p:xfrm>
        <a:graphic>
          <a:graphicData uri="http://schemas.openxmlformats.org/presentationml/2006/ole">
            <p:oleObj spid="_x0000_s29698" name="Graph" r:id="rId4" imgW="5486400" imgH="3657600" progId="">
              <p:embed/>
            </p:oleObj>
          </a:graphicData>
        </a:graphic>
      </p:graphicFrame>
      <p:sp>
        <p:nvSpPr>
          <p:cNvPr id="6" name="TextBox 5"/>
          <p:cNvSpPr txBox="1"/>
          <p:nvPr/>
        </p:nvSpPr>
        <p:spPr>
          <a:xfrm>
            <a:off x="1752600" y="5574268"/>
            <a:ext cx="6781800" cy="830997"/>
          </a:xfrm>
          <a:prstGeom prst="rect">
            <a:avLst/>
          </a:prstGeom>
          <a:noFill/>
        </p:spPr>
        <p:txBody>
          <a:bodyPr wrap="square" rtlCol="0">
            <a:spAutoFit/>
          </a:bodyPr>
          <a:lstStyle/>
          <a:p>
            <a:pPr algn="ctr"/>
            <a:r>
              <a:rPr lang="en-US" sz="2400" b="1" i="1" dirty="0" smtClean="0">
                <a:solidFill>
                  <a:schemeClr val="accent2">
                    <a:lumMod val="75000"/>
                  </a:schemeClr>
                </a:solidFill>
              </a:rPr>
              <a:t>Normal probability plot of males in the governmental schools level (3).</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3"/>
          <a:stretch>
            <a:fillRect/>
          </a:stretch>
        </p:blipFill>
        <p:spPr>
          <a:xfrm>
            <a:off x="0" y="0"/>
            <a:ext cx="9144000" cy="6858000"/>
          </a:xfrm>
          <a:prstGeom prst="rect">
            <a:avLst/>
          </a:prstGeom>
        </p:spPr>
      </p:pic>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4033" name="Object 1"/>
          <p:cNvGraphicFramePr>
            <a:graphicFrameLocks noChangeAspect="1"/>
          </p:cNvGraphicFramePr>
          <p:nvPr/>
        </p:nvGraphicFramePr>
        <p:xfrm>
          <a:off x="1981200" y="685800"/>
          <a:ext cx="6270944" cy="4648200"/>
        </p:xfrm>
        <a:graphic>
          <a:graphicData uri="http://schemas.openxmlformats.org/presentationml/2006/ole">
            <p:oleObj spid="_x0000_s30722" name="Graph" r:id="rId4" imgW="5486400" imgH="3657600" progId="">
              <p:embed/>
            </p:oleObj>
          </a:graphicData>
        </a:graphic>
      </p:graphicFrame>
      <p:sp>
        <p:nvSpPr>
          <p:cNvPr id="6" name="TextBox 5"/>
          <p:cNvSpPr txBox="1"/>
          <p:nvPr/>
        </p:nvSpPr>
        <p:spPr>
          <a:xfrm>
            <a:off x="1676400" y="5574268"/>
            <a:ext cx="7010400" cy="830997"/>
          </a:xfrm>
          <a:prstGeom prst="rect">
            <a:avLst/>
          </a:prstGeom>
          <a:noFill/>
        </p:spPr>
        <p:txBody>
          <a:bodyPr wrap="square" rtlCol="0">
            <a:spAutoFit/>
          </a:bodyPr>
          <a:lstStyle/>
          <a:p>
            <a:pPr algn="ctr"/>
            <a:r>
              <a:rPr lang="en-US" sz="2400" b="1" i="1" dirty="0" smtClean="0">
                <a:solidFill>
                  <a:schemeClr val="accent2">
                    <a:lumMod val="75000"/>
                  </a:schemeClr>
                </a:solidFill>
              </a:rPr>
              <a:t>Normal probability plot of females in the governmental schools level (3).</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3"/>
          <a:stretch>
            <a:fillRect/>
          </a:stretch>
        </p:blipFill>
        <p:spPr>
          <a:xfrm>
            <a:off x="0" y="0"/>
            <a:ext cx="9144000" cy="6858000"/>
          </a:xfrm>
          <a:prstGeom prst="rect">
            <a:avLst/>
          </a:prstGeom>
        </p:spPr>
      </p:pic>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4273" name="Object 1"/>
          <p:cNvGraphicFramePr>
            <a:graphicFrameLocks noChangeAspect="1"/>
          </p:cNvGraphicFramePr>
          <p:nvPr/>
        </p:nvGraphicFramePr>
        <p:xfrm>
          <a:off x="1981200" y="839365"/>
          <a:ext cx="6324600" cy="4570835"/>
        </p:xfrm>
        <a:graphic>
          <a:graphicData uri="http://schemas.openxmlformats.org/presentationml/2006/ole">
            <p:oleObj spid="_x0000_s31746" name="Graph" r:id="rId4" imgW="5486400" imgH="3657600" progId="">
              <p:embed/>
            </p:oleObj>
          </a:graphicData>
        </a:graphic>
      </p:graphicFrame>
      <p:sp>
        <p:nvSpPr>
          <p:cNvPr id="6" name="TextBox 5"/>
          <p:cNvSpPr txBox="1"/>
          <p:nvPr/>
        </p:nvSpPr>
        <p:spPr>
          <a:xfrm>
            <a:off x="2057400" y="5715000"/>
            <a:ext cx="6096000" cy="830997"/>
          </a:xfrm>
          <a:prstGeom prst="rect">
            <a:avLst/>
          </a:prstGeom>
          <a:noFill/>
        </p:spPr>
        <p:txBody>
          <a:bodyPr wrap="square" rtlCol="0">
            <a:spAutoFit/>
          </a:bodyPr>
          <a:lstStyle/>
          <a:p>
            <a:pPr algn="ctr"/>
            <a:r>
              <a:rPr lang="en-US" sz="2400" b="1" i="1" dirty="0" smtClean="0">
                <a:solidFill>
                  <a:schemeClr val="accent2">
                    <a:lumMod val="75000"/>
                  </a:schemeClr>
                </a:solidFill>
              </a:rPr>
              <a:t>Normal probability plot of males in the private schools level (3).</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3"/>
          <a:stretch>
            <a:fillRect/>
          </a:stretch>
        </p:blipFill>
        <p:spPr>
          <a:xfrm>
            <a:off x="0" y="0"/>
            <a:ext cx="9144000" cy="6858000"/>
          </a:xfrm>
          <a:prstGeom prst="rect">
            <a:avLst/>
          </a:prstGeom>
        </p:spPr>
      </p:pic>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52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5297" name="Object 1"/>
          <p:cNvGraphicFramePr>
            <a:graphicFrameLocks noChangeAspect="1"/>
          </p:cNvGraphicFramePr>
          <p:nvPr/>
        </p:nvGraphicFramePr>
        <p:xfrm>
          <a:off x="1981200" y="762000"/>
          <a:ext cx="6324600" cy="4724400"/>
        </p:xfrm>
        <a:graphic>
          <a:graphicData uri="http://schemas.openxmlformats.org/presentationml/2006/ole">
            <p:oleObj spid="_x0000_s32770" name="Graph" r:id="rId4" imgW="5486400" imgH="3657600" progId="">
              <p:embed/>
            </p:oleObj>
          </a:graphicData>
        </a:graphic>
      </p:graphicFrame>
      <p:sp>
        <p:nvSpPr>
          <p:cNvPr id="9" name="TextBox 8"/>
          <p:cNvSpPr txBox="1"/>
          <p:nvPr/>
        </p:nvSpPr>
        <p:spPr>
          <a:xfrm>
            <a:off x="2133600" y="5715000"/>
            <a:ext cx="6172200" cy="1107996"/>
          </a:xfrm>
          <a:prstGeom prst="rect">
            <a:avLst/>
          </a:prstGeom>
          <a:noFill/>
        </p:spPr>
        <p:txBody>
          <a:bodyPr wrap="square" rtlCol="0">
            <a:spAutoFit/>
          </a:bodyPr>
          <a:lstStyle/>
          <a:p>
            <a:pPr algn="ctr"/>
            <a:r>
              <a:rPr lang="en-US" sz="2400" b="1" i="1" dirty="0" smtClean="0">
                <a:solidFill>
                  <a:schemeClr val="accent2">
                    <a:lumMod val="75000"/>
                  </a:schemeClr>
                </a:solidFill>
              </a:rPr>
              <a:t>Normal probability plot of females in UNRWA schools level (3).</a:t>
            </a:r>
          </a:p>
          <a:p>
            <a:endParaRPr lang="en-US"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pic>
        <p:nvPicPr>
          <p:cNvPr id="3" name="Picture 34"/>
          <p:cNvPicPr>
            <a:picLocks noChangeAspect="1" noChangeArrowheads="1"/>
          </p:cNvPicPr>
          <p:nvPr/>
        </p:nvPicPr>
        <p:blipFill>
          <a:blip r:embed="rId3"/>
          <a:srcRect/>
          <a:stretch>
            <a:fillRect/>
          </a:stretch>
        </p:blipFill>
        <p:spPr bwMode="auto">
          <a:xfrm>
            <a:off x="0" y="1981200"/>
            <a:ext cx="9144000" cy="4876800"/>
          </a:xfrm>
          <a:prstGeom prst="rect">
            <a:avLst/>
          </a:prstGeom>
          <a:noFill/>
          <a:ln w="9525">
            <a:noFill/>
            <a:miter lim="800000"/>
            <a:headEnd/>
            <a:tailEnd/>
          </a:ln>
        </p:spPr>
      </p:pic>
      <p:sp>
        <p:nvSpPr>
          <p:cNvPr id="4" name="TextBox 3"/>
          <p:cNvSpPr txBox="1"/>
          <p:nvPr/>
        </p:nvSpPr>
        <p:spPr>
          <a:xfrm>
            <a:off x="1600200" y="228600"/>
            <a:ext cx="7162800" cy="2215991"/>
          </a:xfrm>
          <a:prstGeom prst="rect">
            <a:avLst/>
          </a:prstGeom>
          <a:noFill/>
        </p:spPr>
        <p:txBody>
          <a:bodyPr wrap="square" rtlCol="1">
            <a:spAutoFit/>
          </a:bodyPr>
          <a:lstStyle/>
          <a:p>
            <a:pPr lvl="0" fontAlgn="base">
              <a:spcBef>
                <a:spcPct val="0"/>
              </a:spcBef>
              <a:spcAft>
                <a:spcPct val="0"/>
              </a:spcAft>
              <a:buFont typeface="Wingdings" pitchFamily="2" charset="2"/>
              <a:buChar char="ü"/>
            </a:pPr>
            <a:r>
              <a:rPr lang="en-US" sz="2400" b="1" i="1" dirty="0" smtClean="0">
                <a:solidFill>
                  <a:schemeClr val="accent2">
                    <a:lumMod val="60000"/>
                    <a:lumOff val="40000"/>
                  </a:schemeClr>
                </a:solidFill>
                <a:latin typeface="+mj-lt"/>
                <a:ea typeface="Times" charset="0"/>
                <a:cs typeface="Times New Roman" pitchFamily="18" charset="0"/>
              </a:rPr>
              <a:t>Two –sample t test and CI for males vs. females weight ratio</a:t>
            </a:r>
          </a:p>
          <a:p>
            <a:pPr lvl="0" fontAlgn="base">
              <a:spcBef>
                <a:spcPct val="0"/>
              </a:spcBef>
              <a:spcAft>
                <a:spcPct val="0"/>
              </a:spcAft>
            </a:pPr>
            <a:endParaRPr lang="en-US" sz="2400" b="1" i="1" dirty="0" smtClean="0">
              <a:latin typeface="Times New Roman" pitchFamily="18" charset="0"/>
              <a:ea typeface="Times" charset="0"/>
              <a:cs typeface="Times New Roman" pitchFamily="18" charset="0"/>
            </a:endParaRPr>
          </a:p>
          <a:p>
            <a:pPr lvl="0" fontAlgn="base">
              <a:spcBef>
                <a:spcPct val="0"/>
              </a:spcBef>
              <a:spcAft>
                <a:spcPct val="0"/>
              </a:spcAft>
            </a:pPr>
            <a:r>
              <a:rPr lang="en-US" sz="2400" b="1" i="1" dirty="0" smtClean="0"/>
              <a:t>Tow sample t-test results for males and females weight ratio in the governmental schools level (1).</a:t>
            </a:r>
          </a:p>
          <a:p>
            <a:endParaRPr lang="ar-JO"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orders-clip-art.jpg"/>
          <p:cNvPicPr>
            <a:picLocks noChangeAspect="1"/>
          </p:cNvPicPr>
          <p:nvPr/>
        </p:nvPicPr>
        <p:blipFill>
          <a:blip r:embed="rId2"/>
          <a:stretch>
            <a:fillRect/>
          </a:stretch>
        </p:blipFill>
        <p:spPr>
          <a:xfrm>
            <a:off x="0" y="0"/>
            <a:ext cx="9143999" cy="6858000"/>
          </a:xfrm>
          <a:prstGeom prst="rect">
            <a:avLst/>
          </a:prstGeom>
        </p:spPr>
      </p:pic>
      <p:sp>
        <p:nvSpPr>
          <p:cNvPr id="3" name="TextBox 2"/>
          <p:cNvSpPr txBox="1"/>
          <p:nvPr/>
        </p:nvSpPr>
        <p:spPr>
          <a:xfrm>
            <a:off x="1219200" y="2514600"/>
            <a:ext cx="6858000" cy="1446550"/>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rPr>
              <a:t>Conclusion </a:t>
            </a:r>
            <a:endParaRPr lang="ar-JO" sz="88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600200" y="210026"/>
            <a:ext cx="7543800" cy="5909310"/>
          </a:xfrm>
          <a:prstGeom prst="rect">
            <a:avLst/>
          </a:prstGeom>
          <a:noFill/>
        </p:spPr>
        <p:txBody>
          <a:bodyPr wrap="square" rtlCol="1">
            <a:spAutoFit/>
          </a:bodyPr>
          <a:lstStyle/>
          <a:p>
            <a:r>
              <a:rPr lang="en-US" sz="2400" b="1" i="1" dirty="0" smtClean="0">
                <a:latin typeface="Times New Roman" pitchFamily="18" charset="0"/>
                <a:cs typeface="Times New Roman" pitchFamily="18" charset="0"/>
                <a:sym typeface="Times" charset="0"/>
              </a:rPr>
              <a:t>Heavy school bags are generating a serious problem.</a:t>
            </a:r>
            <a:br>
              <a:rPr lang="en-US" sz="2400" b="1" i="1" dirty="0" smtClean="0">
                <a:latin typeface="Times New Roman" pitchFamily="18" charset="0"/>
                <a:cs typeface="Times New Roman" pitchFamily="18" charset="0"/>
                <a:sym typeface="Times" charset="0"/>
              </a:rPr>
            </a:br>
            <a:r>
              <a:rPr lang="en-US" sz="2400" b="1" i="1" dirty="0" smtClean="0">
                <a:latin typeface="Times New Roman" pitchFamily="18" charset="0"/>
                <a:ea typeface="ヒラギノ明朝 ProN W3" charset="0"/>
                <a:cs typeface="Times New Roman" pitchFamily="18" charset="0"/>
                <a:sym typeface="Times" charset="0"/>
              </a:rPr>
              <a:t/>
            </a:r>
            <a:br>
              <a:rPr lang="en-US" sz="2400" b="1" i="1" dirty="0" smtClean="0">
                <a:latin typeface="Times New Roman" pitchFamily="18" charset="0"/>
                <a:ea typeface="ヒラギノ明朝 ProN W3" charset="0"/>
                <a:cs typeface="Times New Roman" pitchFamily="18" charset="0"/>
                <a:sym typeface="Times" charset="0"/>
              </a:rPr>
            </a:br>
            <a:r>
              <a:rPr lang="en-US" sz="2400" b="1" i="1" dirty="0" smtClean="0">
                <a:latin typeface="Times New Roman" pitchFamily="18" charset="0"/>
                <a:cs typeface="Times New Roman" pitchFamily="18" charset="0"/>
                <a:sym typeface="Times" charset="0"/>
              </a:rPr>
              <a:t/>
            </a:r>
            <a:br>
              <a:rPr lang="en-US" sz="2400" b="1" i="1" dirty="0" smtClean="0">
                <a:latin typeface="Times New Roman" pitchFamily="18" charset="0"/>
                <a:cs typeface="Times New Roman" pitchFamily="18" charset="0"/>
                <a:sym typeface="Times" charset="0"/>
              </a:rPr>
            </a:br>
            <a:r>
              <a:rPr lang="en-US" sz="2400" b="1" i="1" dirty="0" smtClean="0">
                <a:latin typeface="Times New Roman" pitchFamily="18" charset="0"/>
                <a:cs typeface="Times New Roman" pitchFamily="18" charset="0"/>
                <a:sym typeface="Times" charset="0"/>
              </a:rPr>
              <a:t>There is an increase in the proportion of the weight of the bag on the weight of the student from the 10% standard ratio, This variance shows clearly in the … stage</a:t>
            </a:r>
            <a:r>
              <a:rPr lang="en-US" sz="2400" b="1" i="1" dirty="0" smtClean="0">
                <a:latin typeface="Times New Roman" pitchFamily="18" charset="0"/>
                <a:ea typeface="ヒラギノ明朝 ProN W3" charset="0"/>
                <a:cs typeface="ヒラギノ明朝 ProN W3" charset="0"/>
                <a:sym typeface="Times" charset="0"/>
              </a:rPr>
              <a:t/>
            </a:r>
            <a:br>
              <a:rPr lang="en-US" sz="2400" b="1" i="1" dirty="0" smtClean="0">
                <a:latin typeface="Times New Roman" pitchFamily="18" charset="0"/>
                <a:ea typeface="ヒラギノ明朝 ProN W3" charset="0"/>
                <a:cs typeface="ヒラギノ明朝 ProN W3" charset="0"/>
                <a:sym typeface="Times" charset="0"/>
              </a:rPr>
            </a:br>
            <a:r>
              <a:rPr lang="en-US" sz="2400" b="1" i="1" dirty="0" smtClean="0">
                <a:latin typeface="Times New Roman" pitchFamily="18" charset="0"/>
                <a:cs typeface="Times New Roman" pitchFamily="18" charset="0"/>
                <a:sym typeface="Times" charset="0"/>
              </a:rPr>
              <a:t> </a:t>
            </a:r>
            <a:br>
              <a:rPr lang="en-US" sz="2400" b="1" i="1" dirty="0" smtClean="0">
                <a:latin typeface="Times New Roman" pitchFamily="18" charset="0"/>
                <a:cs typeface="Times New Roman" pitchFamily="18" charset="0"/>
                <a:sym typeface="Times" charset="0"/>
              </a:rPr>
            </a:br>
            <a:r>
              <a:rPr lang="en-US" sz="2400" b="1" i="1" dirty="0" smtClean="0">
                <a:latin typeface="Times New Roman" pitchFamily="18" charset="0"/>
                <a:cs typeface="Times New Roman" pitchFamily="18" charset="0"/>
                <a:sym typeface="Times" charset="0"/>
              </a:rPr>
              <a:t>About the students feeling during carrying schoolbags </a:t>
            </a:r>
            <a:r>
              <a:rPr lang="en-US" sz="2400" b="1" i="1" dirty="0" smtClean="0">
                <a:latin typeface="Times New Roman" pitchFamily="18" charset="0"/>
                <a:ea typeface="ヒラギノ明朝 ProN W3" charset="0"/>
                <a:cs typeface="ヒラギノ明朝 ProN W3" charset="0"/>
                <a:sym typeface="Times" charset="0"/>
              </a:rPr>
              <a:t/>
            </a:r>
            <a:br>
              <a:rPr lang="en-US" sz="2400" b="1" i="1" dirty="0" smtClean="0">
                <a:latin typeface="Times New Roman" pitchFamily="18" charset="0"/>
                <a:ea typeface="ヒラギノ明朝 ProN W3" charset="0"/>
                <a:cs typeface="ヒラギノ明朝 ProN W3" charset="0"/>
                <a:sym typeface="Times" charset="0"/>
              </a:rPr>
            </a:br>
            <a:r>
              <a:rPr lang="en-US" sz="2400" b="1" i="1" dirty="0" smtClean="0">
                <a:latin typeface="Times New Roman" pitchFamily="18" charset="0"/>
                <a:cs typeface="Times New Roman" pitchFamily="18" charset="0"/>
                <a:sym typeface="Times" charset="0"/>
              </a:rPr>
              <a:t>7.8% of students feel the bag is light weight</a:t>
            </a:r>
            <a:r>
              <a:rPr lang="en-US" sz="2400" b="1" i="1" dirty="0" smtClean="0">
                <a:latin typeface="Times New Roman" pitchFamily="18" charset="0"/>
                <a:ea typeface="ヒラギノ明朝 ProN W3" charset="0"/>
                <a:cs typeface="ヒラギノ明朝 ProN W3" charset="0"/>
                <a:sym typeface="Times" charset="0"/>
              </a:rPr>
              <a:t/>
            </a:r>
            <a:br>
              <a:rPr lang="en-US" sz="2400" b="1" i="1" dirty="0" smtClean="0">
                <a:latin typeface="Times New Roman" pitchFamily="18" charset="0"/>
                <a:ea typeface="ヒラギノ明朝 ProN W3" charset="0"/>
                <a:cs typeface="ヒラギノ明朝 ProN W3" charset="0"/>
                <a:sym typeface="Times" charset="0"/>
              </a:rPr>
            </a:br>
            <a:r>
              <a:rPr lang="en-US" sz="2400" b="1" i="1" dirty="0" smtClean="0">
                <a:latin typeface="Times New Roman" pitchFamily="18" charset="0"/>
                <a:cs typeface="Times New Roman" pitchFamily="18" charset="0"/>
                <a:sym typeface="Times" charset="0"/>
              </a:rPr>
              <a:t>50.8% feel it ordinary</a:t>
            </a:r>
            <a:r>
              <a:rPr lang="en-US" sz="2400" b="1" i="1" dirty="0" smtClean="0">
                <a:latin typeface="Times New Roman" pitchFamily="18" charset="0"/>
                <a:ea typeface="ヒラギノ明朝 ProN W3" charset="0"/>
                <a:cs typeface="ヒラギノ明朝 ProN W3" charset="0"/>
                <a:sym typeface="Times" charset="0"/>
              </a:rPr>
              <a:t/>
            </a:r>
            <a:br>
              <a:rPr lang="en-US" sz="2400" b="1" i="1" dirty="0" smtClean="0">
                <a:latin typeface="Times New Roman" pitchFamily="18" charset="0"/>
                <a:ea typeface="ヒラギノ明朝 ProN W3" charset="0"/>
                <a:cs typeface="ヒラギノ明朝 ProN W3" charset="0"/>
                <a:sym typeface="Times" charset="0"/>
              </a:rPr>
            </a:br>
            <a:r>
              <a:rPr lang="en-US" sz="2400" b="1" i="1" dirty="0" smtClean="0">
                <a:latin typeface="Times New Roman" pitchFamily="18" charset="0"/>
                <a:cs typeface="Times New Roman" pitchFamily="18" charset="0"/>
                <a:sym typeface="Times" charset="0"/>
              </a:rPr>
              <a:t>14.4% feel it heavy weight</a:t>
            </a:r>
            <a:r>
              <a:rPr lang="en-US" sz="2400" b="1" i="1" dirty="0" smtClean="0">
                <a:latin typeface="Times New Roman" pitchFamily="18" charset="0"/>
                <a:ea typeface="ヒラギノ明朝 ProN W3" charset="0"/>
                <a:cs typeface="ヒラギノ明朝 ProN W3" charset="0"/>
                <a:sym typeface="Times" charset="0"/>
              </a:rPr>
              <a:t/>
            </a:r>
            <a:br>
              <a:rPr lang="en-US" sz="2400" b="1" i="1" dirty="0" smtClean="0">
                <a:latin typeface="Times New Roman" pitchFamily="18" charset="0"/>
                <a:ea typeface="ヒラギノ明朝 ProN W3" charset="0"/>
                <a:cs typeface="ヒラギノ明朝 ProN W3" charset="0"/>
                <a:sym typeface="Times" charset="0"/>
              </a:rPr>
            </a:br>
            <a:r>
              <a:rPr lang="en-US" sz="2400" b="1" i="1" dirty="0" smtClean="0">
                <a:latin typeface="Times New Roman" pitchFamily="18" charset="0"/>
                <a:ea typeface="ヒラギノ明朝 ProN W3" charset="0"/>
                <a:cs typeface="ヒラギノ明朝 ProN W3" charset="0"/>
                <a:sym typeface="Times" charset="0"/>
              </a:rPr>
              <a:t/>
            </a:r>
            <a:br>
              <a:rPr lang="en-US" sz="2400" b="1" i="1" dirty="0" smtClean="0">
                <a:latin typeface="Times New Roman" pitchFamily="18" charset="0"/>
                <a:ea typeface="ヒラギノ明朝 ProN W3" charset="0"/>
                <a:cs typeface="ヒラギノ明朝 ProN W3" charset="0"/>
                <a:sym typeface="Times" charset="0"/>
              </a:rPr>
            </a:br>
            <a:r>
              <a:rPr lang="en-US" sz="2400" b="1" i="1" dirty="0" smtClean="0">
                <a:latin typeface="Times New Roman" pitchFamily="18" charset="0"/>
                <a:ea typeface="ヒラギノ明朝 ProN W3" charset="0"/>
                <a:cs typeface="ヒラギノ明朝 ProN W3" charset="0"/>
                <a:sym typeface="Times" charset="0"/>
              </a:rPr>
              <a:t>So it is a critical problem which should be taken into consideration </a:t>
            </a:r>
            <a:r>
              <a:rPr lang="en-US" dirty="0" smtClean="0">
                <a:latin typeface="Times New Roman" pitchFamily="18" charset="0"/>
                <a:ea typeface="ヒラギノ明朝 ProN W3" charset="0"/>
                <a:cs typeface="ヒラギノ明朝 ProN W3" charset="0"/>
                <a:sym typeface="Times" charset="0"/>
              </a:rPr>
              <a:t/>
            </a:r>
            <a:br>
              <a:rPr lang="en-US" dirty="0" smtClean="0">
                <a:latin typeface="Times New Roman" pitchFamily="18" charset="0"/>
                <a:ea typeface="ヒラギノ明朝 ProN W3" charset="0"/>
                <a:cs typeface="ヒラギノ明朝 ProN W3" charset="0"/>
                <a:sym typeface="Times" charset="0"/>
              </a:rPr>
            </a:br>
            <a:endParaRPr lang="ar-JO"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orders-clip-art.jpg"/>
          <p:cNvPicPr>
            <a:picLocks noChangeAspect="1"/>
          </p:cNvPicPr>
          <p:nvPr/>
        </p:nvPicPr>
        <p:blipFill>
          <a:blip r:embed="rId2"/>
          <a:stretch>
            <a:fillRect/>
          </a:stretch>
        </p:blipFill>
        <p:spPr>
          <a:xfrm>
            <a:off x="0" y="0"/>
            <a:ext cx="9143999" cy="6858000"/>
          </a:xfrm>
          <a:prstGeom prst="rect">
            <a:avLst/>
          </a:prstGeom>
        </p:spPr>
      </p:pic>
      <p:sp>
        <p:nvSpPr>
          <p:cNvPr id="3" name="TextBox 2"/>
          <p:cNvSpPr txBox="1"/>
          <p:nvPr/>
        </p:nvSpPr>
        <p:spPr>
          <a:xfrm>
            <a:off x="838200" y="2514600"/>
            <a:ext cx="7543800" cy="1446550"/>
          </a:xfrm>
          <a:prstGeom prst="rect">
            <a:avLst/>
          </a:prstGeom>
          <a:noFill/>
        </p:spPr>
        <p:txBody>
          <a:bodyPr wrap="square" rtlCol="1">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72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rPr>
              <a:t>Recommendation</a:t>
            </a:r>
            <a:r>
              <a:rPr lang="en-US" sz="8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rPr>
              <a:t> </a:t>
            </a:r>
            <a:endParaRPr lang="ar-JO" sz="88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600200" y="1066800"/>
            <a:ext cx="6477000" cy="3693319"/>
          </a:xfrm>
          <a:prstGeom prst="rect">
            <a:avLst/>
          </a:prstGeom>
          <a:noFill/>
        </p:spPr>
        <p:txBody>
          <a:bodyPr wrap="square" rtlCol="1">
            <a:spAutoFit/>
          </a:bodyPr>
          <a:lstStyle/>
          <a:p>
            <a:pPr algn="just"/>
            <a:r>
              <a:rPr lang="en-US" sz="2400" b="1" i="1" dirty="0" smtClean="0"/>
              <a:t>There is particular concern for the junior students in secondary schools, as the spine is at a critical stage of development in children between 12 – 14 years of age. </a:t>
            </a:r>
          </a:p>
          <a:p>
            <a:endParaRPr lang="en-US" sz="2400" b="1" i="1" dirty="0" smtClean="0"/>
          </a:p>
          <a:p>
            <a:pPr algn="just"/>
            <a:r>
              <a:rPr lang="en-US" sz="2400" b="1" i="1" dirty="0" smtClean="0"/>
              <a:t>This is also the stage at which the bag weight to body weight ratio is likely to be high as some students are still quite small but carry loads similar to larger and older children.</a:t>
            </a:r>
          </a:p>
          <a:p>
            <a:endParaRPr lang="ar-JO" dirty="0"/>
          </a:p>
        </p:txBody>
      </p:sp>
      <p:pic>
        <p:nvPicPr>
          <p:cNvPr id="4" name="Picture 3" descr="images (8).jpg"/>
          <p:cNvPicPr>
            <a:picLocks noChangeAspect="1"/>
          </p:cNvPicPr>
          <p:nvPr/>
        </p:nvPicPr>
        <p:blipFill>
          <a:blip r:embed="rId3"/>
          <a:stretch>
            <a:fillRect/>
          </a:stretch>
        </p:blipFill>
        <p:spPr>
          <a:xfrm>
            <a:off x="6248400" y="4038600"/>
            <a:ext cx="2895600" cy="2819400"/>
          </a:xfrm>
          <a:prstGeom prst="rect">
            <a:avLst/>
          </a:prstGeom>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676400" y="762000"/>
            <a:ext cx="7162800" cy="4708981"/>
          </a:xfrm>
          <a:prstGeom prst="rect">
            <a:avLst/>
          </a:prstGeom>
          <a:noFill/>
        </p:spPr>
        <p:txBody>
          <a:bodyPr wrap="square" rtlCol="1">
            <a:spAutoFit/>
          </a:bodyPr>
          <a:lstStyle/>
          <a:p>
            <a:pPr>
              <a:buFont typeface="Wingdings" pitchFamily="2" charset="2"/>
              <a:buChar char="ü"/>
            </a:pPr>
            <a:r>
              <a:rPr lang="en-US" sz="2400" b="1" i="1" dirty="0" smtClean="0">
                <a:latin typeface="Times New Roman" pitchFamily="18" charset="0"/>
                <a:cs typeface="Times New Roman" pitchFamily="18" charset="0"/>
                <a:sym typeface="Times" charset="0"/>
              </a:rPr>
              <a:t>Heavy school bags may negatively affect the health of students in many life stages therefore we but many recommended in order to keep their health</a:t>
            </a:r>
            <a:r>
              <a:rPr lang="en-US" dirty="0" smtClean="0">
                <a:latin typeface="Times New Roman" pitchFamily="18" charset="0"/>
                <a:ea typeface="ヒラギノ明朝 ProN W3" charset="0"/>
                <a:cs typeface="Times New Roman" pitchFamily="18" charset="0"/>
                <a:sym typeface="Times" charset="0"/>
              </a:rPr>
              <a:t/>
            </a:r>
            <a:br>
              <a:rPr lang="en-US" dirty="0" smtClean="0">
                <a:latin typeface="Times New Roman" pitchFamily="18" charset="0"/>
                <a:ea typeface="ヒラギノ明朝 ProN W3" charset="0"/>
                <a:cs typeface="Times New Roman" pitchFamily="18" charset="0"/>
                <a:sym typeface="Times" charset="0"/>
              </a:rPr>
            </a:br>
            <a:r>
              <a:rPr lang="en-US" dirty="0" smtClean="0">
                <a:latin typeface="Times New Roman" pitchFamily="18" charset="0"/>
                <a:ea typeface="ヒラギノ明朝 ProN W3" charset="0"/>
                <a:cs typeface="Times New Roman" pitchFamily="18" charset="0"/>
                <a:sym typeface="Times" charset="0"/>
              </a:rPr>
              <a:t/>
            </a:r>
            <a:br>
              <a:rPr lang="en-US" dirty="0" smtClean="0">
                <a:latin typeface="Times New Roman" pitchFamily="18" charset="0"/>
                <a:ea typeface="ヒラギノ明朝 ProN W3" charset="0"/>
                <a:cs typeface="Times New Roman" pitchFamily="18" charset="0"/>
                <a:sym typeface="Times" charset="0"/>
              </a:rPr>
            </a:br>
            <a:r>
              <a:rPr lang="en-US" dirty="0" smtClean="0">
                <a:latin typeface="Times New Roman" pitchFamily="18" charset="0"/>
                <a:ea typeface="ヒラギノ明朝 ProN W3" charset="0"/>
                <a:cs typeface="Times New Roman" pitchFamily="18" charset="0"/>
                <a:sym typeface="Times" charset="0"/>
              </a:rPr>
              <a:t/>
            </a:r>
            <a:br>
              <a:rPr lang="en-US" dirty="0" smtClean="0">
                <a:latin typeface="Times New Roman" pitchFamily="18" charset="0"/>
                <a:ea typeface="ヒラギノ明朝 ProN W3" charset="0"/>
                <a:cs typeface="Times New Roman" pitchFamily="18" charset="0"/>
                <a:sym typeface="Times" charset="0"/>
              </a:rPr>
            </a:br>
            <a:r>
              <a:rPr lang="en-US" sz="2400" b="1" dirty="0" smtClean="0">
                <a:solidFill>
                  <a:schemeClr val="accent3">
                    <a:lumMod val="75000"/>
                  </a:schemeClr>
                </a:solidFill>
                <a:latin typeface="Times New Roman" pitchFamily="18" charset="0"/>
                <a:cs typeface="Times New Roman" pitchFamily="18" charset="0"/>
                <a:sym typeface="Times" charset="0"/>
              </a:rPr>
              <a:t>1-Recommendations for students and their partners</a:t>
            </a:r>
            <a:r>
              <a:rPr lang="en-US" sz="2400" b="1" dirty="0" smtClean="0">
                <a:latin typeface="Times New Roman" pitchFamily="18" charset="0"/>
                <a:ea typeface="ヒラギノ明朝 ProN W6" charset="0"/>
                <a:cs typeface="ヒラギノ明朝 ProN W6" charset="0"/>
                <a:sym typeface="Times" charset="0"/>
              </a:rPr>
              <a:t/>
            </a:r>
            <a:br>
              <a:rPr lang="en-US" sz="2400" b="1" dirty="0" smtClean="0">
                <a:latin typeface="Times New Roman" pitchFamily="18" charset="0"/>
                <a:ea typeface="ヒラギノ明朝 ProN W6" charset="0"/>
                <a:cs typeface="ヒラギノ明朝 ProN W6" charset="0"/>
                <a:sym typeface="Times" charset="0"/>
              </a:rPr>
            </a:br>
            <a:r>
              <a:rPr lang="en-US" sz="2400" u="sng" dirty="0" smtClean="0">
                <a:latin typeface="Times New Roman" pitchFamily="18" charset="0"/>
                <a:ea typeface="ヒラギノ明朝 ProN W3" charset="0"/>
                <a:cs typeface="ヒラギノ明朝 ProN W3" charset="0"/>
                <a:sym typeface="Times" charset="0"/>
              </a:rPr>
              <a:t/>
            </a:r>
            <a:br>
              <a:rPr lang="en-US" sz="2400" u="sng" dirty="0" smtClean="0">
                <a:latin typeface="Times New Roman" pitchFamily="18" charset="0"/>
                <a:ea typeface="ヒラギノ明朝 ProN W3" charset="0"/>
                <a:cs typeface="ヒラギノ明朝 ProN W3" charset="0"/>
                <a:sym typeface="Times" charset="0"/>
              </a:rPr>
            </a:br>
            <a:r>
              <a:rPr lang="en-US" sz="2400" b="1" i="1" u="sng" dirty="0" smtClean="0">
                <a:latin typeface="Times New Roman" pitchFamily="18" charset="0"/>
                <a:cs typeface="Times New Roman" pitchFamily="18" charset="0"/>
                <a:sym typeface="Times" charset="0"/>
              </a:rPr>
              <a:t>Choose it right</a:t>
            </a:r>
            <a:r>
              <a:rPr lang="en-US" sz="2400" i="1" u="sng" dirty="0" smtClean="0">
                <a:latin typeface="Times New Roman" pitchFamily="18" charset="0"/>
                <a:cs typeface="Times New Roman" pitchFamily="18" charset="0"/>
                <a:sym typeface="Times" charset="0"/>
              </a:rPr>
              <a:t/>
            </a:r>
            <a:br>
              <a:rPr lang="en-US" sz="2400" i="1" u="sng" dirty="0" smtClean="0">
                <a:latin typeface="Times New Roman" pitchFamily="18" charset="0"/>
                <a:cs typeface="Times New Roman" pitchFamily="18" charset="0"/>
                <a:sym typeface="Times" charset="0"/>
              </a:rPr>
            </a:br>
            <a:r>
              <a:rPr lang="en-US" sz="2400" b="1" i="1" dirty="0" smtClean="0">
                <a:latin typeface="Times New Roman" pitchFamily="18" charset="0"/>
                <a:ea typeface="ヒラギノ明朝 ProN W6" charset="0"/>
                <a:cs typeface="ヒラギノ明朝 ProN W6" charset="0"/>
                <a:sym typeface="Times" charset="0"/>
              </a:rPr>
              <a:t/>
            </a:r>
            <a:br>
              <a:rPr lang="en-US" sz="2400" b="1" i="1" dirty="0" smtClean="0">
                <a:latin typeface="Times New Roman" pitchFamily="18" charset="0"/>
                <a:ea typeface="ヒラギノ明朝 ProN W6" charset="0"/>
                <a:cs typeface="ヒラギノ明朝 ProN W6" charset="0"/>
                <a:sym typeface="Times" charset="0"/>
              </a:rPr>
            </a:br>
            <a:r>
              <a:rPr lang="en-US" sz="2400" i="1" dirty="0" smtClean="0">
                <a:latin typeface="Times New Roman" pitchFamily="18" charset="0"/>
                <a:cs typeface="Times New Roman" pitchFamily="18" charset="0"/>
                <a:sym typeface="Times" charset="0"/>
              </a:rPr>
              <a:t>Choose a backpack with padded shoulder straps.  </a:t>
            </a:r>
            <a:r>
              <a:rPr lang="en-US" sz="2400" i="1" dirty="0" smtClean="0">
                <a:latin typeface="Times New Roman" pitchFamily="18" charset="0"/>
                <a:ea typeface="ヒラギノ明朝 ProN W3" charset="0"/>
                <a:cs typeface="ヒラギノ明朝 ProN W3" charset="0"/>
                <a:sym typeface="Times" charset="0"/>
              </a:rPr>
              <a:t/>
            </a:r>
            <a:br>
              <a:rPr lang="en-US" sz="2400" i="1" dirty="0" smtClean="0">
                <a:latin typeface="Times New Roman" pitchFamily="18" charset="0"/>
                <a:ea typeface="ヒラギノ明朝 ProN W3" charset="0"/>
                <a:cs typeface="ヒラギノ明朝 ProN W3" charset="0"/>
                <a:sym typeface="Times" charset="0"/>
              </a:rPr>
            </a:br>
            <a:r>
              <a:rPr lang="en-US" sz="2400" i="1" dirty="0" smtClean="0">
                <a:latin typeface="Times New Roman" pitchFamily="18" charset="0"/>
                <a:cs typeface="Times New Roman" pitchFamily="18" charset="0"/>
                <a:sym typeface="Times" charset="0"/>
              </a:rPr>
              <a:t>Choose a backpack with a waist belt.</a:t>
            </a:r>
            <a:r>
              <a:rPr lang="en-US" sz="2400" i="1" dirty="0" smtClean="0">
                <a:latin typeface="Times New Roman" pitchFamily="18" charset="0"/>
                <a:ea typeface="ヒラギノ明朝 ProN W3" charset="0"/>
                <a:cs typeface="ヒラギノ明朝 ProN W3" charset="0"/>
                <a:sym typeface="Times" charset="0"/>
              </a:rPr>
              <a:t/>
            </a:r>
            <a:br>
              <a:rPr lang="en-US" sz="2400" i="1" dirty="0" smtClean="0">
                <a:latin typeface="Times New Roman" pitchFamily="18" charset="0"/>
                <a:ea typeface="ヒラギノ明朝 ProN W3" charset="0"/>
                <a:cs typeface="ヒラギノ明朝 ProN W3" charset="0"/>
                <a:sym typeface="Times" charset="0"/>
              </a:rPr>
            </a:br>
            <a:r>
              <a:rPr lang="en-US" sz="2400" i="1" dirty="0" smtClean="0">
                <a:latin typeface="Times New Roman" pitchFamily="18" charset="0"/>
                <a:cs typeface="Times New Roman" pitchFamily="18" charset="0"/>
                <a:sym typeface="Times" charset="0"/>
              </a:rPr>
              <a:t>Choose a backpack which has the appropriate siz</a:t>
            </a:r>
            <a:r>
              <a:rPr lang="en-US" sz="2400" i="1" dirty="0" smtClean="0">
                <a:latin typeface="Times" charset="0"/>
                <a:cs typeface="Times" charset="0"/>
                <a:sym typeface="Times" charset="0"/>
              </a:rPr>
              <a:t>e</a:t>
            </a:r>
            <a:r>
              <a:rPr lang="en-US" sz="2400" dirty="0" smtClean="0">
                <a:latin typeface="Times" charset="0"/>
                <a:cs typeface="Times" charset="0"/>
                <a:sym typeface="Times" charset="0"/>
              </a:rPr>
              <a:t>.</a:t>
            </a:r>
            <a:r>
              <a:rPr lang="en-US" sz="2400" dirty="0" smtClean="0">
                <a:latin typeface="Times" charset="0"/>
                <a:ea typeface="ヒラギノ明朝 ProN W3" charset="0"/>
                <a:cs typeface="ヒラギノ明朝 ProN W3" charset="0"/>
                <a:sym typeface="Times" charset="0"/>
              </a:rPr>
              <a:t/>
            </a:r>
            <a:br>
              <a:rPr lang="en-US" sz="2400" dirty="0" smtClean="0">
                <a:latin typeface="Times" charset="0"/>
                <a:ea typeface="ヒラギノ明朝 ProN W3" charset="0"/>
                <a:cs typeface="ヒラギノ明朝 ProN W3" charset="0"/>
                <a:sym typeface="Times" charset="0"/>
              </a:rPr>
            </a:br>
            <a:endParaRPr lang="ar-JO" sz="2400"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828800" y="609600"/>
            <a:ext cx="7010400" cy="6001643"/>
          </a:xfrm>
          <a:prstGeom prst="rect">
            <a:avLst/>
          </a:prstGeom>
          <a:noFill/>
        </p:spPr>
        <p:txBody>
          <a:bodyPr wrap="square" rtlCol="1">
            <a:spAutoFit/>
          </a:bodyPr>
          <a:lstStyle/>
          <a:p>
            <a:r>
              <a:rPr lang="en-US" sz="2400" b="1" i="1" u="sng" dirty="0" smtClean="0">
                <a:latin typeface="+mj-lt"/>
                <a:cs typeface="Times" charset="0"/>
                <a:sym typeface="Times" charset="0"/>
              </a:rPr>
              <a:t>Carry and lift it right</a:t>
            </a:r>
            <a:br>
              <a:rPr lang="en-US" sz="2400" b="1" i="1" u="sng" dirty="0" smtClean="0">
                <a:latin typeface="+mj-lt"/>
                <a:cs typeface="Times" charset="0"/>
                <a:sym typeface="Times" charset="0"/>
              </a:rPr>
            </a:br>
            <a:r>
              <a:rPr lang="en-US" sz="2400" b="1" i="1" dirty="0" smtClean="0">
                <a:latin typeface="+mj-lt"/>
                <a:ea typeface="ヒラギノ明朝 ProN W6" charset="0"/>
                <a:cs typeface="ヒラギノ明朝 ProN W6" charset="0"/>
                <a:sym typeface="Times" charset="0"/>
              </a:rPr>
              <a:t/>
            </a:r>
            <a:br>
              <a:rPr lang="en-US" sz="2400" b="1" i="1" dirty="0" smtClean="0">
                <a:latin typeface="+mj-lt"/>
                <a:ea typeface="ヒラギノ明朝 ProN W6" charset="0"/>
                <a:cs typeface="ヒラギノ明朝 ProN W6" charset="0"/>
                <a:sym typeface="Times" charset="0"/>
              </a:rPr>
            </a:br>
            <a:r>
              <a:rPr lang="en-US" sz="2400" b="1" i="1" dirty="0" smtClean="0">
                <a:latin typeface="+mj-lt"/>
                <a:cs typeface="Times" charset="0"/>
                <a:sym typeface="Times" charset="0"/>
              </a:rPr>
              <a:t>student should use both shoulders.</a:t>
            </a:r>
            <a:r>
              <a:rPr lang="en-US" sz="2400" b="1" i="1" dirty="0" smtClean="0">
                <a:latin typeface="+mj-lt"/>
                <a:ea typeface="ヒラギノ明朝 ProN W3" charset="0"/>
                <a:cs typeface="ヒラギノ明朝 ProN W3" charset="0"/>
                <a:sym typeface="Times" charset="0"/>
              </a:rPr>
              <a:t/>
            </a:r>
            <a:br>
              <a:rPr lang="en-US" sz="2400" b="1" i="1" dirty="0" smtClean="0">
                <a:latin typeface="+mj-lt"/>
                <a:ea typeface="ヒラギノ明朝 ProN W3" charset="0"/>
                <a:cs typeface="ヒラギノ明朝 ProN W3" charset="0"/>
                <a:sym typeface="Times" charset="0"/>
              </a:rPr>
            </a:br>
            <a:r>
              <a:rPr lang="en-US" sz="2400" b="1" i="1" dirty="0" smtClean="0">
                <a:latin typeface="+mj-lt"/>
                <a:cs typeface="Times" charset="0"/>
                <a:sym typeface="Times" charset="0"/>
              </a:rPr>
              <a:t>Adjust the shoulder straps</a:t>
            </a:r>
            <a:r>
              <a:rPr lang="en-US" sz="2400" b="1" i="1" dirty="0" smtClean="0">
                <a:latin typeface="+mj-lt"/>
                <a:ea typeface="ヒラギノ明朝 ProN W3" charset="0"/>
                <a:cs typeface="ヒラギノ明朝 ProN W3" charset="0"/>
                <a:sym typeface="Times" charset="0"/>
              </a:rPr>
              <a:t/>
            </a:r>
            <a:br>
              <a:rPr lang="en-US" sz="2400" b="1" i="1" dirty="0" smtClean="0">
                <a:latin typeface="+mj-lt"/>
                <a:ea typeface="ヒラギノ明朝 ProN W3" charset="0"/>
                <a:cs typeface="ヒラギノ明朝 ProN W3" charset="0"/>
                <a:sym typeface="Times" charset="0"/>
              </a:rPr>
            </a:br>
            <a:r>
              <a:rPr lang="en-US" sz="2400" b="1" i="1" dirty="0" smtClean="0">
                <a:latin typeface="+mj-lt"/>
                <a:cs typeface="Times" charset="0"/>
                <a:sym typeface="Times" charset="0"/>
              </a:rPr>
              <a:t>The bag should lift using both hand and held closest to the body</a:t>
            </a:r>
            <a:r>
              <a:rPr lang="en-US" sz="2400" b="1" i="1" dirty="0" smtClean="0">
                <a:latin typeface="+mj-lt"/>
                <a:ea typeface="ヒラギノ明朝 ProN W3" charset="0"/>
                <a:cs typeface="ヒラギノ明朝 ProN W3" charset="0"/>
                <a:sym typeface="Times" charset="0"/>
              </a:rPr>
              <a:t/>
            </a:r>
            <a:br>
              <a:rPr lang="en-US" sz="2400" b="1" i="1" dirty="0" smtClean="0">
                <a:latin typeface="+mj-lt"/>
                <a:ea typeface="ヒラギノ明朝 ProN W3" charset="0"/>
                <a:cs typeface="ヒラギノ明朝 ProN W3" charset="0"/>
                <a:sym typeface="Times" charset="0"/>
              </a:rPr>
            </a:br>
            <a:r>
              <a:rPr lang="en-US" sz="2400" b="1" i="1" dirty="0" smtClean="0">
                <a:latin typeface="+mj-lt"/>
                <a:ea typeface="ヒラギノ明朝 ProN W3" charset="0"/>
                <a:cs typeface="ヒラギノ明朝 ProN W3" charset="0"/>
                <a:sym typeface="Times" charset="0"/>
              </a:rPr>
              <a:t/>
            </a:r>
            <a:br>
              <a:rPr lang="en-US" sz="2400" b="1" i="1" dirty="0" smtClean="0">
                <a:latin typeface="+mj-lt"/>
                <a:ea typeface="ヒラギノ明朝 ProN W3" charset="0"/>
                <a:cs typeface="ヒラギノ明朝 ProN W3" charset="0"/>
                <a:sym typeface="Times" charset="0"/>
              </a:rPr>
            </a:br>
            <a:r>
              <a:rPr lang="en-US" sz="2400" b="1" i="1" dirty="0" smtClean="0">
                <a:latin typeface="+mj-lt"/>
                <a:ea typeface="ヒラギノ明朝 ProN W3" charset="0"/>
                <a:cs typeface="ヒラギノ明朝 ProN W3" charset="0"/>
                <a:sym typeface="Times" charset="0"/>
              </a:rPr>
              <a:t/>
            </a:r>
            <a:br>
              <a:rPr lang="en-US" sz="2400" b="1" i="1" dirty="0" smtClean="0">
                <a:latin typeface="+mj-lt"/>
                <a:ea typeface="ヒラギノ明朝 ProN W3" charset="0"/>
                <a:cs typeface="ヒラギノ明朝 ProN W3" charset="0"/>
                <a:sym typeface="Times" charset="0"/>
              </a:rPr>
            </a:br>
            <a:r>
              <a:rPr lang="en-US" sz="2400" b="1" i="1" u="sng" dirty="0" smtClean="0">
                <a:latin typeface="+mj-lt"/>
                <a:cs typeface="Times" charset="0"/>
                <a:sym typeface="Times" charset="0"/>
              </a:rPr>
              <a:t>Pack it right</a:t>
            </a:r>
            <a:r>
              <a:rPr lang="en-US" sz="2400" b="1" i="1" dirty="0" smtClean="0">
                <a:latin typeface="+mj-lt"/>
                <a:cs typeface="Times" charset="0"/>
                <a:sym typeface="Times" charset="0"/>
              </a:rPr>
              <a:t/>
            </a:r>
            <a:br>
              <a:rPr lang="en-US" sz="2400" b="1" i="1" dirty="0" smtClean="0">
                <a:latin typeface="+mj-lt"/>
                <a:cs typeface="Times" charset="0"/>
                <a:sym typeface="Times" charset="0"/>
              </a:rPr>
            </a:br>
            <a:r>
              <a:rPr lang="en-US" sz="2400" b="1" i="1" dirty="0" smtClean="0">
                <a:latin typeface="+mj-lt"/>
                <a:ea typeface="ヒラギノ明朝 ProN W6" charset="0"/>
                <a:cs typeface="ヒラギノ明朝 ProN W6" charset="0"/>
                <a:sym typeface="Times" charset="0"/>
              </a:rPr>
              <a:t/>
            </a:r>
            <a:br>
              <a:rPr lang="en-US" sz="2400" b="1" i="1" dirty="0" smtClean="0">
                <a:latin typeface="+mj-lt"/>
                <a:ea typeface="ヒラギノ明朝 ProN W6" charset="0"/>
                <a:cs typeface="ヒラギノ明朝 ProN W6" charset="0"/>
                <a:sym typeface="Times" charset="0"/>
              </a:rPr>
            </a:br>
            <a:r>
              <a:rPr lang="en-US" sz="2400" b="1" i="1" dirty="0" smtClean="0">
                <a:latin typeface="+mj-lt"/>
                <a:cs typeface="Times" charset="0"/>
                <a:sym typeface="Times" charset="0"/>
              </a:rPr>
              <a:t>should only pack with a needed book and other needed items.</a:t>
            </a:r>
            <a:r>
              <a:rPr lang="en-US" sz="2400" b="1" i="1" dirty="0" smtClean="0">
                <a:latin typeface="+mj-lt"/>
                <a:ea typeface="ヒラギノ明朝 ProN W3" charset="0"/>
                <a:cs typeface="ヒラギノ明朝 ProN W3" charset="0"/>
                <a:sym typeface="Times" charset="0"/>
              </a:rPr>
              <a:t/>
            </a:r>
            <a:br>
              <a:rPr lang="en-US" sz="2400" b="1" i="1" dirty="0" smtClean="0">
                <a:latin typeface="+mj-lt"/>
                <a:ea typeface="ヒラギノ明朝 ProN W3" charset="0"/>
                <a:cs typeface="ヒラギノ明朝 ProN W3" charset="0"/>
                <a:sym typeface="Times" charset="0"/>
              </a:rPr>
            </a:br>
            <a:r>
              <a:rPr lang="en-US" sz="2400" b="1" i="1" dirty="0" smtClean="0">
                <a:latin typeface="+mj-lt"/>
                <a:cs typeface="Times" charset="0"/>
                <a:sym typeface="Times" charset="0"/>
              </a:rPr>
              <a:t>choose a notebooks and files with Lightweight as possible</a:t>
            </a:r>
            <a:r>
              <a:rPr lang="en-US" sz="2400" b="1" i="1" dirty="0" smtClean="0">
                <a:latin typeface="+mj-lt"/>
                <a:ea typeface="ヒラギノ明朝 ProN W3" charset="0"/>
                <a:cs typeface="ヒラギノ明朝 ProN W3" charset="0"/>
                <a:sym typeface="Times" charset="0"/>
              </a:rPr>
              <a:t/>
            </a:r>
            <a:br>
              <a:rPr lang="en-US" sz="2400" b="1" i="1" dirty="0" smtClean="0">
                <a:latin typeface="+mj-lt"/>
                <a:ea typeface="ヒラギノ明朝 ProN W3" charset="0"/>
                <a:cs typeface="ヒラギノ明朝 ProN W3" charset="0"/>
                <a:sym typeface="Times" charset="0"/>
              </a:rPr>
            </a:br>
            <a:r>
              <a:rPr lang="en-US" sz="2400" b="1" i="1" dirty="0" smtClean="0">
                <a:latin typeface="+mj-lt"/>
                <a:cs typeface="Times" charset="0"/>
                <a:sym typeface="Times" charset="0"/>
              </a:rPr>
              <a:t>Be sure that the items pack in a way that they closest to the child’s back-</a:t>
            </a:r>
            <a:endParaRPr lang="ar-JO" sz="2400" b="1" i="1" dirty="0">
              <a:latin typeface="+mj-lt"/>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524000" y="304800"/>
            <a:ext cx="7467600" cy="6370975"/>
          </a:xfrm>
          <a:prstGeom prst="rect">
            <a:avLst/>
          </a:prstGeom>
          <a:noFill/>
        </p:spPr>
        <p:txBody>
          <a:bodyPr wrap="square" rtlCol="1">
            <a:spAutoFit/>
          </a:bodyPr>
          <a:lstStyle/>
          <a:p>
            <a:r>
              <a:rPr lang="en-US" sz="2400" b="1" dirty="0" smtClean="0">
                <a:solidFill>
                  <a:schemeClr val="accent3">
                    <a:lumMod val="75000"/>
                  </a:schemeClr>
                </a:solidFill>
                <a:latin typeface="Times" charset="0"/>
                <a:cs typeface="Times" charset="0"/>
                <a:sym typeface="Times" charset="0"/>
              </a:rPr>
              <a:t>2-Recommendations for schools</a:t>
            </a:r>
            <a:r>
              <a:rPr lang="en-US" sz="2400" b="1" dirty="0" smtClean="0">
                <a:latin typeface="Times" charset="0"/>
                <a:ea typeface="ヒラギノ明朝 ProN W6" charset="0"/>
                <a:cs typeface="ヒラギノ明朝 ProN W6" charset="0"/>
                <a:sym typeface="Times" charset="0"/>
              </a:rPr>
              <a:t/>
            </a:r>
            <a:br>
              <a:rPr lang="en-US" sz="2400" b="1" dirty="0" smtClean="0">
                <a:latin typeface="Times" charset="0"/>
                <a:ea typeface="ヒラギノ明朝 ProN W6" charset="0"/>
                <a:cs typeface="ヒラギノ明朝 ProN W6" charset="0"/>
                <a:sym typeface="Times" charset="0"/>
              </a:rPr>
            </a:br>
            <a:r>
              <a:rPr lang="en-US" sz="2400" i="1" dirty="0" smtClean="0">
                <a:latin typeface="Times" charset="0"/>
                <a:cs typeface="Times" charset="0"/>
                <a:sym typeface="Times" charset="0"/>
              </a:rPr>
              <a:t>Increase the awareness about this issue and corporate with parents effort.</a:t>
            </a:r>
            <a:r>
              <a:rPr lang="en-US" sz="2400" i="1" dirty="0" smtClean="0">
                <a:latin typeface="Times" charset="0"/>
                <a:ea typeface="ヒラギノ明朝 ProN W3" charset="0"/>
                <a:cs typeface="ヒラギノ明朝 ProN W3" charset="0"/>
                <a:sym typeface="Times" charset="0"/>
              </a:rPr>
              <a:t/>
            </a:r>
            <a:br>
              <a:rPr lang="en-US" sz="2400" i="1" dirty="0" smtClean="0">
                <a:latin typeface="Times" charset="0"/>
                <a:ea typeface="ヒラギノ明朝 ProN W3" charset="0"/>
                <a:cs typeface="ヒラギノ明朝 ProN W3" charset="0"/>
                <a:sym typeface="Times" charset="0"/>
              </a:rPr>
            </a:br>
            <a:r>
              <a:rPr lang="en-US" sz="2400" i="1" dirty="0" smtClean="0">
                <a:latin typeface="Times" charset="0"/>
                <a:cs typeface="Times" charset="0"/>
                <a:sym typeface="Times" charset="0"/>
              </a:rPr>
              <a:t>Make a lockers for each student in the class.</a:t>
            </a:r>
            <a:r>
              <a:rPr lang="en-US" sz="2400" i="1" dirty="0" smtClean="0">
                <a:latin typeface="Times" charset="0"/>
                <a:ea typeface="ヒラギノ明朝 ProN W3" charset="0"/>
                <a:cs typeface="ヒラギノ明朝 ProN W3" charset="0"/>
                <a:sym typeface="Times" charset="0"/>
              </a:rPr>
              <a:t/>
            </a:r>
            <a:br>
              <a:rPr lang="en-US" sz="2400" i="1" dirty="0" smtClean="0">
                <a:latin typeface="Times" charset="0"/>
                <a:ea typeface="ヒラギノ明朝 ProN W3" charset="0"/>
                <a:cs typeface="ヒラギノ明朝 ProN W3" charset="0"/>
                <a:sym typeface="Times" charset="0"/>
              </a:rPr>
            </a:br>
            <a:r>
              <a:rPr lang="en-US" sz="2400" i="1" dirty="0" smtClean="0">
                <a:latin typeface="Times" charset="0"/>
                <a:cs typeface="Times" charset="0"/>
                <a:sym typeface="Times" charset="0"/>
              </a:rPr>
              <a:t>Coordinate with the Ministry of Education about the number and types of books</a:t>
            </a:r>
            <a:r>
              <a:rPr lang="en-US" sz="2400" i="1" dirty="0" smtClean="0">
                <a:latin typeface="Times" charset="0"/>
                <a:ea typeface="ヒラギノ明朝 ProN W3" charset="0"/>
                <a:cs typeface="ヒラギノ明朝 ProN W3" charset="0"/>
                <a:sym typeface="Times" charset="0"/>
              </a:rPr>
              <a:t/>
            </a:r>
            <a:br>
              <a:rPr lang="en-US" sz="2400" i="1" dirty="0" smtClean="0">
                <a:latin typeface="Times" charset="0"/>
                <a:ea typeface="ヒラギノ明朝 ProN W3" charset="0"/>
                <a:cs typeface="ヒラギノ明朝 ProN W3" charset="0"/>
                <a:sym typeface="Times" charset="0"/>
              </a:rPr>
            </a:br>
            <a:r>
              <a:rPr lang="en-US" sz="2400" dirty="0" smtClean="0">
                <a:latin typeface="Times" charset="0"/>
                <a:ea typeface="ヒラギノ明朝 ProN W3" charset="0"/>
                <a:cs typeface="ヒラギノ明朝 ProN W3" charset="0"/>
                <a:sym typeface="Times" charset="0"/>
              </a:rPr>
              <a:t/>
            </a:r>
            <a:br>
              <a:rPr lang="en-US" sz="2400" dirty="0" smtClean="0">
                <a:latin typeface="Times" charset="0"/>
                <a:ea typeface="ヒラギノ明朝 ProN W3" charset="0"/>
                <a:cs typeface="ヒラギノ明朝 ProN W3" charset="0"/>
                <a:sym typeface="Times" charset="0"/>
              </a:rPr>
            </a:br>
            <a:r>
              <a:rPr lang="en-US" sz="2400" dirty="0" smtClean="0">
                <a:latin typeface="Times" charset="0"/>
                <a:ea typeface="ヒラギノ明朝 ProN W3" charset="0"/>
                <a:cs typeface="ヒラギノ明朝 ProN W3" charset="0"/>
                <a:sym typeface="Times" charset="0"/>
              </a:rPr>
              <a:t/>
            </a:r>
            <a:br>
              <a:rPr lang="en-US" sz="2400" dirty="0" smtClean="0">
                <a:latin typeface="Times" charset="0"/>
                <a:ea typeface="ヒラギノ明朝 ProN W3" charset="0"/>
                <a:cs typeface="ヒラギノ明朝 ProN W3" charset="0"/>
                <a:sym typeface="Times" charset="0"/>
              </a:rPr>
            </a:br>
            <a:r>
              <a:rPr lang="en-US" sz="2400" dirty="0" smtClean="0">
                <a:latin typeface="Times" charset="0"/>
                <a:ea typeface="ヒラギノ明朝 ProN W3" charset="0"/>
                <a:cs typeface="ヒラギノ明朝 ProN W3" charset="0"/>
                <a:sym typeface="Times" charset="0"/>
              </a:rPr>
              <a:t/>
            </a:r>
            <a:br>
              <a:rPr lang="en-US" sz="2400" dirty="0" smtClean="0">
                <a:latin typeface="Times" charset="0"/>
                <a:ea typeface="ヒラギノ明朝 ProN W3" charset="0"/>
                <a:cs typeface="ヒラギノ明朝 ProN W3" charset="0"/>
                <a:sym typeface="Times" charset="0"/>
              </a:rPr>
            </a:br>
            <a:r>
              <a:rPr lang="en-US" sz="2400" b="1" dirty="0" smtClean="0">
                <a:solidFill>
                  <a:schemeClr val="accent3">
                    <a:lumMod val="75000"/>
                  </a:schemeClr>
                </a:solidFill>
                <a:latin typeface="Times" charset="0"/>
                <a:cs typeface="Times" charset="0"/>
                <a:sym typeface="Times" charset="0"/>
              </a:rPr>
              <a:t>3-recommendations for parents</a:t>
            </a:r>
            <a:r>
              <a:rPr lang="en-US" sz="2400" b="1" dirty="0" smtClean="0">
                <a:latin typeface="Times" charset="0"/>
                <a:ea typeface="ヒラギノ明朝 ProN W6" charset="0"/>
                <a:cs typeface="ヒラギノ明朝 ProN W6" charset="0"/>
                <a:sym typeface="Times" charset="0"/>
              </a:rPr>
              <a:t/>
            </a:r>
            <a:br>
              <a:rPr lang="en-US" sz="2400" b="1" dirty="0" smtClean="0">
                <a:latin typeface="Times" charset="0"/>
                <a:ea typeface="ヒラギノ明朝 ProN W6" charset="0"/>
                <a:cs typeface="ヒラギノ明朝 ProN W6" charset="0"/>
                <a:sym typeface="Times" charset="0"/>
              </a:rPr>
            </a:br>
            <a:r>
              <a:rPr lang="en-US" sz="2400" i="1" dirty="0" smtClean="0">
                <a:latin typeface="Times" charset="0"/>
                <a:cs typeface="Times" charset="0"/>
                <a:sym typeface="Times" charset="0"/>
              </a:rPr>
              <a:t>Should always direct their children to the correct way of carry the bag</a:t>
            </a:r>
            <a:r>
              <a:rPr lang="en-US" sz="2400" i="1" dirty="0" smtClean="0">
                <a:latin typeface="Times" charset="0"/>
                <a:ea typeface="ヒラギノ明朝 ProN W3" charset="0"/>
                <a:cs typeface="ヒラギノ明朝 ProN W3" charset="0"/>
                <a:sym typeface="Times" charset="0"/>
              </a:rPr>
              <a:t/>
            </a:r>
            <a:br>
              <a:rPr lang="en-US" sz="2400" i="1" dirty="0" smtClean="0">
                <a:latin typeface="Times" charset="0"/>
                <a:ea typeface="ヒラギノ明朝 ProN W3" charset="0"/>
                <a:cs typeface="ヒラギノ明朝 ProN W3" charset="0"/>
                <a:sym typeface="Times" charset="0"/>
              </a:rPr>
            </a:br>
            <a:r>
              <a:rPr lang="en-US" sz="2400" i="1" dirty="0" smtClean="0">
                <a:latin typeface="Times" charset="0"/>
                <a:cs typeface="Times" charset="0"/>
                <a:sym typeface="Times" charset="0"/>
              </a:rPr>
              <a:t>Ensure that their children pack only necessary books and items</a:t>
            </a:r>
            <a:r>
              <a:rPr lang="en-US" sz="2400" i="1" dirty="0" smtClean="0">
                <a:latin typeface="Times" charset="0"/>
                <a:ea typeface="ヒラギノ明朝 ProN W3" charset="0"/>
                <a:cs typeface="ヒラギノ明朝 ProN W3" charset="0"/>
                <a:sym typeface="Times" charset="0"/>
              </a:rPr>
              <a:t/>
            </a:r>
            <a:br>
              <a:rPr lang="en-US" sz="2400" i="1" dirty="0" smtClean="0">
                <a:latin typeface="Times" charset="0"/>
                <a:ea typeface="ヒラギノ明朝 ProN W3" charset="0"/>
                <a:cs typeface="ヒラギノ明朝 ProN W3" charset="0"/>
                <a:sym typeface="Times" charset="0"/>
              </a:rPr>
            </a:br>
            <a:r>
              <a:rPr lang="en-US" sz="2400" i="1" dirty="0" smtClean="0">
                <a:latin typeface="Times" charset="0"/>
                <a:cs typeface="Times" charset="0"/>
                <a:sym typeface="Times" charset="0"/>
              </a:rPr>
              <a:t>May always ask their children if they feel any fatigue or back pain</a:t>
            </a:r>
            <a:r>
              <a:rPr lang="en-US" sz="2400" i="1" dirty="0" smtClean="0">
                <a:latin typeface="Times" charset="0"/>
                <a:ea typeface="ヒラギノ明朝 ProN W3" charset="0"/>
                <a:cs typeface="ヒラギノ明朝 ProN W3" charset="0"/>
                <a:sym typeface="Times" charset="0"/>
              </a:rPr>
              <a:t/>
            </a:r>
            <a:br>
              <a:rPr lang="en-US" sz="2400" i="1" dirty="0" smtClean="0">
                <a:latin typeface="Times" charset="0"/>
                <a:ea typeface="ヒラギノ明朝 ProN W3" charset="0"/>
                <a:cs typeface="ヒラギノ明朝 ProN W3" charset="0"/>
                <a:sym typeface="Times" charset="0"/>
              </a:rPr>
            </a:br>
            <a:r>
              <a:rPr lang="en-US" sz="2400" i="1" dirty="0" smtClean="0">
                <a:latin typeface="Times" charset="0"/>
                <a:cs typeface="Times" charset="0"/>
                <a:sym typeface="Times" charset="0"/>
              </a:rPr>
              <a:t>see doctor if there is any Complaints</a:t>
            </a:r>
            <a:endParaRPr lang="ar-JO" sz="2400" i="1"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ny-Questions-318x300.jpg"/>
          <p:cNvPicPr>
            <a:picLocks noChangeAspect="1"/>
          </p:cNvPicPr>
          <p:nvPr/>
        </p:nvPicPr>
        <p:blipFill>
          <a:blip r:embed="rId2"/>
          <a:stretch>
            <a:fillRect/>
          </a:stretch>
        </p:blipFill>
        <p:spPr>
          <a:xfrm>
            <a:off x="0" y="0"/>
            <a:ext cx="9143999" cy="6858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752600" y="457200"/>
            <a:ext cx="5486400" cy="830997"/>
          </a:xfrm>
          <a:prstGeom prst="rect">
            <a:avLst/>
          </a:prstGeom>
          <a:noFill/>
        </p:spPr>
        <p:txBody>
          <a:bodyPr wrap="square" rtlCol="1">
            <a:spAutoFit/>
          </a:bodyPr>
          <a:lstStyle/>
          <a:p>
            <a:r>
              <a:rPr lang="en-US" sz="4800" b="1" i="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Problem Definition </a:t>
            </a:r>
            <a:endParaRPr lang="ar-JO" sz="4800" b="1" i="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4" name="TextBox 3"/>
          <p:cNvSpPr txBox="1"/>
          <p:nvPr/>
        </p:nvSpPr>
        <p:spPr>
          <a:xfrm>
            <a:off x="1752600" y="1524000"/>
            <a:ext cx="6096000" cy="3785652"/>
          </a:xfrm>
          <a:prstGeom prst="rect">
            <a:avLst/>
          </a:prstGeom>
          <a:noFill/>
        </p:spPr>
        <p:txBody>
          <a:bodyPr wrap="square" rtlCol="1">
            <a:spAutoFit/>
          </a:bodyPr>
          <a:lstStyle/>
          <a:p>
            <a:pPr algn="just"/>
            <a:r>
              <a:rPr lang="en-US" sz="2400" b="1" i="1" dirty="0" smtClean="0"/>
              <a:t>Back packs are used by the school-age students to carry school books, supplies, other articles, and equipment. Students often carry between ( 3-5 kg) on their backs to and from school and between classes .</a:t>
            </a:r>
          </a:p>
          <a:p>
            <a:endParaRPr lang="en-US" sz="2400" b="1" i="1" dirty="0" smtClean="0"/>
          </a:p>
          <a:p>
            <a:pPr algn="just"/>
            <a:r>
              <a:rPr lang="en-US" sz="2400" b="1" i="1" dirty="0" smtClean="0"/>
              <a:t>In order to better understand abnormalities or health problems related to spine in children we need to be aware of some basic spinal anatomy.</a:t>
            </a:r>
            <a:endParaRPr lang="ar-JO" sz="2400" b="1" i="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85_11306152615.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1600200" y="1371600"/>
            <a:ext cx="6324600" cy="3323987"/>
          </a:xfrm>
          <a:prstGeom prst="rect">
            <a:avLst/>
          </a:prstGeom>
          <a:noFill/>
        </p:spPr>
        <p:txBody>
          <a:bodyPr wrap="square" rtlCol="1">
            <a:spAutoFit/>
          </a:bodyPr>
          <a:lstStyle/>
          <a:p>
            <a:pPr algn="just"/>
            <a:r>
              <a:rPr lang="en-US" sz="2400" b="1" dirty="0" smtClean="0"/>
              <a:t>The back is an intricate structure of bones, muscles, and other tissues that form the posterior part of the trunk from the neck to the pelvis; the spine which is the most important support of the back has three major components.</a:t>
            </a:r>
          </a:p>
          <a:p>
            <a:endParaRPr lang="en-US" sz="2400" dirty="0" smtClean="0"/>
          </a:p>
          <a:p>
            <a:endParaRPr lang="en-US" sz="2400" dirty="0" smtClean="0"/>
          </a:p>
          <a:p>
            <a:endParaRPr lang="ar-JO" dirty="0"/>
          </a:p>
        </p:txBody>
      </p:sp>
      <p:pic>
        <p:nvPicPr>
          <p:cNvPr id="5" name="Picture 4" descr="carkter.jpg"/>
          <p:cNvPicPr>
            <a:picLocks noChangeAspect="1"/>
          </p:cNvPicPr>
          <p:nvPr/>
        </p:nvPicPr>
        <p:blipFill>
          <a:blip r:embed="rId3"/>
          <a:stretch>
            <a:fillRect/>
          </a:stretch>
        </p:blipFill>
        <p:spPr>
          <a:xfrm>
            <a:off x="4886325" y="3657600"/>
            <a:ext cx="4257675" cy="3200400"/>
          </a:xfrm>
          <a:prstGeom prst="rect">
            <a:avLst/>
          </a:prstGeom>
          <a:ln>
            <a:noFill/>
          </a:ln>
          <a:effectLst>
            <a:softEdge rad="112500"/>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607</TotalTime>
  <Words>1564</Words>
  <Application>Microsoft Office PowerPoint</Application>
  <PresentationFormat>On-screen Show (4:3)</PresentationFormat>
  <Paragraphs>316</Paragraphs>
  <Slides>73</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73</vt:i4>
      </vt:variant>
    </vt:vector>
  </HeadingPairs>
  <TitlesOfParts>
    <vt:vector size="76" baseType="lpstr">
      <vt:lpstr>Office Theme</vt:lpstr>
      <vt:lpstr>Picture</vt:lpstr>
      <vt:lpstr>Graph</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“Ergonomic Assessment Of Design Features Of School Bags”</dc:title>
  <dc:creator>alrashid</dc:creator>
  <cp:lastModifiedBy>alrashid</cp:lastModifiedBy>
  <cp:revision>111</cp:revision>
  <dcterms:created xsi:type="dcterms:W3CDTF">2013-05-15T18:22:42Z</dcterms:created>
  <dcterms:modified xsi:type="dcterms:W3CDTF">2013-05-19T23:13:32Z</dcterms:modified>
</cp:coreProperties>
</file>