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86" r:id="rId3"/>
    <p:sldId id="258" r:id="rId4"/>
    <p:sldId id="259" r:id="rId5"/>
    <p:sldId id="260" r:id="rId6"/>
    <p:sldId id="262" r:id="rId7"/>
    <p:sldId id="273" r:id="rId8"/>
    <p:sldId id="274" r:id="rId9"/>
    <p:sldId id="275" r:id="rId10"/>
    <p:sldId id="283" r:id="rId11"/>
    <p:sldId id="276" r:id="rId12"/>
    <p:sldId id="278" r:id="rId13"/>
    <p:sldId id="279" r:id="rId14"/>
    <p:sldId id="268" r:id="rId15"/>
    <p:sldId id="269" r:id="rId16"/>
    <p:sldId id="270" r:id="rId17"/>
    <p:sldId id="282" r:id="rId18"/>
    <p:sldId id="284" r:id="rId19"/>
    <p:sldId id="263" r:id="rId20"/>
    <p:sldId id="264" r:id="rId21"/>
    <p:sldId id="265" r:id="rId22"/>
    <p:sldId id="266" r:id="rId23"/>
    <p:sldId id="267" r:id="rId24"/>
    <p:sldId id="287" r:id="rId25"/>
    <p:sldId id="285" r:id="rId26"/>
    <p:sldId id="289" r:id="rId27"/>
    <p:sldId id="288" r:id="rId28"/>
    <p:sldId id="281" r:id="rId29"/>
    <p:sldId id="290" r:id="rId30"/>
    <p:sldId id="291" r:id="rId31"/>
    <p:sldId id="29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CCECFF"/>
    <a:srgbClr val="66CCFF"/>
    <a:srgbClr val="0099FF"/>
    <a:srgbClr val="0000FF"/>
    <a:srgbClr val="33CCFF"/>
    <a:srgbClr val="0066CC"/>
    <a:srgbClr val="66FFCC"/>
    <a:srgbClr val="3399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1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2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3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4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5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Sheet1!$A$4:$D$14</c:f>
              <c:multiLvlStrCache>
                <c:ptCount val="11"/>
                <c:lvl>
                  <c:pt idx="0">
                    <c:v>1283</c:v>
                  </c:pt>
                  <c:pt idx="1">
                    <c:v>295</c:v>
                  </c:pt>
                  <c:pt idx="2">
                    <c:v>874</c:v>
                  </c:pt>
                  <c:pt idx="3">
                    <c:v>2369</c:v>
                  </c:pt>
                  <c:pt idx="4">
                    <c:v>312</c:v>
                  </c:pt>
                  <c:pt idx="5">
                    <c:v>283</c:v>
                  </c:pt>
                  <c:pt idx="6">
                    <c:v>1290</c:v>
                  </c:pt>
                  <c:pt idx="7">
                    <c:v>313</c:v>
                  </c:pt>
                  <c:pt idx="8">
                    <c:v>386</c:v>
                  </c:pt>
                  <c:pt idx="9">
                    <c:v>734</c:v>
                  </c:pt>
                  <c:pt idx="10">
                    <c:v>1311</c:v>
                  </c:pt>
                </c:lvl>
                <c:lvl>
                  <c:pt idx="0">
                    <c:v>Jenin</c:v>
                  </c:pt>
                  <c:pt idx="1">
                    <c:v>Tubas</c:v>
                  </c:pt>
                  <c:pt idx="2">
                    <c:v>Tulkarm</c:v>
                  </c:pt>
                  <c:pt idx="3">
                    <c:v>Nablus</c:v>
                  </c:pt>
                  <c:pt idx="4">
                    <c:v>Qalqiliya</c:v>
                  </c:pt>
                  <c:pt idx="5">
                    <c:v>Salfit</c:v>
                  </c:pt>
                  <c:pt idx="6">
                    <c:v>Ramallah and ALBireh</c:v>
                  </c:pt>
                  <c:pt idx="7">
                    <c:v>Jericho and Aghwar</c:v>
                  </c:pt>
                  <c:pt idx="8">
                    <c:v>Jerusalem</c:v>
                  </c:pt>
                  <c:pt idx="9">
                    <c:v>Bethlehem</c:v>
                  </c:pt>
                  <c:pt idx="10">
                    <c:v>Hebron</c:v>
                  </c:pt>
                </c:lvl>
              </c:multiLvlStrCache>
            </c:multiLvlStrRef>
          </c:cat>
          <c:val>
            <c:numRef>
              <c:f>Sheet1!$C$4:$C$14</c:f>
              <c:numCache>
                <c:formatCode>General</c:formatCode>
                <c:ptCount val="11"/>
                <c:pt idx="0">
                  <c:v>1283</c:v>
                </c:pt>
                <c:pt idx="1">
                  <c:v>295</c:v>
                </c:pt>
                <c:pt idx="2">
                  <c:v>874</c:v>
                </c:pt>
                <c:pt idx="3">
                  <c:v>2369</c:v>
                </c:pt>
                <c:pt idx="4">
                  <c:v>312</c:v>
                </c:pt>
                <c:pt idx="5">
                  <c:v>283</c:v>
                </c:pt>
                <c:pt idx="6">
                  <c:v>1290</c:v>
                </c:pt>
                <c:pt idx="7">
                  <c:v>313</c:v>
                </c:pt>
                <c:pt idx="8">
                  <c:v>386</c:v>
                </c:pt>
                <c:pt idx="9">
                  <c:v>734</c:v>
                </c:pt>
                <c:pt idx="10">
                  <c:v>1311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1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2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3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4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5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Sheet1!$A$4:$D$14</c:f>
              <c:multiLvlStrCache>
                <c:ptCount val="11"/>
                <c:lvl>
                  <c:pt idx="0">
                    <c:v>1283</c:v>
                  </c:pt>
                  <c:pt idx="1">
                    <c:v>295</c:v>
                  </c:pt>
                  <c:pt idx="2">
                    <c:v>874</c:v>
                  </c:pt>
                  <c:pt idx="3">
                    <c:v>2369</c:v>
                  </c:pt>
                  <c:pt idx="4">
                    <c:v>312</c:v>
                  </c:pt>
                  <c:pt idx="5">
                    <c:v>283</c:v>
                  </c:pt>
                  <c:pt idx="6">
                    <c:v>1290</c:v>
                  </c:pt>
                  <c:pt idx="7">
                    <c:v>313</c:v>
                  </c:pt>
                  <c:pt idx="8">
                    <c:v>386</c:v>
                  </c:pt>
                  <c:pt idx="9">
                    <c:v>734</c:v>
                  </c:pt>
                  <c:pt idx="10">
                    <c:v>1311</c:v>
                  </c:pt>
                </c:lvl>
                <c:lvl>
                  <c:pt idx="0">
                    <c:v>Jenin</c:v>
                  </c:pt>
                  <c:pt idx="1">
                    <c:v>Tubas</c:v>
                  </c:pt>
                  <c:pt idx="2">
                    <c:v>Tulkarm</c:v>
                  </c:pt>
                  <c:pt idx="3">
                    <c:v>Nablus</c:v>
                  </c:pt>
                  <c:pt idx="4">
                    <c:v>Qalqiliya</c:v>
                  </c:pt>
                  <c:pt idx="5">
                    <c:v>Salfit</c:v>
                  </c:pt>
                  <c:pt idx="6">
                    <c:v>Ramallah and ALBireh</c:v>
                  </c:pt>
                  <c:pt idx="7">
                    <c:v>Jericho and Aghwar</c:v>
                  </c:pt>
                  <c:pt idx="8">
                    <c:v>Jerusalem</c:v>
                  </c:pt>
                  <c:pt idx="9">
                    <c:v>Bethlehem</c:v>
                  </c:pt>
                  <c:pt idx="10">
                    <c:v>Hebron</c:v>
                  </c:pt>
                </c:lvl>
              </c:multiLvlStrCache>
            </c:multiLvlStrRef>
          </c:cat>
          <c:val>
            <c:numRef>
              <c:f>Sheet1!$D$4:$D$14</c:f>
              <c:numCache>
                <c:formatCode>General</c:formatCode>
                <c:ptCount val="11"/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2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4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Sheet1!$A$3:$E$7</c:f>
              <c:multiLvlStrCache>
                <c:ptCount val="5"/>
                <c:lvl>
                  <c:pt idx="0">
                    <c:v>9477</c:v>
                  </c:pt>
                  <c:pt idx="1">
                    <c:v>8367</c:v>
                  </c:pt>
                  <c:pt idx="2">
                    <c:v>743</c:v>
                  </c:pt>
                  <c:pt idx="3">
                    <c:v>178</c:v>
                  </c:pt>
                  <c:pt idx="4">
                    <c:v>159</c:v>
                  </c:pt>
                </c:lvl>
                <c:lvl>
                  <c:pt idx="0">
                    <c:v>Total Number of injured person</c:v>
                  </c:pt>
                  <c:pt idx="1">
                    <c:v>Slightly injured</c:v>
                  </c:pt>
                  <c:pt idx="2">
                    <c:v>Moderate injured </c:v>
                  </c:pt>
                  <c:pt idx="3">
                    <c:v>Seriously injured </c:v>
                  </c:pt>
                  <c:pt idx="4">
                    <c:v>Fatally injured </c:v>
                  </c:pt>
                </c:lvl>
              </c:multiLvlStrCache>
            </c:multiLvlStrRef>
          </c:cat>
          <c:val>
            <c:numRef>
              <c:f>Sheet1!$E$3:$E$7</c:f>
              <c:numCache>
                <c:formatCode>General</c:formatCode>
                <c:ptCount val="5"/>
                <c:pt idx="0">
                  <c:v>9477</c:v>
                </c:pt>
                <c:pt idx="1">
                  <c:v>8367</c:v>
                </c:pt>
                <c:pt idx="2">
                  <c:v>743</c:v>
                </c:pt>
                <c:pt idx="3">
                  <c:v>178</c:v>
                </c:pt>
                <c:pt idx="4">
                  <c:v>159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C86501-ED29-4814-900F-5A45EE7E217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18F972-43F8-411A-88B5-EC5127BBD1BA}">
      <dgm:prSet/>
      <dgm:spPr/>
      <dgm:t>
        <a:bodyPr/>
        <a:lstStyle/>
        <a:p>
          <a:pPr rtl="1"/>
          <a:r>
            <a:rPr lang="en-US" b="1" dirty="0" smtClean="0">
              <a:latin typeface="Constantia" panose="02030602050306030303" pitchFamily="18" charset="0"/>
            </a:rPr>
            <a:t>Applying Real Time Intelligent Transportation System Based On Raspberry Pi/GPS/3G Technologies  </a:t>
          </a:r>
          <a:endParaRPr lang="en-US" dirty="0">
            <a:latin typeface="Constantia" panose="02030602050306030303" pitchFamily="18" charset="0"/>
          </a:endParaRPr>
        </a:p>
      </dgm:t>
    </dgm:pt>
    <dgm:pt modelId="{FCC7EC29-AC14-4253-952B-2433010AD5BA}" type="parTrans" cxnId="{9C412454-EE73-4014-9D67-6D4C63E60197}">
      <dgm:prSet/>
      <dgm:spPr/>
      <dgm:t>
        <a:bodyPr/>
        <a:lstStyle/>
        <a:p>
          <a:endParaRPr lang="en-US"/>
        </a:p>
      </dgm:t>
    </dgm:pt>
    <dgm:pt modelId="{9FB1953E-6A6F-4219-AA0A-CB97549DC3B3}" type="sibTrans" cxnId="{9C412454-EE73-4014-9D67-6D4C63E60197}">
      <dgm:prSet/>
      <dgm:spPr/>
      <dgm:t>
        <a:bodyPr/>
        <a:lstStyle/>
        <a:p>
          <a:endParaRPr lang="en-US"/>
        </a:p>
      </dgm:t>
    </dgm:pt>
    <dgm:pt modelId="{03B9B88B-83CC-4B2A-8729-EC8BFCF5E363}" type="pres">
      <dgm:prSet presAssocID="{20C86501-ED29-4814-900F-5A45EE7E217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ACB679-1A7A-4B80-BC1C-97ACB149A3C2}" type="pres">
      <dgm:prSet presAssocID="{5C18F972-43F8-411A-88B5-EC5127BBD1BA}" presName="circle1" presStyleLbl="node1" presStyleIdx="0" presStyleCnt="1"/>
      <dgm:spPr/>
    </dgm:pt>
    <dgm:pt modelId="{4C547A2C-2E43-4638-968B-14A43D49C05C}" type="pres">
      <dgm:prSet presAssocID="{5C18F972-43F8-411A-88B5-EC5127BBD1BA}" presName="space" presStyleCnt="0"/>
      <dgm:spPr/>
    </dgm:pt>
    <dgm:pt modelId="{69F20676-1617-4D9B-9694-9D93CF2984AA}" type="pres">
      <dgm:prSet presAssocID="{5C18F972-43F8-411A-88B5-EC5127BBD1BA}" presName="rect1" presStyleLbl="alignAcc1" presStyleIdx="0" presStyleCnt="1" custLinFactNeighborX="-2358" custLinFactNeighborY="-4284"/>
      <dgm:spPr/>
      <dgm:t>
        <a:bodyPr/>
        <a:lstStyle/>
        <a:p>
          <a:endParaRPr lang="en-US"/>
        </a:p>
      </dgm:t>
    </dgm:pt>
    <dgm:pt modelId="{85E8A1A1-BD79-4E2C-837F-175025FEFB56}" type="pres">
      <dgm:prSet presAssocID="{5C18F972-43F8-411A-88B5-EC5127BBD1BA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FDC4DE-D5F2-43E4-8398-2E6150A2D5F4}" type="presOf" srcId="{5C18F972-43F8-411A-88B5-EC5127BBD1BA}" destId="{69F20676-1617-4D9B-9694-9D93CF2984AA}" srcOrd="0" destOrd="0" presId="urn:microsoft.com/office/officeart/2005/8/layout/target3"/>
    <dgm:cxn modelId="{596C8AD0-BBB1-4688-A218-E1272BE49918}" type="presOf" srcId="{20C86501-ED29-4814-900F-5A45EE7E217A}" destId="{03B9B88B-83CC-4B2A-8729-EC8BFCF5E363}" srcOrd="0" destOrd="0" presId="urn:microsoft.com/office/officeart/2005/8/layout/target3"/>
    <dgm:cxn modelId="{9C412454-EE73-4014-9D67-6D4C63E60197}" srcId="{20C86501-ED29-4814-900F-5A45EE7E217A}" destId="{5C18F972-43F8-411A-88B5-EC5127BBD1BA}" srcOrd="0" destOrd="0" parTransId="{FCC7EC29-AC14-4253-952B-2433010AD5BA}" sibTransId="{9FB1953E-6A6F-4219-AA0A-CB97549DC3B3}"/>
    <dgm:cxn modelId="{1E45C777-EAF0-47C9-8ECE-3EEB4D7CED57}" type="presOf" srcId="{5C18F972-43F8-411A-88B5-EC5127BBD1BA}" destId="{85E8A1A1-BD79-4E2C-837F-175025FEFB56}" srcOrd="1" destOrd="0" presId="urn:microsoft.com/office/officeart/2005/8/layout/target3"/>
    <dgm:cxn modelId="{3FC3A083-CDB1-40E2-92D5-0B53A068D2A5}" type="presParOf" srcId="{03B9B88B-83CC-4B2A-8729-EC8BFCF5E363}" destId="{0DACB679-1A7A-4B80-BC1C-97ACB149A3C2}" srcOrd="0" destOrd="0" presId="urn:microsoft.com/office/officeart/2005/8/layout/target3"/>
    <dgm:cxn modelId="{062B7CDD-E939-44D9-B49E-01E329E7D6E9}" type="presParOf" srcId="{03B9B88B-83CC-4B2A-8729-EC8BFCF5E363}" destId="{4C547A2C-2E43-4638-968B-14A43D49C05C}" srcOrd="1" destOrd="0" presId="urn:microsoft.com/office/officeart/2005/8/layout/target3"/>
    <dgm:cxn modelId="{692DF96E-EA9C-43CD-A460-ECD52CCAB9C0}" type="presParOf" srcId="{03B9B88B-83CC-4B2A-8729-EC8BFCF5E363}" destId="{69F20676-1617-4D9B-9694-9D93CF2984AA}" srcOrd="2" destOrd="0" presId="urn:microsoft.com/office/officeart/2005/8/layout/target3"/>
    <dgm:cxn modelId="{4196B58D-816C-4383-B2B0-3E81EF76CE7B}" type="presParOf" srcId="{03B9B88B-83CC-4B2A-8729-EC8BFCF5E363}" destId="{85E8A1A1-BD79-4E2C-837F-175025FEFB56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CB679-1A7A-4B80-BC1C-97ACB149A3C2}">
      <dsp:nvSpPr>
        <dsp:cNvPr id="0" name=""/>
        <dsp:cNvSpPr/>
      </dsp:nvSpPr>
      <dsp:spPr>
        <a:xfrm>
          <a:off x="0" y="0"/>
          <a:ext cx="1218267" cy="12182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20676-1617-4D9B-9694-9D93CF2984AA}">
      <dsp:nvSpPr>
        <dsp:cNvPr id="0" name=""/>
        <dsp:cNvSpPr/>
      </dsp:nvSpPr>
      <dsp:spPr>
        <a:xfrm>
          <a:off x="444962" y="0"/>
          <a:ext cx="6962318" cy="12182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Constantia" panose="02030602050306030303" pitchFamily="18" charset="0"/>
            </a:rPr>
            <a:t>Applying Real Time Intelligent Transportation System Based On Raspberry Pi/GPS/3G Technologies  </a:t>
          </a:r>
          <a:endParaRPr lang="en-US" sz="2400" kern="1200" dirty="0">
            <a:latin typeface="Constantia" panose="02030602050306030303" pitchFamily="18" charset="0"/>
          </a:endParaRPr>
        </a:p>
      </dsp:txBody>
      <dsp:txXfrm>
        <a:off x="444962" y="0"/>
        <a:ext cx="6962318" cy="1218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2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52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3082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56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646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705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25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8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5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18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5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2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9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17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9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6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80484-68E0-49EC-9683-B7B3C7672934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BBD3FFD-1C08-45CD-9CEA-E048F786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9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28277749"/>
              </p:ext>
            </p:extLst>
          </p:nvPr>
        </p:nvGraphicFramePr>
        <p:xfrm>
          <a:off x="1862985" y="3053275"/>
          <a:ext cx="7571452" cy="1218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71793" y="4252301"/>
            <a:ext cx="73538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    Prepared by:</a:t>
            </a:r>
          </a:p>
          <a:p>
            <a:pPr algn="ctr"/>
            <a:r>
              <a:rPr lang="en-US" sz="2400" b="1" dirty="0" err="1" smtClean="0">
                <a:latin typeface="Constantia" panose="02030602050306030303" pitchFamily="18" charset="0"/>
              </a:rPr>
              <a:t>Sondos</a:t>
            </a:r>
            <a:r>
              <a:rPr lang="en-US" sz="2400" b="1" dirty="0" smtClean="0">
                <a:latin typeface="Constantia" panose="02030602050306030303" pitchFamily="18" charset="0"/>
              </a:rPr>
              <a:t> </a:t>
            </a:r>
            <a:r>
              <a:rPr lang="en-US" sz="2400" b="1" dirty="0" err="1" smtClean="0">
                <a:latin typeface="Constantia" panose="02030602050306030303" pitchFamily="18" charset="0"/>
              </a:rPr>
              <a:t>Tahan</a:t>
            </a:r>
            <a:r>
              <a:rPr lang="en-US" sz="2400" b="1" dirty="0" smtClean="0">
                <a:latin typeface="Constantia" panose="02030602050306030303" pitchFamily="18" charset="0"/>
              </a:rPr>
              <a:t> </a:t>
            </a:r>
          </a:p>
          <a:p>
            <a:pPr algn="ctr"/>
            <a:r>
              <a:rPr lang="en-US" sz="2400" b="1" dirty="0" err="1" smtClean="0">
                <a:latin typeface="Constantia" panose="02030602050306030303" pitchFamily="18" charset="0"/>
              </a:rPr>
              <a:t>Al’a</a:t>
            </a:r>
            <a:r>
              <a:rPr lang="en-US" sz="2400" b="1" dirty="0" smtClean="0">
                <a:latin typeface="Constantia" panose="02030602050306030303" pitchFamily="18" charset="0"/>
              </a:rPr>
              <a:t> </a:t>
            </a:r>
            <a:r>
              <a:rPr lang="en-US" sz="2400" b="1" dirty="0" err="1" smtClean="0">
                <a:latin typeface="Constantia" panose="02030602050306030303" pitchFamily="18" charset="0"/>
              </a:rPr>
              <a:t>Nabeel</a:t>
            </a:r>
            <a:r>
              <a:rPr lang="en-US" sz="2400" b="1" dirty="0" smtClean="0">
                <a:latin typeface="Constantia" panose="02030602050306030303" pitchFamily="18" charset="0"/>
              </a:rPr>
              <a:t> </a:t>
            </a:r>
            <a:r>
              <a:rPr lang="en-US" sz="2400" b="1" dirty="0" err="1" smtClean="0">
                <a:latin typeface="Constantia" panose="02030602050306030303" pitchFamily="18" charset="0"/>
              </a:rPr>
              <a:t>Dweikat</a:t>
            </a:r>
            <a:r>
              <a:rPr lang="en-US" sz="2400" b="1" dirty="0" smtClean="0">
                <a:latin typeface="Constantia" panose="02030602050306030303" pitchFamily="18" charset="0"/>
              </a:rPr>
              <a:t> </a:t>
            </a:r>
          </a:p>
          <a:p>
            <a:pPr algn="ctr"/>
            <a:r>
              <a:rPr lang="en-US" sz="2400" b="1" dirty="0" err="1" smtClean="0">
                <a:latin typeface="Constantia" panose="02030602050306030303" pitchFamily="18" charset="0"/>
              </a:rPr>
              <a:t>Imtithal</a:t>
            </a:r>
            <a:r>
              <a:rPr lang="en-US" sz="2400" b="1" dirty="0" smtClean="0">
                <a:latin typeface="Constantia" panose="02030602050306030303" pitchFamily="18" charset="0"/>
              </a:rPr>
              <a:t> </a:t>
            </a:r>
            <a:r>
              <a:rPr lang="en-US" sz="2400" b="1" dirty="0" err="1" smtClean="0">
                <a:latin typeface="Constantia" panose="02030602050306030303" pitchFamily="18" charset="0"/>
              </a:rPr>
              <a:t>Rihan</a:t>
            </a:r>
            <a:r>
              <a:rPr lang="en-US" sz="2400" b="1" dirty="0" smtClean="0">
                <a:latin typeface="Constantia" panose="02030602050306030303" pitchFamily="18" charset="0"/>
              </a:rPr>
              <a:t>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Supervisor: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Dr. </a:t>
            </a:r>
            <a:r>
              <a:rPr lang="en-US" sz="2400" b="1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Saed</a:t>
            </a:r>
            <a:r>
              <a:rPr lang="en-US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Tarapiah</a:t>
            </a:r>
            <a:endParaRPr lang="en-US" sz="2400" b="1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pic>
        <p:nvPicPr>
          <p:cNvPr id="8" name="Picture 4" descr="http://t3.gstatic.com/images?q=tbn:ANd9GcS1SjPYl8TUDQDp00Xsjr7d55XeaHTLY5yMVUOLPBrqvgi_1dX9h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040" y="141668"/>
            <a:ext cx="2116487" cy="175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21606" y="1960221"/>
            <a:ext cx="6709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Telecommunications Engineering Department</a:t>
            </a:r>
            <a:r>
              <a:rPr lang="en-US" sz="2400" dirty="0">
                <a:solidFill>
                  <a:srgbClr val="C00000"/>
                </a:solidFill>
              </a:rPr>
              <a:t/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rgbClr val="C00000"/>
                </a:solidFill>
              </a:rPr>
              <a:t/>
            </a:r>
            <a:br>
              <a:rPr lang="en-US" sz="2400" dirty="0">
                <a:solidFill>
                  <a:srgbClr val="C00000"/>
                </a:solidFill>
              </a:rPr>
            </a:b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910625" y="2527823"/>
            <a:ext cx="5331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Graduation Project (2)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529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47640" y="648683"/>
            <a:ext cx="45494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47640" y="1042528"/>
            <a:ext cx="1156158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399513" y="1030256"/>
            <a:ext cx="1253819" cy="8242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725508" y="1014777"/>
            <a:ext cx="1033780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913550" y="658722"/>
            <a:ext cx="9731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29191" y="648683"/>
            <a:ext cx="3998884" cy="1621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790593" y="1042528"/>
            <a:ext cx="2073490" cy="5373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 Application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8153" y="1234308"/>
            <a:ext cx="102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18082" y="1115888"/>
            <a:ext cx="126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Sensors  (shocked and vibration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9742" y="1177154"/>
            <a:ext cx="13911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Mobile Network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7054" y="1983138"/>
            <a:ext cx="282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Microcontroller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3606" y="2352470"/>
            <a:ext cx="429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Collection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4469" y="1901328"/>
            <a:ext cx="28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Server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9985" y="2352470"/>
            <a:ext cx="3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Analysis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606" y="1097334"/>
            <a:ext cx="921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Gateway</a:t>
            </a:r>
            <a:endParaRPr lang="en-US" sz="1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65606" y="1901328"/>
            <a:ext cx="88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29953" y="2364484"/>
            <a:ext cx="232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Gateway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83365" y="996872"/>
            <a:ext cx="1016115" cy="8242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666192" y="1111171"/>
            <a:ext cx="868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RPI camera</a:t>
            </a:r>
            <a:endParaRPr lang="en-US" sz="1600" dirty="0"/>
          </a:p>
        </p:txBody>
      </p:sp>
      <p:pic>
        <p:nvPicPr>
          <p:cNvPr id="23" name="Picture 22" descr="Image result for raspberry pi 3 camera module v2 8 megapixel 1080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19" y="3081088"/>
            <a:ext cx="3349035" cy="329501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473997" y="3307689"/>
            <a:ext cx="4633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 camera used to take a picture of the accident.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99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47640" y="648683"/>
            <a:ext cx="45494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79963" y="1032904"/>
            <a:ext cx="963693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257627" y="1058863"/>
            <a:ext cx="1288878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412276" y="1042528"/>
            <a:ext cx="1326523" cy="8242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948518" y="648683"/>
            <a:ext cx="938198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29191" y="648683"/>
            <a:ext cx="3998884" cy="1621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790593" y="1042528"/>
            <a:ext cx="2073490" cy="5373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 Application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180" y="1244474"/>
            <a:ext cx="102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370" y="1075197"/>
            <a:ext cx="126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Sensors  (shocked and vibration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84099" y="1193988"/>
            <a:ext cx="12717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</a:t>
            </a:r>
            <a:r>
              <a:rPr lang="en-US" sz="1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Mobile Network</a:t>
            </a:r>
            <a:endParaRPr lang="en-US" sz="1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97054" y="1983138"/>
            <a:ext cx="282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Microcontroller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606" y="2352470"/>
            <a:ext cx="429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</a:t>
            </a:r>
            <a:r>
              <a:rPr lang="en-US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</a:t>
            </a:r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ollection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54469" y="1901328"/>
            <a:ext cx="28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Server 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89985" y="2352470"/>
            <a:ext cx="3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Analysis Side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4628" y="3804883"/>
            <a:ext cx="4209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Connect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RPI to The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Transmission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65606" y="1042528"/>
            <a:ext cx="1072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Gateway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30376" y="1949732"/>
            <a:ext cx="85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AP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61170" y="2346004"/>
            <a:ext cx="2312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Gateway Side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560476" y="1058863"/>
            <a:ext cx="807922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514322" y="1109333"/>
            <a:ext cx="868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RPI camera</a:t>
            </a:r>
            <a:endParaRPr lang="en-US" sz="1600" dirty="0"/>
          </a:p>
        </p:txBody>
      </p:sp>
      <p:pic>
        <p:nvPicPr>
          <p:cNvPr id="24" name="Picture 23" descr="Image result for zte mf190 3g data card specificat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769" y="3201231"/>
            <a:ext cx="2933236" cy="286929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62" y="3201231"/>
            <a:ext cx="3297163" cy="28693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656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47640" y="648683"/>
            <a:ext cx="45494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60645" y="1030256"/>
            <a:ext cx="1103566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385542" y="1030256"/>
            <a:ext cx="1210756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723058" y="1042528"/>
            <a:ext cx="1048016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913550" y="658722"/>
            <a:ext cx="973165" cy="161193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29191" y="648683"/>
            <a:ext cx="3998884" cy="1621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790593" y="1042528"/>
            <a:ext cx="2073490" cy="5373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 Application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0724" y="1247848"/>
            <a:ext cx="102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17954" y="1116753"/>
            <a:ext cx="126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Sensors  (shocked and vibration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4407" y="1180286"/>
            <a:ext cx="13911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Mobile Network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7054" y="1983138"/>
            <a:ext cx="282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Microcontroller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3606" y="2352470"/>
            <a:ext cx="429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Collection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4469" y="1901328"/>
            <a:ext cx="28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Server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9985" y="2352470"/>
            <a:ext cx="3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Analysis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606" y="1097334"/>
            <a:ext cx="921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Gateway</a:t>
            </a:r>
            <a:endParaRPr lang="en-US" sz="1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65606" y="1901328"/>
            <a:ext cx="88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29953" y="2364484"/>
            <a:ext cx="232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Gateway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04097" y="3585463"/>
            <a:ext cx="484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Link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Between Microcontrollers And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Web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Page.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621604" y="1042528"/>
            <a:ext cx="1056512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676185" y="1134773"/>
            <a:ext cx="868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RPI camera</a:t>
            </a:r>
            <a:endParaRPr lang="en-US" sz="16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11" y="3200295"/>
            <a:ext cx="3659824" cy="317099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987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51446" y="679460"/>
            <a:ext cx="467168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185635" y="1023764"/>
            <a:ext cx="1011419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255074" y="1042528"/>
            <a:ext cx="1211415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436377" y="1052567"/>
            <a:ext cx="1326523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913550" y="658722"/>
            <a:ext cx="9731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29191" y="648683"/>
            <a:ext cx="3998884" cy="1621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790593" y="1042528"/>
            <a:ext cx="2073490" cy="53736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 Application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3478" y="1251222"/>
            <a:ext cx="102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58168" y="1093960"/>
            <a:ext cx="126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Sensors  (shocked and vibration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82842" y="1177653"/>
            <a:ext cx="13911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Mobile Network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7054" y="1983138"/>
            <a:ext cx="282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Microcontroller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3606" y="2352470"/>
            <a:ext cx="429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Collection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4469" y="1901328"/>
            <a:ext cx="28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Server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9985" y="2352470"/>
            <a:ext cx="3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Analysis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606" y="1097334"/>
            <a:ext cx="921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Gateway</a:t>
            </a:r>
            <a:endParaRPr lang="en-US" sz="1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65606" y="1901328"/>
            <a:ext cx="88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29953" y="2364484"/>
            <a:ext cx="232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Gateway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57" y="3043572"/>
            <a:ext cx="3860156" cy="337763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chemeClr val="accent2">
                <a:alpha val="43000"/>
              </a:schemeClr>
            </a:outerShdw>
          </a:effectLst>
        </p:spPr>
      </p:pic>
      <p:sp>
        <p:nvSpPr>
          <p:cNvPr id="21" name="Rounded Rectangle 20"/>
          <p:cNvSpPr/>
          <p:nvPr/>
        </p:nvSpPr>
        <p:spPr>
          <a:xfrm>
            <a:off x="2533235" y="1061033"/>
            <a:ext cx="822238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514322" y="1109333"/>
            <a:ext cx="868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RPI camera</a:t>
            </a:r>
            <a:endParaRPr lang="en-US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550" y="3055736"/>
            <a:ext cx="3648559" cy="3374941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94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862" y="269314"/>
            <a:ext cx="2909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Web-Site: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861" y="1146220"/>
            <a:ext cx="56265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Based On Html Languages.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PHP Java Script And MySQL for Database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496983" y="2592560"/>
            <a:ext cx="4597758" cy="3986212"/>
          </a:xfrm>
          <a:prstGeom prst="ellipse">
            <a:avLst/>
          </a:prstGeom>
          <a:solidFill>
            <a:srgbClr val="FFFFFF"/>
          </a:solidFill>
          <a:ln w="63500" cmpd="thickThin">
            <a:solidFill>
              <a:srgbClr val="4BAC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Programming languages: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  HTML to design external shape  &amp; PHP, Java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 script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 for Database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Contents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accident information like accident time and location , speed.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anose="020B0602030504020204" pitchFamily="34" charset="0"/>
                <a:ea typeface="Arial" panose="020B0604020202020204" pitchFamily="34" charset="0"/>
                <a:cs typeface="Lucida Sans Unicode" panose="020B0602030504020204" pitchFamily="34" charset="0"/>
              </a:rPr>
              <a:t>Get accident location from Google Map .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863" y="2565593"/>
            <a:ext cx="2807594" cy="185737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863" y="4476975"/>
            <a:ext cx="2807594" cy="214312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457" y="2567667"/>
            <a:ext cx="2002286" cy="405730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76488" y="803780"/>
            <a:ext cx="7086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9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577" y="128787"/>
            <a:ext cx="9453093" cy="1403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Web Page </a:t>
            </a:r>
            <a:r>
              <a:rPr lang="en-US" sz="3200" dirty="0" smtClean="0"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Design:</a:t>
            </a:r>
            <a:endParaRPr lang="en-US" sz="32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3600" u="sng" dirty="0">
              <a:effectLst/>
              <a:latin typeface="Lucida Sans Unicode" panose="020B0602030504020204" pitchFamily="34" charset="0"/>
              <a:ea typeface="Calibri" panose="020F050202020403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648" y="982091"/>
            <a:ext cx="9027152" cy="566021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57577" y="754190"/>
            <a:ext cx="7086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5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426" y="261419"/>
            <a:ext cx="8229601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Accident Location from Google Map</a:t>
            </a:r>
            <a:r>
              <a:rPr lang="en-US" b="1" dirty="0"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:</a:t>
            </a:r>
            <a:endParaRPr lang="en-US" sz="1600" dirty="0">
              <a:effectLst/>
              <a:latin typeface="Lucida Sans Unicode" panose="020B0602030504020204" pitchFamily="34" charset="0"/>
              <a:ea typeface="Calibri" panose="020F050202020403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5421" y="803779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2" descr="C:\Users\yafa\Desktop\Graduation\صور\46830928_284287535553536_8170885228613599232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421" y="1161801"/>
            <a:ext cx="9065623" cy="540802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213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426" y="261419"/>
            <a:ext cx="8229601" cy="708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Database :</a:t>
            </a:r>
            <a:endParaRPr lang="en-US" sz="3200" dirty="0">
              <a:effectLst/>
              <a:latin typeface="Lucida Sans Unicode" panose="020B0602030504020204" pitchFamily="34" charset="0"/>
              <a:ea typeface="Calibri" panose="020F050202020403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5" name="Picture 2" descr="C:\Users\yafa\Desktop\Graduation\صور\46523504_2262311550690968_1965140794268450816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488" y="1192678"/>
            <a:ext cx="9144000" cy="528229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67426" y="887164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85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426" y="261419"/>
            <a:ext cx="8229601" cy="708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Android Application:</a:t>
            </a:r>
            <a:endParaRPr lang="en-US" sz="3200" dirty="0">
              <a:effectLst/>
              <a:latin typeface="Lucida Sans Unicode" panose="020B0602030504020204" pitchFamily="34" charset="0"/>
              <a:ea typeface="Calibri" panose="020F050202020403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766" y="2259875"/>
            <a:ext cx="8294914" cy="438912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5"/>
          <p:cNvSpPr txBox="1"/>
          <p:nvPr/>
        </p:nvSpPr>
        <p:spPr>
          <a:xfrm>
            <a:off x="229754" y="978845"/>
            <a:ext cx="10194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 order to use this application for anyone, they need to have their own account, by registering, where they are aware of the incidents and information about them.</a:t>
            </a:r>
            <a:endParaRPr lang="en-US" sz="2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754" y="814128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6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050" y="320830"/>
            <a:ext cx="47227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Project Description: 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6050" y="884250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09" y="1117242"/>
            <a:ext cx="8838486" cy="534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5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729" y="257577"/>
            <a:ext cx="4494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Outline:</a:t>
            </a:r>
            <a:endParaRPr lang="en-US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0406" y="865808"/>
            <a:ext cx="7086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406" y="1068947"/>
            <a:ext cx="9766479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Objectives and Motivation.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System Main components.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Project Description.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Candidate Application.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Feasibility Study.</a:t>
            </a:r>
          </a:p>
          <a:p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Results and SWOT Analysis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Conclusion and Recommendations.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959" y="1159658"/>
            <a:ext cx="1547715" cy="126157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081" y="2777908"/>
            <a:ext cx="1277691" cy="1071458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426" y="4295228"/>
            <a:ext cx="1456248" cy="109078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63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060" y="97806"/>
            <a:ext cx="5795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System Flow Chart:</a:t>
            </a:r>
            <a:endParaRPr lang="en-US" sz="32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060" y="682581"/>
            <a:ext cx="9517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Vehicles </a:t>
            </a:r>
            <a:r>
              <a:rPr lang="en-US" sz="24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Accident Side: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6060" y="599670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929" y="1227157"/>
            <a:ext cx="8257307" cy="528447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27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486" y="204920"/>
            <a:ext cx="29562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/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Police Center Side</a:t>
            </a:r>
            <a:r>
              <a:rPr lang="en-US" sz="2400" dirty="0" smtClean="0">
                <a:effectLst/>
                <a:latin typeface="Lucida Sans Unicode" panose="020B060203050402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: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452" y="809897"/>
            <a:ext cx="7915956" cy="569540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27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2413" y="410982"/>
            <a:ext cx="52693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Candidate Application: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487" y="1300766"/>
            <a:ext cx="7714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 Model  is Designed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 Be Implemented in:</a:t>
            </a:r>
          </a:p>
          <a:p>
            <a:pPr>
              <a:buNone/>
            </a:pPr>
            <a:endParaRPr lang="ar-SA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Public Transportation.</a:t>
            </a:r>
          </a:p>
          <a:p>
            <a:pPr>
              <a:buNone/>
            </a:pPr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30" y="3327063"/>
            <a:ext cx="4515092" cy="2930468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42" y="3327063"/>
            <a:ext cx="3048000" cy="3005328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57239" y="1015857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9755" y="230677"/>
            <a:ext cx="3945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Feasibility Study: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640" y="1068946"/>
            <a:ext cx="7018986" cy="2794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8838" y="1365161"/>
            <a:ext cx="3348507" cy="1648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754" y="978845"/>
            <a:ext cx="9184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We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Will Study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and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Analyze The Economical Part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of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Our Project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 These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Prices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are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According To The Local Market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</a:t>
            </a:r>
            <a:endParaRPr lang="en-US" sz="2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754" y="1823448"/>
            <a:ext cx="110201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Raspberry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i3 Model B:2</a:t>
            </a:r>
            <a:r>
              <a:rPr lang="ar-SA" sz="2400" dirty="0" smtClean="0">
                <a:latin typeface="Lucida Sans Unicode" panose="020B0602030504020204" pitchFamily="34" charset="0"/>
              </a:rPr>
              <a:t>5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USD.</a:t>
            </a:r>
          </a:p>
          <a:p>
            <a:pPr algn="just"/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GY-NEO6MV2 NEO-6M GPS Module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:16 USD. </a:t>
            </a:r>
          </a:p>
          <a:p>
            <a:pPr algn="just"/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LCD HDMI :20 USD.</a:t>
            </a:r>
          </a:p>
          <a:p>
            <a:pPr lvl="0" algn="just"/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aspberry Pi3 Camera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odule:50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USD</a:t>
            </a:r>
          </a:p>
          <a:p>
            <a:pPr algn="just"/>
            <a:r>
              <a:rPr lang="en-US" sz="2400" dirty="0"/>
              <a:t> 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ZTE mf190 3g:40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USD</a:t>
            </a:r>
          </a:p>
          <a:p>
            <a:pPr lvl="0" algn="just"/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Vibration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and shocked Sensor Module :20 USD</a:t>
            </a:r>
          </a:p>
          <a:p>
            <a:pPr algn="just"/>
            <a:r>
              <a:rPr lang="en-US" sz="2400" b="1" dirty="0"/>
              <a:t> </a:t>
            </a:r>
            <a:endParaRPr lang="en-US" sz="2400" dirty="0"/>
          </a:p>
          <a:p>
            <a:pPr algn="just"/>
            <a:r>
              <a:rPr lang="en-US" sz="2400" b="1" dirty="0"/>
              <a:t> 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Total Budget :121 USD.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754" y="747826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229754" y="747826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229755" y="230677"/>
            <a:ext cx="6345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Results and SWOT Analysis: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500" y="1227363"/>
            <a:ext cx="9161008" cy="493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17" y="276989"/>
            <a:ext cx="1029021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SWOT Analysis</a:t>
            </a:r>
            <a:r>
              <a:rPr lang="en-US" sz="36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:</a:t>
            </a:r>
          </a:p>
          <a:p>
            <a:endParaRPr lang="en-US" sz="32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2142997" y="1537954"/>
            <a:ext cx="1700013" cy="3611085"/>
          </a:xfrm>
          <a:prstGeom prst="round2SameRect">
            <a:avLst>
              <a:gd name="adj1" fmla="val 16667"/>
              <a:gd name="adj2" fmla="val 23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66317" y="4536473"/>
            <a:ext cx="1664599" cy="1571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7223" y="4701696"/>
            <a:ext cx="1081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</a:t>
            </a:r>
            <a:endParaRPr lang="en-US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625" y="5350271"/>
            <a:ext cx="1371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Strength</a:t>
            </a: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flipV="1">
            <a:off x="237715" y="1525075"/>
            <a:ext cx="1700013" cy="3611085"/>
          </a:xfrm>
          <a:prstGeom prst="round2SameRect">
            <a:avLst>
              <a:gd name="adj1" fmla="val 16667"/>
              <a:gd name="adj2" fmla="val 23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106192" y="4562016"/>
            <a:ext cx="1664599" cy="1571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31137" y="4574379"/>
            <a:ext cx="1716677" cy="1571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152605" y="4413574"/>
            <a:ext cx="1664599" cy="1571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Same Side Corner Rectangle 15"/>
          <p:cNvSpPr/>
          <p:nvPr/>
        </p:nvSpPr>
        <p:spPr>
          <a:xfrm flipV="1">
            <a:off x="6154476" y="1561182"/>
            <a:ext cx="1700013" cy="3611085"/>
          </a:xfrm>
          <a:prstGeom prst="round2SameRect">
            <a:avLst>
              <a:gd name="adj1" fmla="val 16667"/>
              <a:gd name="adj2" fmla="val 23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 Same Side Corner Rectangle 16"/>
          <p:cNvSpPr/>
          <p:nvPr/>
        </p:nvSpPr>
        <p:spPr>
          <a:xfrm flipV="1">
            <a:off x="4147801" y="1542837"/>
            <a:ext cx="1700013" cy="3611085"/>
          </a:xfrm>
          <a:prstGeom prst="round2SameRect">
            <a:avLst>
              <a:gd name="adj1" fmla="val 16667"/>
              <a:gd name="adj2" fmla="val 23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21960" y="4757700"/>
            <a:ext cx="1127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</a:t>
            </a:r>
            <a:endParaRPr lang="en-US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75331" y="4660364"/>
            <a:ext cx="1127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</a:t>
            </a:r>
            <a:endParaRPr lang="en-US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0179" y="4690002"/>
            <a:ext cx="1127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</a:t>
            </a:r>
            <a:endParaRPr lang="en-US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82010" y="5464598"/>
            <a:ext cx="1739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Weaknesses</a:t>
            </a: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47801" y="5447943"/>
            <a:ext cx="2176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opportunities</a:t>
            </a: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82618" y="5458879"/>
            <a:ext cx="1371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Threats</a:t>
            </a: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6998" y="883524"/>
            <a:ext cx="8101605" cy="82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0789" y="1550563"/>
            <a:ext cx="1696939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1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.Uses New and Smart 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Technologies</a:t>
            </a:r>
          </a:p>
          <a:p>
            <a:pPr lvl="0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2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.Low 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cost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 </a:t>
            </a:r>
          </a:p>
          <a:p>
            <a:pPr lvl="0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 Saving Time and Effort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  </a:t>
            </a:r>
          </a:p>
          <a:p>
            <a:pPr lvl="0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4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.Acceptable 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from Police.</a:t>
            </a:r>
          </a:p>
          <a:p>
            <a:pPr lvl="0"/>
            <a:endParaRPr lang="en-US" sz="1100" dirty="0"/>
          </a:p>
        </p:txBody>
      </p:sp>
      <p:sp>
        <p:nvSpPr>
          <p:cNvPr id="30" name="Rectangle 29"/>
          <p:cNvSpPr/>
          <p:nvPr/>
        </p:nvSpPr>
        <p:spPr>
          <a:xfrm>
            <a:off x="2122944" y="1572970"/>
            <a:ext cx="169693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1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.Not all people connected to 3G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</a:t>
            </a:r>
            <a:endParaRPr lang="en-US" sz="1400" dirty="0"/>
          </a:p>
          <a:p>
            <a:pPr lvl="0"/>
            <a:endParaRPr lang="en-US" sz="2400" dirty="0"/>
          </a:p>
        </p:txBody>
      </p:sp>
      <p:sp>
        <p:nvSpPr>
          <p:cNvPr id="31" name="Rectangle 30"/>
          <p:cNvSpPr/>
          <p:nvPr/>
        </p:nvSpPr>
        <p:spPr>
          <a:xfrm>
            <a:off x="4090567" y="1571039"/>
            <a:ext cx="1822425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1</a:t>
            </a:r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.Filming The Traffic Accident By Sending Airplane In The Air When It 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Happened</a:t>
            </a:r>
          </a:p>
          <a:p>
            <a:r>
              <a:rPr lang="en-US" sz="16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2.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Give </a:t>
            </a:r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 Driver Financial Penalty When The Vehicle Exceeds A Red Traffic Light.</a:t>
            </a:r>
          </a:p>
          <a:p>
            <a:pPr lvl="0"/>
            <a:endParaRPr lang="en-US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20265" y="1631359"/>
            <a:ext cx="1733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1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 Many available similar application.</a:t>
            </a:r>
            <a:endParaRPr lang="en-US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2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694" y="299385"/>
            <a:ext cx="9339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Conclusion And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Recommendations: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Rectangle 23"/>
          <p:cNvSpPr/>
          <p:nvPr/>
        </p:nvSpPr>
        <p:spPr>
          <a:xfrm>
            <a:off x="96998" y="883524"/>
            <a:ext cx="9386636" cy="70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287694" y="1081825"/>
            <a:ext cx="99767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protecting souls needs both government and drivers corporation responsibility. Much efforts and money will achieve a very good level of road safety.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Our goals are to design a low-cost GPS based wireless controlling model, to implement the system using GPS technology and raspberry pi which are special due to its low cost and availability in the local market.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The proposed model hope to be able to achieve what is meant for, reducing traffic jam, decreasing the number of resulting casualties. All these in favor of human road safety.</a:t>
            </a:r>
          </a:p>
          <a:p>
            <a:pPr algn="just"/>
            <a:r>
              <a:rPr lang="en-US" sz="2400" b="1" dirty="0" smtClean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727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694" y="299385"/>
            <a:ext cx="9718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Conclusion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And Recommendations cont. :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255" y="1685108"/>
            <a:ext cx="98098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The project help us in developing our programming skills, analyzing and solving problems, and to work under pressure with the team.</a:t>
            </a:r>
          </a:p>
          <a:p>
            <a:pPr algn="just">
              <a:buFont typeface="Arial" pitchFamily="34" charset="0"/>
              <a:buChar char="•"/>
            </a:pPr>
            <a:endParaRPr lang="en-US" sz="24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In the future, we hope to develop the project by replacing the    database with another developed one like elastic search which can store a huge amount of information that can be easily reached. Moreover, sending extra information about serious injuries caused by accident.  </a:t>
            </a:r>
            <a:endParaRPr lang="en-US" sz="2400" dirty="0"/>
          </a:p>
        </p:txBody>
      </p:sp>
      <p:sp>
        <p:nvSpPr>
          <p:cNvPr id="4" name="Rectangle 23"/>
          <p:cNvSpPr/>
          <p:nvPr/>
        </p:nvSpPr>
        <p:spPr>
          <a:xfrm>
            <a:off x="96998" y="883525"/>
            <a:ext cx="9407610" cy="62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7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10" y="0"/>
            <a:ext cx="9816353" cy="675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3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137" y="822961"/>
            <a:ext cx="7916091" cy="5368834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670" y="502275"/>
            <a:ext cx="651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Objectives:  </a:t>
            </a:r>
            <a:endParaRPr lang="en-US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034" y="1442434"/>
            <a:ext cx="68000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Decreasing Traffic Accidents.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Reducing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Time Needs to Access Traffic Accident Place. </a:t>
            </a:r>
          </a:p>
          <a:p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Saving Lives.</a:t>
            </a:r>
          </a:p>
          <a:p>
            <a:pPr lvl="0"/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Raising Awareness About The Importance of Adhering to Traffic Laws</a:t>
            </a:r>
            <a:r>
              <a:rPr lang="ar-SA" sz="2400" dirty="0" smtClean="0">
                <a:latin typeface="Lucida Sans Unicode" panose="020B0602030504020204" pitchFamily="34" charset="0"/>
              </a:rPr>
              <a:t>.</a:t>
            </a:r>
            <a:endParaRPr lang="en-US" sz="2400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lvl="0"/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lvl="0"/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" y="1066800"/>
            <a:ext cx="7086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26" name="Picture 2" descr="Image result for decrease traffic accident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68" y="1436828"/>
            <a:ext cx="2408350" cy="160585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68" y="3533682"/>
            <a:ext cx="2530357" cy="232620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5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823" y="757645"/>
            <a:ext cx="8058468" cy="5238206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7805" y="1867988"/>
            <a:ext cx="2266950" cy="3161211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5388" y="1871663"/>
            <a:ext cx="2181225" cy="3114675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340" y="143495"/>
            <a:ext cx="4997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Motivation:</a:t>
            </a:r>
            <a:endParaRPr lang="en-US" sz="3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401" y="788460"/>
            <a:ext cx="8242478" cy="256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2628" lvl="0" indent="-342900">
              <a:spcBef>
                <a:spcPts val="400"/>
              </a:spcBef>
              <a:buClr>
                <a:schemeClr val="tx1"/>
              </a:buClr>
              <a:buSzPct val="68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Traffic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Accident Increases.</a:t>
            </a:r>
          </a:p>
          <a:p>
            <a:pPr marL="109728" lvl="0">
              <a:spcBef>
                <a:spcPts val="400"/>
              </a:spcBef>
              <a:buClr>
                <a:schemeClr val="tx1"/>
              </a:buClr>
              <a:buSzPct val="68000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566928" lvl="0" indent="-457200">
              <a:spcBef>
                <a:spcPts val="400"/>
              </a:spcBef>
              <a:buClr>
                <a:srgbClr val="2DA2BF"/>
              </a:buClr>
              <a:buSzPct val="68000"/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109728" lvl="0">
              <a:spcBef>
                <a:spcPts val="400"/>
              </a:spcBef>
              <a:buClr>
                <a:srgbClr val="2DA2BF"/>
              </a:buClr>
              <a:buSzPct val="68000"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109728" lvl="0">
              <a:spcBef>
                <a:spcPts val="400"/>
              </a:spcBef>
              <a:buClr>
                <a:srgbClr val="2DA2BF"/>
              </a:buClr>
              <a:buSzPct val="68000"/>
            </a:pPr>
            <a:endParaRPr lang="en-US" sz="2400" dirty="0" smtClean="0">
              <a:solidFill>
                <a:prstClr val="black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566928" lvl="0" indent="-457200">
              <a:spcBef>
                <a:spcPts val="400"/>
              </a:spcBef>
              <a:buClr>
                <a:srgbClr val="2DA2BF"/>
              </a:buClr>
              <a:buSzPct val="68000"/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882" y="5916706"/>
            <a:ext cx="713281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r>
              <a:rPr lang="en-US" sz="1600" dirty="0" smtClean="0"/>
              <a:t>Transportation </a:t>
            </a:r>
            <a:r>
              <a:rPr lang="en-US" sz="1600" dirty="0"/>
              <a:t>and Communication Statistics in the Palestinian Territory: Annual Report2016.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79" y="1220386"/>
            <a:ext cx="7955280" cy="46963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1769" y="712260"/>
            <a:ext cx="7086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5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944" y="5881611"/>
            <a:ext cx="697176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</a:t>
            </a:r>
            <a:r>
              <a:rPr lang="en-US" sz="1600" dirty="0" smtClean="0"/>
              <a:t>Transportation and Communication Statistics in the Palestinian Territory: Annual Report2016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19003" y="268941"/>
            <a:ext cx="5912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Increasing Casualties:</a:t>
            </a: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5545044"/>
              </p:ext>
            </p:extLst>
          </p:nvPr>
        </p:nvGraphicFramePr>
        <p:xfrm>
          <a:off x="219003" y="1008530"/>
          <a:ext cx="8937365" cy="4604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311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343" y="0"/>
            <a:ext cx="5405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Recent Accident Statistics: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343" y="646331"/>
            <a:ext cx="918547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Traffic accidents in Palestine are a deadly war. Traffic accidents are becoming increasingly dangerous; the number of casualties and deaths in our country as a result of road traffic accidents has been on the rise from one year to the next, reaching 2016 as follows</a:t>
            </a:r>
            <a:r>
              <a:rPr lang="en-US" sz="2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</a:t>
            </a: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92817"/>
              </p:ext>
            </p:extLst>
          </p:nvPr>
        </p:nvGraphicFramePr>
        <p:xfrm>
          <a:off x="465610" y="1877437"/>
          <a:ext cx="8549602" cy="3930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466163" y="604140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*Transportation </a:t>
            </a:r>
            <a:r>
              <a:rPr lang="en-US" sz="1400" dirty="0"/>
              <a:t>and Communication Statistics in the Palestinian Territory: Annual Report2016</a:t>
            </a:r>
            <a:r>
              <a:rPr lang="en-US" dirty="0"/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343" y="570131"/>
            <a:ext cx="7086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51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751" y="839323"/>
            <a:ext cx="7070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System Main components: </a:t>
            </a:r>
            <a:endParaRPr lang="en-US" sz="32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42498" y="2182417"/>
            <a:ext cx="5066628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44875" y="2395958"/>
            <a:ext cx="1177864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681805" y="2395958"/>
            <a:ext cx="1326523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084090" y="2387035"/>
            <a:ext cx="1326523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93666" y="2522226"/>
            <a:ext cx="102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85003" y="2471945"/>
            <a:ext cx="14520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Sensors  (shocked and vibration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  <a:endParaRPr lang="en-US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70611" y="2466296"/>
            <a:ext cx="127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Mobile Network</a:t>
            </a:r>
            <a:endParaRPr lang="en-US" sz="1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456213" y="2194468"/>
            <a:ext cx="1058867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05600" y="3437074"/>
            <a:ext cx="282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Microcontroller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35639" y="2184429"/>
            <a:ext cx="3612911" cy="1621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578088" y="3416676"/>
            <a:ext cx="28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Server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958019" y="2597864"/>
            <a:ext cx="2073490" cy="5373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 Application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8889" y="4032197"/>
            <a:ext cx="429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Collection Side 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9908" y="3998142"/>
            <a:ext cx="3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Analysis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61047" y="2499796"/>
            <a:ext cx="1069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Gateway</a:t>
            </a:r>
            <a:endParaRPr lang="en-US" sz="16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54032" y="3339843"/>
            <a:ext cx="850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AP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031" y="4056926"/>
            <a:ext cx="228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Gateway Side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42498" y="1376035"/>
            <a:ext cx="70866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087646" y="2395958"/>
            <a:ext cx="958404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223370" y="2470483"/>
            <a:ext cx="868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RPI camera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296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46114" y="775293"/>
            <a:ext cx="45494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367858" y="1169138"/>
            <a:ext cx="1124734" cy="8242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92412" y="1396596"/>
            <a:ext cx="102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525328" y="1181395"/>
            <a:ext cx="1326523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843485" y="1192206"/>
            <a:ext cx="1079610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48024" y="1270674"/>
            <a:ext cx="126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Sensors  (shocked and vibration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3971" y="1335923"/>
            <a:ext cx="12717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</a:t>
            </a:r>
            <a:r>
              <a:rPr lang="en-US" sz="1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Mobile Network</a:t>
            </a:r>
            <a:endParaRPr lang="en-US" sz="1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46298" y="818648"/>
            <a:ext cx="1070696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40197" y="823435"/>
            <a:ext cx="3998884" cy="1621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790593" y="1228565"/>
            <a:ext cx="2073490" cy="5373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 Application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00815" y="2017899"/>
            <a:ext cx="28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Server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00991" y="2481210"/>
            <a:ext cx="3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Analysis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35365" y="2076080"/>
            <a:ext cx="282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Microcontroller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6294" y="2528106"/>
            <a:ext cx="429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Collection Side 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7" name="صورة 16"/>
          <p:cNvPicPr/>
          <p:nvPr/>
        </p:nvPicPr>
        <p:blipFill>
          <a:blip r:embed="rId2"/>
          <a:srcRect l="55959" t="37643" r="17807" b="21673"/>
          <a:stretch>
            <a:fillRect/>
          </a:stretch>
        </p:blipFill>
        <p:spPr bwMode="auto">
          <a:xfrm>
            <a:off x="959277" y="3294173"/>
            <a:ext cx="2839992" cy="268162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4304714" y="3513690"/>
            <a:ext cx="53316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Longitude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Latitude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Time Stamp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Speed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= Distance / Time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55759" y="1244734"/>
            <a:ext cx="961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Gateway</a:t>
            </a:r>
            <a:endParaRPr lang="en-US" sz="1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86509" y="2061254"/>
            <a:ext cx="961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AP</a:t>
            </a:r>
            <a:endParaRPr lang="en-US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04714" y="2528106"/>
            <a:ext cx="2351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Gateway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875220" y="1179950"/>
            <a:ext cx="945062" cy="8242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833254" y="1305146"/>
            <a:ext cx="868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RPI camera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304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47640" y="648683"/>
            <a:ext cx="45494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47640" y="1042528"/>
            <a:ext cx="1156158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399513" y="1030256"/>
            <a:ext cx="1253819" cy="8242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725508" y="1014777"/>
            <a:ext cx="1033780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913550" y="658722"/>
            <a:ext cx="973165" cy="1611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29191" y="648683"/>
            <a:ext cx="3998884" cy="1621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790593" y="1042528"/>
            <a:ext cx="2073490" cy="5373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Web Application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8153" y="1234308"/>
            <a:ext cx="102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18082" y="1115888"/>
            <a:ext cx="126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Sensors  (shocked and vibration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9742" y="1177154"/>
            <a:ext cx="13911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</a:t>
            </a:r>
            <a:r>
              <a:rPr lang="en-US" sz="16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Mobile Network</a:t>
            </a:r>
            <a:endParaRPr lang="en-US" sz="1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7054" y="1983138"/>
            <a:ext cx="282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Microcontroller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3606" y="2352470"/>
            <a:ext cx="429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Collection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4469" y="1901328"/>
            <a:ext cx="28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Server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9985" y="2352470"/>
            <a:ext cx="3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Analysis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7" name="صورة 19"/>
          <p:cNvPicPr/>
          <p:nvPr/>
        </p:nvPicPr>
        <p:blipFill>
          <a:blip r:embed="rId2"/>
          <a:srcRect l="54383" t="34601" r="16631" b="24980"/>
          <a:stretch>
            <a:fillRect/>
          </a:stretch>
        </p:blipFill>
        <p:spPr bwMode="auto">
          <a:xfrm>
            <a:off x="503606" y="3201231"/>
            <a:ext cx="2574445" cy="267919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3382842" y="3201231"/>
            <a:ext cx="6384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Idea Of a Shock Sensor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: If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Somebody Hits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,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Jostles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or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Otherwise Moves Your Car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,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 Sensor Sends 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 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Signal To The Brain Indicating The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 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Intensity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 </a:t>
            </a:r>
            <a:r>
              <a:rPr lang="en-US" sz="24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Of The Motion</a:t>
            </a:r>
            <a:r>
              <a:rPr lang="en-US" sz="24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65606" y="1097334"/>
            <a:ext cx="921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3G Gateway</a:t>
            </a:r>
            <a:endParaRPr lang="en-US" sz="1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65606" y="1901328"/>
            <a:ext cx="88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29953" y="2364484"/>
            <a:ext cx="232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Data Gateway Side </a:t>
            </a:r>
            <a:endParaRPr lang="en-U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83365" y="996872"/>
            <a:ext cx="1016115" cy="824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666192" y="1111171"/>
            <a:ext cx="868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RPI camera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0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16087</TotalTime>
  <Words>889</Words>
  <Application>Microsoft Office PowerPoint</Application>
  <PresentationFormat>Widescreen</PresentationFormat>
  <Paragraphs>209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Constantia</vt:lpstr>
      <vt:lpstr>Lucida Sans Unicode</vt:lpstr>
      <vt:lpstr>Tahoma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UPDATE</dc:creator>
  <cp:lastModifiedBy>UPDATE</cp:lastModifiedBy>
  <cp:revision>112</cp:revision>
  <dcterms:created xsi:type="dcterms:W3CDTF">2018-04-28T13:33:00Z</dcterms:created>
  <dcterms:modified xsi:type="dcterms:W3CDTF">2018-12-23T11:08:53Z</dcterms:modified>
</cp:coreProperties>
</file>