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56" r:id="rId2"/>
    <p:sldId id="283" r:id="rId3"/>
    <p:sldId id="272" r:id="rId4"/>
    <p:sldId id="273" r:id="rId5"/>
    <p:sldId id="274" r:id="rId6"/>
    <p:sldId id="257" r:id="rId7"/>
    <p:sldId id="258" r:id="rId8"/>
    <p:sldId id="259" r:id="rId9"/>
    <p:sldId id="261" r:id="rId10"/>
    <p:sldId id="262" r:id="rId11"/>
    <p:sldId id="263" r:id="rId12"/>
    <p:sldId id="264" r:id="rId13"/>
    <p:sldId id="265" r:id="rId14"/>
    <p:sldId id="266" r:id="rId15"/>
    <p:sldId id="275" r:id="rId16"/>
    <p:sldId id="276" r:id="rId17"/>
    <p:sldId id="277" r:id="rId18"/>
    <p:sldId id="278" r:id="rId19"/>
    <p:sldId id="279" r:id="rId20"/>
    <p:sldId id="282" r:id="rId21"/>
    <p:sldId id="268" r:id="rId22"/>
    <p:sldId id="271" r:id="rId23"/>
    <p:sldId id="269" r:id="rId24"/>
    <p:sldId id="270" r:id="rId25"/>
    <p:sldId id="280" r:id="rId26"/>
    <p:sldId id="281" r:id="rId27"/>
    <p:sldId id="28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87744" autoAdjust="0"/>
  </p:normalViewPr>
  <p:slideViewPr>
    <p:cSldViewPr>
      <p:cViewPr varScale="1">
        <p:scale>
          <a:sx n="59" d="100"/>
          <a:sy n="59" d="100"/>
        </p:scale>
        <p:origin x="-1698" y="-72"/>
      </p:cViewPr>
      <p:guideLst>
        <p:guide orient="horz" pos="2160"/>
        <p:guide pos="2880"/>
      </p:guideLst>
    </p:cSldViewPr>
  </p:slideViewPr>
  <p:outlineViewPr>
    <p:cViewPr>
      <p:scale>
        <a:sx n="33" d="100"/>
        <a:sy n="33" d="100"/>
      </p:scale>
      <p:origin x="0" y="267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2A556A-7C28-4C4B-92C3-3139EFCEFD72}" type="datetimeFigureOut">
              <a:rPr lang="en-US" smtClean="0"/>
              <a:pPr/>
              <a:t>6/1/2013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DC2E5D-A03D-42E5-A36D-41C3F6A342A1}" type="slidenum">
              <a:rPr lang="en-US" smtClean="0"/>
              <a:pPr/>
              <a:t>‹#›</a:t>
            </a:fld>
            <a:endParaRPr lang="en-US"/>
          </a:p>
        </p:txBody>
      </p:sp>
    </p:spTree>
    <p:extLst>
      <p:ext uri="{BB962C8B-B14F-4D97-AF65-F5344CB8AC3E}">
        <p14:creationId xmlns:p14="http://schemas.microsoft.com/office/powerpoint/2010/main" xmlns="" val="1098033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glove we use is a normal leather glove with flex sensors attached to each finger. As we move the fingers of the hand with the glove on, the movement causes the flex sensors to bend ,and accelerometer control the direction of movement  </a:t>
            </a:r>
            <a:r>
              <a:rPr lang="en-US" sz="1200" dirty="0" smtClean="0">
                <a:solidFill>
                  <a:srgbClr val="008080"/>
                </a:solidFill>
              </a:rPr>
              <a:t>left ,right , backward ,forward </a:t>
            </a:r>
            <a:r>
              <a:rPr lang="en-US" sz="1200" dirty="0" smtClean="0"/>
              <a:t>thus producing a signal which causes the virtual hand to move.</a:t>
            </a:r>
            <a:endParaRPr lang="en-US" dirty="0" smtClean="0"/>
          </a:p>
          <a:p>
            <a:endParaRPr lang="en-US" dirty="0"/>
          </a:p>
        </p:txBody>
      </p:sp>
      <p:sp>
        <p:nvSpPr>
          <p:cNvPr id="4" name="Slide Number Placeholder 3"/>
          <p:cNvSpPr>
            <a:spLocks noGrp="1"/>
          </p:cNvSpPr>
          <p:nvPr>
            <p:ph type="sldNum" sz="quarter" idx="10"/>
          </p:nvPr>
        </p:nvSpPr>
        <p:spPr/>
        <p:txBody>
          <a:bodyPr/>
          <a:lstStyle/>
          <a:p>
            <a:fld id="{A3DC2E5D-A03D-42E5-A36D-41C3F6A342A1}" type="slidenum">
              <a:rPr lang="en-US" smtClean="0"/>
              <a:pPr/>
              <a:t>7</a:t>
            </a:fld>
            <a:endParaRPr lang="en-US"/>
          </a:p>
        </p:txBody>
      </p:sp>
    </p:spTree>
    <p:extLst>
      <p:ext uri="{BB962C8B-B14F-4D97-AF65-F5344CB8AC3E}">
        <p14:creationId xmlns:p14="http://schemas.microsoft.com/office/powerpoint/2010/main" xmlns="" val="2774319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DC2E5D-A03D-42E5-A36D-41C3F6A342A1}" type="slidenum">
              <a:rPr lang="en-US" smtClean="0"/>
              <a:pPr/>
              <a:t>19</a:t>
            </a:fld>
            <a:endParaRPr lang="en-US"/>
          </a:p>
        </p:txBody>
      </p:sp>
    </p:spTree>
    <p:extLst>
      <p:ext uri="{BB962C8B-B14F-4D97-AF65-F5344CB8AC3E}">
        <p14:creationId xmlns:p14="http://schemas.microsoft.com/office/powerpoint/2010/main" xmlns="" val="4181340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DC2E5D-A03D-42E5-A36D-41C3F6A342A1}" type="slidenum">
              <a:rPr lang="en-US" smtClean="0"/>
              <a:pPr/>
              <a:t>24</a:t>
            </a:fld>
            <a:endParaRPr lang="en-US"/>
          </a:p>
        </p:txBody>
      </p:sp>
    </p:spTree>
    <p:extLst>
      <p:ext uri="{BB962C8B-B14F-4D97-AF65-F5344CB8AC3E}">
        <p14:creationId xmlns:p14="http://schemas.microsoft.com/office/powerpoint/2010/main" xmlns="" val="1306430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4275361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25833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537291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006783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603369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942701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2155989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438327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261021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627068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419856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250992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未知"/>
          <p:cNvSpPr>
            <a:spLocks noEditPoints="1"/>
          </p:cNvSpPr>
          <p:nvPr/>
        </p:nvSpPr>
        <p:spPr bwMode="auto">
          <a:xfrm rot="19506332">
            <a:off x="846443" y="1043285"/>
            <a:ext cx="7443985" cy="5298789"/>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accent6">
                  <a:lumMod val="75000"/>
                </a:schemeClr>
              </a:gs>
              <a:gs pos="100000">
                <a:schemeClr val="accent3">
                  <a:lumMod val="50000"/>
                </a:schemeClr>
              </a:gs>
            </a:gsLst>
            <a:lin ang="0" scaled="1"/>
          </a:gradFill>
          <a:ln>
            <a:noFill/>
          </a:ln>
        </p:spPr>
        <p:txBody>
          <a:bodyPr/>
          <a:lstStyle/>
          <a:p>
            <a:endParaRPr lang="en-US"/>
          </a:p>
        </p:txBody>
      </p:sp>
      <p:pic>
        <p:nvPicPr>
          <p:cNvPr id="56" name="Picture 55"/>
          <p:cNvPicPr/>
          <p:nvPr/>
        </p:nvPicPr>
        <p:blipFill>
          <a:blip r:embed="rId2" cstate="print">
            <a:extLst>
              <a:ext uri="{28A0092B-C50C-407E-A947-70E740481C1C}">
                <a14:useLocalDpi xmlns:a14="http://schemas.microsoft.com/office/drawing/2010/main" xmlns="" val="0"/>
              </a:ext>
            </a:extLst>
          </a:blip>
          <a:stretch>
            <a:fillRect/>
          </a:stretch>
        </p:blipFill>
        <p:spPr>
          <a:xfrm>
            <a:off x="2169385" y="1524000"/>
            <a:ext cx="5555470" cy="4572000"/>
          </a:xfrm>
          <a:prstGeom prst="rect">
            <a:avLst/>
          </a:prstGeom>
          <a:ln>
            <a:solidFill>
              <a:schemeClr val="accent6">
                <a:lumMod val="75000"/>
              </a:schemeClr>
            </a:solidFill>
          </a:ln>
        </p:spPr>
      </p:pic>
      <p:sp>
        <p:nvSpPr>
          <p:cNvPr id="55" name="Oval 11"/>
          <p:cNvSpPr>
            <a:spLocks noChangeArrowheads="1"/>
          </p:cNvSpPr>
          <p:nvPr/>
        </p:nvSpPr>
        <p:spPr bwMode="auto">
          <a:xfrm>
            <a:off x="3962399" y="152400"/>
            <a:ext cx="5257801" cy="2118115"/>
          </a:xfrm>
          <a:prstGeom prst="ellipse">
            <a:avLst/>
          </a:prstGeom>
          <a:gradFill rotWithShape="1">
            <a:gsLst>
              <a:gs pos="0">
                <a:schemeClr val="accent6">
                  <a:lumMod val="75000"/>
                </a:schemeClr>
              </a:gs>
              <a:gs pos="100000">
                <a:schemeClr val="accent3">
                  <a:lumMod val="75000"/>
                </a:schemeClr>
              </a:gs>
            </a:gsLst>
            <a:path path="shape">
              <a:fillToRect l="50000" t="50000" r="50000" b="50000"/>
            </a:path>
          </a:gradFill>
          <a:ln>
            <a:noFill/>
          </a:ln>
          <a:effectLst/>
        </p:spPr>
        <p:txBody>
          <a:bodyPr wrap="none" anchor="ctr"/>
          <a:lstStyle/>
          <a:p>
            <a:pPr algn="ctr"/>
            <a:r>
              <a:rPr lang="en-US" sz="2800" dirty="0" smtClean="0">
                <a:latin typeface="+mj-lt"/>
              </a:rPr>
              <a:t>Gesture Controlled Car</a:t>
            </a:r>
          </a:p>
          <a:p>
            <a:pPr algn="ctr"/>
            <a:r>
              <a:rPr lang="en-US" sz="2800" dirty="0" smtClean="0">
                <a:latin typeface="+mj-lt"/>
              </a:rPr>
              <a:t>(GCC)</a:t>
            </a:r>
            <a:endParaRPr lang="en-US" sz="2800" dirty="0">
              <a:latin typeface="+mj-lt"/>
            </a:endParaRPr>
          </a:p>
        </p:txBody>
      </p:sp>
      <p:sp>
        <p:nvSpPr>
          <p:cNvPr id="54" name="Oval 11"/>
          <p:cNvSpPr>
            <a:spLocks noChangeArrowheads="1"/>
          </p:cNvSpPr>
          <p:nvPr/>
        </p:nvSpPr>
        <p:spPr bwMode="auto">
          <a:xfrm>
            <a:off x="152400" y="4038600"/>
            <a:ext cx="3809999" cy="2720975"/>
          </a:xfrm>
          <a:prstGeom prst="ellipse">
            <a:avLst/>
          </a:prstGeom>
          <a:gradFill rotWithShape="1">
            <a:gsLst>
              <a:gs pos="0">
                <a:schemeClr val="accent6">
                  <a:lumMod val="75000"/>
                </a:schemeClr>
              </a:gs>
              <a:gs pos="100000">
                <a:schemeClr val="accent3">
                  <a:lumMod val="75000"/>
                </a:schemeClr>
              </a:gs>
            </a:gsLst>
            <a:path path="shape">
              <a:fillToRect l="50000" t="50000" r="50000" b="50000"/>
            </a:path>
          </a:gradFill>
          <a:ln>
            <a:noFill/>
          </a:ln>
          <a:effectLst/>
        </p:spPr>
        <p:txBody>
          <a:bodyPr wrap="none" anchor="ctr"/>
          <a:lstStyle/>
          <a:p>
            <a:pPr algn="ctr"/>
            <a:r>
              <a:rPr lang="en-US" sz="2400" dirty="0" smtClean="0"/>
              <a:t>By: </a:t>
            </a:r>
            <a:r>
              <a:rPr lang="en-US" sz="2400" dirty="0" err="1" smtClean="0"/>
              <a:t>Ashwaq</a:t>
            </a:r>
            <a:r>
              <a:rPr lang="en-US" sz="2400" dirty="0" smtClean="0"/>
              <a:t> </a:t>
            </a:r>
            <a:r>
              <a:rPr lang="en-US" sz="2400" dirty="0" err="1" smtClean="0"/>
              <a:t>Alkailany</a:t>
            </a:r>
            <a:endParaRPr lang="en-US" sz="2400" dirty="0" smtClean="0"/>
          </a:p>
          <a:p>
            <a:pPr algn="ctr"/>
            <a:r>
              <a:rPr lang="en-US" sz="2400" dirty="0" err="1" smtClean="0"/>
              <a:t>Reema</a:t>
            </a:r>
            <a:r>
              <a:rPr lang="en-US" sz="2400" dirty="0" smtClean="0"/>
              <a:t> </a:t>
            </a:r>
            <a:r>
              <a:rPr lang="en-US" sz="2400" dirty="0" err="1" smtClean="0"/>
              <a:t>Abubaker</a:t>
            </a:r>
            <a:endParaRPr lang="en-US" sz="2400" dirty="0" smtClean="0"/>
          </a:p>
          <a:p>
            <a:pPr algn="ctr"/>
            <a:endParaRPr lang="en-US" sz="2400" dirty="0" smtClean="0"/>
          </a:p>
          <a:p>
            <a:pPr algn="ctr"/>
            <a:r>
              <a:rPr lang="en-US" sz="2400" dirty="0" smtClean="0"/>
              <a:t>Supervised by:</a:t>
            </a:r>
          </a:p>
          <a:p>
            <a:pPr algn="ctr"/>
            <a:r>
              <a:rPr lang="en-US" sz="2400" dirty="0" smtClean="0"/>
              <a:t>Dr. </a:t>
            </a:r>
            <a:r>
              <a:rPr lang="en-US" sz="2400" dirty="0" err="1" smtClean="0"/>
              <a:t>Luia</a:t>
            </a:r>
            <a:r>
              <a:rPr lang="en-US" sz="2400" dirty="0" smtClean="0"/>
              <a:t> </a:t>
            </a:r>
            <a:r>
              <a:rPr lang="en-US" sz="2400" dirty="0" err="1" smtClean="0"/>
              <a:t>Malhis</a:t>
            </a:r>
            <a:r>
              <a:rPr lang="en-US" sz="2400" dirty="0" smtClean="0"/>
              <a:t> </a:t>
            </a:r>
            <a:endParaRPr lang="en-US" sz="2400" dirty="0"/>
          </a:p>
        </p:txBody>
      </p:sp>
    </p:spTree>
    <p:extLst>
      <p:ext uri="{BB962C8B-B14F-4D97-AF65-F5344CB8AC3E}">
        <p14:creationId xmlns:p14="http://schemas.microsoft.com/office/powerpoint/2010/main" xmlns="" val="17468858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323076">
            <a:off x="421014" y="1359704"/>
            <a:ext cx="8077200" cy="5105400"/>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txBox="1">
            <a:spLocks/>
          </p:cNvSpPr>
          <p:nvPr/>
        </p:nvSpPr>
        <p:spPr>
          <a:xfrm>
            <a:off x="378289" y="1570036"/>
            <a:ext cx="7908371"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800" b="1" dirty="0" smtClean="0">
              <a:solidFill>
                <a:schemeClr val="bg1"/>
              </a:solidFill>
              <a:latin typeface="Calibri" pitchFamily="34" charset="0"/>
              <a:cs typeface="Calibri" pitchFamily="34" charset="0"/>
            </a:endParaRPr>
          </a:p>
          <a:p>
            <a:r>
              <a:rPr lang="en-US" sz="3600" b="1" dirty="0">
                <a:solidFill>
                  <a:schemeClr val="accent6">
                    <a:lumMod val="75000"/>
                  </a:schemeClr>
                </a:solidFill>
                <a:latin typeface="Calibri" pitchFamily="34" charset="0"/>
                <a:cs typeface="Calibri" pitchFamily="34" charset="0"/>
              </a:rPr>
              <a:t>Accelerometers</a:t>
            </a:r>
            <a:r>
              <a:rPr lang="en-US" sz="3600" b="1" dirty="0">
                <a:latin typeface="Calibri" pitchFamily="34" charset="0"/>
                <a:cs typeface="Calibri" pitchFamily="34" charset="0"/>
              </a:rPr>
              <a:t>:  </a:t>
            </a:r>
            <a:r>
              <a:rPr lang="en-US" sz="2800" dirty="0">
                <a:solidFill>
                  <a:schemeClr val="bg1"/>
                </a:solidFill>
                <a:latin typeface="Calibri" pitchFamily="34" charset="0"/>
                <a:cs typeface="Calibri" pitchFamily="34" charset="0"/>
              </a:rPr>
              <a:t>The accelerometer can detect the three-dimensional orientation of the hand . In our project we use  ADXL335 is a triple axis accelerometer with extremely low noise and power consumption .</a:t>
            </a:r>
            <a:br>
              <a:rPr lang="en-US" sz="2800" dirty="0">
                <a:solidFill>
                  <a:schemeClr val="bg1"/>
                </a:solidFill>
                <a:latin typeface="Calibri" pitchFamily="34" charset="0"/>
                <a:cs typeface="Calibri" pitchFamily="34" charset="0"/>
              </a:rPr>
            </a:br>
            <a:endParaRPr lang="en-US" sz="2800" dirty="0">
              <a:solidFill>
                <a:schemeClr val="bg1"/>
              </a:solidFill>
            </a:endParaRPr>
          </a:p>
        </p:txBody>
      </p:sp>
      <p:sp>
        <p:nvSpPr>
          <p:cNvPr id="7" name="Title 1"/>
          <p:cNvSpPr txBox="1">
            <a:spLocks/>
          </p:cNvSpPr>
          <p:nvPr/>
        </p:nvSpPr>
        <p:spPr>
          <a:xfrm>
            <a:off x="470234" y="219264"/>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solidFill>
                  <a:schemeClr val="bg1"/>
                </a:solidFill>
                <a:latin typeface="Calibri" pitchFamily="34" charset="0"/>
                <a:cs typeface="Calibri" pitchFamily="34" charset="0"/>
              </a:rPr>
              <a:t/>
            </a:r>
            <a:br>
              <a:rPr lang="en-US" sz="3600" b="1" dirty="0">
                <a:solidFill>
                  <a:schemeClr val="bg1"/>
                </a:solidFill>
                <a:latin typeface="Calibri" pitchFamily="34" charset="0"/>
                <a:cs typeface="Calibri" pitchFamily="34" charset="0"/>
              </a:rPr>
            </a:br>
            <a:r>
              <a:rPr lang="en-US" sz="3600" b="1" dirty="0">
                <a:solidFill>
                  <a:schemeClr val="bg1"/>
                </a:solidFill>
                <a:latin typeface="Calibri" pitchFamily="34" charset="0"/>
                <a:cs typeface="Calibri" pitchFamily="34" charset="0"/>
              </a:rPr>
              <a:t> Hardware </a:t>
            </a:r>
            <a:br>
              <a:rPr lang="en-US" sz="3600" b="1" dirty="0">
                <a:solidFill>
                  <a:schemeClr val="bg1"/>
                </a:solidFill>
                <a:latin typeface="Calibri" pitchFamily="34" charset="0"/>
                <a:cs typeface="Calibri" pitchFamily="34" charset="0"/>
              </a:rPr>
            </a:br>
            <a:endParaRPr lang="en-US" sz="3600" dirty="0">
              <a:solidFill>
                <a:schemeClr val="bg1"/>
              </a:solidFill>
            </a:endParaRPr>
          </a:p>
        </p:txBody>
      </p:sp>
      <p:pic>
        <p:nvPicPr>
          <p:cNvPr id="4" name="Picture 3" descr="D:\Documents\Desktop\documntation mshroo3\adxl335-500x500.jpg"/>
          <p:cNvPicPr/>
          <p:nvPr/>
        </p:nvPicPr>
        <p:blipFill>
          <a:blip r:embed="rId2" cstate="print"/>
          <a:srcRect/>
          <a:stretch>
            <a:fillRect/>
          </a:stretch>
        </p:blipFill>
        <p:spPr bwMode="auto">
          <a:xfrm rot="21131853">
            <a:off x="4439470" y="4114800"/>
            <a:ext cx="2752725" cy="1819275"/>
          </a:xfrm>
          <a:prstGeom prst="rect">
            <a:avLst/>
          </a:prstGeom>
          <a:noFill/>
          <a:ln w="9525">
            <a:solidFill>
              <a:schemeClr val="accent6">
                <a:lumMod val="75000"/>
              </a:schemeClr>
            </a:solidFill>
            <a:miter lim="800000"/>
            <a:headEnd/>
            <a:tailEnd/>
          </a:ln>
        </p:spPr>
      </p:pic>
    </p:spTree>
    <p:extLst>
      <p:ext uri="{BB962C8B-B14F-4D97-AF65-F5344CB8AC3E}">
        <p14:creationId xmlns:p14="http://schemas.microsoft.com/office/powerpoint/2010/main" xmlns="" val="280286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fontScale="90000"/>
          </a:bodyPr>
          <a:lstStyle/>
          <a:p>
            <a:r>
              <a:rPr lang="en-US" b="1" dirty="0" smtClean="0">
                <a:solidFill>
                  <a:schemeClr val="bg2">
                    <a:lumMod val="50000"/>
                  </a:schemeClr>
                </a:solidFill>
                <a:latin typeface="Calibri" pitchFamily="34" charset="0"/>
                <a:cs typeface="Calibri" pitchFamily="34" charset="0"/>
              </a:rPr>
              <a:t/>
            </a:r>
            <a:br>
              <a:rPr lang="en-US" b="1" dirty="0" smtClean="0">
                <a:solidFill>
                  <a:schemeClr val="bg2">
                    <a:lumMod val="50000"/>
                  </a:schemeClr>
                </a:solidFill>
                <a:latin typeface="Calibri" pitchFamily="34" charset="0"/>
                <a:cs typeface="Calibri" pitchFamily="34" charset="0"/>
              </a:rPr>
            </a:br>
            <a:r>
              <a:rPr lang="en-US" b="1" dirty="0" smtClean="0">
                <a:solidFill>
                  <a:schemeClr val="bg2">
                    <a:lumMod val="50000"/>
                  </a:schemeClr>
                </a:solidFill>
                <a:latin typeface="Calibri" pitchFamily="34" charset="0"/>
                <a:cs typeface="Calibri" pitchFamily="34" charset="0"/>
              </a:rPr>
              <a:t> </a:t>
            </a:r>
            <a:r>
              <a:rPr lang="en-US" dirty="0" smtClean="0">
                <a:solidFill>
                  <a:schemeClr val="bg2">
                    <a:lumMod val="50000"/>
                  </a:schemeClr>
                </a:solidFill>
                <a:latin typeface="Calibri" pitchFamily="34" charset="0"/>
                <a:cs typeface="Calibri" pitchFamily="34" charset="0"/>
              </a:rPr>
              <a:t/>
            </a:r>
            <a:br>
              <a:rPr lang="en-US" dirty="0" smtClean="0">
                <a:solidFill>
                  <a:schemeClr val="bg2">
                    <a:lumMod val="50000"/>
                  </a:schemeClr>
                </a:solidFill>
                <a:latin typeface="Calibri" pitchFamily="34" charset="0"/>
                <a:cs typeface="Calibri" pitchFamily="34" charset="0"/>
              </a:rPr>
            </a:br>
            <a:endParaRPr lang="en-US" dirty="0"/>
          </a:p>
        </p:txBody>
      </p:sp>
      <p:sp>
        <p:nvSpPr>
          <p:cNvPr id="7" name="Rectangle 6"/>
          <p:cNvSpPr/>
          <p:nvPr/>
        </p:nvSpPr>
        <p:spPr>
          <a:xfrm rot="21278142">
            <a:off x="511748" y="1408444"/>
            <a:ext cx="7836820" cy="4934659"/>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p:cNvSpPr txBox="1">
            <a:spLocks/>
          </p:cNvSpPr>
          <p:nvPr/>
        </p:nvSpPr>
        <p:spPr>
          <a:xfrm>
            <a:off x="475503" y="1608828"/>
            <a:ext cx="7908371"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800" b="1" dirty="0" smtClean="0">
              <a:solidFill>
                <a:schemeClr val="bg1"/>
              </a:solidFill>
              <a:latin typeface="Calibri" pitchFamily="34" charset="0"/>
              <a:cs typeface="Calibri" pitchFamily="34" charset="0"/>
            </a:endParaRPr>
          </a:p>
          <a:p>
            <a:pPr marL="0" indent="0">
              <a:buNone/>
            </a:pPr>
            <a:endParaRPr lang="en-US" sz="2800" b="1" dirty="0" smtClean="0">
              <a:solidFill>
                <a:schemeClr val="bg1"/>
              </a:solidFill>
              <a:latin typeface="Calibri" pitchFamily="34" charset="0"/>
              <a:cs typeface="Calibri" pitchFamily="34" charset="0"/>
            </a:endParaRPr>
          </a:p>
          <a:p>
            <a:r>
              <a:rPr lang="en-US" sz="2800" b="1" dirty="0" smtClean="0">
                <a:solidFill>
                  <a:schemeClr val="accent6">
                    <a:lumMod val="75000"/>
                  </a:schemeClr>
                </a:solidFill>
                <a:latin typeface="Calibri" pitchFamily="34" charset="0"/>
                <a:cs typeface="Calibri" pitchFamily="34" charset="0"/>
              </a:rPr>
              <a:t>Microcontroller </a:t>
            </a:r>
            <a:r>
              <a:rPr lang="en-US" sz="2800" b="1" dirty="0">
                <a:solidFill>
                  <a:schemeClr val="bg1"/>
                </a:solidFill>
                <a:latin typeface="Calibri" pitchFamily="34" charset="0"/>
                <a:cs typeface="Calibri" pitchFamily="34" charset="0"/>
              </a:rPr>
              <a:t>:  </a:t>
            </a:r>
            <a:r>
              <a:rPr lang="en-US" sz="2800" dirty="0">
                <a:solidFill>
                  <a:schemeClr val="bg1"/>
                </a:solidFill>
                <a:latin typeface="Calibri" pitchFamily="34" charset="0"/>
                <a:cs typeface="Calibri" pitchFamily="34" charset="0"/>
              </a:rPr>
              <a:t>The processor that is used in our project is microcontroller </a:t>
            </a:r>
            <a:r>
              <a:rPr lang="en-US" sz="2800" b="1" dirty="0" smtClean="0">
                <a:solidFill>
                  <a:schemeClr val="bg1"/>
                </a:solidFill>
                <a:latin typeface="Calibri" pitchFamily="34" charset="0"/>
                <a:cs typeface="Calibri" pitchFamily="34" charset="0"/>
              </a:rPr>
              <a:t>Pic18F4620</a:t>
            </a:r>
            <a:endParaRPr lang="en-US" sz="2800" dirty="0">
              <a:solidFill>
                <a:schemeClr val="bg1"/>
              </a:solidFill>
            </a:endParaRPr>
          </a:p>
        </p:txBody>
      </p:sp>
      <p:sp>
        <p:nvSpPr>
          <p:cNvPr id="9" name="Title 1"/>
          <p:cNvSpPr txBox="1">
            <a:spLocks/>
          </p:cNvSpPr>
          <p:nvPr/>
        </p:nvSpPr>
        <p:spPr>
          <a:xfrm>
            <a:off x="475503" y="375479"/>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solidFill>
                  <a:schemeClr val="bg1"/>
                </a:solidFill>
                <a:latin typeface="Calibri" pitchFamily="34" charset="0"/>
                <a:cs typeface="Calibri" pitchFamily="34" charset="0"/>
              </a:rPr>
              <a:t/>
            </a:r>
            <a:br>
              <a:rPr lang="en-US" sz="3600" b="1" dirty="0">
                <a:solidFill>
                  <a:schemeClr val="bg1"/>
                </a:solidFill>
                <a:latin typeface="Calibri" pitchFamily="34" charset="0"/>
                <a:cs typeface="Calibri" pitchFamily="34" charset="0"/>
              </a:rPr>
            </a:br>
            <a:r>
              <a:rPr lang="en-US" sz="3600" b="1" dirty="0">
                <a:solidFill>
                  <a:schemeClr val="bg1"/>
                </a:solidFill>
                <a:latin typeface="Calibri" pitchFamily="34" charset="0"/>
                <a:cs typeface="Calibri" pitchFamily="34" charset="0"/>
              </a:rPr>
              <a:t> Hardware </a:t>
            </a:r>
            <a:br>
              <a:rPr lang="en-US" sz="3600" b="1" dirty="0">
                <a:solidFill>
                  <a:schemeClr val="bg1"/>
                </a:solidFill>
                <a:latin typeface="Calibri" pitchFamily="34" charset="0"/>
                <a:cs typeface="Calibri" pitchFamily="34" charset="0"/>
              </a:rPr>
            </a:br>
            <a:endParaRPr lang="en-US" sz="3600" dirty="0">
              <a:solidFill>
                <a:schemeClr val="bg1"/>
              </a:solidFill>
            </a:endParaRPr>
          </a:p>
        </p:txBody>
      </p:sp>
      <p:pic>
        <p:nvPicPr>
          <p:cNvPr id="4" name="Picture 3" descr="D:\Documents\Desktop\F452.jpg"/>
          <p:cNvPicPr/>
          <p:nvPr/>
        </p:nvPicPr>
        <p:blipFill>
          <a:blip r:embed="rId2" cstate="print"/>
          <a:srcRect/>
          <a:stretch>
            <a:fillRect/>
          </a:stretch>
        </p:blipFill>
        <p:spPr bwMode="auto">
          <a:xfrm rot="21158590">
            <a:off x="2448487" y="4249299"/>
            <a:ext cx="3962400" cy="1600200"/>
          </a:xfrm>
          <a:prstGeom prst="rect">
            <a:avLst/>
          </a:prstGeom>
          <a:noFill/>
          <a:ln w="9525">
            <a:solidFill>
              <a:schemeClr val="accent6">
                <a:lumMod val="75000"/>
              </a:schemeClr>
            </a:solidFill>
            <a:miter lim="800000"/>
            <a:headEnd/>
            <a:tailEnd/>
          </a:ln>
        </p:spPr>
      </p:pic>
    </p:spTree>
    <p:extLst>
      <p:ext uri="{BB962C8B-B14F-4D97-AF65-F5344CB8AC3E}">
        <p14:creationId xmlns:p14="http://schemas.microsoft.com/office/powerpoint/2010/main" xmlns="" val="33400471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278142">
            <a:off x="652912" y="1212149"/>
            <a:ext cx="7836820" cy="4934659"/>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txBox="1">
            <a:spLocks/>
          </p:cNvSpPr>
          <p:nvPr/>
        </p:nvSpPr>
        <p:spPr>
          <a:xfrm>
            <a:off x="616667" y="1412533"/>
            <a:ext cx="7908371"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800" b="1" dirty="0" smtClean="0">
              <a:solidFill>
                <a:schemeClr val="bg1"/>
              </a:solidFill>
              <a:latin typeface="Calibri" pitchFamily="34" charset="0"/>
              <a:cs typeface="Calibri" pitchFamily="34" charset="0"/>
            </a:endParaRPr>
          </a:p>
          <a:p>
            <a:r>
              <a:rPr lang="en-US" sz="2800" dirty="0" smtClean="0">
                <a:solidFill>
                  <a:schemeClr val="bg1"/>
                </a:solidFill>
              </a:rPr>
              <a:t>These </a:t>
            </a:r>
            <a:r>
              <a:rPr lang="en-US" sz="2800" dirty="0">
                <a:solidFill>
                  <a:schemeClr val="bg1"/>
                </a:solidFill>
              </a:rPr>
              <a:t>modules allow a very reliable and simple communication between microcontrollers, computers, systems, really anything with a serial port! Point to point and multi-point networks are supported.</a:t>
            </a:r>
          </a:p>
          <a:p>
            <a:endParaRPr lang="en-US" sz="2800" dirty="0">
              <a:solidFill>
                <a:schemeClr val="bg1"/>
              </a:solidFill>
            </a:endParaRPr>
          </a:p>
        </p:txBody>
      </p:sp>
      <p:sp>
        <p:nvSpPr>
          <p:cNvPr id="7" name="Title 1"/>
          <p:cNvSpPr txBox="1">
            <a:spLocks/>
          </p:cNvSpPr>
          <p:nvPr/>
        </p:nvSpPr>
        <p:spPr>
          <a:xfrm>
            <a:off x="616667" y="179184"/>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cap="all" dirty="0" err="1">
                <a:solidFill>
                  <a:schemeClr val="bg1"/>
                </a:solidFill>
              </a:rPr>
              <a:t>XBee</a:t>
            </a:r>
            <a:r>
              <a:rPr lang="en-US" sz="3600" b="1" cap="all" dirty="0">
                <a:solidFill>
                  <a:schemeClr val="bg1"/>
                </a:solidFill>
              </a:rPr>
              <a:t> Series 1 </a:t>
            </a:r>
            <a:r>
              <a:rPr lang="en-US" sz="3600" b="1" cap="all" dirty="0" smtClean="0">
                <a:solidFill>
                  <a:schemeClr val="bg1"/>
                </a:solidFill>
              </a:rPr>
              <a:t>Module</a:t>
            </a:r>
            <a:endParaRPr lang="en-US" sz="3600" dirty="0">
              <a:solidFill>
                <a:schemeClr val="bg1"/>
              </a:solidFill>
            </a:endParaRPr>
          </a:p>
        </p:txBody>
      </p:sp>
      <p:pic>
        <p:nvPicPr>
          <p:cNvPr id="4" name="Picture 3" descr="C:\Users\ashwaq\Desktop\Capture.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21135898">
            <a:off x="3361872" y="4191000"/>
            <a:ext cx="2667000" cy="1504950"/>
          </a:xfrm>
          <a:prstGeom prst="rect">
            <a:avLst/>
          </a:prstGeom>
          <a:noFill/>
          <a:ln>
            <a:solidFill>
              <a:schemeClr val="accent6">
                <a:lumMod val="75000"/>
              </a:schemeClr>
            </a:solidFill>
          </a:ln>
        </p:spPr>
      </p:pic>
    </p:spTree>
    <p:extLst>
      <p:ext uri="{BB962C8B-B14F-4D97-AF65-F5344CB8AC3E}">
        <p14:creationId xmlns:p14="http://schemas.microsoft.com/office/powerpoint/2010/main" xmlns="" val="7152380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600200"/>
            <a:ext cx="8229600" cy="4525963"/>
          </a:xfrm>
        </p:spPr>
        <p:txBody>
          <a:bodyPr/>
          <a:lstStyle/>
          <a:p>
            <a:pPr marL="0" indent="0">
              <a:buNone/>
            </a:pPr>
            <a:endParaRPr lang="en-US" b="1" cap="all" dirty="0" smtClean="0">
              <a:solidFill>
                <a:schemeClr val="bg1"/>
              </a:solidFill>
            </a:endParaRPr>
          </a:p>
          <a:p>
            <a:pPr marL="0" indent="0">
              <a:buNone/>
            </a:pPr>
            <a:endParaRPr lang="en-US" b="1" cap="all" dirty="0">
              <a:solidFill>
                <a:schemeClr val="bg1"/>
              </a:solidFill>
            </a:endParaRPr>
          </a:p>
          <a:p>
            <a:pPr marL="0" indent="0">
              <a:buNone/>
            </a:pPr>
            <a:endParaRPr lang="en-US" dirty="0">
              <a:solidFill>
                <a:schemeClr val="bg1"/>
              </a:solidFill>
            </a:endParaRPr>
          </a:p>
        </p:txBody>
      </p:sp>
      <p:sp>
        <p:nvSpPr>
          <p:cNvPr id="4" name="Rectangle 3"/>
          <p:cNvSpPr/>
          <p:nvPr/>
        </p:nvSpPr>
        <p:spPr>
          <a:xfrm rot="21323076">
            <a:off x="429412" y="1206283"/>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104045" y="1490183"/>
            <a:ext cx="2656959"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latin typeface="Calibri" pitchFamily="34" charset="0"/>
                <a:cs typeface="Calibri" pitchFamily="34" charset="0"/>
              </a:rPr>
              <a:t>1- Microcontroller </a:t>
            </a:r>
          </a:p>
          <a:p>
            <a:pPr algn="ctr"/>
            <a:endParaRPr lang="en-US" dirty="0"/>
          </a:p>
        </p:txBody>
      </p:sp>
      <p:sp>
        <p:nvSpPr>
          <p:cNvPr id="8" name="Rounded Rectangle 7"/>
          <p:cNvSpPr/>
          <p:nvPr/>
        </p:nvSpPr>
        <p:spPr>
          <a:xfrm>
            <a:off x="1114071" y="3306543"/>
            <a:ext cx="2654954"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rPr>
              <a:t>3- DC motor </a:t>
            </a:r>
          </a:p>
          <a:p>
            <a:pPr algn="ctr"/>
            <a:endParaRPr lang="en-US" dirty="0"/>
          </a:p>
        </p:txBody>
      </p:sp>
      <p:sp>
        <p:nvSpPr>
          <p:cNvPr id="9" name="Rounded Rectangle 8"/>
          <p:cNvSpPr/>
          <p:nvPr/>
        </p:nvSpPr>
        <p:spPr>
          <a:xfrm>
            <a:off x="2196542" y="3982317"/>
            <a:ext cx="2654954"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bg1"/>
                </a:solidFill>
                <a:latin typeface="Calibri" pitchFamily="34" charset="0"/>
                <a:cs typeface="Calibri" pitchFamily="34" charset="0"/>
              </a:rPr>
              <a:t> </a:t>
            </a:r>
            <a:r>
              <a:rPr lang="en-US" sz="2000" dirty="0">
                <a:solidFill>
                  <a:schemeClr val="bg1"/>
                </a:solidFill>
              </a:rPr>
              <a:t>4- </a:t>
            </a:r>
            <a:r>
              <a:rPr lang="en-US" sz="2000" cap="all" dirty="0">
                <a:solidFill>
                  <a:schemeClr val="bg1"/>
                </a:solidFill>
              </a:rPr>
              <a:t>uln2003a and l293d </a:t>
            </a:r>
          </a:p>
          <a:p>
            <a:endParaRPr lang="en-US" sz="2000" dirty="0">
              <a:solidFill>
                <a:schemeClr val="bg1"/>
              </a:solidFill>
              <a:latin typeface="Calibri" pitchFamily="34" charset="0"/>
              <a:cs typeface="Calibri" pitchFamily="34" charset="0"/>
            </a:endParaRPr>
          </a:p>
        </p:txBody>
      </p:sp>
      <p:sp>
        <p:nvSpPr>
          <p:cNvPr id="10" name="Rounded Rectangle 9"/>
          <p:cNvSpPr/>
          <p:nvPr/>
        </p:nvSpPr>
        <p:spPr>
          <a:xfrm>
            <a:off x="1104045" y="5181600"/>
            <a:ext cx="2654954"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cap="all" dirty="0">
                <a:solidFill>
                  <a:schemeClr val="bg1"/>
                </a:solidFill>
              </a:rPr>
              <a:t>5- </a:t>
            </a:r>
            <a:r>
              <a:rPr lang="en-US" sz="2000" cap="all" dirty="0">
                <a:solidFill>
                  <a:schemeClr val="bg1"/>
                </a:solidFill>
              </a:rPr>
              <a:t>resistors</a:t>
            </a:r>
          </a:p>
        </p:txBody>
      </p:sp>
      <p:pic>
        <p:nvPicPr>
          <p:cNvPr id="3074" name="Picture 2" descr="C:\Users\ashwaq\Pictures\2013-05-06 09.33.5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20645355">
            <a:off x="4610006" y="1203121"/>
            <a:ext cx="4038599" cy="4733097"/>
          </a:xfrm>
          <a:prstGeom prst="rect">
            <a:avLst/>
          </a:prstGeom>
          <a:noFill/>
          <a:ln>
            <a:solidFill>
              <a:schemeClr val="accent6">
                <a:lumMod val="75000"/>
              </a:schemeClr>
            </a:solidFill>
          </a:ln>
          <a:extLst>
            <a:ext uri="{909E8E84-426E-40DD-AFC4-6F175D3DCCD1}">
              <a14:hiddenFill xmlns:a14="http://schemas.microsoft.com/office/drawing/2010/main" xmlns="">
                <a:solidFill>
                  <a:srgbClr val="FFFFFF"/>
                </a:solidFill>
              </a14:hiddenFill>
            </a:ext>
          </a:extLst>
        </p:spPr>
      </p:pic>
      <p:sp>
        <p:nvSpPr>
          <p:cNvPr id="7" name="Rounded Rectangle 6"/>
          <p:cNvSpPr/>
          <p:nvPr/>
        </p:nvSpPr>
        <p:spPr>
          <a:xfrm>
            <a:off x="2188521" y="2398295"/>
            <a:ext cx="2662975"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latin typeface="Calibri" pitchFamily="34" charset="0"/>
                <a:cs typeface="Calibri" pitchFamily="34" charset="0"/>
              </a:rPr>
              <a:t>2- X-Bee </a:t>
            </a:r>
          </a:p>
        </p:txBody>
      </p:sp>
      <p:sp>
        <p:nvSpPr>
          <p:cNvPr id="5" name="Title 1"/>
          <p:cNvSpPr txBox="1">
            <a:spLocks/>
          </p:cNvSpPr>
          <p:nvPr/>
        </p:nvSpPr>
        <p:spPr>
          <a:xfrm>
            <a:off x="650113" y="168714"/>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bg1"/>
                </a:solidFill>
              </a:rPr>
              <a:t>Car Component </a:t>
            </a:r>
          </a:p>
        </p:txBody>
      </p:sp>
    </p:spTree>
    <p:extLst>
      <p:ext uri="{BB962C8B-B14F-4D97-AF65-F5344CB8AC3E}">
        <p14:creationId xmlns:p14="http://schemas.microsoft.com/office/powerpoint/2010/main" xmlns="" val="1447156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1323076">
            <a:off x="429412" y="1149860"/>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p:cNvSpPr txBox="1">
            <a:spLocks/>
          </p:cNvSpPr>
          <p:nvPr/>
        </p:nvSpPr>
        <p:spPr>
          <a:xfrm>
            <a:off x="628800" y="152400"/>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chemeClr val="bg1"/>
                </a:solidFill>
              </a:rPr>
              <a:t>DC motor – ULN2003-L293D</a:t>
            </a:r>
            <a:endParaRPr lang="ar-SA" dirty="0">
              <a:solidFill>
                <a:schemeClr val="bg1"/>
              </a:solidFill>
            </a:endParaRPr>
          </a:p>
        </p:txBody>
      </p:sp>
      <p:pic>
        <p:nvPicPr>
          <p:cNvPr id="5122" name="Picture 2" descr="C:\Users\ashwaq\Downloads\image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20634187">
            <a:off x="541718" y="1687402"/>
            <a:ext cx="2957338" cy="2064088"/>
          </a:xfrm>
          <a:prstGeom prst="rect">
            <a:avLst/>
          </a:prstGeom>
          <a:noFill/>
          <a:ln>
            <a:solidFill>
              <a:schemeClr val="accent6">
                <a:lumMod val="75000"/>
              </a:schemeClr>
            </a:solidFill>
          </a:ln>
          <a:extLst>
            <a:ext uri="{909E8E84-426E-40DD-AFC4-6F175D3DCCD1}">
              <a14:hiddenFill xmlns:a14="http://schemas.microsoft.com/office/drawing/2010/main" xmlns="">
                <a:solidFill>
                  <a:srgbClr val="FFFFFF"/>
                </a:solidFill>
              </a14:hiddenFill>
            </a:ext>
          </a:extLst>
        </p:spPr>
      </p:pic>
      <p:pic>
        <p:nvPicPr>
          <p:cNvPr id="5124" name="Picture 4" descr="C:\Users\ashwaq\Downloads\images (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20739634">
            <a:off x="2637195" y="2785754"/>
            <a:ext cx="2987846" cy="1981200"/>
          </a:xfrm>
          <a:prstGeom prst="rect">
            <a:avLst/>
          </a:prstGeom>
          <a:noFill/>
          <a:ln>
            <a:solidFill>
              <a:schemeClr val="accent6">
                <a:lumMod val="75000"/>
              </a:schemeClr>
            </a:solidFill>
          </a:ln>
          <a:extLst>
            <a:ext uri="{909E8E84-426E-40DD-AFC4-6F175D3DCCD1}">
              <a14:hiddenFill xmlns:a14="http://schemas.microsoft.com/office/drawing/2010/main" xmlns="">
                <a:solidFill>
                  <a:srgbClr val="FFFFFF"/>
                </a:solidFill>
              </a14:hiddenFill>
            </a:ext>
          </a:extLst>
        </p:spPr>
      </p:pic>
      <p:pic>
        <p:nvPicPr>
          <p:cNvPr id="5125" name="Picture 5" descr="C:\Users\ashwaq\Downloads\images (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0807993">
            <a:off x="4789558" y="3870033"/>
            <a:ext cx="2975696" cy="2143125"/>
          </a:xfrm>
          <a:prstGeom prst="rect">
            <a:avLst/>
          </a:prstGeom>
          <a:noFill/>
          <a:ln>
            <a:solidFill>
              <a:schemeClr val="accent6">
                <a:lumMod val="75000"/>
              </a:schemeClr>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52489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1323076">
            <a:off x="429412" y="1149861"/>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p:cNvSpPr/>
          <p:nvPr/>
        </p:nvSpPr>
        <p:spPr>
          <a:xfrm>
            <a:off x="754652" y="2438400"/>
            <a:ext cx="6741287" cy="1600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When substrate </a:t>
            </a:r>
            <a:r>
              <a:rPr lang="en-US" sz="2400" b="1" dirty="0"/>
              <a:t>flex</a:t>
            </a:r>
            <a:r>
              <a:rPr lang="en-US" sz="2400" dirty="0"/>
              <a:t> sensor is bent the sensor produces a resistance output relative to the bend radius. </a:t>
            </a:r>
          </a:p>
          <a:p>
            <a:pPr algn="ctr"/>
            <a:endParaRPr lang="en-US" sz="2400" b="1" dirty="0"/>
          </a:p>
        </p:txBody>
      </p:sp>
      <p:sp>
        <p:nvSpPr>
          <p:cNvPr id="7" name="Rounded Rectangle 6"/>
          <p:cNvSpPr/>
          <p:nvPr/>
        </p:nvSpPr>
        <p:spPr>
          <a:xfrm>
            <a:off x="1782516" y="4191004"/>
            <a:ext cx="6741287" cy="1600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The </a:t>
            </a:r>
            <a:r>
              <a:rPr lang="en-US" sz="2400" b="1" dirty="0"/>
              <a:t>acceleromete</a:t>
            </a:r>
            <a:r>
              <a:rPr lang="en-US" sz="2400" dirty="0"/>
              <a:t>r measures the tilt of the user’s hand in the 3D XYZ plane.</a:t>
            </a:r>
          </a:p>
          <a:p>
            <a:endParaRPr lang="en-US" sz="2400" dirty="0"/>
          </a:p>
        </p:txBody>
      </p:sp>
      <p:sp>
        <p:nvSpPr>
          <p:cNvPr id="8" name="Rectangle 7"/>
          <p:cNvSpPr/>
          <p:nvPr/>
        </p:nvSpPr>
        <p:spPr>
          <a:xfrm>
            <a:off x="367568" y="1219200"/>
            <a:ext cx="2829895" cy="1143000"/>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Transmitter side(Glove):</a:t>
            </a:r>
            <a:endParaRPr lang="en-US" sz="2800" b="1" dirty="0"/>
          </a:p>
        </p:txBody>
      </p:sp>
      <p:sp>
        <p:nvSpPr>
          <p:cNvPr id="5" name="Title 1"/>
          <p:cNvSpPr txBox="1">
            <a:spLocks/>
          </p:cNvSpPr>
          <p:nvPr/>
        </p:nvSpPr>
        <p:spPr>
          <a:xfrm>
            <a:off x="628800" y="152400"/>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chemeClr val="bg1"/>
                </a:solidFill>
              </a:rPr>
              <a:t> How </a:t>
            </a:r>
            <a:r>
              <a:rPr lang="en-US" b="1" dirty="0">
                <a:solidFill>
                  <a:schemeClr val="bg1"/>
                </a:solidFill>
              </a:rPr>
              <a:t>GCC Work?</a:t>
            </a:r>
            <a:endParaRPr lang="ar-SA" dirty="0">
              <a:solidFill>
                <a:schemeClr val="bg1"/>
              </a:solidFill>
            </a:endParaRPr>
          </a:p>
        </p:txBody>
      </p:sp>
    </p:spTree>
    <p:extLst>
      <p:ext uri="{BB962C8B-B14F-4D97-AF65-F5344CB8AC3E}">
        <p14:creationId xmlns:p14="http://schemas.microsoft.com/office/powerpoint/2010/main" xmlns="" val="3922660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1323076">
            <a:off x="429412" y="1149861"/>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p:cNvSpPr txBox="1">
            <a:spLocks/>
          </p:cNvSpPr>
          <p:nvPr/>
        </p:nvSpPr>
        <p:spPr>
          <a:xfrm>
            <a:off x="628800" y="152400"/>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chemeClr val="bg1"/>
                </a:solidFill>
              </a:rPr>
              <a:t>          How </a:t>
            </a:r>
            <a:r>
              <a:rPr lang="en-US" b="1" dirty="0">
                <a:solidFill>
                  <a:schemeClr val="bg1"/>
                </a:solidFill>
              </a:rPr>
              <a:t>GCC Work?</a:t>
            </a:r>
            <a:endParaRPr lang="ar-SA" dirty="0">
              <a:solidFill>
                <a:schemeClr val="bg1"/>
              </a:solidFill>
            </a:endParaRPr>
          </a:p>
        </p:txBody>
      </p:sp>
      <p:sp>
        <p:nvSpPr>
          <p:cNvPr id="6" name="Rounded Rectangle 5"/>
          <p:cNvSpPr/>
          <p:nvPr/>
        </p:nvSpPr>
        <p:spPr>
          <a:xfrm>
            <a:off x="620779" y="2213811"/>
            <a:ext cx="7848600" cy="3505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The microcontroller, MCU takes measurements from accelerometer to calculate the current tilt position of the hand and collects the values of two flex sensors to detect the bending of each finger. These sensors are directly connected to the microcontroller which is programmed so that it can process these sensors values and pass it to second part of the system</a:t>
            </a:r>
            <a:r>
              <a:rPr lang="en-US" dirty="0"/>
              <a:t>.</a:t>
            </a:r>
          </a:p>
        </p:txBody>
      </p:sp>
      <p:sp>
        <p:nvSpPr>
          <p:cNvPr id="7" name="Right Arrow 6"/>
          <p:cNvSpPr/>
          <p:nvPr/>
        </p:nvSpPr>
        <p:spPr>
          <a:xfrm>
            <a:off x="838200" y="304800"/>
            <a:ext cx="990600" cy="8382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2352794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6553200" y="461211"/>
            <a:ext cx="2057400" cy="11430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Reading flex2</a:t>
            </a:r>
            <a:endParaRPr lang="en-US" dirty="0"/>
          </a:p>
        </p:txBody>
      </p:sp>
      <p:sp>
        <p:nvSpPr>
          <p:cNvPr id="17" name="Rounded Rectangle 16"/>
          <p:cNvSpPr/>
          <p:nvPr/>
        </p:nvSpPr>
        <p:spPr>
          <a:xfrm>
            <a:off x="3276600" y="5334000"/>
            <a:ext cx="2057400" cy="11430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Reading will be transmitted in the encoded form through X-Bee </a:t>
            </a:r>
            <a:endParaRPr lang="en-US" dirty="0"/>
          </a:p>
        </p:txBody>
      </p:sp>
      <p:sp>
        <p:nvSpPr>
          <p:cNvPr id="18" name="Rounded Rectangle 17"/>
          <p:cNvSpPr/>
          <p:nvPr/>
        </p:nvSpPr>
        <p:spPr>
          <a:xfrm>
            <a:off x="609600" y="3027947"/>
            <a:ext cx="2209800" cy="11430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Do two ranges to move motor left or right . Also range for reference </a:t>
            </a:r>
            <a:endParaRPr lang="en-US" dirty="0"/>
          </a:p>
        </p:txBody>
      </p:sp>
      <p:sp>
        <p:nvSpPr>
          <p:cNvPr id="19" name="Rounded Rectangle 18"/>
          <p:cNvSpPr/>
          <p:nvPr/>
        </p:nvSpPr>
        <p:spPr>
          <a:xfrm>
            <a:off x="762000" y="437147"/>
            <a:ext cx="2057400" cy="11430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Reading accelerometer value</a:t>
            </a:r>
            <a:endParaRPr lang="en-US" dirty="0"/>
          </a:p>
        </p:txBody>
      </p:sp>
      <p:sp>
        <p:nvSpPr>
          <p:cNvPr id="20" name="Rounded Rectangle 19"/>
          <p:cNvSpPr/>
          <p:nvPr/>
        </p:nvSpPr>
        <p:spPr>
          <a:xfrm>
            <a:off x="3886200" y="457200"/>
            <a:ext cx="2057400" cy="11430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Reading flex1</a:t>
            </a:r>
            <a:endParaRPr lang="en-US" dirty="0"/>
          </a:p>
        </p:txBody>
      </p:sp>
      <p:sp>
        <p:nvSpPr>
          <p:cNvPr id="21" name="Rounded Rectangle 20"/>
          <p:cNvSpPr/>
          <p:nvPr/>
        </p:nvSpPr>
        <p:spPr>
          <a:xfrm>
            <a:off x="5334000" y="3043989"/>
            <a:ext cx="2057400" cy="11430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Divide the values into five ranges to control speed</a:t>
            </a:r>
            <a:endParaRPr lang="en-US" dirty="0"/>
          </a:p>
        </p:txBody>
      </p:sp>
      <p:sp>
        <p:nvSpPr>
          <p:cNvPr id="22" name="未知"/>
          <p:cNvSpPr>
            <a:spLocks/>
          </p:cNvSpPr>
          <p:nvPr/>
        </p:nvSpPr>
        <p:spPr bwMode="auto">
          <a:xfrm flipH="1">
            <a:off x="5015623" y="1802564"/>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bg1"/>
          </a:solidFill>
          <a:ln>
            <a:noFill/>
          </a:ln>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3" name="未知"/>
          <p:cNvSpPr>
            <a:spLocks/>
          </p:cNvSpPr>
          <p:nvPr/>
        </p:nvSpPr>
        <p:spPr bwMode="auto">
          <a:xfrm>
            <a:off x="6654549" y="1786522"/>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bg1"/>
          </a:solidFill>
          <a:ln>
            <a:noFill/>
          </a:ln>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4" name="未知"/>
          <p:cNvSpPr>
            <a:spLocks/>
          </p:cNvSpPr>
          <p:nvPr/>
        </p:nvSpPr>
        <p:spPr bwMode="auto">
          <a:xfrm>
            <a:off x="5181600" y="4115718"/>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bg1"/>
          </a:solidFill>
          <a:ln>
            <a:noFill/>
          </a:ln>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5" name="未知"/>
          <p:cNvSpPr>
            <a:spLocks/>
          </p:cNvSpPr>
          <p:nvPr/>
        </p:nvSpPr>
        <p:spPr bwMode="auto">
          <a:xfrm flipH="1">
            <a:off x="2438400" y="4115718"/>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bg1"/>
          </a:solidFill>
          <a:ln>
            <a:noFill/>
          </a:ln>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6" name="未知"/>
          <p:cNvSpPr>
            <a:spLocks/>
          </p:cNvSpPr>
          <p:nvPr/>
        </p:nvSpPr>
        <p:spPr bwMode="auto">
          <a:xfrm rot="5216494" flipH="1">
            <a:off x="1339056" y="1758448"/>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bg1"/>
          </a:solidFill>
          <a:ln>
            <a:noFill/>
          </a:ln>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7" name="AutoShape 4"/>
          <p:cNvSpPr>
            <a:spLocks noChangeArrowheads="1"/>
          </p:cNvSpPr>
          <p:nvPr/>
        </p:nvSpPr>
        <p:spPr bwMode="auto">
          <a:xfrm rot="3125311">
            <a:off x="-2327302" y="4233388"/>
            <a:ext cx="4824413" cy="476408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8" name="Right Arrow 27"/>
          <p:cNvSpPr/>
          <p:nvPr/>
        </p:nvSpPr>
        <p:spPr>
          <a:xfrm rot="19325311">
            <a:off x="-159986" y="5150534"/>
            <a:ext cx="2414479" cy="1675928"/>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Glove flow chart</a:t>
            </a:r>
            <a:endParaRPr lang="en-US" sz="2400" dirty="0">
              <a:solidFill>
                <a:schemeClr val="tx1"/>
              </a:solidFill>
            </a:endParaRPr>
          </a:p>
        </p:txBody>
      </p:sp>
    </p:spTree>
    <p:extLst>
      <p:ext uri="{BB962C8B-B14F-4D97-AF65-F5344CB8AC3E}">
        <p14:creationId xmlns:p14="http://schemas.microsoft.com/office/powerpoint/2010/main" xmlns="" val="7199600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1323076">
            <a:off x="429412" y="1149861"/>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367568" y="1219200"/>
            <a:ext cx="2829895" cy="1143000"/>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Receiver  side(Car):</a:t>
            </a:r>
            <a:endParaRPr lang="en-US" sz="2800" b="1" dirty="0"/>
          </a:p>
        </p:txBody>
      </p:sp>
      <p:sp>
        <p:nvSpPr>
          <p:cNvPr id="4" name="Title 1"/>
          <p:cNvSpPr txBox="1">
            <a:spLocks/>
          </p:cNvSpPr>
          <p:nvPr/>
        </p:nvSpPr>
        <p:spPr>
          <a:xfrm>
            <a:off x="628800" y="152400"/>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chemeClr val="bg1"/>
                </a:solidFill>
              </a:rPr>
              <a:t> How </a:t>
            </a:r>
            <a:r>
              <a:rPr lang="en-US" b="1" dirty="0">
                <a:solidFill>
                  <a:schemeClr val="bg1"/>
                </a:solidFill>
              </a:rPr>
              <a:t>GCC Work?</a:t>
            </a:r>
            <a:endParaRPr lang="ar-SA" dirty="0">
              <a:solidFill>
                <a:schemeClr val="bg1"/>
              </a:solidFill>
            </a:endParaRPr>
          </a:p>
        </p:txBody>
      </p:sp>
      <p:sp>
        <p:nvSpPr>
          <p:cNvPr id="5" name="Rounded Rectangle 4"/>
          <p:cNvSpPr/>
          <p:nvPr/>
        </p:nvSpPr>
        <p:spPr>
          <a:xfrm>
            <a:off x="754652" y="2438400"/>
            <a:ext cx="6741287" cy="1600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The wireless car reads the signals sent by the gesture controller from the wireless modules and send it to MCU.</a:t>
            </a:r>
          </a:p>
          <a:p>
            <a:pPr algn="ctr"/>
            <a:endParaRPr lang="en-US" sz="2400" b="1" dirty="0"/>
          </a:p>
        </p:txBody>
      </p:sp>
      <p:sp>
        <p:nvSpPr>
          <p:cNvPr id="6" name="Rounded Rectangle 5"/>
          <p:cNvSpPr/>
          <p:nvPr/>
        </p:nvSpPr>
        <p:spPr>
          <a:xfrm>
            <a:off x="1782516" y="4191004"/>
            <a:ext cx="6741287" cy="1600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MCU runs motors depending on data received to determine the movement, speed and directions.</a:t>
            </a:r>
            <a:endParaRPr lang="ar-SA" sz="2400" dirty="0"/>
          </a:p>
          <a:p>
            <a:endParaRPr lang="en-US" sz="2400" dirty="0"/>
          </a:p>
        </p:txBody>
      </p:sp>
    </p:spTree>
    <p:extLst>
      <p:ext uri="{BB962C8B-B14F-4D97-AF65-F5344CB8AC3E}">
        <p14:creationId xmlns:p14="http://schemas.microsoft.com/office/powerpoint/2010/main" xmlns="" val="12505926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C:\Users\ashwaq\Pictures\2013-05-06 09.33.5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17698" y="4038600"/>
            <a:ext cx="2133599" cy="2718326"/>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descr="C:\Users\ashwaq\Pictures\2013-05-06 09.31.17.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69080" y="0"/>
            <a:ext cx="2201657" cy="2438400"/>
          </a:xfrm>
          <a:prstGeom prst="rect">
            <a:avLst/>
          </a:prstGeom>
          <a:noFill/>
          <a:extLst>
            <a:ext uri="{909E8E84-426E-40DD-AFC4-6F175D3DCCD1}">
              <a14:hiddenFill xmlns:a14="http://schemas.microsoft.com/office/drawing/2010/main" xmlns="">
                <a:solidFill>
                  <a:srgbClr val="FFFFFF"/>
                </a:solidFill>
              </a14:hiddenFill>
            </a:ext>
          </a:extLst>
        </p:spPr>
      </p:pic>
      <p:sp>
        <p:nvSpPr>
          <p:cNvPr id="30" name="AutoShape 3"/>
          <p:cNvSpPr>
            <a:spLocks noChangeArrowheads="1"/>
          </p:cNvSpPr>
          <p:nvPr/>
        </p:nvSpPr>
        <p:spPr bwMode="auto">
          <a:xfrm>
            <a:off x="225218" y="0"/>
            <a:ext cx="2289382" cy="2420449"/>
          </a:xfrm>
          <a:prstGeom prst="roundRect">
            <a:avLst>
              <a:gd name="adj" fmla="val 13745"/>
            </a:avLst>
          </a:prstGeom>
          <a:noFill/>
          <a:ln w="38100" cmpd="sng">
            <a:solidFill>
              <a:schemeClr val="bg2"/>
            </a:solidFill>
            <a:round/>
            <a:headEnd/>
            <a:tailEnd/>
          </a:ln>
          <a:effectLst/>
          <a:extLst>
            <a:ext uri="{909E8E84-426E-40DD-AFC4-6F175D3DCCD1}">
              <a14:hiddenFill xmlns:a14="http://schemas.microsoft.com/office/drawing/2010/main" xmlns="">
                <a:solidFill>
                  <a:srgbClr val="C0C0C0">
                    <a:alpha val="31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eaLnBrk="0" hangingPunct="0"/>
            <a:endParaRPr lang="en-US" sz="1400" dirty="0">
              <a:solidFill>
                <a:schemeClr val="tx2"/>
              </a:solidFill>
              <a:latin typeface="Verdana" pitchFamily="34" charset="0"/>
            </a:endParaRPr>
          </a:p>
        </p:txBody>
      </p:sp>
      <p:sp>
        <p:nvSpPr>
          <p:cNvPr id="32" name="AutoShape 6"/>
          <p:cNvSpPr>
            <a:spLocks noChangeArrowheads="1"/>
          </p:cNvSpPr>
          <p:nvPr/>
        </p:nvSpPr>
        <p:spPr bwMode="auto">
          <a:xfrm>
            <a:off x="1576715" y="3581400"/>
            <a:ext cx="773851" cy="449262"/>
          </a:xfrm>
          <a:prstGeom prst="chevron">
            <a:avLst>
              <a:gd name="adj" fmla="val 52514"/>
            </a:avLst>
          </a:prstGeom>
          <a:solidFill>
            <a:schemeClr val="bg1"/>
          </a:solidFill>
          <a:ln>
            <a:noFill/>
          </a:ln>
          <a:effectLst/>
        </p:spPr>
        <p:txBody>
          <a:bodyPr wrap="none" anchor="ctr"/>
          <a:lstStyle/>
          <a:p>
            <a:endParaRPr lang="en-US"/>
          </a:p>
        </p:txBody>
      </p:sp>
      <p:sp>
        <p:nvSpPr>
          <p:cNvPr id="33" name="AutoShape 7"/>
          <p:cNvSpPr>
            <a:spLocks noChangeArrowheads="1"/>
          </p:cNvSpPr>
          <p:nvPr/>
        </p:nvSpPr>
        <p:spPr bwMode="auto">
          <a:xfrm>
            <a:off x="3580147" y="5410200"/>
            <a:ext cx="839453" cy="449262"/>
          </a:xfrm>
          <a:prstGeom prst="chevron">
            <a:avLst>
              <a:gd name="adj" fmla="val 52514"/>
            </a:avLst>
          </a:prstGeom>
          <a:solidFill>
            <a:schemeClr val="bg1"/>
          </a:solidFill>
          <a:ln>
            <a:noFill/>
          </a:ln>
          <a:effectLst/>
        </p:spPr>
        <p:txBody>
          <a:bodyPr wrap="none" anchor="ctr"/>
          <a:lstStyle/>
          <a:p>
            <a:endParaRPr lang="en-US"/>
          </a:p>
        </p:txBody>
      </p:sp>
      <p:sp>
        <p:nvSpPr>
          <p:cNvPr id="36" name="Oval 24"/>
          <p:cNvSpPr>
            <a:spLocks noChangeArrowheads="1"/>
          </p:cNvSpPr>
          <p:nvPr/>
        </p:nvSpPr>
        <p:spPr bwMode="auto">
          <a:xfrm>
            <a:off x="1859615" y="3657600"/>
            <a:ext cx="3402013" cy="1687512"/>
          </a:xfrm>
          <a:prstGeom prst="ellipse">
            <a:avLst/>
          </a:prstGeom>
          <a:solidFill>
            <a:schemeClr val="bg2">
              <a:lumMod val="50000"/>
            </a:schemeClr>
          </a:solidFill>
          <a:ln>
            <a:noFill/>
          </a:ln>
          <a:effectLst/>
        </p:spPr>
        <p:txBody>
          <a:bodyPr wrap="square" anchor="ctr">
            <a:spAutoFit/>
          </a:bodyPr>
          <a:lstStyle/>
          <a:p>
            <a:endParaRPr lang="en-US"/>
          </a:p>
        </p:txBody>
      </p:sp>
      <p:grpSp>
        <p:nvGrpSpPr>
          <p:cNvPr id="42" name="Group 28"/>
          <p:cNvGrpSpPr>
            <a:grpSpLocks/>
          </p:cNvGrpSpPr>
          <p:nvPr/>
        </p:nvGrpSpPr>
        <p:grpSpPr bwMode="auto">
          <a:xfrm>
            <a:off x="2121553" y="3886200"/>
            <a:ext cx="2955925" cy="1277938"/>
            <a:chOff x="0" y="0"/>
            <a:chExt cx="1252" cy="1252"/>
          </a:xfrm>
          <a:solidFill>
            <a:schemeClr val="accent6">
              <a:lumMod val="75000"/>
            </a:schemeClr>
          </a:solidFill>
        </p:grpSpPr>
        <p:sp>
          <p:nvSpPr>
            <p:cNvPr id="43" name="Oval 29"/>
            <p:cNvSpPr>
              <a:spLocks noChangeArrowheads="1"/>
            </p:cNvSpPr>
            <p:nvPr/>
          </p:nvSpPr>
          <p:spPr bwMode="auto">
            <a:xfrm>
              <a:off x="0" y="0"/>
              <a:ext cx="1252" cy="1252"/>
            </a:xfrm>
            <a:prstGeom prst="ellipse">
              <a:avLst/>
            </a:prstGeom>
            <a:grpFill/>
            <a:ln w="9525">
              <a:no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4" name="Oval 30"/>
            <p:cNvSpPr>
              <a:spLocks noChangeArrowheads="1"/>
            </p:cNvSpPr>
            <p:nvPr/>
          </p:nvSpPr>
          <p:spPr bwMode="auto">
            <a:xfrm>
              <a:off x="16" y="7"/>
              <a:ext cx="1222" cy="1221"/>
            </a:xfrm>
            <a:prstGeom prst="ellipse">
              <a:avLst/>
            </a:prstGeom>
            <a:grpFill/>
            <a:ln w="9525">
              <a:no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5" name="Oval 31"/>
            <p:cNvSpPr>
              <a:spLocks noChangeArrowheads="1"/>
            </p:cNvSpPr>
            <p:nvPr/>
          </p:nvSpPr>
          <p:spPr bwMode="auto">
            <a:xfrm>
              <a:off x="29" y="19"/>
              <a:ext cx="1162" cy="1141"/>
            </a:xfrm>
            <a:prstGeom prst="ellipse">
              <a:avLst/>
            </a:prstGeom>
            <a:grpFill/>
            <a:ln w="9525">
              <a:no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46" name="Oval 32"/>
            <p:cNvSpPr>
              <a:spLocks noChangeArrowheads="1"/>
            </p:cNvSpPr>
            <p:nvPr/>
          </p:nvSpPr>
          <p:spPr bwMode="auto">
            <a:xfrm>
              <a:off x="97" y="51"/>
              <a:ext cx="1033" cy="926"/>
            </a:xfrm>
            <a:prstGeom prst="ellipse">
              <a:avLst/>
            </a:prstGeom>
            <a:grpFill/>
            <a:ln w="9525">
              <a:no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sp>
        <p:nvSpPr>
          <p:cNvPr id="53" name="Text Box 39"/>
          <p:cNvSpPr txBox="1">
            <a:spLocks noChangeArrowheads="1"/>
          </p:cNvSpPr>
          <p:nvPr/>
        </p:nvSpPr>
        <p:spPr bwMode="auto">
          <a:xfrm>
            <a:off x="2271572" y="3972328"/>
            <a:ext cx="2649109" cy="1077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eaLnBrk="0" hangingPunct="0"/>
            <a:r>
              <a:rPr lang="en-US" sz="1600" dirty="0" smtClean="0"/>
              <a:t>Run motors depending on data received to determine the movement , speed and direction </a:t>
            </a:r>
            <a:endParaRPr lang="en-US" sz="1600" dirty="0"/>
          </a:p>
        </p:txBody>
      </p:sp>
      <p:sp>
        <p:nvSpPr>
          <p:cNvPr id="55" name="AutoShape 3"/>
          <p:cNvSpPr>
            <a:spLocks noChangeArrowheads="1"/>
          </p:cNvSpPr>
          <p:nvPr/>
        </p:nvSpPr>
        <p:spPr bwMode="auto">
          <a:xfrm>
            <a:off x="6858000" y="3972328"/>
            <a:ext cx="2252997" cy="2818662"/>
          </a:xfrm>
          <a:prstGeom prst="roundRect">
            <a:avLst>
              <a:gd name="adj" fmla="val 13745"/>
            </a:avLst>
          </a:prstGeom>
          <a:noFill/>
          <a:ln w="38100" cmpd="sng">
            <a:solidFill>
              <a:schemeClr val="bg2"/>
            </a:solidFill>
            <a:round/>
            <a:headEnd/>
            <a:tailEnd/>
          </a:ln>
          <a:effectLst/>
          <a:extLst>
            <a:ext uri="{909E8E84-426E-40DD-AFC4-6F175D3DCCD1}">
              <a14:hiddenFill xmlns:a14="http://schemas.microsoft.com/office/drawing/2010/main" xmlns="">
                <a:solidFill>
                  <a:srgbClr val="C0C0C0">
                    <a:alpha val="31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eaLnBrk="0" hangingPunct="0"/>
            <a:endParaRPr lang="en-US" sz="1400" dirty="0">
              <a:solidFill>
                <a:schemeClr val="tx2"/>
              </a:solidFill>
              <a:latin typeface="Verdana" pitchFamily="34" charset="0"/>
            </a:endParaRPr>
          </a:p>
        </p:txBody>
      </p:sp>
      <p:sp>
        <p:nvSpPr>
          <p:cNvPr id="70" name="Oval 24"/>
          <p:cNvSpPr>
            <a:spLocks noChangeArrowheads="1"/>
          </p:cNvSpPr>
          <p:nvPr/>
        </p:nvSpPr>
        <p:spPr bwMode="auto">
          <a:xfrm>
            <a:off x="0" y="1828800"/>
            <a:ext cx="3402013" cy="1687512"/>
          </a:xfrm>
          <a:prstGeom prst="ellipse">
            <a:avLst/>
          </a:prstGeom>
          <a:solidFill>
            <a:schemeClr val="bg2">
              <a:lumMod val="50000"/>
            </a:schemeClr>
          </a:solidFill>
          <a:ln>
            <a:noFill/>
          </a:ln>
          <a:effectLst/>
        </p:spPr>
        <p:txBody>
          <a:bodyPr wrap="square" anchor="ctr">
            <a:spAutoFit/>
          </a:bodyPr>
          <a:lstStyle/>
          <a:p>
            <a:endParaRPr lang="en-US"/>
          </a:p>
        </p:txBody>
      </p:sp>
      <p:grpSp>
        <p:nvGrpSpPr>
          <p:cNvPr id="74" name="Group 28"/>
          <p:cNvGrpSpPr>
            <a:grpSpLocks/>
          </p:cNvGrpSpPr>
          <p:nvPr/>
        </p:nvGrpSpPr>
        <p:grpSpPr bwMode="auto">
          <a:xfrm>
            <a:off x="244475" y="1992000"/>
            <a:ext cx="2955925" cy="1277938"/>
            <a:chOff x="0" y="0"/>
            <a:chExt cx="1252" cy="1252"/>
          </a:xfrm>
          <a:solidFill>
            <a:schemeClr val="accent6">
              <a:lumMod val="75000"/>
            </a:schemeClr>
          </a:solidFill>
        </p:grpSpPr>
        <p:sp>
          <p:nvSpPr>
            <p:cNvPr id="75" name="Oval 29"/>
            <p:cNvSpPr>
              <a:spLocks noChangeArrowheads="1"/>
            </p:cNvSpPr>
            <p:nvPr/>
          </p:nvSpPr>
          <p:spPr bwMode="auto">
            <a:xfrm>
              <a:off x="0" y="0"/>
              <a:ext cx="1252" cy="1252"/>
            </a:xfrm>
            <a:prstGeom prst="ellipse">
              <a:avLst/>
            </a:prstGeom>
            <a:grp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76" name="Oval 30"/>
            <p:cNvSpPr>
              <a:spLocks noChangeArrowheads="1"/>
            </p:cNvSpPr>
            <p:nvPr/>
          </p:nvSpPr>
          <p:spPr bwMode="auto">
            <a:xfrm>
              <a:off x="16" y="7"/>
              <a:ext cx="1222" cy="1221"/>
            </a:xfrm>
            <a:prstGeom prst="ellipse">
              <a:avLst/>
            </a:prstGeom>
            <a:grp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77" name="Oval 31"/>
            <p:cNvSpPr>
              <a:spLocks noChangeArrowheads="1"/>
            </p:cNvSpPr>
            <p:nvPr/>
          </p:nvSpPr>
          <p:spPr bwMode="auto">
            <a:xfrm>
              <a:off x="29" y="19"/>
              <a:ext cx="1162" cy="1141"/>
            </a:xfrm>
            <a:prstGeom prst="ellipse">
              <a:avLst/>
            </a:prstGeom>
            <a:grp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78" name="Oval 32"/>
            <p:cNvSpPr>
              <a:spLocks noChangeArrowheads="1"/>
            </p:cNvSpPr>
            <p:nvPr/>
          </p:nvSpPr>
          <p:spPr bwMode="auto">
            <a:xfrm>
              <a:off x="97" y="51"/>
              <a:ext cx="1033" cy="926"/>
            </a:xfrm>
            <a:prstGeom prst="ellipse">
              <a:avLst/>
            </a:prstGeom>
            <a:grp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sp>
        <p:nvSpPr>
          <p:cNvPr id="71" name="Text Box 39"/>
          <p:cNvSpPr txBox="1">
            <a:spLocks noChangeArrowheads="1"/>
          </p:cNvSpPr>
          <p:nvPr/>
        </p:nvSpPr>
        <p:spPr bwMode="auto">
          <a:xfrm>
            <a:off x="422312" y="2425288"/>
            <a:ext cx="2649109"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eaLnBrk="0" hangingPunct="0"/>
            <a:r>
              <a:rPr lang="en-US" sz="1600" dirty="0" smtClean="0"/>
              <a:t>Received the encoded data </a:t>
            </a:r>
            <a:endParaRPr lang="en-US" sz="1600" dirty="0"/>
          </a:p>
        </p:txBody>
      </p:sp>
      <p:sp>
        <p:nvSpPr>
          <p:cNvPr id="79" name="Oval 24"/>
          <p:cNvSpPr>
            <a:spLocks noChangeArrowheads="1"/>
          </p:cNvSpPr>
          <p:nvPr/>
        </p:nvSpPr>
        <p:spPr bwMode="auto">
          <a:xfrm>
            <a:off x="4429730" y="5076434"/>
            <a:ext cx="3402013" cy="1687512"/>
          </a:xfrm>
          <a:prstGeom prst="ellipse">
            <a:avLst/>
          </a:prstGeom>
          <a:solidFill>
            <a:schemeClr val="bg2">
              <a:lumMod val="50000"/>
            </a:schemeClr>
          </a:solidFill>
          <a:ln>
            <a:noFill/>
          </a:ln>
          <a:effectLst/>
        </p:spPr>
        <p:txBody>
          <a:bodyPr wrap="square" anchor="ctr">
            <a:spAutoFit/>
          </a:bodyPr>
          <a:lstStyle/>
          <a:p>
            <a:endParaRPr lang="en-US"/>
          </a:p>
        </p:txBody>
      </p:sp>
      <p:grpSp>
        <p:nvGrpSpPr>
          <p:cNvPr id="80" name="Group 28"/>
          <p:cNvGrpSpPr>
            <a:grpSpLocks/>
          </p:cNvGrpSpPr>
          <p:nvPr/>
        </p:nvGrpSpPr>
        <p:grpSpPr bwMode="auto">
          <a:xfrm>
            <a:off x="4691668" y="5305034"/>
            <a:ext cx="2955925" cy="1277938"/>
            <a:chOff x="0" y="0"/>
            <a:chExt cx="1252" cy="1252"/>
          </a:xfrm>
          <a:solidFill>
            <a:schemeClr val="accent6">
              <a:lumMod val="75000"/>
            </a:schemeClr>
          </a:solidFill>
        </p:grpSpPr>
        <p:sp>
          <p:nvSpPr>
            <p:cNvPr id="81" name="Oval 29"/>
            <p:cNvSpPr>
              <a:spLocks noChangeArrowheads="1"/>
            </p:cNvSpPr>
            <p:nvPr/>
          </p:nvSpPr>
          <p:spPr bwMode="auto">
            <a:xfrm>
              <a:off x="0" y="0"/>
              <a:ext cx="1252" cy="1252"/>
            </a:xfrm>
            <a:prstGeom prst="ellipse">
              <a:avLst/>
            </a:prstGeom>
            <a:grp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82" name="Oval 30"/>
            <p:cNvSpPr>
              <a:spLocks noChangeArrowheads="1"/>
            </p:cNvSpPr>
            <p:nvPr/>
          </p:nvSpPr>
          <p:spPr bwMode="auto">
            <a:xfrm>
              <a:off x="16" y="7"/>
              <a:ext cx="1222" cy="1221"/>
            </a:xfrm>
            <a:prstGeom prst="ellipse">
              <a:avLst/>
            </a:prstGeom>
            <a:grp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83" name="Oval 31"/>
            <p:cNvSpPr>
              <a:spLocks noChangeArrowheads="1"/>
            </p:cNvSpPr>
            <p:nvPr/>
          </p:nvSpPr>
          <p:spPr bwMode="auto">
            <a:xfrm>
              <a:off x="29" y="19"/>
              <a:ext cx="1162" cy="1141"/>
            </a:xfrm>
            <a:prstGeom prst="ellipse">
              <a:avLst/>
            </a:prstGeom>
            <a:grp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sp>
          <p:nvSpPr>
            <p:cNvPr id="84" name="Oval 32"/>
            <p:cNvSpPr>
              <a:spLocks noChangeArrowheads="1"/>
            </p:cNvSpPr>
            <p:nvPr/>
          </p:nvSpPr>
          <p:spPr bwMode="auto">
            <a:xfrm>
              <a:off x="97" y="51"/>
              <a:ext cx="1033" cy="926"/>
            </a:xfrm>
            <a:prstGeom prst="ellipse">
              <a:avLst/>
            </a:prstGeom>
            <a:grp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nchor="ctr"/>
            <a:lstStyle/>
            <a:p>
              <a:endParaRPr lang="en-US"/>
            </a:p>
          </p:txBody>
        </p:sp>
      </p:grpSp>
      <p:sp>
        <p:nvSpPr>
          <p:cNvPr id="85" name="Text Box 39"/>
          <p:cNvSpPr txBox="1">
            <a:spLocks noChangeArrowheads="1"/>
          </p:cNvSpPr>
          <p:nvPr/>
        </p:nvSpPr>
        <p:spPr bwMode="auto">
          <a:xfrm>
            <a:off x="4841687" y="5663625"/>
            <a:ext cx="2649109"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eaLnBrk="0" hangingPunct="0"/>
            <a:r>
              <a:rPr lang="en-US" sz="1600" dirty="0" smtClean="0"/>
              <a:t>Appropriate PWM will be fed to the L293d motor driver </a:t>
            </a:r>
            <a:endParaRPr lang="en-US" sz="1600" dirty="0"/>
          </a:p>
        </p:txBody>
      </p:sp>
      <p:sp>
        <p:nvSpPr>
          <p:cNvPr id="86" name="AutoShape 4"/>
          <p:cNvSpPr>
            <a:spLocks noChangeArrowheads="1"/>
          </p:cNvSpPr>
          <p:nvPr/>
        </p:nvSpPr>
        <p:spPr bwMode="auto">
          <a:xfrm rot="14045196">
            <a:off x="6283257" y="-1698171"/>
            <a:ext cx="4824413" cy="476408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88" name="Down Arrow 87"/>
          <p:cNvSpPr/>
          <p:nvPr/>
        </p:nvSpPr>
        <p:spPr>
          <a:xfrm rot="3682574">
            <a:off x="6633144" y="239834"/>
            <a:ext cx="2182734" cy="2172024"/>
          </a:xfrm>
          <a:prstGeom prst="down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tx1"/>
                </a:solidFill>
              </a:rPr>
              <a:t>Car flow chart </a:t>
            </a:r>
            <a:endParaRPr lang="en-US" sz="3200" b="1" dirty="0">
              <a:solidFill>
                <a:schemeClr val="tx1"/>
              </a:solidFill>
            </a:endParaRPr>
          </a:p>
        </p:txBody>
      </p:sp>
    </p:spTree>
    <p:extLst>
      <p:ext uri="{BB962C8B-B14F-4D97-AF65-F5344CB8AC3E}">
        <p14:creationId xmlns:p14="http://schemas.microsoft.com/office/powerpoint/2010/main" xmlns="" val="94654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p:cNvSpPr>
            <a:spLocks noChangeArrowheads="1"/>
          </p:cNvSpPr>
          <p:nvPr/>
        </p:nvSpPr>
        <p:spPr bwMode="auto">
          <a:xfrm rot="5400000">
            <a:off x="-1401762" y="1046957"/>
            <a:ext cx="4824413" cy="476408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3" name="AutoShape 6"/>
          <p:cNvSpPr>
            <a:spLocks noChangeArrowheads="1"/>
          </p:cNvSpPr>
          <p:nvPr/>
        </p:nvSpPr>
        <p:spPr bwMode="auto">
          <a:xfrm>
            <a:off x="2840039" y="4668044"/>
            <a:ext cx="4419600" cy="508000"/>
          </a:xfrm>
          <a:prstGeom prst="roundRect">
            <a:avLst>
              <a:gd name="adj" fmla="val 50000"/>
            </a:avLst>
          </a:prstGeom>
          <a:noFill/>
          <a:ln w="28575" cmpd="sng">
            <a:solidFill>
              <a:schemeClr val="bg2"/>
            </a:solidFill>
            <a:round/>
            <a:headEnd/>
            <a:tailEnd/>
          </a:ln>
          <a:effectLst/>
          <a:extLst>
            <a:ext uri="{909E8E84-426E-40DD-AFC4-6F175D3DCCD1}">
              <a14:hiddenFill xmlns:a14="http://schemas.microsoft.com/office/drawing/2010/main" xmlns="">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t"/>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eaLnBrk="0" hangingPunct="0"/>
            <a:r>
              <a:rPr lang="en-US" sz="2400" dirty="0" smtClean="0">
                <a:solidFill>
                  <a:schemeClr val="bg1"/>
                </a:solidFill>
              </a:rPr>
              <a:t>Problems and solutions</a:t>
            </a:r>
            <a:endParaRPr lang="en-US" sz="2400" dirty="0">
              <a:solidFill>
                <a:schemeClr val="bg1"/>
              </a:solidFill>
            </a:endParaRPr>
          </a:p>
        </p:txBody>
      </p:sp>
      <p:sp>
        <p:nvSpPr>
          <p:cNvPr id="4" name="AutoShape 7"/>
          <p:cNvSpPr>
            <a:spLocks noChangeArrowheads="1"/>
          </p:cNvSpPr>
          <p:nvPr/>
        </p:nvSpPr>
        <p:spPr bwMode="auto">
          <a:xfrm>
            <a:off x="3335339" y="3840957"/>
            <a:ext cx="4387850" cy="508000"/>
          </a:xfrm>
          <a:prstGeom prst="roundRect">
            <a:avLst>
              <a:gd name="adj" fmla="val 50000"/>
            </a:avLst>
          </a:prstGeom>
          <a:noFill/>
          <a:ln w="28575" cmpd="sng">
            <a:solidFill>
              <a:schemeClr val="bg2"/>
            </a:solidFill>
            <a:round/>
            <a:headEnd/>
            <a:tailEnd/>
          </a:ln>
          <a:effectLst/>
          <a:extLst>
            <a:ext uri="{909E8E84-426E-40DD-AFC4-6F175D3DCCD1}">
              <a14:hiddenFill xmlns:a14="http://schemas.microsoft.com/office/drawing/2010/main" xmlns="">
                <a:gradFill rotWithShape="1">
                  <a:gsLst>
                    <a:gs pos="0">
                      <a:schemeClr val="hlink">
                        <a:gamma/>
                        <a:tint val="0"/>
                        <a:invGamma/>
                      </a:schemeClr>
                    </a:gs>
                    <a:gs pos="100000">
                      <a:schemeClr val="hlink"/>
                    </a:gs>
                  </a:gsLst>
                  <a:lin ang="0" scaled="1"/>
                </a:gradFill>
              </a14:hiddenFill>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t"/>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eaLnBrk="0" hangingPunct="0"/>
            <a:r>
              <a:rPr lang="en-US" sz="2000" dirty="0">
                <a:solidFill>
                  <a:schemeClr val="bg1"/>
                </a:solidFill>
              </a:rPr>
              <a:t>How Gesture Controlled Car Work?</a:t>
            </a:r>
          </a:p>
          <a:p>
            <a:pPr eaLnBrk="0" hangingPunct="0"/>
            <a:endParaRPr lang="en-US" b="1" dirty="0">
              <a:solidFill>
                <a:schemeClr val="tx2"/>
              </a:solidFill>
            </a:endParaRPr>
          </a:p>
        </p:txBody>
      </p:sp>
      <p:sp>
        <p:nvSpPr>
          <p:cNvPr id="5" name="AutoShape 8"/>
          <p:cNvSpPr>
            <a:spLocks noChangeArrowheads="1"/>
          </p:cNvSpPr>
          <p:nvPr/>
        </p:nvSpPr>
        <p:spPr bwMode="auto">
          <a:xfrm>
            <a:off x="3455989" y="3028157"/>
            <a:ext cx="4419600" cy="508000"/>
          </a:xfrm>
          <a:prstGeom prst="roundRect">
            <a:avLst>
              <a:gd name="adj" fmla="val 50000"/>
            </a:avLst>
          </a:prstGeom>
          <a:noFill/>
          <a:ln w="28575" cmpd="sng">
            <a:solidFill>
              <a:schemeClr val="bg2"/>
            </a:solidFill>
            <a:round/>
            <a:headEnd/>
            <a:tailEnd/>
          </a:ln>
          <a:effectLst/>
          <a:extLst>
            <a:ext uri="{909E8E84-426E-40DD-AFC4-6F175D3DCCD1}">
              <a14:hiddenFill xmlns:a14="http://schemas.microsoft.com/office/drawing/2010/main" xmlns="">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t"/>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eaLnBrk="0" hangingPunct="0"/>
            <a:r>
              <a:rPr lang="en-US" sz="2400" dirty="0">
                <a:solidFill>
                  <a:schemeClr val="bg1"/>
                </a:solidFill>
              </a:rPr>
              <a:t>Hardware </a:t>
            </a:r>
          </a:p>
          <a:p>
            <a:pPr eaLnBrk="0" hangingPunct="0"/>
            <a:endParaRPr lang="en-US" b="1" dirty="0">
              <a:solidFill>
                <a:schemeClr val="tx2"/>
              </a:solidFill>
            </a:endParaRPr>
          </a:p>
        </p:txBody>
      </p:sp>
      <p:sp>
        <p:nvSpPr>
          <p:cNvPr id="6" name="AutoShape 9"/>
          <p:cNvSpPr>
            <a:spLocks noChangeArrowheads="1"/>
          </p:cNvSpPr>
          <p:nvPr/>
        </p:nvSpPr>
        <p:spPr bwMode="auto">
          <a:xfrm>
            <a:off x="3303589" y="2159794"/>
            <a:ext cx="4419600" cy="508000"/>
          </a:xfrm>
          <a:prstGeom prst="roundRect">
            <a:avLst>
              <a:gd name="adj" fmla="val 50000"/>
            </a:avLst>
          </a:prstGeom>
          <a:noFill/>
          <a:ln w="28575" cmpd="sng">
            <a:solidFill>
              <a:schemeClr val="bg2"/>
            </a:solidFill>
            <a:round/>
            <a:headEnd/>
            <a:tailEnd/>
          </a:ln>
          <a:effectLst/>
          <a:extLst>
            <a:ext uri="{909E8E84-426E-40DD-AFC4-6F175D3DCCD1}">
              <a14:hiddenFill xmlns:a14="http://schemas.microsoft.com/office/drawing/2010/main" xmlns="">
                <a:gradFill rotWithShape="1">
                  <a:gsLst>
                    <a:gs pos="0">
                      <a:schemeClr val="hlink">
                        <a:gamma/>
                        <a:tint val="0"/>
                        <a:invGamma/>
                      </a:schemeClr>
                    </a:gs>
                    <a:gs pos="100000">
                      <a:schemeClr val="hlink"/>
                    </a:gs>
                  </a:gsLst>
                  <a:lin ang="0" scaled="1"/>
                </a:gradFill>
              </a14:hiddenFill>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t"/>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eaLnBrk="0" hangingPunct="0"/>
            <a:r>
              <a:rPr lang="en-US" sz="2400" dirty="0" smtClean="0">
                <a:solidFill>
                  <a:schemeClr val="bg1"/>
                </a:solidFill>
              </a:rPr>
              <a:t>Goal</a:t>
            </a:r>
            <a:endParaRPr lang="en-US" sz="2400" dirty="0">
              <a:solidFill>
                <a:schemeClr val="bg1"/>
              </a:solidFill>
            </a:endParaRPr>
          </a:p>
          <a:p>
            <a:pPr eaLnBrk="0" hangingPunct="0"/>
            <a:endParaRPr lang="en-US" sz="2000" b="1" dirty="0">
              <a:solidFill>
                <a:schemeClr val="bg1"/>
              </a:solidFill>
            </a:endParaRPr>
          </a:p>
        </p:txBody>
      </p:sp>
      <p:sp>
        <p:nvSpPr>
          <p:cNvPr id="7" name="AutoShape 10"/>
          <p:cNvSpPr>
            <a:spLocks noChangeArrowheads="1"/>
          </p:cNvSpPr>
          <p:nvPr/>
        </p:nvSpPr>
        <p:spPr bwMode="auto">
          <a:xfrm>
            <a:off x="2782889" y="1389857"/>
            <a:ext cx="4419600" cy="508000"/>
          </a:xfrm>
          <a:prstGeom prst="roundRect">
            <a:avLst>
              <a:gd name="adj" fmla="val 50000"/>
            </a:avLst>
          </a:prstGeom>
          <a:noFill/>
          <a:ln w="28575" cmpd="sng">
            <a:solidFill>
              <a:schemeClr val="bg2"/>
            </a:solidFill>
            <a:round/>
            <a:headEnd/>
            <a:tailEnd/>
          </a:ln>
          <a:effectLst/>
          <a:extLst>
            <a:ext uri="{909E8E84-426E-40DD-AFC4-6F175D3DCCD1}">
              <a14:hiddenFill xmlns:a14="http://schemas.microsoft.com/office/drawing/2010/main" xmlns="">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b"/>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eaLnBrk="0" hangingPunct="0"/>
            <a:r>
              <a:rPr lang="en-US" dirty="0"/>
              <a:t>Introduction </a:t>
            </a:r>
          </a:p>
          <a:p>
            <a:r>
              <a:rPr lang="en-US" sz="2400" dirty="0" smtClean="0">
                <a:solidFill>
                  <a:schemeClr val="bg1"/>
                </a:solidFill>
              </a:rPr>
              <a:t>Introduction</a:t>
            </a:r>
            <a:r>
              <a:rPr lang="en-US" sz="2400" dirty="0" smtClean="0"/>
              <a:t> </a:t>
            </a:r>
            <a:endParaRPr lang="en-US" sz="2400" dirty="0"/>
          </a:p>
        </p:txBody>
      </p:sp>
      <p:grpSp>
        <p:nvGrpSpPr>
          <p:cNvPr id="8" name="Group 7"/>
          <p:cNvGrpSpPr>
            <a:grpSpLocks/>
          </p:cNvGrpSpPr>
          <p:nvPr/>
        </p:nvGrpSpPr>
        <p:grpSpPr bwMode="auto">
          <a:xfrm>
            <a:off x="2465389" y="1478757"/>
            <a:ext cx="381000" cy="381000"/>
            <a:chOff x="0" y="0"/>
            <a:chExt cx="1615" cy="1615"/>
          </a:xfrm>
          <a:solidFill>
            <a:schemeClr val="accent6">
              <a:lumMod val="75000"/>
            </a:schemeClr>
          </a:solidFill>
        </p:grpSpPr>
        <p:sp>
          <p:nvSpPr>
            <p:cNvPr id="9" name="Oval 8"/>
            <p:cNvSpPr>
              <a:spLocks noChangeArrowheads="1"/>
            </p:cNvSpPr>
            <p:nvPr/>
          </p:nvSpPr>
          <p:spPr bwMode="auto">
            <a:xfrm>
              <a:off x="0" y="0"/>
              <a:ext cx="1615" cy="1615"/>
            </a:xfrm>
            <a:prstGeom prst="ellipse">
              <a:avLst/>
            </a:prstGeom>
            <a:grpFill/>
            <a:ln w="9525">
              <a:solidFill>
                <a:schemeClr val="tx1"/>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0" name="Oval 9"/>
            <p:cNvSpPr>
              <a:spLocks noChangeArrowheads="1"/>
            </p:cNvSpPr>
            <p:nvPr/>
          </p:nvSpPr>
          <p:spPr bwMode="auto">
            <a:xfrm>
              <a:off x="92" y="91"/>
              <a:ext cx="1430" cy="1430"/>
            </a:xfrm>
            <a:prstGeom prst="ellipse">
              <a:avLst/>
            </a:prstGeom>
            <a:grpFill/>
            <a:ln w="9525">
              <a:solidFill>
                <a:schemeClr val="tx1"/>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1" name="Oval 10"/>
            <p:cNvSpPr>
              <a:spLocks noChangeArrowheads="1"/>
            </p:cNvSpPr>
            <p:nvPr/>
          </p:nvSpPr>
          <p:spPr bwMode="auto">
            <a:xfrm>
              <a:off x="176" y="176"/>
              <a:ext cx="1262" cy="1264"/>
            </a:xfrm>
            <a:prstGeom prst="ellipse">
              <a:avLst/>
            </a:prstGeom>
            <a:grpFill/>
            <a:ln w="9525">
              <a:solidFill>
                <a:schemeClr val="tx1"/>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2" name="Oval 11"/>
            <p:cNvSpPr>
              <a:spLocks noChangeArrowheads="1"/>
            </p:cNvSpPr>
            <p:nvPr/>
          </p:nvSpPr>
          <p:spPr bwMode="auto">
            <a:xfrm>
              <a:off x="176" y="176"/>
              <a:ext cx="1262" cy="1264"/>
            </a:xfrm>
            <a:prstGeom prst="ellipse">
              <a:avLst/>
            </a:prstGeom>
            <a:grpFill/>
            <a:ln w="9525">
              <a:solidFill>
                <a:schemeClr val="tx1"/>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3" name="Oval 12"/>
            <p:cNvSpPr>
              <a:spLocks noChangeArrowheads="1"/>
            </p:cNvSpPr>
            <p:nvPr/>
          </p:nvSpPr>
          <p:spPr bwMode="auto">
            <a:xfrm>
              <a:off x="259" y="259"/>
              <a:ext cx="1096" cy="1098"/>
            </a:xfrm>
            <a:prstGeom prst="ellipse">
              <a:avLst/>
            </a:prstGeom>
            <a:grpFill/>
            <a:ln w="9525">
              <a:solidFill>
                <a:schemeClr val="tx1"/>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4" name="Oval 13"/>
            <p:cNvSpPr>
              <a:spLocks noChangeArrowheads="1"/>
            </p:cNvSpPr>
            <p:nvPr/>
          </p:nvSpPr>
          <p:spPr bwMode="auto">
            <a:xfrm>
              <a:off x="259" y="259"/>
              <a:ext cx="1096" cy="1098"/>
            </a:xfrm>
            <a:prstGeom prst="ellipse">
              <a:avLst/>
            </a:prstGeom>
            <a:grpFill/>
            <a:ln w="9525">
              <a:solidFill>
                <a:schemeClr val="tx1"/>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grpSp>
      <p:grpSp>
        <p:nvGrpSpPr>
          <p:cNvPr id="15" name="Group 14"/>
          <p:cNvGrpSpPr>
            <a:grpSpLocks/>
          </p:cNvGrpSpPr>
          <p:nvPr/>
        </p:nvGrpSpPr>
        <p:grpSpPr bwMode="auto">
          <a:xfrm>
            <a:off x="2998789" y="2266157"/>
            <a:ext cx="381000" cy="381000"/>
            <a:chOff x="0" y="0"/>
            <a:chExt cx="1615" cy="1615"/>
          </a:xfrm>
          <a:solidFill>
            <a:schemeClr val="accent6">
              <a:lumMod val="75000"/>
            </a:schemeClr>
          </a:solidFill>
        </p:grpSpPr>
        <p:sp>
          <p:nvSpPr>
            <p:cNvPr id="16" name="Oval 15"/>
            <p:cNvSpPr>
              <a:spLocks noChangeArrowheads="1"/>
            </p:cNvSpPr>
            <p:nvPr/>
          </p:nvSpPr>
          <p:spPr bwMode="auto">
            <a:xfrm>
              <a:off x="0" y="0"/>
              <a:ext cx="1615" cy="1615"/>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7" name="Oval 16"/>
            <p:cNvSpPr>
              <a:spLocks noChangeArrowheads="1"/>
            </p:cNvSpPr>
            <p:nvPr/>
          </p:nvSpPr>
          <p:spPr bwMode="auto">
            <a:xfrm>
              <a:off x="92" y="91"/>
              <a:ext cx="1430" cy="1430"/>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8" name="Oval 17"/>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9" name="Oval 18"/>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0" name="Oval 19"/>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1" name="Oval 20"/>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grpSp>
      <p:grpSp>
        <p:nvGrpSpPr>
          <p:cNvPr id="22" name="Group 21"/>
          <p:cNvGrpSpPr>
            <a:grpSpLocks/>
          </p:cNvGrpSpPr>
          <p:nvPr/>
        </p:nvGrpSpPr>
        <p:grpSpPr bwMode="auto">
          <a:xfrm>
            <a:off x="3151189" y="3104357"/>
            <a:ext cx="381000" cy="381000"/>
            <a:chOff x="0" y="0"/>
            <a:chExt cx="1615" cy="1615"/>
          </a:xfrm>
          <a:solidFill>
            <a:schemeClr val="accent6">
              <a:lumMod val="75000"/>
            </a:schemeClr>
          </a:solidFill>
        </p:grpSpPr>
        <p:sp>
          <p:nvSpPr>
            <p:cNvPr id="23" name="Oval 22"/>
            <p:cNvSpPr>
              <a:spLocks noChangeArrowheads="1"/>
            </p:cNvSpPr>
            <p:nvPr/>
          </p:nvSpPr>
          <p:spPr bwMode="auto">
            <a:xfrm>
              <a:off x="0" y="0"/>
              <a:ext cx="1615" cy="1615"/>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4" name="Oval 23"/>
            <p:cNvSpPr>
              <a:spLocks noChangeArrowheads="1"/>
            </p:cNvSpPr>
            <p:nvPr/>
          </p:nvSpPr>
          <p:spPr bwMode="auto">
            <a:xfrm>
              <a:off x="92" y="91"/>
              <a:ext cx="1430" cy="1430"/>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5" name="Oval 24"/>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6" name="Oval 25"/>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7" name="Oval 26"/>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8" name="Oval 27"/>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grpSp>
      <p:grpSp>
        <p:nvGrpSpPr>
          <p:cNvPr id="29" name="Group 28"/>
          <p:cNvGrpSpPr>
            <a:grpSpLocks/>
          </p:cNvGrpSpPr>
          <p:nvPr/>
        </p:nvGrpSpPr>
        <p:grpSpPr bwMode="auto">
          <a:xfrm>
            <a:off x="2998789" y="3942557"/>
            <a:ext cx="381000" cy="381000"/>
            <a:chOff x="0" y="0"/>
            <a:chExt cx="1615" cy="1615"/>
          </a:xfrm>
          <a:solidFill>
            <a:schemeClr val="accent6">
              <a:lumMod val="75000"/>
            </a:schemeClr>
          </a:solidFill>
        </p:grpSpPr>
        <p:sp>
          <p:nvSpPr>
            <p:cNvPr id="30" name="Oval 29"/>
            <p:cNvSpPr>
              <a:spLocks noChangeArrowheads="1"/>
            </p:cNvSpPr>
            <p:nvPr/>
          </p:nvSpPr>
          <p:spPr bwMode="auto">
            <a:xfrm>
              <a:off x="0" y="0"/>
              <a:ext cx="1615" cy="1615"/>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31" name="Oval 30"/>
            <p:cNvSpPr>
              <a:spLocks noChangeArrowheads="1"/>
            </p:cNvSpPr>
            <p:nvPr/>
          </p:nvSpPr>
          <p:spPr bwMode="auto">
            <a:xfrm>
              <a:off x="92" y="91"/>
              <a:ext cx="1430" cy="1430"/>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32" name="Oval 31"/>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33" name="Oval 32"/>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34" name="Oval 33"/>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35" name="Oval 34"/>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grpSp>
      <p:grpSp>
        <p:nvGrpSpPr>
          <p:cNvPr id="36" name="Group 35"/>
          <p:cNvGrpSpPr>
            <a:grpSpLocks/>
          </p:cNvGrpSpPr>
          <p:nvPr/>
        </p:nvGrpSpPr>
        <p:grpSpPr bwMode="auto">
          <a:xfrm>
            <a:off x="2541589" y="4717257"/>
            <a:ext cx="355600" cy="381000"/>
            <a:chOff x="0" y="0"/>
            <a:chExt cx="1615" cy="1615"/>
          </a:xfrm>
          <a:solidFill>
            <a:schemeClr val="accent6">
              <a:lumMod val="75000"/>
            </a:schemeClr>
          </a:solidFill>
        </p:grpSpPr>
        <p:sp>
          <p:nvSpPr>
            <p:cNvPr id="37" name="Oval 36"/>
            <p:cNvSpPr>
              <a:spLocks noChangeArrowheads="1"/>
            </p:cNvSpPr>
            <p:nvPr/>
          </p:nvSpPr>
          <p:spPr bwMode="auto">
            <a:xfrm>
              <a:off x="0" y="0"/>
              <a:ext cx="1615" cy="1615"/>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38" name="Oval 37"/>
            <p:cNvSpPr>
              <a:spLocks noChangeArrowheads="1"/>
            </p:cNvSpPr>
            <p:nvPr/>
          </p:nvSpPr>
          <p:spPr bwMode="auto">
            <a:xfrm>
              <a:off x="92" y="91"/>
              <a:ext cx="1430" cy="1430"/>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39" name="Oval 38"/>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40" name="Oval 39"/>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41" name="Oval 40"/>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42" name="Oval 41"/>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grpSp>
      <p:sp>
        <p:nvSpPr>
          <p:cNvPr id="43" name="Right Arrow 42"/>
          <p:cNvSpPr/>
          <p:nvPr/>
        </p:nvSpPr>
        <p:spPr>
          <a:xfrm>
            <a:off x="304799" y="2457247"/>
            <a:ext cx="2414479" cy="1675928"/>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Outline</a:t>
            </a:r>
            <a:endParaRPr lang="en-US" sz="3600" dirty="0">
              <a:solidFill>
                <a:schemeClr val="tx1"/>
              </a:solidFill>
            </a:endParaRPr>
          </a:p>
        </p:txBody>
      </p:sp>
      <p:sp>
        <p:nvSpPr>
          <p:cNvPr id="44" name="AutoShape 6"/>
          <p:cNvSpPr>
            <a:spLocks noChangeArrowheads="1"/>
          </p:cNvSpPr>
          <p:nvPr/>
        </p:nvSpPr>
        <p:spPr bwMode="auto">
          <a:xfrm>
            <a:off x="2203450" y="5334000"/>
            <a:ext cx="4419600" cy="508000"/>
          </a:xfrm>
          <a:prstGeom prst="roundRect">
            <a:avLst>
              <a:gd name="adj" fmla="val 50000"/>
            </a:avLst>
          </a:prstGeom>
          <a:noFill/>
          <a:ln w="28575" cmpd="sng">
            <a:solidFill>
              <a:schemeClr val="bg2"/>
            </a:solidFill>
            <a:round/>
            <a:headEnd/>
            <a:tailEnd/>
          </a:ln>
          <a:effectLst/>
          <a:extLst>
            <a:ext uri="{909E8E84-426E-40DD-AFC4-6F175D3DCCD1}">
              <a14:hiddenFill xmlns:a14="http://schemas.microsoft.com/office/drawing/2010/main" xmlns="">
                <a:gradFill rotWithShape="1">
                  <a:gsLst>
                    <a:gs pos="0">
                      <a:schemeClr val="accent1">
                        <a:gamma/>
                        <a:tint val="0"/>
                        <a:invGamma/>
                      </a:schemeClr>
                    </a:gs>
                    <a:gs pos="100000">
                      <a:schemeClr val="accent1"/>
                    </a:gs>
                  </a:gsLst>
                  <a:lin ang="0" scaled="1"/>
                </a:gradFill>
              </a14:hiddenFill>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t"/>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eaLnBrk="0" hangingPunct="0"/>
            <a:r>
              <a:rPr lang="en-US" sz="2400" dirty="0" smtClean="0">
                <a:solidFill>
                  <a:schemeClr val="bg1"/>
                </a:solidFill>
              </a:rPr>
              <a:t>Future work and conclusion</a:t>
            </a:r>
            <a:endParaRPr lang="en-US" sz="2400" dirty="0">
              <a:solidFill>
                <a:schemeClr val="bg1"/>
              </a:solidFill>
            </a:endParaRPr>
          </a:p>
        </p:txBody>
      </p:sp>
      <p:grpSp>
        <p:nvGrpSpPr>
          <p:cNvPr id="45" name="Group 44"/>
          <p:cNvGrpSpPr>
            <a:grpSpLocks/>
          </p:cNvGrpSpPr>
          <p:nvPr/>
        </p:nvGrpSpPr>
        <p:grpSpPr bwMode="auto">
          <a:xfrm>
            <a:off x="1905000" y="5383213"/>
            <a:ext cx="355600" cy="381000"/>
            <a:chOff x="0" y="0"/>
            <a:chExt cx="1615" cy="1615"/>
          </a:xfrm>
          <a:solidFill>
            <a:schemeClr val="accent6">
              <a:lumMod val="75000"/>
            </a:schemeClr>
          </a:solidFill>
        </p:grpSpPr>
        <p:sp>
          <p:nvSpPr>
            <p:cNvPr id="46" name="Oval 45"/>
            <p:cNvSpPr>
              <a:spLocks noChangeArrowheads="1"/>
            </p:cNvSpPr>
            <p:nvPr/>
          </p:nvSpPr>
          <p:spPr bwMode="auto">
            <a:xfrm>
              <a:off x="0" y="0"/>
              <a:ext cx="1615" cy="1615"/>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47" name="Oval 46"/>
            <p:cNvSpPr>
              <a:spLocks noChangeArrowheads="1"/>
            </p:cNvSpPr>
            <p:nvPr/>
          </p:nvSpPr>
          <p:spPr bwMode="auto">
            <a:xfrm>
              <a:off x="92" y="91"/>
              <a:ext cx="1430" cy="1430"/>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48" name="Oval 47"/>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49" name="Oval 48"/>
            <p:cNvSpPr>
              <a:spLocks noChangeArrowheads="1"/>
            </p:cNvSpPr>
            <p:nvPr/>
          </p:nvSpPr>
          <p:spPr bwMode="auto">
            <a:xfrm>
              <a:off x="176" y="176"/>
              <a:ext cx="1262" cy="1264"/>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wrap="non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50" name="Oval 49"/>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51" name="Oval 50"/>
            <p:cNvSpPr>
              <a:spLocks noChangeArrowheads="1"/>
            </p:cNvSpPr>
            <p:nvPr/>
          </p:nvSpPr>
          <p:spPr bwMode="auto">
            <a:xfrm>
              <a:off x="259" y="259"/>
              <a:ext cx="1096" cy="1098"/>
            </a:xfrm>
            <a:prstGeom prst="ellipse">
              <a:avLst/>
            </a:prstGeom>
            <a:grpFill/>
            <a:ln w="9525">
              <a:solidFill>
                <a:srgbClr val="000000"/>
              </a:solidFill>
              <a:round/>
              <a:headEnd/>
              <a:tailEnd/>
            </a:ln>
            <a:effectLst/>
            <a:extLst>
              <a:ext uri="{AF507438-7753-43E0-B8FC-AC1667EBCBE1}">
                <a14:hiddenEffects xmlns:a14="http://schemas.microsoft.com/office/drawing/2010/main" xmlns="">
                  <a:effectLst>
                    <a:outerShdw dist="109250" dir="3267739" algn="ctr" rotWithShape="0">
                      <a:srgbClr val="808080">
                        <a:alpha val="50000"/>
                      </a:srgbClr>
                    </a:outerShdw>
                  </a:effectLst>
                </a14:hiddenEffects>
              </a:ext>
            </a:extLst>
          </p:spPr>
          <p:txBody>
            <a:bodyPr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grpSp>
    </p:spTree>
    <p:extLst>
      <p:ext uri="{BB962C8B-B14F-4D97-AF65-F5344CB8AC3E}">
        <p14:creationId xmlns:p14="http://schemas.microsoft.com/office/powerpoint/2010/main" xmlns="" val="4338532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4648200" y="5257800"/>
            <a:ext cx="2057400" cy="11430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PWM out put is fed to L293d motor driver </a:t>
            </a:r>
            <a:endParaRPr lang="en-US" dirty="0"/>
          </a:p>
        </p:txBody>
      </p:sp>
      <p:sp>
        <p:nvSpPr>
          <p:cNvPr id="4" name="Rounded Rectangle 3"/>
          <p:cNvSpPr/>
          <p:nvPr/>
        </p:nvSpPr>
        <p:spPr>
          <a:xfrm>
            <a:off x="4648200" y="3581400"/>
            <a:ext cx="2057400" cy="11430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Car MCU</a:t>
            </a:r>
          </a:p>
          <a:p>
            <a:pPr algn="ctr"/>
            <a:r>
              <a:rPr lang="en-US" dirty="0" smtClean="0"/>
              <a:t>pic18f4620</a:t>
            </a:r>
            <a:endParaRPr lang="en-US" dirty="0"/>
          </a:p>
        </p:txBody>
      </p:sp>
      <p:sp>
        <p:nvSpPr>
          <p:cNvPr id="5" name="Rounded Rectangle 4"/>
          <p:cNvSpPr/>
          <p:nvPr/>
        </p:nvSpPr>
        <p:spPr>
          <a:xfrm>
            <a:off x="4648200" y="1676400"/>
            <a:ext cx="2057400" cy="1143000"/>
          </a:xfrm>
          <a:prstGeom prst="round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Glove MCU</a:t>
            </a:r>
          </a:p>
          <a:p>
            <a:pPr algn="ctr"/>
            <a:r>
              <a:rPr lang="en-US" dirty="0" smtClean="0"/>
              <a:t>Pic 18f4620</a:t>
            </a:r>
            <a:endParaRPr lang="en-US" dirty="0"/>
          </a:p>
        </p:txBody>
      </p:sp>
      <p:sp>
        <p:nvSpPr>
          <p:cNvPr id="7" name="Oval 10"/>
          <p:cNvSpPr>
            <a:spLocks noChangeArrowheads="1"/>
          </p:cNvSpPr>
          <p:nvPr/>
        </p:nvSpPr>
        <p:spPr bwMode="auto">
          <a:xfrm>
            <a:off x="7466012" y="228599"/>
            <a:ext cx="1143000" cy="1101725"/>
          </a:xfrm>
          <a:prstGeom prst="ellipse">
            <a:avLst/>
          </a:prstGeom>
          <a:gradFill rotWithShape="1">
            <a:gsLst>
              <a:gs pos="0">
                <a:schemeClr val="accent6">
                  <a:lumMod val="75000"/>
                </a:schemeClr>
              </a:gs>
              <a:gs pos="100000">
                <a:schemeClr val="accent3">
                  <a:lumMod val="50000"/>
                </a:schemeClr>
              </a:gs>
            </a:gsLst>
            <a:path path="shape">
              <a:fillToRect l="50000" t="50000" r="50000" b="50000"/>
            </a:path>
          </a:gradFill>
          <a:ln>
            <a:noFill/>
          </a:ln>
          <a:effectLst/>
        </p:spPr>
        <p:txBody>
          <a:bodyPr wrap="none" anchor="ctr"/>
          <a:lstStyle/>
          <a:p>
            <a:pPr algn="ctr"/>
            <a:endParaRPr lang="en-US"/>
          </a:p>
        </p:txBody>
      </p:sp>
      <p:sp>
        <p:nvSpPr>
          <p:cNvPr id="8" name="Text Box 16"/>
          <p:cNvSpPr txBox="1">
            <a:spLocks noChangeArrowheads="1"/>
          </p:cNvSpPr>
          <p:nvPr/>
        </p:nvSpPr>
        <p:spPr bwMode="auto">
          <a:xfrm>
            <a:off x="7572787" y="594794"/>
            <a:ext cx="963725"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817" dir="2708076" algn="ctr" rotWithShape="0">
                    <a:schemeClr val="bg2"/>
                  </a:outerShdw>
                </a:effectLst>
              </a14:hiddenEffects>
            </a:ext>
          </a:extLst>
        </p:spPr>
        <p:txBody>
          <a:bodyPr wrap="none">
            <a:spAutoFit/>
          </a:bodyPr>
          <a:lstStyle/>
          <a:p>
            <a:pPr eaLnBrk="0" hangingPunct="0"/>
            <a:r>
              <a:rPr lang="en-US" b="1" dirty="0" smtClean="0">
                <a:solidFill>
                  <a:schemeClr val="bg1"/>
                </a:solidFill>
                <a:latin typeface="Verdana" pitchFamily="34" charset="0"/>
              </a:rPr>
              <a:t>Flex 2</a:t>
            </a:r>
            <a:endParaRPr lang="en-US" b="1" dirty="0">
              <a:solidFill>
                <a:schemeClr val="bg1"/>
              </a:solidFill>
              <a:latin typeface="Verdana" pitchFamily="34" charset="0"/>
            </a:endParaRPr>
          </a:p>
        </p:txBody>
      </p:sp>
      <p:sp>
        <p:nvSpPr>
          <p:cNvPr id="9" name="Oval 10"/>
          <p:cNvSpPr>
            <a:spLocks noChangeArrowheads="1"/>
          </p:cNvSpPr>
          <p:nvPr/>
        </p:nvSpPr>
        <p:spPr bwMode="auto">
          <a:xfrm>
            <a:off x="5105400" y="228598"/>
            <a:ext cx="1143000" cy="1101725"/>
          </a:xfrm>
          <a:prstGeom prst="ellipse">
            <a:avLst/>
          </a:prstGeom>
          <a:gradFill rotWithShape="1">
            <a:gsLst>
              <a:gs pos="0">
                <a:schemeClr val="accent6">
                  <a:lumMod val="75000"/>
                </a:schemeClr>
              </a:gs>
              <a:gs pos="100000">
                <a:schemeClr val="accent3">
                  <a:lumMod val="50000"/>
                </a:schemeClr>
              </a:gs>
            </a:gsLst>
            <a:path path="shape">
              <a:fillToRect l="50000" t="50000" r="50000" b="50000"/>
            </a:path>
          </a:gradFill>
          <a:ln>
            <a:noFill/>
          </a:ln>
          <a:effectLst/>
        </p:spPr>
        <p:txBody>
          <a:bodyPr wrap="none" anchor="ctr"/>
          <a:lstStyle/>
          <a:p>
            <a:pPr algn="ctr"/>
            <a:endParaRPr lang="en-US"/>
          </a:p>
        </p:txBody>
      </p:sp>
      <p:sp>
        <p:nvSpPr>
          <p:cNvPr id="10" name="Text Box 16"/>
          <p:cNvSpPr txBox="1">
            <a:spLocks noChangeArrowheads="1"/>
          </p:cNvSpPr>
          <p:nvPr/>
        </p:nvSpPr>
        <p:spPr bwMode="auto">
          <a:xfrm>
            <a:off x="5206127" y="618186"/>
            <a:ext cx="1042273"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817" dir="2708076" algn="ctr" rotWithShape="0">
                    <a:schemeClr val="bg2"/>
                  </a:outerShdw>
                </a:effectLst>
              </a14:hiddenEffects>
            </a:ext>
          </a:extLst>
        </p:spPr>
        <p:txBody>
          <a:bodyPr wrap="none">
            <a:spAutoFit/>
          </a:bodyPr>
          <a:lstStyle/>
          <a:p>
            <a:pPr eaLnBrk="0" hangingPunct="0"/>
            <a:r>
              <a:rPr lang="en-US" b="1" dirty="0" smtClean="0">
                <a:solidFill>
                  <a:schemeClr val="bg1"/>
                </a:solidFill>
                <a:latin typeface="Verdana" pitchFamily="34" charset="0"/>
              </a:rPr>
              <a:t>Flex 1 </a:t>
            </a:r>
            <a:endParaRPr lang="en-US" b="1" dirty="0">
              <a:solidFill>
                <a:schemeClr val="bg1"/>
              </a:solidFill>
              <a:latin typeface="Verdana" pitchFamily="34" charset="0"/>
            </a:endParaRPr>
          </a:p>
        </p:txBody>
      </p:sp>
      <p:sp>
        <p:nvSpPr>
          <p:cNvPr id="11" name="Oval 10"/>
          <p:cNvSpPr>
            <a:spLocks noChangeArrowheads="1"/>
          </p:cNvSpPr>
          <p:nvPr/>
        </p:nvSpPr>
        <p:spPr bwMode="auto">
          <a:xfrm>
            <a:off x="2743200" y="228600"/>
            <a:ext cx="1143000" cy="1101725"/>
          </a:xfrm>
          <a:prstGeom prst="ellipse">
            <a:avLst/>
          </a:prstGeom>
          <a:gradFill rotWithShape="1">
            <a:gsLst>
              <a:gs pos="0">
                <a:schemeClr val="accent6">
                  <a:lumMod val="75000"/>
                </a:schemeClr>
              </a:gs>
              <a:gs pos="100000">
                <a:schemeClr val="accent3">
                  <a:lumMod val="50000"/>
                </a:schemeClr>
              </a:gs>
            </a:gsLst>
            <a:path path="shape">
              <a:fillToRect l="50000" t="50000" r="50000" b="50000"/>
            </a:path>
          </a:gradFill>
          <a:ln>
            <a:noFill/>
          </a:ln>
          <a:effectLst/>
        </p:spPr>
        <p:txBody>
          <a:bodyPr wrap="none" anchor="ctr"/>
          <a:lstStyle/>
          <a:p>
            <a:pPr algn="ctr"/>
            <a:endParaRPr lang="en-US"/>
          </a:p>
        </p:txBody>
      </p:sp>
      <p:sp>
        <p:nvSpPr>
          <p:cNvPr id="12" name="Text Box 16"/>
          <p:cNvSpPr txBox="1">
            <a:spLocks noChangeArrowheads="1"/>
          </p:cNvSpPr>
          <p:nvPr/>
        </p:nvSpPr>
        <p:spPr bwMode="auto">
          <a:xfrm>
            <a:off x="2769874" y="485387"/>
            <a:ext cx="1249060"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817" dir="2708076" algn="ctr" rotWithShape="0">
                    <a:schemeClr val="bg2"/>
                  </a:outerShdw>
                </a:effectLst>
              </a14:hiddenEffects>
            </a:ext>
          </a:extLst>
        </p:spPr>
        <p:txBody>
          <a:bodyPr wrap="none">
            <a:spAutoFit/>
          </a:bodyPr>
          <a:lstStyle/>
          <a:p>
            <a:pPr eaLnBrk="0" hangingPunct="0"/>
            <a:r>
              <a:rPr lang="en-US" b="1" dirty="0" err="1" smtClean="0">
                <a:solidFill>
                  <a:schemeClr val="bg1"/>
                </a:solidFill>
                <a:latin typeface="Verdana" pitchFamily="34" charset="0"/>
              </a:rPr>
              <a:t>Acceler</a:t>
            </a:r>
            <a:r>
              <a:rPr lang="en-US" b="1" dirty="0" smtClean="0">
                <a:solidFill>
                  <a:schemeClr val="bg1"/>
                </a:solidFill>
                <a:latin typeface="Verdana" pitchFamily="34" charset="0"/>
              </a:rPr>
              <a:t>-</a:t>
            </a:r>
          </a:p>
          <a:p>
            <a:pPr eaLnBrk="0" hangingPunct="0"/>
            <a:r>
              <a:rPr lang="en-US" b="1" dirty="0" err="1" smtClean="0">
                <a:solidFill>
                  <a:schemeClr val="bg1"/>
                </a:solidFill>
                <a:latin typeface="Verdana" pitchFamily="34" charset="0"/>
              </a:rPr>
              <a:t>ometer</a:t>
            </a:r>
            <a:r>
              <a:rPr lang="en-US" b="1" dirty="0" smtClean="0">
                <a:solidFill>
                  <a:schemeClr val="bg1"/>
                </a:solidFill>
                <a:latin typeface="Verdana" pitchFamily="34" charset="0"/>
              </a:rPr>
              <a:t> </a:t>
            </a:r>
            <a:endParaRPr lang="en-US" b="1" dirty="0">
              <a:solidFill>
                <a:schemeClr val="bg1"/>
              </a:solidFill>
              <a:latin typeface="Verdana" pitchFamily="34" charset="0"/>
            </a:endParaRPr>
          </a:p>
        </p:txBody>
      </p:sp>
      <p:sp>
        <p:nvSpPr>
          <p:cNvPr id="13" name="Oval 12"/>
          <p:cNvSpPr>
            <a:spLocks noChangeArrowheads="1"/>
          </p:cNvSpPr>
          <p:nvPr/>
        </p:nvSpPr>
        <p:spPr bwMode="auto">
          <a:xfrm>
            <a:off x="2620962" y="4855564"/>
            <a:ext cx="1143000" cy="1101725"/>
          </a:xfrm>
          <a:prstGeom prst="ellipse">
            <a:avLst/>
          </a:prstGeom>
          <a:gradFill rotWithShape="1">
            <a:gsLst>
              <a:gs pos="0">
                <a:schemeClr val="accent6">
                  <a:lumMod val="75000"/>
                </a:schemeClr>
              </a:gs>
              <a:gs pos="100000">
                <a:schemeClr val="accent3">
                  <a:lumMod val="50000"/>
                </a:schemeClr>
              </a:gs>
            </a:gsLst>
            <a:path path="shape">
              <a:fillToRect l="50000" t="50000" r="50000" b="50000"/>
            </a:path>
          </a:gradFill>
          <a:ln>
            <a:noFill/>
          </a:ln>
          <a:effectLst/>
        </p:spPr>
        <p:txBody>
          <a:bodyPr wrap="none" anchor="ctr"/>
          <a:lstStyle/>
          <a:p>
            <a:pPr algn="ctr"/>
            <a:r>
              <a:rPr lang="en-US" dirty="0" smtClean="0"/>
              <a:t>Motor 1</a:t>
            </a:r>
            <a:endParaRPr lang="en-US" dirty="0"/>
          </a:p>
        </p:txBody>
      </p:sp>
      <p:sp>
        <p:nvSpPr>
          <p:cNvPr id="14" name="Oval 13"/>
          <p:cNvSpPr>
            <a:spLocks noChangeArrowheads="1"/>
          </p:cNvSpPr>
          <p:nvPr/>
        </p:nvSpPr>
        <p:spPr bwMode="auto">
          <a:xfrm>
            <a:off x="7543800" y="4855564"/>
            <a:ext cx="1143000" cy="1101725"/>
          </a:xfrm>
          <a:prstGeom prst="ellipse">
            <a:avLst/>
          </a:prstGeom>
          <a:gradFill rotWithShape="1">
            <a:gsLst>
              <a:gs pos="0">
                <a:schemeClr val="accent6">
                  <a:lumMod val="75000"/>
                </a:schemeClr>
              </a:gs>
              <a:gs pos="100000">
                <a:schemeClr val="accent3">
                  <a:lumMod val="50000"/>
                </a:schemeClr>
              </a:gs>
            </a:gsLst>
            <a:path path="shape">
              <a:fillToRect l="50000" t="50000" r="50000" b="50000"/>
            </a:path>
          </a:gradFill>
          <a:ln>
            <a:noFill/>
          </a:ln>
          <a:effectLst/>
        </p:spPr>
        <p:txBody>
          <a:bodyPr wrap="none" anchor="ctr"/>
          <a:lstStyle/>
          <a:p>
            <a:pPr algn="ctr"/>
            <a:r>
              <a:rPr lang="en-US" dirty="0" smtClean="0"/>
              <a:t>Motor 2</a:t>
            </a:r>
            <a:endParaRPr lang="en-US" dirty="0"/>
          </a:p>
        </p:txBody>
      </p:sp>
      <p:sp>
        <p:nvSpPr>
          <p:cNvPr id="15" name="未知"/>
          <p:cNvSpPr>
            <a:spLocks/>
          </p:cNvSpPr>
          <p:nvPr/>
        </p:nvSpPr>
        <p:spPr bwMode="auto">
          <a:xfrm flipH="1">
            <a:off x="3581400" y="1311254"/>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3">
              <a:lumMod val="75000"/>
            </a:schemeClr>
          </a:solidFill>
          <a:ln>
            <a:solidFill>
              <a:schemeClr val="accent6">
                <a:lumMod val="75000"/>
              </a:schemeClr>
            </a:solidFill>
          </a:ln>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6" name="未知"/>
          <p:cNvSpPr>
            <a:spLocks/>
          </p:cNvSpPr>
          <p:nvPr/>
        </p:nvSpPr>
        <p:spPr bwMode="auto">
          <a:xfrm>
            <a:off x="6834186" y="1278457"/>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3">
              <a:lumMod val="75000"/>
            </a:schemeClr>
          </a:solidFill>
          <a:ln>
            <a:solidFill>
              <a:schemeClr val="accent6">
                <a:lumMod val="75000"/>
              </a:schemeClr>
            </a:solidFill>
          </a:ln>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7" name="未知"/>
          <p:cNvSpPr>
            <a:spLocks/>
          </p:cNvSpPr>
          <p:nvPr/>
        </p:nvSpPr>
        <p:spPr bwMode="auto">
          <a:xfrm rot="10800000" flipH="1">
            <a:off x="3721179" y="4855564"/>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3">
              <a:lumMod val="75000"/>
            </a:schemeClr>
          </a:solidFill>
          <a:ln>
            <a:solidFill>
              <a:schemeClr val="accent6">
                <a:lumMod val="75000"/>
              </a:schemeClr>
            </a:solidFill>
          </a:ln>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18" name="未知"/>
          <p:cNvSpPr>
            <a:spLocks/>
          </p:cNvSpPr>
          <p:nvPr/>
        </p:nvSpPr>
        <p:spPr bwMode="auto">
          <a:xfrm rot="10800000">
            <a:off x="6669499" y="4953000"/>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3">
              <a:lumMod val="75000"/>
            </a:schemeClr>
          </a:solidFill>
          <a:ln>
            <a:solidFill>
              <a:schemeClr val="accent6">
                <a:lumMod val="75000"/>
              </a:schemeClr>
            </a:solidFill>
          </a:ln>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0" name="AutoShape 6"/>
          <p:cNvSpPr>
            <a:spLocks noChangeArrowheads="1"/>
          </p:cNvSpPr>
          <p:nvPr/>
        </p:nvSpPr>
        <p:spPr bwMode="auto">
          <a:xfrm rot="5400000">
            <a:off x="5297442" y="2977311"/>
            <a:ext cx="758916" cy="449262"/>
          </a:xfrm>
          <a:prstGeom prst="chevron">
            <a:avLst>
              <a:gd name="adj" fmla="val 52514"/>
            </a:avLst>
          </a:prstGeom>
          <a:solidFill>
            <a:schemeClr val="bg1"/>
          </a:solidFill>
          <a:ln>
            <a:noFill/>
          </a:ln>
          <a:effectLst/>
        </p:spPr>
        <p:txBody>
          <a:bodyPr wrap="none" anchor="ctr"/>
          <a:lstStyle/>
          <a:p>
            <a:endParaRPr lang="en-US"/>
          </a:p>
        </p:txBody>
      </p:sp>
      <p:sp>
        <p:nvSpPr>
          <p:cNvPr id="22" name="AutoShape 6"/>
          <p:cNvSpPr>
            <a:spLocks noChangeArrowheads="1"/>
          </p:cNvSpPr>
          <p:nvPr/>
        </p:nvSpPr>
        <p:spPr bwMode="auto">
          <a:xfrm rot="5400000">
            <a:off x="5428271" y="4728369"/>
            <a:ext cx="497258" cy="449262"/>
          </a:xfrm>
          <a:prstGeom prst="chevron">
            <a:avLst>
              <a:gd name="adj" fmla="val 52514"/>
            </a:avLst>
          </a:prstGeom>
          <a:solidFill>
            <a:schemeClr val="bg1"/>
          </a:solidFill>
          <a:ln>
            <a:noFill/>
          </a:ln>
          <a:effectLst/>
        </p:spPr>
        <p:txBody>
          <a:bodyPr wrap="none" anchor="ctr"/>
          <a:lstStyle/>
          <a:p>
            <a:endParaRPr lang="en-US"/>
          </a:p>
        </p:txBody>
      </p:sp>
      <p:sp>
        <p:nvSpPr>
          <p:cNvPr id="24" name="Rectangle 23"/>
          <p:cNvSpPr/>
          <p:nvPr/>
        </p:nvSpPr>
        <p:spPr>
          <a:xfrm>
            <a:off x="6705600" y="2819400"/>
            <a:ext cx="2286000" cy="914400"/>
          </a:xfrm>
          <a:prstGeom prst="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3">
                    <a:lumMod val="50000"/>
                  </a:schemeClr>
                </a:solidFill>
              </a:rPr>
              <a:t>Data transmitting</a:t>
            </a:r>
          </a:p>
          <a:p>
            <a:pPr algn="ctr"/>
            <a:r>
              <a:rPr lang="en-US" dirty="0" smtClean="0">
                <a:solidFill>
                  <a:schemeClr val="accent3">
                    <a:lumMod val="50000"/>
                  </a:schemeClr>
                </a:solidFill>
              </a:rPr>
              <a:t> (X-Bee)</a:t>
            </a:r>
            <a:endParaRPr lang="en-US" dirty="0">
              <a:solidFill>
                <a:schemeClr val="accent3">
                  <a:lumMod val="50000"/>
                </a:schemeClr>
              </a:solidFill>
            </a:endParaRPr>
          </a:p>
        </p:txBody>
      </p:sp>
      <p:sp>
        <p:nvSpPr>
          <p:cNvPr id="26" name="AutoShape 4"/>
          <p:cNvSpPr>
            <a:spLocks noChangeArrowheads="1"/>
          </p:cNvSpPr>
          <p:nvPr/>
        </p:nvSpPr>
        <p:spPr bwMode="auto">
          <a:xfrm rot="5400000">
            <a:off x="-2430463" y="10192"/>
            <a:ext cx="4824413" cy="6059490"/>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76200" dir="10800000" kx="-3284103" algn="br" rotWithShape="0">
                    <a:schemeClr val="bg2">
                      <a:alpha val="50000"/>
                    </a:schemeClr>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a:p>
        </p:txBody>
      </p:sp>
      <p:sp>
        <p:nvSpPr>
          <p:cNvPr id="27" name="Rectangle 26"/>
          <p:cNvSpPr/>
          <p:nvPr/>
        </p:nvSpPr>
        <p:spPr>
          <a:xfrm>
            <a:off x="-33728" y="1755684"/>
            <a:ext cx="2514600" cy="2133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Whole system </a:t>
            </a:r>
            <a:endParaRPr lang="en-US" sz="3200" dirty="0"/>
          </a:p>
        </p:txBody>
      </p:sp>
    </p:spTree>
    <p:extLst>
      <p:ext uri="{BB962C8B-B14F-4D97-AF65-F5344CB8AC3E}">
        <p14:creationId xmlns:p14="http://schemas.microsoft.com/office/powerpoint/2010/main" xmlns="" val="37450211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600200"/>
            <a:ext cx="8229600" cy="4525963"/>
          </a:xfrm>
        </p:spPr>
        <p:txBody>
          <a:bodyPr/>
          <a:lstStyle/>
          <a:p>
            <a:endParaRPr lang="en-US" dirty="0">
              <a:solidFill>
                <a:schemeClr val="bg1"/>
              </a:solidFill>
            </a:endParaRPr>
          </a:p>
          <a:p>
            <a:pPr marL="0" indent="0">
              <a:buNone/>
            </a:pPr>
            <a:endParaRPr lang="en-US" dirty="0" smtClean="0">
              <a:solidFill>
                <a:schemeClr val="bg1"/>
              </a:solidFill>
            </a:endParaRPr>
          </a:p>
          <a:p>
            <a:pPr marL="0" indent="0">
              <a:buNone/>
            </a:pPr>
            <a:endParaRPr lang="en-US" dirty="0">
              <a:solidFill>
                <a:schemeClr val="bg1"/>
              </a:solidFill>
            </a:endParaRPr>
          </a:p>
        </p:txBody>
      </p:sp>
      <p:sp>
        <p:nvSpPr>
          <p:cNvPr id="4" name="Rectangle 3"/>
          <p:cNvSpPr/>
          <p:nvPr/>
        </p:nvSpPr>
        <p:spPr>
          <a:xfrm rot="21323076">
            <a:off x="555264" y="1166175"/>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754652" y="168714"/>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cap="all" dirty="0" smtClean="0">
                <a:solidFill>
                  <a:schemeClr val="bg1"/>
                </a:solidFill>
              </a:rPr>
              <a:t>Problems </a:t>
            </a:r>
            <a:r>
              <a:rPr lang="en-US" b="1" cap="all" dirty="0">
                <a:solidFill>
                  <a:schemeClr val="bg1"/>
                </a:solidFill>
              </a:rPr>
              <a:t>and CONSTRAINTS:  </a:t>
            </a:r>
            <a:br>
              <a:rPr lang="en-US" b="1" cap="all" dirty="0">
                <a:solidFill>
                  <a:schemeClr val="bg1"/>
                </a:solidFill>
              </a:rPr>
            </a:br>
            <a:endParaRPr lang="en-US" dirty="0">
              <a:solidFill>
                <a:schemeClr val="bg1"/>
              </a:solidFill>
            </a:endParaRPr>
          </a:p>
        </p:txBody>
      </p:sp>
      <p:sp>
        <p:nvSpPr>
          <p:cNvPr id="6" name="Rounded Rectangle 5"/>
          <p:cNvSpPr/>
          <p:nvPr/>
        </p:nvSpPr>
        <p:spPr>
          <a:xfrm>
            <a:off x="754652" y="2044885"/>
            <a:ext cx="6741287" cy="1600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bg1"/>
                </a:solidFill>
              </a:rPr>
              <a:t>1- </a:t>
            </a:r>
            <a:r>
              <a:rPr lang="en-US" sz="2400" b="1" dirty="0" smtClean="0">
                <a:solidFill>
                  <a:schemeClr val="bg1"/>
                </a:solidFill>
              </a:rPr>
              <a:t>accelerometer </a:t>
            </a:r>
            <a:r>
              <a:rPr lang="en-US" sz="2400" b="1" dirty="0">
                <a:solidFill>
                  <a:schemeClr val="bg1"/>
                </a:solidFill>
              </a:rPr>
              <a:t>problem :</a:t>
            </a:r>
          </a:p>
          <a:p>
            <a:r>
              <a:rPr lang="en-US" sz="2400" b="1" dirty="0">
                <a:solidFill>
                  <a:schemeClr val="bg1"/>
                </a:solidFill>
              </a:rPr>
              <a:t>the accelerometer </a:t>
            </a:r>
            <a:r>
              <a:rPr lang="en-US" sz="2400" b="1" dirty="0" smtClean="0">
                <a:solidFill>
                  <a:schemeClr val="bg1"/>
                </a:solidFill>
              </a:rPr>
              <a:t>destroyed and  </a:t>
            </a:r>
            <a:r>
              <a:rPr lang="en-US" sz="2400" b="1" dirty="0">
                <a:solidFill>
                  <a:schemeClr val="bg1"/>
                </a:solidFill>
              </a:rPr>
              <a:t>gave unstable values .</a:t>
            </a:r>
          </a:p>
          <a:p>
            <a:pPr algn="ctr"/>
            <a:endParaRPr lang="en-US" sz="2400" b="1" dirty="0"/>
          </a:p>
        </p:txBody>
      </p:sp>
      <p:sp>
        <p:nvSpPr>
          <p:cNvPr id="7" name="Rounded Rectangle 6"/>
          <p:cNvSpPr/>
          <p:nvPr/>
        </p:nvSpPr>
        <p:spPr>
          <a:xfrm>
            <a:off x="1782516" y="4191004"/>
            <a:ext cx="6741287" cy="1600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bg1"/>
                </a:solidFill>
              </a:rPr>
              <a:t>We searched for the reason and we found that we fed it by more than 3.3 volt </a:t>
            </a:r>
            <a:r>
              <a:rPr lang="en-US" sz="2400" b="1" dirty="0" smtClean="0">
                <a:solidFill>
                  <a:schemeClr val="bg1"/>
                </a:solidFill>
              </a:rPr>
              <a:t>“completely </a:t>
            </a:r>
            <a:r>
              <a:rPr lang="en-US" sz="2400" b="1" dirty="0">
                <a:solidFill>
                  <a:schemeClr val="bg1"/>
                </a:solidFill>
              </a:rPr>
              <a:t>damaged ”.</a:t>
            </a:r>
          </a:p>
        </p:txBody>
      </p:sp>
      <p:sp>
        <p:nvSpPr>
          <p:cNvPr id="8" name="Right Arrow 7"/>
          <p:cNvSpPr/>
          <p:nvPr/>
        </p:nvSpPr>
        <p:spPr>
          <a:xfrm>
            <a:off x="754652" y="4419600"/>
            <a:ext cx="921748" cy="838200"/>
          </a:xfrm>
          <a:prstGeom prst="rightArrow">
            <a:avLst/>
          </a:prstGeom>
          <a:solidFill>
            <a:schemeClr val="tx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077385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1600200"/>
            <a:ext cx="6858000" cy="4525963"/>
          </a:xfrm>
        </p:spPr>
        <p:txBody>
          <a:bodyPr/>
          <a:lstStyle/>
          <a:p>
            <a:endParaRPr lang="en-US" dirty="0" smtClean="0">
              <a:solidFill>
                <a:schemeClr val="bg1"/>
              </a:solidFill>
            </a:endParaRPr>
          </a:p>
          <a:p>
            <a:pPr marL="0" indent="0">
              <a:buNone/>
            </a:pPr>
            <a:endParaRPr lang="en-US" dirty="0" smtClean="0">
              <a:solidFill>
                <a:schemeClr val="bg1"/>
              </a:solidFill>
            </a:endParaRPr>
          </a:p>
          <a:p>
            <a:pPr marL="0" indent="0">
              <a:buNone/>
            </a:pPr>
            <a:endParaRPr lang="en-US" dirty="0" smtClean="0">
              <a:solidFill>
                <a:schemeClr val="bg1"/>
              </a:solidFill>
            </a:endParaRPr>
          </a:p>
          <a:p>
            <a:r>
              <a:rPr lang="en-US" dirty="0" smtClean="0">
                <a:solidFill>
                  <a:schemeClr val="bg1"/>
                </a:solidFill>
              </a:rPr>
              <a:t>Using voltage regulator fed 3.3 volt.</a:t>
            </a:r>
          </a:p>
          <a:p>
            <a:endParaRPr lang="en-US" dirty="0">
              <a:solidFill>
                <a:schemeClr val="bg1"/>
              </a:solidFill>
            </a:endParaRPr>
          </a:p>
          <a:p>
            <a:endParaRPr lang="en-US" dirty="0" smtClean="0">
              <a:solidFill>
                <a:schemeClr val="bg1"/>
              </a:solidFill>
            </a:endParaRPr>
          </a:p>
          <a:p>
            <a:endParaRPr lang="en-US" dirty="0">
              <a:solidFill>
                <a:schemeClr val="bg1"/>
              </a:solidFill>
            </a:endParaRPr>
          </a:p>
        </p:txBody>
      </p:sp>
      <p:sp>
        <p:nvSpPr>
          <p:cNvPr id="6" name="未知"/>
          <p:cNvSpPr>
            <a:spLocks noEditPoints="1"/>
          </p:cNvSpPr>
          <p:nvPr/>
        </p:nvSpPr>
        <p:spPr bwMode="auto">
          <a:xfrm rot="10800000">
            <a:off x="2971800" y="609600"/>
            <a:ext cx="5943600" cy="4038600"/>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solidFill>
            <a:schemeClr val="accent6">
              <a:lumMod val="75000"/>
            </a:schemeClr>
          </a:solidFill>
          <a:ln w="9525">
            <a:solidFill>
              <a:schemeClr val="accent6">
                <a:lumMod val="75000"/>
              </a:schemeClr>
            </a:solidFill>
            <a:round/>
            <a:headEnd/>
            <a:tailEnd/>
          </a:ln>
          <a:effectLst>
            <a:outerShdw dist="206741" dir="8249373" algn="ctr" rotWithShape="0">
              <a:srgbClr val="C1D1D3">
                <a:alpha val="50000"/>
              </a:srgbClr>
            </a:outerShdw>
          </a:effectLst>
          <a:extLst/>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endParaRPr lang="en-US" dirty="0"/>
          </a:p>
        </p:txBody>
      </p:sp>
      <p:sp>
        <p:nvSpPr>
          <p:cNvPr id="7" name="Oval 6"/>
          <p:cNvSpPr/>
          <p:nvPr/>
        </p:nvSpPr>
        <p:spPr>
          <a:xfrm>
            <a:off x="3352800" y="914400"/>
            <a:ext cx="3352800" cy="762000"/>
          </a:xfrm>
          <a:prstGeom prst="ellipse">
            <a:avLst/>
          </a:prstGeom>
          <a:solidFill>
            <a:schemeClr val="accent6">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S</a:t>
            </a:r>
            <a:r>
              <a:rPr lang="en-US" sz="4000" dirty="0" smtClean="0"/>
              <a:t>olution</a:t>
            </a:r>
            <a:endParaRPr lang="en-US" sz="4000" dirty="0"/>
          </a:p>
        </p:txBody>
      </p:sp>
      <p:sp>
        <p:nvSpPr>
          <p:cNvPr id="5" name="未知"/>
          <p:cNvSpPr>
            <a:spLocks noEditPoints="1"/>
          </p:cNvSpPr>
          <p:nvPr/>
        </p:nvSpPr>
        <p:spPr bwMode="auto">
          <a:xfrm rot="21232887">
            <a:off x="318121" y="2565753"/>
            <a:ext cx="7443985" cy="2718965"/>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bg2">
                  <a:gamma/>
                  <a:tint val="30196"/>
                  <a:invGamma/>
                  <a:alpha val="35999"/>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Tree>
    <p:extLst>
      <p:ext uri="{BB962C8B-B14F-4D97-AF65-F5344CB8AC3E}">
        <p14:creationId xmlns:p14="http://schemas.microsoft.com/office/powerpoint/2010/main" xmlns="" val="7976655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1323076">
            <a:off x="341037" y="1162163"/>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540425" y="164702"/>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cap="all" dirty="0" smtClean="0">
                <a:solidFill>
                  <a:schemeClr val="bg1"/>
                </a:solidFill>
              </a:rPr>
              <a:t>Problems </a:t>
            </a:r>
            <a:r>
              <a:rPr lang="en-US" b="1" cap="all" dirty="0">
                <a:solidFill>
                  <a:schemeClr val="bg1"/>
                </a:solidFill>
              </a:rPr>
              <a:t>and CONSTRAINTS:  </a:t>
            </a:r>
            <a:br>
              <a:rPr lang="en-US" b="1" cap="all" dirty="0">
                <a:solidFill>
                  <a:schemeClr val="bg1"/>
                </a:solidFill>
              </a:rPr>
            </a:br>
            <a:endParaRPr lang="en-US" dirty="0">
              <a:solidFill>
                <a:schemeClr val="bg1"/>
              </a:solidFill>
            </a:endParaRPr>
          </a:p>
        </p:txBody>
      </p:sp>
      <p:sp>
        <p:nvSpPr>
          <p:cNvPr id="6" name="Rounded Rectangle 5"/>
          <p:cNvSpPr/>
          <p:nvPr/>
        </p:nvSpPr>
        <p:spPr>
          <a:xfrm>
            <a:off x="540424" y="2058435"/>
            <a:ext cx="6741287" cy="1600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bg1"/>
                </a:solidFill>
              </a:rPr>
              <a:t>Sensitivity </a:t>
            </a:r>
            <a:r>
              <a:rPr lang="en-US" sz="2400" dirty="0">
                <a:solidFill>
                  <a:schemeClr val="bg1"/>
                </a:solidFill>
              </a:rPr>
              <a:t>for </a:t>
            </a:r>
            <a:r>
              <a:rPr lang="en-US" sz="2400" dirty="0" smtClean="0">
                <a:solidFill>
                  <a:schemeClr val="bg1"/>
                </a:solidFill>
              </a:rPr>
              <a:t>Flex sensor </a:t>
            </a:r>
            <a:r>
              <a:rPr lang="en-US" sz="2400" dirty="0">
                <a:solidFill>
                  <a:schemeClr val="bg1"/>
                </a:solidFill>
              </a:rPr>
              <a:t>:</a:t>
            </a:r>
          </a:p>
          <a:p>
            <a:pPr algn="ctr"/>
            <a:endParaRPr lang="en-US" sz="2400" b="1" dirty="0"/>
          </a:p>
        </p:txBody>
      </p:sp>
      <p:sp>
        <p:nvSpPr>
          <p:cNvPr id="7" name="Rounded Rectangle 6"/>
          <p:cNvSpPr/>
          <p:nvPr/>
        </p:nvSpPr>
        <p:spPr>
          <a:xfrm>
            <a:off x="1568289" y="4186992"/>
            <a:ext cx="6741287" cy="1600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bg1"/>
                </a:solidFill>
              </a:rPr>
              <a:t>Its </a:t>
            </a:r>
            <a:r>
              <a:rPr lang="en-US" sz="2400" dirty="0">
                <a:solidFill>
                  <a:schemeClr val="bg1"/>
                </a:solidFill>
              </a:rPr>
              <a:t>conductive material affected with usage and with the time there will notable variations of the output voltage </a:t>
            </a:r>
            <a:r>
              <a:rPr lang="en-US" sz="2400" dirty="0" smtClean="0">
                <a:solidFill>
                  <a:schemeClr val="bg1"/>
                </a:solidFill>
              </a:rPr>
              <a:t>range .</a:t>
            </a:r>
            <a:endParaRPr lang="en-US" sz="2400" dirty="0">
              <a:solidFill>
                <a:schemeClr val="bg1"/>
              </a:solidFill>
            </a:endParaRPr>
          </a:p>
        </p:txBody>
      </p:sp>
      <p:sp>
        <p:nvSpPr>
          <p:cNvPr id="8" name="Right Arrow 7"/>
          <p:cNvSpPr/>
          <p:nvPr/>
        </p:nvSpPr>
        <p:spPr>
          <a:xfrm>
            <a:off x="540425" y="4415588"/>
            <a:ext cx="921748" cy="838200"/>
          </a:xfrm>
          <a:prstGeom prst="rightArrow">
            <a:avLst/>
          </a:prstGeom>
          <a:solidFill>
            <a:schemeClr val="tx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7607709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未知"/>
          <p:cNvSpPr>
            <a:spLocks noEditPoints="1"/>
          </p:cNvSpPr>
          <p:nvPr/>
        </p:nvSpPr>
        <p:spPr bwMode="auto">
          <a:xfrm rot="20241943">
            <a:off x="413735" y="-310354"/>
            <a:ext cx="9207921" cy="6758684"/>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accent6">
                  <a:lumMod val="75000"/>
                </a:schemeClr>
              </a:gs>
              <a:gs pos="100000">
                <a:schemeClr val="bg2"/>
              </a:gs>
            </a:gsLst>
            <a:lin ang="0" scaled="1"/>
          </a:gradFill>
          <a:ln>
            <a:noFill/>
          </a:ln>
        </p:spPr>
        <p:txBody>
          <a:bodyPr/>
          <a:lstStyle/>
          <a:p>
            <a:endParaRPr lang="en-US"/>
          </a:p>
        </p:txBody>
      </p:sp>
      <p:sp>
        <p:nvSpPr>
          <p:cNvPr id="3" name="Content Placeholder 2"/>
          <p:cNvSpPr>
            <a:spLocks noGrp="1"/>
          </p:cNvSpPr>
          <p:nvPr>
            <p:ph idx="4294967295"/>
          </p:nvPr>
        </p:nvSpPr>
        <p:spPr>
          <a:xfrm>
            <a:off x="0" y="1600200"/>
            <a:ext cx="8229600" cy="4525963"/>
          </a:xfrm>
        </p:spPr>
        <p:txBody>
          <a:bodyPr/>
          <a:lstStyle/>
          <a:p>
            <a:endParaRPr lang="en-US" dirty="0" smtClean="0">
              <a:solidFill>
                <a:schemeClr val="bg1"/>
              </a:solidFill>
            </a:endParaRPr>
          </a:p>
          <a:p>
            <a:pPr marL="0" indent="0">
              <a:buNone/>
            </a:pPr>
            <a:endParaRPr lang="en-US" dirty="0">
              <a:solidFill>
                <a:schemeClr val="bg1"/>
              </a:solidFill>
            </a:endParaRPr>
          </a:p>
        </p:txBody>
      </p:sp>
      <p:pic>
        <p:nvPicPr>
          <p:cNvPr id="1026" name="Picture 2" descr="C:\Users\ashwaq\Desktop\20130518_14472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05263" y="492252"/>
            <a:ext cx="6926179" cy="1479665"/>
          </a:xfrm>
          <a:prstGeom prst="rect">
            <a:avLst/>
          </a:prstGeom>
          <a:noFill/>
          <a:ln>
            <a:solidFill>
              <a:schemeClr val="accent6">
                <a:lumMod val="75000"/>
              </a:schemeClr>
            </a:solidFill>
          </a:ln>
          <a:extLst>
            <a:ext uri="{909E8E84-426E-40DD-AFC4-6F175D3DCCD1}">
              <a14:hiddenFill xmlns:a14="http://schemas.microsoft.com/office/drawing/2010/main" xmlns="">
                <a:solidFill>
                  <a:srgbClr val="FFFFFF"/>
                </a:solidFill>
              </a14:hiddenFill>
            </a:ext>
          </a:extLst>
        </p:spPr>
      </p:pic>
      <p:pic>
        <p:nvPicPr>
          <p:cNvPr id="1027" name="Picture 3" descr="C:\Users\ashwaq\Desktop\20130518_144800.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10800000">
            <a:off x="381000" y="2263832"/>
            <a:ext cx="6934200" cy="1479665"/>
          </a:xfrm>
          <a:prstGeom prst="rect">
            <a:avLst/>
          </a:prstGeom>
          <a:noFill/>
          <a:ln>
            <a:solidFill>
              <a:schemeClr val="accent6">
                <a:lumMod val="75000"/>
              </a:schemeClr>
            </a:solidFill>
          </a:ln>
          <a:extLst>
            <a:ext uri="{909E8E84-426E-40DD-AFC4-6F175D3DCCD1}">
              <a14:hiddenFill xmlns:a14="http://schemas.microsoft.com/office/drawing/2010/main" xmlns="">
                <a:solidFill>
                  <a:srgbClr val="FFFFFF"/>
                </a:solidFill>
              </a14:hiddenFill>
            </a:ext>
          </a:extLst>
        </p:spPr>
      </p:pic>
      <p:pic>
        <p:nvPicPr>
          <p:cNvPr id="51" name="Picture 2"/>
          <p:cNvPicPr>
            <a:picLocks noChangeAspect="1" noChangeArrowheads="1"/>
          </p:cNvPicPr>
          <p:nvPr/>
        </p:nvPicPr>
        <p:blipFill>
          <a:blip r:embed="rId5" cstate="print"/>
          <a:srcRect/>
          <a:stretch>
            <a:fillRect/>
          </a:stretch>
        </p:blipFill>
        <p:spPr bwMode="auto">
          <a:xfrm>
            <a:off x="2514600" y="4267200"/>
            <a:ext cx="4419600" cy="1847850"/>
          </a:xfrm>
          <a:prstGeom prst="rect">
            <a:avLst/>
          </a:prstGeom>
          <a:noFill/>
          <a:ln w="9525">
            <a:solidFill>
              <a:schemeClr val="accent6">
                <a:lumMod val="75000"/>
              </a:schemeClr>
            </a:solidFill>
            <a:miter lim="800000"/>
            <a:headEnd/>
            <a:tailEnd/>
          </a:ln>
        </p:spPr>
      </p:pic>
    </p:spTree>
    <p:extLst>
      <p:ext uri="{BB962C8B-B14F-4D97-AF65-F5344CB8AC3E}">
        <p14:creationId xmlns:p14="http://schemas.microsoft.com/office/powerpoint/2010/main" xmlns="" val="9703697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754652" y="168714"/>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cap="all" dirty="0" smtClean="0">
                <a:solidFill>
                  <a:schemeClr val="bg1"/>
                </a:solidFill>
              </a:rPr>
              <a:t>Future work</a:t>
            </a:r>
            <a:endParaRPr lang="en-US" dirty="0">
              <a:solidFill>
                <a:schemeClr val="bg1"/>
              </a:solidFill>
            </a:endParaRPr>
          </a:p>
        </p:txBody>
      </p:sp>
      <p:sp>
        <p:nvSpPr>
          <p:cNvPr id="4" name="Rectangle 3"/>
          <p:cNvSpPr/>
          <p:nvPr/>
        </p:nvSpPr>
        <p:spPr>
          <a:xfrm rot="21323076">
            <a:off x="555264" y="1166175"/>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未知"/>
          <p:cNvSpPr>
            <a:spLocks noEditPoints="1"/>
          </p:cNvSpPr>
          <p:nvPr/>
        </p:nvSpPr>
        <p:spPr bwMode="auto">
          <a:xfrm rot="20241943">
            <a:off x="1222361" y="12558"/>
            <a:ext cx="6094413" cy="2424113"/>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bg2">
                  <a:gamma/>
                  <a:tint val="30196"/>
                  <a:invGamma/>
                  <a:alpha val="35999"/>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 name="Rounded Rectangle 5"/>
          <p:cNvSpPr/>
          <p:nvPr/>
        </p:nvSpPr>
        <p:spPr>
          <a:xfrm>
            <a:off x="754652" y="2044884"/>
            <a:ext cx="7779748" cy="3441516"/>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 we </a:t>
            </a:r>
            <a:r>
              <a:rPr lang="en-US" sz="2400" dirty="0"/>
              <a:t>will work to improve our idea "gesture controlling" to control any devices by any part of body not just by hand.</a:t>
            </a:r>
          </a:p>
          <a:p>
            <a:endParaRPr lang="en-US" sz="2400" dirty="0"/>
          </a:p>
          <a:p>
            <a:r>
              <a:rPr lang="en-US" sz="2400" dirty="0" smtClean="0"/>
              <a:t>- Also </a:t>
            </a:r>
            <a:r>
              <a:rPr lang="en-US" sz="2400" dirty="0"/>
              <a:t>we will use our project to become helpful for </a:t>
            </a:r>
            <a:r>
              <a:rPr lang="en-US" sz="2400" dirty="0" smtClean="0"/>
              <a:t>people with special needs.</a:t>
            </a:r>
            <a:endParaRPr lang="en-US" sz="2400" dirty="0"/>
          </a:p>
          <a:p>
            <a:endParaRPr lang="en-US" sz="2400" dirty="0"/>
          </a:p>
          <a:p>
            <a:r>
              <a:rPr lang="en-US" sz="2400" dirty="0" smtClean="0"/>
              <a:t>- Games </a:t>
            </a:r>
            <a:r>
              <a:rPr lang="en-US" sz="2400" dirty="0"/>
              <a:t>field.</a:t>
            </a:r>
            <a:endParaRPr lang="ar-SA" sz="2400" dirty="0"/>
          </a:p>
          <a:p>
            <a:pPr algn="ctr"/>
            <a:endParaRPr lang="en-US" sz="2400" b="1" dirty="0"/>
          </a:p>
        </p:txBody>
      </p:sp>
    </p:spTree>
    <p:extLst>
      <p:ext uri="{BB962C8B-B14F-4D97-AF65-F5344CB8AC3E}">
        <p14:creationId xmlns:p14="http://schemas.microsoft.com/office/powerpoint/2010/main" xmlns="" val="21081545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54652" y="168714"/>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cap="all" dirty="0" smtClean="0">
                <a:solidFill>
                  <a:schemeClr val="bg1"/>
                </a:solidFill>
              </a:rPr>
              <a:t>Conclusion </a:t>
            </a:r>
            <a:endParaRPr lang="en-US" dirty="0">
              <a:solidFill>
                <a:schemeClr val="bg1"/>
              </a:solidFill>
            </a:endParaRPr>
          </a:p>
        </p:txBody>
      </p:sp>
      <p:sp>
        <p:nvSpPr>
          <p:cNvPr id="3" name="Rectangle 2"/>
          <p:cNvSpPr/>
          <p:nvPr/>
        </p:nvSpPr>
        <p:spPr>
          <a:xfrm rot="21323076">
            <a:off x="555264" y="1166175"/>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54652" y="2044884"/>
            <a:ext cx="7779748" cy="3441516"/>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t>- All </a:t>
            </a:r>
            <a:r>
              <a:rPr lang="en-US" sz="2400" dirty="0"/>
              <a:t>difficulties can be overcome by using Accelerometer and </a:t>
            </a:r>
            <a:r>
              <a:rPr lang="en-US" sz="2400" b="1" dirty="0"/>
              <a:t>Gyroscope</a:t>
            </a:r>
            <a:r>
              <a:rPr lang="en-US" sz="2400" dirty="0"/>
              <a:t> </a:t>
            </a:r>
            <a:r>
              <a:rPr lang="en-US" sz="2400" dirty="0" smtClean="0"/>
              <a:t>sensor.</a:t>
            </a:r>
          </a:p>
          <a:p>
            <a:endParaRPr lang="en-US" sz="2400" b="1" dirty="0"/>
          </a:p>
          <a:p>
            <a:r>
              <a:rPr lang="en-US" sz="2400" b="1" dirty="0" smtClean="0"/>
              <a:t>- Expensive !!!!!</a:t>
            </a:r>
            <a:endParaRPr lang="en-US" sz="2400" b="1" dirty="0"/>
          </a:p>
        </p:txBody>
      </p:sp>
      <p:sp>
        <p:nvSpPr>
          <p:cNvPr id="10" name="AutoShape 5"/>
          <p:cNvSpPr>
            <a:spLocks noChangeArrowheads="1"/>
          </p:cNvSpPr>
          <p:nvPr/>
        </p:nvSpPr>
        <p:spPr bwMode="auto">
          <a:xfrm rot="11335262" flipH="1">
            <a:off x="2628401" y="-1920889"/>
            <a:ext cx="4032250" cy="3924300"/>
          </a:xfrm>
          <a:custGeom>
            <a:avLst/>
            <a:gdLst>
              <a:gd name="G0" fmla="+- 5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
              <a:gd name="G18" fmla="*/ 56 1 2"/>
              <a:gd name="G19" fmla="+- G18 5400 0"/>
              <a:gd name="G20" fmla="cos G19 11796480"/>
              <a:gd name="G21" fmla="sin G19 11796480"/>
              <a:gd name="G22" fmla="+- G20 10800 0"/>
              <a:gd name="G23" fmla="+- G21 10800 0"/>
              <a:gd name="G24" fmla="+- 10800 0 G20"/>
              <a:gd name="G25" fmla="+- 56 10800 0"/>
              <a:gd name="G26" fmla="?: G9 G17 G25"/>
              <a:gd name="G27" fmla="?: G9 0 21600"/>
              <a:gd name="G28" fmla="cos 10800 11796480"/>
              <a:gd name="G29" fmla="sin 10800 11796480"/>
              <a:gd name="G30" fmla="sin 5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72 w 21600"/>
              <a:gd name="T15" fmla="*/ 10800 h 21600"/>
              <a:gd name="T16" fmla="*/ 10800 w 21600"/>
              <a:gd name="T17" fmla="*/ 10744 h 21600"/>
              <a:gd name="T18" fmla="*/ 16228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44" y="10800"/>
                </a:moveTo>
                <a:cubicBezTo>
                  <a:pt x="10744" y="10769"/>
                  <a:pt x="10769" y="10744"/>
                  <a:pt x="10800" y="10744"/>
                </a:cubicBezTo>
                <a:cubicBezTo>
                  <a:pt x="10830" y="10743"/>
                  <a:pt x="10855" y="10769"/>
                  <a:pt x="10856" y="10799"/>
                </a:cubicBezTo>
                <a:lnTo>
                  <a:pt x="21600" y="10800"/>
                </a:lnTo>
                <a:cubicBezTo>
                  <a:pt x="21600" y="4835"/>
                  <a:pt x="16764" y="0"/>
                  <a:pt x="10800" y="0"/>
                </a:cubicBezTo>
                <a:cubicBezTo>
                  <a:pt x="4835" y="0"/>
                  <a:pt x="0" y="4835"/>
                  <a:pt x="0" y="10800"/>
                </a:cubicBezTo>
                <a:close/>
              </a:path>
            </a:pathLst>
          </a:custGeom>
          <a:gradFill rotWithShape="1">
            <a:gsLst>
              <a:gs pos="0">
                <a:schemeClr val="accent6">
                  <a:lumMod val="75000"/>
                </a:schemeClr>
              </a:gs>
              <a:gs pos="100000">
                <a:schemeClr val="hlink">
                  <a:gamma/>
                  <a:tint val="0"/>
                  <a:invGamma/>
                  <a:alpha val="48000"/>
                </a:schemeClr>
              </a:gs>
            </a:gsLst>
            <a:lin ang="5400000" scaled="1"/>
          </a:gradFill>
          <a:ln>
            <a:noFill/>
          </a:ln>
          <a:effectLst/>
        </p:spPr>
        <p:txBody>
          <a:bodyPr wrap="none" anchor="ctr"/>
          <a:lstStyle/>
          <a:p>
            <a:endParaRPr lang="en-US"/>
          </a:p>
        </p:txBody>
      </p:sp>
    </p:spTree>
    <p:extLst>
      <p:ext uri="{BB962C8B-B14F-4D97-AF65-F5344CB8AC3E}">
        <p14:creationId xmlns:p14="http://schemas.microsoft.com/office/powerpoint/2010/main" xmlns="" val="5668646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ashwaq\Desktop\25.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63200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1323076">
            <a:off x="420912" y="1231095"/>
            <a:ext cx="8077200" cy="5105400"/>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txBox="1">
            <a:spLocks/>
          </p:cNvSpPr>
          <p:nvPr/>
        </p:nvSpPr>
        <p:spPr>
          <a:xfrm>
            <a:off x="609600" y="457200"/>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smtClean="0">
                <a:solidFill>
                  <a:schemeClr val="bg1"/>
                </a:solidFill>
              </a:rPr>
              <a:t>Introduction</a:t>
            </a:r>
            <a:endParaRPr lang="en-US" sz="4000" dirty="0">
              <a:solidFill>
                <a:schemeClr val="bg1"/>
              </a:solidFill>
            </a:endParaRPr>
          </a:p>
        </p:txBody>
      </p:sp>
      <p:sp>
        <p:nvSpPr>
          <p:cNvPr id="4" name="Content Placeholder 2"/>
          <p:cNvSpPr txBox="1">
            <a:spLocks/>
          </p:cNvSpPr>
          <p:nvPr/>
        </p:nvSpPr>
        <p:spPr>
          <a:xfrm>
            <a:off x="609600" y="1600200"/>
            <a:ext cx="7620000"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en-US" sz="2800" dirty="0" smtClean="0">
                <a:solidFill>
                  <a:schemeClr val="bg1"/>
                </a:solidFill>
              </a:rPr>
              <a:t>           </a:t>
            </a:r>
            <a:r>
              <a:rPr lang="en-US" sz="2800" dirty="0">
                <a:solidFill>
                  <a:schemeClr val="bg1"/>
                </a:solidFill>
              </a:rPr>
              <a:t>Gesture Control Car </a:t>
            </a:r>
            <a:r>
              <a:rPr lang="en-US" sz="2800" dirty="0" smtClean="0">
                <a:solidFill>
                  <a:schemeClr val="bg1"/>
                </a:solidFill>
              </a:rPr>
              <a:t>(GCC)is </a:t>
            </a:r>
            <a:r>
              <a:rPr lang="en-US" sz="2800" dirty="0">
                <a:solidFill>
                  <a:schemeClr val="bg1"/>
                </a:solidFill>
              </a:rPr>
              <a:t>a microcontroller project </a:t>
            </a:r>
            <a:r>
              <a:rPr lang="en-US" sz="2800" dirty="0" smtClean="0">
                <a:solidFill>
                  <a:schemeClr val="bg1"/>
                </a:solidFill>
              </a:rPr>
              <a:t>  that </a:t>
            </a:r>
            <a:r>
              <a:rPr lang="en-US" sz="2800" dirty="0">
                <a:solidFill>
                  <a:schemeClr val="bg1"/>
                </a:solidFill>
              </a:rPr>
              <a:t>control the car motion by hand </a:t>
            </a:r>
            <a:r>
              <a:rPr lang="en-US" sz="2800" dirty="0" smtClean="0">
                <a:solidFill>
                  <a:schemeClr val="bg1"/>
                </a:solidFill>
              </a:rPr>
              <a:t>glove.</a:t>
            </a:r>
            <a:endParaRPr lang="en-US" sz="2800" dirty="0"/>
          </a:p>
          <a:p>
            <a:pPr marL="0" indent="0">
              <a:buFont typeface="Arial" pitchFamily="34" charset="0"/>
              <a:buNone/>
            </a:pPr>
            <a:endParaRPr lang="en-US" dirty="0">
              <a:solidFill>
                <a:schemeClr val="bg1"/>
              </a:solidFill>
            </a:endParaRPr>
          </a:p>
        </p:txBody>
      </p:sp>
      <p:pic>
        <p:nvPicPr>
          <p:cNvPr id="5" name="Picture 4"/>
          <p:cNvPicPr/>
          <p:nvPr/>
        </p:nvPicPr>
        <p:blipFill>
          <a:blip r:embed="rId2" cstate="print">
            <a:extLst>
              <a:ext uri="{28A0092B-C50C-407E-A947-70E740481C1C}">
                <a14:useLocalDpi xmlns:a14="http://schemas.microsoft.com/office/drawing/2010/main" xmlns="" val="0"/>
              </a:ext>
            </a:extLst>
          </a:blip>
          <a:stretch>
            <a:fillRect/>
          </a:stretch>
        </p:blipFill>
        <p:spPr>
          <a:xfrm rot="228023">
            <a:off x="2266295" y="2896721"/>
            <a:ext cx="6768752" cy="3512222"/>
          </a:xfrm>
          <a:prstGeom prst="rect">
            <a:avLst/>
          </a:prstGeom>
        </p:spPr>
      </p:pic>
    </p:spTree>
    <p:extLst>
      <p:ext uri="{BB962C8B-B14F-4D97-AF65-F5344CB8AC3E}">
        <p14:creationId xmlns:p14="http://schemas.microsoft.com/office/powerpoint/2010/main" xmlns="" val="2399979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1323076">
            <a:off x="344306" y="1221034"/>
            <a:ext cx="8327263" cy="5105400"/>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txBox="1">
            <a:spLocks/>
          </p:cNvSpPr>
          <p:nvPr/>
        </p:nvSpPr>
        <p:spPr>
          <a:xfrm>
            <a:off x="609600" y="457200"/>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dirty="0">
                <a:solidFill>
                  <a:schemeClr val="bg1"/>
                </a:solidFill>
              </a:rPr>
              <a:t> </a:t>
            </a:r>
            <a:r>
              <a:rPr lang="en-US" b="1" dirty="0">
                <a:solidFill>
                  <a:schemeClr val="bg1"/>
                </a:solidFill>
              </a:rPr>
              <a:t>Introduction</a:t>
            </a:r>
            <a:r>
              <a:rPr lang="en-US" dirty="0">
                <a:solidFill>
                  <a:schemeClr val="bg1"/>
                </a:solidFill>
              </a:rPr>
              <a:t>(</a:t>
            </a:r>
            <a:r>
              <a:rPr lang="en-US" dirty="0" err="1">
                <a:solidFill>
                  <a:schemeClr val="bg1"/>
                </a:solidFill>
              </a:rPr>
              <a:t>Contd</a:t>
            </a:r>
            <a:r>
              <a:rPr lang="en-US" dirty="0">
                <a:solidFill>
                  <a:schemeClr val="bg1"/>
                </a:solidFill>
              </a:rPr>
              <a:t>…)</a:t>
            </a:r>
          </a:p>
        </p:txBody>
      </p:sp>
      <p:sp>
        <p:nvSpPr>
          <p:cNvPr id="5" name="Rounded Rectangle 4"/>
          <p:cNvSpPr/>
          <p:nvPr/>
        </p:nvSpPr>
        <p:spPr>
          <a:xfrm>
            <a:off x="533400" y="2362200"/>
            <a:ext cx="7848600" cy="35052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2"/>
          <p:cNvSpPr txBox="1">
            <a:spLocks/>
          </p:cNvSpPr>
          <p:nvPr/>
        </p:nvSpPr>
        <p:spPr>
          <a:xfrm>
            <a:off x="381000" y="1600200"/>
            <a:ext cx="7772400" cy="4114800"/>
          </a:xfrm>
          <a:prstGeom prst="rect">
            <a:avLst/>
          </a:prstGeom>
          <a:noFill/>
          <a:ln>
            <a:no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en-US" sz="2800" dirty="0" smtClean="0">
                <a:solidFill>
                  <a:schemeClr val="bg1"/>
                </a:solidFill>
              </a:rPr>
              <a:t>         </a:t>
            </a:r>
            <a:r>
              <a:rPr lang="en-US" sz="2800" dirty="0"/>
              <a:t> </a:t>
            </a:r>
            <a:endParaRPr lang="en-US" sz="2800" dirty="0" smtClean="0"/>
          </a:p>
          <a:p>
            <a:pPr algn="just">
              <a:buNone/>
            </a:pPr>
            <a:r>
              <a:rPr lang="en-US" sz="2800" dirty="0" smtClean="0"/>
              <a:t>    </a:t>
            </a:r>
          </a:p>
          <a:p>
            <a:pPr algn="just">
              <a:buNone/>
            </a:pPr>
            <a:endParaRPr lang="en-US" sz="2800" dirty="0" smtClean="0"/>
          </a:p>
          <a:p>
            <a:pPr algn="just">
              <a:buNone/>
            </a:pPr>
            <a:r>
              <a:rPr lang="en-US" sz="2800" dirty="0" smtClean="0">
                <a:solidFill>
                  <a:schemeClr val="bg1"/>
                </a:solidFill>
              </a:rPr>
              <a:t>   Most </a:t>
            </a:r>
            <a:r>
              <a:rPr lang="en-US" sz="2800" dirty="0">
                <a:solidFill>
                  <a:schemeClr val="bg1"/>
                </a:solidFill>
              </a:rPr>
              <a:t>of controllers of existing remote cars require users to interface with joysticks and push buttons. Comparing to these conventional controllers, we built a wireless gesture controller which enables cars to mock hand motion in all dimensions.</a:t>
            </a:r>
            <a:endParaRPr lang="en-US" dirty="0">
              <a:solidFill>
                <a:schemeClr val="bg1"/>
              </a:solidFill>
            </a:endParaRPr>
          </a:p>
        </p:txBody>
      </p:sp>
    </p:spTree>
    <p:extLst>
      <p:ext uri="{BB962C8B-B14F-4D97-AF65-F5344CB8AC3E}">
        <p14:creationId xmlns:p14="http://schemas.microsoft.com/office/powerpoint/2010/main" xmlns="" val="1757268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1323076">
            <a:off x="420912" y="1231095"/>
            <a:ext cx="8077200" cy="5105400"/>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p:cNvSpPr txBox="1">
            <a:spLocks/>
          </p:cNvSpPr>
          <p:nvPr/>
        </p:nvSpPr>
        <p:spPr>
          <a:xfrm>
            <a:off x="609600" y="457200"/>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smtClean="0">
                <a:solidFill>
                  <a:schemeClr val="bg1"/>
                </a:solidFill>
              </a:rPr>
              <a:t>            GOAL</a:t>
            </a:r>
            <a:endParaRPr lang="en-US" sz="4000" dirty="0">
              <a:solidFill>
                <a:schemeClr val="bg1"/>
              </a:solidFill>
            </a:endParaRPr>
          </a:p>
        </p:txBody>
      </p:sp>
      <p:sp>
        <p:nvSpPr>
          <p:cNvPr id="4" name="Content Placeholder 2"/>
          <p:cNvSpPr txBox="1">
            <a:spLocks/>
          </p:cNvSpPr>
          <p:nvPr/>
        </p:nvSpPr>
        <p:spPr>
          <a:xfrm>
            <a:off x="609600" y="1600200"/>
            <a:ext cx="7620000"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800" dirty="0" smtClean="0"/>
          </a:p>
          <a:p>
            <a:r>
              <a:rPr lang="en-US" sz="2800" dirty="0" smtClean="0">
                <a:solidFill>
                  <a:schemeClr val="bg1"/>
                </a:solidFill>
              </a:rPr>
              <a:t>The </a:t>
            </a:r>
            <a:r>
              <a:rPr lang="en-US" sz="2800" dirty="0">
                <a:solidFill>
                  <a:schemeClr val="bg1"/>
                </a:solidFill>
              </a:rPr>
              <a:t>goal of this project is to capture simple hand gestures from the Glove and use that input to wirelessly control car. </a:t>
            </a:r>
          </a:p>
          <a:p>
            <a:pPr>
              <a:buNone/>
            </a:pPr>
            <a:r>
              <a:rPr lang="en-US" sz="2800" dirty="0">
                <a:solidFill>
                  <a:schemeClr val="bg1"/>
                </a:solidFill>
              </a:rPr>
              <a:t>   Controlled variables include speed, steering, forward/reverse and stop.</a:t>
            </a:r>
          </a:p>
          <a:p>
            <a:pPr marL="0" indent="0">
              <a:buFont typeface="Arial" pitchFamily="34" charset="0"/>
              <a:buNone/>
            </a:pPr>
            <a:endParaRPr lang="en-US" dirty="0">
              <a:solidFill>
                <a:schemeClr val="bg1"/>
              </a:solidFill>
            </a:endParaRPr>
          </a:p>
        </p:txBody>
      </p:sp>
      <p:sp>
        <p:nvSpPr>
          <p:cNvPr id="5" name="Right Arrow 4"/>
          <p:cNvSpPr/>
          <p:nvPr/>
        </p:nvSpPr>
        <p:spPr>
          <a:xfrm>
            <a:off x="838200" y="609600"/>
            <a:ext cx="990600" cy="8382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2711967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rot="21323076">
            <a:off x="420912" y="1231095"/>
            <a:ext cx="8077200" cy="5105400"/>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idx="4294967295"/>
          </p:nvPr>
        </p:nvSpPr>
        <p:spPr>
          <a:xfrm>
            <a:off x="914400" y="457200"/>
            <a:ext cx="8229600" cy="1143000"/>
          </a:xfrm>
          <a:solidFill>
            <a:schemeClr val="tx1"/>
          </a:solidFill>
          <a:ln>
            <a:solidFill>
              <a:schemeClr val="accent6">
                <a:lumMod val="75000"/>
              </a:schemeClr>
            </a:solidFill>
          </a:ln>
        </p:spPr>
        <p:txBody>
          <a:bodyPr>
            <a:normAutofit fontScale="90000"/>
          </a:bodyPr>
          <a:lstStyle/>
          <a:p>
            <a:r>
              <a:rPr lang="en-US" b="1" dirty="0" smtClean="0">
                <a:solidFill>
                  <a:schemeClr val="bg1"/>
                </a:solidFill>
              </a:rPr>
              <a:t/>
            </a:r>
            <a:br>
              <a:rPr lang="en-US" b="1" dirty="0" smtClean="0">
                <a:solidFill>
                  <a:schemeClr val="bg1"/>
                </a:solidFill>
              </a:rPr>
            </a:br>
            <a:r>
              <a:rPr lang="en-US" b="1" dirty="0" smtClean="0">
                <a:solidFill>
                  <a:schemeClr val="bg1"/>
                </a:solidFill>
              </a:rPr>
              <a:t>SYSTEM </a:t>
            </a:r>
            <a:r>
              <a:rPr lang="en-US" b="1" dirty="0">
                <a:solidFill>
                  <a:schemeClr val="bg1"/>
                </a:solidFill>
              </a:rPr>
              <a:t>COMPONENTS</a:t>
            </a:r>
            <a:r>
              <a:rPr lang="en-US" dirty="0">
                <a:solidFill>
                  <a:schemeClr val="bg1"/>
                </a:solidFill>
              </a:rPr>
              <a:t/>
            </a:r>
            <a:br>
              <a:rPr lang="en-US" dirty="0">
                <a:solidFill>
                  <a:schemeClr val="bg1"/>
                </a:solidFill>
              </a:rPr>
            </a:br>
            <a:endParaRPr lang="en-US" dirty="0">
              <a:solidFill>
                <a:schemeClr val="bg1"/>
              </a:solidFill>
            </a:endParaRPr>
          </a:p>
        </p:txBody>
      </p:sp>
      <p:sp>
        <p:nvSpPr>
          <p:cNvPr id="3" name="Content Placeholder 2"/>
          <p:cNvSpPr>
            <a:spLocks noGrp="1"/>
          </p:cNvSpPr>
          <p:nvPr>
            <p:ph idx="4294967295"/>
          </p:nvPr>
        </p:nvSpPr>
        <p:spPr>
          <a:xfrm>
            <a:off x="0" y="1600200"/>
            <a:ext cx="8229600" cy="4525963"/>
          </a:xfrm>
          <a:noFill/>
        </p:spPr>
        <p:txBody>
          <a:bodyPr/>
          <a:lstStyle/>
          <a:p>
            <a:pPr>
              <a:buNone/>
            </a:pPr>
            <a:r>
              <a:rPr lang="en-US" sz="2800" dirty="0" smtClean="0">
                <a:solidFill>
                  <a:schemeClr val="bg1"/>
                </a:solidFill>
              </a:rPr>
              <a:t>         The </a:t>
            </a:r>
            <a:r>
              <a:rPr lang="en-US" sz="2800" dirty="0">
                <a:solidFill>
                  <a:schemeClr val="bg1"/>
                </a:solidFill>
              </a:rPr>
              <a:t>Gesture Controlled car</a:t>
            </a:r>
            <a:r>
              <a:rPr lang="en-US" sz="2800" dirty="0" smtClean="0">
                <a:solidFill>
                  <a:schemeClr val="bg1"/>
                </a:solidFill>
              </a:rPr>
              <a:t> consists </a:t>
            </a:r>
            <a:r>
              <a:rPr lang="en-US" sz="2800" dirty="0">
                <a:solidFill>
                  <a:schemeClr val="bg1"/>
                </a:solidFill>
              </a:rPr>
              <a:t>of </a:t>
            </a:r>
            <a:r>
              <a:rPr lang="en-US" sz="2800" dirty="0" smtClean="0">
                <a:solidFill>
                  <a:schemeClr val="bg1"/>
                </a:solidFill>
              </a:rPr>
              <a:t>four </a:t>
            </a:r>
            <a:r>
              <a:rPr lang="en-US" sz="2800" dirty="0">
                <a:solidFill>
                  <a:schemeClr val="bg1"/>
                </a:solidFill>
              </a:rPr>
              <a:t>main components:</a:t>
            </a:r>
            <a:endParaRPr lang="en-US" sz="2800" b="1" dirty="0">
              <a:solidFill>
                <a:schemeClr val="bg1"/>
              </a:solidFill>
              <a:latin typeface="Calibri" pitchFamily="34" charset="0"/>
              <a:cs typeface="Calibri" pitchFamily="34" charset="0"/>
            </a:endParaRPr>
          </a:p>
          <a:p>
            <a:pPr marL="0" indent="0">
              <a:buNone/>
            </a:pPr>
            <a:endParaRPr lang="en-US" dirty="0">
              <a:solidFill>
                <a:schemeClr val="bg1"/>
              </a:solidFill>
            </a:endParaRPr>
          </a:p>
        </p:txBody>
      </p:sp>
      <p:sp>
        <p:nvSpPr>
          <p:cNvPr id="5" name="Rounded Rectangle 4"/>
          <p:cNvSpPr/>
          <p:nvPr/>
        </p:nvSpPr>
        <p:spPr>
          <a:xfrm>
            <a:off x="609600" y="2656974"/>
            <a:ext cx="2656959"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1. Glove</a:t>
            </a:r>
          </a:p>
          <a:p>
            <a:pPr algn="ctr"/>
            <a:endParaRPr lang="en-US" dirty="0"/>
          </a:p>
        </p:txBody>
      </p:sp>
      <p:sp>
        <p:nvSpPr>
          <p:cNvPr id="6" name="Rounded Rectangle 5"/>
          <p:cNvSpPr/>
          <p:nvPr/>
        </p:nvSpPr>
        <p:spPr>
          <a:xfrm>
            <a:off x="2286000" y="3342774"/>
            <a:ext cx="2662975"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bg1"/>
                </a:solidFill>
              </a:rPr>
              <a:t>2. Microcontroller</a:t>
            </a:r>
            <a:endParaRPr lang="en-US" sz="2000" dirty="0"/>
          </a:p>
        </p:txBody>
      </p:sp>
      <p:sp>
        <p:nvSpPr>
          <p:cNvPr id="7" name="Rounded Rectangle 6"/>
          <p:cNvSpPr/>
          <p:nvPr/>
        </p:nvSpPr>
        <p:spPr>
          <a:xfrm>
            <a:off x="609600" y="4191000"/>
            <a:ext cx="2654954"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bg1"/>
                </a:solidFill>
              </a:rPr>
              <a:t>3. X-Bee</a:t>
            </a:r>
            <a:endParaRPr lang="en-US" sz="2000" dirty="0">
              <a:solidFill>
                <a:schemeClr val="bg1"/>
              </a:solidFill>
            </a:endParaRPr>
          </a:p>
          <a:p>
            <a:pPr algn="ctr"/>
            <a:endParaRPr lang="en-US" dirty="0"/>
          </a:p>
        </p:txBody>
      </p:sp>
      <p:sp>
        <p:nvSpPr>
          <p:cNvPr id="8" name="Rounded Rectangle 7"/>
          <p:cNvSpPr/>
          <p:nvPr/>
        </p:nvSpPr>
        <p:spPr>
          <a:xfrm>
            <a:off x="2438400" y="5029200"/>
            <a:ext cx="2654954"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bg1"/>
                </a:solidFill>
              </a:rPr>
              <a:t>4. car</a:t>
            </a:r>
            <a:endParaRPr lang="en-US" sz="2000" dirty="0"/>
          </a:p>
        </p:txBody>
      </p:sp>
    </p:spTree>
    <p:extLst>
      <p:ext uri="{BB962C8B-B14F-4D97-AF65-F5344CB8AC3E}">
        <p14:creationId xmlns:p14="http://schemas.microsoft.com/office/powerpoint/2010/main" xmlns="" val="881928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4294967295"/>
          </p:nvPr>
        </p:nvSpPr>
        <p:spPr>
          <a:xfrm>
            <a:off x="0" y="1600200"/>
            <a:ext cx="8229600" cy="4525963"/>
          </a:xfrm>
        </p:spPr>
        <p:txBody>
          <a:bodyPr/>
          <a:lstStyle/>
          <a:p>
            <a:endParaRPr lang="en-US" dirty="0" smtClean="0">
              <a:solidFill>
                <a:schemeClr val="bg1"/>
              </a:solidFill>
              <a:latin typeface="Calibri" pitchFamily="34" charset="0"/>
              <a:cs typeface="Calibri" pitchFamily="34" charset="0"/>
            </a:endParaRPr>
          </a:p>
          <a:p>
            <a:pPr marL="0" indent="0">
              <a:buNone/>
            </a:pPr>
            <a:endParaRPr lang="en-US" dirty="0">
              <a:solidFill>
                <a:schemeClr val="bg1"/>
              </a:solidFill>
            </a:endParaRPr>
          </a:p>
        </p:txBody>
      </p:sp>
      <p:sp>
        <p:nvSpPr>
          <p:cNvPr id="10" name="Rectangle 9"/>
          <p:cNvSpPr/>
          <p:nvPr/>
        </p:nvSpPr>
        <p:spPr>
          <a:xfrm rot="21323076">
            <a:off x="381249" y="1206283"/>
            <a:ext cx="8309524" cy="5326031"/>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1055882" y="1490183"/>
            <a:ext cx="2656959"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latin typeface="Calibri" pitchFamily="34" charset="0"/>
                <a:cs typeface="Calibri" pitchFamily="34" charset="0"/>
              </a:rPr>
              <a:t>1- Microcontroller </a:t>
            </a:r>
          </a:p>
          <a:p>
            <a:pPr algn="ctr"/>
            <a:endParaRPr lang="en-US" dirty="0"/>
          </a:p>
        </p:txBody>
      </p:sp>
      <p:sp>
        <p:nvSpPr>
          <p:cNvPr id="14" name="Rounded Rectangle 13"/>
          <p:cNvSpPr/>
          <p:nvPr/>
        </p:nvSpPr>
        <p:spPr>
          <a:xfrm>
            <a:off x="1065908" y="3306543"/>
            <a:ext cx="2654954"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latin typeface="Calibri" pitchFamily="34" charset="0"/>
                <a:cs typeface="Calibri" pitchFamily="34" charset="0"/>
              </a:rPr>
              <a:t>3- Flex sensor</a:t>
            </a:r>
          </a:p>
          <a:p>
            <a:pPr algn="ctr"/>
            <a:endParaRPr lang="en-US" dirty="0"/>
          </a:p>
        </p:txBody>
      </p:sp>
      <p:sp>
        <p:nvSpPr>
          <p:cNvPr id="15" name="Rounded Rectangle 14"/>
          <p:cNvSpPr/>
          <p:nvPr/>
        </p:nvSpPr>
        <p:spPr>
          <a:xfrm>
            <a:off x="2148379" y="3982317"/>
            <a:ext cx="2654954"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latin typeface="Calibri" pitchFamily="34" charset="0"/>
                <a:cs typeface="Calibri" pitchFamily="34" charset="0"/>
              </a:rPr>
              <a:t>4- Accelerometer</a:t>
            </a:r>
          </a:p>
        </p:txBody>
      </p:sp>
      <p:sp>
        <p:nvSpPr>
          <p:cNvPr id="16" name="Rounded Rectangle 15"/>
          <p:cNvSpPr/>
          <p:nvPr/>
        </p:nvSpPr>
        <p:spPr>
          <a:xfrm>
            <a:off x="1055882" y="5181600"/>
            <a:ext cx="2654954"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rPr>
              <a:t> 5- voltage regulator</a:t>
            </a:r>
            <a:endParaRPr lang="en-US" sz="2000" dirty="0">
              <a:solidFill>
                <a:schemeClr val="bg1"/>
              </a:solidFill>
              <a:latin typeface="Calibri" pitchFamily="34" charset="0"/>
              <a:cs typeface="Calibri" pitchFamily="34" charset="0"/>
            </a:endParaRPr>
          </a:p>
        </p:txBody>
      </p:sp>
      <p:pic>
        <p:nvPicPr>
          <p:cNvPr id="4098" name="Picture 2" descr="C:\Users\ashwaq\Pictures\2013-05-06 09.31.17.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21052307">
            <a:off x="4428682" y="1160664"/>
            <a:ext cx="4443909" cy="4743594"/>
          </a:xfrm>
          <a:prstGeom prst="rect">
            <a:avLst/>
          </a:prstGeom>
          <a:noFill/>
          <a:ln>
            <a:solidFill>
              <a:schemeClr val="accent6">
                <a:lumMod val="75000"/>
              </a:schemeClr>
            </a:solidFill>
          </a:ln>
          <a:extLst>
            <a:ext uri="{909E8E84-426E-40DD-AFC4-6F175D3DCCD1}">
              <a14:hiddenFill xmlns:a14="http://schemas.microsoft.com/office/drawing/2010/main" xmlns="">
                <a:solidFill>
                  <a:srgbClr val="FFFFFF"/>
                </a:solidFill>
              </a14:hiddenFill>
            </a:ext>
          </a:extLst>
        </p:spPr>
      </p:pic>
      <p:sp>
        <p:nvSpPr>
          <p:cNvPr id="13" name="Rounded Rectangle 12"/>
          <p:cNvSpPr/>
          <p:nvPr/>
        </p:nvSpPr>
        <p:spPr>
          <a:xfrm>
            <a:off x="2140358" y="2398295"/>
            <a:ext cx="2662975" cy="1295400"/>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bg1"/>
                </a:solidFill>
                <a:latin typeface="Calibri" pitchFamily="34" charset="0"/>
                <a:cs typeface="Calibri" pitchFamily="34" charset="0"/>
              </a:rPr>
              <a:t>2- X-Bee </a:t>
            </a:r>
          </a:p>
        </p:txBody>
      </p:sp>
      <p:sp>
        <p:nvSpPr>
          <p:cNvPr id="11" name="Title 1"/>
          <p:cNvSpPr txBox="1">
            <a:spLocks/>
          </p:cNvSpPr>
          <p:nvPr/>
        </p:nvSpPr>
        <p:spPr>
          <a:xfrm>
            <a:off x="601950" y="168714"/>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solidFill>
                  <a:schemeClr val="bg1"/>
                </a:solidFill>
                <a:latin typeface="Calibri" pitchFamily="34" charset="0"/>
                <a:cs typeface="Calibri" pitchFamily="34" charset="0"/>
              </a:rPr>
              <a:t>Glove component</a:t>
            </a:r>
            <a:endParaRPr lang="en-US" dirty="0">
              <a:solidFill>
                <a:schemeClr val="bg1"/>
              </a:solidFill>
            </a:endParaRPr>
          </a:p>
        </p:txBody>
      </p:sp>
    </p:spTree>
    <p:extLst>
      <p:ext uri="{BB962C8B-B14F-4D97-AF65-F5344CB8AC3E}">
        <p14:creationId xmlns:p14="http://schemas.microsoft.com/office/powerpoint/2010/main" xmlns="" val="8085791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21323076">
            <a:off x="407980" y="1435904"/>
            <a:ext cx="8077200" cy="5105400"/>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p:cNvSpPr txBox="1">
            <a:spLocks/>
          </p:cNvSpPr>
          <p:nvPr/>
        </p:nvSpPr>
        <p:spPr>
          <a:xfrm>
            <a:off x="365255" y="1655572"/>
            <a:ext cx="7908371"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800" dirty="0" smtClean="0">
                <a:solidFill>
                  <a:schemeClr val="bg1"/>
                </a:solidFill>
                <a:latin typeface="Calibri" pitchFamily="34" charset="0"/>
                <a:cs typeface="Calibri" pitchFamily="34" charset="0"/>
              </a:rPr>
              <a:t>   </a:t>
            </a:r>
          </a:p>
          <a:p>
            <a:r>
              <a:rPr lang="en-US" sz="2800" dirty="0" smtClean="0">
                <a:solidFill>
                  <a:schemeClr val="bg1"/>
                </a:solidFill>
                <a:latin typeface="Calibri" pitchFamily="34" charset="0"/>
                <a:cs typeface="Calibri" pitchFamily="34" charset="0"/>
              </a:rPr>
              <a:t> </a:t>
            </a:r>
            <a:r>
              <a:rPr lang="en-US" sz="3600" b="1" dirty="0" smtClean="0">
                <a:solidFill>
                  <a:schemeClr val="accent6">
                    <a:lumMod val="75000"/>
                  </a:schemeClr>
                </a:solidFill>
                <a:latin typeface="Calibri" pitchFamily="34" charset="0"/>
                <a:cs typeface="Calibri" pitchFamily="34" charset="0"/>
              </a:rPr>
              <a:t>The</a:t>
            </a:r>
            <a:r>
              <a:rPr lang="en-US" sz="3600" b="1" dirty="0" smtClean="0">
                <a:latin typeface="Calibri" pitchFamily="34" charset="0"/>
                <a:cs typeface="Calibri" pitchFamily="34" charset="0"/>
              </a:rPr>
              <a:t> </a:t>
            </a:r>
            <a:r>
              <a:rPr lang="en-US" sz="3600" b="1" dirty="0">
                <a:solidFill>
                  <a:schemeClr val="accent6">
                    <a:lumMod val="75000"/>
                  </a:schemeClr>
                </a:solidFill>
                <a:latin typeface="Calibri" pitchFamily="34" charset="0"/>
                <a:cs typeface="Calibri" pitchFamily="34" charset="0"/>
              </a:rPr>
              <a:t>microcontroller</a:t>
            </a:r>
            <a:r>
              <a:rPr lang="en-US" sz="3600" b="1" dirty="0">
                <a:latin typeface="Calibri" pitchFamily="34" charset="0"/>
                <a:cs typeface="Calibri" pitchFamily="34" charset="0"/>
              </a:rPr>
              <a:t> </a:t>
            </a:r>
            <a:r>
              <a:rPr lang="en-US" sz="2800" b="1" dirty="0" smtClean="0">
                <a:solidFill>
                  <a:schemeClr val="bg1"/>
                </a:solidFill>
                <a:latin typeface="Calibri" pitchFamily="34" charset="0"/>
                <a:cs typeface="Calibri" pitchFamily="34" charset="0"/>
              </a:rPr>
              <a:t>:</a:t>
            </a:r>
            <a:r>
              <a:rPr lang="en-US" sz="2800" dirty="0" smtClean="0">
                <a:solidFill>
                  <a:schemeClr val="bg1"/>
                </a:solidFill>
                <a:latin typeface="Calibri" pitchFamily="34" charset="0"/>
                <a:cs typeface="Calibri" pitchFamily="34" charset="0"/>
              </a:rPr>
              <a:t>is </a:t>
            </a:r>
            <a:r>
              <a:rPr lang="en-US" sz="2800" dirty="0">
                <a:solidFill>
                  <a:schemeClr val="bg1"/>
                </a:solidFill>
                <a:latin typeface="Calibri" pitchFamily="34" charset="0"/>
                <a:cs typeface="Calibri" pitchFamily="34" charset="0"/>
              </a:rPr>
              <a:t>a small computer on a single integrated circuit containing a processor core, memory, and programmable input/output peripherals.. </a:t>
            </a:r>
          </a:p>
          <a:p>
            <a:pPr marL="0" indent="0">
              <a:buNone/>
            </a:pPr>
            <a:endParaRPr lang="en-US" sz="2800" dirty="0">
              <a:solidFill>
                <a:schemeClr val="bg1"/>
              </a:solidFill>
            </a:endParaRPr>
          </a:p>
        </p:txBody>
      </p:sp>
      <p:pic>
        <p:nvPicPr>
          <p:cNvPr id="4" name="Picture 3" descr="D:\Documents\Desktop\F452.jpg"/>
          <p:cNvPicPr/>
          <p:nvPr/>
        </p:nvPicPr>
        <p:blipFill>
          <a:blip r:embed="rId2" cstate="print"/>
          <a:srcRect/>
          <a:stretch>
            <a:fillRect/>
          </a:stretch>
        </p:blipFill>
        <p:spPr bwMode="auto">
          <a:xfrm rot="21397324">
            <a:off x="2819917" y="4369178"/>
            <a:ext cx="3504165" cy="1447800"/>
          </a:xfrm>
          <a:prstGeom prst="rect">
            <a:avLst/>
          </a:prstGeom>
          <a:noFill/>
          <a:ln w="9525">
            <a:solidFill>
              <a:schemeClr val="accent6">
                <a:lumMod val="75000"/>
              </a:schemeClr>
            </a:solidFill>
            <a:miter lim="800000"/>
            <a:headEnd/>
            <a:tailEnd/>
          </a:ln>
        </p:spPr>
      </p:pic>
      <p:sp>
        <p:nvSpPr>
          <p:cNvPr id="6" name="Title 1"/>
          <p:cNvSpPr txBox="1">
            <a:spLocks/>
          </p:cNvSpPr>
          <p:nvPr/>
        </p:nvSpPr>
        <p:spPr>
          <a:xfrm>
            <a:off x="457200" y="304800"/>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solidFill>
                  <a:schemeClr val="bg1"/>
                </a:solidFill>
                <a:latin typeface="Calibri" pitchFamily="34" charset="0"/>
                <a:cs typeface="Calibri" pitchFamily="34" charset="0"/>
              </a:rPr>
              <a:t> Microcontroller </a:t>
            </a:r>
            <a:endParaRPr lang="en-US" dirty="0">
              <a:solidFill>
                <a:schemeClr val="bg1"/>
              </a:solidFill>
            </a:endParaRPr>
          </a:p>
        </p:txBody>
      </p:sp>
    </p:spTree>
    <p:extLst>
      <p:ext uri="{BB962C8B-B14F-4D97-AF65-F5344CB8AC3E}">
        <p14:creationId xmlns:p14="http://schemas.microsoft.com/office/powerpoint/2010/main" xmlns="" val="26567444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rot="21323076">
            <a:off x="421015" y="1359704"/>
            <a:ext cx="8077200" cy="5105400"/>
          </a:xfrm>
          <a:prstGeom prst="rect">
            <a:avLst/>
          </a:prstGeom>
          <a:solidFill>
            <a:schemeClr val="bg2">
              <a:lumMod val="2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p:cNvSpPr txBox="1">
            <a:spLocks/>
          </p:cNvSpPr>
          <p:nvPr/>
        </p:nvSpPr>
        <p:spPr>
          <a:xfrm>
            <a:off x="378290" y="1570037"/>
            <a:ext cx="7908371"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800" b="1" dirty="0" smtClean="0">
              <a:solidFill>
                <a:schemeClr val="bg1"/>
              </a:solidFill>
              <a:latin typeface="Calibri" pitchFamily="34" charset="0"/>
              <a:cs typeface="Calibri" pitchFamily="34" charset="0"/>
            </a:endParaRPr>
          </a:p>
          <a:p>
            <a:r>
              <a:rPr lang="en-US" sz="3600" b="1" dirty="0" smtClean="0">
                <a:solidFill>
                  <a:schemeClr val="accent6">
                    <a:lumMod val="75000"/>
                  </a:schemeClr>
                </a:solidFill>
                <a:latin typeface="Calibri" pitchFamily="34" charset="0"/>
                <a:cs typeface="Calibri" pitchFamily="34" charset="0"/>
              </a:rPr>
              <a:t>Flex </a:t>
            </a:r>
            <a:r>
              <a:rPr lang="en-US" sz="3600" b="1" dirty="0">
                <a:solidFill>
                  <a:schemeClr val="accent6">
                    <a:lumMod val="75000"/>
                  </a:schemeClr>
                </a:solidFill>
                <a:latin typeface="Calibri" pitchFamily="34" charset="0"/>
                <a:cs typeface="Calibri" pitchFamily="34" charset="0"/>
              </a:rPr>
              <a:t>sensors </a:t>
            </a:r>
            <a:r>
              <a:rPr lang="en-US" sz="2800" b="1" dirty="0">
                <a:solidFill>
                  <a:schemeClr val="bg1"/>
                </a:solidFill>
                <a:latin typeface="Calibri" pitchFamily="34" charset="0"/>
                <a:cs typeface="Calibri" pitchFamily="34" charset="0"/>
              </a:rPr>
              <a:t>:</a:t>
            </a:r>
            <a:r>
              <a:rPr lang="en-US" sz="2800" dirty="0">
                <a:solidFill>
                  <a:schemeClr val="bg1"/>
                </a:solidFill>
                <a:latin typeface="Calibri" pitchFamily="34" charset="0"/>
                <a:cs typeface="Calibri" pitchFamily="34" charset="0"/>
              </a:rPr>
              <a:t> are sensors that change in resistance depending on the amount of bend on the sensor.</a:t>
            </a:r>
          </a:p>
        </p:txBody>
      </p:sp>
      <p:sp>
        <p:nvSpPr>
          <p:cNvPr id="10" name="Title 1"/>
          <p:cNvSpPr txBox="1">
            <a:spLocks/>
          </p:cNvSpPr>
          <p:nvPr/>
        </p:nvSpPr>
        <p:spPr>
          <a:xfrm>
            <a:off x="470235" y="219265"/>
            <a:ext cx="8229600" cy="1143000"/>
          </a:xfrm>
          <a:prstGeom prst="rect">
            <a:avLst/>
          </a:prstGeom>
          <a:solidFill>
            <a:schemeClr val="tx1"/>
          </a:solidFill>
          <a:ln>
            <a:solidFill>
              <a:schemeClr val="accent6">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solidFill>
                  <a:schemeClr val="bg1"/>
                </a:solidFill>
                <a:latin typeface="Calibri" pitchFamily="34" charset="0"/>
                <a:cs typeface="Calibri" pitchFamily="34" charset="0"/>
              </a:rPr>
              <a:t/>
            </a:r>
            <a:br>
              <a:rPr lang="en-US" sz="3600" b="1" dirty="0">
                <a:solidFill>
                  <a:schemeClr val="bg1"/>
                </a:solidFill>
                <a:latin typeface="Calibri" pitchFamily="34" charset="0"/>
                <a:cs typeface="Calibri" pitchFamily="34" charset="0"/>
              </a:rPr>
            </a:br>
            <a:r>
              <a:rPr lang="en-US" sz="3600" b="1" dirty="0">
                <a:solidFill>
                  <a:schemeClr val="bg1"/>
                </a:solidFill>
                <a:latin typeface="Calibri" pitchFamily="34" charset="0"/>
                <a:cs typeface="Calibri" pitchFamily="34" charset="0"/>
              </a:rPr>
              <a:t> Hardware </a:t>
            </a:r>
            <a:br>
              <a:rPr lang="en-US" sz="3600" b="1" dirty="0">
                <a:solidFill>
                  <a:schemeClr val="bg1"/>
                </a:solidFill>
                <a:latin typeface="Calibri" pitchFamily="34" charset="0"/>
                <a:cs typeface="Calibri" pitchFamily="34" charset="0"/>
              </a:rPr>
            </a:br>
            <a:endParaRPr lang="en-US" sz="3600" dirty="0">
              <a:solidFill>
                <a:schemeClr val="bg1"/>
              </a:solidFill>
            </a:endParaRPr>
          </a:p>
        </p:txBody>
      </p:sp>
      <p:pic>
        <p:nvPicPr>
          <p:cNvPr id="4" name="Picture 3" descr="08606-03-l__07056_zoom.jpg"/>
          <p:cNvPicPr/>
          <p:nvPr/>
        </p:nvPicPr>
        <p:blipFill>
          <a:blip r:embed="rId2" cstate="print"/>
          <a:stretch>
            <a:fillRect/>
          </a:stretch>
        </p:blipFill>
        <p:spPr>
          <a:xfrm>
            <a:off x="2516515" y="3461504"/>
            <a:ext cx="3886200" cy="2362200"/>
          </a:xfrm>
          <a:prstGeom prst="rect">
            <a:avLst/>
          </a:prstGeom>
          <a:ln>
            <a:solidFill>
              <a:schemeClr val="accent6">
                <a:lumMod val="75000"/>
              </a:schemeClr>
            </a:solidFill>
          </a:ln>
        </p:spPr>
      </p:pic>
    </p:spTree>
    <p:extLst>
      <p:ext uri="{BB962C8B-B14F-4D97-AF65-F5344CB8AC3E}">
        <p14:creationId xmlns:p14="http://schemas.microsoft.com/office/powerpoint/2010/main" xmlns="" val="8785308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753</TotalTime>
  <Words>782</Words>
  <Application>Microsoft Office PowerPoint</Application>
  <PresentationFormat>On-screen Show (4:3)</PresentationFormat>
  <Paragraphs>126</Paragraphs>
  <Slides>27</Slides>
  <Notes>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Slide 1</vt:lpstr>
      <vt:lpstr>Slide 2</vt:lpstr>
      <vt:lpstr>Slide 3</vt:lpstr>
      <vt:lpstr>Slide 4</vt:lpstr>
      <vt:lpstr>Slide 5</vt:lpstr>
      <vt:lpstr> SYSTEM COMPONENTS </vt:lpstr>
      <vt:lpstr>Slide 7</vt:lpstr>
      <vt:lpstr>Slide 8</vt:lpstr>
      <vt:lpstr>Slide 9</vt:lpstr>
      <vt:lpstr>Slide 10</vt:lpstr>
      <vt:lpstr>   </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ashwaq</dc:creator>
  <cp:lastModifiedBy>double click</cp:lastModifiedBy>
  <cp:revision>81</cp:revision>
  <dcterms:created xsi:type="dcterms:W3CDTF">2006-08-16T00:00:00Z</dcterms:created>
  <dcterms:modified xsi:type="dcterms:W3CDTF">2013-05-31T21:50:43Z</dcterms:modified>
</cp:coreProperties>
</file>