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3"/>
  </p:sldMasterIdLst>
  <p:notesMasterIdLst>
    <p:notesMasterId r:id="rId27"/>
  </p:notesMasterIdLst>
  <p:handoutMasterIdLst>
    <p:handoutMasterId r:id="rId28"/>
  </p:handoutMasterIdLst>
  <p:sldIdLst>
    <p:sldId id="256" r:id="rId4"/>
    <p:sldId id="294" r:id="rId5"/>
    <p:sldId id="295" r:id="rId6"/>
    <p:sldId id="265" r:id="rId7"/>
    <p:sldId id="267" r:id="rId8"/>
    <p:sldId id="286" r:id="rId9"/>
    <p:sldId id="291" r:id="rId10"/>
    <p:sldId id="293" r:id="rId11"/>
    <p:sldId id="292" r:id="rId12"/>
    <p:sldId id="268" r:id="rId13"/>
    <p:sldId id="271" r:id="rId14"/>
    <p:sldId id="270" r:id="rId15"/>
    <p:sldId id="273" r:id="rId16"/>
    <p:sldId id="276" r:id="rId17"/>
    <p:sldId id="272" r:id="rId18"/>
    <p:sldId id="274" r:id="rId19"/>
    <p:sldId id="275" r:id="rId20"/>
    <p:sldId id="278" r:id="rId21"/>
    <p:sldId id="296" r:id="rId22"/>
    <p:sldId id="280" r:id="rId23"/>
    <p:sldId id="261" r:id="rId24"/>
    <p:sldId id="269" r:id="rId25"/>
    <p:sldId id="26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BD5D1-23B8-4714-8885-8F53FC9C9CB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35F8C7-03DF-46C9-8C89-49A7BCDDB05A}">
      <dgm:prSet phldrT="[Text]" custT="1"/>
      <dgm:spPr/>
      <dgm:t>
        <a:bodyPr/>
        <a:lstStyle/>
        <a:p>
          <a:r>
            <a:rPr lang="en-US" sz="2000" dirty="0"/>
            <a:t>Keeping the high power words</a:t>
          </a:r>
        </a:p>
      </dgm:t>
    </dgm:pt>
    <dgm:pt modelId="{194D353C-A57D-4ADF-B138-30A1E4E94FD3}" type="parTrans" cxnId="{6A0C102D-6D7D-4D83-BFB7-6D17D9282A50}">
      <dgm:prSet/>
      <dgm:spPr/>
      <dgm:t>
        <a:bodyPr/>
        <a:lstStyle/>
        <a:p>
          <a:endParaRPr lang="en-US"/>
        </a:p>
      </dgm:t>
    </dgm:pt>
    <dgm:pt modelId="{4CA22230-CD6A-484C-9047-48A8CB7A787A}" type="sibTrans" cxnId="{6A0C102D-6D7D-4D83-BFB7-6D17D9282A50}">
      <dgm:prSet/>
      <dgm:spPr/>
      <dgm:t>
        <a:bodyPr/>
        <a:lstStyle/>
        <a:p>
          <a:endParaRPr lang="en-US"/>
        </a:p>
      </dgm:t>
    </dgm:pt>
    <dgm:pt modelId="{7D5BB263-05BF-4A3E-BDC9-98E7685E416C}">
      <dgm:prSet phldrT="[Text]" custT="1"/>
      <dgm:spPr/>
      <dgm:t>
        <a:bodyPr/>
        <a:lstStyle/>
        <a:p>
          <a:r>
            <a:rPr lang="en-US" sz="2000" dirty="0"/>
            <a:t>Convert to a vector space</a:t>
          </a:r>
        </a:p>
      </dgm:t>
    </dgm:pt>
    <dgm:pt modelId="{D61AA5B2-9AF6-4789-94DE-B0BE24C809FE}" type="parTrans" cxnId="{68BB130E-82C0-453A-A45B-EDE5995E5AFA}">
      <dgm:prSet/>
      <dgm:spPr/>
      <dgm:t>
        <a:bodyPr/>
        <a:lstStyle/>
        <a:p>
          <a:endParaRPr lang="en-US"/>
        </a:p>
      </dgm:t>
    </dgm:pt>
    <dgm:pt modelId="{7A6F21D9-C8E5-43A1-BDA5-6DAC021A0360}" type="sibTrans" cxnId="{68BB130E-82C0-453A-A45B-EDE5995E5AFA}">
      <dgm:prSet/>
      <dgm:spPr/>
      <dgm:t>
        <a:bodyPr/>
        <a:lstStyle/>
        <a:p>
          <a:endParaRPr lang="en-US"/>
        </a:p>
      </dgm:t>
    </dgm:pt>
    <dgm:pt modelId="{5F6C0F5D-BB5A-4D50-9863-EC9062AE903A}">
      <dgm:prSet phldrT="[Text]" custT="1"/>
      <dgm:spPr/>
      <dgm:t>
        <a:bodyPr/>
        <a:lstStyle/>
        <a:p>
          <a:r>
            <a:rPr lang="en-US" sz="2000" dirty="0"/>
            <a:t>Removing  common words from query</a:t>
          </a:r>
        </a:p>
      </dgm:t>
    </dgm:pt>
    <dgm:pt modelId="{CC35B13A-C5CD-4E8F-B92C-5EA1383B9E5F}" type="parTrans" cxnId="{E6BF01B4-DF7F-4E19-B05D-4244451430CC}">
      <dgm:prSet/>
      <dgm:spPr/>
      <dgm:t>
        <a:bodyPr/>
        <a:lstStyle/>
        <a:p>
          <a:endParaRPr lang="en-US"/>
        </a:p>
      </dgm:t>
    </dgm:pt>
    <dgm:pt modelId="{EA8048E8-757A-4E59-B470-83F1539806BB}" type="sibTrans" cxnId="{E6BF01B4-DF7F-4E19-B05D-4244451430CC}">
      <dgm:prSet/>
      <dgm:spPr/>
      <dgm:t>
        <a:bodyPr/>
        <a:lstStyle/>
        <a:p>
          <a:endParaRPr lang="en-US"/>
        </a:p>
      </dgm:t>
    </dgm:pt>
    <dgm:pt modelId="{2C17C180-620C-4021-951A-E6F9E1488533}" type="pres">
      <dgm:prSet presAssocID="{22DBD5D1-23B8-4714-8885-8F53FC9C9CBF}" presName="cycle" presStyleCnt="0">
        <dgm:presLayoutVars>
          <dgm:dir/>
          <dgm:resizeHandles val="exact"/>
        </dgm:presLayoutVars>
      </dgm:prSet>
      <dgm:spPr/>
    </dgm:pt>
    <dgm:pt modelId="{5DE2A808-1275-4A68-99EC-AB1F60E95DFA}" type="pres">
      <dgm:prSet presAssocID="{EA35F8C7-03DF-46C9-8C89-49A7BCDDB05A}" presName="dummy" presStyleCnt="0"/>
      <dgm:spPr/>
    </dgm:pt>
    <dgm:pt modelId="{27DD044B-4E16-407A-AF7B-D8A989B497AF}" type="pres">
      <dgm:prSet presAssocID="{EA35F8C7-03DF-46C9-8C89-49A7BCDDB05A}" presName="node" presStyleLbl="revTx" presStyleIdx="0" presStyleCnt="3">
        <dgm:presLayoutVars>
          <dgm:bulletEnabled val="1"/>
        </dgm:presLayoutVars>
      </dgm:prSet>
      <dgm:spPr/>
    </dgm:pt>
    <dgm:pt modelId="{06552977-5527-4BDC-B921-B0B8400B3446}" type="pres">
      <dgm:prSet presAssocID="{4CA22230-CD6A-484C-9047-48A8CB7A787A}" presName="sibTrans" presStyleLbl="node1" presStyleIdx="0" presStyleCnt="3"/>
      <dgm:spPr/>
    </dgm:pt>
    <dgm:pt modelId="{28ACA24B-02C9-49E2-9C96-F069C6AC5037}" type="pres">
      <dgm:prSet presAssocID="{7D5BB263-05BF-4A3E-BDC9-98E7685E416C}" presName="dummy" presStyleCnt="0"/>
      <dgm:spPr/>
    </dgm:pt>
    <dgm:pt modelId="{F305A52A-7945-499F-B1D7-A84FDF317E8B}" type="pres">
      <dgm:prSet presAssocID="{7D5BB263-05BF-4A3E-BDC9-98E7685E416C}" presName="node" presStyleLbl="revTx" presStyleIdx="1" presStyleCnt="3">
        <dgm:presLayoutVars>
          <dgm:bulletEnabled val="1"/>
        </dgm:presLayoutVars>
      </dgm:prSet>
      <dgm:spPr/>
    </dgm:pt>
    <dgm:pt modelId="{1EEE5EF4-C5B0-41B7-861A-D5AFBD3E6ACD}" type="pres">
      <dgm:prSet presAssocID="{7A6F21D9-C8E5-43A1-BDA5-6DAC021A0360}" presName="sibTrans" presStyleLbl="node1" presStyleIdx="1" presStyleCnt="3" custLinFactNeighborX="-4116" custLinFactNeighborY="-31"/>
      <dgm:spPr/>
    </dgm:pt>
    <dgm:pt modelId="{60E07F5E-BABD-4C7F-9940-0657BE4C3DB4}" type="pres">
      <dgm:prSet presAssocID="{5F6C0F5D-BB5A-4D50-9863-EC9062AE903A}" presName="dummy" presStyleCnt="0"/>
      <dgm:spPr/>
    </dgm:pt>
    <dgm:pt modelId="{35AB905C-4DB0-4569-BA29-DD485A7D9079}" type="pres">
      <dgm:prSet presAssocID="{5F6C0F5D-BB5A-4D50-9863-EC9062AE903A}" presName="node" presStyleLbl="revTx" presStyleIdx="2" presStyleCnt="3">
        <dgm:presLayoutVars>
          <dgm:bulletEnabled val="1"/>
        </dgm:presLayoutVars>
      </dgm:prSet>
      <dgm:spPr/>
    </dgm:pt>
    <dgm:pt modelId="{FECCCEC0-F042-4F6C-98C9-8EE482B85F8E}" type="pres">
      <dgm:prSet presAssocID="{EA8048E8-757A-4E59-B470-83F1539806BB}" presName="sibTrans" presStyleLbl="node1" presStyleIdx="2" presStyleCnt="3" custLinFactNeighborX="0" custLinFactNeighborY="274"/>
      <dgm:spPr/>
    </dgm:pt>
  </dgm:ptLst>
  <dgm:cxnLst>
    <dgm:cxn modelId="{7EF2A006-3626-4F29-8C2E-50694EFE3370}" type="presOf" srcId="{4CA22230-CD6A-484C-9047-48A8CB7A787A}" destId="{06552977-5527-4BDC-B921-B0B8400B3446}" srcOrd="0" destOrd="0" presId="urn:microsoft.com/office/officeart/2005/8/layout/cycle1"/>
    <dgm:cxn modelId="{68BB130E-82C0-453A-A45B-EDE5995E5AFA}" srcId="{22DBD5D1-23B8-4714-8885-8F53FC9C9CBF}" destId="{7D5BB263-05BF-4A3E-BDC9-98E7685E416C}" srcOrd="1" destOrd="0" parTransId="{D61AA5B2-9AF6-4789-94DE-B0BE24C809FE}" sibTransId="{7A6F21D9-C8E5-43A1-BDA5-6DAC021A0360}"/>
    <dgm:cxn modelId="{6A0C102D-6D7D-4D83-BFB7-6D17D9282A50}" srcId="{22DBD5D1-23B8-4714-8885-8F53FC9C9CBF}" destId="{EA35F8C7-03DF-46C9-8C89-49A7BCDDB05A}" srcOrd="0" destOrd="0" parTransId="{194D353C-A57D-4ADF-B138-30A1E4E94FD3}" sibTransId="{4CA22230-CD6A-484C-9047-48A8CB7A787A}"/>
    <dgm:cxn modelId="{7DC8AA40-A875-454B-BC02-CB290481DFF4}" type="presOf" srcId="{7A6F21D9-C8E5-43A1-BDA5-6DAC021A0360}" destId="{1EEE5EF4-C5B0-41B7-861A-D5AFBD3E6ACD}" srcOrd="0" destOrd="0" presId="urn:microsoft.com/office/officeart/2005/8/layout/cycle1"/>
    <dgm:cxn modelId="{8586C254-0373-4305-A3DC-3C3C8D9A4A90}" type="presOf" srcId="{EA35F8C7-03DF-46C9-8C89-49A7BCDDB05A}" destId="{27DD044B-4E16-407A-AF7B-D8A989B497AF}" srcOrd="0" destOrd="0" presId="urn:microsoft.com/office/officeart/2005/8/layout/cycle1"/>
    <dgm:cxn modelId="{E6BF01B4-DF7F-4E19-B05D-4244451430CC}" srcId="{22DBD5D1-23B8-4714-8885-8F53FC9C9CBF}" destId="{5F6C0F5D-BB5A-4D50-9863-EC9062AE903A}" srcOrd="2" destOrd="0" parTransId="{CC35B13A-C5CD-4E8F-B92C-5EA1383B9E5F}" sibTransId="{EA8048E8-757A-4E59-B470-83F1539806BB}"/>
    <dgm:cxn modelId="{C4FBD6B8-A983-4ECA-B25A-80C0D777659B}" type="presOf" srcId="{EA8048E8-757A-4E59-B470-83F1539806BB}" destId="{FECCCEC0-F042-4F6C-98C9-8EE482B85F8E}" srcOrd="0" destOrd="0" presId="urn:microsoft.com/office/officeart/2005/8/layout/cycle1"/>
    <dgm:cxn modelId="{CAC68CC8-4951-481C-A79D-EEAB01DA9197}" type="presOf" srcId="{5F6C0F5D-BB5A-4D50-9863-EC9062AE903A}" destId="{35AB905C-4DB0-4569-BA29-DD485A7D9079}" srcOrd="0" destOrd="0" presId="urn:microsoft.com/office/officeart/2005/8/layout/cycle1"/>
    <dgm:cxn modelId="{9C1EF9CF-5BF5-45C5-94F2-D33BB48CF5D2}" type="presOf" srcId="{22DBD5D1-23B8-4714-8885-8F53FC9C9CBF}" destId="{2C17C180-620C-4021-951A-E6F9E1488533}" srcOrd="0" destOrd="0" presId="urn:microsoft.com/office/officeart/2005/8/layout/cycle1"/>
    <dgm:cxn modelId="{1498C3E0-1FD2-4A94-B8FF-775F98C5699A}" type="presOf" srcId="{7D5BB263-05BF-4A3E-BDC9-98E7685E416C}" destId="{F305A52A-7945-499F-B1D7-A84FDF317E8B}" srcOrd="0" destOrd="0" presId="urn:microsoft.com/office/officeart/2005/8/layout/cycle1"/>
    <dgm:cxn modelId="{44A0E332-F424-4953-B798-4F17AA20BA44}" type="presParOf" srcId="{2C17C180-620C-4021-951A-E6F9E1488533}" destId="{5DE2A808-1275-4A68-99EC-AB1F60E95DFA}" srcOrd="0" destOrd="0" presId="urn:microsoft.com/office/officeart/2005/8/layout/cycle1"/>
    <dgm:cxn modelId="{8888BFCC-ADE1-478B-841F-3068E36ED13D}" type="presParOf" srcId="{2C17C180-620C-4021-951A-E6F9E1488533}" destId="{27DD044B-4E16-407A-AF7B-D8A989B497AF}" srcOrd="1" destOrd="0" presId="urn:microsoft.com/office/officeart/2005/8/layout/cycle1"/>
    <dgm:cxn modelId="{9FD46FB5-E35B-4B65-865A-6132C824E906}" type="presParOf" srcId="{2C17C180-620C-4021-951A-E6F9E1488533}" destId="{06552977-5527-4BDC-B921-B0B8400B3446}" srcOrd="2" destOrd="0" presId="urn:microsoft.com/office/officeart/2005/8/layout/cycle1"/>
    <dgm:cxn modelId="{2A6268AC-D5AD-47B6-8740-94AA786CC926}" type="presParOf" srcId="{2C17C180-620C-4021-951A-E6F9E1488533}" destId="{28ACA24B-02C9-49E2-9C96-F069C6AC5037}" srcOrd="3" destOrd="0" presId="urn:microsoft.com/office/officeart/2005/8/layout/cycle1"/>
    <dgm:cxn modelId="{1486A884-CB40-4546-922D-2F965E2B94CF}" type="presParOf" srcId="{2C17C180-620C-4021-951A-E6F9E1488533}" destId="{F305A52A-7945-499F-B1D7-A84FDF317E8B}" srcOrd="4" destOrd="0" presId="urn:microsoft.com/office/officeart/2005/8/layout/cycle1"/>
    <dgm:cxn modelId="{9A43F7D7-BDAD-4E13-B8BC-5E7D64DCFCEF}" type="presParOf" srcId="{2C17C180-620C-4021-951A-E6F9E1488533}" destId="{1EEE5EF4-C5B0-41B7-861A-D5AFBD3E6ACD}" srcOrd="5" destOrd="0" presId="urn:microsoft.com/office/officeart/2005/8/layout/cycle1"/>
    <dgm:cxn modelId="{9BCD1110-1A36-436D-B542-B242FB49AAE9}" type="presParOf" srcId="{2C17C180-620C-4021-951A-E6F9E1488533}" destId="{60E07F5E-BABD-4C7F-9940-0657BE4C3DB4}" srcOrd="6" destOrd="0" presId="urn:microsoft.com/office/officeart/2005/8/layout/cycle1"/>
    <dgm:cxn modelId="{AD749C76-230D-4761-8FFA-C6F9DEF0A61F}" type="presParOf" srcId="{2C17C180-620C-4021-951A-E6F9E1488533}" destId="{35AB905C-4DB0-4569-BA29-DD485A7D9079}" srcOrd="7" destOrd="0" presId="urn:microsoft.com/office/officeart/2005/8/layout/cycle1"/>
    <dgm:cxn modelId="{4FEB7499-69F2-4DD1-865A-0AF68ECD5445}" type="presParOf" srcId="{2C17C180-620C-4021-951A-E6F9E1488533}" destId="{FECCCEC0-F042-4F6C-98C9-8EE482B85F8E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D044B-4E16-407A-AF7B-D8A989B497AF}">
      <dsp:nvSpPr>
        <dsp:cNvPr id="0" name=""/>
        <dsp:cNvSpPr/>
      </dsp:nvSpPr>
      <dsp:spPr>
        <a:xfrm>
          <a:off x="4759498" y="399442"/>
          <a:ext cx="2043906" cy="204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Keeping the high power words</a:t>
          </a:r>
        </a:p>
      </dsp:txBody>
      <dsp:txXfrm>
        <a:off x="4759498" y="399442"/>
        <a:ext cx="2043906" cy="2043906"/>
      </dsp:txXfrm>
    </dsp:sp>
    <dsp:sp modelId="{06552977-5527-4BDC-B921-B0B8400B3446}">
      <dsp:nvSpPr>
        <dsp:cNvPr id="0" name=""/>
        <dsp:cNvSpPr/>
      </dsp:nvSpPr>
      <dsp:spPr>
        <a:xfrm>
          <a:off x="1649082" y="-1950"/>
          <a:ext cx="4829834" cy="4829834"/>
        </a:xfrm>
        <a:prstGeom prst="circularArrow">
          <a:avLst>
            <a:gd name="adj1" fmla="val 8252"/>
            <a:gd name="adj2" fmla="val 576426"/>
            <a:gd name="adj3" fmla="val 2962443"/>
            <a:gd name="adj4" fmla="val 52669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5A52A-7945-499F-B1D7-A84FDF317E8B}">
      <dsp:nvSpPr>
        <dsp:cNvPr id="0" name=""/>
        <dsp:cNvSpPr/>
      </dsp:nvSpPr>
      <dsp:spPr>
        <a:xfrm>
          <a:off x="3042046" y="3374155"/>
          <a:ext cx="2043906" cy="204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Convert to a vector space</a:t>
          </a:r>
        </a:p>
      </dsp:txBody>
      <dsp:txXfrm>
        <a:off x="3042046" y="3374155"/>
        <a:ext cx="2043906" cy="2043906"/>
      </dsp:txXfrm>
    </dsp:sp>
    <dsp:sp modelId="{1EEE5EF4-C5B0-41B7-861A-D5AFBD3E6ACD}">
      <dsp:nvSpPr>
        <dsp:cNvPr id="0" name=""/>
        <dsp:cNvSpPr/>
      </dsp:nvSpPr>
      <dsp:spPr>
        <a:xfrm>
          <a:off x="1450286" y="-3447"/>
          <a:ext cx="4829834" cy="4829834"/>
        </a:xfrm>
        <a:prstGeom prst="circularArrow">
          <a:avLst>
            <a:gd name="adj1" fmla="val 8252"/>
            <a:gd name="adj2" fmla="val 576426"/>
            <a:gd name="adj3" fmla="val 10170905"/>
            <a:gd name="adj4" fmla="val 7261132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B905C-4DB0-4569-BA29-DD485A7D9079}">
      <dsp:nvSpPr>
        <dsp:cNvPr id="0" name=""/>
        <dsp:cNvSpPr/>
      </dsp:nvSpPr>
      <dsp:spPr>
        <a:xfrm>
          <a:off x="1324595" y="399442"/>
          <a:ext cx="2043906" cy="204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Removing  common words from query</a:t>
          </a:r>
        </a:p>
      </dsp:txBody>
      <dsp:txXfrm>
        <a:off x="1324595" y="399442"/>
        <a:ext cx="2043906" cy="2043906"/>
      </dsp:txXfrm>
    </dsp:sp>
    <dsp:sp modelId="{FECCCEC0-F042-4F6C-98C9-8EE482B85F8E}">
      <dsp:nvSpPr>
        <dsp:cNvPr id="0" name=""/>
        <dsp:cNvSpPr/>
      </dsp:nvSpPr>
      <dsp:spPr>
        <a:xfrm>
          <a:off x="1649082" y="11283"/>
          <a:ext cx="4829834" cy="4829834"/>
        </a:xfrm>
        <a:prstGeom prst="circularArrow">
          <a:avLst>
            <a:gd name="adj1" fmla="val 8252"/>
            <a:gd name="adj2" fmla="val 576426"/>
            <a:gd name="adj3" fmla="val 16855402"/>
            <a:gd name="adj4" fmla="val 14968173"/>
            <a:gd name="adj5" fmla="val 962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en-US"/>
              <a:t>12/21/2017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en-US"/>
              <a:t>12/21/2017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7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89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42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94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26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38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355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7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98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1223-1E79-4D78-B4B6-BF5B788AF8FD}" type="datetime1">
              <a:rPr lang="en-US" smtClean="0"/>
              <a:t>12/21/2017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1562-0426-4991-9CC5-DF172819E36A}" type="datetime1">
              <a:rPr lang="en-US" smtClean="0"/>
              <a:t>12/21/2017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3EED-3AC3-4A3F-B650-B2BC4F9709FA}" type="datetime1">
              <a:rPr lang="en-US" smtClean="0"/>
              <a:t>12/21/2017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784A5-5E41-45F2-96EF-386F6F2161D5}" type="datetime1">
              <a:rPr lang="en-US" smtClean="0"/>
              <a:t>12/21/2017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91D4-F255-46E8-80D4-1E999D1C8E45}" type="datetime1">
              <a:rPr lang="en-US" smtClean="0"/>
              <a:t>12/21/2017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5565-6985-47C0-A2C5-C2E4F62718A0}" type="datetime1">
              <a:rPr lang="en-US" smtClean="0"/>
              <a:t>12/21/2017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6E37-2AAF-4DDE-B0C0-E12867430E1D}" type="datetime1">
              <a:rPr lang="en-US" smtClean="0"/>
              <a:t>12/21/2017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Rectangle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1D7E-D14A-499B-8B1E-95C8805421EF}" type="datetime1">
              <a:rPr lang="en-US" smtClean="0"/>
              <a:t>12/21/2017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7820-F33A-4357-85C3-90D6A6A14FD3}" type="datetime1">
              <a:rPr lang="en-US" smtClean="0"/>
              <a:t>12/21/2017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8B1AA-E1B4-479F-A297-99AA13B1A1C3}" type="datetime1">
              <a:rPr lang="en-US" smtClean="0"/>
              <a:t>12/21/2017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Rectangle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B1D92A3-525C-4D21-BA4C-930479FD04FE}" type="datetime1">
              <a:rPr lang="en-US" smtClean="0"/>
              <a:t>12/21/2017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5400" y="1987826"/>
            <a:ext cx="9601200" cy="1166191"/>
          </a:xfrm>
        </p:spPr>
        <p:txBody>
          <a:bodyPr/>
          <a:lstStyle/>
          <a:p>
            <a:r>
              <a:rPr lang="en-US" dirty="0"/>
              <a:t>Exams System Website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295400" y="3578087"/>
            <a:ext cx="9601200" cy="1524000"/>
          </a:xfrm>
        </p:spPr>
        <p:txBody>
          <a:bodyPr>
            <a:normAutofit/>
          </a:bodyPr>
          <a:lstStyle/>
          <a:p>
            <a:r>
              <a:rPr lang="en-US" b="1" dirty="0"/>
              <a:t>Prepared by:</a:t>
            </a:r>
          </a:p>
          <a:p>
            <a:r>
              <a:rPr lang="en-US" dirty="0"/>
              <a:t>Samah Rabay’ah &amp; </a:t>
            </a:r>
            <a:r>
              <a:rPr lang="en-US" dirty="0" err="1"/>
              <a:t>Maha</a:t>
            </a:r>
            <a:r>
              <a:rPr lang="en-US" dirty="0"/>
              <a:t> Rabay’ah</a:t>
            </a:r>
          </a:p>
          <a:p>
            <a:endParaRPr lang="en-US" sz="1200" dirty="0"/>
          </a:p>
          <a:p>
            <a:r>
              <a:rPr lang="en-US" b="1" dirty="0"/>
              <a:t>Supervisor:</a:t>
            </a:r>
          </a:p>
          <a:p>
            <a:r>
              <a:rPr lang="en-US" dirty="0"/>
              <a:t>Eng. </a:t>
            </a:r>
            <a:r>
              <a:rPr lang="en-US" dirty="0" err="1"/>
              <a:t>Asmaa</a:t>
            </a:r>
            <a:r>
              <a:rPr lang="en-US" dirty="0"/>
              <a:t> </a:t>
            </a:r>
            <a:r>
              <a:rPr lang="en-US" dirty="0" err="1"/>
              <a:t>Afeefi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Register and Login</a:t>
            </a:r>
          </a:p>
          <a:p>
            <a:r>
              <a:rPr lang="en-US" dirty="0"/>
              <a:t>Add Materials</a:t>
            </a:r>
          </a:p>
          <a:p>
            <a:r>
              <a:rPr lang="en-US" dirty="0"/>
              <a:t>Add Questions</a:t>
            </a:r>
          </a:p>
          <a:p>
            <a:r>
              <a:rPr lang="en-US" dirty="0"/>
              <a:t>Paper Exam</a:t>
            </a:r>
          </a:p>
          <a:p>
            <a:r>
              <a:rPr lang="en-US" dirty="0"/>
              <a:t>Online Exam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06E9B-9A27-4082-B93E-01C05D15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10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625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174" y="689113"/>
            <a:ext cx="9790706" cy="539112"/>
          </a:xfrm>
        </p:spPr>
        <p:txBody>
          <a:bodyPr>
            <a:normAutofit/>
          </a:bodyPr>
          <a:lstStyle/>
          <a:p>
            <a:r>
              <a:rPr lang="en-US" sz="2400" dirty="0"/>
              <a:t>Login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981B9E-1B95-4506-A5C8-05B648A0B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11</a:t>
            </a:fld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3EB93-DE0A-48C6-BC20-1F4DE88AC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215" y="1951072"/>
            <a:ext cx="7616623" cy="29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2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26553"/>
          </a:xfrm>
        </p:spPr>
        <p:txBody>
          <a:bodyPr>
            <a:normAutofit/>
          </a:bodyPr>
          <a:lstStyle/>
          <a:p>
            <a:r>
              <a:rPr lang="en-US" sz="2400" dirty="0"/>
              <a:t>Teacher Home Page</a:t>
            </a:r>
          </a:p>
        </p:txBody>
      </p:sp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1415818-0BDE-49AE-8263-32D957D831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236" y="1364974"/>
            <a:ext cx="9427527" cy="465109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7FE082-DFE0-4700-8F16-E7DFA2AC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71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79562"/>
          </a:xfrm>
        </p:spPr>
        <p:txBody>
          <a:bodyPr>
            <a:normAutofit/>
          </a:bodyPr>
          <a:lstStyle/>
          <a:p>
            <a:r>
              <a:rPr lang="en-US" sz="2400" dirty="0"/>
              <a:t>Add Materials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FDEFCD-5CA9-4F28-AA69-57BE4A500D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179983" y="1616766"/>
            <a:ext cx="7832034" cy="39756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356DF9-2001-42B3-95A8-AF153B934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718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447040"/>
          </a:xfrm>
        </p:spPr>
        <p:txBody>
          <a:bodyPr>
            <a:normAutofit/>
          </a:bodyPr>
          <a:lstStyle/>
          <a:p>
            <a:r>
              <a:rPr lang="en-US" sz="2400" dirty="0"/>
              <a:t>Add Questions</a:t>
            </a:r>
          </a:p>
        </p:txBody>
      </p:sp>
      <p:pic>
        <p:nvPicPr>
          <p:cNvPr id="3" name="Insert Questions3">
            <a:hlinkClick r:id="" action="ppaction://media"/>
            <a:extLst>
              <a:ext uri="{FF2B5EF4-FFF2-40B4-BE49-F238E27FC236}">
                <a16:creationId xmlns:a16="http://schemas.microsoft.com/office/drawing/2014/main" id="{43F66994-7162-47FA-AE73-AEB3FED5055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1691" y="1125416"/>
            <a:ext cx="10368618" cy="501645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A2027-B0CA-46FA-9AF0-A1CA71F2D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3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13301"/>
          </a:xfrm>
        </p:spPr>
        <p:txBody>
          <a:bodyPr>
            <a:normAutofit/>
          </a:bodyPr>
          <a:lstStyle/>
          <a:p>
            <a:r>
              <a:rPr lang="en-US" sz="2400" dirty="0"/>
              <a:t>Prepare Paper Exam</a:t>
            </a:r>
          </a:p>
        </p:txBody>
      </p:sp>
      <p:pic>
        <p:nvPicPr>
          <p:cNvPr id="3" name="paperExam">
            <a:hlinkClick r:id="" action="ppaction://media"/>
            <a:extLst>
              <a:ext uri="{FF2B5EF4-FFF2-40B4-BE49-F238E27FC236}">
                <a16:creationId xmlns:a16="http://schemas.microsoft.com/office/drawing/2014/main" id="{3936DE96-D387-4F72-A17D-F1E021A77DD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140" y="1074463"/>
            <a:ext cx="11313719" cy="547370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EDE55-3B81-4331-BDA7-C2F46B8EE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15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5001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2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781878"/>
          </a:xfrm>
        </p:spPr>
        <p:txBody>
          <a:bodyPr>
            <a:normAutofit/>
          </a:bodyPr>
          <a:lstStyle/>
          <a:p>
            <a:r>
              <a:rPr lang="en-US" sz="2400" dirty="0"/>
              <a:t>Prepare Online Exam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D4D6DA-8873-4829-890F-BB33F1BD6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16</a:t>
            </a:fld>
            <a:endParaRPr lang="en-US" sz="1400" dirty="0"/>
          </a:p>
        </p:txBody>
      </p:sp>
      <p:pic>
        <p:nvPicPr>
          <p:cNvPr id="13" name="Picture 1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78B6D7A-8A7E-4315-AEE3-2C7BFDC78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121" y="924118"/>
            <a:ext cx="7659757" cy="540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1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18288"/>
            <a:ext cx="9509760" cy="924118"/>
          </a:xfrm>
        </p:spPr>
        <p:txBody>
          <a:bodyPr>
            <a:normAutofit/>
          </a:bodyPr>
          <a:lstStyle/>
          <a:p>
            <a:r>
              <a:rPr lang="en-US" sz="2400" dirty="0"/>
              <a:t>Manage the exam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7B5CEB-35A0-47F1-AA7D-572846B9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17</a:t>
            </a:fld>
            <a:endParaRPr lang="en-US" sz="1400" dirty="0"/>
          </a:p>
        </p:txBody>
      </p:sp>
      <p:pic>
        <p:nvPicPr>
          <p:cNvPr id="7" name="Picture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073C7ED4-4A61-4984-BA42-AD4642950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56" y="1075560"/>
            <a:ext cx="10588488" cy="499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7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95FC-132B-4E7F-92C7-947FCC64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4579"/>
            <a:ext cx="9509760" cy="693619"/>
          </a:xfrm>
        </p:spPr>
        <p:txBody>
          <a:bodyPr>
            <a:normAutofit/>
          </a:bodyPr>
          <a:lstStyle/>
          <a:p>
            <a:r>
              <a:rPr lang="en-US" sz="2400" dirty="0"/>
              <a:t>Select the questions you want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CDCDA-9742-4903-B1F9-59CDC3E76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5D5174E1-BB68-4802-848B-EB817FAC3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462" y="1370453"/>
            <a:ext cx="9509760" cy="472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DE38B-725C-420F-892A-93BD32CF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students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BA5A9-B294-46D4-A720-102739AA1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0DB18CE-91D0-4A6B-A201-2A5FEBCD5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772" y="2238806"/>
            <a:ext cx="7922456" cy="309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68764-98CE-4A73-8976-48EEBAA52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Content Placeholder 5" descr="A picture containing person, laptop, cellphone, phone&#10;&#10;Description generated with very high confidence">
            <a:extLst>
              <a:ext uri="{FF2B5EF4-FFF2-40B4-BE49-F238E27FC236}">
                <a16:creationId xmlns:a16="http://schemas.microsoft.com/office/drawing/2014/main" id="{22591D2C-BCAB-490B-B40F-B1CE09FA5B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438" y="971361"/>
            <a:ext cx="8785124" cy="4915277"/>
          </a:xfrm>
        </p:spPr>
      </p:pic>
    </p:spTree>
    <p:extLst>
      <p:ext uri="{BB962C8B-B14F-4D97-AF65-F5344CB8AC3E}">
        <p14:creationId xmlns:p14="http://schemas.microsoft.com/office/powerpoint/2010/main" val="102364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60572-B2FE-41AE-A836-7833DB55E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970" y="267224"/>
            <a:ext cx="9509760" cy="640610"/>
          </a:xfrm>
        </p:spPr>
        <p:txBody>
          <a:bodyPr>
            <a:normAutofit/>
          </a:bodyPr>
          <a:lstStyle/>
          <a:p>
            <a:r>
              <a:rPr lang="en-US" sz="2400" dirty="0"/>
              <a:t>Student 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2A06D-02AA-4124-9274-96030213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20</a:t>
            </a:fld>
            <a:endParaRPr lang="en-US" dirty="0"/>
          </a:p>
        </p:txBody>
      </p:sp>
      <p:pic>
        <p:nvPicPr>
          <p:cNvPr id="3" name="ScreenCapture_12-20-2017 9.38.19 PM">
            <a:hlinkClick r:id="" action="ppaction://media"/>
            <a:extLst>
              <a:ext uri="{FF2B5EF4-FFF2-40B4-BE49-F238E27FC236}">
                <a16:creationId xmlns:a16="http://schemas.microsoft.com/office/drawing/2014/main" id="{A49AFA20-F9DA-4F5D-B34F-0A9A6DF6B2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2950" y="1196171"/>
            <a:ext cx="10706100" cy="51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1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6E7E2-1C86-4B1A-8583-0730663DB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802296"/>
            <a:ext cx="9509760" cy="3803214"/>
          </a:xfrm>
        </p:spPr>
        <p:txBody>
          <a:bodyPr/>
          <a:lstStyle/>
          <a:p>
            <a:pPr marL="45720" indent="0">
              <a:buNone/>
            </a:pPr>
            <a:endParaRPr lang="en-US" dirty="0"/>
          </a:p>
          <a:p>
            <a:r>
              <a:rPr lang="en-US" dirty="0"/>
              <a:t>Background knowledge</a:t>
            </a:r>
          </a:p>
          <a:p>
            <a:r>
              <a:rPr lang="en-US" dirty="0"/>
              <a:t>Real data constraint</a:t>
            </a:r>
          </a:p>
          <a:p>
            <a:r>
              <a:rPr lang="en-US" dirty="0"/>
              <a:t>Finding the suitable algorithm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E59C2-72DB-4BC6-B8C9-5105504A4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21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2228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84E1-C461-4524-B4BF-F7462241C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79E10-0645-482A-890F-3A7E8EC1B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2199861"/>
            <a:ext cx="9509760" cy="3829718"/>
          </a:xfrm>
        </p:spPr>
        <p:txBody>
          <a:bodyPr/>
          <a:lstStyle/>
          <a:p>
            <a:r>
              <a:rPr lang="en-US" dirty="0"/>
              <a:t>Add as plugin to An-Najah website (Zajel).</a:t>
            </a:r>
          </a:p>
          <a:p>
            <a:r>
              <a:rPr lang="en-US" dirty="0"/>
              <a:t>Add pictures and tables</a:t>
            </a:r>
          </a:p>
          <a:p>
            <a:r>
              <a:rPr lang="en-US" dirty="0"/>
              <a:t>Show percentages of questions</a:t>
            </a:r>
          </a:p>
          <a:p>
            <a:r>
              <a:rPr lang="en-US" dirty="0"/>
              <a:t>More smart algorithm for exam page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2BD17-0A90-404F-B8AE-1878D6FF1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22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172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98CD68E-816B-4B9F-8B47-D02169300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89" y="2678149"/>
            <a:ext cx="4657622" cy="15017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920F70-53C7-4874-8C51-05CAECD23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23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064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0A8DE-A64E-4B8C-BA8F-3185D176F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20" y="1139952"/>
            <a:ext cx="9509760" cy="4127627"/>
          </a:xfrm>
        </p:spPr>
        <p:txBody>
          <a:bodyPr/>
          <a:lstStyle/>
          <a:p>
            <a:r>
              <a:rPr lang="en-US" dirty="0"/>
              <a:t>Website that used to provide exams and homework (paper or online).</a:t>
            </a:r>
          </a:p>
          <a:p>
            <a:r>
              <a:rPr lang="en-US" dirty="0"/>
              <a:t>Enter questions for one time and then use it to prepare exams.</a:t>
            </a:r>
          </a:p>
          <a:p>
            <a:r>
              <a:rPr lang="en-US" dirty="0"/>
              <a:t>Basically used by teachers and students.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B13A-0A4B-47EC-88B7-C8D77BBB0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29F2174-762A-49D5-97E6-AE287C9D3072}"/>
              </a:ext>
            </a:extLst>
          </p:cNvPr>
          <p:cNvSpPr/>
          <p:nvPr>
            <p:custDataLst>
              <p:custData r:id="rId1"/>
            </p:custDataLst>
          </p:nvPr>
        </p:nvSpPr>
        <p:spPr>
          <a:xfrm>
            <a:off x="3295650" y="3073400"/>
            <a:ext cx="52959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4343B-A5F2-47E2-BD0C-753FFFCEF69E}"/>
              </a:ext>
            </a:extLst>
          </p:cNvPr>
          <p:cNvSpPr txBox="1"/>
          <p:nvPr/>
        </p:nvSpPr>
        <p:spPr>
          <a:xfrm>
            <a:off x="3651525" y="3726190"/>
            <a:ext cx="5399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Rounded MT Bold" panose="020F0704030504030204" pitchFamily="34" charset="0"/>
              </a:rPr>
              <a:t>This Is The Exams System !!</a:t>
            </a:r>
          </a:p>
        </p:txBody>
      </p:sp>
    </p:spTree>
    <p:extLst>
      <p:ext uri="{BB962C8B-B14F-4D97-AF65-F5344CB8AC3E}">
        <p14:creationId xmlns:p14="http://schemas.microsoft.com/office/powerpoint/2010/main" val="72906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ar-SA" dirty="0"/>
          </a:p>
          <a:p>
            <a:r>
              <a:rPr lang="en-US" dirty="0"/>
              <a:t>Tools </a:t>
            </a:r>
            <a:endParaRPr lang="ar-SA" dirty="0"/>
          </a:p>
          <a:p>
            <a:r>
              <a:rPr lang="en-US" dirty="0"/>
              <a:t>Search algorithm</a:t>
            </a:r>
          </a:p>
          <a:p>
            <a:r>
              <a:rPr lang="en-US" dirty="0"/>
              <a:t>Features</a:t>
            </a:r>
          </a:p>
          <a:p>
            <a:r>
              <a:rPr lang="en-US" dirty="0"/>
              <a:t>Constraints</a:t>
            </a:r>
          </a:p>
          <a:p>
            <a:r>
              <a:rPr lang="en-US" dirty="0"/>
              <a:t>Future work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20B4E8-E97B-42EE-A8F6-32C096C53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9509760" cy="4123944"/>
          </a:xfrm>
        </p:spPr>
        <p:txBody>
          <a:bodyPr/>
          <a:lstStyle/>
          <a:p>
            <a:r>
              <a:rPr lang="en-US" dirty="0"/>
              <a:t>Facilitate the process of preparing exams by teachers.</a:t>
            </a:r>
          </a:p>
          <a:p>
            <a:r>
              <a:rPr lang="en-US" dirty="0"/>
              <a:t>Save time and effort.</a:t>
            </a:r>
          </a:p>
          <a:p>
            <a:r>
              <a:rPr lang="en-US" dirty="0"/>
              <a:t>Make the teaching process as orderly as possible.</a:t>
            </a:r>
          </a:p>
          <a:p>
            <a:r>
              <a:rPr lang="en-US" dirty="0"/>
              <a:t>Develop their strategy for putting the exams.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7602B7-8932-4237-9162-230D9AF2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z="1400" smtClean="0"/>
              <a:t>5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031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4B1C1-3463-4CF6-A4DD-81AE0A12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US" dirty="0"/>
              <a:t>Tools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DFECB-6B5A-4314-940B-4B8335F530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2040834"/>
            <a:ext cx="8253454" cy="3985061"/>
          </a:xfrm>
        </p:spPr>
        <p:txBody>
          <a:bodyPr/>
          <a:lstStyle/>
          <a:p>
            <a:r>
              <a:rPr lang="en-US" dirty="0" err="1"/>
              <a:t>PhpStorm</a:t>
            </a:r>
            <a:endParaRPr lang="en-US" dirty="0"/>
          </a:p>
          <a:p>
            <a:r>
              <a:rPr lang="en-US" dirty="0"/>
              <a:t>XAMPP</a:t>
            </a:r>
          </a:p>
          <a:p>
            <a:r>
              <a:rPr lang="en-US" dirty="0"/>
              <a:t>Laravel composer</a:t>
            </a:r>
          </a:p>
          <a:p>
            <a:r>
              <a:rPr lang="en-US" dirty="0"/>
              <a:t>MVC architectural pattern using Laravel framework.</a:t>
            </a:r>
          </a:p>
          <a:p>
            <a:r>
              <a:rPr lang="en-US" dirty="0" err="1"/>
              <a:t>TCPdf</a:t>
            </a:r>
            <a:r>
              <a:rPr lang="en-US" dirty="0"/>
              <a:t> library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18D1C-B421-4E1D-B241-C916D7D92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81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EDECDF-6786-4CE2-8771-5EF54B04B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844605"/>
          </a:xfrm>
        </p:spPr>
        <p:txBody>
          <a:bodyPr/>
          <a:lstStyle/>
          <a:p>
            <a:r>
              <a:rPr lang="en-US" dirty="0"/>
              <a:t>Data Mining</a:t>
            </a:r>
          </a:p>
        </p:txBody>
      </p:sp>
      <p:pic>
        <p:nvPicPr>
          <p:cNvPr id="9" name="Content Placeholder 8" descr="A close up of a map&#10;&#10;Description generated with high confidence">
            <a:extLst>
              <a:ext uri="{FF2B5EF4-FFF2-40B4-BE49-F238E27FC236}">
                <a16:creationId xmlns:a16="http://schemas.microsoft.com/office/drawing/2014/main" id="{4DF5A07C-EB3C-4FD0-8464-55EBE7B8A7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413" y="2508967"/>
            <a:ext cx="3437174" cy="3430855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0EC03B5-A91B-41C0-A7F7-937C1109F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3999" y="1766073"/>
            <a:ext cx="9859618" cy="486797"/>
          </a:xfrm>
        </p:spPr>
        <p:txBody>
          <a:bodyPr/>
          <a:lstStyle/>
          <a:p>
            <a:pPr marL="45720" indent="0">
              <a:buNone/>
            </a:pPr>
            <a:r>
              <a:rPr lang="en-US" dirty="0"/>
              <a:t>Extract usable data from a larger set of any row data 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890C8-B5E9-40A1-BF12-3959B6B1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EDECDF-6786-4CE2-8771-5EF54B04B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449" y="318052"/>
            <a:ext cx="9509760" cy="768626"/>
          </a:xfrm>
        </p:spPr>
        <p:txBody>
          <a:bodyPr/>
          <a:lstStyle/>
          <a:p>
            <a:r>
              <a:rPr lang="en-US" dirty="0"/>
              <a:t>Search Algorithm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890C8-B5E9-40A1-BF12-3959B6B1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7DD196D5-2A34-49F2-953E-573EE507D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348652"/>
              </p:ext>
            </p:extLst>
          </p:nvPr>
        </p:nvGraphicFramePr>
        <p:xfrm>
          <a:off x="1724329" y="13021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009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CEDECDF-6786-4CE2-8771-5EF54B04B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950623"/>
          </a:xfrm>
        </p:spPr>
        <p:txBody>
          <a:bodyPr/>
          <a:lstStyle/>
          <a:p>
            <a:r>
              <a:rPr lang="en-US" dirty="0"/>
              <a:t>Search Algorithm (cont.)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3A1385B-4543-43BD-964A-6A4BC8F901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41120" y="2146852"/>
                <a:ext cx="9509760" cy="388272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Query and keywords vectors: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45720" indent="0">
                  <a:buNone/>
                </a:pPr>
                <a:r>
                  <a:rPr lang="en-US" dirty="0"/>
                  <a:t>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𝑄𝑣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,……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 </a:t>
                </a:r>
                <a:r>
                  <a:rPr lang="en-US" sz="1500" dirty="0"/>
                  <a:t>query vector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,……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 </a:t>
                </a:r>
                <a:r>
                  <a:rPr lang="en-US" sz="1500" dirty="0"/>
                  <a:t>keywords vector</a:t>
                </a:r>
              </a:p>
              <a:p>
                <a:pPr marL="45720" indent="0">
                  <a:buNone/>
                </a:pPr>
                <a:endParaRPr lang="en-US" dirty="0"/>
              </a:p>
              <a:p>
                <a:r>
                  <a:rPr lang="en-US" dirty="0"/>
                  <a:t>cosine similarity </a:t>
                </a:r>
              </a:p>
              <a:p>
                <a:pPr marL="45720" indent="0">
                  <a:buNone/>
                </a:pPr>
                <a:r>
                  <a:rPr lang="en-US" i="1" dirty="0">
                    <a:latin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𝑠𝑖𝑚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𝑘𝑖</m:t>
                            </m:r>
                          </m:e>
                        </m:nary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²</m:t>
                                </m:r>
                              </m:e>
                            </m:nary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²</m:t>
                                </m:r>
                              </m:e>
                            </m:nary>
                          </m:e>
                        </m:rad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3A1385B-4543-43BD-964A-6A4BC8F901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41120" y="2146852"/>
                <a:ext cx="9509760" cy="3882727"/>
              </a:xfrm>
              <a:blipFill>
                <a:blip r:embed="rId2"/>
                <a:stretch>
                  <a:fillRect l="-64" t="-1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890C8-B5E9-40A1-BF12-3959B6B1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2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Yellow 16x9">
  <a:themeElements>
    <a:clrScheme name="Custom 9">
      <a:dk1>
        <a:srgbClr val="31521B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ontrol xmlns="http://schemas.microsoft.com/VisualStudio/2011/storyboarding/control">
  <Id Name="c5f30244-5a3d-4c2c-be25-943394cd75e5" Revision="1" Stencil="System.MyShapes" StencilVersion="1.0"/>
</Control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2A489A-31C6-4A94-B33D-6D53700D7FC5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0</TotalTime>
  <Words>295</Words>
  <Application>Microsoft Office PowerPoint</Application>
  <PresentationFormat>Widescreen</PresentationFormat>
  <Paragraphs>100</Paragraphs>
  <Slides>23</Slides>
  <Notes>9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Rounded MT Bold</vt:lpstr>
      <vt:lpstr>Book Antiqua</vt:lpstr>
      <vt:lpstr>Calibri</vt:lpstr>
      <vt:lpstr>Cambria</vt:lpstr>
      <vt:lpstr>Cambria Math</vt:lpstr>
      <vt:lpstr>Banded Design Yellow 16x9</vt:lpstr>
      <vt:lpstr>Exams System Website</vt:lpstr>
      <vt:lpstr>PowerPoint Presentation</vt:lpstr>
      <vt:lpstr>PowerPoint Presentation</vt:lpstr>
      <vt:lpstr>Outline </vt:lpstr>
      <vt:lpstr>Objectives</vt:lpstr>
      <vt:lpstr>Tools </vt:lpstr>
      <vt:lpstr>Data Mining</vt:lpstr>
      <vt:lpstr>Search Algorithm</vt:lpstr>
      <vt:lpstr>Search Algorithm (cont.)</vt:lpstr>
      <vt:lpstr>Features</vt:lpstr>
      <vt:lpstr>Login</vt:lpstr>
      <vt:lpstr>Teacher Home Page</vt:lpstr>
      <vt:lpstr>Add Materials</vt:lpstr>
      <vt:lpstr>Add Questions</vt:lpstr>
      <vt:lpstr>Prepare Paper Exam</vt:lpstr>
      <vt:lpstr>Prepare Online Exam</vt:lpstr>
      <vt:lpstr>Manage the exam</vt:lpstr>
      <vt:lpstr>Select the questions you want</vt:lpstr>
      <vt:lpstr>Adding students </vt:lpstr>
      <vt:lpstr>Student side</vt:lpstr>
      <vt:lpstr>Constraints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2017-12-13T14:53:48Z</dcterms:created>
  <dcterms:modified xsi:type="dcterms:W3CDTF">2017-12-21T04:11:29Z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  <property fmtid="{D5CDD505-2E9C-101B-9397-08002B2CF9AE}" pid="3" name="Tfs.IsStoryboard">
    <vt:bool>true</vt:bool>
  </property>
</Properties>
</file>