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1" r:id="rId1"/>
  </p:sldMasterIdLst>
  <p:sldIdLst>
    <p:sldId id="256" r:id="rId2"/>
    <p:sldId id="257" r:id="rId3"/>
    <p:sldId id="258" r:id="rId4"/>
    <p:sldId id="259" r:id="rId5"/>
    <p:sldId id="260" r:id="rId6"/>
    <p:sldId id="261" r:id="rId7"/>
    <p:sldId id="262" r:id="rId8"/>
    <p:sldId id="263" r:id="rId9"/>
    <p:sldId id="264" r:id="rId10"/>
    <p:sldId id="269" r:id="rId11"/>
    <p:sldId id="281" r:id="rId12"/>
    <p:sldId id="266" r:id="rId13"/>
    <p:sldId id="267" r:id="rId14"/>
    <p:sldId id="270" r:id="rId15"/>
    <p:sldId id="271" r:id="rId16"/>
    <p:sldId id="272" r:id="rId17"/>
    <p:sldId id="273" r:id="rId18"/>
    <p:sldId id="274" r:id="rId19"/>
    <p:sldId id="275" r:id="rId20"/>
    <p:sldId id="276" r:id="rId21"/>
    <p:sldId id="277" r:id="rId22"/>
    <p:sldId id="278" r:id="rId23"/>
    <p:sldId id="279"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18" autoAdjust="0"/>
    <p:restoredTop sz="94660"/>
  </p:normalViewPr>
  <p:slideViewPr>
    <p:cSldViewPr snapToGrid="0">
      <p:cViewPr varScale="1">
        <p:scale>
          <a:sx n="73" d="100"/>
          <a:sy n="73" d="100"/>
        </p:scale>
        <p:origin x="65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0044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124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89014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13753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03337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36669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28608217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0323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77915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20585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0245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86196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27887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4099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918041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2440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45464279"/>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ps/url?sa=i&amp;rct=j&amp;q=&amp;esrc=s&amp;source=images&amp;cd=&amp;cad=rja&amp;uact=8&amp;ved=0ahUKEwjN88nuo5bYAhUQJ1AKHfV5C4UQjRwIBw&amp;url=https://www.emaze.com/@AFCOFZFC/Presentation-Name&amp;psig=AOvVaw1ACNiASM1lVBg_x6o9wjVD&amp;ust=151377989621068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s://www.google.ps/url?sa=i&amp;rct=j&amp;q=&amp;esrc=s&amp;source=images&amp;cd=&amp;cad=rja&amp;uact=8&amp;ved=0ahUKEwi4pbKVp5bYAhVJaFAKHb1XBtoQjRwIBw&amp;url=http://www.hitechmv.com/how-to-set-up-an-ad-hoc-wireless-computer-to-computer-network/&amp;psig=AOvVaw0aeE6Ok2DDRb8D6KefKG17&amp;ust=151378072058259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ps/url?sa=i&amp;rct=j&amp;q=&amp;esrc=s&amp;source=images&amp;cd=&amp;cad=rja&amp;uact=8&amp;ved=0ahUKEwjBj_6apJbYAhUNLFAKHbgMAcEQjRwIBw&amp;url=http://file.scirp.org/Html/4-9501210%E6%8E%92_16586.htm&amp;psig=AOvVaw1tMGVz2jDAEcFN1Y3rIERg&amp;ust=151378002984876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081B9-88B6-4E13-8271-E159073B176F}"/>
              </a:ext>
            </a:extLst>
          </p:cNvPr>
          <p:cNvSpPr>
            <a:spLocks noGrp="1"/>
          </p:cNvSpPr>
          <p:nvPr>
            <p:ph type="ctrTitle"/>
          </p:nvPr>
        </p:nvSpPr>
        <p:spPr/>
        <p:txBody>
          <a:bodyPr>
            <a:normAutofit/>
          </a:bodyPr>
          <a:lstStyle/>
          <a:p>
            <a:pPr algn="ctr"/>
            <a:r>
              <a:rPr lang="en-US" sz="3200" dirty="0">
                <a:solidFill>
                  <a:schemeClr val="tx2">
                    <a:lumMod val="75000"/>
                  </a:schemeClr>
                </a:solidFill>
              </a:rPr>
              <a:t>studying the performance of wireless network using cooja simulator- agriculture monitoring based</a:t>
            </a:r>
            <a:endParaRPr lang="en-US" sz="3200" dirty="0"/>
          </a:p>
        </p:txBody>
      </p:sp>
      <p:sp>
        <p:nvSpPr>
          <p:cNvPr id="3" name="Subtitle 2">
            <a:extLst>
              <a:ext uri="{FF2B5EF4-FFF2-40B4-BE49-F238E27FC236}">
                <a16:creationId xmlns:a16="http://schemas.microsoft.com/office/drawing/2014/main" id="{EAA491ED-C48B-4B47-AC3F-AF4F2F728C63}"/>
              </a:ext>
            </a:extLst>
          </p:cNvPr>
          <p:cNvSpPr>
            <a:spLocks noGrp="1"/>
          </p:cNvSpPr>
          <p:nvPr>
            <p:ph type="subTitle" idx="1"/>
          </p:nvPr>
        </p:nvSpPr>
        <p:spPr/>
        <p:txBody>
          <a:bodyPr>
            <a:normAutofit fontScale="25000" lnSpcReduction="20000"/>
          </a:bodyPr>
          <a:lstStyle/>
          <a:p>
            <a:pPr algn="ctr"/>
            <a:r>
              <a:rPr lang="en-US" sz="6400" dirty="0"/>
              <a:t>Prepared by: </a:t>
            </a:r>
            <a:br>
              <a:rPr lang="en-US" sz="6400" dirty="0"/>
            </a:br>
            <a:r>
              <a:rPr lang="en-US" sz="6400" dirty="0" err="1"/>
              <a:t>Razan</a:t>
            </a:r>
            <a:r>
              <a:rPr lang="en-US" sz="6400" dirty="0"/>
              <a:t> </a:t>
            </a:r>
            <a:r>
              <a:rPr lang="en-US" sz="6400" dirty="0" err="1"/>
              <a:t>Hamadni</a:t>
            </a:r>
            <a:endParaRPr lang="en-US" sz="6400" dirty="0"/>
          </a:p>
          <a:p>
            <a:pPr algn="ctr"/>
            <a:r>
              <a:rPr lang="en-US" sz="6400" dirty="0" err="1"/>
              <a:t>Rahma</a:t>
            </a:r>
            <a:r>
              <a:rPr lang="en-US" sz="6400" dirty="0"/>
              <a:t> </a:t>
            </a:r>
            <a:r>
              <a:rPr lang="en-US" sz="6400" dirty="0" err="1"/>
              <a:t>Sawalha</a:t>
            </a:r>
            <a:endParaRPr lang="en-US" sz="6400" dirty="0"/>
          </a:p>
          <a:p>
            <a:pPr algn="ctr"/>
            <a:r>
              <a:rPr lang="en-US" sz="6400" dirty="0"/>
              <a:t>Islam Zamel</a:t>
            </a:r>
          </a:p>
          <a:p>
            <a:pPr algn="ctr"/>
            <a:br>
              <a:rPr lang="en-US" sz="7200" dirty="0"/>
            </a:br>
            <a:r>
              <a:rPr lang="en-US" sz="7200" dirty="0"/>
              <a:t>Supervisor:</a:t>
            </a:r>
            <a:br>
              <a:rPr lang="en-US" sz="7200" dirty="0"/>
            </a:br>
            <a:r>
              <a:rPr lang="en-US" sz="7200" dirty="0"/>
              <a:t>Dr. </a:t>
            </a:r>
            <a:r>
              <a:rPr lang="en-US" sz="7200" dirty="0" err="1"/>
              <a:t>Saed</a:t>
            </a:r>
            <a:r>
              <a:rPr lang="en-US" sz="7200" dirty="0"/>
              <a:t> </a:t>
            </a:r>
            <a:r>
              <a:rPr lang="en-US" sz="7200" dirty="0" err="1"/>
              <a:t>Tarapiah</a:t>
            </a:r>
            <a:endParaRPr lang="en-US" sz="7200" dirty="0"/>
          </a:p>
          <a:p>
            <a:endParaRPr lang="en-US" dirty="0"/>
          </a:p>
        </p:txBody>
      </p:sp>
      <p:pic>
        <p:nvPicPr>
          <p:cNvPr id="4" name="صورة 5">
            <a:extLst>
              <a:ext uri="{FF2B5EF4-FFF2-40B4-BE49-F238E27FC236}">
                <a16:creationId xmlns:a16="http://schemas.microsoft.com/office/drawing/2014/main" id="{8CCD2F1E-F0E3-41CD-BB3A-923128D6BFC9}"/>
              </a:ext>
            </a:extLst>
          </p:cNvPr>
          <p:cNvPicPr/>
          <p:nvPr/>
        </p:nvPicPr>
        <p:blipFill>
          <a:blip r:embed="rId2"/>
          <a:stretch>
            <a:fillRect/>
          </a:stretch>
        </p:blipFill>
        <p:spPr bwMode="auto">
          <a:xfrm>
            <a:off x="2312126" y="307013"/>
            <a:ext cx="8752114" cy="2736633"/>
          </a:xfrm>
          <a:prstGeom prst="rect">
            <a:avLst/>
          </a:prstGeom>
          <a:noFill/>
          <a:ln w="9525">
            <a:noFill/>
            <a:miter lim="800000"/>
            <a:headEnd/>
            <a:tailEnd/>
          </a:ln>
        </p:spPr>
      </p:pic>
    </p:spTree>
    <p:extLst>
      <p:ext uri="{BB962C8B-B14F-4D97-AF65-F5344CB8AC3E}">
        <p14:creationId xmlns:p14="http://schemas.microsoft.com/office/powerpoint/2010/main" val="2923225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10495-D085-4B18-B2C1-C417994D35C3}"/>
              </a:ext>
            </a:extLst>
          </p:cNvPr>
          <p:cNvSpPr>
            <a:spLocks noGrp="1"/>
          </p:cNvSpPr>
          <p:nvPr>
            <p:ph type="title"/>
          </p:nvPr>
        </p:nvSpPr>
        <p:spPr/>
        <p:txBody>
          <a:bodyPr/>
          <a:lstStyle/>
          <a:p>
            <a:r>
              <a:rPr lang="en-US" b="1" u="sng" dirty="0">
                <a:solidFill>
                  <a:schemeClr val="tx2">
                    <a:lumMod val="75000"/>
                  </a:schemeClr>
                </a:solidFill>
              </a:rPr>
              <a:t>Feasibility  study</a:t>
            </a:r>
            <a:endParaRPr lang="en-US" u="sng" dirty="0"/>
          </a:p>
        </p:txBody>
      </p:sp>
      <p:sp>
        <p:nvSpPr>
          <p:cNvPr id="3" name="Content Placeholder 2">
            <a:extLst>
              <a:ext uri="{FF2B5EF4-FFF2-40B4-BE49-F238E27FC236}">
                <a16:creationId xmlns:a16="http://schemas.microsoft.com/office/drawing/2014/main" id="{589DC254-0296-4EA8-8124-234A7B69E7B3}"/>
              </a:ext>
            </a:extLst>
          </p:cNvPr>
          <p:cNvSpPr>
            <a:spLocks noGrp="1"/>
          </p:cNvSpPr>
          <p:nvPr>
            <p:ph idx="1"/>
          </p:nvPr>
        </p:nvSpPr>
        <p:spPr/>
        <p:txBody>
          <a:bodyPr/>
          <a:lstStyle/>
          <a:p>
            <a:r>
              <a:rPr lang="en-US" dirty="0">
                <a:solidFill>
                  <a:schemeClr val="tx2">
                    <a:lumMod val="75000"/>
                  </a:schemeClr>
                </a:solidFill>
              </a:rPr>
              <a:t>The total cost for each Sensors used varies from 4-20$, low enough to introduce in any agricultural application, where we highlight the possibility of developing a sensor network for use in large areas.</a:t>
            </a:r>
            <a:endParaRPr lang="en-US" dirty="0"/>
          </a:p>
        </p:txBody>
      </p:sp>
    </p:spTree>
    <p:extLst>
      <p:ext uri="{BB962C8B-B14F-4D97-AF65-F5344CB8AC3E}">
        <p14:creationId xmlns:p14="http://schemas.microsoft.com/office/powerpoint/2010/main" val="3616369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3C930-A8EE-4266-A7F2-E982005A3F14}"/>
              </a:ext>
            </a:extLst>
          </p:cNvPr>
          <p:cNvSpPr>
            <a:spLocks noGrp="1"/>
          </p:cNvSpPr>
          <p:nvPr>
            <p:ph type="title"/>
          </p:nvPr>
        </p:nvSpPr>
        <p:spPr/>
        <p:txBody>
          <a:bodyPr/>
          <a:lstStyle/>
          <a:p>
            <a:r>
              <a:rPr lang="en-US" b="1" u="sng" dirty="0">
                <a:solidFill>
                  <a:schemeClr val="tx2">
                    <a:lumMod val="75000"/>
                  </a:schemeClr>
                </a:solidFill>
              </a:rPr>
              <a:t>software components and programming language</a:t>
            </a:r>
            <a:endParaRPr lang="en-US" dirty="0"/>
          </a:p>
        </p:txBody>
      </p:sp>
      <p:pic>
        <p:nvPicPr>
          <p:cNvPr id="6" name="Content Placeholder 5">
            <a:extLst>
              <a:ext uri="{FF2B5EF4-FFF2-40B4-BE49-F238E27FC236}">
                <a16:creationId xmlns:a16="http://schemas.microsoft.com/office/drawing/2014/main" id="{2344151B-6786-456D-A725-F85FEF9E4AE7}"/>
              </a:ext>
            </a:extLst>
          </p:cNvPr>
          <p:cNvPicPr>
            <a:picLocks noGrp="1" noChangeAspect="1"/>
          </p:cNvPicPr>
          <p:nvPr>
            <p:ph idx="1"/>
          </p:nvPr>
        </p:nvPicPr>
        <p:blipFill>
          <a:blip r:embed="rId2"/>
          <a:stretch>
            <a:fillRect/>
          </a:stretch>
        </p:blipFill>
        <p:spPr>
          <a:xfrm>
            <a:off x="6323013" y="1125288"/>
            <a:ext cx="5181600" cy="4056562"/>
          </a:xfrm>
        </p:spPr>
      </p:pic>
      <p:sp>
        <p:nvSpPr>
          <p:cNvPr id="4" name="Text Placeholder 3">
            <a:extLst>
              <a:ext uri="{FF2B5EF4-FFF2-40B4-BE49-F238E27FC236}">
                <a16:creationId xmlns:a16="http://schemas.microsoft.com/office/drawing/2014/main" id="{F1D86965-D436-4FE8-8FC9-AF118A6C8E00}"/>
              </a:ext>
            </a:extLst>
          </p:cNvPr>
          <p:cNvSpPr>
            <a:spLocks noGrp="1"/>
          </p:cNvSpPr>
          <p:nvPr>
            <p:ph type="body" sz="half" idx="2"/>
          </p:nvPr>
        </p:nvSpPr>
        <p:spPr/>
        <p:txBody>
          <a:bodyPr>
            <a:normAutofit/>
          </a:bodyPr>
          <a:lstStyle/>
          <a:p>
            <a:r>
              <a:rPr lang="en-US" b="1" dirty="0">
                <a:solidFill>
                  <a:schemeClr val="tx2">
                    <a:lumMod val="75000"/>
                  </a:schemeClr>
                </a:solidFill>
              </a:rPr>
              <a:t>Contiki and Cooja </a:t>
            </a:r>
            <a:endParaRPr lang="en-US" dirty="0">
              <a:solidFill>
                <a:schemeClr val="tx2">
                  <a:lumMod val="75000"/>
                </a:schemeClr>
              </a:solidFill>
            </a:endParaRPr>
          </a:p>
          <a:p>
            <a:r>
              <a:rPr lang="en-US" dirty="0">
                <a:solidFill>
                  <a:schemeClr val="tx2">
                    <a:lumMod val="75000"/>
                  </a:schemeClr>
                </a:solidFill>
              </a:rPr>
              <a:t>Contiki is an open source, highly portable, multi-tasking operating system developed for use in memory-efficient networked embedded systems and wireless sensor networks. It is designed for the microcontroller which only has small amount of memory. a typical Contiki configuration is just 2 kilobytes of RAM and 40 kilobytes of ROM.</a:t>
            </a:r>
          </a:p>
          <a:p>
            <a:r>
              <a:rPr lang="en-US" dirty="0">
                <a:solidFill>
                  <a:schemeClr val="tx2">
                    <a:lumMod val="75000"/>
                  </a:schemeClr>
                </a:solidFill>
              </a:rPr>
              <a:t>it was chosen as the operating system for the sensor nodes which used C language as the programming language.</a:t>
            </a:r>
            <a:endParaRPr lang="en-US" dirty="0"/>
          </a:p>
        </p:txBody>
      </p:sp>
    </p:spTree>
    <p:extLst>
      <p:ext uri="{BB962C8B-B14F-4D97-AF65-F5344CB8AC3E}">
        <p14:creationId xmlns:p14="http://schemas.microsoft.com/office/powerpoint/2010/main" val="2422922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B56F4-7DDE-4AB7-ABA3-4599793DD53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FD5FAFA-DF48-4A7D-8CB5-02D01FF8188D}"/>
              </a:ext>
            </a:extLst>
          </p:cNvPr>
          <p:cNvSpPr>
            <a:spLocks noGrp="1"/>
          </p:cNvSpPr>
          <p:nvPr>
            <p:ph idx="1"/>
          </p:nvPr>
        </p:nvSpPr>
        <p:spPr/>
        <p:txBody>
          <a:bodyPr/>
          <a:lstStyle/>
          <a:p>
            <a:r>
              <a:rPr lang="en-US" dirty="0">
                <a:solidFill>
                  <a:schemeClr val="tx2">
                    <a:lumMod val="75000"/>
                  </a:schemeClr>
                </a:solidFill>
              </a:rPr>
              <a:t>It has many advantages compared with other sensor network operating systems. It includes an embedded simulation tool: COOJA, which can compile and simulate the application software conveniently and fast.</a:t>
            </a:r>
          </a:p>
          <a:p>
            <a:endParaRPr lang="en-US" dirty="0">
              <a:solidFill>
                <a:schemeClr val="tx2">
                  <a:lumMod val="75000"/>
                </a:schemeClr>
              </a:solidFill>
            </a:endParaRPr>
          </a:p>
          <a:p>
            <a:r>
              <a:rPr lang="en-US" dirty="0">
                <a:solidFill>
                  <a:schemeClr val="tx2">
                    <a:lumMod val="75000"/>
                  </a:schemeClr>
                </a:solidFill>
              </a:rPr>
              <a:t>Also, Power consumption is one of the most important factors in wireless sensor network research, but most simulators do not provide support for visualizing the power consumption of an entire sensor network</a:t>
            </a:r>
            <a:endParaRPr lang="en-US" dirty="0"/>
          </a:p>
        </p:txBody>
      </p:sp>
    </p:spTree>
    <p:extLst>
      <p:ext uri="{BB962C8B-B14F-4D97-AF65-F5344CB8AC3E}">
        <p14:creationId xmlns:p14="http://schemas.microsoft.com/office/powerpoint/2010/main" val="1370281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DE04F-0E30-4EF4-A4B3-270280E49471}"/>
              </a:ext>
            </a:extLst>
          </p:cNvPr>
          <p:cNvSpPr>
            <a:spLocks noGrp="1"/>
          </p:cNvSpPr>
          <p:nvPr>
            <p:ph type="title"/>
          </p:nvPr>
        </p:nvSpPr>
        <p:spPr/>
        <p:txBody>
          <a:bodyPr/>
          <a:lstStyle/>
          <a:p>
            <a:r>
              <a:rPr lang="en-US" dirty="0"/>
              <a:t>On going work</a:t>
            </a:r>
          </a:p>
        </p:txBody>
      </p:sp>
      <p:pic>
        <p:nvPicPr>
          <p:cNvPr id="4" name="عنصر نائب للمحتوى 4">
            <a:extLst>
              <a:ext uri="{FF2B5EF4-FFF2-40B4-BE49-F238E27FC236}">
                <a16:creationId xmlns:a16="http://schemas.microsoft.com/office/drawing/2014/main" id="{57F9D71D-81A6-4066-8585-64A0539806D4}"/>
              </a:ext>
            </a:extLst>
          </p:cNvPr>
          <p:cNvPicPr>
            <a:picLocks noGrp="1"/>
          </p:cNvPicPr>
          <p:nvPr>
            <p:ph idx="1"/>
          </p:nvPr>
        </p:nvPicPr>
        <p:blipFill rotWithShape="1">
          <a:blip r:embed="rId2" cstate="print"/>
          <a:stretch/>
        </p:blipFill>
        <p:spPr bwMode="auto">
          <a:xfrm>
            <a:off x="7399606" y="1725637"/>
            <a:ext cx="3978229" cy="3778250"/>
          </a:xfrm>
          <a:prstGeom prst="rect">
            <a:avLst/>
          </a:prstGeom>
          <a:ln w="88900" cap="sq" cmpd="thickThin">
            <a:solidFill>
              <a:srgbClr val="000000"/>
            </a:solidFill>
            <a:prstDash val="solid"/>
            <a:miter lim="800000"/>
          </a:ln>
          <a:effectLst>
            <a:innerShdw blurRad="76200">
              <a:srgbClr val="000000"/>
            </a:innerShdw>
          </a:effectLst>
          <a:extLst>
            <a:ext uri="{53640926-AAD7-44D8-BBD7-CCE9431645EC}">
              <a14:shadowObscured xmlns:a14="http://schemas.microsoft.com/office/drawing/2010/main"/>
            </a:ext>
          </a:extLst>
        </p:spPr>
      </p:pic>
      <p:pic>
        <p:nvPicPr>
          <p:cNvPr id="5" name="Content Placeholder 3">
            <a:extLst>
              <a:ext uri="{FF2B5EF4-FFF2-40B4-BE49-F238E27FC236}">
                <a16:creationId xmlns:a16="http://schemas.microsoft.com/office/drawing/2014/main" id="{969E1B6A-7A31-484C-8D74-DF534E1D7C7D}"/>
              </a:ext>
            </a:extLst>
          </p:cNvPr>
          <p:cNvPicPr>
            <a:picLocks/>
          </p:cNvPicPr>
          <p:nvPr/>
        </p:nvPicPr>
        <p:blipFill>
          <a:blip r:embed="rId3"/>
          <a:stretch>
            <a:fillRect/>
          </a:stretch>
        </p:blipFill>
        <p:spPr>
          <a:xfrm>
            <a:off x="1043084" y="1725637"/>
            <a:ext cx="5385851" cy="3904454"/>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579512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23AA5-71F9-4396-93BE-883A2083CD71}"/>
              </a:ext>
            </a:extLst>
          </p:cNvPr>
          <p:cNvSpPr>
            <a:spLocks noGrp="1"/>
          </p:cNvSpPr>
          <p:nvPr>
            <p:ph type="title"/>
          </p:nvPr>
        </p:nvSpPr>
        <p:spPr/>
        <p:txBody>
          <a:bodyPr/>
          <a:lstStyle/>
          <a:p>
            <a:r>
              <a:rPr lang="en-US" b="1" u="sng" dirty="0">
                <a:solidFill>
                  <a:schemeClr val="tx2">
                    <a:lumMod val="75000"/>
                  </a:schemeClr>
                </a:solidFill>
              </a:rPr>
              <a:t>Result Analysis and simulation</a:t>
            </a:r>
            <a:r>
              <a:rPr lang="en-US" b="1" dirty="0">
                <a:solidFill>
                  <a:schemeClr val="tx2">
                    <a:lumMod val="75000"/>
                  </a:schemeClr>
                </a:solidFill>
              </a:rPr>
              <a:t>.</a:t>
            </a:r>
            <a:endParaRPr lang="en-US" dirty="0"/>
          </a:p>
        </p:txBody>
      </p:sp>
      <p:sp>
        <p:nvSpPr>
          <p:cNvPr id="3" name="Content Placeholder 2">
            <a:extLst>
              <a:ext uri="{FF2B5EF4-FFF2-40B4-BE49-F238E27FC236}">
                <a16:creationId xmlns:a16="http://schemas.microsoft.com/office/drawing/2014/main" id="{FBEC3D12-0354-4E32-8F68-80898A4F5B8B}"/>
              </a:ext>
            </a:extLst>
          </p:cNvPr>
          <p:cNvSpPr>
            <a:spLocks noGrp="1"/>
          </p:cNvSpPr>
          <p:nvPr>
            <p:ph idx="1"/>
          </p:nvPr>
        </p:nvSpPr>
        <p:spPr/>
        <p:txBody>
          <a:bodyPr/>
          <a:lstStyle/>
          <a:p>
            <a:r>
              <a:rPr lang="en-US" dirty="0"/>
              <a:t>Simulation setting.</a:t>
            </a:r>
          </a:p>
          <a:p>
            <a:endParaRPr lang="en-US" dirty="0"/>
          </a:p>
        </p:txBody>
      </p:sp>
      <p:graphicFrame>
        <p:nvGraphicFramePr>
          <p:cNvPr id="5" name="Table 4">
            <a:extLst>
              <a:ext uri="{FF2B5EF4-FFF2-40B4-BE49-F238E27FC236}">
                <a16:creationId xmlns:a16="http://schemas.microsoft.com/office/drawing/2014/main" id="{ECA53264-7AE4-4DBA-89F3-1D1E9C147D64}"/>
              </a:ext>
            </a:extLst>
          </p:cNvPr>
          <p:cNvGraphicFramePr>
            <a:graphicFrameLocks noGrp="1"/>
          </p:cNvGraphicFramePr>
          <p:nvPr>
            <p:extLst>
              <p:ext uri="{D42A27DB-BD31-4B8C-83A1-F6EECF244321}">
                <p14:modId xmlns:p14="http://schemas.microsoft.com/office/powerpoint/2010/main" val="1450734753"/>
              </p:ext>
            </p:extLst>
          </p:nvPr>
        </p:nvGraphicFramePr>
        <p:xfrm>
          <a:off x="1881051" y="2586445"/>
          <a:ext cx="9379132" cy="3095895"/>
        </p:xfrm>
        <a:graphic>
          <a:graphicData uri="http://schemas.openxmlformats.org/drawingml/2006/table">
            <a:tbl>
              <a:tblPr firstRow="1" firstCol="1" bandRow="1"/>
              <a:tblGrid>
                <a:gridCol w="4689566">
                  <a:extLst>
                    <a:ext uri="{9D8B030D-6E8A-4147-A177-3AD203B41FA5}">
                      <a16:colId xmlns:a16="http://schemas.microsoft.com/office/drawing/2014/main" val="2204209653"/>
                    </a:ext>
                  </a:extLst>
                </a:gridCol>
                <a:gridCol w="4689566">
                  <a:extLst>
                    <a:ext uri="{9D8B030D-6E8A-4147-A177-3AD203B41FA5}">
                      <a16:colId xmlns:a16="http://schemas.microsoft.com/office/drawing/2014/main" val="588027287"/>
                    </a:ext>
                  </a:extLst>
                </a:gridCol>
              </a:tblGrid>
              <a:tr h="458213">
                <a:tc>
                  <a:txBody>
                    <a:bodyPr/>
                    <a:lstStyle/>
                    <a:p>
                      <a:pPr marL="0" marR="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Number of node used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71 (70 sender) 1 sink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3156537"/>
                  </a:ext>
                </a:extLst>
              </a:tr>
              <a:tr h="357522">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Type of routing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Ipv6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2837913"/>
                  </a:ext>
                </a:extLst>
              </a:tr>
              <a:tr h="426893">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Standard used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6lowPan IEEE 802.15.4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8570175"/>
                  </a:ext>
                </a:extLst>
              </a:tr>
              <a:tr h="357522">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Scenario area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88mx88m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0567261"/>
                  </a:ext>
                </a:extLst>
              </a:tr>
              <a:tr h="406011">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Type of transport protocol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UDP</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9557358"/>
                  </a:ext>
                </a:extLst>
              </a:tr>
              <a:tr h="374690">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Distance between nodes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11 m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2183403"/>
                  </a:ext>
                </a:extLst>
              </a:tr>
              <a:tr h="357522">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Transmission range and interface range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20m, 80 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0668254"/>
                  </a:ext>
                </a:extLst>
              </a:tr>
              <a:tr h="357522">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Transmission ratio and receiver ratio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100%, 100 %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718847"/>
                  </a:ext>
                </a:extLst>
              </a:tr>
            </a:tbl>
          </a:graphicData>
        </a:graphic>
      </p:graphicFrame>
    </p:spTree>
    <p:extLst>
      <p:ext uri="{BB962C8B-B14F-4D97-AF65-F5344CB8AC3E}">
        <p14:creationId xmlns:p14="http://schemas.microsoft.com/office/powerpoint/2010/main" val="1063923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65463-F318-471C-A0F4-D8F257CCD7C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34C12FA-2397-4FCF-AB73-FA25B7D40033}"/>
              </a:ext>
            </a:extLst>
          </p:cNvPr>
          <p:cNvSpPr>
            <a:spLocks noGrp="1"/>
          </p:cNvSpPr>
          <p:nvPr>
            <p:ph idx="1"/>
          </p:nvPr>
        </p:nvSpPr>
        <p:spPr/>
        <p:txBody>
          <a:bodyPr/>
          <a:lstStyle/>
          <a:p>
            <a:r>
              <a:rPr lang="en-US" dirty="0"/>
              <a:t>Data collected.</a:t>
            </a:r>
          </a:p>
          <a:p>
            <a:endParaRPr lang="en-US" dirty="0"/>
          </a:p>
        </p:txBody>
      </p:sp>
      <p:graphicFrame>
        <p:nvGraphicFramePr>
          <p:cNvPr id="5" name="Table 4">
            <a:extLst>
              <a:ext uri="{FF2B5EF4-FFF2-40B4-BE49-F238E27FC236}">
                <a16:creationId xmlns:a16="http://schemas.microsoft.com/office/drawing/2014/main" id="{44FD9EA9-ED36-4081-80EB-57F5340C6EEB}"/>
              </a:ext>
            </a:extLst>
          </p:cNvPr>
          <p:cNvGraphicFramePr>
            <a:graphicFrameLocks noGrp="1"/>
          </p:cNvGraphicFramePr>
          <p:nvPr>
            <p:extLst>
              <p:ext uri="{D42A27DB-BD31-4B8C-83A1-F6EECF244321}">
                <p14:modId xmlns:p14="http://schemas.microsoft.com/office/powerpoint/2010/main" val="1871736887"/>
              </p:ext>
            </p:extLst>
          </p:nvPr>
        </p:nvGraphicFramePr>
        <p:xfrm>
          <a:off x="1750423" y="2560320"/>
          <a:ext cx="8400369" cy="3777622"/>
        </p:xfrm>
        <a:graphic>
          <a:graphicData uri="http://schemas.openxmlformats.org/drawingml/2006/table">
            <a:tbl>
              <a:tblPr firstRow="1" firstCol="1" bandRow="1"/>
              <a:tblGrid>
                <a:gridCol w="2799550">
                  <a:extLst>
                    <a:ext uri="{9D8B030D-6E8A-4147-A177-3AD203B41FA5}">
                      <a16:colId xmlns:a16="http://schemas.microsoft.com/office/drawing/2014/main" val="949973274"/>
                    </a:ext>
                  </a:extLst>
                </a:gridCol>
                <a:gridCol w="2799550">
                  <a:extLst>
                    <a:ext uri="{9D8B030D-6E8A-4147-A177-3AD203B41FA5}">
                      <a16:colId xmlns:a16="http://schemas.microsoft.com/office/drawing/2014/main" val="2569551091"/>
                    </a:ext>
                  </a:extLst>
                </a:gridCol>
                <a:gridCol w="2801269">
                  <a:extLst>
                    <a:ext uri="{9D8B030D-6E8A-4147-A177-3AD203B41FA5}">
                      <a16:colId xmlns:a16="http://schemas.microsoft.com/office/drawing/2014/main" val="251371987"/>
                    </a:ext>
                  </a:extLst>
                </a:gridCol>
              </a:tblGrid>
              <a:tr h="247194">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Data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Type of data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Size of data in bits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8059890"/>
                  </a:ext>
                </a:extLst>
              </a:tr>
              <a:tr h="481710">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Water quality monitoring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Double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6091815"/>
                  </a:ext>
                </a:extLst>
              </a:tr>
              <a:tr h="494386">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soil constituent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Double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1021109"/>
                  </a:ext>
                </a:extLst>
              </a:tr>
              <a:tr h="247194">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soil humidity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Double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1333215"/>
                  </a:ext>
                </a:extLst>
              </a:tr>
              <a:tr h="247194">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Light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Boolean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5857149"/>
                  </a:ext>
                </a:extLst>
              </a:tr>
              <a:tr h="233109">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Wind speed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Float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140150"/>
                  </a:ext>
                </a:extLst>
              </a:tr>
              <a:tr h="637350">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Scientific disease and pets monitoring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Boolean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1650698"/>
                  </a:ext>
                </a:extLst>
              </a:tr>
              <a:tr h="396495">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Water irrigation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Boolean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3446606"/>
                  </a:ext>
                </a:extLst>
              </a:tr>
              <a:tr h="396495">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Fire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Boolean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1126859"/>
                  </a:ext>
                </a:extLst>
              </a:tr>
              <a:tr h="396495">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Total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232 bit /29byte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9351397"/>
                  </a:ext>
                </a:extLst>
              </a:tr>
            </a:tbl>
          </a:graphicData>
        </a:graphic>
      </p:graphicFrame>
    </p:spTree>
    <p:extLst>
      <p:ext uri="{BB962C8B-B14F-4D97-AF65-F5344CB8AC3E}">
        <p14:creationId xmlns:p14="http://schemas.microsoft.com/office/powerpoint/2010/main" val="11072647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15307-A9A9-41F8-A179-5AE1207935FA}"/>
              </a:ext>
            </a:extLst>
          </p:cNvPr>
          <p:cNvSpPr>
            <a:spLocks noGrp="1"/>
          </p:cNvSpPr>
          <p:nvPr>
            <p:ph type="title"/>
          </p:nvPr>
        </p:nvSpPr>
        <p:spPr/>
        <p:txBody>
          <a:bodyPr/>
          <a:lstStyle/>
          <a:p>
            <a:r>
              <a:rPr lang="en-US" u="sng" dirty="0"/>
              <a:t>Simulation results</a:t>
            </a:r>
            <a:r>
              <a:rPr lang="en-US" dirty="0"/>
              <a:t>.</a:t>
            </a:r>
          </a:p>
        </p:txBody>
      </p:sp>
      <p:pic>
        <p:nvPicPr>
          <p:cNvPr id="4" name="Content Placeholder 3">
            <a:extLst>
              <a:ext uri="{FF2B5EF4-FFF2-40B4-BE49-F238E27FC236}">
                <a16:creationId xmlns:a16="http://schemas.microsoft.com/office/drawing/2014/main" id="{4A2FAD4A-C589-4746-A9B2-FC9A36699831}"/>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17140" y="2133600"/>
            <a:ext cx="8659546" cy="377825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425572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919ED-48C6-4A9D-BE9B-63C6E286272A}"/>
              </a:ext>
            </a:extLst>
          </p:cNvPr>
          <p:cNvSpPr>
            <a:spLocks noGrp="1"/>
          </p:cNvSpPr>
          <p:nvPr>
            <p:ph type="title"/>
          </p:nvPr>
        </p:nvSpPr>
        <p:spPr/>
        <p:txBody>
          <a:bodyPr/>
          <a:lstStyle/>
          <a:p>
            <a:r>
              <a:rPr lang="en-US" u="sng" dirty="0"/>
              <a:t>Average power consumption</a:t>
            </a:r>
            <a:r>
              <a:rPr lang="en-US" dirty="0"/>
              <a:t>.</a:t>
            </a:r>
          </a:p>
        </p:txBody>
      </p:sp>
      <p:pic>
        <p:nvPicPr>
          <p:cNvPr id="4" name="Content Placeholder 3">
            <a:extLst>
              <a:ext uri="{FF2B5EF4-FFF2-40B4-BE49-F238E27FC236}">
                <a16:creationId xmlns:a16="http://schemas.microsoft.com/office/drawing/2014/main" id="{B00C590C-30A7-4474-A19E-68FC471FECAA}"/>
              </a:ext>
            </a:extLst>
          </p:cNvPr>
          <p:cNvPicPr>
            <a:picLocks noGrp="1" noChangeAspect="1"/>
          </p:cNvPicPr>
          <p:nvPr>
            <p:ph idx="1"/>
          </p:nvPr>
        </p:nvPicPr>
        <p:blipFill>
          <a:blip r:embed="rId2"/>
          <a:stretch>
            <a:fillRect/>
          </a:stretch>
        </p:blipFill>
        <p:spPr>
          <a:xfrm>
            <a:off x="1645920" y="2133600"/>
            <a:ext cx="9966959" cy="3778250"/>
          </a:xfrm>
          <a:prstGeom prst="rect">
            <a:avLst/>
          </a:prstGeom>
        </p:spPr>
      </p:pic>
    </p:spTree>
    <p:extLst>
      <p:ext uri="{BB962C8B-B14F-4D97-AF65-F5344CB8AC3E}">
        <p14:creationId xmlns:p14="http://schemas.microsoft.com/office/powerpoint/2010/main" val="1104792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BBEAF-BDA2-433F-8830-783F35F701E3}"/>
              </a:ext>
            </a:extLst>
          </p:cNvPr>
          <p:cNvSpPr>
            <a:spLocks noGrp="1"/>
          </p:cNvSpPr>
          <p:nvPr>
            <p:ph type="title"/>
          </p:nvPr>
        </p:nvSpPr>
        <p:spPr/>
        <p:txBody>
          <a:bodyPr/>
          <a:lstStyle/>
          <a:p>
            <a:r>
              <a:rPr lang="en-US" dirty="0"/>
              <a:t>Network graph.</a:t>
            </a:r>
          </a:p>
        </p:txBody>
      </p:sp>
      <p:pic>
        <p:nvPicPr>
          <p:cNvPr id="4" name="Content Placeholder 3">
            <a:extLst>
              <a:ext uri="{FF2B5EF4-FFF2-40B4-BE49-F238E27FC236}">
                <a16:creationId xmlns:a16="http://schemas.microsoft.com/office/drawing/2014/main" id="{BCE39C38-7AA4-4512-89CF-F74C005954C2}"/>
              </a:ext>
            </a:extLst>
          </p:cNvPr>
          <p:cNvPicPr>
            <a:picLocks noGrp="1" noChangeAspect="1"/>
          </p:cNvPicPr>
          <p:nvPr>
            <p:ph idx="1"/>
          </p:nvPr>
        </p:nvPicPr>
        <p:blipFill>
          <a:blip r:embed="rId2"/>
          <a:stretch>
            <a:fillRect/>
          </a:stretch>
        </p:blipFill>
        <p:spPr>
          <a:xfrm>
            <a:off x="2416629" y="2133600"/>
            <a:ext cx="9326880" cy="3778250"/>
          </a:xfrm>
          <a:prstGeom prst="rect">
            <a:avLst/>
          </a:prstGeom>
        </p:spPr>
      </p:pic>
    </p:spTree>
    <p:extLst>
      <p:ext uri="{BB962C8B-B14F-4D97-AF65-F5344CB8AC3E}">
        <p14:creationId xmlns:p14="http://schemas.microsoft.com/office/powerpoint/2010/main" val="4107693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09F22-11DC-400A-9D8E-62D0440AD2A4}"/>
              </a:ext>
            </a:extLst>
          </p:cNvPr>
          <p:cNvSpPr>
            <a:spLocks noGrp="1"/>
          </p:cNvSpPr>
          <p:nvPr>
            <p:ph type="title"/>
          </p:nvPr>
        </p:nvSpPr>
        <p:spPr/>
        <p:txBody>
          <a:bodyPr/>
          <a:lstStyle/>
          <a:p>
            <a:r>
              <a:rPr lang="en-US" dirty="0"/>
              <a:t>Sensor map.</a:t>
            </a:r>
          </a:p>
        </p:txBody>
      </p:sp>
      <p:pic>
        <p:nvPicPr>
          <p:cNvPr id="4" name="Content Placeholder 3">
            <a:extLst>
              <a:ext uri="{FF2B5EF4-FFF2-40B4-BE49-F238E27FC236}">
                <a16:creationId xmlns:a16="http://schemas.microsoft.com/office/drawing/2014/main" id="{3A38A0ED-734C-418F-8D29-516E824B932E}"/>
              </a:ext>
            </a:extLst>
          </p:cNvPr>
          <p:cNvPicPr>
            <a:picLocks noGrp="1" noChangeAspect="1"/>
          </p:cNvPicPr>
          <p:nvPr>
            <p:ph idx="1"/>
          </p:nvPr>
        </p:nvPicPr>
        <p:blipFill>
          <a:blip r:embed="rId2"/>
          <a:stretch>
            <a:fillRect/>
          </a:stretch>
        </p:blipFill>
        <p:spPr>
          <a:xfrm>
            <a:off x="2351314" y="2133600"/>
            <a:ext cx="9248503" cy="3778250"/>
          </a:xfrm>
          <a:prstGeom prst="rect">
            <a:avLst/>
          </a:prstGeom>
        </p:spPr>
      </p:pic>
    </p:spTree>
    <p:extLst>
      <p:ext uri="{BB962C8B-B14F-4D97-AF65-F5344CB8AC3E}">
        <p14:creationId xmlns:p14="http://schemas.microsoft.com/office/powerpoint/2010/main" val="2627732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372A8-8BF1-4DF1-A056-B38157DB3F68}"/>
              </a:ext>
            </a:extLst>
          </p:cNvPr>
          <p:cNvSpPr>
            <a:spLocks noGrp="1"/>
          </p:cNvSpPr>
          <p:nvPr>
            <p:ph type="title"/>
          </p:nvPr>
        </p:nvSpPr>
        <p:spPr/>
        <p:txBody>
          <a:bodyPr/>
          <a:lstStyle/>
          <a:p>
            <a:r>
              <a:rPr lang="en-US" sz="3600" b="1" cap="none" dirty="0">
                <a:solidFill>
                  <a:prstClr val="black">
                    <a:lumMod val="85000"/>
                    <a:lumOff val="15000"/>
                  </a:prstClr>
                </a:solidFill>
                <a:latin typeface="Century Gothic" panose="020B0502020202020204"/>
              </a:rPr>
              <a:t>Outline</a:t>
            </a:r>
            <a:r>
              <a:rPr lang="en-US" sz="3600" b="1" cap="none" dirty="0">
                <a:solidFill>
                  <a:prstClr val="black">
                    <a:lumMod val="85000"/>
                    <a:lumOff val="15000"/>
                  </a:prstClr>
                </a:solidFill>
              </a:rPr>
              <a:t>:</a:t>
            </a:r>
            <a:endParaRPr lang="en-US" dirty="0"/>
          </a:p>
        </p:txBody>
      </p:sp>
      <p:sp>
        <p:nvSpPr>
          <p:cNvPr id="3" name="Content Placeholder 2">
            <a:extLst>
              <a:ext uri="{FF2B5EF4-FFF2-40B4-BE49-F238E27FC236}">
                <a16:creationId xmlns:a16="http://schemas.microsoft.com/office/drawing/2014/main" id="{A7401ABC-9676-4D92-84FE-17E1E37F8F04}"/>
              </a:ext>
            </a:extLst>
          </p:cNvPr>
          <p:cNvSpPr>
            <a:spLocks noGrp="1"/>
          </p:cNvSpPr>
          <p:nvPr>
            <p:ph idx="1"/>
          </p:nvPr>
        </p:nvSpPr>
        <p:spPr/>
        <p:txBody>
          <a:bodyPr>
            <a:normAutofit/>
          </a:bodyPr>
          <a:lstStyle/>
          <a:p>
            <a:r>
              <a:rPr lang="en-US" dirty="0"/>
              <a:t>Introduction.</a:t>
            </a:r>
          </a:p>
          <a:p>
            <a:r>
              <a:rPr lang="en-US" dirty="0"/>
              <a:t>The used technology. </a:t>
            </a:r>
          </a:p>
          <a:p>
            <a:r>
              <a:rPr lang="en-US" dirty="0"/>
              <a:t>Standards/codes.</a:t>
            </a:r>
          </a:p>
          <a:p>
            <a:r>
              <a:rPr lang="en-US" dirty="0"/>
              <a:t>WSN in agriculture.</a:t>
            </a:r>
          </a:p>
          <a:p>
            <a:r>
              <a:rPr lang="en-US" dirty="0"/>
              <a:t>Software components and programming language.</a:t>
            </a:r>
          </a:p>
          <a:p>
            <a:r>
              <a:rPr lang="en-US" dirty="0"/>
              <a:t>Feasibility study.</a:t>
            </a:r>
          </a:p>
          <a:p>
            <a:r>
              <a:rPr lang="en-US" dirty="0"/>
              <a:t>Result analysis and simulation.</a:t>
            </a:r>
          </a:p>
          <a:p>
            <a:r>
              <a:rPr lang="en-US" dirty="0"/>
              <a:t>Challenges.</a:t>
            </a:r>
          </a:p>
          <a:p>
            <a:r>
              <a:rPr lang="en-US" dirty="0"/>
              <a:t>Future work</a:t>
            </a:r>
          </a:p>
        </p:txBody>
      </p:sp>
    </p:spTree>
    <p:extLst>
      <p:ext uri="{BB962C8B-B14F-4D97-AF65-F5344CB8AC3E}">
        <p14:creationId xmlns:p14="http://schemas.microsoft.com/office/powerpoint/2010/main" val="1761703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E0C0D-0A94-4DB9-9554-B178FF9B2527}"/>
              </a:ext>
            </a:extLst>
          </p:cNvPr>
          <p:cNvSpPr>
            <a:spLocks noGrp="1"/>
          </p:cNvSpPr>
          <p:nvPr>
            <p:ph type="title"/>
          </p:nvPr>
        </p:nvSpPr>
        <p:spPr/>
        <p:txBody>
          <a:bodyPr/>
          <a:lstStyle/>
          <a:p>
            <a:r>
              <a:rPr lang="en-US" dirty="0"/>
              <a:t>node information.</a:t>
            </a:r>
          </a:p>
        </p:txBody>
      </p:sp>
      <p:pic>
        <p:nvPicPr>
          <p:cNvPr id="4" name="Content Placeholder 3">
            <a:extLst>
              <a:ext uri="{FF2B5EF4-FFF2-40B4-BE49-F238E27FC236}">
                <a16:creationId xmlns:a16="http://schemas.microsoft.com/office/drawing/2014/main" id="{2D59247C-74BB-4C59-B5E0-71B89396AB46}"/>
              </a:ext>
            </a:extLst>
          </p:cNvPr>
          <p:cNvPicPr>
            <a:picLocks noGrp="1" noChangeAspect="1"/>
          </p:cNvPicPr>
          <p:nvPr>
            <p:ph idx="1"/>
          </p:nvPr>
        </p:nvPicPr>
        <p:blipFill>
          <a:blip r:embed="rId2"/>
          <a:stretch>
            <a:fillRect/>
          </a:stretch>
        </p:blipFill>
        <p:spPr>
          <a:xfrm>
            <a:off x="2283182" y="2133600"/>
            <a:ext cx="8911687" cy="3778250"/>
          </a:xfrm>
          <a:prstGeom prst="rect">
            <a:avLst/>
          </a:prstGeom>
        </p:spPr>
      </p:pic>
    </p:spTree>
    <p:extLst>
      <p:ext uri="{BB962C8B-B14F-4D97-AF65-F5344CB8AC3E}">
        <p14:creationId xmlns:p14="http://schemas.microsoft.com/office/powerpoint/2010/main" val="279835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C51E0-0929-4EC6-BA16-C1A4614D0868}"/>
              </a:ext>
            </a:extLst>
          </p:cNvPr>
          <p:cNvSpPr>
            <a:spLocks noGrp="1"/>
          </p:cNvSpPr>
          <p:nvPr>
            <p:ph type="title"/>
          </p:nvPr>
        </p:nvSpPr>
        <p:spPr/>
        <p:txBody>
          <a:bodyPr/>
          <a:lstStyle/>
          <a:p>
            <a:r>
              <a:rPr lang="en-US" dirty="0"/>
              <a:t>node information.</a:t>
            </a:r>
          </a:p>
        </p:txBody>
      </p:sp>
      <p:pic>
        <p:nvPicPr>
          <p:cNvPr id="4" name="Content Placeholder 3">
            <a:extLst>
              <a:ext uri="{FF2B5EF4-FFF2-40B4-BE49-F238E27FC236}">
                <a16:creationId xmlns:a16="http://schemas.microsoft.com/office/drawing/2014/main" id="{74FB476E-7205-4E6D-A2CE-FF8224086C90}"/>
              </a:ext>
            </a:extLst>
          </p:cNvPr>
          <p:cNvPicPr>
            <a:picLocks noGrp="1" noChangeAspect="1"/>
          </p:cNvPicPr>
          <p:nvPr>
            <p:ph idx="1"/>
          </p:nvPr>
        </p:nvPicPr>
        <p:blipFill>
          <a:blip r:embed="rId2"/>
          <a:stretch>
            <a:fillRect/>
          </a:stretch>
        </p:blipFill>
        <p:spPr>
          <a:xfrm>
            <a:off x="1028700" y="1853754"/>
            <a:ext cx="10264140" cy="4389249"/>
          </a:xfrm>
          <a:prstGeom prst="rect">
            <a:avLst/>
          </a:prstGeom>
        </p:spPr>
      </p:pic>
    </p:spTree>
    <p:extLst>
      <p:ext uri="{BB962C8B-B14F-4D97-AF65-F5344CB8AC3E}">
        <p14:creationId xmlns:p14="http://schemas.microsoft.com/office/powerpoint/2010/main" val="10059516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9F790-7CAD-41B0-B790-604870F8201B}"/>
              </a:ext>
            </a:extLst>
          </p:cNvPr>
          <p:cNvSpPr>
            <a:spLocks noGrp="1"/>
          </p:cNvSpPr>
          <p:nvPr>
            <p:ph type="title"/>
          </p:nvPr>
        </p:nvSpPr>
        <p:spPr>
          <a:xfrm>
            <a:off x="1451579" y="55445"/>
            <a:ext cx="9603275" cy="1336210"/>
          </a:xfrm>
        </p:spPr>
        <p:txBody>
          <a:bodyPr/>
          <a:lstStyle/>
          <a:p>
            <a:r>
              <a:rPr lang="en-US" b="1" u="sng" dirty="0"/>
              <a:t>Challenges:</a:t>
            </a:r>
          </a:p>
        </p:txBody>
      </p:sp>
      <p:sp>
        <p:nvSpPr>
          <p:cNvPr id="3" name="Content Placeholder 2">
            <a:extLst>
              <a:ext uri="{FF2B5EF4-FFF2-40B4-BE49-F238E27FC236}">
                <a16:creationId xmlns:a16="http://schemas.microsoft.com/office/drawing/2014/main" id="{6ECDDDC0-2D57-4EF6-8BDB-8B30A9ED9BC8}"/>
              </a:ext>
            </a:extLst>
          </p:cNvPr>
          <p:cNvSpPr>
            <a:spLocks noGrp="1"/>
          </p:cNvSpPr>
          <p:nvPr>
            <p:ph idx="1"/>
          </p:nvPr>
        </p:nvSpPr>
        <p:spPr>
          <a:xfrm>
            <a:off x="1332411" y="523876"/>
            <a:ext cx="9722443" cy="4942470"/>
          </a:xfrm>
        </p:spPr>
        <p:txBody>
          <a:bodyPr/>
          <a:lstStyle/>
          <a:p>
            <a:r>
              <a:rPr lang="en-US" dirty="0"/>
              <a:t>The lack of learning resources.</a:t>
            </a:r>
          </a:p>
          <a:p>
            <a:r>
              <a:rPr lang="en-US" dirty="0"/>
              <a:t>Higher number of nodes and greater level of details would degrade the performance and will slow down the simulator.</a:t>
            </a:r>
          </a:p>
          <a:p>
            <a:r>
              <a:rPr lang="en-US" dirty="0"/>
              <a:t>The problem of finding prober tree distribution</a:t>
            </a:r>
          </a:p>
          <a:p>
            <a:r>
              <a:rPr lang="en-US" dirty="0"/>
              <a:t>Overcome: the problem was solved with collaboration with municipal of Asira Al-shamalia.  </a:t>
            </a:r>
          </a:p>
          <a:p>
            <a:endParaRPr lang="en-US" dirty="0"/>
          </a:p>
          <a:p>
            <a:endParaRPr lang="en-US" dirty="0"/>
          </a:p>
        </p:txBody>
      </p:sp>
      <p:pic>
        <p:nvPicPr>
          <p:cNvPr id="5" name="Picture 4">
            <a:extLst>
              <a:ext uri="{FF2B5EF4-FFF2-40B4-BE49-F238E27FC236}">
                <a16:creationId xmlns:a16="http://schemas.microsoft.com/office/drawing/2014/main" id="{EB9F994E-5D72-4D89-81EF-327CB8C14D5F}"/>
              </a:ext>
            </a:extLst>
          </p:cNvPr>
          <p:cNvPicPr>
            <a:picLocks noChangeAspect="1"/>
          </p:cNvPicPr>
          <p:nvPr/>
        </p:nvPicPr>
        <p:blipFill>
          <a:blip r:embed="rId2"/>
          <a:stretch>
            <a:fillRect/>
          </a:stretch>
        </p:blipFill>
        <p:spPr>
          <a:xfrm>
            <a:off x="1137146" y="3455126"/>
            <a:ext cx="9603275" cy="2644769"/>
          </a:xfrm>
          <a:prstGeom prst="rect">
            <a:avLst/>
          </a:prstGeom>
        </p:spPr>
      </p:pic>
    </p:spTree>
    <p:extLst>
      <p:ext uri="{BB962C8B-B14F-4D97-AF65-F5344CB8AC3E}">
        <p14:creationId xmlns:p14="http://schemas.microsoft.com/office/powerpoint/2010/main" val="4042744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5B3B-CB93-4551-B6E2-A2BAF7C1654E}"/>
              </a:ext>
            </a:extLst>
          </p:cNvPr>
          <p:cNvSpPr>
            <a:spLocks noGrp="1"/>
          </p:cNvSpPr>
          <p:nvPr>
            <p:ph type="title"/>
          </p:nvPr>
        </p:nvSpPr>
        <p:spPr/>
        <p:txBody>
          <a:bodyPr/>
          <a:lstStyle/>
          <a:p>
            <a:r>
              <a:rPr lang="en-US" b="1" u="sng" dirty="0">
                <a:solidFill>
                  <a:schemeClr val="tx2">
                    <a:lumMod val="75000"/>
                  </a:schemeClr>
                </a:solidFill>
              </a:rPr>
              <a:t>FUTURE WORK :</a:t>
            </a:r>
            <a:endParaRPr lang="en-US" u="sng" dirty="0"/>
          </a:p>
        </p:txBody>
      </p:sp>
      <p:sp>
        <p:nvSpPr>
          <p:cNvPr id="3" name="Content Placeholder 2">
            <a:extLst>
              <a:ext uri="{FF2B5EF4-FFF2-40B4-BE49-F238E27FC236}">
                <a16:creationId xmlns:a16="http://schemas.microsoft.com/office/drawing/2014/main" id="{A13C3676-6CD0-44AC-968D-433701DE6432}"/>
              </a:ext>
            </a:extLst>
          </p:cNvPr>
          <p:cNvSpPr>
            <a:spLocks noGrp="1"/>
          </p:cNvSpPr>
          <p:nvPr>
            <p:ph idx="1"/>
          </p:nvPr>
        </p:nvSpPr>
        <p:spPr/>
        <p:txBody>
          <a:bodyPr/>
          <a:lstStyle/>
          <a:p>
            <a:r>
              <a:rPr lang="en-US" dirty="0">
                <a:solidFill>
                  <a:schemeClr val="tx2">
                    <a:lumMod val="75000"/>
                  </a:schemeClr>
                </a:solidFill>
              </a:rPr>
              <a:t>Mobility will be introduced to nodes.</a:t>
            </a:r>
          </a:p>
          <a:p>
            <a:r>
              <a:rPr lang="en-US" dirty="0">
                <a:solidFill>
                  <a:schemeClr val="tx2">
                    <a:lumMod val="75000"/>
                  </a:schemeClr>
                </a:solidFill>
              </a:rPr>
              <a:t>perform several kinds of attack to the network such as Distributed Denial of Service (DDoS) attack, The Sybil attack, A node imitation attack, An application level attack to check the quality of service.</a:t>
            </a:r>
            <a:endParaRPr lang="en-US" dirty="0"/>
          </a:p>
        </p:txBody>
      </p:sp>
    </p:spTree>
    <p:extLst>
      <p:ext uri="{BB962C8B-B14F-4D97-AF65-F5344CB8AC3E}">
        <p14:creationId xmlns:p14="http://schemas.microsoft.com/office/powerpoint/2010/main" val="25769827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D5D96-5602-45D4-8AF2-8D47C61A73D4}"/>
              </a:ext>
            </a:extLst>
          </p:cNvPr>
          <p:cNvSpPr>
            <a:spLocks noGrp="1"/>
          </p:cNvSpPr>
          <p:nvPr>
            <p:ph type="title"/>
          </p:nvPr>
        </p:nvSpPr>
        <p:spPr/>
        <p:txBody>
          <a:bodyPr/>
          <a:lstStyle/>
          <a:p>
            <a:r>
              <a:rPr lang="en-US" b="1" dirty="0">
                <a:solidFill>
                  <a:schemeClr val="tx2">
                    <a:lumMod val="75000"/>
                  </a:schemeClr>
                </a:solidFill>
              </a:rPr>
              <a:t>THANKS FOR YOUR LISTENING </a:t>
            </a:r>
            <a:br>
              <a:rPr lang="en-US" b="1" dirty="0">
                <a:solidFill>
                  <a:schemeClr val="tx2">
                    <a:lumMod val="75000"/>
                  </a:schemeClr>
                </a:solidFill>
              </a:rPr>
            </a:br>
            <a:r>
              <a:rPr lang="en-US" b="1" dirty="0">
                <a:solidFill>
                  <a:schemeClr val="tx2">
                    <a:lumMod val="75000"/>
                  </a:schemeClr>
                </a:solidFill>
              </a:rPr>
              <a:t>ANY QUESTIONS?</a:t>
            </a:r>
            <a:endParaRPr lang="en-US" dirty="0"/>
          </a:p>
        </p:txBody>
      </p:sp>
      <p:sp>
        <p:nvSpPr>
          <p:cNvPr id="3" name="Content Placeholder 2">
            <a:extLst>
              <a:ext uri="{FF2B5EF4-FFF2-40B4-BE49-F238E27FC236}">
                <a16:creationId xmlns:a16="http://schemas.microsoft.com/office/drawing/2014/main" id="{422F06C4-34FC-43FF-AADF-C4ED62CEC02D}"/>
              </a:ext>
            </a:extLst>
          </p:cNvPr>
          <p:cNvSpPr>
            <a:spLocks noGrp="1"/>
          </p:cNvSpPr>
          <p:nvPr>
            <p:ph idx="1"/>
          </p:nvPr>
        </p:nvSpPr>
        <p:spPr>
          <a:xfrm>
            <a:off x="2589212" y="2094411"/>
            <a:ext cx="8915400" cy="3777622"/>
          </a:xfrm>
        </p:spPr>
        <p:txBody>
          <a:bodyPr/>
          <a:lstStyle/>
          <a:p>
            <a:endParaRPr lang="en-US"/>
          </a:p>
        </p:txBody>
      </p:sp>
    </p:spTree>
    <p:extLst>
      <p:ext uri="{BB962C8B-B14F-4D97-AF65-F5344CB8AC3E}">
        <p14:creationId xmlns:p14="http://schemas.microsoft.com/office/powerpoint/2010/main" val="4124730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D5BE3-7987-4ABD-BBE8-CAEC0F00E9C2}"/>
              </a:ext>
            </a:extLst>
          </p:cNvPr>
          <p:cNvSpPr>
            <a:spLocks noGrp="1"/>
          </p:cNvSpPr>
          <p:nvPr>
            <p:ph type="title"/>
          </p:nvPr>
        </p:nvSpPr>
        <p:spPr/>
        <p:txBody>
          <a:bodyPr/>
          <a:lstStyle/>
          <a:p>
            <a:r>
              <a:rPr lang="en-US" b="1" u="sng" dirty="0"/>
              <a:t>introduction</a:t>
            </a:r>
          </a:p>
        </p:txBody>
      </p:sp>
      <p:sp>
        <p:nvSpPr>
          <p:cNvPr id="3" name="Content Placeholder 2">
            <a:extLst>
              <a:ext uri="{FF2B5EF4-FFF2-40B4-BE49-F238E27FC236}">
                <a16:creationId xmlns:a16="http://schemas.microsoft.com/office/drawing/2014/main" id="{F3658A15-621F-4638-8E35-7639DB4D764F}"/>
              </a:ext>
            </a:extLst>
          </p:cNvPr>
          <p:cNvSpPr>
            <a:spLocks noGrp="1"/>
          </p:cNvSpPr>
          <p:nvPr>
            <p:ph idx="1"/>
          </p:nvPr>
        </p:nvSpPr>
        <p:spPr/>
        <p:txBody>
          <a:bodyPr/>
          <a:lstStyle/>
          <a:p>
            <a:r>
              <a:rPr lang="en-US" dirty="0">
                <a:solidFill>
                  <a:schemeClr val="tx2">
                    <a:lumMod val="75000"/>
                  </a:schemeClr>
                </a:solidFill>
              </a:rPr>
              <a:t>in this project we hope to design a monitoring system for the agriculture sector using WSN simulated by cooja, in order to increase the quantity and improve the quality of the crop yields in the agricultural field by supporting the decision making of crop producers through analysis of the collected data. </a:t>
            </a:r>
          </a:p>
          <a:p>
            <a:endParaRPr lang="en-US" dirty="0"/>
          </a:p>
        </p:txBody>
      </p:sp>
    </p:spTree>
    <p:extLst>
      <p:ext uri="{BB962C8B-B14F-4D97-AF65-F5344CB8AC3E}">
        <p14:creationId xmlns:p14="http://schemas.microsoft.com/office/powerpoint/2010/main" val="3833735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EDDF6-2B1B-458D-A420-02015675B2AE}"/>
              </a:ext>
            </a:extLst>
          </p:cNvPr>
          <p:cNvSpPr>
            <a:spLocks noGrp="1"/>
          </p:cNvSpPr>
          <p:nvPr>
            <p:ph type="title"/>
          </p:nvPr>
        </p:nvSpPr>
        <p:spPr/>
        <p:txBody>
          <a:bodyPr/>
          <a:lstStyle/>
          <a:p>
            <a:r>
              <a:rPr lang="en-US" b="1" dirty="0">
                <a:solidFill>
                  <a:schemeClr val="tx2">
                    <a:lumMod val="75000"/>
                  </a:schemeClr>
                </a:solidFill>
              </a:rPr>
              <a:t>the used technology : WSN</a:t>
            </a:r>
            <a:endParaRPr lang="en-US" dirty="0"/>
          </a:p>
        </p:txBody>
      </p:sp>
      <p:sp>
        <p:nvSpPr>
          <p:cNvPr id="3" name="Content Placeholder 2">
            <a:extLst>
              <a:ext uri="{FF2B5EF4-FFF2-40B4-BE49-F238E27FC236}">
                <a16:creationId xmlns:a16="http://schemas.microsoft.com/office/drawing/2014/main" id="{9C7B8EC4-D4A8-4146-BDC1-5B8E1FF69AC9}"/>
              </a:ext>
            </a:extLst>
          </p:cNvPr>
          <p:cNvSpPr>
            <a:spLocks noGrp="1"/>
          </p:cNvSpPr>
          <p:nvPr>
            <p:ph idx="1"/>
          </p:nvPr>
        </p:nvSpPr>
        <p:spPr/>
        <p:txBody>
          <a:bodyPr/>
          <a:lstStyle/>
          <a:p>
            <a:r>
              <a:rPr lang="en-US" dirty="0">
                <a:solidFill>
                  <a:schemeClr val="tx2">
                    <a:lumMod val="75000"/>
                  </a:schemeClr>
                </a:solidFill>
              </a:rPr>
              <a:t>Wireless sensor networks consist of many sensor nodes which can transmit data to each other. This network can be used to monitor various conditions and send back the information to the central controller. </a:t>
            </a:r>
          </a:p>
          <a:p>
            <a:endParaRPr lang="en-US" dirty="0"/>
          </a:p>
        </p:txBody>
      </p:sp>
      <p:pic>
        <p:nvPicPr>
          <p:cNvPr id="4" name="Picture 2" descr="Image result for wsn architecture diagram">
            <a:hlinkClick r:id="rId2"/>
            <a:extLst>
              <a:ext uri="{FF2B5EF4-FFF2-40B4-BE49-F238E27FC236}">
                <a16:creationId xmlns:a16="http://schemas.microsoft.com/office/drawing/2014/main" id="{4EC5F260-001A-4464-A01B-BEDCB44B01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0240" y="3284984"/>
            <a:ext cx="8503920" cy="3573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6236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5D669-3A8D-4AC9-A69B-59682FD2963D}"/>
              </a:ext>
            </a:extLst>
          </p:cNvPr>
          <p:cNvSpPr>
            <a:spLocks noGrp="1"/>
          </p:cNvSpPr>
          <p:nvPr>
            <p:ph type="title"/>
          </p:nvPr>
        </p:nvSpPr>
        <p:spPr/>
        <p:txBody>
          <a:bodyPr/>
          <a:lstStyle/>
          <a:p>
            <a:r>
              <a:rPr lang="en-US" b="1" u="sng" dirty="0">
                <a:solidFill>
                  <a:schemeClr val="tx2">
                    <a:lumMod val="75000"/>
                  </a:schemeClr>
                </a:solidFill>
              </a:rPr>
              <a:t>standards /codes</a:t>
            </a:r>
            <a:endParaRPr lang="en-US" u="sng" dirty="0"/>
          </a:p>
        </p:txBody>
      </p:sp>
      <p:sp>
        <p:nvSpPr>
          <p:cNvPr id="3" name="Content Placeholder 2">
            <a:extLst>
              <a:ext uri="{FF2B5EF4-FFF2-40B4-BE49-F238E27FC236}">
                <a16:creationId xmlns:a16="http://schemas.microsoft.com/office/drawing/2014/main" id="{3B6A3DEC-C305-444D-8F93-B08D492886AB}"/>
              </a:ext>
            </a:extLst>
          </p:cNvPr>
          <p:cNvSpPr>
            <a:spLocks noGrp="1"/>
          </p:cNvSpPr>
          <p:nvPr>
            <p:ph idx="1"/>
          </p:nvPr>
        </p:nvSpPr>
        <p:spPr/>
        <p:txBody>
          <a:bodyPr>
            <a:normAutofit/>
          </a:bodyPr>
          <a:lstStyle/>
          <a:p>
            <a:r>
              <a:rPr lang="en-US" dirty="0">
                <a:solidFill>
                  <a:schemeClr val="tx2">
                    <a:lumMod val="75000"/>
                  </a:schemeClr>
                </a:solidFill>
              </a:rPr>
              <a:t>The standards we use in the project: 6LoWPAN 802.15.4 standard :</a:t>
            </a:r>
          </a:p>
          <a:p>
            <a:pPr marL="0" indent="0">
              <a:buNone/>
            </a:pPr>
            <a:r>
              <a:rPr lang="en-US" dirty="0">
                <a:solidFill>
                  <a:schemeClr val="tx2">
                    <a:lumMod val="75000"/>
                  </a:schemeClr>
                </a:solidFill>
              </a:rPr>
              <a:t> </a:t>
            </a:r>
          </a:p>
          <a:p>
            <a:r>
              <a:rPr lang="en-US" dirty="0">
                <a:solidFill>
                  <a:schemeClr val="tx2">
                    <a:lumMod val="75000"/>
                  </a:schemeClr>
                </a:solidFill>
              </a:rPr>
              <a:t>A) Small packet size _128 byte .</a:t>
            </a:r>
          </a:p>
          <a:p>
            <a:endParaRPr lang="en-US" dirty="0">
              <a:solidFill>
                <a:schemeClr val="tx2">
                  <a:lumMod val="75000"/>
                </a:schemeClr>
              </a:solidFill>
            </a:endParaRPr>
          </a:p>
          <a:p>
            <a:r>
              <a:rPr lang="en-US" dirty="0">
                <a:solidFill>
                  <a:schemeClr val="tx2">
                    <a:lumMod val="75000"/>
                  </a:schemeClr>
                </a:solidFill>
              </a:rPr>
              <a:t>B) Uses 64-bit MAC addresses.</a:t>
            </a:r>
          </a:p>
          <a:p>
            <a:endParaRPr lang="en-US" dirty="0">
              <a:solidFill>
                <a:schemeClr val="tx2">
                  <a:lumMod val="75000"/>
                </a:schemeClr>
              </a:solidFill>
            </a:endParaRPr>
          </a:p>
          <a:p>
            <a:r>
              <a:rPr lang="en-US" dirty="0">
                <a:solidFill>
                  <a:schemeClr val="tx2">
                    <a:lumMod val="75000"/>
                  </a:schemeClr>
                </a:solidFill>
              </a:rPr>
              <a:t>C) It has a data rate between 20 kbps to 250 kbps. </a:t>
            </a:r>
          </a:p>
          <a:p>
            <a:endParaRPr lang="en-US" dirty="0">
              <a:solidFill>
                <a:schemeClr val="tx2">
                  <a:lumMod val="75000"/>
                </a:schemeClr>
              </a:solidFill>
            </a:endParaRPr>
          </a:p>
          <a:p>
            <a:r>
              <a:rPr lang="en-US" dirty="0">
                <a:solidFill>
                  <a:schemeClr val="tx2">
                    <a:lumMod val="75000"/>
                  </a:schemeClr>
                </a:solidFill>
              </a:rPr>
              <a:t>D)It has a transmission range 10m to 30 m</a:t>
            </a:r>
            <a:endParaRPr lang="en-US" dirty="0"/>
          </a:p>
        </p:txBody>
      </p:sp>
    </p:spTree>
    <p:extLst>
      <p:ext uri="{BB962C8B-B14F-4D97-AF65-F5344CB8AC3E}">
        <p14:creationId xmlns:p14="http://schemas.microsoft.com/office/powerpoint/2010/main" val="365511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4E848-7CB7-4F1E-93FF-84A827D8AF1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38413BB-D706-41C5-9258-1E642DE54966}"/>
              </a:ext>
            </a:extLst>
          </p:cNvPr>
          <p:cNvSpPr>
            <a:spLocks noGrp="1"/>
          </p:cNvSpPr>
          <p:nvPr>
            <p:ph idx="1"/>
          </p:nvPr>
        </p:nvSpPr>
        <p:spPr/>
        <p:txBody>
          <a:bodyPr>
            <a:normAutofit fontScale="92500" lnSpcReduction="20000"/>
          </a:bodyPr>
          <a:lstStyle/>
          <a:p>
            <a:r>
              <a:rPr lang="en-US" b="1" dirty="0">
                <a:solidFill>
                  <a:schemeClr val="tx2">
                    <a:lumMod val="75000"/>
                  </a:schemeClr>
                </a:solidFill>
              </a:rPr>
              <a:t>Advantages of WSN </a:t>
            </a:r>
          </a:p>
          <a:p>
            <a:r>
              <a:rPr lang="en-US" dirty="0">
                <a:solidFill>
                  <a:schemeClr val="tx2">
                    <a:lumMod val="75000"/>
                  </a:schemeClr>
                </a:solidFill>
              </a:rPr>
              <a:t>1. Network setups can be carried out without fixed infrastructure.  </a:t>
            </a:r>
          </a:p>
          <a:p>
            <a:r>
              <a:rPr lang="en-US" dirty="0">
                <a:solidFill>
                  <a:schemeClr val="tx2">
                    <a:lumMod val="75000"/>
                  </a:schemeClr>
                </a:solidFill>
              </a:rPr>
              <a:t>2. Suitable for the non-reachable places.</a:t>
            </a:r>
          </a:p>
          <a:p>
            <a:r>
              <a:rPr lang="en-US" dirty="0">
                <a:solidFill>
                  <a:schemeClr val="tx2">
                    <a:lumMod val="75000"/>
                  </a:schemeClr>
                </a:solidFill>
              </a:rPr>
              <a:t>3. Flexible.</a:t>
            </a:r>
          </a:p>
          <a:p>
            <a:r>
              <a:rPr lang="en-US" dirty="0">
                <a:solidFill>
                  <a:schemeClr val="tx2">
                    <a:lumMod val="75000"/>
                  </a:schemeClr>
                </a:solidFill>
              </a:rPr>
              <a:t>4. Implementation pricing is cheap.  </a:t>
            </a:r>
          </a:p>
          <a:p>
            <a:pPr marL="0" indent="0">
              <a:buNone/>
            </a:pPr>
            <a:endParaRPr lang="en-US" dirty="0">
              <a:solidFill>
                <a:schemeClr val="tx2">
                  <a:lumMod val="75000"/>
                </a:schemeClr>
              </a:solidFill>
            </a:endParaRPr>
          </a:p>
          <a:p>
            <a:r>
              <a:rPr lang="en-US" b="1" dirty="0">
                <a:solidFill>
                  <a:schemeClr val="tx2">
                    <a:lumMod val="75000"/>
                  </a:schemeClr>
                </a:solidFill>
              </a:rPr>
              <a:t>However, there is some disadvantages: </a:t>
            </a:r>
          </a:p>
          <a:p>
            <a:r>
              <a:rPr lang="en-US" dirty="0">
                <a:solidFill>
                  <a:schemeClr val="tx2">
                    <a:lumMod val="75000"/>
                  </a:schemeClr>
                </a:solidFill>
              </a:rPr>
              <a:t>1. Less secure.</a:t>
            </a:r>
          </a:p>
          <a:p>
            <a:r>
              <a:rPr lang="en-US" dirty="0">
                <a:solidFill>
                  <a:schemeClr val="tx2">
                    <a:lumMod val="75000"/>
                  </a:schemeClr>
                </a:solidFill>
              </a:rPr>
              <a:t>2. Lower speed. </a:t>
            </a:r>
          </a:p>
          <a:p>
            <a:r>
              <a:rPr lang="en-US" dirty="0">
                <a:solidFill>
                  <a:schemeClr val="tx2">
                    <a:lumMod val="75000"/>
                  </a:schemeClr>
                </a:solidFill>
              </a:rPr>
              <a:t>3. More complicated to configure. </a:t>
            </a:r>
          </a:p>
          <a:p>
            <a:r>
              <a:rPr lang="en-US" dirty="0">
                <a:solidFill>
                  <a:schemeClr val="tx2">
                    <a:lumMod val="75000"/>
                  </a:schemeClr>
                </a:solidFill>
              </a:rPr>
              <a:t>4. Easily troubled by surroundings .</a:t>
            </a:r>
          </a:p>
          <a:p>
            <a:endParaRPr lang="en-US" dirty="0"/>
          </a:p>
        </p:txBody>
      </p:sp>
    </p:spTree>
    <p:extLst>
      <p:ext uri="{BB962C8B-B14F-4D97-AF65-F5344CB8AC3E}">
        <p14:creationId xmlns:p14="http://schemas.microsoft.com/office/powerpoint/2010/main" val="3116359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43FE2-3D7A-4067-B97C-297091EC9A92}"/>
              </a:ext>
            </a:extLst>
          </p:cNvPr>
          <p:cNvSpPr>
            <a:spLocks noGrp="1"/>
          </p:cNvSpPr>
          <p:nvPr>
            <p:ph type="title"/>
          </p:nvPr>
        </p:nvSpPr>
        <p:spPr/>
        <p:txBody>
          <a:bodyPr/>
          <a:lstStyle/>
          <a:p>
            <a:r>
              <a:rPr lang="en-US" b="1" dirty="0">
                <a:solidFill>
                  <a:schemeClr val="tx2">
                    <a:lumMod val="75000"/>
                  </a:schemeClr>
                </a:solidFill>
              </a:rPr>
              <a:t>Why did we implement WSN into ad-hoc category? </a:t>
            </a:r>
            <a:endParaRPr lang="en-US" dirty="0"/>
          </a:p>
        </p:txBody>
      </p:sp>
      <p:pic>
        <p:nvPicPr>
          <p:cNvPr id="4" name="Picture 2" descr="Related image">
            <a:hlinkClick r:id="rId2"/>
            <a:extLst>
              <a:ext uri="{FF2B5EF4-FFF2-40B4-BE49-F238E27FC236}">
                <a16:creationId xmlns:a16="http://schemas.microsoft.com/office/drawing/2014/main" id="{0A6C9666-B51F-4353-AEBF-EF22178DB9E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20140" y="1853753"/>
            <a:ext cx="10149840" cy="4199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5194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C846A-F224-43EA-9338-F926A590EA30}"/>
              </a:ext>
            </a:extLst>
          </p:cNvPr>
          <p:cNvSpPr>
            <a:spLocks noGrp="1"/>
          </p:cNvSpPr>
          <p:nvPr>
            <p:ph type="title"/>
          </p:nvPr>
        </p:nvSpPr>
        <p:spPr/>
        <p:txBody>
          <a:bodyPr/>
          <a:lstStyle/>
          <a:p>
            <a:r>
              <a:rPr lang="en-US" b="1" u="sng" dirty="0">
                <a:solidFill>
                  <a:schemeClr val="tx2">
                    <a:lumMod val="75000"/>
                  </a:schemeClr>
                </a:solidFill>
              </a:rPr>
              <a:t>WSN IN AGRICULTURE</a:t>
            </a:r>
            <a:endParaRPr lang="en-US" u="sng" dirty="0"/>
          </a:p>
        </p:txBody>
      </p:sp>
      <p:sp>
        <p:nvSpPr>
          <p:cNvPr id="3" name="Content Placeholder 2">
            <a:extLst>
              <a:ext uri="{FF2B5EF4-FFF2-40B4-BE49-F238E27FC236}">
                <a16:creationId xmlns:a16="http://schemas.microsoft.com/office/drawing/2014/main" id="{4DB01E16-3CC6-4F95-B471-02A2E2C5889C}"/>
              </a:ext>
            </a:extLst>
          </p:cNvPr>
          <p:cNvSpPr>
            <a:spLocks noGrp="1"/>
          </p:cNvSpPr>
          <p:nvPr>
            <p:ph idx="1"/>
          </p:nvPr>
        </p:nvSpPr>
        <p:spPr/>
        <p:txBody>
          <a:bodyPr/>
          <a:lstStyle/>
          <a:p>
            <a:pPr algn="just"/>
            <a:r>
              <a:rPr lang="en-US" dirty="0">
                <a:solidFill>
                  <a:schemeClr val="tx2">
                    <a:lumMod val="75000"/>
                  </a:schemeClr>
                </a:solidFill>
              </a:rPr>
              <a:t>Agricultural environment monitoring has become an important field of control and protection, providing real-time system and control communication with the physical world. An intelligent and smart WSN system can collect and process large amount of data from the beginning of the monitoring and manage air quality, soil conditions, to weather situation.</a:t>
            </a:r>
          </a:p>
          <a:p>
            <a:pPr algn="just"/>
            <a:endParaRPr lang="en-US" dirty="0"/>
          </a:p>
        </p:txBody>
      </p:sp>
    </p:spTree>
    <p:extLst>
      <p:ext uri="{BB962C8B-B14F-4D97-AF65-F5344CB8AC3E}">
        <p14:creationId xmlns:p14="http://schemas.microsoft.com/office/powerpoint/2010/main" val="2173990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35961-DCA1-4063-8417-0718576C9DEF}"/>
              </a:ext>
            </a:extLst>
          </p:cNvPr>
          <p:cNvSpPr>
            <a:spLocks noGrp="1"/>
          </p:cNvSpPr>
          <p:nvPr>
            <p:ph type="title"/>
          </p:nvPr>
        </p:nvSpPr>
        <p:spPr/>
        <p:txBody>
          <a:bodyPr/>
          <a:lstStyle/>
          <a:p>
            <a:r>
              <a:rPr lang="en-US" dirty="0"/>
              <a:t>The system model </a:t>
            </a:r>
          </a:p>
        </p:txBody>
      </p:sp>
      <p:pic>
        <p:nvPicPr>
          <p:cNvPr id="4" name="Picture 2" descr="Image result for wsn in agriculture">
            <a:hlinkClick r:id="rId2"/>
            <a:extLst>
              <a:ext uri="{FF2B5EF4-FFF2-40B4-BE49-F238E27FC236}">
                <a16:creationId xmlns:a16="http://schemas.microsoft.com/office/drawing/2014/main" id="{3EF9008F-4CBF-44D0-AFF8-7B6570F2D76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530456" y="2133600"/>
            <a:ext cx="5032914" cy="377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2355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1249</TotalTime>
  <Words>758</Words>
  <Application>Microsoft Office PowerPoint</Application>
  <PresentationFormat>Widescreen</PresentationFormat>
  <Paragraphs>118</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Century Gothic</vt:lpstr>
      <vt:lpstr>Times New Roman</vt:lpstr>
      <vt:lpstr>Wingdings 3</vt:lpstr>
      <vt:lpstr>Wisp</vt:lpstr>
      <vt:lpstr>studying the performance of wireless network using cooja simulator- agriculture monitoring based</vt:lpstr>
      <vt:lpstr>Outline:</vt:lpstr>
      <vt:lpstr>introduction</vt:lpstr>
      <vt:lpstr>the used technology : WSN</vt:lpstr>
      <vt:lpstr>standards /codes</vt:lpstr>
      <vt:lpstr>PowerPoint Presentation</vt:lpstr>
      <vt:lpstr>Why did we implement WSN into ad-hoc category? </vt:lpstr>
      <vt:lpstr>WSN IN AGRICULTURE</vt:lpstr>
      <vt:lpstr>The system model </vt:lpstr>
      <vt:lpstr>Feasibility  study</vt:lpstr>
      <vt:lpstr>software components and programming language</vt:lpstr>
      <vt:lpstr>PowerPoint Presentation</vt:lpstr>
      <vt:lpstr>On going work</vt:lpstr>
      <vt:lpstr>Result Analysis and simulation.</vt:lpstr>
      <vt:lpstr>PowerPoint Presentation</vt:lpstr>
      <vt:lpstr>Simulation results.</vt:lpstr>
      <vt:lpstr>Average power consumption.</vt:lpstr>
      <vt:lpstr>Network graph.</vt:lpstr>
      <vt:lpstr>Sensor map.</vt:lpstr>
      <vt:lpstr>node information.</vt:lpstr>
      <vt:lpstr>node information.</vt:lpstr>
      <vt:lpstr>Challenges:</vt:lpstr>
      <vt:lpstr>FUTURE WORK :</vt:lpstr>
      <vt:lpstr>THANKS FOR YOUR LISTENING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studying the performance of wireless network using cooja simulator- agriculture monitoring based</dc:title>
  <dc:creator>islam zamel</dc:creator>
  <cp:lastModifiedBy>islam zamel</cp:lastModifiedBy>
  <cp:revision>17</cp:revision>
  <dcterms:created xsi:type="dcterms:W3CDTF">2017-12-19T16:30:58Z</dcterms:created>
  <dcterms:modified xsi:type="dcterms:W3CDTF">2017-12-20T21:41:39Z</dcterms:modified>
</cp:coreProperties>
</file>