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29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9.xml" ContentType="application/vnd.openxmlformats-officedocument.presentationml.notes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3.xml" ContentType="application/vnd.openxmlformats-officedocument.presentationml.notesSlide+xml"/>
  <Override PartName="/ppt/theme/theme2.xml" ContentType="application/vnd.openxmlformats-officedocument.theme+xml"/>
  <Override PartName="/ppt/slides/slide24.xml" ContentType="application/vnd.openxmlformats-officedocument.presentationml.slide+xml"/>
  <Override PartName="/ppt/notesSlides/notesSlide17.xml" ContentType="application/vnd.openxmlformats-officedocument.presentationml.notes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28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2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embedTrueTypeFonts="1" saveSubsetFonts="1">
  <p:sldMasterIdLst>
    <p:sldMasterId id="2147483648" r:id="rId1"/>
  </p:sldMasterIdLst>
  <p:notesMasterIdLst>
    <p:notesMasterId r:id="rId3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8288000" cy="10287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70" d="100"/>
          <a:sy n="70" d="100"/>
        </p:scale>
        <p:origin x="774" y="84"/>
      </p:cViewPr>
      <p:guideLst>
        <p:guide pos="2160" orient="horz"/>
        <p:guide pos="2880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 /><Relationship Id="rId35" Type="http://schemas.openxmlformats.org/officeDocument/2006/relationships/tableStyles" Target="tableStyles.xml" /><Relationship Id="rId36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en-GB"/>
          </a:p>
        </c:rich>
      </c:tx>
      <c:layout>
        <c:manualLayout>
          <c:xMode val="edge"/>
          <c:yMode val="edge"/>
          <c:x val="0.464462"/>
          <c:y val="0.023327"/>
        </c:manualLayout>
      </c:layout>
      <c:overlay val="0"/>
      <c:spPr bwMode="auto">
        <a:prstGeom prst="rect">
          <a:avLst/>
        </a:prstGeom>
        <a:noFill/>
        <a:ln>
          <a:noFill/>
        </a:ln>
      </c:spPr>
    </c:title>
    <c:autoTitleDeleted val="0"/>
    <c:view3D>
      <c:rotX val="15"/>
      <c:rotY val="20"/>
      <c:rAngAx val="1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006620"/>
          <c:y val="0.028510"/>
          <c:w val="0.967370"/>
          <c:h val="0.876050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rgbClr val="F07F09"/>
            </a:solidFill>
            <a:ln>
              <a:noFill/>
            </a:ln>
          </c:spPr>
          <c:invertIfNegative val="1"/>
          <c:cat>
            <c:strRef>
              <c:f>Sheet1!$A$2:$A$7</c:f>
              <c:strCache>
                <c:ptCount val="6"/>
                <c:pt idx="0">
                  <c:v>Random Collision Test</c:v>
                </c:pt>
                <c:pt idx="1">
                  <c:v>Small Permutation Randomness Test</c:v>
                </c:pt>
                <c:pt idx="2">
                  <c:v>Bitstream Entropy Test</c:v>
                </c:pt>
                <c:pt idx="3">
                  <c:v>Consecutive Value Pattern Test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rgbClr val="9F2936"/>
            </a:solidFill>
            <a:ln>
              <a:noFill/>
            </a:ln>
          </c:spPr>
          <c:invertIfNegative val="1"/>
          <c:cat>
            <c:strRef>
              <c:f>Sheet1!$A$2:$A$7</c:f>
              <c:strCache>
                <c:ptCount val="6"/>
                <c:pt idx="0">
                  <c:v>Random Collision Test</c:v>
                </c:pt>
                <c:pt idx="1">
                  <c:v>Small Permutation Randomness Test</c:v>
                </c:pt>
                <c:pt idx="2">
                  <c:v>Bitstream Entropy Test</c:v>
                </c:pt>
                <c:pt idx="3">
                  <c:v>Consecutive Value Pattern Test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p-Value</c:v>
                </c:pt>
              </c:strCache>
            </c:strRef>
          </c:tx>
          <c:spPr bwMode="auto">
            <a:prstGeom prst="rect">
              <a:avLst/>
            </a:prstGeom>
            <a:solidFill>
              <a:srgbClr val="1B587C"/>
            </a:solidFill>
            <a:ln>
              <a:noFill/>
            </a:ln>
          </c:spPr>
          <c:invertIfNegative val="1"/>
          <c:cat>
            <c:strRef>
              <c:f>Sheet1!$A$2:$A$7</c:f>
              <c:strCache>
                <c:ptCount val="6"/>
                <c:pt idx="0">
                  <c:v>Random Collision Test</c:v>
                </c:pt>
                <c:pt idx="1">
                  <c:v>Small Permutation Randomness Test</c:v>
                </c:pt>
                <c:pt idx="2">
                  <c:v>Bitstream Entropy Test</c:v>
                </c:pt>
                <c:pt idx="3">
                  <c:v>Consecutive Value Pattern Test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0.94255763</c:v>
                </c:pt>
                <c:pt idx="1">
                  <c:v>0.89901513</c:v>
                </c:pt>
                <c:pt idx="2">
                  <c:v>0.03296137</c:v>
                </c:pt>
                <c:pt idx="3">
                  <c:v>0.01021506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150"/>
        <c:shape val="box"/>
        <c:axId val="1998337669"/>
        <c:axId val="1998337670"/>
      </c:bar3DChart>
      <c:catAx>
        <c:axId val="1998337669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/>
          <a:lstStyle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Arial"/>
                <a:cs typeface="Arial"/>
              </a:defRPr>
            </a:pPr>
            <a:endParaRPr lang="en-US"/>
          </a:p>
        </c:txPr>
        <c:crossAx val="1998337670"/>
        <c:crosses val="autoZero"/>
        <c:auto val="1"/>
        <c:lblAlgn val="ctr"/>
        <c:lblOffset val="100"/>
        <c:noMultiLvlLbl val="0"/>
      </c:catAx>
      <c:valAx>
        <c:axId val="1998337670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/>
          <a:lstStyle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Arial"/>
                <a:cs typeface="Arial"/>
              </a:defRPr>
            </a:pPr>
            <a:endParaRPr lang="en-US"/>
          </a:p>
        </c:txPr>
        <c:crossAx val="1998337669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9810810" y="3143495"/>
      <a:ext cx="7722971" cy="5300288"/>
    </a:xfrm>
    <a:prstGeom prst="rect">
      <a:avLst/>
    </a:prstGeom>
    <a:solidFill>
      <a:schemeClr val="bg1"/>
    </a:solidFill>
    <a:ln w="28575" cap="flat" cmpd="sng" algn="ctr">
      <a:solidFill>
        <a:schemeClr val="tx1">
          <a:lumMod val="15000"/>
          <a:lumOff val="85000"/>
        </a:schemeClr>
      </a:solidFill>
      <a:prstDash val="solid"/>
      <a:round/>
    </a:ln>
  </c:spPr>
  <c:txPr>
    <a:bodyPr/>
    <a:lstStyle/>
    <a:p>
      <a:pPr>
        <a:defRPr sz="1000">
          <a:solidFill>
            <a:schemeClr val="tx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ftr="0" hdr="0" sldNum="1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 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 ?>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 ?>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75CE6CA-294D-E051-D0D9-AA8806C0E1F0}" type="slidenum">
              <a:rPr/>
              <a:t>1</a:t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32326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9823119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2981412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350195C-A707-4D13-DC77-6EEE8EBA3A41}" type="slidenum">
              <a:rPr/>
              <a:t>10</a:t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23C0A2C-D6CA-1AC8-8D51-38DD76CE4218}" type="slidenum">
              <a:rPr/>
              <a:t>11</a:t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12</a:t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895559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87133436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9347467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60FC94-B3B6-C93B-1CF4-ED500264EC0D}" type="slidenum">
              <a:rPr/>
              <a:t>13</a:t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8191983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104189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3002985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0811531-34F8-87D6-90A1-7473411A04B4}" type="slidenum">
              <a:rPr/>
              <a:t>14</a:t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7EF21AC-B526-6C32-CD62-EDE10176C75D}" type="slidenum">
              <a:rPr/>
              <a:t>15</a:t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085412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6337573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714842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8C409EB-FF1C-5243-CCBD-D8E9062D4508}" type="slidenum">
              <a:rPr/>
              <a:t>16</a:t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453408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100373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9372623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D38A16-232B-649B-5FC8-16636684F87D}" type="slidenum">
              <a:rPr/>
              <a:t>17</a:t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92039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1680333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649498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4409B61-ECC6-4A86-44AF-8122C50E39AF}" type="slidenum">
              <a:rPr/>
              <a:t>18</a:t>
            </a:fld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281836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0027136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951718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2A2F278-EA22-42A2-AA52-C5191F0A4AB1}" type="slidenum">
              <a:rPr/>
              <a:t>19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2</a:t>
            </a:fld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987221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8676025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3730818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1FFD119-7AD7-E53A-307A-69E4DB1AB91F}" type="slidenum">
              <a:rPr/>
              <a:t>20</a:t>
            </a:fld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580903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1470076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3436349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79D8CA5-45CE-A5D0-AE96-5F2D07BE0929}" type="slidenum">
              <a:rPr/>
              <a:t>21</a:t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8D6CDB7-5198-4450-9102-A8C97E443343}" type="slidenum">
              <a:rPr/>
              <a:t>22</a:t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068D598-B43C-B95F-54D0-D203087A0947}" type="slidenum">
              <a:rPr/>
              <a:t>23</a:t>
            </a:fld>
            <a:endParaRPr/>
          </a:p>
        </p:txBody>
      </p:sp>
    </p:spTree>
  </p:cSld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24</a:t>
            </a:fld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99449D-5AA4-3A41-FD51-0FDA84CC2019}" type="slidenum">
              <a:rPr/>
              <a:t>25</a:t>
            </a:fld>
            <a:endParaRPr/>
          </a:p>
        </p:txBody>
      </p:sp>
    </p:spTree>
  </p:cSld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26</a:t>
            </a:fld>
            <a:endParaRPr/>
          </a:p>
        </p:txBody>
      </p:sp>
    </p:spTree>
  </p:cSld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DAD2E7C-C5B6-7602-6CC1-70BB35079AF8}" type="slidenum">
              <a:rPr/>
              <a:t>27</a:t>
            </a:fld>
            <a:endParaRPr/>
          </a:p>
        </p:txBody>
      </p:sp>
    </p:spTree>
  </p:cSld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28</a:t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B0B28F-C739-1944-6132-0290EE2203D4}" type="slidenum">
              <a:rPr/>
              <a:t>29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3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B179D9-D36C-5676-6B45-454FC6297CCA}" type="slidenum">
              <a:rPr/>
              <a:t>4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556616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8696385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440414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EC9CAE9-891F-890F-BE6D-250DF8B6D305}" type="slidenum">
              <a:rPr/>
              <a:t>5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F28B2AE-9E1E-EFCB-2E6B-9C2AD6D621C0}" type="slidenum">
              <a:rPr/>
              <a:t>6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7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8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15DAEA-85AB-FFAC-4983-F1885B21845C}" type="slidenum">
              <a:rPr/>
              <a:t>9</a:t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>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/>
              <a:t>1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F15528-21DE-4FAA-801E-634DDDAF4B2B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5" Type="http://schemas.openxmlformats.org/officeDocument/2006/relationships/image" Target="../media/image29.jp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1.xml" 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92716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Freeform 9"/>
          <p:cNvSpPr/>
          <p:nvPr/>
        </p:nvSpPr>
        <p:spPr bwMode="auto">
          <a:xfrm>
            <a:off x="14122660" y="2918726"/>
            <a:ext cx="2738459" cy="3218346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Freeform 10"/>
          <p:cNvSpPr/>
          <p:nvPr/>
        </p:nvSpPr>
        <p:spPr bwMode="auto">
          <a:xfrm rot="-3878626">
            <a:off x="3680702" y="1471233"/>
            <a:ext cx="2034540" cy="1667625"/>
          </a:xfrm>
          <a:custGeom>
            <a:avLst/>
            <a:gdLst/>
            <a:ahLst/>
            <a:cxnLst/>
            <a:rect l="l" t="t" r="r" b="b"/>
            <a:pathLst>
              <a:path w="2034541" h="1667625" fill="norm" stroke="1" extrusionOk="0">
                <a:moveTo>
                  <a:pt x="0" y="0"/>
                </a:moveTo>
                <a:lnTo>
                  <a:pt x="2034540" y="0"/>
                </a:lnTo>
                <a:lnTo>
                  <a:pt x="2034540" y="1667624"/>
                </a:lnTo>
                <a:lnTo>
                  <a:pt x="0" y="16676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>
            <a:off x="13173931" y="6293853"/>
            <a:ext cx="4242992" cy="2681983"/>
          </a:xfrm>
          <a:custGeom>
            <a:avLst/>
            <a:gdLst/>
            <a:ahLst/>
            <a:cxnLst/>
            <a:rect l="l" t="t" r="r" b="b"/>
            <a:pathLst>
              <a:path w="4242992" h="2681983" fill="norm" stroke="1" extrusionOk="0">
                <a:moveTo>
                  <a:pt x="0" y="0"/>
                </a:moveTo>
                <a:lnTo>
                  <a:pt x="4242991" y="0"/>
                </a:lnTo>
                <a:lnTo>
                  <a:pt x="4242991" y="2681984"/>
                </a:lnTo>
                <a:lnTo>
                  <a:pt x="0" y="26819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rcRect l="6225" t="14692" r="4891" b="16174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2" name="TextBox 12"/>
          <p:cNvSpPr txBox="1"/>
          <p:nvPr/>
        </p:nvSpPr>
        <p:spPr bwMode="auto">
          <a:xfrm>
            <a:off x="4183337" y="3703043"/>
            <a:ext cx="9939322" cy="3531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04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Ultra-Bold"/>
                <a:ea typeface="Grand Cru S Ultra-Bold"/>
                <a:cs typeface="Grand Cru S Ultra-Bold"/>
              </a:rPr>
              <a:t>Quantum-Safe Hashing Algorithm</a:t>
            </a:r>
            <a:endParaRPr/>
          </a:p>
        </p:txBody>
      </p:sp>
      <p:sp>
        <p:nvSpPr>
          <p:cNvPr id="13" name="Freeform 13"/>
          <p:cNvSpPr/>
          <p:nvPr/>
        </p:nvSpPr>
        <p:spPr bwMode="auto">
          <a:xfrm>
            <a:off x="1186322" y="2069819"/>
            <a:ext cx="3502854" cy="6816969"/>
          </a:xfrm>
          <a:custGeom>
            <a:avLst/>
            <a:gdLst/>
            <a:ahLst/>
            <a:cxnLst/>
            <a:rect l="l" t="t" r="r" b="b"/>
            <a:pathLst>
              <a:path w="3502854" h="6816969" fill="norm" stroke="1" extrusionOk="0">
                <a:moveTo>
                  <a:pt x="0" y="0"/>
                </a:moveTo>
                <a:lnTo>
                  <a:pt x="3502854" y="0"/>
                </a:lnTo>
                <a:lnTo>
                  <a:pt x="3502854" y="6816970"/>
                </a:lnTo>
                <a:lnTo>
                  <a:pt x="0" y="68169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4" name="Freeform 14"/>
          <p:cNvSpPr/>
          <p:nvPr/>
        </p:nvSpPr>
        <p:spPr bwMode="auto">
          <a:xfrm rot="-9536387">
            <a:off x="12906278" y="1468382"/>
            <a:ext cx="3399978" cy="1673325"/>
          </a:xfrm>
          <a:custGeom>
            <a:avLst/>
            <a:gdLst/>
            <a:ahLst/>
            <a:cxnLst/>
            <a:rect l="l" t="t" r="r" b="b"/>
            <a:pathLst>
              <a:path w="3399978" h="1673325" fill="norm" stroke="1" extrusionOk="0">
                <a:moveTo>
                  <a:pt x="0" y="0"/>
                </a:moveTo>
                <a:lnTo>
                  <a:pt x="3399978" y="0"/>
                </a:lnTo>
                <a:lnTo>
                  <a:pt x="3399978" y="1673326"/>
                </a:lnTo>
                <a:lnTo>
                  <a:pt x="0" y="167332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" name="TextBox 15"/>
          <p:cNvSpPr txBox="1"/>
          <p:nvPr/>
        </p:nvSpPr>
        <p:spPr bwMode="auto">
          <a:xfrm>
            <a:off x="6548721" y="2560128"/>
            <a:ext cx="5551030" cy="8748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43"/>
              </a:lnSpc>
              <a:defRPr/>
            </a:pPr>
            <a:r>
              <a:rPr lang="en-US" sz="2450" b="1">
                <a:solidFill>
                  <a:srgbClr val="261310"/>
                </a:solidFill>
                <a:latin typeface="Glacial Indifference Bold"/>
                <a:ea typeface="Glacial Indifference Bold"/>
                <a:cs typeface="Glacial Indifference Bold"/>
              </a:rPr>
              <a:t>PQC:The future of </a:t>
            </a:r>
            <a:endParaRPr/>
          </a:p>
          <a:p>
            <a:pPr algn="ctr">
              <a:lnSpc>
                <a:spcPts val="3442"/>
              </a:lnSpc>
              <a:defRPr/>
            </a:pPr>
            <a:r>
              <a:rPr lang="en-US" sz="2450" b="1">
                <a:solidFill>
                  <a:srgbClr val="261310"/>
                </a:solidFill>
                <a:latin typeface="Glacial Indifference Bold"/>
                <a:ea typeface="Glacial Indifference Bold"/>
                <a:cs typeface="Glacial Indifference Bold"/>
              </a:rPr>
              <a:t>Quantum resistance cryptography</a:t>
            </a:r>
            <a:endParaRPr/>
          </a:p>
        </p:txBody>
      </p:sp>
      <p:sp>
        <p:nvSpPr>
          <p:cNvPr id="16" name="TextBox 16"/>
          <p:cNvSpPr txBox="1"/>
          <p:nvPr/>
        </p:nvSpPr>
        <p:spPr bwMode="auto">
          <a:xfrm>
            <a:off x="6548720" y="7482162"/>
            <a:ext cx="5525109" cy="437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43"/>
              </a:lnSpc>
              <a:spcBef>
                <a:spcPts val="0"/>
              </a:spcBef>
              <a:defRPr/>
            </a:pPr>
            <a:r>
              <a:rPr lang="en-US" sz="2450" b="1">
                <a:solidFill>
                  <a:schemeClr val="tx2">
                    <a:lumMod val="75000"/>
                    <a:lumOff val="25000"/>
                  </a:schemeClr>
                </a:solidFill>
                <a:latin typeface="Glacial Indifference Bold"/>
                <a:ea typeface="Glacial Indifference Bold"/>
                <a:cs typeface="Glacial Indifference Bold"/>
              </a:rPr>
              <a:t>Presented by: Dana Abushawesh</a:t>
            </a:r>
            <a:endParaRPr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306238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814618" y="9265336"/>
            <a:ext cx="2133599" cy="365124"/>
          </a:xfrm>
        </p:spPr>
        <p:txBody>
          <a:bodyPr/>
          <a:lstStyle/>
          <a:p>
            <a:pPr>
              <a:defRPr/>
            </a:pPr>
            <a:fld id="{EFC1AD42-7402-EA15-F610-CBF21569A600}" type="slidenum">
              <a:rPr lang="en-US"/>
              <a:t>1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736456095" name="Group 2"/>
          <p:cNvGrpSpPr/>
          <p:nvPr/>
        </p:nvGrpSpPr>
        <p:grpSpPr bwMode="auto">
          <a:xfrm>
            <a:off x="390235" y="431337"/>
            <a:ext cx="17404552" cy="9527295"/>
            <a:chOff x="0" y="0"/>
            <a:chExt cx="23206070" cy="12703059"/>
          </a:xfrm>
        </p:grpSpPr>
        <p:grpSp>
          <p:nvGrpSpPr>
            <p:cNvPr id="578638151" name="Group 3"/>
            <p:cNvGrpSpPr/>
            <p:nvPr/>
          </p:nvGrpSpPr>
          <p:grpSpPr bwMode="auto">
            <a:xfrm>
              <a:off x="0" y="0"/>
              <a:ext cx="23206070" cy="12703059"/>
              <a:chOff x="0" y="0"/>
              <a:chExt cx="4596478" cy="2516123"/>
            </a:xfrm>
          </p:grpSpPr>
          <p:sp>
            <p:nvSpPr>
              <p:cNvPr id="583414128" name="Freeform 4"/>
              <p:cNvSpPr/>
              <p:nvPr/>
            </p:nvSpPr>
            <p:spPr bwMode="auto">
              <a:xfrm>
                <a:off x="0" y="0"/>
                <a:ext cx="4596478" cy="2516123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82252233" name="TextBox 5"/>
              <p:cNvSpPr txBox="1"/>
              <p:nvPr/>
            </p:nvSpPr>
            <p:spPr bwMode="auto">
              <a:xfrm>
                <a:off x="38099" y="-9524"/>
                <a:ext cx="4520278" cy="2487548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1754818662" name="Group 6"/>
            <p:cNvGrpSpPr/>
            <p:nvPr/>
          </p:nvGrpSpPr>
          <p:grpSpPr bwMode="auto">
            <a:xfrm>
              <a:off x="170292" y="186016"/>
              <a:ext cx="22836361" cy="12317627"/>
              <a:chOff x="0" y="0"/>
              <a:chExt cx="4596478" cy="2479278"/>
            </a:xfrm>
          </p:grpSpPr>
          <p:sp>
            <p:nvSpPr>
              <p:cNvPr id="72544865" name="Freeform 7"/>
              <p:cNvSpPr/>
              <p:nvPr/>
            </p:nvSpPr>
            <p:spPr bwMode="auto">
              <a:xfrm>
                <a:off x="0" y="0"/>
                <a:ext cx="4596478" cy="2479278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21033826" name="TextBox 8"/>
              <p:cNvSpPr txBox="1"/>
              <p:nvPr/>
            </p:nvSpPr>
            <p:spPr bwMode="auto">
              <a:xfrm>
                <a:off x="38099" y="-9524"/>
                <a:ext cx="4520278" cy="2450703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grpSp>
        <p:nvGrpSpPr>
          <p:cNvPr id="2101601683" name="Group 9"/>
          <p:cNvGrpSpPr>
            <a:grpSpLocks noChangeAspect="1"/>
          </p:cNvGrpSpPr>
          <p:nvPr/>
        </p:nvGrpSpPr>
        <p:grpSpPr bwMode="auto">
          <a:xfrm>
            <a:off x="11105711" y="1517232"/>
            <a:ext cx="6093409" cy="7252530"/>
            <a:chOff x="0" y="0"/>
            <a:chExt cx="6093409" cy="7252530"/>
          </a:xfrm>
        </p:grpSpPr>
        <p:sp>
          <p:nvSpPr>
            <p:cNvPr id="446821285" name="Freeform 10"/>
            <p:cNvSpPr/>
            <p:nvPr/>
          </p:nvSpPr>
          <p:spPr bwMode="auto">
            <a:xfrm>
              <a:off x="52799" y="47203"/>
              <a:ext cx="5987806" cy="7158121"/>
            </a:xfrm>
            <a:custGeom>
              <a:avLst/>
              <a:gdLst/>
              <a:ahLst/>
              <a:cxnLst/>
              <a:rect l="l" t="t" r="r" b="b"/>
              <a:pathLst>
                <a:path w="3600450" h="4814570" fill="norm" stroke="1" extrusionOk="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3"/>
              <a:srcRect l="0" t="5425" r="0" b="5424"/>
              <a:stretch/>
            </a:blip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95331270" name="Freeform 11"/>
            <p:cNvSpPr/>
            <p:nvPr/>
          </p:nvSpPr>
          <p:spPr bwMode="auto">
            <a:xfrm>
              <a:off x="0" y="0"/>
              <a:ext cx="6093409" cy="7252530"/>
            </a:xfrm>
            <a:custGeom>
              <a:avLst/>
              <a:gdLst/>
              <a:ahLst/>
              <a:cxnLst/>
              <a:rect l="l" t="t" r="r" b="b"/>
              <a:pathLst>
                <a:path w="3663950" h="4878070" fill="norm" stroke="1" extrusionOk="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195759"/>
            </a:solid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986480167" name="TextBox 12"/>
          <p:cNvSpPr txBox="1"/>
          <p:nvPr/>
        </p:nvSpPr>
        <p:spPr bwMode="auto">
          <a:xfrm>
            <a:off x="702378" y="530060"/>
            <a:ext cx="10700256" cy="23419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21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Bold"/>
                <a:ea typeface="Grand Cru S Bold"/>
                <a:cs typeface="Grand Cru S Bold"/>
              </a:rPr>
              <a:t>3- Methodology</a:t>
            </a:r>
            <a:endParaRPr sz="3600" b="1">
              <a:solidFill>
                <a:schemeClr val="tx1">
                  <a:lumMod val="75000"/>
                  <a:lumOff val="25000"/>
                </a:schemeClr>
              </a:solidFill>
              <a:latin typeface="Grand Cru S Bold"/>
              <a:ea typeface="Grand Cru S Bold"/>
              <a:cs typeface="Grand Cru S Bold"/>
            </a:endParaRPr>
          </a:p>
          <a:p>
            <a:pPr algn="l">
              <a:lnSpc>
                <a:spcPts val="9219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	Boltzmann Entropy</a:t>
            </a:r>
            <a:endParaRPr sz="7200"/>
          </a:p>
        </p:txBody>
      </p:sp>
      <p:sp>
        <p:nvSpPr>
          <p:cNvPr id="1033425257" name="TextBox 13"/>
          <p:cNvSpPr txBox="1"/>
          <p:nvPr/>
        </p:nvSpPr>
        <p:spPr bwMode="auto">
          <a:xfrm>
            <a:off x="1468102" y="2874479"/>
            <a:ext cx="9768446" cy="6035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b="1" i="0" u="none" strike="noStrike" cap="none" spc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Boltzmann entropy </a:t>
            </a:r>
            <a:endParaRPr/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measures disorder in physical systems.</a:t>
            </a:r>
            <a:endParaRPr/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b="1" i="0" u="none" strike="noStrike" cap="none" spc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Combines</a:t>
            </a:r>
            <a:r>
              <a:rPr lang="ar-SA" sz="2400" b="1" i="0" u="none" strike="noStrike" cap="none" spc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/>
          </a:p>
          <a:p>
            <a:pPr marL="1721565" lvl="3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 strike="noStrike" cap="none" spc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entropy </a:t>
            </a:r>
            <a:endParaRPr/>
          </a:p>
          <a:p>
            <a:pPr marL="1721565" lvl="3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 strike="noStrike" cap="none" spc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and probability concepts.</a:t>
            </a:r>
            <a:endParaRPr/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Combining two subsystems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increases the total configurations.</a:t>
            </a:r>
            <a:endParaRPr lang="en-US" sz="24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1721565" lvl="3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higher entropy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and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greater disorder.</a:t>
            </a:r>
            <a:endParaRPr lang="en-US" sz="2400" b="1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1721565" lvl="3" indent="-349965">
              <a:lnSpc>
                <a:spcPct val="150000"/>
              </a:lnSpc>
              <a:buFont typeface="Arial"/>
              <a:buChar char="•"/>
              <a:defRPr/>
            </a:pP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Energy quanta move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enabling exploration of more states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Maximum entropy    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   with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random energy distribution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The system reaches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peak disorder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through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energy transfer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66768426" name="Picture 136676842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228552" y="1638298"/>
            <a:ext cx="5867596" cy="7010399"/>
          </a:xfrm>
          <a:prstGeom prst="rect">
            <a:avLst/>
          </a:prstGeom>
        </p:spPr>
      </p:pic>
      <p:sp>
        <p:nvSpPr>
          <p:cNvPr id="72245933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196780" y="9291079"/>
            <a:ext cx="2133599" cy="365124"/>
          </a:xfrm>
        </p:spPr>
        <p:txBody>
          <a:bodyPr/>
          <a:lstStyle/>
          <a:p>
            <a:pPr>
              <a:defRPr/>
            </a:pPr>
            <a:fld id="{C1321DB9-D305-20DE-CDF9-02C0354E9B61}" type="slidenum">
              <a:rPr lang="en-US"/>
              <a:t>10</a:t>
            </a:fld>
            <a:endParaRPr/>
          </a:p>
        </p:txBody>
      </p:sp>
      <p:sp>
        <p:nvSpPr>
          <p:cNvPr id="1491654157" name=""/>
          <p:cNvSpPr/>
          <p:nvPr/>
        </p:nvSpPr>
        <p:spPr bwMode="auto">
          <a:xfrm flipH="0" flipV="0">
            <a:off x="4816456" y="7864560"/>
            <a:ext cx="540772" cy="23168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 w="6349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406599" y="1447362"/>
            <a:ext cx="9452710" cy="15648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319"/>
              </a:lnSpc>
              <a:spcBef>
                <a:spcPts val="0"/>
              </a:spcBef>
              <a:defRPr/>
            </a:pP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3- Methodology</a:t>
            </a:r>
            <a:endParaRPr sz="7200"/>
          </a:p>
        </p:txBody>
      </p:sp>
      <p:grpSp>
        <p:nvGrpSpPr>
          <p:cNvPr id="10" name="Group 10"/>
          <p:cNvGrpSpPr/>
          <p:nvPr/>
        </p:nvGrpSpPr>
        <p:grpSpPr bwMode="auto">
          <a:xfrm>
            <a:off x="2410262" y="4161925"/>
            <a:ext cx="1028340" cy="1028340"/>
            <a:chOff x="0" y="0"/>
            <a:chExt cx="1371120" cy="1371120"/>
          </a:xfrm>
        </p:grpSpPr>
        <p:grpSp>
          <p:nvGrpSpPr>
            <p:cNvPr id="11" name="Group 11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12" name="Freeform 12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" name="TextBox 13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01</a:t>
              </a:r>
              <a:endParaRPr/>
            </a:p>
          </p:txBody>
        </p:sp>
      </p:grpSp>
      <p:grpSp>
        <p:nvGrpSpPr>
          <p:cNvPr id="15" name="Group 15"/>
          <p:cNvGrpSpPr/>
          <p:nvPr/>
        </p:nvGrpSpPr>
        <p:grpSpPr bwMode="auto">
          <a:xfrm>
            <a:off x="2410262" y="5771317"/>
            <a:ext cx="1028340" cy="1028340"/>
            <a:chOff x="0" y="0"/>
            <a:chExt cx="1371120" cy="1371120"/>
          </a:xfrm>
        </p:grpSpPr>
        <p:grpSp>
          <p:nvGrpSpPr>
            <p:cNvPr id="16" name="Group 16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" name="TextBox 18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19" name="TextBox 19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02</a:t>
              </a:r>
              <a:endParaRPr/>
            </a:p>
          </p:txBody>
        </p:sp>
      </p:grpSp>
      <p:sp>
        <p:nvSpPr>
          <p:cNvPr id="20" name="TextBox 20"/>
          <p:cNvSpPr txBox="1"/>
          <p:nvPr/>
        </p:nvSpPr>
        <p:spPr bwMode="auto">
          <a:xfrm>
            <a:off x="3731326" y="4284754"/>
            <a:ext cx="7614463" cy="462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  <a:defRPr/>
            </a:pPr>
            <a:r>
              <a:rPr sz="22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Preprocessing: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Input padding and division into blocks.</a:t>
            </a:r>
            <a:endParaRPr sz="2200"/>
          </a:p>
        </p:txBody>
      </p:sp>
      <p:sp>
        <p:nvSpPr>
          <p:cNvPr id="21" name="TextBox 21"/>
          <p:cNvSpPr txBox="1"/>
          <p:nvPr/>
        </p:nvSpPr>
        <p:spPr bwMode="auto">
          <a:xfrm>
            <a:off x="3731326" y="5894146"/>
            <a:ext cx="7749567" cy="335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Random Oracles: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Interaction and entropy generation.</a:t>
            </a:r>
            <a:endParaRPr sz="2200"/>
          </a:p>
        </p:txBody>
      </p:sp>
      <p:grpSp>
        <p:nvGrpSpPr>
          <p:cNvPr id="22" name="Group 22"/>
          <p:cNvGrpSpPr/>
          <p:nvPr/>
        </p:nvGrpSpPr>
        <p:grpSpPr bwMode="auto">
          <a:xfrm>
            <a:off x="2410262" y="7380682"/>
            <a:ext cx="1028340" cy="1028340"/>
            <a:chOff x="0" y="0"/>
            <a:chExt cx="1371120" cy="1371120"/>
          </a:xfrm>
        </p:grpSpPr>
        <p:grpSp>
          <p:nvGrpSpPr>
            <p:cNvPr id="23" name="Group 23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5" name="TextBox 25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26" name="TextBox 26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03</a:t>
              </a:r>
              <a:endParaRPr/>
            </a:p>
          </p:txBody>
        </p:sp>
      </p:grpSp>
      <p:sp>
        <p:nvSpPr>
          <p:cNvPr id="27" name="TextBox 27"/>
          <p:cNvSpPr txBox="1"/>
          <p:nvPr/>
        </p:nvSpPr>
        <p:spPr bwMode="auto">
          <a:xfrm>
            <a:off x="3731326" y="7503511"/>
            <a:ext cx="7749567" cy="335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Dynamic Microstates: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Entropy evolution with Boltzmann formula.</a:t>
            </a:r>
            <a:endParaRPr sz="2200"/>
          </a:p>
        </p:txBody>
      </p:sp>
      <p:sp>
        <p:nvSpPr>
          <p:cNvPr id="118298047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763132" y="9265336"/>
            <a:ext cx="2133599" cy="365124"/>
          </a:xfrm>
        </p:spPr>
        <p:txBody>
          <a:bodyPr/>
          <a:lstStyle/>
          <a:p>
            <a:pPr>
              <a:defRPr/>
            </a:pPr>
            <a:fld id="{D553942D-1A66-D7E1-05CA-9413953DFC54}" type="slidenum">
              <a:rPr lang="en-US"/>
              <a:t>11</a:t>
            </a:fld>
            <a:endParaRPr/>
          </a:p>
        </p:txBody>
      </p:sp>
      <p:pic>
        <p:nvPicPr>
          <p:cNvPr id="330088280" name="Picture 33008827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579161" y="1055472"/>
            <a:ext cx="6057594" cy="8209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12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760930441" name="Group 2"/>
          <p:cNvGrpSpPr/>
          <p:nvPr/>
        </p:nvGrpSpPr>
        <p:grpSpPr bwMode="auto">
          <a:xfrm>
            <a:off x="473644" y="274221"/>
            <a:ext cx="17404552" cy="9527295"/>
            <a:chOff x="0" y="0"/>
            <a:chExt cx="23206070" cy="12703059"/>
          </a:xfrm>
        </p:grpSpPr>
        <p:grpSp>
          <p:nvGrpSpPr>
            <p:cNvPr id="1957339415" name="Group 3"/>
            <p:cNvGrpSpPr/>
            <p:nvPr/>
          </p:nvGrpSpPr>
          <p:grpSpPr bwMode="auto">
            <a:xfrm>
              <a:off x="0" y="0"/>
              <a:ext cx="23206070" cy="12703059"/>
              <a:chOff x="0" y="0"/>
              <a:chExt cx="4596478" cy="2516123"/>
            </a:xfrm>
          </p:grpSpPr>
          <p:sp>
            <p:nvSpPr>
              <p:cNvPr id="1266451501" name="Freeform 4"/>
              <p:cNvSpPr/>
              <p:nvPr/>
            </p:nvSpPr>
            <p:spPr bwMode="auto">
              <a:xfrm>
                <a:off x="0" y="0"/>
                <a:ext cx="4596478" cy="2516123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11555352" name="TextBox 5"/>
              <p:cNvSpPr txBox="1"/>
              <p:nvPr/>
            </p:nvSpPr>
            <p:spPr bwMode="auto">
              <a:xfrm>
                <a:off x="38099" y="-9524"/>
                <a:ext cx="4520278" cy="2487548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2039818746" name="Group 6"/>
            <p:cNvGrpSpPr/>
            <p:nvPr/>
          </p:nvGrpSpPr>
          <p:grpSpPr bwMode="auto">
            <a:xfrm>
              <a:off x="170292" y="186016"/>
              <a:ext cx="22836361" cy="12317627"/>
              <a:chOff x="0" y="0"/>
              <a:chExt cx="4596478" cy="2479278"/>
            </a:xfrm>
          </p:grpSpPr>
          <p:sp>
            <p:nvSpPr>
              <p:cNvPr id="2060780982" name="Freeform 7"/>
              <p:cNvSpPr/>
              <p:nvPr/>
            </p:nvSpPr>
            <p:spPr bwMode="auto">
              <a:xfrm>
                <a:off x="0" y="0"/>
                <a:ext cx="4596478" cy="2479278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45695257" name="TextBox 8"/>
              <p:cNvSpPr txBox="1"/>
              <p:nvPr/>
            </p:nvSpPr>
            <p:spPr bwMode="auto">
              <a:xfrm>
                <a:off x="38099" y="-9524"/>
                <a:ext cx="4520278" cy="2450703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1099737141" name="TextBox 9"/>
          <p:cNvSpPr txBox="1"/>
          <p:nvPr/>
        </p:nvSpPr>
        <p:spPr bwMode="auto">
          <a:xfrm>
            <a:off x="929389" y="212249"/>
            <a:ext cx="13330570" cy="28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4- Evaluation</a:t>
            </a:r>
            <a:endParaRPr sz="3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	</a:t>
            </a: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Disorder Analysis</a:t>
            </a:r>
            <a:endParaRPr sz="7200"/>
          </a:p>
        </p:txBody>
      </p:sp>
      <p:sp>
        <p:nvSpPr>
          <p:cNvPr id="1279175268" name="TextBox 10"/>
          <p:cNvSpPr txBox="1"/>
          <p:nvPr/>
        </p:nvSpPr>
        <p:spPr bwMode="auto">
          <a:xfrm>
            <a:off x="929390" y="3349509"/>
            <a:ext cx="9880542" cy="335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7936" indent="-327936">
              <a:buFont typeface="Arial"/>
              <a:buChar char="•"/>
              <a:defRPr/>
            </a:pPr>
            <a:r>
              <a:rPr sz="2200" u="sng">
                <a:latin typeface="Asana"/>
                <a:ea typeface="Asana"/>
                <a:cs typeface="Asana"/>
              </a:rPr>
              <a:t>Same Input , Twice = different ROX hash outputs.</a:t>
            </a:r>
            <a:endParaRPr sz="2200" u="sng">
              <a:latin typeface="Asana"/>
              <a:cs typeface="Asana"/>
            </a:endParaRPr>
          </a:p>
        </p:txBody>
      </p:sp>
      <p:pic>
        <p:nvPicPr>
          <p:cNvPr id="1491087658" name="Picture 149108765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98732" y="3847070"/>
            <a:ext cx="16060087" cy="863943"/>
          </a:xfrm>
          <a:prstGeom prst="rect">
            <a:avLst/>
          </a:prstGeom>
        </p:spPr>
      </p:pic>
      <p:pic>
        <p:nvPicPr>
          <p:cNvPr id="414133283" name="Picture 41413328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07287" y="4784732"/>
            <a:ext cx="15842975" cy="852263"/>
          </a:xfrm>
          <a:prstGeom prst="rect">
            <a:avLst/>
          </a:prstGeom>
        </p:spPr>
      </p:pic>
      <p:sp>
        <p:nvSpPr>
          <p:cNvPr id="66592848" name="TextBox 66592847"/>
          <p:cNvSpPr txBox="1"/>
          <p:nvPr/>
        </p:nvSpPr>
        <p:spPr bwMode="auto">
          <a:xfrm>
            <a:off x="929390" y="6101147"/>
            <a:ext cx="8594995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2200" u="sng">
                <a:latin typeface="Asana"/>
                <a:ea typeface="Asana"/>
                <a:cs typeface="Asana"/>
              </a:rPr>
              <a:t>How much bytes are changed in each Unique input.</a:t>
            </a:r>
            <a:endParaRPr sz="2200" u="sng">
              <a:latin typeface="Asana"/>
              <a:cs typeface="Asana"/>
            </a:endParaRPr>
          </a:p>
        </p:txBody>
      </p:sp>
      <p:pic>
        <p:nvPicPr>
          <p:cNvPr id="694571050" name="Picture 69457104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98732" y="6664668"/>
            <a:ext cx="10454134" cy="1745738"/>
          </a:xfrm>
          <a:prstGeom prst="rect">
            <a:avLst/>
          </a:prstGeom>
        </p:spPr>
      </p:pic>
      <p:sp>
        <p:nvSpPr>
          <p:cNvPr id="60173884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19999" y="9188106"/>
            <a:ext cx="2133599" cy="365124"/>
          </a:xfrm>
        </p:spPr>
        <p:txBody>
          <a:bodyPr/>
          <a:lstStyle/>
          <a:p>
            <a:pPr>
              <a:defRPr/>
            </a:pPr>
            <a:fld id="{D8298BF7-93A1-B65F-F652-94B69FFF7C3F}" type="slidenum">
              <a:rPr lang="en-US"/>
              <a:t>13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17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08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3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57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597979474" name="Group 2"/>
          <p:cNvGrpSpPr/>
          <p:nvPr/>
        </p:nvGrpSpPr>
        <p:grpSpPr bwMode="auto">
          <a:xfrm>
            <a:off x="376737" y="274221"/>
            <a:ext cx="17404552" cy="9527295"/>
            <a:chOff x="0" y="0"/>
            <a:chExt cx="23206070" cy="12703059"/>
          </a:xfrm>
        </p:grpSpPr>
        <p:grpSp>
          <p:nvGrpSpPr>
            <p:cNvPr id="881501721" name="Group 3"/>
            <p:cNvGrpSpPr/>
            <p:nvPr/>
          </p:nvGrpSpPr>
          <p:grpSpPr bwMode="auto">
            <a:xfrm>
              <a:off x="0" y="0"/>
              <a:ext cx="23206070" cy="12703059"/>
              <a:chOff x="0" y="0"/>
              <a:chExt cx="4596478" cy="2516123"/>
            </a:xfrm>
          </p:grpSpPr>
          <p:sp>
            <p:nvSpPr>
              <p:cNvPr id="2119084451" name="Freeform 4"/>
              <p:cNvSpPr/>
              <p:nvPr/>
            </p:nvSpPr>
            <p:spPr bwMode="auto">
              <a:xfrm>
                <a:off x="0" y="0"/>
                <a:ext cx="4596478" cy="2516123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31061006" name="TextBox 5"/>
              <p:cNvSpPr txBox="1"/>
              <p:nvPr/>
            </p:nvSpPr>
            <p:spPr bwMode="auto">
              <a:xfrm>
                <a:off x="38099" y="-9524"/>
                <a:ext cx="4520278" cy="2487548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1951016167" name="Group 6"/>
            <p:cNvGrpSpPr/>
            <p:nvPr/>
          </p:nvGrpSpPr>
          <p:grpSpPr bwMode="auto">
            <a:xfrm>
              <a:off x="170292" y="186016"/>
              <a:ext cx="22836361" cy="12317627"/>
              <a:chOff x="0" y="0"/>
              <a:chExt cx="4596478" cy="2479278"/>
            </a:xfrm>
          </p:grpSpPr>
          <p:sp>
            <p:nvSpPr>
              <p:cNvPr id="1372857115" name="Freeform 7"/>
              <p:cNvSpPr/>
              <p:nvPr/>
            </p:nvSpPr>
            <p:spPr bwMode="auto">
              <a:xfrm>
                <a:off x="0" y="0"/>
                <a:ext cx="4596478" cy="2479278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40839278" name="TextBox 8"/>
              <p:cNvSpPr txBox="1"/>
              <p:nvPr/>
            </p:nvSpPr>
            <p:spPr bwMode="auto">
              <a:xfrm>
                <a:off x="38099" y="-9524"/>
                <a:ext cx="4520278" cy="2450703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2067877454" name="TextBox 9"/>
          <p:cNvSpPr txBox="1"/>
          <p:nvPr/>
        </p:nvSpPr>
        <p:spPr bwMode="auto">
          <a:xfrm>
            <a:off x="650979" y="372944"/>
            <a:ext cx="15031089" cy="28271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12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4- Evaluation</a:t>
            </a:r>
            <a:endParaRPr sz="3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	</a:t>
            </a: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Disorder Analysis</a:t>
            </a:r>
            <a:endParaRPr sz="7200"/>
          </a:p>
        </p:txBody>
      </p:sp>
      <p:sp>
        <p:nvSpPr>
          <p:cNvPr id="590853856" name="TextBox 10"/>
          <p:cNvSpPr txBox="1"/>
          <p:nvPr/>
        </p:nvSpPr>
        <p:spPr bwMode="auto">
          <a:xfrm>
            <a:off x="1006619" y="3314700"/>
            <a:ext cx="9915101" cy="335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7936" indent="-327936">
              <a:buFont typeface="Arial"/>
              <a:buChar char="•"/>
              <a:defRPr/>
            </a:pPr>
            <a:r>
              <a:rPr sz="2200" u="sng">
                <a:latin typeface="Asana"/>
                <a:ea typeface="Asana"/>
                <a:cs typeface="Asana"/>
              </a:rPr>
              <a:t>Equal number of quanta in each oracle , dynamic entropy for each input.</a:t>
            </a:r>
            <a:endParaRPr sz="2200" u="sng">
              <a:latin typeface="Asana"/>
              <a:cs typeface="Asana"/>
            </a:endParaRPr>
          </a:p>
        </p:txBody>
      </p:sp>
      <p:pic>
        <p:nvPicPr>
          <p:cNvPr id="59880750" name="Picture 5988074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35335" y="5716914"/>
            <a:ext cx="11069596" cy="943526"/>
          </a:xfrm>
          <a:prstGeom prst="rect">
            <a:avLst/>
          </a:prstGeom>
        </p:spPr>
      </p:pic>
      <p:sp>
        <p:nvSpPr>
          <p:cNvPr id="343377507" name="TextBox 343377506"/>
          <p:cNvSpPr txBox="1"/>
          <p:nvPr/>
        </p:nvSpPr>
        <p:spPr bwMode="auto">
          <a:xfrm>
            <a:off x="826418" y="6885143"/>
            <a:ext cx="10798297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sz="2200" u="sng">
                <a:latin typeface="Asana"/>
                <a:ea typeface="Asana"/>
                <a:cs typeface="Asana"/>
              </a:rPr>
              <a:t>Flip One bit from the input = check file integrity.</a:t>
            </a:r>
            <a:endParaRPr sz="2200" u="sng">
              <a:latin typeface="Asana"/>
              <a:cs typeface="Asana"/>
            </a:endParaRPr>
          </a:p>
        </p:txBody>
      </p:sp>
      <p:sp>
        <p:nvSpPr>
          <p:cNvPr id="179515929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591504" y="9213849"/>
            <a:ext cx="2133599" cy="365124"/>
          </a:xfrm>
        </p:spPr>
        <p:txBody>
          <a:bodyPr/>
          <a:lstStyle/>
          <a:p>
            <a:pPr>
              <a:defRPr/>
            </a:pPr>
            <a:fld id="{5F3E1411-C238-41BE-5730-19BB73EA1216}" type="slidenum">
              <a:rPr lang="en-US"/>
              <a:t>14</a:t>
            </a:fld>
            <a:endParaRPr/>
          </a:p>
        </p:txBody>
      </p:sp>
      <p:pic>
        <p:nvPicPr>
          <p:cNvPr id="904750268" name="Picture 90475026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12388" y="7312223"/>
            <a:ext cx="10180098" cy="1872659"/>
          </a:xfrm>
          <a:prstGeom prst="rect">
            <a:avLst/>
          </a:prstGeom>
        </p:spPr>
      </p:pic>
      <p:pic>
        <p:nvPicPr>
          <p:cNvPr id="1554347634" name="Picture 155434763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35335" y="4624371"/>
            <a:ext cx="11632370" cy="1092542"/>
          </a:xfrm>
          <a:prstGeom prst="rect">
            <a:avLst/>
          </a:prstGeom>
        </p:spPr>
      </p:pic>
      <p:pic>
        <p:nvPicPr>
          <p:cNvPr id="827694512" name="Picture 8276945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58106" y="3650339"/>
            <a:ext cx="11999652" cy="11270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69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434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8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37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75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73690" y="37985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 flipH="0" flipV="0">
            <a:off x="654021" y="616927"/>
            <a:ext cx="12229234" cy="231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097"/>
              </a:lnSpc>
              <a:defRPr/>
            </a:pPr>
            <a:r>
              <a:rPr 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4- Evaluation</a:t>
            </a:r>
            <a:endParaRPr sz="48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9097"/>
              </a:lnSpc>
              <a:defRPr/>
            </a:pPr>
            <a:r>
              <a:rPr lang="en-US" sz="48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		</a:t>
            </a: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Experimental Tests</a:t>
            </a:r>
            <a:endParaRPr sz="7200"/>
          </a:p>
        </p:txBody>
      </p:sp>
      <p:sp>
        <p:nvSpPr>
          <p:cNvPr id="11" name="TextBox 11"/>
          <p:cNvSpPr txBox="1"/>
          <p:nvPr/>
        </p:nvSpPr>
        <p:spPr bwMode="auto">
          <a:xfrm>
            <a:off x="8957147" y="3858075"/>
            <a:ext cx="7738541" cy="2133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Grover's Algorithm Simulation: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Testing quantum resilience.</a:t>
            </a:r>
            <a:endParaRPr/>
          </a:p>
          <a:p>
            <a:pPr>
              <a:defRPr/>
            </a:pPr>
            <a:endParaRPr sz="2800"/>
          </a:p>
          <a:p>
            <a:pPr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Statistical Tests:</a:t>
            </a: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Dieharder results proving randomness.</a:t>
            </a:r>
            <a:endParaRPr sz="2800"/>
          </a:p>
        </p:txBody>
      </p:sp>
      <p:pic>
        <p:nvPicPr>
          <p:cNvPr id="1529508555" name="Picture 152950855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622725" y="4400421"/>
            <a:ext cx="6753224" cy="5038724"/>
          </a:xfrm>
          <a:prstGeom prst="rect">
            <a:avLst/>
          </a:prstGeom>
        </p:spPr>
      </p:pic>
      <p:sp>
        <p:nvSpPr>
          <p:cNvPr id="2044965240" name="Flowchart: Connector 2044965239"/>
          <p:cNvSpPr/>
          <p:nvPr/>
        </p:nvSpPr>
        <p:spPr bwMode="auto">
          <a:xfrm>
            <a:off x="8086013" y="3938716"/>
            <a:ext cx="695066" cy="695066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70515045" name="TextBox 270515044"/>
          <p:cNvSpPr txBox="1"/>
          <p:nvPr/>
        </p:nvSpPr>
        <p:spPr bwMode="auto">
          <a:xfrm>
            <a:off x="8178886" y="3938716"/>
            <a:ext cx="134946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 b="1">
                <a:solidFill>
                  <a:schemeClr val="bg1"/>
                </a:solidFill>
              </a:rPr>
              <a:t>1</a:t>
            </a:r>
            <a:endParaRPr/>
          </a:p>
        </p:txBody>
      </p:sp>
      <p:sp>
        <p:nvSpPr>
          <p:cNvPr id="970990496" name="Flowchart: Connector 970990495"/>
          <p:cNvSpPr/>
          <p:nvPr/>
        </p:nvSpPr>
        <p:spPr bwMode="auto">
          <a:xfrm>
            <a:off x="8034526" y="5200134"/>
            <a:ext cx="672996" cy="66314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829960073" name="TextBox 1829960072"/>
          <p:cNvSpPr txBox="1"/>
          <p:nvPr/>
        </p:nvSpPr>
        <p:spPr bwMode="auto">
          <a:xfrm>
            <a:off x="8178886" y="5200134"/>
            <a:ext cx="1057632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 b="1">
                <a:solidFill>
                  <a:schemeClr val="bg1"/>
                </a:solidFill>
              </a:rPr>
              <a:t>2</a:t>
            </a:r>
            <a:endParaRPr/>
          </a:p>
        </p:txBody>
      </p:sp>
      <p:sp>
        <p:nvSpPr>
          <p:cNvPr id="91725152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786819" y="9162363"/>
            <a:ext cx="2133599" cy="365124"/>
          </a:xfrm>
        </p:spPr>
        <p:txBody>
          <a:bodyPr/>
          <a:lstStyle/>
          <a:p>
            <a:pPr>
              <a:defRPr/>
            </a:pPr>
            <a:fld id="{43F50ED0-196E-2275-B177-FEA2D868F5C9}" type="slidenum">
              <a:rPr lang="en-US"/>
              <a:t>15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415433348" name="Group 2"/>
          <p:cNvGrpSpPr/>
          <p:nvPr/>
        </p:nvGrpSpPr>
        <p:grpSpPr bwMode="auto">
          <a:xfrm>
            <a:off x="360261" y="415343"/>
            <a:ext cx="17404552" cy="9527295"/>
            <a:chOff x="0" y="0"/>
            <a:chExt cx="23206070" cy="12703059"/>
          </a:xfrm>
        </p:grpSpPr>
        <p:grpSp>
          <p:nvGrpSpPr>
            <p:cNvPr id="1585429193" name="Group 3"/>
            <p:cNvGrpSpPr/>
            <p:nvPr/>
          </p:nvGrpSpPr>
          <p:grpSpPr bwMode="auto">
            <a:xfrm>
              <a:off x="0" y="0"/>
              <a:ext cx="23206070" cy="12703059"/>
              <a:chOff x="0" y="0"/>
              <a:chExt cx="4596478" cy="2516123"/>
            </a:xfrm>
          </p:grpSpPr>
          <p:sp>
            <p:nvSpPr>
              <p:cNvPr id="955537846" name="Freeform 4"/>
              <p:cNvSpPr/>
              <p:nvPr/>
            </p:nvSpPr>
            <p:spPr bwMode="auto">
              <a:xfrm>
                <a:off x="0" y="0"/>
                <a:ext cx="4596478" cy="2516123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95357806" name="TextBox 5"/>
              <p:cNvSpPr txBox="1"/>
              <p:nvPr/>
            </p:nvSpPr>
            <p:spPr bwMode="auto">
              <a:xfrm>
                <a:off x="38099" y="-9524"/>
                <a:ext cx="4520278" cy="2487548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361982761" name="Group 6"/>
            <p:cNvGrpSpPr/>
            <p:nvPr/>
          </p:nvGrpSpPr>
          <p:grpSpPr bwMode="auto">
            <a:xfrm>
              <a:off x="170292" y="186016"/>
              <a:ext cx="22836361" cy="12317627"/>
              <a:chOff x="0" y="0"/>
              <a:chExt cx="4596478" cy="2479278"/>
            </a:xfrm>
          </p:grpSpPr>
          <p:sp>
            <p:nvSpPr>
              <p:cNvPr id="1430888331" name="Freeform 7"/>
              <p:cNvSpPr/>
              <p:nvPr/>
            </p:nvSpPr>
            <p:spPr bwMode="auto">
              <a:xfrm>
                <a:off x="0" y="0"/>
                <a:ext cx="4596478" cy="2479278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83478967" name="TextBox 8"/>
              <p:cNvSpPr txBox="1"/>
              <p:nvPr/>
            </p:nvSpPr>
            <p:spPr bwMode="auto">
              <a:xfrm>
                <a:off x="38099" y="-9524"/>
                <a:ext cx="4520278" cy="2450703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1357674548" name="TextBox 9"/>
          <p:cNvSpPr txBox="1"/>
          <p:nvPr/>
        </p:nvSpPr>
        <p:spPr bwMode="auto">
          <a:xfrm>
            <a:off x="1981200" y="1076362"/>
            <a:ext cx="6346706" cy="2194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</a:t>
            </a:r>
            <a:endParaRPr/>
          </a:p>
        </p:txBody>
      </p:sp>
      <p:sp>
        <p:nvSpPr>
          <p:cNvPr id="641203348" name="TextBox 11"/>
          <p:cNvSpPr txBox="1"/>
          <p:nvPr/>
        </p:nvSpPr>
        <p:spPr bwMode="auto">
          <a:xfrm>
            <a:off x="1607397" y="3580293"/>
            <a:ext cx="15073205" cy="3536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71994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6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Grover's algorithm</a:t>
            </a:r>
            <a:r>
              <a:rPr lang="en-US" sz="26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search method.</a:t>
            </a:r>
            <a:endParaRPr sz="26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quadratic speedup for unsorted searches.</a:t>
            </a:r>
            <a:endParaRPr lang="en-US" sz="2600" b="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Classical algorithms require O(N) queries;</a:t>
            </a:r>
            <a:r>
              <a:rPr lang="en-US"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Grover’s only O(√N).</a:t>
            </a:r>
            <a:endParaRPr sz="26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It </a:t>
            </a:r>
            <a:r>
              <a:rPr sz="26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reduces hash function security </a:t>
            </a: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from 2n </a:t>
            </a:r>
            <a:r>
              <a:rPr sz="26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to 2n/2</a:t>
            </a: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600" b="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endParaRPr sz="26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71994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6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For example, SHA-256 has 128-bit security against Grover’s.</a:t>
            </a:r>
            <a:endParaRPr sz="2600" b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65563046" name="TextBox 1165563045"/>
          <p:cNvSpPr txBox="1"/>
          <p:nvPr/>
        </p:nvSpPr>
        <p:spPr bwMode="auto">
          <a:xfrm>
            <a:off x="9236519" y="2788560"/>
            <a:ext cx="135126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2118317558" name="TextBox 2118317557"/>
          <p:cNvSpPr txBox="1"/>
          <p:nvPr/>
        </p:nvSpPr>
        <p:spPr bwMode="auto">
          <a:xfrm>
            <a:off x="7586791" y="2529466"/>
            <a:ext cx="1057992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1823700199" name="Picture 182370019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4656" y="6657087"/>
            <a:ext cx="9852301" cy="3267679"/>
          </a:xfrm>
          <a:prstGeom prst="rect">
            <a:avLst/>
          </a:prstGeom>
        </p:spPr>
      </p:pic>
      <p:sp>
        <p:nvSpPr>
          <p:cNvPr id="49947929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171037" y="9293438"/>
            <a:ext cx="2133599" cy="365124"/>
          </a:xfrm>
        </p:spPr>
        <p:txBody>
          <a:bodyPr/>
          <a:lstStyle/>
          <a:p>
            <a:pPr>
              <a:defRPr/>
            </a:pPr>
            <a:fld id="{D6605BB7-8470-9FB2-45FD-BD492CFE4F7D}" type="slidenum">
              <a:rPr lang="en-US"/>
              <a:t>16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41227876" name="Group 2"/>
          <p:cNvGrpSpPr/>
          <p:nvPr/>
        </p:nvGrpSpPr>
        <p:grpSpPr bwMode="auto">
          <a:xfrm>
            <a:off x="325317" y="466830"/>
            <a:ext cx="17404552" cy="9527295"/>
            <a:chOff x="0" y="0"/>
            <a:chExt cx="23206070" cy="12703059"/>
          </a:xfrm>
        </p:grpSpPr>
        <p:grpSp>
          <p:nvGrpSpPr>
            <p:cNvPr id="1184214541" name="Group 3"/>
            <p:cNvGrpSpPr/>
            <p:nvPr/>
          </p:nvGrpSpPr>
          <p:grpSpPr bwMode="auto">
            <a:xfrm>
              <a:off x="0" y="0"/>
              <a:ext cx="23206070" cy="12703059"/>
              <a:chOff x="0" y="0"/>
              <a:chExt cx="4596478" cy="2516123"/>
            </a:xfrm>
          </p:grpSpPr>
          <p:sp>
            <p:nvSpPr>
              <p:cNvPr id="282481123" name="Freeform 4"/>
              <p:cNvSpPr/>
              <p:nvPr/>
            </p:nvSpPr>
            <p:spPr bwMode="auto">
              <a:xfrm>
                <a:off x="0" y="0"/>
                <a:ext cx="4596478" cy="2516123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39140354" name="TextBox 5"/>
              <p:cNvSpPr txBox="1"/>
              <p:nvPr/>
            </p:nvSpPr>
            <p:spPr bwMode="auto">
              <a:xfrm>
                <a:off x="38099" y="-9524"/>
                <a:ext cx="4520278" cy="2487548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2145958098" name="Group 6"/>
            <p:cNvGrpSpPr/>
            <p:nvPr/>
          </p:nvGrpSpPr>
          <p:grpSpPr bwMode="auto">
            <a:xfrm>
              <a:off x="170292" y="186016"/>
              <a:ext cx="22836361" cy="12317627"/>
              <a:chOff x="0" y="0"/>
              <a:chExt cx="4596478" cy="2479278"/>
            </a:xfrm>
          </p:grpSpPr>
          <p:sp>
            <p:nvSpPr>
              <p:cNvPr id="181433526" name="Freeform 7"/>
              <p:cNvSpPr/>
              <p:nvPr/>
            </p:nvSpPr>
            <p:spPr bwMode="auto">
              <a:xfrm>
                <a:off x="0" y="0"/>
                <a:ext cx="4596478" cy="2479278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34016813" name="TextBox 8"/>
              <p:cNvSpPr txBox="1"/>
              <p:nvPr/>
            </p:nvSpPr>
            <p:spPr bwMode="auto">
              <a:xfrm>
                <a:off x="38099" y="-9524"/>
                <a:ext cx="4520278" cy="2450703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2072753062" name="TextBox 9"/>
          <p:cNvSpPr txBox="1"/>
          <p:nvPr/>
        </p:nvSpPr>
        <p:spPr bwMode="auto">
          <a:xfrm>
            <a:off x="1398645" y="913860"/>
            <a:ext cx="9601393" cy="2194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 Iteration</a:t>
            </a:r>
            <a:endParaRPr/>
          </a:p>
        </p:txBody>
      </p:sp>
      <p:sp>
        <p:nvSpPr>
          <p:cNvPr id="141678632" name="TextBox 11"/>
          <p:cNvSpPr txBox="1"/>
          <p:nvPr/>
        </p:nvSpPr>
        <p:spPr bwMode="auto">
          <a:xfrm>
            <a:off x="1650202" y="4347197"/>
            <a:ext cx="15071406" cy="2746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269875777" name="TextBox 1269875776"/>
          <p:cNvSpPr txBox="1"/>
          <p:nvPr/>
        </p:nvSpPr>
        <p:spPr bwMode="auto">
          <a:xfrm>
            <a:off x="9236519" y="2788560"/>
            <a:ext cx="135126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659876862" name="TextBox 659876861"/>
          <p:cNvSpPr txBox="1"/>
          <p:nvPr/>
        </p:nvSpPr>
        <p:spPr bwMode="auto">
          <a:xfrm>
            <a:off x="7586791" y="2529466"/>
            <a:ext cx="1057992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1924964005" name="Picture 192496400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32805" y="3224266"/>
            <a:ext cx="13794964" cy="6326367"/>
          </a:xfrm>
          <a:prstGeom prst="rect">
            <a:avLst/>
          </a:prstGeom>
        </p:spPr>
      </p:pic>
      <p:sp>
        <p:nvSpPr>
          <p:cNvPr id="427204787" name="TextBox 427204786"/>
          <p:cNvSpPr txBox="1"/>
          <p:nvPr/>
        </p:nvSpPr>
        <p:spPr bwMode="auto">
          <a:xfrm>
            <a:off x="12591081" y="2858146"/>
            <a:ext cx="3042382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ROM algorithm</a:t>
            </a:r>
            <a:endParaRPr/>
          </a:p>
        </p:txBody>
      </p:sp>
      <p:sp>
        <p:nvSpPr>
          <p:cNvPr id="23932551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531443" y="9445538"/>
            <a:ext cx="2133599" cy="365124"/>
          </a:xfrm>
        </p:spPr>
        <p:txBody>
          <a:bodyPr/>
          <a:lstStyle/>
          <a:p>
            <a:pPr>
              <a:defRPr/>
            </a:pPr>
            <a:fld id="{28EA2B3A-DE4A-6C88-0EB1-9BA23EFA521D}" type="slidenum">
              <a:rPr lang="en-US"/>
              <a:t>17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366876613" name="Group 2"/>
          <p:cNvGrpSpPr/>
          <p:nvPr/>
        </p:nvGrpSpPr>
        <p:grpSpPr bwMode="auto">
          <a:xfrm>
            <a:off x="360261" y="466830"/>
            <a:ext cx="17404551" cy="9527294"/>
            <a:chOff x="0" y="0"/>
            <a:chExt cx="23206069" cy="12703059"/>
          </a:xfrm>
        </p:grpSpPr>
        <p:grpSp>
          <p:nvGrpSpPr>
            <p:cNvPr id="1033547499" name="Group 3"/>
            <p:cNvGrpSpPr/>
            <p:nvPr/>
          </p:nvGrpSpPr>
          <p:grpSpPr bwMode="auto">
            <a:xfrm>
              <a:off x="0" y="0"/>
              <a:ext cx="23206069" cy="12703059"/>
              <a:chOff x="0" y="0"/>
              <a:chExt cx="4596477" cy="2516122"/>
            </a:xfrm>
          </p:grpSpPr>
          <p:sp>
            <p:nvSpPr>
              <p:cNvPr id="1438594743" name="Freeform 4"/>
              <p:cNvSpPr/>
              <p:nvPr/>
            </p:nvSpPr>
            <p:spPr bwMode="auto">
              <a:xfrm>
                <a:off x="0" y="0"/>
                <a:ext cx="4596477" cy="2516122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36690066" name="TextBox 5"/>
              <p:cNvSpPr txBox="1"/>
              <p:nvPr/>
            </p:nvSpPr>
            <p:spPr bwMode="auto">
              <a:xfrm>
                <a:off x="38098" y="-9522"/>
                <a:ext cx="4520277" cy="2487547"/>
              </a:xfrm>
              <a:prstGeom prst="rect">
                <a:avLst/>
              </a:prstGeom>
              <a:grpFill/>
            </p:spPr>
            <p:txBody>
              <a:bodyPr lIns="50798" tIns="50798" rIns="50798" bIns="50798" rtlCol="0" anchor="ctr"/>
              <a:lstStyle/>
              <a:p>
                <a:pPr algn="ctr">
                  <a:lnSpc>
                    <a:spcPts val="2657"/>
                  </a:lnSpc>
                  <a:defRPr/>
                </a:pPr>
                <a:endParaRPr/>
              </a:p>
            </p:txBody>
          </p:sp>
        </p:grpSp>
        <p:grpSp>
          <p:nvGrpSpPr>
            <p:cNvPr id="1043501443" name="Group 6"/>
            <p:cNvGrpSpPr/>
            <p:nvPr/>
          </p:nvGrpSpPr>
          <p:grpSpPr bwMode="auto">
            <a:xfrm>
              <a:off x="170291" y="186015"/>
              <a:ext cx="22836360" cy="12317626"/>
              <a:chOff x="0" y="0"/>
              <a:chExt cx="4596477" cy="2479277"/>
            </a:xfrm>
          </p:grpSpPr>
          <p:sp>
            <p:nvSpPr>
              <p:cNvPr id="385782381" name="Freeform 7"/>
              <p:cNvSpPr/>
              <p:nvPr/>
            </p:nvSpPr>
            <p:spPr bwMode="auto">
              <a:xfrm>
                <a:off x="0" y="0"/>
                <a:ext cx="4596477" cy="2479277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0117550" name="TextBox 8"/>
              <p:cNvSpPr txBox="1"/>
              <p:nvPr/>
            </p:nvSpPr>
            <p:spPr bwMode="auto">
              <a:xfrm>
                <a:off x="38098" y="-9522"/>
                <a:ext cx="4520277" cy="2450702"/>
              </a:xfrm>
              <a:prstGeom prst="rect">
                <a:avLst/>
              </a:prstGeom>
              <a:grpFill/>
            </p:spPr>
            <p:txBody>
              <a:bodyPr lIns="50798" tIns="50798" rIns="50798" bIns="50798" rtlCol="0" anchor="ctr"/>
              <a:lstStyle/>
              <a:p>
                <a:pPr algn="ctr">
                  <a:lnSpc>
                    <a:spcPts val="2657"/>
                  </a:lnSpc>
                  <a:defRPr/>
                </a:pPr>
                <a:endParaRPr/>
              </a:p>
            </p:txBody>
          </p:sp>
        </p:grpSp>
      </p:grpSp>
      <p:sp>
        <p:nvSpPr>
          <p:cNvPr id="114985264" name="TextBox 9"/>
          <p:cNvSpPr txBox="1"/>
          <p:nvPr/>
        </p:nvSpPr>
        <p:spPr bwMode="auto">
          <a:xfrm>
            <a:off x="1398645" y="913860"/>
            <a:ext cx="9608952" cy="2194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 Marked State</a:t>
            </a:r>
            <a:endParaRPr/>
          </a:p>
        </p:txBody>
      </p:sp>
      <p:sp>
        <p:nvSpPr>
          <p:cNvPr id="2112923275" name="TextBox 11"/>
          <p:cNvSpPr txBox="1"/>
          <p:nvPr/>
        </p:nvSpPr>
        <p:spPr bwMode="auto">
          <a:xfrm>
            <a:off x="1650201" y="4347196"/>
            <a:ext cx="15071405" cy="274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421909139" name="TextBox 421909138"/>
          <p:cNvSpPr txBox="1"/>
          <p:nvPr/>
        </p:nvSpPr>
        <p:spPr bwMode="auto">
          <a:xfrm>
            <a:off x="9236518" y="2788559"/>
            <a:ext cx="1351267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624371544" name="TextBox 624371543"/>
          <p:cNvSpPr txBox="1"/>
          <p:nvPr/>
        </p:nvSpPr>
        <p:spPr bwMode="auto">
          <a:xfrm>
            <a:off x="7586790" y="2529465"/>
            <a:ext cx="1057991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1331700414" name="Picture 13317004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99399" y="3108778"/>
            <a:ext cx="12962019" cy="6429248"/>
          </a:xfrm>
          <a:prstGeom prst="rect">
            <a:avLst/>
          </a:prstGeom>
        </p:spPr>
      </p:pic>
      <p:sp>
        <p:nvSpPr>
          <p:cNvPr id="263436004" name="TextBox 263436003"/>
          <p:cNvSpPr txBox="1"/>
          <p:nvPr/>
        </p:nvSpPr>
        <p:spPr bwMode="auto">
          <a:xfrm>
            <a:off x="12230675" y="2831756"/>
            <a:ext cx="3969139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ROM algorithm</a:t>
            </a:r>
            <a:endParaRPr/>
          </a:p>
        </p:txBody>
      </p:sp>
      <p:sp>
        <p:nvSpPr>
          <p:cNvPr id="185603418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19999" y="9471282"/>
            <a:ext cx="2133599" cy="365124"/>
          </a:xfrm>
        </p:spPr>
        <p:txBody>
          <a:bodyPr/>
          <a:lstStyle/>
          <a:p>
            <a:pPr>
              <a:defRPr/>
            </a:pPr>
            <a:fld id="{54C9170B-CD6D-9B09-EAF9-404956DF7C15}" type="slidenum">
              <a:rPr lang="en-US"/>
              <a:t>18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987657021" name="Group 2"/>
          <p:cNvGrpSpPr/>
          <p:nvPr/>
        </p:nvGrpSpPr>
        <p:grpSpPr bwMode="auto">
          <a:xfrm>
            <a:off x="360261" y="466830"/>
            <a:ext cx="17404551" cy="9527294"/>
            <a:chOff x="0" y="0"/>
            <a:chExt cx="23206069" cy="12703059"/>
          </a:xfrm>
        </p:grpSpPr>
        <p:grpSp>
          <p:nvGrpSpPr>
            <p:cNvPr id="1485919377" name="Group 3"/>
            <p:cNvGrpSpPr/>
            <p:nvPr/>
          </p:nvGrpSpPr>
          <p:grpSpPr bwMode="auto">
            <a:xfrm>
              <a:off x="0" y="0"/>
              <a:ext cx="23206069" cy="12703059"/>
              <a:chOff x="0" y="0"/>
              <a:chExt cx="4596477" cy="2516122"/>
            </a:xfrm>
          </p:grpSpPr>
          <p:sp>
            <p:nvSpPr>
              <p:cNvPr id="956962009" name="Freeform 4"/>
              <p:cNvSpPr/>
              <p:nvPr/>
            </p:nvSpPr>
            <p:spPr bwMode="auto">
              <a:xfrm>
                <a:off x="0" y="0"/>
                <a:ext cx="4596477" cy="2516122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34373600" name="TextBox 5"/>
              <p:cNvSpPr txBox="1"/>
              <p:nvPr/>
            </p:nvSpPr>
            <p:spPr bwMode="auto">
              <a:xfrm>
                <a:off x="38098" y="-9522"/>
                <a:ext cx="4520277" cy="2487547"/>
              </a:xfrm>
              <a:prstGeom prst="rect">
                <a:avLst/>
              </a:prstGeom>
              <a:grpFill/>
            </p:spPr>
            <p:txBody>
              <a:bodyPr lIns="50798" tIns="50798" rIns="50798" bIns="50798" rtlCol="0" anchor="ctr"/>
              <a:lstStyle/>
              <a:p>
                <a:pPr algn="ctr">
                  <a:lnSpc>
                    <a:spcPts val="2657"/>
                  </a:lnSpc>
                  <a:defRPr/>
                </a:pPr>
                <a:endParaRPr/>
              </a:p>
            </p:txBody>
          </p:sp>
        </p:grpSp>
        <p:grpSp>
          <p:nvGrpSpPr>
            <p:cNvPr id="533466251" name="Group 6"/>
            <p:cNvGrpSpPr/>
            <p:nvPr/>
          </p:nvGrpSpPr>
          <p:grpSpPr bwMode="auto">
            <a:xfrm>
              <a:off x="170291" y="186015"/>
              <a:ext cx="22836360" cy="12317626"/>
              <a:chOff x="0" y="0"/>
              <a:chExt cx="4596477" cy="2479277"/>
            </a:xfrm>
          </p:grpSpPr>
          <p:sp>
            <p:nvSpPr>
              <p:cNvPr id="2005313190" name="Freeform 7"/>
              <p:cNvSpPr/>
              <p:nvPr/>
            </p:nvSpPr>
            <p:spPr bwMode="auto">
              <a:xfrm>
                <a:off x="0" y="0"/>
                <a:ext cx="4596477" cy="2479277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70859496" name="TextBox 8"/>
              <p:cNvSpPr txBox="1"/>
              <p:nvPr/>
            </p:nvSpPr>
            <p:spPr bwMode="auto">
              <a:xfrm>
                <a:off x="38098" y="-9522"/>
                <a:ext cx="4520277" cy="2450702"/>
              </a:xfrm>
              <a:prstGeom prst="rect">
                <a:avLst/>
              </a:prstGeom>
              <a:grpFill/>
            </p:spPr>
            <p:txBody>
              <a:bodyPr lIns="50798" tIns="50798" rIns="50798" bIns="50798" rtlCol="0" anchor="ctr"/>
              <a:lstStyle/>
              <a:p>
                <a:pPr algn="ctr">
                  <a:lnSpc>
                    <a:spcPts val="2657"/>
                  </a:lnSpc>
                  <a:defRPr/>
                </a:pPr>
                <a:endParaRPr/>
              </a:p>
            </p:txBody>
          </p:sp>
        </p:grpSp>
      </p:grpSp>
      <p:sp>
        <p:nvSpPr>
          <p:cNvPr id="1185858532" name="TextBox 9"/>
          <p:cNvSpPr txBox="1"/>
          <p:nvPr/>
        </p:nvSpPr>
        <p:spPr bwMode="auto">
          <a:xfrm>
            <a:off x="1398645" y="913860"/>
            <a:ext cx="9601392" cy="21949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 Iteration</a:t>
            </a:r>
            <a:endParaRPr/>
          </a:p>
        </p:txBody>
      </p:sp>
      <p:sp>
        <p:nvSpPr>
          <p:cNvPr id="1104999980" name="TextBox 11"/>
          <p:cNvSpPr txBox="1"/>
          <p:nvPr/>
        </p:nvSpPr>
        <p:spPr bwMode="auto">
          <a:xfrm>
            <a:off x="1650201" y="4347196"/>
            <a:ext cx="15071405" cy="274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548519644" name="TextBox 1548519643"/>
          <p:cNvSpPr txBox="1"/>
          <p:nvPr/>
        </p:nvSpPr>
        <p:spPr bwMode="auto">
          <a:xfrm>
            <a:off x="9236518" y="2788559"/>
            <a:ext cx="1351267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580581584" name="TextBox 580581583"/>
          <p:cNvSpPr txBox="1"/>
          <p:nvPr/>
        </p:nvSpPr>
        <p:spPr bwMode="auto">
          <a:xfrm>
            <a:off x="7586790" y="2529465"/>
            <a:ext cx="1057991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438607910" name="Picture 43860790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64053" y="3169904"/>
            <a:ext cx="12915524" cy="6408881"/>
          </a:xfrm>
          <a:prstGeom prst="rect">
            <a:avLst/>
          </a:prstGeom>
        </p:spPr>
      </p:pic>
      <p:sp>
        <p:nvSpPr>
          <p:cNvPr id="2054876889" name="TextBox 2054876888"/>
          <p:cNvSpPr txBox="1"/>
          <p:nvPr/>
        </p:nvSpPr>
        <p:spPr bwMode="auto">
          <a:xfrm>
            <a:off x="12668310" y="2754526"/>
            <a:ext cx="3323038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SHA-1 </a:t>
            </a:r>
            <a:endParaRPr/>
          </a:p>
        </p:txBody>
      </p:sp>
      <p:sp>
        <p:nvSpPr>
          <p:cNvPr id="21341266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79956" y="9396222"/>
            <a:ext cx="2133599" cy="365124"/>
          </a:xfrm>
        </p:spPr>
        <p:txBody>
          <a:bodyPr/>
          <a:lstStyle/>
          <a:p>
            <a:pPr>
              <a:defRPr/>
            </a:pPr>
            <a:fld id="{66968AAC-E45A-3310-13D5-C1B4A8F67557}" type="slidenum">
              <a:rPr lang="en-US"/>
              <a:t>19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471264599" name="Group 2"/>
          <p:cNvGrpSpPr/>
          <p:nvPr/>
        </p:nvGrpSpPr>
        <p:grpSpPr bwMode="auto">
          <a:xfrm>
            <a:off x="360261" y="466830"/>
            <a:ext cx="17404551" cy="9527293"/>
            <a:chOff x="0" y="0"/>
            <a:chExt cx="23206068" cy="12703059"/>
          </a:xfrm>
        </p:grpSpPr>
        <p:grpSp>
          <p:nvGrpSpPr>
            <p:cNvPr id="1812582810" name="Group 3"/>
            <p:cNvGrpSpPr/>
            <p:nvPr/>
          </p:nvGrpSpPr>
          <p:grpSpPr bwMode="auto">
            <a:xfrm>
              <a:off x="0" y="0"/>
              <a:ext cx="23206068" cy="12703059"/>
              <a:chOff x="0" y="0"/>
              <a:chExt cx="4596476" cy="2516121"/>
            </a:xfrm>
          </p:grpSpPr>
          <p:sp>
            <p:nvSpPr>
              <p:cNvPr id="1188843486" name="Freeform 4"/>
              <p:cNvSpPr/>
              <p:nvPr/>
            </p:nvSpPr>
            <p:spPr bwMode="auto">
              <a:xfrm>
                <a:off x="0" y="0"/>
                <a:ext cx="4596476" cy="2516121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84764735" name="TextBox 5"/>
              <p:cNvSpPr txBox="1"/>
              <p:nvPr/>
            </p:nvSpPr>
            <p:spPr bwMode="auto">
              <a:xfrm>
                <a:off x="38097" y="-9522"/>
                <a:ext cx="4520277" cy="2487546"/>
              </a:xfrm>
              <a:prstGeom prst="rect">
                <a:avLst/>
              </a:prstGeom>
              <a:grpFill/>
            </p:spPr>
            <p:txBody>
              <a:bodyPr lIns="50797" tIns="50797" rIns="50797" bIns="50797" rtlCol="0" anchor="ctr"/>
              <a:lstStyle/>
              <a:p>
                <a:pPr algn="ctr">
                  <a:lnSpc>
                    <a:spcPts val="2656"/>
                  </a:lnSpc>
                  <a:defRPr/>
                </a:pPr>
                <a:endParaRPr/>
              </a:p>
            </p:txBody>
          </p:sp>
        </p:grpSp>
        <p:grpSp>
          <p:nvGrpSpPr>
            <p:cNvPr id="1853793655" name="Group 6"/>
            <p:cNvGrpSpPr/>
            <p:nvPr/>
          </p:nvGrpSpPr>
          <p:grpSpPr bwMode="auto">
            <a:xfrm>
              <a:off x="170289" y="186014"/>
              <a:ext cx="22836358" cy="12317625"/>
              <a:chOff x="0" y="0"/>
              <a:chExt cx="4596476" cy="2479276"/>
            </a:xfrm>
          </p:grpSpPr>
          <p:sp>
            <p:nvSpPr>
              <p:cNvPr id="1793796916" name="Freeform 7"/>
              <p:cNvSpPr/>
              <p:nvPr/>
            </p:nvSpPr>
            <p:spPr bwMode="auto">
              <a:xfrm>
                <a:off x="0" y="0"/>
                <a:ext cx="4596476" cy="2479276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9778429" name="TextBox 8"/>
              <p:cNvSpPr txBox="1"/>
              <p:nvPr/>
            </p:nvSpPr>
            <p:spPr bwMode="auto">
              <a:xfrm>
                <a:off x="38097" y="-9522"/>
                <a:ext cx="4520277" cy="2450701"/>
              </a:xfrm>
              <a:prstGeom prst="rect">
                <a:avLst/>
              </a:prstGeom>
              <a:grpFill/>
            </p:spPr>
            <p:txBody>
              <a:bodyPr lIns="50797" tIns="50797" rIns="50797" bIns="50797" rtlCol="0" anchor="ctr"/>
              <a:lstStyle/>
              <a:p>
                <a:pPr algn="ctr">
                  <a:lnSpc>
                    <a:spcPts val="2656"/>
                  </a:lnSpc>
                  <a:defRPr/>
                </a:pPr>
                <a:endParaRPr/>
              </a:p>
            </p:txBody>
          </p:sp>
        </p:grpSp>
      </p:grpSp>
      <p:sp>
        <p:nvSpPr>
          <p:cNvPr id="23375304" name="TextBox 9"/>
          <p:cNvSpPr txBox="1"/>
          <p:nvPr/>
        </p:nvSpPr>
        <p:spPr bwMode="auto">
          <a:xfrm>
            <a:off x="1398645" y="913860"/>
            <a:ext cx="9609671" cy="2194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 Marked State</a:t>
            </a:r>
            <a:endParaRPr/>
          </a:p>
        </p:txBody>
      </p:sp>
      <p:sp>
        <p:nvSpPr>
          <p:cNvPr id="1952256842" name="TextBox 11"/>
          <p:cNvSpPr txBox="1"/>
          <p:nvPr/>
        </p:nvSpPr>
        <p:spPr bwMode="auto">
          <a:xfrm>
            <a:off x="1650200" y="4347195"/>
            <a:ext cx="15071404" cy="2746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2085952665" name="TextBox 2085952664"/>
          <p:cNvSpPr txBox="1"/>
          <p:nvPr/>
        </p:nvSpPr>
        <p:spPr bwMode="auto">
          <a:xfrm>
            <a:off x="9236517" y="2788558"/>
            <a:ext cx="1351266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1871890623" name="TextBox 1871890622"/>
          <p:cNvSpPr txBox="1"/>
          <p:nvPr/>
        </p:nvSpPr>
        <p:spPr bwMode="auto">
          <a:xfrm>
            <a:off x="7586789" y="2529464"/>
            <a:ext cx="1057990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1861525931" name="Picture 186152593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24505" y="3169904"/>
            <a:ext cx="13810262" cy="5864019"/>
          </a:xfrm>
          <a:prstGeom prst="rect">
            <a:avLst/>
          </a:prstGeom>
        </p:spPr>
      </p:pic>
      <p:sp>
        <p:nvSpPr>
          <p:cNvPr id="1756812558" name="TextBox 1756812557"/>
          <p:cNvSpPr txBox="1"/>
          <p:nvPr/>
        </p:nvSpPr>
        <p:spPr bwMode="auto">
          <a:xfrm>
            <a:off x="13080202" y="2934729"/>
            <a:ext cx="2574684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SHA-1 </a:t>
            </a:r>
            <a:endParaRPr sz="1800"/>
          </a:p>
          <a:p>
            <a:pPr>
              <a:defRPr/>
            </a:pPr>
            <a:endParaRPr/>
          </a:p>
        </p:txBody>
      </p:sp>
      <p:sp>
        <p:nvSpPr>
          <p:cNvPr id="91863723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8470" y="9394052"/>
            <a:ext cx="2133599" cy="365124"/>
          </a:xfrm>
        </p:spPr>
        <p:txBody>
          <a:bodyPr/>
          <a:lstStyle/>
          <a:p>
            <a:pPr>
              <a:defRPr/>
            </a:pPr>
            <a:fld id="{C7E437BD-17B8-D7D1-E554-1100DCF4FB10}" type="slidenum">
              <a:rPr lang="en-US"/>
              <a:t>20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261869676" name="Group 2"/>
          <p:cNvGrpSpPr/>
          <p:nvPr/>
        </p:nvGrpSpPr>
        <p:grpSpPr bwMode="auto">
          <a:xfrm>
            <a:off x="308774" y="379277"/>
            <a:ext cx="17404552" cy="9563362"/>
            <a:chOff x="0" y="0"/>
            <a:chExt cx="17404552" cy="9563362"/>
          </a:xfrm>
        </p:grpSpPr>
        <p:grpSp>
          <p:nvGrpSpPr>
            <p:cNvPr id="1387058876" name="Group 3"/>
            <p:cNvGrpSpPr/>
            <p:nvPr/>
          </p:nvGrpSpPr>
          <p:grpSpPr bwMode="auto">
            <a:xfrm>
              <a:off x="0" y="0"/>
              <a:ext cx="17404552" cy="9563362"/>
              <a:chOff x="0" y="0"/>
              <a:chExt cx="17404552" cy="9563362"/>
            </a:xfrm>
          </p:grpSpPr>
          <p:sp>
            <p:nvSpPr>
              <p:cNvPr id="909472417" name="Freeform 4"/>
              <p:cNvSpPr/>
              <p:nvPr/>
            </p:nvSpPr>
            <p:spPr bwMode="auto">
              <a:xfrm>
                <a:off x="0" y="36066"/>
                <a:ext cx="17404552" cy="9527295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93705941" name="TextBox 5"/>
              <p:cNvSpPr txBox="1"/>
              <p:nvPr/>
            </p:nvSpPr>
            <p:spPr bwMode="auto">
              <a:xfrm>
                <a:off x="144265" y="0"/>
                <a:ext cx="17116021" cy="9419096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1937597703" name="Group 6"/>
            <p:cNvGrpSpPr/>
            <p:nvPr/>
          </p:nvGrpSpPr>
          <p:grpSpPr bwMode="auto">
            <a:xfrm>
              <a:off x="127719" y="140087"/>
              <a:ext cx="17127271" cy="9273712"/>
              <a:chOff x="0" y="0"/>
              <a:chExt cx="17127271" cy="9273712"/>
            </a:xfrm>
          </p:grpSpPr>
          <p:sp>
            <p:nvSpPr>
              <p:cNvPr id="2068180571" name="Freeform 7"/>
              <p:cNvSpPr/>
              <p:nvPr/>
            </p:nvSpPr>
            <p:spPr bwMode="auto">
              <a:xfrm>
                <a:off x="0" y="35491"/>
                <a:ext cx="17127271" cy="9238221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61708849" name="TextBox 8"/>
              <p:cNvSpPr txBox="1"/>
              <p:nvPr/>
            </p:nvSpPr>
            <p:spPr bwMode="auto">
              <a:xfrm>
                <a:off x="116223" y="0"/>
                <a:ext cx="16843336" cy="9131745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15436487" name="TextBox 9"/>
          <p:cNvSpPr txBox="1"/>
          <p:nvPr/>
        </p:nvSpPr>
        <p:spPr bwMode="auto">
          <a:xfrm>
            <a:off x="1482901" y="820925"/>
            <a:ext cx="11427757" cy="2194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7200" b="1"/>
              <a:t>Grover’s Algorithm complexity</a:t>
            </a:r>
            <a:endParaRPr/>
          </a:p>
        </p:txBody>
      </p:sp>
      <p:sp>
        <p:nvSpPr>
          <p:cNvPr id="287254099" name="TextBox 11"/>
          <p:cNvSpPr txBox="1"/>
          <p:nvPr/>
        </p:nvSpPr>
        <p:spPr bwMode="auto">
          <a:xfrm>
            <a:off x="1650202" y="4347197"/>
            <a:ext cx="15071406" cy="2746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226995573" name="TextBox 1226995572"/>
          <p:cNvSpPr txBox="1"/>
          <p:nvPr/>
        </p:nvSpPr>
        <p:spPr bwMode="auto">
          <a:xfrm>
            <a:off x="9236519" y="2788560"/>
            <a:ext cx="135126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sp>
        <p:nvSpPr>
          <p:cNvPr id="159179790" name="TextBox 159179789"/>
          <p:cNvSpPr txBox="1"/>
          <p:nvPr/>
        </p:nvSpPr>
        <p:spPr bwMode="auto">
          <a:xfrm>
            <a:off x="7586791" y="2529466"/>
            <a:ext cx="1057992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 sz="3600" b="1">
              <a:solidFill>
                <a:schemeClr val="bg1"/>
              </a:solidFill>
            </a:endParaRPr>
          </a:p>
        </p:txBody>
      </p:sp>
      <p:pic>
        <p:nvPicPr>
          <p:cNvPr id="1739321462" name="Picture 173932146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128289" y="2714108"/>
            <a:ext cx="6019799" cy="5734049"/>
          </a:xfrm>
          <a:prstGeom prst="rect">
            <a:avLst/>
          </a:prstGeom>
        </p:spPr>
      </p:pic>
      <p:sp>
        <p:nvSpPr>
          <p:cNvPr id="395254728" name="TextBox 395254727"/>
          <p:cNvSpPr txBox="1"/>
          <p:nvPr/>
        </p:nvSpPr>
        <p:spPr bwMode="auto">
          <a:xfrm>
            <a:off x="1056421" y="3005870"/>
            <a:ext cx="10069811" cy="5395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Grover’s algorithm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      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quadratic speedup 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with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O(√N)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For an n-bit hash, N = 2</a:t>
            </a:r>
            <a:r>
              <a:rPr sz="2400" b="0" i="0" u="none" baseline="3000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, requiring O(2</a:t>
            </a:r>
            <a:r>
              <a:rPr sz="2400" b="0" i="0" u="none" baseline="3000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(n/2)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) iterations.</a:t>
            </a:r>
            <a:endParaRPr lang="en-US" sz="2400" b="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The Random Oracle Model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disrupts amplitude amplification in Grover’s.</a:t>
            </a: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Increasing entropy 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(S = kB ln(W + 1)) grows microstates exponentially.</a:t>
            </a: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This leads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to O(2</a:t>
            </a:r>
            <a:r>
              <a:rPr sz="2400" b="1" i="0" u="none" baseline="3000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) complexity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sz="2400" b="1" i="0" u="sng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equivalent to brute force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400" b="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For a 512-bit hash, Grover’s reduces operations to 2</a:t>
            </a:r>
            <a:r>
              <a:rPr sz="2400" b="0" i="0" u="none" baseline="3000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256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However, O(2</a:t>
            </a:r>
            <a:r>
              <a:rPr sz="2400" b="0" i="0" u="none" baseline="30000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256</a:t>
            </a:r>
            <a:r>
              <a:rPr sz="2400" b="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) remains computationally impractical with current tech.</a:t>
            </a:r>
            <a:endParaRPr sz="2400" b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0">
                <a:solidFill>
                  <a:schemeClr val="tx2">
                    <a:lumMod val="75000"/>
                    <a:lumOff val="25000"/>
                  </a:schemeClr>
                </a:solidFill>
              </a:rPr>
              <a:t>The ROX algorithm have O(n) complexity.</a:t>
            </a:r>
            <a:endParaRPr/>
          </a:p>
        </p:txBody>
      </p:sp>
      <p:sp>
        <p:nvSpPr>
          <p:cNvPr id="177505360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196780" y="9291079"/>
            <a:ext cx="2133599" cy="365124"/>
          </a:xfrm>
        </p:spPr>
        <p:txBody>
          <a:bodyPr/>
          <a:lstStyle/>
          <a:p>
            <a:pPr>
              <a:defRPr/>
            </a:pPr>
            <a:fld id="{BDFD7E26-25BD-9196-075F-1E45B28E436B}" type="slidenum">
              <a:rPr lang="en-US"/>
              <a:t>21</a:t>
            </a:fld>
            <a:endParaRPr/>
          </a:p>
        </p:txBody>
      </p:sp>
      <p:sp>
        <p:nvSpPr>
          <p:cNvPr id="1811144523" name=""/>
          <p:cNvSpPr/>
          <p:nvPr/>
        </p:nvSpPr>
        <p:spPr bwMode="auto">
          <a:xfrm flipH="0" flipV="0">
            <a:off x="4070067" y="3081466"/>
            <a:ext cx="501932" cy="23168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 w="6349" cap="flat" cmpd="sng" algn="ctr">
            <a:solidFill>
              <a:srgbClr val="B25E0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77165" y="279764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892601" y="901101"/>
            <a:ext cx="13907774" cy="1525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9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 Statistical Test</a:t>
            </a:r>
            <a:endParaRPr sz="7200"/>
          </a:p>
        </p:txBody>
      </p:sp>
      <p:sp>
        <p:nvSpPr>
          <p:cNvPr id="10" name="TextBox 10"/>
          <p:cNvSpPr txBox="1"/>
          <p:nvPr/>
        </p:nvSpPr>
        <p:spPr bwMode="auto">
          <a:xfrm>
            <a:off x="3919869" y="5085558"/>
            <a:ext cx="4143968" cy="670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Evaluates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randomness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by analyzing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collisions in numbers.</a:t>
            </a:r>
            <a:endParaRPr sz="2200" u="sng"/>
          </a:p>
        </p:txBody>
      </p:sp>
      <p:grpSp>
        <p:nvGrpSpPr>
          <p:cNvPr id="11" name="Group 11"/>
          <p:cNvGrpSpPr>
            <a:grpSpLocks noChangeAspect="1"/>
          </p:cNvGrpSpPr>
          <p:nvPr/>
        </p:nvGrpSpPr>
        <p:grpSpPr bwMode="auto">
          <a:xfrm>
            <a:off x="2102217" y="4643889"/>
            <a:ext cx="1071114" cy="1071110"/>
            <a:chOff x="0" y="0"/>
            <a:chExt cx="1071114" cy="1071110"/>
          </a:xfrm>
        </p:grpSpPr>
        <p:sp>
          <p:nvSpPr>
            <p:cNvPr id="12" name="Freeform 12"/>
            <p:cNvSpPr/>
            <p:nvPr/>
          </p:nvSpPr>
          <p:spPr bwMode="auto">
            <a:xfrm>
              <a:off x="0" y="0"/>
              <a:ext cx="1071114" cy="1071110"/>
            </a:xfrm>
            <a:custGeom>
              <a:avLst/>
              <a:gdLst/>
              <a:ahLst/>
              <a:cxnLst/>
              <a:rect l="l" t="t" r="r" b="b"/>
              <a:pathLst>
                <a:path w="6350000" h="6349974" fill="norm" stroke="1" extrusionOk="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rcRect l="8188" t="31953" r="39900" b="33460"/>
              <a:stretch/>
            </a:blip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 bwMode="auto">
          <a:xfrm>
            <a:off x="1908454" y="6854715"/>
            <a:ext cx="1209112" cy="1209107"/>
            <a:chOff x="0" y="0"/>
            <a:chExt cx="1209112" cy="1209107"/>
          </a:xfrm>
        </p:grpSpPr>
        <p:sp>
          <p:nvSpPr>
            <p:cNvPr id="14" name="Freeform 14"/>
            <p:cNvSpPr/>
            <p:nvPr/>
          </p:nvSpPr>
          <p:spPr bwMode="auto">
            <a:xfrm>
              <a:off x="0" y="0"/>
              <a:ext cx="1209112" cy="1209107"/>
            </a:xfrm>
            <a:custGeom>
              <a:avLst/>
              <a:gdLst/>
              <a:ahLst/>
              <a:cxnLst/>
              <a:rect l="l" t="t" r="r" b="b"/>
              <a:pathLst>
                <a:path w="6350000" h="6349974" fill="norm" stroke="1" extrusionOk="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rcRect l="31836" t="49507" r="11081" b="12462"/>
              <a:stretch/>
            </a:blip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5" name="Group 15"/>
          <p:cNvGrpSpPr>
            <a:grpSpLocks noChangeAspect="1"/>
          </p:cNvGrpSpPr>
          <p:nvPr/>
        </p:nvGrpSpPr>
        <p:grpSpPr bwMode="auto">
          <a:xfrm>
            <a:off x="10258628" y="7144161"/>
            <a:ext cx="1042193" cy="1042189"/>
            <a:chOff x="0" y="0"/>
            <a:chExt cx="1042193" cy="1042189"/>
          </a:xfrm>
        </p:grpSpPr>
        <p:sp>
          <p:nvSpPr>
            <p:cNvPr id="16" name="Freeform 16"/>
            <p:cNvSpPr/>
            <p:nvPr/>
          </p:nvSpPr>
          <p:spPr bwMode="auto">
            <a:xfrm>
              <a:off x="0" y="0"/>
              <a:ext cx="1042193" cy="1042189"/>
            </a:xfrm>
            <a:custGeom>
              <a:avLst/>
              <a:gdLst/>
              <a:ahLst/>
              <a:cxnLst/>
              <a:rect l="l" t="t" r="r" b="b"/>
              <a:pathLst>
                <a:path w="6350000" h="6349974" fill="norm" stroke="1" extrusionOk="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rcRect l="36564" t="45697" r="5334" b="15593"/>
              <a:stretch/>
            </a:blip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7" name="Group 17"/>
          <p:cNvGrpSpPr>
            <a:grpSpLocks noChangeAspect="1"/>
          </p:cNvGrpSpPr>
          <p:nvPr/>
        </p:nvGrpSpPr>
        <p:grpSpPr bwMode="auto">
          <a:xfrm>
            <a:off x="10227837" y="4942702"/>
            <a:ext cx="1071495" cy="1071491"/>
            <a:chOff x="0" y="0"/>
            <a:chExt cx="1071495" cy="1071491"/>
          </a:xfrm>
        </p:grpSpPr>
        <p:sp>
          <p:nvSpPr>
            <p:cNvPr id="18" name="Freeform 18"/>
            <p:cNvSpPr/>
            <p:nvPr/>
          </p:nvSpPr>
          <p:spPr bwMode="auto">
            <a:xfrm>
              <a:off x="0" y="0"/>
              <a:ext cx="1071495" cy="1071491"/>
            </a:xfrm>
            <a:custGeom>
              <a:avLst/>
              <a:gdLst/>
              <a:ahLst/>
              <a:cxnLst/>
              <a:rect l="l" t="t" r="r" b="b"/>
              <a:pathLst>
                <a:path w="6350000" h="6349974" fill="norm" stroke="1" extrusionOk="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rcRect l="6963" t="7833" r="39913" b="56772"/>
              <a:stretch/>
            </a:blipFill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9" name="TextBox 19"/>
          <p:cNvSpPr txBox="1"/>
          <p:nvPr/>
        </p:nvSpPr>
        <p:spPr bwMode="auto">
          <a:xfrm>
            <a:off x="3244767" y="4533148"/>
            <a:ext cx="5604062" cy="566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7432" lvl="1" indent="-343716" algn="l">
              <a:lnSpc>
                <a:spcPts val="4457"/>
              </a:lnSpc>
              <a:buFont typeface="Arial"/>
              <a:buChar char="•"/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Random Collision Test</a:t>
            </a:r>
            <a:endParaRPr sz="2800" b="1"/>
          </a:p>
        </p:txBody>
      </p:sp>
      <p:sp>
        <p:nvSpPr>
          <p:cNvPr id="20" name="TextBox 20"/>
          <p:cNvSpPr txBox="1"/>
          <p:nvPr/>
        </p:nvSpPr>
        <p:spPr bwMode="auto">
          <a:xfrm>
            <a:off x="3244767" y="6695226"/>
            <a:ext cx="5601542" cy="566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7432" lvl="1" indent="-343716" algn="l">
              <a:lnSpc>
                <a:spcPts val="4457"/>
              </a:lnSpc>
              <a:buFont typeface="Arial"/>
              <a:buChar char="•"/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Permutation Randomness Test</a:t>
            </a:r>
            <a:endParaRPr sz="2800" b="1"/>
          </a:p>
        </p:txBody>
      </p:sp>
      <p:sp>
        <p:nvSpPr>
          <p:cNvPr id="21" name="TextBox 21"/>
          <p:cNvSpPr txBox="1"/>
          <p:nvPr/>
        </p:nvSpPr>
        <p:spPr bwMode="auto">
          <a:xfrm>
            <a:off x="11556385" y="4806803"/>
            <a:ext cx="5223290" cy="4270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94023" indent="-394023">
              <a:buFont typeface="Arial"/>
              <a:buChar char="•"/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Bitstream Entropy Test</a:t>
            </a:r>
            <a:endParaRPr sz="2800" b="1"/>
          </a:p>
        </p:txBody>
      </p:sp>
      <p:sp>
        <p:nvSpPr>
          <p:cNvPr id="22" name="TextBox 22"/>
          <p:cNvSpPr txBox="1"/>
          <p:nvPr/>
        </p:nvSpPr>
        <p:spPr bwMode="auto">
          <a:xfrm>
            <a:off x="11556385" y="6839483"/>
            <a:ext cx="5223290" cy="4270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94023" indent="-394023">
              <a:buFont typeface="Arial"/>
              <a:buChar char="•"/>
              <a:defRPr/>
            </a:pPr>
            <a:r>
              <a:rPr sz="2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Consecutive Value Pattern Test</a:t>
            </a:r>
            <a:endParaRPr sz="2800" b="1"/>
          </a:p>
        </p:txBody>
      </p:sp>
      <p:sp>
        <p:nvSpPr>
          <p:cNvPr id="23" name="TextBox 23"/>
          <p:cNvSpPr txBox="1"/>
          <p:nvPr/>
        </p:nvSpPr>
        <p:spPr bwMode="auto">
          <a:xfrm>
            <a:off x="3868382" y="7335195"/>
            <a:ext cx="4144329" cy="670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Assesses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randomness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in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permutations of five integers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200" b="0"/>
          </a:p>
        </p:txBody>
      </p:sp>
      <p:sp>
        <p:nvSpPr>
          <p:cNvPr id="24" name="TextBox 24"/>
          <p:cNvSpPr txBox="1"/>
          <p:nvPr/>
        </p:nvSpPr>
        <p:spPr bwMode="auto">
          <a:xfrm>
            <a:off x="11993251" y="5200133"/>
            <a:ext cx="4144329" cy="670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Examines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bit-level randomness 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for robust data security.</a:t>
            </a:r>
            <a:endParaRPr sz="2200" b="0"/>
          </a:p>
        </p:txBody>
      </p:sp>
      <p:sp>
        <p:nvSpPr>
          <p:cNvPr id="25" name="TextBox 25"/>
          <p:cNvSpPr txBox="1"/>
          <p:nvPr/>
        </p:nvSpPr>
        <p:spPr bwMode="auto">
          <a:xfrm>
            <a:off x="11880295" y="7298434"/>
            <a:ext cx="4143968" cy="670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Analyzes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consecutive similar values 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for </a:t>
            </a:r>
            <a:r>
              <a:rPr sz="2200" b="0" i="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pattern minimization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200"/>
          </a:p>
        </p:txBody>
      </p:sp>
      <p:sp>
        <p:nvSpPr>
          <p:cNvPr id="1883788974" name="TextBox 1883788973"/>
          <p:cNvSpPr txBox="1"/>
          <p:nvPr/>
        </p:nvSpPr>
        <p:spPr bwMode="auto">
          <a:xfrm>
            <a:off x="3146754" y="2944890"/>
            <a:ext cx="13021215" cy="143282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Statistical Test tests: essential  for evaluating the randomness properties of the generated hash, </a:t>
            </a:r>
            <a:endParaRPr/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comprehensive analysis of various aspects of randomness. </a:t>
            </a:r>
            <a:endParaRPr/>
          </a:p>
          <a:p>
            <a:pPr marL="800100" lvl="1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</a:t>
            </a:r>
            <a:r>
              <a:rPr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ecommended by NIST for cryptographic security.</a:t>
            </a:r>
            <a:r>
              <a:rPr lang="en-US"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 NIST SP 800-22)</a:t>
            </a:r>
            <a:endParaRPr b="0" i="0" u="none" strike="noStrike" cap="none" spc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70336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531443" y="9213849"/>
            <a:ext cx="2133599" cy="365124"/>
          </a:xfrm>
        </p:spPr>
        <p:txBody>
          <a:bodyPr/>
          <a:lstStyle/>
          <a:p>
            <a:pPr>
              <a:defRPr/>
            </a:pPr>
            <a:fld id="{A4694A97-0276-EEFF-8D7A-B2E420EA82D8}" type="slidenum">
              <a:rPr lang="en-US"/>
              <a:t>22</a:t>
            </a:fld>
            <a:endParaRPr/>
          </a:p>
        </p:txBody>
      </p:sp>
      <p:sp>
        <p:nvSpPr>
          <p:cNvPr id="308251275" name=""/>
          <p:cNvSpPr txBox="1"/>
          <p:nvPr/>
        </p:nvSpPr>
        <p:spPr bwMode="auto">
          <a:xfrm flipH="0" flipV="0">
            <a:off x="1469999" y="823783"/>
            <a:ext cx="4249074" cy="4880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2600" b="1" i="0" u="none" strike="noStrike" cap="none" spc="0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4- Evaluation </a:t>
            </a:r>
            <a:endParaRPr sz="2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79593" y="429884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778396" y="1045348"/>
            <a:ext cx="12359796" cy="1525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009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Analyzing the results</a:t>
            </a:r>
            <a:endParaRPr sz="7200"/>
          </a:p>
        </p:txBody>
      </p:sp>
      <p:sp>
        <p:nvSpPr>
          <p:cNvPr id="10" name="TextBox 10"/>
          <p:cNvSpPr txBox="1"/>
          <p:nvPr/>
        </p:nvSpPr>
        <p:spPr bwMode="auto">
          <a:xfrm>
            <a:off x="1984343" y="5067299"/>
            <a:ext cx="7166855" cy="496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07"/>
              </a:lnSpc>
              <a:defRPr/>
            </a:pPr>
            <a:endParaRPr/>
          </a:p>
        </p:txBody>
      </p:sp>
      <p:graphicFrame>
        <p:nvGraphicFramePr>
          <p:cNvPr id="595195410" name="Chart 595195409"/>
          <p:cNvGraphicFramePr>
            <a:graphicFrameLocks xmlns:a="http://schemas.openxmlformats.org/drawingml/2006/main"/>
          </p:cNvGraphicFramePr>
          <p:nvPr/>
        </p:nvGraphicFramePr>
        <p:xfrm>
          <a:off x="9810810" y="3143495"/>
          <a:ext cx="7722971" cy="5300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65562411" name="TextBox 1565562410"/>
          <p:cNvSpPr txBox="1"/>
          <p:nvPr/>
        </p:nvSpPr>
        <p:spPr bwMode="auto">
          <a:xfrm>
            <a:off x="1297135" y="2532870"/>
            <a:ext cx="8561922" cy="1920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27936" indent="-327936">
              <a:lnSpc>
                <a:spcPct val="150000"/>
              </a:lnSpc>
              <a:buFont typeface="Arial"/>
              <a:buChar char="•"/>
              <a:defRPr/>
            </a:pP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The p-values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in chart indicate</a:t>
            </a:r>
            <a:r>
              <a:rPr lang="en-US"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 sequences tested</a:t>
            </a:r>
            <a:r>
              <a:rPr lang="en-US"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,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mostly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behaving randomly</a:t>
            </a:r>
            <a:r>
              <a:rPr 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.</a:t>
            </a:r>
            <a:endParaRPr/>
          </a:p>
          <a:p>
            <a:pPr marL="327936" indent="-327936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M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ost p-values above 0.05</a:t>
            </a:r>
            <a:r>
              <a:rPr lang="en-US"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 suggesting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no significant deviations from randomness.</a:t>
            </a:r>
            <a:endParaRPr sz="2000" b="1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</p:txBody>
      </p:sp>
      <p:sp>
        <p:nvSpPr>
          <p:cNvPr id="366959319" name="TextBox 366959318"/>
          <p:cNvSpPr txBox="1"/>
          <p:nvPr/>
        </p:nvSpPr>
        <p:spPr bwMode="auto">
          <a:xfrm>
            <a:off x="2286000" y="4435799"/>
            <a:ext cx="7372165" cy="512100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27936" indent="-327936">
              <a:lnSpc>
                <a:spcPct val="150000"/>
              </a:lnSpc>
              <a:buAutoNum type="arabicPeriod"/>
              <a:defRPr/>
            </a:pP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p-value of 0.94255763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 sequence behaves as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expected for randomness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, </a:t>
            </a:r>
            <a:r>
              <a:rPr sz="2000" b="1" i="0" u="sng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passing the test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.</a:t>
            </a:r>
            <a:endParaRPr lang="en-US" sz="2000" b="0" i="0" u="none">
              <a:solidFill>
                <a:schemeClr val="tx1">
                  <a:lumMod val="85000"/>
                  <a:lumOff val="15000"/>
                </a:schemeClr>
              </a:solidFill>
              <a:latin typeface="Asana"/>
              <a:ea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endParaRPr lang="en-US" sz="2000" b="0" i="0" u="none">
              <a:solidFill>
                <a:schemeClr val="tx1">
                  <a:lumMod val="85000"/>
                  <a:lumOff val="15000"/>
                </a:schemeClr>
              </a:solidFill>
              <a:latin typeface="Asana"/>
              <a:ea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p-value of 0.89901513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—&gt;the data is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consistent with randomness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, </a:t>
            </a:r>
            <a:r>
              <a:rPr sz="2000" b="1" i="0" u="sng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leading to a pass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.</a:t>
            </a:r>
            <a:endParaRPr lang="en-US" sz="2000" b="0" i="0" u="none">
              <a:solidFill>
                <a:schemeClr val="tx1">
                  <a:lumMod val="85000"/>
                  <a:lumOff val="15000"/>
                </a:schemeClr>
              </a:solidFill>
              <a:latin typeface="Asana"/>
              <a:ea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endParaRPr sz="2000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p-value of 0.03296137</a:t>
            </a:r>
            <a:r>
              <a:rPr lang="en-US"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confirms the </a:t>
            </a: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sequence meets the expected entropy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, </a:t>
            </a:r>
            <a:r>
              <a:rPr sz="2000" b="1" i="0" u="sng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passing the test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.</a:t>
            </a:r>
            <a:endParaRPr lang="en-US" sz="2000" b="0" i="0" u="none">
              <a:solidFill>
                <a:schemeClr val="tx1">
                  <a:lumMod val="85000"/>
                  <a:lumOff val="15000"/>
                </a:schemeClr>
              </a:solidFill>
              <a:latin typeface="Asana"/>
              <a:ea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endParaRPr sz="2000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  <a:p>
            <a:pPr marL="327936" indent="-327936">
              <a:lnSpc>
                <a:spcPct val="150000"/>
              </a:lnSpc>
              <a:buAutoNum type="arabicPeriod"/>
              <a:defRPr/>
            </a:pPr>
            <a:r>
              <a:rPr sz="20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p-value of 0.01021506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suggests</a:t>
            </a:r>
            <a:r>
              <a:rPr lang="en-US"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</a:t>
            </a:r>
            <a:r>
              <a:rPr sz="20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—&gt; data follows the expected pattern,</a:t>
            </a:r>
            <a:r>
              <a:rPr sz="2000" b="1" i="0" u="sng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resulting in a pass.</a:t>
            </a:r>
            <a:endParaRPr sz="2000" b="1" u="sng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</p:txBody>
      </p:sp>
      <p:sp>
        <p:nvSpPr>
          <p:cNvPr id="3259892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171037" y="9342565"/>
            <a:ext cx="2133599" cy="365124"/>
          </a:xfrm>
        </p:spPr>
        <p:txBody>
          <a:bodyPr/>
          <a:lstStyle/>
          <a:p>
            <a:pPr>
              <a:defRPr/>
            </a:pPr>
            <a:fld id="{DA5B9946-81ED-C852-A282-0CED90592005}" type="slidenum">
              <a:rPr lang="en-US"/>
              <a:t>23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25176" y="294710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94518" y="1725507"/>
            <a:ext cx="8880747" cy="1462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4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5-Future Work</a:t>
            </a:r>
            <a:endParaRPr sz="7200"/>
          </a:p>
        </p:txBody>
      </p:sp>
      <p:sp>
        <p:nvSpPr>
          <p:cNvPr id="12" name="TextBox 12"/>
          <p:cNvSpPr txBox="1"/>
          <p:nvPr/>
        </p:nvSpPr>
        <p:spPr bwMode="auto">
          <a:xfrm>
            <a:off x="8823242" y="3655256"/>
            <a:ext cx="3666708" cy="34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50"/>
              </a:lnSpc>
              <a:defRPr/>
            </a:pPr>
            <a:endParaRPr/>
          </a:p>
        </p:txBody>
      </p:sp>
      <p:sp>
        <p:nvSpPr>
          <p:cNvPr id="13" name="TextBox 13"/>
          <p:cNvSpPr txBox="1"/>
          <p:nvPr/>
        </p:nvSpPr>
        <p:spPr bwMode="auto">
          <a:xfrm>
            <a:off x="12811026" y="3655256"/>
            <a:ext cx="3666708" cy="34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50"/>
              </a:lnSpc>
              <a:defRPr/>
            </a:pPr>
            <a:endParaRPr/>
          </a:p>
        </p:txBody>
      </p:sp>
      <p:sp>
        <p:nvSpPr>
          <p:cNvPr id="17" name="TextBox 17"/>
          <p:cNvSpPr txBox="1"/>
          <p:nvPr/>
        </p:nvSpPr>
        <p:spPr bwMode="auto">
          <a:xfrm>
            <a:off x="8823242" y="7621614"/>
            <a:ext cx="3666708" cy="34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50"/>
              </a:lnSpc>
              <a:defRPr/>
            </a:pPr>
            <a:endParaRPr/>
          </a:p>
        </p:txBody>
      </p:sp>
      <p:sp>
        <p:nvSpPr>
          <p:cNvPr id="18" name="TextBox 18"/>
          <p:cNvSpPr txBox="1"/>
          <p:nvPr/>
        </p:nvSpPr>
        <p:spPr bwMode="auto">
          <a:xfrm>
            <a:off x="12811026" y="7621614"/>
            <a:ext cx="3666708" cy="34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50"/>
              </a:lnSpc>
              <a:defRPr/>
            </a:pPr>
            <a:endParaRPr/>
          </a:p>
        </p:txBody>
      </p:sp>
      <p:pic>
        <p:nvPicPr>
          <p:cNvPr id="1349950714" name="Picture 13499507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879991" y="3094423"/>
            <a:ext cx="4876799" cy="4876799"/>
          </a:xfrm>
          <a:prstGeom prst="rect">
            <a:avLst/>
          </a:prstGeom>
        </p:spPr>
      </p:pic>
      <p:sp>
        <p:nvSpPr>
          <p:cNvPr id="379425824" name="TextBox 379425823"/>
          <p:cNvSpPr txBox="1"/>
          <p:nvPr/>
        </p:nvSpPr>
        <p:spPr bwMode="auto">
          <a:xfrm>
            <a:off x="1804662" y="4376351"/>
            <a:ext cx="9089884" cy="24692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371994" indent="-371994">
              <a:buFont typeface="Arial"/>
              <a:buChar char="•"/>
              <a:defRPr/>
            </a:pPr>
            <a:r>
              <a:rPr sz="26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Integrate the </a:t>
            </a:r>
            <a:r>
              <a:rPr sz="26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lattice concept</a:t>
            </a:r>
            <a:r>
              <a:rPr sz="26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into the algorithm to achieve full resistance against quantum attacks.</a:t>
            </a:r>
            <a:endParaRPr sz="2600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  <a:p>
            <a:pPr marL="371994" indent="-371994">
              <a:buFont typeface="Arial"/>
              <a:buChar char="•"/>
              <a:defRPr/>
            </a:pPr>
            <a:endParaRPr sz="2600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  <a:p>
            <a:pPr marL="371994" indent="-371994">
              <a:buFont typeface="Arial"/>
              <a:buChar char="•"/>
              <a:defRPr/>
            </a:pPr>
            <a:r>
              <a:rPr sz="26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Enhance the </a:t>
            </a:r>
            <a:r>
              <a:rPr sz="26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random oracle</a:t>
            </a:r>
            <a:r>
              <a:rPr sz="26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 by generating random values based on </a:t>
            </a:r>
            <a:r>
              <a:rPr sz="2600" b="1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quantum mechanics</a:t>
            </a:r>
            <a:r>
              <a:rPr sz="2600" b="0" i="0" u="none">
                <a:solidFill>
                  <a:schemeClr val="tx1">
                    <a:lumMod val="85000"/>
                    <a:lumOff val="15000"/>
                  </a:schemeClr>
                </a:solidFill>
                <a:latin typeface="Asana"/>
                <a:ea typeface="Asana"/>
                <a:cs typeface="Asana"/>
              </a:rPr>
              <a:t>, making it fully strong and secure.</a:t>
            </a:r>
            <a:endParaRPr sz="2600">
              <a:solidFill>
                <a:schemeClr val="tx1">
                  <a:lumMod val="85000"/>
                  <a:lumOff val="15000"/>
                </a:schemeClr>
              </a:solidFill>
              <a:latin typeface="Asana"/>
              <a:cs typeface="Asana"/>
            </a:endParaRPr>
          </a:p>
        </p:txBody>
      </p:sp>
      <p:sp>
        <p:nvSpPr>
          <p:cNvPr id="196200221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19999" y="9188106"/>
            <a:ext cx="2133599" cy="365124"/>
          </a:xfrm>
        </p:spPr>
        <p:txBody>
          <a:bodyPr/>
          <a:lstStyle/>
          <a:p>
            <a:pPr>
              <a:defRPr/>
            </a:pPr>
            <a:fld id="{33455C26-4C2D-242F-83B7-542409AFE088}" type="slidenum">
              <a:rPr lang="en-US"/>
              <a:t>25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26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692118" y="2226821"/>
            <a:ext cx="11824767" cy="17605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860"/>
              </a:lnSpc>
              <a:spcBef>
                <a:spcPts val="0"/>
              </a:spcBef>
              <a:defRPr/>
            </a:pPr>
            <a:r>
              <a:rPr lang="en-US" sz="72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6-Conclusions</a:t>
            </a:r>
            <a:endParaRPr sz="7200"/>
          </a:p>
        </p:txBody>
      </p:sp>
      <p:grpSp>
        <p:nvGrpSpPr>
          <p:cNvPr id="10" name="Group 10"/>
          <p:cNvGrpSpPr/>
          <p:nvPr/>
        </p:nvGrpSpPr>
        <p:grpSpPr bwMode="auto">
          <a:xfrm>
            <a:off x="1827224" y="4827055"/>
            <a:ext cx="1028340" cy="1028340"/>
            <a:chOff x="0" y="0"/>
            <a:chExt cx="1371120" cy="1371120"/>
          </a:xfrm>
        </p:grpSpPr>
        <p:grpSp>
          <p:nvGrpSpPr>
            <p:cNvPr id="11" name="Group 11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12" name="Freeform 12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" name="TextBox 13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01</a:t>
              </a:r>
              <a:endParaRPr/>
            </a:p>
          </p:txBody>
        </p:sp>
      </p:grpSp>
      <p:grpSp>
        <p:nvGrpSpPr>
          <p:cNvPr id="15" name="Group 15"/>
          <p:cNvGrpSpPr/>
          <p:nvPr/>
        </p:nvGrpSpPr>
        <p:grpSpPr bwMode="auto">
          <a:xfrm>
            <a:off x="6869524" y="4827055"/>
            <a:ext cx="1028340" cy="1028340"/>
            <a:chOff x="0" y="0"/>
            <a:chExt cx="1371120" cy="1371120"/>
          </a:xfrm>
        </p:grpSpPr>
        <p:grpSp>
          <p:nvGrpSpPr>
            <p:cNvPr id="16" name="Group 16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" name="TextBox 18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19" name="TextBox 19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02</a:t>
              </a:r>
              <a:endParaRPr/>
            </a:p>
          </p:txBody>
        </p:sp>
      </p:grpSp>
      <p:sp>
        <p:nvSpPr>
          <p:cNvPr id="20" name="TextBox 20"/>
          <p:cNvSpPr txBox="1"/>
          <p:nvPr/>
        </p:nvSpPr>
        <p:spPr bwMode="auto">
          <a:xfrm>
            <a:off x="1827222" y="6128767"/>
            <a:ext cx="4407111" cy="1006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The algorithm combines Boltzmann entropy with random oracles for quantum resilience.</a:t>
            </a:r>
            <a:endParaRPr sz="2200"/>
          </a:p>
        </p:txBody>
      </p:sp>
      <p:sp>
        <p:nvSpPr>
          <p:cNvPr id="21" name="TextBox 21"/>
          <p:cNvSpPr txBox="1"/>
          <p:nvPr/>
        </p:nvSpPr>
        <p:spPr bwMode="auto">
          <a:xfrm>
            <a:off x="6946551" y="6128767"/>
            <a:ext cx="4440903" cy="1006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Dynamic microstates and inherent unpredictability strengthen defenses against quantum and classical threats.</a:t>
            </a:r>
            <a:endParaRPr sz="2200"/>
          </a:p>
        </p:txBody>
      </p:sp>
      <p:grpSp>
        <p:nvGrpSpPr>
          <p:cNvPr id="22" name="Group 22"/>
          <p:cNvGrpSpPr/>
          <p:nvPr/>
        </p:nvGrpSpPr>
        <p:grpSpPr bwMode="auto">
          <a:xfrm>
            <a:off x="11967288" y="4827055"/>
            <a:ext cx="1028340" cy="1028340"/>
            <a:chOff x="0" y="0"/>
            <a:chExt cx="1371120" cy="1371120"/>
          </a:xfrm>
        </p:grpSpPr>
        <p:grpSp>
          <p:nvGrpSpPr>
            <p:cNvPr id="23" name="Group 23"/>
            <p:cNvGrpSpPr/>
            <p:nvPr/>
          </p:nvGrpSpPr>
          <p:grpSpPr bwMode="auto">
            <a:xfrm>
              <a:off x="0" y="0"/>
              <a:ext cx="1371120" cy="1371120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 bwMode="auto"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fill="norm" stroke="1" extrusionOk="0">
                    <a:moveTo>
                      <a:pt x="733382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733382"/>
                    </a:lnTo>
                    <a:cubicBezTo>
                      <a:pt x="43699" y="733382"/>
                      <a:pt x="79418" y="768721"/>
                      <a:pt x="79418" y="812800"/>
                    </a:cubicBezTo>
                    <a:lnTo>
                      <a:pt x="733382" y="812800"/>
                    </a:lnTo>
                    <a:cubicBezTo>
                      <a:pt x="733382" y="769101"/>
                      <a:pt x="768721" y="733382"/>
                      <a:pt x="812800" y="733382"/>
                    </a:cubicBezTo>
                    <a:lnTo>
                      <a:pt x="812800" y="79418"/>
                    </a:lnTo>
                    <a:cubicBezTo>
                      <a:pt x="769101" y="79418"/>
                      <a:pt x="733382" y="44079"/>
                      <a:pt x="733382" y="0"/>
                    </a:cubicBezTo>
                    <a:close/>
                  </a:path>
                </a:pathLst>
              </a:custGeom>
              <a:solidFill>
                <a:srgbClr val="76AB9D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5" name="TextBox 25"/>
              <p:cNvSpPr txBox="1"/>
              <p:nvPr/>
            </p:nvSpPr>
            <p:spPr bwMode="auto">
              <a:xfrm>
                <a:off x="38100" y="-9525"/>
                <a:ext cx="736600" cy="784225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sp>
          <p:nvSpPr>
            <p:cNvPr id="26" name="TextBox 26"/>
            <p:cNvSpPr txBox="1"/>
            <p:nvPr/>
          </p:nvSpPr>
          <p:spPr bwMode="auto">
            <a:xfrm>
              <a:off x="70201" y="102418"/>
              <a:ext cx="1230718" cy="1213908"/>
            </a:xfrm>
            <a:prstGeom prst="rect">
              <a:avLst/>
            </a:prstGeom>
            <a:grpFill/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99"/>
                </a:lnSpc>
                <a:spcBef>
                  <a:spcPts val="0"/>
                </a:spcBef>
                <a:defRPr/>
              </a:pPr>
              <a:r>
                <a:rPr lang="en-US" sz="5500" b="1">
                  <a:solidFill>
                    <a:srgbClr val="261310"/>
                  </a:solidFill>
                  <a:latin typeface="29LT Adir Semi-Bold"/>
                  <a:ea typeface="29LT Adir Semi-Bold"/>
                  <a:cs typeface="29LT Adir Semi-Bold"/>
                </a:rPr>
                <a:t>03</a:t>
              </a:r>
              <a:endParaRPr/>
            </a:p>
          </p:txBody>
        </p:sp>
      </p:grpSp>
      <p:sp>
        <p:nvSpPr>
          <p:cNvPr id="27" name="TextBox 27"/>
          <p:cNvSpPr txBox="1"/>
          <p:nvPr/>
        </p:nvSpPr>
        <p:spPr bwMode="auto">
          <a:xfrm>
            <a:off x="12022749" y="6128767"/>
            <a:ext cx="4449183" cy="1006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Experimental tests confirm its robustness in post-quantum cryptographic applications</a:t>
            </a:r>
            <a:endParaRPr sz="2200"/>
          </a:p>
        </p:txBody>
      </p:sp>
      <p:sp>
        <p:nvSpPr>
          <p:cNvPr id="28" name="Freeform 28"/>
          <p:cNvSpPr/>
          <p:nvPr/>
        </p:nvSpPr>
        <p:spPr bwMode="auto">
          <a:xfrm rot="-8378249">
            <a:off x="11360085" y="2122780"/>
            <a:ext cx="5389795" cy="2652629"/>
          </a:xfrm>
          <a:custGeom>
            <a:avLst/>
            <a:gdLst/>
            <a:ahLst/>
            <a:cxnLst/>
            <a:rect l="l" t="t" r="r" b="b"/>
            <a:pathLst>
              <a:path w="5389795" h="2652629" fill="norm" stroke="1" extrusionOk="0">
                <a:moveTo>
                  <a:pt x="0" y="0"/>
                </a:moveTo>
                <a:lnTo>
                  <a:pt x="5389795" y="0"/>
                </a:lnTo>
                <a:lnTo>
                  <a:pt x="5389795" y="2652629"/>
                </a:lnTo>
                <a:lnTo>
                  <a:pt x="0" y="265262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93339500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711645" y="9265336"/>
            <a:ext cx="2133599" cy="365124"/>
          </a:xfrm>
        </p:spPr>
        <p:txBody>
          <a:bodyPr/>
          <a:lstStyle/>
          <a:p>
            <a:pPr>
              <a:defRPr/>
            </a:pPr>
            <a:fld id="{9C929E61-6017-55DD-7B2E-99C9905A2EE2}" type="slidenum">
              <a:rPr lang="en-US"/>
              <a:t>27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28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92716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Freeform 9"/>
          <p:cNvSpPr/>
          <p:nvPr/>
        </p:nvSpPr>
        <p:spPr bwMode="auto">
          <a:xfrm>
            <a:off x="13471444" y="1858803"/>
            <a:ext cx="3490725" cy="4102440"/>
          </a:xfrm>
          <a:custGeom>
            <a:avLst/>
            <a:gdLst/>
            <a:ahLst/>
            <a:cxnLst/>
            <a:rect l="l" t="t" r="r" b="b"/>
            <a:pathLst>
              <a:path w="3490725" h="4102440" fill="norm" stroke="1" extrusionOk="0">
                <a:moveTo>
                  <a:pt x="0" y="0"/>
                </a:moveTo>
                <a:lnTo>
                  <a:pt x="3490725" y="0"/>
                </a:lnTo>
                <a:lnTo>
                  <a:pt x="3490725" y="4102440"/>
                </a:lnTo>
                <a:lnTo>
                  <a:pt x="0" y="41024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Freeform 10"/>
          <p:cNvSpPr/>
          <p:nvPr/>
        </p:nvSpPr>
        <p:spPr bwMode="auto">
          <a:xfrm rot="-3878626">
            <a:off x="4342326" y="1471233"/>
            <a:ext cx="2034540" cy="1667625"/>
          </a:xfrm>
          <a:custGeom>
            <a:avLst/>
            <a:gdLst/>
            <a:ahLst/>
            <a:cxnLst/>
            <a:rect l="l" t="t" r="r" b="b"/>
            <a:pathLst>
              <a:path w="2034541" h="1667625" fill="norm" stroke="1" extrusionOk="0">
                <a:moveTo>
                  <a:pt x="0" y="0"/>
                </a:moveTo>
                <a:lnTo>
                  <a:pt x="2034541" y="0"/>
                </a:lnTo>
                <a:lnTo>
                  <a:pt x="2034541" y="1667624"/>
                </a:lnTo>
                <a:lnTo>
                  <a:pt x="0" y="16676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>
            <a:off x="12719178" y="6467075"/>
            <a:ext cx="4242992" cy="2681983"/>
          </a:xfrm>
          <a:custGeom>
            <a:avLst/>
            <a:gdLst/>
            <a:ahLst/>
            <a:cxnLst/>
            <a:rect l="l" t="t" r="r" b="b"/>
            <a:pathLst>
              <a:path w="4242992" h="2681983" fill="norm" stroke="1" extrusionOk="0">
                <a:moveTo>
                  <a:pt x="0" y="0"/>
                </a:moveTo>
                <a:lnTo>
                  <a:pt x="4242991" y="0"/>
                </a:lnTo>
                <a:lnTo>
                  <a:pt x="4242991" y="2681983"/>
                </a:lnTo>
                <a:lnTo>
                  <a:pt x="0" y="26819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rcRect l="6225" t="14692" r="4891" b="16174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2" name="TextBox 12"/>
          <p:cNvSpPr txBox="1"/>
          <p:nvPr/>
        </p:nvSpPr>
        <p:spPr bwMode="auto">
          <a:xfrm>
            <a:off x="5118086" y="3118717"/>
            <a:ext cx="8374502" cy="3656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59"/>
              </a:lnSpc>
              <a:defRPr/>
            </a:pPr>
            <a:r>
              <a:rPr lang="en-US" sz="141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Thank</a:t>
            </a:r>
            <a:endParaRPr/>
          </a:p>
          <a:p>
            <a:pPr algn="ctr">
              <a:lnSpc>
                <a:spcPts val="13959"/>
              </a:lnSpc>
              <a:defRPr/>
            </a:pPr>
            <a:r>
              <a:rPr lang="en-US" sz="141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you!</a:t>
            </a:r>
            <a:endParaRPr/>
          </a:p>
        </p:txBody>
      </p:sp>
      <p:sp>
        <p:nvSpPr>
          <p:cNvPr id="13" name="Freeform 13"/>
          <p:cNvSpPr/>
          <p:nvPr/>
        </p:nvSpPr>
        <p:spPr bwMode="auto">
          <a:xfrm>
            <a:off x="1481882" y="1858803"/>
            <a:ext cx="3502854" cy="6816969"/>
          </a:xfrm>
          <a:custGeom>
            <a:avLst/>
            <a:gdLst/>
            <a:ahLst/>
            <a:cxnLst/>
            <a:rect l="l" t="t" r="r" b="b"/>
            <a:pathLst>
              <a:path w="3502854" h="6816969" fill="norm" stroke="1" extrusionOk="0">
                <a:moveTo>
                  <a:pt x="0" y="0"/>
                </a:moveTo>
                <a:lnTo>
                  <a:pt x="3502854" y="0"/>
                </a:lnTo>
                <a:lnTo>
                  <a:pt x="3502854" y="6816969"/>
                </a:lnTo>
                <a:lnTo>
                  <a:pt x="0" y="68169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4" name="Freeform 14"/>
          <p:cNvSpPr/>
          <p:nvPr/>
        </p:nvSpPr>
        <p:spPr bwMode="auto">
          <a:xfrm rot="-9025787">
            <a:off x="10195987" y="1460181"/>
            <a:ext cx="2972937" cy="1463154"/>
          </a:xfrm>
          <a:custGeom>
            <a:avLst/>
            <a:gdLst/>
            <a:ahLst/>
            <a:cxnLst/>
            <a:rect l="l" t="t" r="r" b="b"/>
            <a:pathLst>
              <a:path w="2972937" h="1463154" fill="norm" stroke="1" extrusionOk="0">
                <a:moveTo>
                  <a:pt x="0" y="0"/>
                </a:moveTo>
                <a:lnTo>
                  <a:pt x="2972937" y="0"/>
                </a:lnTo>
                <a:lnTo>
                  <a:pt x="2972937" y="1463153"/>
                </a:lnTo>
                <a:lnTo>
                  <a:pt x="0" y="1463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" name="TextBox 15"/>
          <p:cNvSpPr txBox="1"/>
          <p:nvPr/>
        </p:nvSpPr>
        <p:spPr bwMode="auto">
          <a:xfrm>
            <a:off x="5452173" y="6929670"/>
            <a:ext cx="770632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ts val="0"/>
              </a:spcBef>
              <a:defRPr/>
            </a:pPr>
            <a:r>
              <a:rPr lang="en-US" sz="3000" b="1">
                <a:solidFill>
                  <a:srgbClr val="261310"/>
                </a:solidFill>
                <a:latin typeface="Glacial Indifference Bold"/>
                <a:ea typeface="Glacial Indifference Bold"/>
                <a:cs typeface="Glacial Indifference Bold"/>
              </a:rPr>
              <a:t>Do you have any questions?</a:t>
            </a:r>
            <a:endParaRPr/>
          </a:p>
        </p:txBody>
      </p:sp>
      <p:sp>
        <p:nvSpPr>
          <p:cNvPr id="16" name="TextBox 16"/>
          <p:cNvSpPr txBox="1"/>
          <p:nvPr/>
        </p:nvSpPr>
        <p:spPr bwMode="auto">
          <a:xfrm>
            <a:off x="6548721" y="7760440"/>
            <a:ext cx="5513950" cy="437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43"/>
              </a:lnSpc>
              <a:spcBef>
                <a:spcPts val="0"/>
              </a:spcBef>
              <a:defRPr/>
            </a:pPr>
            <a:endParaRPr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448964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619999" y="9291079"/>
            <a:ext cx="2133599" cy="365124"/>
          </a:xfrm>
        </p:spPr>
        <p:txBody>
          <a:bodyPr/>
          <a:lstStyle/>
          <a:p>
            <a:pPr>
              <a:defRPr/>
            </a:pPr>
            <a:fld id="{D039B92B-2E46-2DE8-6AB4-672E52C1A531}" type="slidenum">
              <a:rPr lang="en-US"/>
              <a:t>29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3178775" y="667586"/>
            <a:ext cx="13184759" cy="28271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1-Introduction:</a:t>
            </a:r>
            <a:endParaRPr sz="3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11129"/>
              </a:lnSpc>
              <a:defRPr/>
            </a:pPr>
            <a:r>
              <a:rPr lang="en-US" sz="88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	</a:t>
            </a:r>
            <a:r>
              <a:rPr lang="en-US" sz="48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What is Quantum Computer?</a:t>
            </a:r>
            <a:endParaRPr sz="4800"/>
          </a:p>
        </p:txBody>
      </p:sp>
      <p:sp>
        <p:nvSpPr>
          <p:cNvPr id="10" name="TextBox 10"/>
          <p:cNvSpPr txBox="1"/>
          <p:nvPr/>
        </p:nvSpPr>
        <p:spPr bwMode="auto">
          <a:xfrm>
            <a:off x="3565596" y="3771900"/>
            <a:ext cx="11546120" cy="51015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1994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computers</a:t>
            </a:r>
            <a:r>
              <a:rPr lang="en-US"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mechanics to process data.</a:t>
            </a:r>
            <a:endParaRPr lang="en-US" sz="28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lang="en-GB"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Utilize </a:t>
            </a:r>
            <a:r>
              <a:rPr lang="en-US"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qubits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in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superposition states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Superposition</a:t>
            </a:r>
            <a:r>
              <a:rPr lang="en-US"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qubits to represent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multiple values simultaneously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lang="en-GB"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Entanglement: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multiple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qubits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to operate in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correlated states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8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lvl="1">
              <a:lnSpc>
                <a:spcPct val="150000"/>
              </a:lnSpc>
              <a:defRPr/>
            </a:pPr>
            <a:endParaRPr sz="28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71994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computing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excels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in solving </a:t>
            </a:r>
            <a:r>
              <a:rPr sz="28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complex computational challenges</a:t>
            </a: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8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29194" lvl="1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Key applications</a:t>
            </a:r>
            <a:r>
              <a:rPr lang="en-US"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/>
          </a:p>
          <a:p>
            <a:pPr marL="1286394" lvl="2" indent="-371994">
              <a:lnSpc>
                <a:spcPct val="150000"/>
              </a:lnSpc>
              <a:buFont typeface="Arial"/>
              <a:buChar char="•"/>
              <a:defRPr/>
            </a:pPr>
            <a:r>
              <a:rPr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cryptography, optimization, and quantum simulations</a:t>
            </a:r>
            <a:r>
              <a:rPr lang="en-US" sz="28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, etc.… </a:t>
            </a:r>
            <a:endParaRPr sz="28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rot="5400000">
            <a:off x="12202032" y="4372874"/>
            <a:ext cx="7504885" cy="1541251"/>
          </a:xfrm>
          <a:custGeom>
            <a:avLst/>
            <a:gdLst/>
            <a:ahLst/>
            <a:cxnLst/>
            <a:rect l="l" t="t" r="r" b="b"/>
            <a:pathLst>
              <a:path w="7504886" h="1541251" fill="norm" stroke="1" extrusionOk="0">
                <a:moveTo>
                  <a:pt x="0" y="0"/>
                </a:moveTo>
                <a:lnTo>
                  <a:pt x="7504886" y="0"/>
                </a:lnTo>
                <a:lnTo>
                  <a:pt x="7504886" y="1541252"/>
                </a:lnTo>
                <a:lnTo>
                  <a:pt x="0" y="15412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2" name="Freeform 12"/>
          <p:cNvSpPr/>
          <p:nvPr/>
        </p:nvSpPr>
        <p:spPr bwMode="auto">
          <a:xfrm rot="5400000">
            <a:off x="-1582655" y="4360322"/>
            <a:ext cx="7608663" cy="1562563"/>
          </a:xfrm>
          <a:custGeom>
            <a:avLst/>
            <a:gdLst/>
            <a:ahLst/>
            <a:cxnLst/>
            <a:rect l="l" t="t" r="r" b="b"/>
            <a:pathLst>
              <a:path w="7608663" h="1562563" fill="norm" stroke="1" extrusionOk="0">
                <a:moveTo>
                  <a:pt x="0" y="0"/>
                </a:moveTo>
                <a:lnTo>
                  <a:pt x="7608663" y="0"/>
                </a:lnTo>
                <a:lnTo>
                  <a:pt x="7608663" y="1562564"/>
                </a:lnTo>
                <a:lnTo>
                  <a:pt x="0" y="15625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67948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840361" y="9213849"/>
            <a:ext cx="2133599" cy="365124"/>
          </a:xfrm>
        </p:spPr>
        <p:txBody>
          <a:bodyPr/>
          <a:lstStyle/>
          <a:p>
            <a:pPr>
              <a:defRPr/>
            </a:pPr>
            <a:fld id="{BFE44536-4FC3-42BC-C75D-28BE8EEA122A}" type="slidenum">
              <a:rPr lang="en-US"/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425564962" name="Group 2"/>
          <p:cNvGrpSpPr/>
          <p:nvPr/>
        </p:nvGrpSpPr>
        <p:grpSpPr bwMode="auto">
          <a:xfrm>
            <a:off x="84365" y="304033"/>
            <a:ext cx="17404552" cy="9563362"/>
            <a:chOff x="0" y="0"/>
            <a:chExt cx="17404552" cy="9563362"/>
          </a:xfrm>
        </p:grpSpPr>
        <p:grpSp>
          <p:nvGrpSpPr>
            <p:cNvPr id="65215500" name="Group 3"/>
            <p:cNvGrpSpPr/>
            <p:nvPr/>
          </p:nvGrpSpPr>
          <p:grpSpPr bwMode="auto">
            <a:xfrm>
              <a:off x="0" y="0"/>
              <a:ext cx="17404552" cy="9563362"/>
              <a:chOff x="0" y="0"/>
              <a:chExt cx="17404552" cy="9563362"/>
            </a:xfrm>
          </p:grpSpPr>
          <p:sp>
            <p:nvSpPr>
              <p:cNvPr id="729928947" name="Freeform 4"/>
              <p:cNvSpPr/>
              <p:nvPr/>
            </p:nvSpPr>
            <p:spPr bwMode="auto">
              <a:xfrm>
                <a:off x="0" y="36066"/>
                <a:ext cx="17404552" cy="9527295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61347010" name="TextBox 5"/>
              <p:cNvSpPr txBox="1"/>
              <p:nvPr/>
            </p:nvSpPr>
            <p:spPr bwMode="auto">
              <a:xfrm>
                <a:off x="144265" y="0"/>
                <a:ext cx="17116021" cy="9419096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  <p:grpSp>
          <p:nvGrpSpPr>
            <p:cNvPr id="880902291" name="Group 6"/>
            <p:cNvGrpSpPr/>
            <p:nvPr/>
          </p:nvGrpSpPr>
          <p:grpSpPr bwMode="auto">
            <a:xfrm>
              <a:off x="127719" y="175578"/>
              <a:ext cx="17127271" cy="9276456"/>
              <a:chOff x="0" y="0"/>
              <a:chExt cx="17127271" cy="9276456"/>
            </a:xfrm>
          </p:grpSpPr>
          <p:sp>
            <p:nvSpPr>
              <p:cNvPr id="1285455036" name="Freeform 7"/>
              <p:cNvSpPr/>
              <p:nvPr/>
            </p:nvSpPr>
            <p:spPr bwMode="auto">
              <a:xfrm>
                <a:off x="0" y="0"/>
                <a:ext cx="17127271" cy="9238221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71078291" name="TextBox 8"/>
              <p:cNvSpPr txBox="1"/>
              <p:nvPr/>
            </p:nvSpPr>
            <p:spPr bwMode="auto">
              <a:xfrm>
                <a:off x="13250" y="5231979"/>
                <a:ext cx="16843336" cy="4044476"/>
              </a:xfrm>
              <a:prstGeom prst="rect">
                <a:avLst/>
              </a:prstGeom>
              <a:grpFill/>
            </p:spPr>
            <p:txBody>
              <a:bodyPr lIns="50799" tIns="50799" rIns="50799" bIns="50799" rtlCol="0" anchor="ctr"/>
              <a:lstStyle/>
              <a:p>
                <a:pPr algn="ctr">
                  <a:lnSpc>
                    <a:spcPts val="2658"/>
                  </a:lnSpc>
                  <a:defRPr/>
                </a:pPr>
                <a:endParaRPr/>
              </a:p>
            </p:txBody>
          </p:sp>
        </p:grpSp>
      </p:grpSp>
      <p:sp>
        <p:nvSpPr>
          <p:cNvPr id="459193935" name="TextBox 10"/>
          <p:cNvSpPr txBox="1"/>
          <p:nvPr/>
        </p:nvSpPr>
        <p:spPr bwMode="auto">
          <a:xfrm>
            <a:off x="799083" y="3721465"/>
            <a:ext cx="8969447" cy="43728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Post-quantum cryptography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secures data against quantum threats.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GB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protect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against vulnerabilities</a:t>
            </a:r>
            <a:r>
              <a:rPr lang="en-GB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in traditional cryptography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4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Ensure robust security in quantum contexts.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Prepares for future computational advances.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computers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can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break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RSA and ECC algorithms.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Post-quantum methods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resist Shor’s and Grover’s algorithms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nsures data protection in quantum eras.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24768142" name="Picture 162476814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965270" y="2395148"/>
            <a:ext cx="6358581" cy="6358581"/>
          </a:xfrm>
          <a:prstGeom prst="rect">
            <a:avLst/>
          </a:prstGeom>
        </p:spPr>
      </p:pic>
      <p:sp>
        <p:nvSpPr>
          <p:cNvPr id="122673251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042321" y="9265336"/>
            <a:ext cx="2133599" cy="365124"/>
          </a:xfrm>
        </p:spPr>
        <p:txBody>
          <a:bodyPr/>
          <a:lstStyle/>
          <a:p>
            <a:pPr>
              <a:defRPr/>
            </a:pPr>
            <a:fld id="{EA46F881-17F3-32C0-EE96-8D3A310D03B3}" type="slidenum">
              <a:rPr lang="en-US"/>
              <a:t>5</a:t>
            </a:fld>
            <a:endParaRPr/>
          </a:p>
        </p:txBody>
      </p:sp>
      <p:sp>
        <p:nvSpPr>
          <p:cNvPr id="321338140" name="TextBox 9"/>
          <p:cNvSpPr txBox="1"/>
          <p:nvPr/>
        </p:nvSpPr>
        <p:spPr bwMode="auto">
          <a:xfrm>
            <a:off x="380999" y="651639"/>
            <a:ext cx="12849930" cy="28271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1-Introduction:</a:t>
            </a:r>
            <a:endParaRPr sz="3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11129"/>
              </a:lnSpc>
              <a:defRPr/>
            </a:pPr>
            <a:r>
              <a:rPr lang="en-US" sz="48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	Post Quantum cryptography</a:t>
            </a:r>
            <a:endParaRPr sz="48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41723" y="379852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13" name="TextBox 13"/>
          <p:cNvSpPr txBox="1"/>
          <p:nvPr/>
        </p:nvSpPr>
        <p:spPr bwMode="auto">
          <a:xfrm>
            <a:off x="1066800" y="3754091"/>
            <a:ext cx="9801847" cy="49267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 random oracle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models functions with random outputs.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Acts as a 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theoretical black box</a:t>
            </a: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Each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unique input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produces a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truly random result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Outputs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are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sampled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from a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uniform probability distribution.</a:t>
            </a:r>
            <a:endParaRPr lang="en-US" sz="2400" b="1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GB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Random oracle: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simplifies analyzing cryptographic protocols and algorithms.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foundational in cryptographic research frameworks.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aids in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proving protocol security properties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51887697" name="Picture 155188769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73945" y="2574324"/>
            <a:ext cx="6196458" cy="6196458"/>
          </a:xfrm>
          <a:prstGeom prst="rect">
            <a:avLst/>
          </a:prstGeom>
        </p:spPr>
      </p:pic>
      <p:sp>
        <p:nvSpPr>
          <p:cNvPr id="141076751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557186" y="9110876"/>
            <a:ext cx="2133599" cy="365124"/>
          </a:xfrm>
        </p:spPr>
        <p:txBody>
          <a:bodyPr/>
          <a:lstStyle/>
          <a:p>
            <a:pPr>
              <a:defRPr/>
            </a:pPr>
            <a:fld id="{09EE0EB2-3E20-1F4E-E9FE-0187A5924A2E}" type="slidenum">
              <a:rPr lang="en-US"/>
              <a:t>6</a:t>
            </a:fld>
            <a:endParaRPr/>
          </a:p>
        </p:txBody>
      </p:sp>
      <p:sp>
        <p:nvSpPr>
          <p:cNvPr id="12" name="TextBox 12"/>
          <p:cNvSpPr txBox="1"/>
          <p:nvPr/>
        </p:nvSpPr>
        <p:spPr bwMode="auto">
          <a:xfrm flipH="0" flipV="0">
            <a:off x="564145" y="524117"/>
            <a:ext cx="16172677" cy="28271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129"/>
              </a:lnSpc>
              <a:defRPr/>
            </a:pP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Grand Cru S Medium"/>
                <a:ea typeface="Grand Cru S Medium"/>
                <a:cs typeface="Grand Cru S Medium"/>
              </a:rPr>
              <a:t>1-Introduction:</a:t>
            </a:r>
            <a:endParaRPr sz="3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>
              <a:lnSpc>
                <a:spcPts val="11129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	</a:t>
            </a:r>
            <a:r>
              <a:rPr lang="en-US" sz="4800" b="1">
                <a:solidFill>
                  <a:srgbClr val="261310"/>
                </a:solidFill>
                <a:latin typeface="Grand Cru S Bold"/>
                <a:ea typeface="Grand Cru S Bold"/>
                <a:cs typeface="Grand Cru S Bold"/>
              </a:rPr>
              <a:t>Basics of Random Oracles</a:t>
            </a:r>
            <a:endParaRPr sz="480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0" y="777011"/>
            <a:ext cx="7714445" cy="28273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2-Project</a:t>
            </a:r>
            <a:endParaRPr sz="7200"/>
          </a:p>
          <a:p>
            <a:pPr algn="l">
              <a:lnSpc>
                <a:spcPts val="11130"/>
              </a:lnSpc>
              <a:defRPr/>
            </a:pPr>
            <a:r>
              <a:rPr lang="en-US" sz="7200" b="1">
                <a:solidFill>
                  <a:srgbClr val="261310"/>
                </a:solidFill>
                <a:latin typeface="Grand Cru S Medium"/>
                <a:ea typeface="Grand Cru S Medium"/>
                <a:cs typeface="Grand Cru S Medium"/>
              </a:rPr>
              <a:t>Overview</a:t>
            </a:r>
            <a:endParaRPr sz="7200"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3641878"/>
            <a:ext cx="12692139" cy="49267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The project introduces a quantum-resistant hashing algorithm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4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This work advances the field of post-quantum cryptography.</a:t>
            </a: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withstands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 attacks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, including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Grover’s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algorithm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400" i="0" u="none">
              <a:solidFill>
                <a:schemeClr val="tx2">
                  <a:lumMod val="75000"/>
                  <a:lumOff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lvl="1">
              <a:lnSpc>
                <a:spcPct val="150000"/>
              </a:lnSpc>
              <a:defRPr/>
            </a:pP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Two random oracles enhance security with dynamic entropy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GB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Boltzmann entropy </a:t>
            </a:r>
            <a:r>
              <a:rPr lang="en-GB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generates robust, </a:t>
            </a:r>
            <a:r>
              <a:rPr lang="en-GB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quantum-safe hash functions</a:t>
            </a:r>
            <a:r>
              <a:rPr lang="en-GB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GB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The algorithm 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resists</a:t>
            </a: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0" u="sng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reversal</a:t>
            </a: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and </a:t>
            </a:r>
            <a:r>
              <a:rPr lang="en-US" sz="2400" i="0" u="sng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preimage</a:t>
            </a: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attack</a:t>
            </a:r>
            <a:r>
              <a:rPr lang="en-US"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techniques.</a:t>
            </a:r>
            <a:endParaRPr/>
          </a:p>
          <a:p>
            <a:pPr marL="807165" lvl="1" indent="-349965">
              <a:lnSpc>
                <a:spcPct val="150000"/>
              </a:lnSpc>
              <a:buFont typeface="Arial"/>
              <a:buChar char="•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9965" indent="-349965">
              <a:lnSpc>
                <a:spcPct val="150000"/>
              </a:lnSpc>
              <a:buFont typeface="Arial"/>
              <a:buChar char="•"/>
              <a:defRPr/>
            </a:pP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Experimental validation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confirms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 its cryptographic </a:t>
            </a:r>
            <a:r>
              <a:rPr sz="2400" b="1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robustness</a:t>
            </a:r>
            <a:r>
              <a:rPr sz="2400" i="0" u="none">
                <a:solidFill>
                  <a:schemeClr val="tx2">
                    <a:lumMod val="75000"/>
                    <a:lumOff val="2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0867003" y="3120962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815251407" name="Picture 181525140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731195" y="2384264"/>
            <a:ext cx="4762499" cy="3809999"/>
          </a:xfrm>
          <a:prstGeom prst="rect">
            <a:avLst/>
          </a:prstGeom>
        </p:spPr>
      </p:pic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8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bg>
      <p:bgPr shadeToTitle="0">
        <a:solidFill>
          <a:srgbClr val="BCDBD3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60192" y="274221"/>
            <a:ext cx="17404553" cy="9527296"/>
            <a:chOff x="0" y="0"/>
            <a:chExt cx="23206071" cy="12703061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23206071" cy="12703061"/>
              <a:chOff x="0" y="0"/>
              <a:chExt cx="4596479" cy="2516124"/>
            </a:xfrm>
          </p:grpSpPr>
          <p:sp>
            <p:nvSpPr>
              <p:cNvPr id="4" name="Freeform 4"/>
              <p:cNvSpPr/>
              <p:nvPr/>
            </p:nvSpPr>
            <p:spPr bwMode="auto">
              <a:xfrm>
                <a:off x="0" y="0"/>
                <a:ext cx="4596479" cy="2516124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516124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436706"/>
                    </a:lnTo>
                    <a:cubicBezTo>
                      <a:pt x="43699" y="2436706"/>
                      <a:pt x="79418" y="2472045"/>
                      <a:pt x="79418" y="2516124"/>
                    </a:cubicBezTo>
                    <a:lnTo>
                      <a:pt x="4517061" y="2516124"/>
                    </a:lnTo>
                    <a:cubicBezTo>
                      <a:pt x="4517061" y="2472425"/>
                      <a:pt x="4552400" y="2436706"/>
                      <a:pt x="4596479" y="2436706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261310"/>
                </a:solidFill>
                <a:prstDash val="solid"/>
                <a:miter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" name="TextBox 5"/>
              <p:cNvSpPr txBox="1"/>
              <p:nvPr/>
            </p:nvSpPr>
            <p:spPr bwMode="auto">
              <a:xfrm>
                <a:off x="38100" y="-9525"/>
                <a:ext cx="4520279" cy="2487549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 bwMode="auto">
            <a:xfrm>
              <a:off x="170293" y="186017"/>
              <a:ext cx="22836362" cy="12317628"/>
              <a:chOff x="0" y="0"/>
              <a:chExt cx="4596479" cy="2479279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0" y="0"/>
                <a:ext cx="4596479" cy="2479279"/>
              </a:xfrm>
              <a:custGeom>
                <a:avLst/>
                <a:gdLst/>
                <a:ahLst/>
                <a:cxnLst/>
                <a:rect l="l" t="t" r="r" b="b"/>
                <a:pathLst>
                  <a:path w="4596479" h="2479279" fill="norm" stroke="1" extrusionOk="0">
                    <a:moveTo>
                      <a:pt x="4517061" y="0"/>
                    </a:moveTo>
                    <a:lnTo>
                      <a:pt x="79418" y="0"/>
                    </a:lnTo>
                    <a:cubicBezTo>
                      <a:pt x="79418" y="43699"/>
                      <a:pt x="44079" y="79418"/>
                      <a:pt x="0" y="79418"/>
                    </a:cubicBezTo>
                    <a:lnTo>
                      <a:pt x="0" y="2399861"/>
                    </a:lnTo>
                    <a:cubicBezTo>
                      <a:pt x="43699" y="2399861"/>
                      <a:pt x="79418" y="2435200"/>
                      <a:pt x="79418" y="2479279"/>
                    </a:cubicBezTo>
                    <a:lnTo>
                      <a:pt x="4517061" y="2479279"/>
                    </a:lnTo>
                    <a:cubicBezTo>
                      <a:pt x="4517061" y="2435580"/>
                      <a:pt x="4552400" y="2399861"/>
                      <a:pt x="4596479" y="2399861"/>
                    </a:cubicBezTo>
                    <a:lnTo>
                      <a:pt x="4596479" y="79418"/>
                    </a:lnTo>
                    <a:cubicBezTo>
                      <a:pt x="4552780" y="79418"/>
                      <a:pt x="4517061" y="44079"/>
                      <a:pt x="4517061" y="0"/>
                    </a:cubicBezTo>
                    <a:close/>
                  </a:path>
                </a:pathLst>
              </a:custGeom>
              <a:solidFill>
                <a:srgbClr val="F8F2EC"/>
              </a:solidFill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" name="TextBox 8"/>
              <p:cNvSpPr txBox="1"/>
              <p:nvPr/>
            </p:nvSpPr>
            <p:spPr bwMode="auto">
              <a:xfrm>
                <a:off x="38100" y="-9525"/>
                <a:ext cx="4520279" cy="2450704"/>
              </a:xfrm>
              <a:prstGeom prst="rect">
                <a:avLst/>
              </a:prstGeom>
              <a:grpFill/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defRPr/>
                </a:pPr>
                <a:endParaRPr/>
              </a:p>
            </p:txBody>
          </p:sp>
        </p:grpSp>
      </p:grpSp>
      <p:sp>
        <p:nvSpPr>
          <p:cNvPr id="9" name="TextBox 9"/>
          <p:cNvSpPr txBox="1"/>
          <p:nvPr/>
        </p:nvSpPr>
        <p:spPr bwMode="auto">
          <a:xfrm>
            <a:off x="1338181" y="777012"/>
            <a:ext cx="7713366" cy="14234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30"/>
              </a:lnSpc>
              <a:defRPr/>
            </a:pPr>
            <a:r>
              <a:rPr lang="en-US" sz="9350" b="1">
                <a:solidFill>
                  <a:srgbClr val="261310"/>
                </a:solidFill>
                <a:latin typeface="Grand Cru S Medium"/>
              </a:rPr>
              <a:t>Index</a:t>
            </a:r>
            <a:endParaRPr/>
          </a:p>
        </p:txBody>
      </p:sp>
      <p:sp>
        <p:nvSpPr>
          <p:cNvPr id="10" name="TextBox 10"/>
          <p:cNvSpPr txBox="1"/>
          <p:nvPr/>
        </p:nvSpPr>
        <p:spPr bwMode="auto">
          <a:xfrm>
            <a:off x="1083849" y="2781300"/>
            <a:ext cx="12692139" cy="548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Project Overview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tx2">
                    <a:lumMod val="75000"/>
                    <a:lumOff val="25000"/>
                  </a:schemeClr>
                </a:solidFill>
              </a:rPr>
              <a:t>Methodology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3200" b="1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320858" name="Freeform 9"/>
          <p:cNvSpPr/>
          <p:nvPr/>
        </p:nvSpPr>
        <p:spPr bwMode="auto">
          <a:xfrm>
            <a:off x="14630400" y="1257300"/>
            <a:ext cx="1349006" cy="1168302"/>
          </a:xfrm>
          <a:custGeom>
            <a:avLst/>
            <a:gdLst/>
            <a:ahLst/>
            <a:cxnLst/>
            <a:rect l="l" t="t" r="r" b="b"/>
            <a:pathLst>
              <a:path w="2738459" h="3218346" fill="norm" stroke="1" extrusionOk="0">
                <a:moveTo>
                  <a:pt x="0" y="0"/>
                </a:moveTo>
                <a:lnTo>
                  <a:pt x="2738459" y="0"/>
                </a:lnTo>
                <a:lnTo>
                  <a:pt x="2738459" y="3218346"/>
                </a:lnTo>
                <a:lnTo>
                  <a:pt x="0" y="321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rcRect l="10055" t="4018" r="12795" b="5316"/>
            <a:stretch/>
          </a:blipFill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5993815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429919" y="9239592"/>
            <a:ext cx="2133599" cy="365124"/>
          </a:xfrm>
        </p:spPr>
        <p:txBody>
          <a:bodyPr/>
          <a:lstStyle/>
          <a:p>
            <a:pPr>
              <a:defRPr/>
            </a:pPr>
            <a:fld id="{A5C61C47-989A-915F-94FB-F2F6762D6DA8}" type="slidenum">
              <a:rPr lang="en-US"/>
              <a:t>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Aspect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ONLYOFFICE/8.2.2.22</Application>
  <PresentationFormat>On-screen Show (4:3)</PresentationFormat>
  <Paragraphs>0</Paragraphs>
  <Slides>29</Slides>
  <Notes>29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Cream and Green Illustrative Science Project Presentation</dc:title>
  <dc:identifier>DAGbWijAxtY</dc:identifier>
  <cp:lastModifiedBy/>
  <cp:revision>14</cp:revision>
  <dcterms:created xsi:type="dcterms:W3CDTF">2006-08-16T00:00:00Z</dcterms:created>
  <dcterms:modified xsi:type="dcterms:W3CDTF">2025-01-29T14:43:19Z</dcterms:modified>
</cp:coreProperties>
</file>