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6" r:id="rId2"/>
    <p:sldId id="263" r:id="rId3"/>
    <p:sldId id="264" r:id="rId4"/>
    <p:sldId id="267" r:id="rId5"/>
    <p:sldId id="277" r:id="rId6"/>
    <p:sldId id="278" r:id="rId7"/>
    <p:sldId id="279" r:id="rId8"/>
    <p:sldId id="280" r:id="rId9"/>
    <p:sldId id="268" r:id="rId10"/>
    <p:sldId id="269" r:id="rId11"/>
    <p:sldId id="286" r:id="rId12"/>
    <p:sldId id="298" r:id="rId13"/>
    <p:sldId id="287" r:id="rId14"/>
    <p:sldId id="293" r:id="rId15"/>
    <p:sldId id="294" r:id="rId16"/>
    <p:sldId id="296" r:id="rId17"/>
    <p:sldId id="289" r:id="rId18"/>
    <p:sldId id="297" r:id="rId19"/>
    <p:sldId id="299" r:id="rId20"/>
    <p:sldId id="300" r:id="rId21"/>
    <p:sldId id="285" r:id="rId22"/>
    <p:sldId id="281" r:id="rId23"/>
    <p:sldId id="284" r:id="rId24"/>
    <p:sldId id="283" r:id="rId25"/>
    <p:sldId id="271" r:id="rId26"/>
    <p:sldId id="272" r:id="rId27"/>
    <p:sldId id="290" r:id="rId28"/>
    <p:sldId id="273" r:id="rId29"/>
    <p:sldId id="274" r:id="rId30"/>
    <p:sldId id="276" r:id="rId31"/>
    <p:sldId id="275" r:id="rId32"/>
    <p:sldId id="301" r:id="rId33"/>
    <p:sldId id="270" r:id="rId34"/>
    <p:sldId id="292"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779" autoAdjust="0"/>
    <p:restoredTop sz="94660"/>
  </p:normalViewPr>
  <p:slideViewPr>
    <p:cSldViewPr>
      <p:cViewPr varScale="1">
        <p:scale>
          <a:sx n="66" d="100"/>
          <a:sy n="66" d="100"/>
        </p:scale>
        <p:origin x="-102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5/23/2012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5/23/2012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5/23/2012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5/23/2012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5/23/2012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5/23/2012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5/23/2012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5/23/2012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7.xml"/><Relationship Id="rId5" Type="http://schemas.openxmlformats.org/officeDocument/2006/relationships/image" Target="../media/image28.jpeg"/><Relationship Id="rId4" Type="http://schemas.openxmlformats.org/officeDocument/2006/relationships/image" Target="../media/image27.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31.gif"/></Relationships>
</file>

<file path=ppt/slides/_rels/slide3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Toshiba\Desktop\diala ppt\Lower-Limb-Prosthetics.gif"/>
          <p:cNvPicPr>
            <a:picLocks noChangeAspect="1" noChangeArrowheads="1"/>
          </p:cNvPicPr>
          <p:nvPr/>
        </p:nvPicPr>
        <p:blipFill>
          <a:blip r:embed="rId2" cstate="print"/>
          <a:srcRect/>
          <a:stretch>
            <a:fillRect/>
          </a:stretch>
        </p:blipFill>
        <p:spPr bwMode="auto">
          <a:xfrm>
            <a:off x="4419600" y="0"/>
            <a:ext cx="4724400" cy="6858000"/>
          </a:xfrm>
          <a:prstGeom prst="rect">
            <a:avLst/>
          </a:prstGeom>
          <a:noFill/>
        </p:spPr>
      </p:pic>
      <p:sp>
        <p:nvSpPr>
          <p:cNvPr id="5" name="Title 4"/>
          <p:cNvSpPr txBox="1">
            <a:spLocks noGrp="1"/>
          </p:cNvSpPr>
          <p:nvPr>
            <p:ph type="ctrTitle"/>
          </p:nvPr>
        </p:nvSpPr>
        <p:spPr>
          <a:xfrm>
            <a:off x="304800" y="1524000"/>
            <a:ext cx="4419600" cy="1938992"/>
          </a:xfrm>
          <a:prstGeom prst="rect">
            <a:avLst/>
          </a:prstGeom>
          <a:noFill/>
        </p:spPr>
        <p:txBody>
          <a:bodyPr wrap="square" rtlCol="0">
            <a:spAutoFit/>
          </a:bodyPr>
          <a:lstStyle>
            <a:defPPr>
              <a:defRPr lang="en-US"/>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en-GB" sz="6000" dirty="0" smtClean="0">
                <a:solidFill>
                  <a:schemeClr val="tx2">
                    <a:lumMod val="50000"/>
                  </a:schemeClr>
                </a:solidFill>
              </a:rPr>
              <a:t>Prosthetic limbs</a:t>
            </a:r>
            <a:endParaRPr lang="en-US" sz="6000" dirty="0">
              <a:solidFill>
                <a:schemeClr val="tx2">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C:\Documents and Settings\jooooooooj\Desktop\untitled.bmp"/>
          <p:cNvPicPr/>
          <p:nvPr/>
        </p:nvPicPr>
        <p:blipFill>
          <a:blip r:embed="rId2" cstate="print"/>
          <a:srcRect/>
          <a:stretch>
            <a:fillRect/>
          </a:stretch>
        </p:blipFill>
        <p:spPr bwMode="auto">
          <a:xfrm>
            <a:off x="685800" y="2895600"/>
            <a:ext cx="7429552" cy="3543310"/>
          </a:xfrm>
          <a:prstGeom prst="rect">
            <a:avLst/>
          </a:prstGeom>
          <a:ln>
            <a:noFill/>
          </a:ln>
          <a:effectLst>
            <a:softEdge rad="112500"/>
          </a:effectLst>
        </p:spPr>
      </p:pic>
      <p:sp>
        <p:nvSpPr>
          <p:cNvPr id="3" name="Rectangle 7"/>
          <p:cNvSpPr>
            <a:spLocks noChangeArrowheads="1"/>
          </p:cNvSpPr>
          <p:nvPr/>
        </p:nvSpPr>
        <p:spPr bwMode="auto">
          <a:xfrm>
            <a:off x="1143000" y="914400"/>
            <a:ext cx="6205526" cy="1824030"/>
          </a:xfrm>
          <a:prstGeom prst="rect">
            <a:avLst/>
          </a:prstGeom>
          <a:solidFill>
            <a:schemeClr val="accent1">
              <a:lumMod val="60000"/>
              <a:lumOff val="40000"/>
            </a:schemeClr>
          </a:solidFill>
          <a:ln w="12700" algn="ctr">
            <a:solidFill>
              <a:schemeClr val="bg2"/>
            </a:solidFill>
            <a:round/>
            <a:headEnd/>
            <a:tailEnd/>
          </a:ln>
        </p:spPr>
        <p:txBody>
          <a:bodyPr tIns="91440" bIns="91440" anchor="ctr"/>
          <a:lstStyle/>
          <a:p>
            <a:pPr>
              <a:spcBef>
                <a:spcPct val="50000"/>
              </a:spcBef>
            </a:pPr>
            <a:r>
              <a:rPr lang="en-US" sz="2400" dirty="0" smtClean="0"/>
              <a:t>The gait cycle can most simply be described by its division into a stance phase which is defined by initial heel contact to toe-off and a swing phase from toe-off to similar to heel contact</a:t>
            </a:r>
            <a:endParaRPr lang="en-US" sz="2400" b="1" dirty="0">
              <a:solidFill>
                <a:srgbClr val="002060"/>
              </a:solidFill>
              <a:latin typeface="Calibri" pitchFamily="34" charset="0"/>
              <a:cs typeface="Calibri"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txBox="1">
            <a:spLocks noChangeArrowheads="1"/>
          </p:cNvSpPr>
          <p:nvPr/>
        </p:nvSpPr>
        <p:spPr bwMode="auto">
          <a:xfrm>
            <a:off x="457200" y="704088"/>
            <a:ext cx="8229600" cy="1143000"/>
          </a:xfrm>
          <a:prstGeom prst="rect">
            <a:avLst/>
          </a:prstGeom>
          <a:solidFill>
            <a:schemeClr val="accent1">
              <a:lumMod val="60000"/>
              <a:lumOff val="40000"/>
            </a:schemeClr>
          </a:solidFill>
          <a:ln w="12700" algn="ctr">
            <a:solidFill>
              <a:schemeClr val="bg2"/>
            </a:solidFill>
            <a:round/>
            <a:headEnd/>
            <a:tailEnd/>
          </a:ln>
        </p:spPr>
        <p:txBody>
          <a:bodyPr tIns="91440" bIns="91440" anchor="ctr"/>
          <a:lstStyle/>
          <a:p>
            <a:pPr marL="0" marR="0" lvl="0" indent="0" algn="l" defTabSz="914400" rtl="1" eaLnBrk="1" fontAlgn="auto" latinLnBrk="0" hangingPunct="1">
              <a:lnSpc>
                <a:spcPct val="100000"/>
              </a:lnSpc>
              <a:spcBef>
                <a:spcPct val="50000"/>
              </a:spcBef>
              <a:spcAft>
                <a:spcPts val="0"/>
              </a:spcAft>
              <a:buClrTx/>
              <a:buSzTx/>
              <a:buFontTx/>
              <a:buNone/>
              <a:tabLst/>
              <a:defRPr/>
            </a:pPr>
            <a:r>
              <a:rPr kumimoji="0" lang="en-US" sz="4100" b="1" i="0" u="none" strike="noStrike" kern="1200" cap="none" spc="0" normalizeH="0" baseline="0" noProof="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Four bar mechanism </a:t>
            </a:r>
            <a:endParaRPr kumimoji="0" lang="en-US"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pic>
        <p:nvPicPr>
          <p:cNvPr id="35842" name="Picture 2" descr="C:\Users\Google Tecg\Desktop\four_bar.gif"/>
          <p:cNvPicPr>
            <a:picLocks noChangeAspect="1" noChangeArrowheads="1"/>
          </p:cNvPicPr>
          <p:nvPr/>
        </p:nvPicPr>
        <p:blipFill>
          <a:blip r:embed="rId2"/>
          <a:srcRect/>
          <a:stretch>
            <a:fillRect/>
          </a:stretch>
        </p:blipFill>
        <p:spPr bwMode="auto">
          <a:xfrm>
            <a:off x="2286000" y="2667000"/>
            <a:ext cx="5586413" cy="361473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04801"/>
            <a:ext cx="6553200" cy="1200329"/>
          </a:xfrm>
          <a:prstGeom prst="rect">
            <a:avLst/>
          </a:prstGeom>
        </p:spPr>
        <p:txBody>
          <a:bodyPr wrap="square">
            <a:spAutoFit/>
          </a:bodyPr>
          <a:lstStyle/>
          <a:p>
            <a:r>
              <a:rPr lang="en-US" sz="3600" dirty="0" smtClean="0"/>
              <a:t>Two link free and two link fixed in femur and tibia</a:t>
            </a:r>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371600" y="1752601"/>
            <a:ext cx="7162800" cy="4495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0" y="0"/>
            <a:ext cx="3429000" cy="6858000"/>
          </a:xfrm>
          <a:prstGeom prst="rect">
            <a:avLst/>
          </a:prstGeom>
        </p:spPr>
        <p:txBody>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Parallel four bar mechanism were</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 chose to act as  the knee joint. </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a:p>
            <a:pPr marL="365760" lvl="0" indent="-256032">
              <a:spcBef>
                <a:spcPts val="400"/>
              </a:spcBef>
              <a:buClr>
                <a:schemeClr val="accent1"/>
              </a:buClr>
              <a:buSzPct val="68000"/>
              <a:defRPr/>
            </a:pPr>
            <a:r>
              <a:rPr lang="en-US" sz="2800" dirty="0" smtClean="0"/>
              <a:t>To obtain the </a:t>
            </a:r>
            <a:r>
              <a:rPr lang="en-US" sz="2800" dirty="0" err="1" smtClean="0"/>
              <a:t>giat</a:t>
            </a:r>
            <a:r>
              <a:rPr lang="en-US" sz="2800" dirty="0" smtClean="0"/>
              <a:t> that </a:t>
            </a:r>
            <a:r>
              <a:rPr lang="en-US" sz="2800" dirty="0" err="1" smtClean="0"/>
              <a:t>simular</a:t>
            </a:r>
            <a:r>
              <a:rPr lang="en-US" sz="2800" dirty="0" smtClean="0"/>
              <a:t> the human </a:t>
            </a:r>
            <a:r>
              <a:rPr lang="en-US" sz="2800" dirty="0" err="1" smtClean="0"/>
              <a:t>giat</a:t>
            </a:r>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3" name="Content Placeholder 5"/>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3810000" y="457200"/>
            <a:ext cx="4887986" cy="2895600"/>
          </a:xfrm>
          <a:prstGeom prst="rect">
            <a:avLst/>
          </a:prstGeom>
        </p:spPr>
      </p:pic>
      <p:pic>
        <p:nvPicPr>
          <p:cNvPr id="5" name="Picture 4" descr="Untitledggg.png"/>
          <p:cNvPicPr>
            <a:picLocks noChangeAspect="1"/>
          </p:cNvPicPr>
          <p:nvPr/>
        </p:nvPicPr>
        <p:blipFill>
          <a:blip r:embed="rId3"/>
          <a:stretch>
            <a:fillRect/>
          </a:stretch>
        </p:blipFill>
        <p:spPr>
          <a:xfrm>
            <a:off x="4572000" y="3505200"/>
            <a:ext cx="3801006" cy="295316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1754326"/>
          </a:xfrm>
          <a:prstGeom prst="rect">
            <a:avLst/>
          </a:prstGeom>
        </p:spPr>
        <p:txBody>
          <a:bodyPr wrap="square">
            <a:spAutoFit/>
          </a:bodyPr>
          <a:lstStyle/>
          <a:p>
            <a:r>
              <a:rPr lang="en-US" sz="3600" dirty="0" smtClean="0"/>
              <a:t>Design 4- bar mechanism ,and determining </a:t>
            </a:r>
            <a:r>
              <a:rPr lang="ar-SA" sz="3600" dirty="0" smtClean="0"/>
              <a:t>:</a:t>
            </a:r>
            <a:r>
              <a:rPr lang="en-US" sz="3600" dirty="0" smtClean="0"/>
              <a:t>the length of the links by three method</a:t>
            </a:r>
            <a:endParaRPr lang="ar-SA" sz="3600" dirty="0"/>
          </a:p>
        </p:txBody>
      </p:sp>
      <p:sp>
        <p:nvSpPr>
          <p:cNvPr id="3" name="Rectangle 2"/>
          <p:cNvSpPr/>
          <p:nvPr/>
        </p:nvSpPr>
        <p:spPr>
          <a:xfrm>
            <a:off x="0" y="2514600"/>
            <a:ext cx="9144000" cy="2246769"/>
          </a:xfrm>
          <a:prstGeom prst="rect">
            <a:avLst/>
          </a:prstGeom>
        </p:spPr>
        <p:txBody>
          <a:bodyPr wrap="square">
            <a:spAutoFit/>
          </a:bodyPr>
          <a:lstStyle/>
          <a:p>
            <a:pPr>
              <a:buNone/>
            </a:pPr>
            <a:r>
              <a:rPr lang="en-US" sz="2800" dirty="0" smtClean="0"/>
              <a:t> ICR(instantaneous center of rotation) </a:t>
            </a:r>
            <a:endParaRPr lang="ar-SA" sz="2800" dirty="0" smtClean="0"/>
          </a:p>
          <a:p>
            <a:pPr>
              <a:buNone/>
            </a:pPr>
            <a:endParaRPr lang="ar-SA" sz="2800" dirty="0" smtClean="0"/>
          </a:p>
          <a:p>
            <a:pPr>
              <a:buNone/>
            </a:pPr>
            <a:r>
              <a:rPr lang="en-US" sz="2800" dirty="0" smtClean="0"/>
              <a:t>Synthesis</a:t>
            </a:r>
            <a:endParaRPr lang="ar-SA" sz="2800" dirty="0" smtClean="0"/>
          </a:p>
          <a:p>
            <a:pPr>
              <a:buNone/>
            </a:pPr>
            <a:endParaRPr lang="ar-SA" sz="2800" dirty="0" smtClean="0"/>
          </a:p>
          <a:p>
            <a:pPr>
              <a:buNone/>
            </a:pPr>
            <a:r>
              <a:rPr lang="en-US" sz="2800" dirty="0" smtClean="0"/>
              <a:t>The optimization method.</a:t>
            </a:r>
            <a:endParaRPr lang="ar-SA"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4267200" cy="5262979"/>
          </a:xfrm>
          <a:prstGeom prst="rect">
            <a:avLst/>
          </a:prstGeom>
        </p:spPr>
        <p:txBody>
          <a:bodyPr wrap="square">
            <a:spAutoFit/>
          </a:bodyPr>
          <a:lstStyle/>
          <a:p>
            <a:r>
              <a:rPr lang="en-US" sz="2800" dirty="0" smtClean="0">
                <a:solidFill>
                  <a:srgbClr val="FF0000"/>
                </a:solidFill>
              </a:rPr>
              <a:t> ICR(instantaneous center of rotation):</a:t>
            </a:r>
          </a:p>
          <a:p>
            <a:r>
              <a:rPr lang="en-US" sz="2800" dirty="0" smtClean="0"/>
              <a:t>To obtain the links by one point.</a:t>
            </a:r>
          </a:p>
          <a:p>
            <a:r>
              <a:rPr lang="ar-SA" sz="2800" dirty="0" smtClean="0">
                <a:solidFill>
                  <a:srgbClr val="FF0000"/>
                </a:solidFill>
              </a:rPr>
              <a:t>:</a:t>
            </a:r>
            <a:r>
              <a:rPr lang="en-US" sz="2800" dirty="0" smtClean="0">
                <a:solidFill>
                  <a:srgbClr val="FF0000"/>
                </a:solidFill>
              </a:rPr>
              <a:t>Synthesis</a:t>
            </a:r>
            <a:endParaRPr lang="ar-SA" sz="2800" dirty="0" smtClean="0">
              <a:solidFill>
                <a:srgbClr val="FF0000"/>
              </a:solidFill>
            </a:endParaRPr>
          </a:p>
          <a:p>
            <a:r>
              <a:rPr lang="en-US" sz="2800" dirty="0" smtClean="0"/>
              <a:t>To obtain </a:t>
            </a:r>
            <a:r>
              <a:rPr lang="en-US" sz="2800" dirty="0" err="1" smtClean="0"/>
              <a:t>aspecific</a:t>
            </a:r>
            <a:r>
              <a:rPr lang="en-US" sz="2800" dirty="0" smtClean="0"/>
              <a:t> path for the link.</a:t>
            </a:r>
          </a:p>
          <a:p>
            <a:r>
              <a:rPr lang="en-US" sz="2800" dirty="0" smtClean="0">
                <a:solidFill>
                  <a:srgbClr val="FF0000"/>
                </a:solidFill>
              </a:rPr>
              <a:t>The optimization method:</a:t>
            </a:r>
          </a:p>
          <a:p>
            <a:r>
              <a:rPr lang="en-US" sz="2800" dirty="0" smtClean="0"/>
              <a:t>One method that </a:t>
            </a:r>
            <a:r>
              <a:rPr lang="en-US" sz="2800" dirty="0" err="1" smtClean="0"/>
              <a:t>contral</a:t>
            </a:r>
            <a:r>
              <a:rPr lang="en-US" sz="2800" dirty="0" smtClean="0"/>
              <a:t> the motion of link in specific </a:t>
            </a:r>
            <a:endParaRPr lang="ar-SA" sz="2800" dirty="0"/>
          </a:p>
        </p:txBody>
      </p:sp>
      <p:pic>
        <p:nvPicPr>
          <p:cNvPr id="3" name="Content Placeholder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733800" y="0"/>
            <a:ext cx="632460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2)">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1988840"/>
          </a:xfrm>
        </p:spPr>
        <p:txBody>
          <a:bodyPr/>
          <a:lstStyle/>
          <a:p>
            <a:r>
              <a:rPr lang="en-US" dirty="0" smtClean="0"/>
              <a:t>Design the Cross sections 4-bar</a:t>
            </a:r>
            <a:endParaRPr lang="ar-SA" dirty="0"/>
          </a:p>
        </p:txBody>
      </p:sp>
      <p:pic>
        <p:nvPicPr>
          <p:cNvPr id="4" name="عنصر نائب للمحتوى 3" descr="diala 1.jpg"/>
          <p:cNvPicPr>
            <a:picLocks noGrp="1"/>
          </p:cNvPicPr>
          <p:nvPr>
            <p:ph idx="1"/>
          </p:nvPr>
        </p:nvPicPr>
        <p:blipFill>
          <a:blip r:embed="rId2" cstate="print"/>
          <a:stretch>
            <a:fillRect/>
          </a:stretch>
        </p:blipFill>
        <p:spPr>
          <a:xfrm>
            <a:off x="4211959" y="1844824"/>
            <a:ext cx="4932041" cy="5013176"/>
          </a:xfrm>
          <a:prstGeom prst="rect">
            <a:avLst/>
          </a:prstGeom>
        </p:spPr>
      </p:pic>
      <p:pic>
        <p:nvPicPr>
          <p:cNvPr id="5" name="صورة 4" descr="Untitled-1.jpg"/>
          <p:cNvPicPr/>
          <p:nvPr/>
        </p:nvPicPr>
        <p:blipFill>
          <a:blip r:embed="rId3" cstate="print"/>
          <a:stretch>
            <a:fillRect/>
          </a:stretch>
        </p:blipFill>
        <p:spPr>
          <a:xfrm>
            <a:off x="0" y="1844824"/>
            <a:ext cx="4283968" cy="5013176"/>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0" y="0"/>
            <a:ext cx="3276600" cy="6705600"/>
          </a:xfrm>
          <a:prstGeom prst="rect">
            <a:avLst/>
          </a:prstGeom>
        </p:spPr>
        <p:txBody>
          <a:bodyPr/>
          <a:lstStyle/>
          <a:p>
            <a:pPr marL="365760" marR="0" lvl="0" indent="-256032" algn="l" defTabSz="914400" rtl="1" eaLnBrk="1" fontAlgn="auto" latinLnBrk="0" hangingPunct="1">
              <a:lnSpc>
                <a:spcPct val="100000"/>
              </a:lnSpc>
              <a:spcBef>
                <a:spcPts val="400"/>
              </a:spcBef>
              <a:spcAft>
                <a:spcPts val="0"/>
              </a:spcAft>
              <a:buClr>
                <a:schemeClr val="accent1"/>
              </a:buClr>
              <a:buSzPct val="68000"/>
              <a:buFont typeface="Wingdings 3"/>
              <a:buNone/>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The force acting on each link is used to determine the cross section area of the links at which it can withstand the forces acting on it. </a:t>
            </a: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pic>
        <p:nvPicPr>
          <p:cNvPr id="3" name="عنصر نائب للمحتوى 3" descr="diala 1.jpg"/>
          <p:cNvPicPr>
            <a:picLocks/>
          </p:cNvPicPr>
          <p:nvPr/>
        </p:nvPicPr>
        <p:blipFill>
          <a:blip r:embed="rId2" cstate="print"/>
          <a:stretch>
            <a:fillRect/>
          </a:stretch>
        </p:blipFill>
        <p:spPr>
          <a:xfrm>
            <a:off x="3429001" y="0"/>
            <a:ext cx="5715000" cy="68580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4343400" cy="5016758"/>
          </a:xfrm>
          <a:prstGeom prst="rect">
            <a:avLst/>
          </a:prstGeom>
        </p:spPr>
        <p:txBody>
          <a:bodyPr wrap="square">
            <a:spAutoFit/>
          </a:bodyPr>
          <a:lstStyle/>
          <a:p>
            <a:r>
              <a:rPr lang="en-US" sz="4000" dirty="0" smtClean="0"/>
              <a:t>The </a:t>
            </a:r>
            <a:r>
              <a:rPr lang="en-US" sz="4000" dirty="0" err="1" smtClean="0"/>
              <a:t>matlab</a:t>
            </a:r>
            <a:r>
              <a:rPr lang="en-US" sz="4000" dirty="0" smtClean="0"/>
              <a:t> for determining the forces applied and showing of the motion of     4-bar    mechanism</a:t>
            </a:r>
            <a:br>
              <a:rPr lang="en-US" sz="4000" dirty="0" smtClean="0"/>
            </a:br>
            <a:endParaRPr lang="ar-SA" sz="4000" dirty="0"/>
          </a:p>
        </p:txBody>
      </p:sp>
      <p:pic>
        <p:nvPicPr>
          <p:cNvPr id="3" name="Picture 5" descr="untitled1.bmp"/>
          <p:cNvPicPr/>
          <p:nvPr/>
        </p:nvPicPr>
        <p:blipFill>
          <a:blip r:embed="rId2" cstate="print"/>
          <a:stretch>
            <a:fillRect/>
          </a:stretch>
        </p:blipFill>
        <p:spPr>
          <a:xfrm>
            <a:off x="4067944" y="0"/>
            <a:ext cx="5076056" cy="6858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84775"/>
          </a:xfrm>
          <a:prstGeom prst="rect">
            <a:avLst/>
          </a:prstGeom>
        </p:spPr>
        <p:txBody>
          <a:bodyPr wrap="square">
            <a:spAutoFit/>
          </a:bodyPr>
          <a:lstStyle/>
          <a:p>
            <a:r>
              <a:rPr lang="en-US" sz="3200" dirty="0" smtClean="0"/>
              <a:t>The input angle was the flexion-extension </a:t>
            </a:r>
            <a:endParaRPr lang="ar-SA" sz="3200" dirty="0"/>
          </a:p>
        </p:txBody>
      </p:sp>
      <p:sp>
        <p:nvSpPr>
          <p:cNvPr id="3" name="Rectangle 2"/>
          <p:cNvSpPr/>
          <p:nvPr/>
        </p:nvSpPr>
        <p:spPr>
          <a:xfrm>
            <a:off x="381000" y="990600"/>
            <a:ext cx="6477000" cy="1268104"/>
          </a:xfrm>
          <a:prstGeom prst="rect">
            <a:avLst/>
          </a:prstGeom>
        </p:spPr>
        <p:txBody>
          <a:bodyPr wrap="square">
            <a:spAutoFit/>
          </a:bodyPr>
          <a:lstStyle/>
          <a:p>
            <a:r>
              <a:rPr lang="en-US" sz="2000" dirty="0" smtClean="0"/>
              <a:t>Using loop equations</a:t>
            </a:r>
            <a:endParaRPr lang="ar-SA" sz="2000" dirty="0" smtClean="0"/>
          </a:p>
          <a:p>
            <a:pPr marL="45720" indent="-411480">
              <a:lnSpc>
                <a:spcPct val="150000"/>
              </a:lnSpc>
              <a:spcAft>
                <a:spcPts val="0"/>
              </a:spcAft>
            </a:pPr>
            <a:r>
              <a:rPr lang="en-US" sz="2000" b="1" spc="40" dirty="0" smtClean="0">
                <a:latin typeface="Times New Roman"/>
                <a:ea typeface="Times New Roman"/>
              </a:rPr>
              <a:t>L</a:t>
            </a:r>
            <a:r>
              <a:rPr lang="en-US" sz="2000" b="1" spc="40" baseline="-25000" dirty="0" smtClean="0">
                <a:latin typeface="Times New Roman"/>
                <a:ea typeface="Times New Roman"/>
              </a:rPr>
              <a:t>1</a:t>
            </a:r>
            <a:r>
              <a:rPr lang="en-US" sz="2000" b="1" spc="40" dirty="0" smtClean="0">
                <a:latin typeface="Times New Roman"/>
                <a:ea typeface="Times New Roman"/>
              </a:rPr>
              <a:t>sin (Ө</a:t>
            </a:r>
            <a:r>
              <a:rPr lang="en-US" sz="2000" b="1" spc="40" baseline="-25000" dirty="0" smtClean="0">
                <a:latin typeface="Times New Roman"/>
                <a:ea typeface="Times New Roman"/>
              </a:rPr>
              <a:t>1</a:t>
            </a:r>
            <a:r>
              <a:rPr lang="en-US" sz="2000" b="1" spc="40" dirty="0" smtClean="0">
                <a:latin typeface="Times New Roman"/>
                <a:ea typeface="Times New Roman"/>
              </a:rPr>
              <a:t>) +L</a:t>
            </a:r>
            <a:r>
              <a:rPr lang="en-US" sz="2000" b="1" spc="40" baseline="-25000" dirty="0" smtClean="0">
                <a:latin typeface="Times New Roman"/>
                <a:ea typeface="Times New Roman"/>
              </a:rPr>
              <a:t>2</a:t>
            </a:r>
            <a:r>
              <a:rPr lang="en-US" sz="2000" b="1" spc="40" dirty="0" smtClean="0">
                <a:latin typeface="Times New Roman"/>
                <a:ea typeface="Times New Roman"/>
              </a:rPr>
              <a:t>sin (Ө2) L3sin (Ө</a:t>
            </a:r>
            <a:r>
              <a:rPr lang="en-US" sz="2000" b="1" spc="40" baseline="-25000" dirty="0" smtClean="0">
                <a:latin typeface="Times New Roman"/>
                <a:ea typeface="Times New Roman"/>
              </a:rPr>
              <a:t>3</a:t>
            </a:r>
            <a:r>
              <a:rPr lang="en-US" sz="2000" b="1" spc="40" dirty="0" smtClean="0">
                <a:latin typeface="Times New Roman"/>
                <a:ea typeface="Times New Roman"/>
              </a:rPr>
              <a:t>) +L</a:t>
            </a:r>
            <a:r>
              <a:rPr lang="en-US" sz="2000" b="1" spc="40" baseline="-25000" dirty="0" smtClean="0">
                <a:latin typeface="Times New Roman"/>
                <a:ea typeface="Times New Roman"/>
              </a:rPr>
              <a:t>4</a:t>
            </a:r>
            <a:r>
              <a:rPr lang="en-US" sz="2000" b="1" spc="40" dirty="0" smtClean="0">
                <a:latin typeface="Times New Roman"/>
                <a:ea typeface="Times New Roman"/>
              </a:rPr>
              <a:t>sin (Ө</a:t>
            </a:r>
            <a:r>
              <a:rPr lang="en-US" sz="2000" b="1" spc="40" baseline="-25000" dirty="0" smtClean="0">
                <a:latin typeface="Times New Roman"/>
                <a:ea typeface="Times New Roman"/>
              </a:rPr>
              <a:t>4</a:t>
            </a:r>
            <a:r>
              <a:rPr lang="en-US" sz="2000" b="1" spc="40" dirty="0" smtClean="0">
                <a:latin typeface="Times New Roman"/>
                <a:ea typeface="Times New Roman"/>
              </a:rPr>
              <a:t>) =0…. (1)</a:t>
            </a:r>
            <a:endParaRPr lang="en-US" sz="2000" spc="40" dirty="0" smtClean="0">
              <a:latin typeface="Times New Roman"/>
              <a:ea typeface="Times New Roman"/>
            </a:endParaRPr>
          </a:p>
          <a:p>
            <a:pPr marL="45720" indent="-411480">
              <a:lnSpc>
                <a:spcPct val="150000"/>
              </a:lnSpc>
              <a:spcAft>
                <a:spcPts val="0"/>
              </a:spcAft>
            </a:pPr>
            <a:r>
              <a:rPr lang="en-US" sz="2000" b="1" spc="40" dirty="0" smtClean="0">
                <a:latin typeface="Times New Roman"/>
                <a:ea typeface="Times New Roman"/>
              </a:rPr>
              <a:t>L</a:t>
            </a:r>
            <a:r>
              <a:rPr lang="en-US" sz="2000" b="1" spc="40" baseline="-25000" dirty="0" smtClean="0">
                <a:latin typeface="Times New Roman"/>
                <a:ea typeface="Times New Roman"/>
              </a:rPr>
              <a:t>1</a:t>
            </a:r>
            <a:r>
              <a:rPr lang="en-US" sz="2000" b="1" spc="40" dirty="0" smtClean="0">
                <a:latin typeface="Times New Roman"/>
                <a:ea typeface="Times New Roman"/>
              </a:rPr>
              <a:t>cos (Ө</a:t>
            </a:r>
            <a:r>
              <a:rPr lang="en-US" sz="2000" b="1" spc="40" baseline="-25000" dirty="0" smtClean="0">
                <a:latin typeface="Times New Roman"/>
                <a:ea typeface="Times New Roman"/>
              </a:rPr>
              <a:t>1</a:t>
            </a:r>
            <a:r>
              <a:rPr lang="en-US" sz="2000" b="1" spc="40" dirty="0" smtClean="0">
                <a:latin typeface="Times New Roman"/>
                <a:ea typeface="Times New Roman"/>
              </a:rPr>
              <a:t>)-L</a:t>
            </a:r>
            <a:r>
              <a:rPr lang="en-US" sz="2000" b="1" spc="40" baseline="-25000" dirty="0" smtClean="0">
                <a:latin typeface="Times New Roman"/>
                <a:ea typeface="Times New Roman"/>
              </a:rPr>
              <a:t>2</a:t>
            </a:r>
            <a:r>
              <a:rPr lang="en-US" sz="2000" b="1" spc="40" dirty="0" smtClean="0">
                <a:latin typeface="Times New Roman"/>
                <a:ea typeface="Times New Roman"/>
              </a:rPr>
              <a:t>cos (Ө</a:t>
            </a:r>
            <a:r>
              <a:rPr lang="en-US" sz="2000" b="1" spc="40" baseline="-25000" dirty="0" smtClean="0">
                <a:latin typeface="Times New Roman"/>
                <a:ea typeface="Times New Roman"/>
              </a:rPr>
              <a:t>2</a:t>
            </a:r>
            <a:r>
              <a:rPr lang="en-US" sz="2000" b="1" spc="40" dirty="0" smtClean="0">
                <a:latin typeface="Times New Roman"/>
                <a:ea typeface="Times New Roman"/>
              </a:rPr>
              <a:t>)-L</a:t>
            </a:r>
            <a:r>
              <a:rPr lang="en-US" sz="2000" b="1" spc="40" baseline="-25000" dirty="0" smtClean="0">
                <a:latin typeface="Times New Roman"/>
                <a:ea typeface="Times New Roman"/>
              </a:rPr>
              <a:t>3</a:t>
            </a:r>
            <a:r>
              <a:rPr lang="en-US" sz="2000" b="1" spc="40" dirty="0" smtClean="0">
                <a:latin typeface="Times New Roman"/>
                <a:ea typeface="Times New Roman"/>
              </a:rPr>
              <a:t>cos (Ө</a:t>
            </a:r>
            <a:r>
              <a:rPr lang="en-US" sz="2000" b="1" spc="40" baseline="-25000" dirty="0" smtClean="0">
                <a:latin typeface="Times New Roman"/>
                <a:ea typeface="Times New Roman"/>
              </a:rPr>
              <a:t>3</a:t>
            </a:r>
            <a:r>
              <a:rPr lang="en-US" sz="2000" b="1" spc="40" dirty="0" smtClean="0">
                <a:latin typeface="Times New Roman"/>
                <a:ea typeface="Times New Roman"/>
              </a:rPr>
              <a:t>) +L</a:t>
            </a:r>
            <a:r>
              <a:rPr lang="en-US" sz="2000" b="1" spc="40" baseline="-25000" dirty="0" smtClean="0">
                <a:latin typeface="Times New Roman"/>
                <a:ea typeface="Times New Roman"/>
              </a:rPr>
              <a:t>4</a:t>
            </a:r>
            <a:r>
              <a:rPr lang="en-US" sz="2000" b="1" spc="40" dirty="0" smtClean="0">
                <a:latin typeface="Times New Roman"/>
                <a:ea typeface="Times New Roman"/>
              </a:rPr>
              <a:t>cos (Ө</a:t>
            </a:r>
            <a:r>
              <a:rPr lang="en-US" sz="2000" b="1" spc="40" baseline="-25000" dirty="0" smtClean="0">
                <a:latin typeface="Times New Roman"/>
                <a:ea typeface="Times New Roman"/>
              </a:rPr>
              <a:t>4</a:t>
            </a:r>
            <a:r>
              <a:rPr lang="en-US" sz="2000" b="1" spc="40" dirty="0" smtClean="0">
                <a:latin typeface="Times New Roman"/>
                <a:ea typeface="Times New Roman"/>
              </a:rPr>
              <a:t>) =0…. (2)</a:t>
            </a:r>
            <a:endParaRPr lang="en-US" sz="2000" spc="40" dirty="0" smtClean="0">
              <a:latin typeface="Times New Roman"/>
              <a:ea typeface="Times New Roman"/>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txBox="1">
            <a:spLocks noChangeArrowheads="1"/>
          </p:cNvSpPr>
          <p:nvPr/>
        </p:nvSpPr>
        <p:spPr bwMode="auto">
          <a:xfrm>
            <a:off x="304800" y="1828800"/>
            <a:ext cx="8610600" cy="1752600"/>
          </a:xfrm>
          <a:prstGeom prst="rect">
            <a:avLst/>
          </a:prstGeom>
          <a:solidFill>
            <a:schemeClr val="accent1">
              <a:lumMod val="60000"/>
              <a:lumOff val="40000"/>
            </a:schemeClr>
          </a:solidFill>
          <a:ln w="12700" algn="ctr">
            <a:solidFill>
              <a:schemeClr val="bg2"/>
            </a:solidFill>
            <a:round/>
            <a:headEnd/>
            <a:tailEnd/>
          </a:ln>
        </p:spPr>
        <p:txBody>
          <a:bodyPr tIns="91440" bIns="91440" anchor="ctr">
            <a:normAutofit fontScale="62500" lnSpcReduction="20000"/>
          </a:bodyPr>
          <a:lstStyle/>
          <a:p>
            <a:pPr marL="109537" marR="0" lvl="0" indent="457200" algn="l" defTabSz="914400" rtl="1" eaLnBrk="1" fontAlgn="auto" latinLnBrk="0" hangingPunct="1">
              <a:lnSpc>
                <a:spcPct val="100000"/>
              </a:lnSpc>
              <a:spcBef>
                <a:spcPct val="50000"/>
              </a:spcBef>
              <a:spcAft>
                <a:spcPts val="0"/>
              </a:spcAft>
              <a:buClr>
                <a:schemeClr val="accent3"/>
              </a:buClr>
              <a:buSzPct val="95000"/>
              <a:buFont typeface="Wingdings 2"/>
              <a:buNone/>
              <a:tabLst/>
              <a:defRPr/>
            </a:pPr>
            <a:r>
              <a:rPr kumimoji="0" lang="en-US" sz="5400" b="1" i="0" u="none" strike="noStrike" kern="1200" cap="none" spc="0" normalizeH="0" baseline="0" noProof="0" smtClean="0">
                <a:ln>
                  <a:noFill/>
                </a:ln>
                <a:solidFill>
                  <a:srgbClr val="002060"/>
                </a:solidFill>
                <a:effectLst/>
                <a:uLnTx/>
                <a:uFillTx/>
                <a:latin typeface="Calibri" pitchFamily="34" charset="0"/>
                <a:ea typeface="+mn-ea"/>
                <a:cs typeface="Calibri" pitchFamily="34" charset="0"/>
              </a:rPr>
              <a:t>The main object is to design a prosthetic limb and develop it to give motion that simulate the exact  natural human motion  </a:t>
            </a:r>
            <a:endParaRPr kumimoji="0" lang="en-US" sz="5400" b="1" i="0" u="none" strike="noStrike" kern="1200" cap="none" spc="0" normalizeH="0" baseline="0" noProof="0" dirty="0">
              <a:ln>
                <a:noFill/>
              </a:ln>
              <a:solidFill>
                <a:srgbClr val="002060"/>
              </a:solidFill>
              <a:effectLst/>
              <a:uLnTx/>
              <a:uFillTx/>
              <a:latin typeface="Calibri" pitchFamily="34" charset="0"/>
              <a:ea typeface="+mn-ea"/>
              <a:cs typeface="Calibri" pitchFamily="34" charset="0"/>
            </a:endParaRPr>
          </a:p>
        </p:txBody>
      </p:sp>
      <p:pic>
        <p:nvPicPr>
          <p:cNvPr id="3" name="Picture 2" descr="C:\Users\AGHQLPT-019\Downloads\objective-marketer.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343400" y="3657601"/>
            <a:ext cx="4800599" cy="3200400"/>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990600" y="0"/>
            <a:ext cx="7696200" cy="63965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2)">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ChangeArrowheads="1"/>
          </p:cNvSpPr>
          <p:nvPr/>
        </p:nvSpPr>
        <p:spPr bwMode="auto">
          <a:xfrm>
            <a:off x="928662" y="857232"/>
            <a:ext cx="4948246" cy="1143008"/>
          </a:xfrm>
          <a:prstGeom prst="rect">
            <a:avLst/>
          </a:prstGeom>
          <a:solidFill>
            <a:schemeClr val="accent1">
              <a:lumMod val="60000"/>
              <a:lumOff val="40000"/>
            </a:schemeClr>
          </a:solidFill>
          <a:ln w="12700" algn="ctr">
            <a:solidFill>
              <a:schemeClr val="bg2"/>
            </a:solidFill>
            <a:round/>
            <a:headEnd/>
            <a:tailEnd/>
          </a:ln>
        </p:spPr>
        <p:txBody>
          <a:bodyPr tIns="91440" bIns="91440" anchor="ctr"/>
          <a:lstStyle/>
          <a:p>
            <a:pPr>
              <a:spcBef>
                <a:spcPct val="50000"/>
              </a:spcBef>
            </a:pPr>
            <a:r>
              <a:rPr lang="en-US" sz="4800" b="1" dirty="0" smtClean="0">
                <a:solidFill>
                  <a:srgbClr val="002060"/>
                </a:solidFill>
                <a:latin typeface="Calibri" pitchFamily="34" charset="0"/>
                <a:cs typeface="Calibri" pitchFamily="34" charset="0"/>
              </a:rPr>
              <a:t>    motors</a:t>
            </a:r>
            <a:endParaRPr lang="en-US" sz="4800" b="1" dirty="0">
              <a:solidFill>
                <a:srgbClr val="002060"/>
              </a:solidFill>
              <a:latin typeface="Calibri" pitchFamily="34" charset="0"/>
              <a:cs typeface="Calibri" pitchFamily="34" charset="0"/>
            </a:endParaRPr>
          </a:p>
        </p:txBody>
      </p:sp>
      <p:sp>
        <p:nvSpPr>
          <p:cNvPr id="3" name="TextBox 2"/>
          <p:cNvSpPr txBox="1"/>
          <p:nvPr/>
        </p:nvSpPr>
        <p:spPr>
          <a:xfrm>
            <a:off x="357158" y="2500306"/>
            <a:ext cx="8458200" cy="1200329"/>
          </a:xfrm>
          <a:prstGeom prst="rect">
            <a:avLst/>
          </a:prstGeom>
          <a:noFill/>
        </p:spPr>
        <p:txBody>
          <a:bodyPr wrap="square" rtlCol="0">
            <a:spAutoFit/>
          </a:bodyPr>
          <a:lstStyle/>
          <a:p>
            <a:pPr marL="0" lvl="2"/>
            <a:r>
              <a:rPr lang="en-US" sz="2400" dirty="0" smtClean="0"/>
              <a:t>An electric motor is a device that converts electrical energy into mechanical energy.</a:t>
            </a:r>
          </a:p>
          <a:p>
            <a:pPr marL="0" lvl="2"/>
            <a:r>
              <a:rPr lang="en-US" sz="2400" dirty="0" smtClean="0"/>
              <a:t>Stepper motors move one step at a time.</a:t>
            </a:r>
            <a:endParaRPr lang="en-US" sz="2400" dirty="0">
              <a:latin typeface="Calibri" pitchFamily="34" charset="0"/>
              <a:cs typeface="Calibri" pitchFamily="34" charset="0"/>
            </a:endParaRPr>
          </a:p>
        </p:txBody>
      </p:sp>
      <p:pic>
        <p:nvPicPr>
          <p:cNvPr id="4" name="Picture 2" descr="http://t1.gstatic.com/images?q=tbn:ANd9GcS56yf9ddCS6p14B03iEWA1nSclqrDueqNIMHX2tzjjQsAA6sC4"/>
          <p:cNvPicPr>
            <a:picLocks noChangeAspect="1" noChangeArrowheads="1"/>
          </p:cNvPicPr>
          <p:nvPr/>
        </p:nvPicPr>
        <p:blipFill>
          <a:blip r:embed="rId2"/>
          <a:srcRect/>
          <a:stretch>
            <a:fillRect/>
          </a:stretch>
        </p:blipFill>
        <p:spPr bwMode="auto">
          <a:xfrm>
            <a:off x="5357818" y="3857628"/>
            <a:ext cx="3786182" cy="3000372"/>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txBox="1">
            <a:spLocks noChangeArrowheads="1"/>
          </p:cNvSpPr>
          <p:nvPr/>
        </p:nvSpPr>
        <p:spPr bwMode="auto">
          <a:xfrm>
            <a:off x="457200" y="1714488"/>
            <a:ext cx="5638800" cy="1524000"/>
          </a:xfrm>
          <a:prstGeom prst="rect">
            <a:avLst/>
          </a:prstGeom>
          <a:solidFill>
            <a:schemeClr val="accent1">
              <a:lumMod val="60000"/>
              <a:lumOff val="40000"/>
            </a:schemeClr>
          </a:solidFill>
          <a:ln w="12700" algn="ctr">
            <a:solidFill>
              <a:schemeClr val="bg2"/>
            </a:solidFill>
            <a:round/>
            <a:headEnd/>
            <a:tailEnd/>
          </a:ln>
        </p:spPr>
        <p:txBody>
          <a:bodyPr tIns="91440" bIns="91440" anchor="ctr"/>
          <a:lstStyle/>
          <a:p>
            <a:pPr marL="109537" marR="0" lvl="0" indent="0" defTabSz="914400" rtl="1" eaLnBrk="1" fontAlgn="auto" latinLnBrk="0" hangingPunct="1">
              <a:lnSpc>
                <a:spcPct val="100000"/>
              </a:lnSpc>
              <a:spcBef>
                <a:spcPct val="50000"/>
              </a:spcBef>
              <a:spcAft>
                <a:spcPts val="0"/>
              </a:spcAft>
              <a:buClr>
                <a:schemeClr val="accent3"/>
              </a:buClr>
              <a:buSzPct val="95000"/>
              <a:buFont typeface="Wingdings 2"/>
              <a:buNone/>
              <a:tabLst/>
              <a:defRPr/>
            </a:pPr>
            <a:r>
              <a:rPr lang="en-US" sz="5400" b="1" dirty="0" smtClean="0">
                <a:solidFill>
                  <a:srgbClr val="002060"/>
                </a:solidFill>
                <a:latin typeface="Calibri" pitchFamily="34" charset="0"/>
                <a:cs typeface="Calibri" pitchFamily="34" charset="0"/>
              </a:rPr>
              <a:t>Controls and sensors  </a:t>
            </a:r>
            <a:r>
              <a:rPr kumimoji="0" lang="en-US" sz="5400" b="1" i="0" u="none" strike="noStrike" kern="1200" cap="none" spc="0" normalizeH="0" baseline="0" noProof="0" dirty="0" smtClean="0">
                <a:ln>
                  <a:noFill/>
                </a:ln>
                <a:solidFill>
                  <a:srgbClr val="002060"/>
                </a:solidFill>
                <a:effectLst/>
                <a:uLnTx/>
                <a:uFillTx/>
                <a:latin typeface="Calibri" pitchFamily="34" charset="0"/>
                <a:ea typeface="+mn-ea"/>
                <a:cs typeface="Calibri" pitchFamily="34" charset="0"/>
              </a:rPr>
              <a:t>      </a:t>
            </a:r>
            <a:endParaRPr kumimoji="0" lang="en-US" sz="5400" b="1" i="0" u="none" strike="noStrike" kern="1200" cap="none" spc="0" normalizeH="0" baseline="0" noProof="0" dirty="0">
              <a:ln>
                <a:noFill/>
              </a:ln>
              <a:solidFill>
                <a:srgbClr val="002060"/>
              </a:solidFill>
              <a:effectLst/>
              <a:uLnTx/>
              <a:uFillTx/>
              <a:latin typeface="Calibri" pitchFamily="34" charset="0"/>
              <a:ea typeface="+mn-ea"/>
              <a:cs typeface="Calibri" pitchFamily="34" charset="0"/>
            </a:endParaRPr>
          </a:p>
        </p:txBody>
      </p:sp>
      <p:pic>
        <p:nvPicPr>
          <p:cNvPr id="5122" name="Picture 2" descr="C:\Users\Google Tecg\Desktop\New folder\card1.jpg"/>
          <p:cNvPicPr>
            <a:picLocks noChangeAspect="1" noChangeArrowheads="1"/>
          </p:cNvPicPr>
          <p:nvPr/>
        </p:nvPicPr>
        <p:blipFill>
          <a:blip r:embed="rId2"/>
          <a:srcRect/>
          <a:stretch>
            <a:fillRect/>
          </a:stretch>
        </p:blipFill>
        <p:spPr bwMode="auto">
          <a:xfrm>
            <a:off x="4038600" y="3390900"/>
            <a:ext cx="4762500" cy="34671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2090172"/>
            <a:ext cx="6781800" cy="2308324"/>
          </a:xfrm>
          <a:prstGeom prst="rect">
            <a:avLst/>
          </a:prstGeom>
        </p:spPr>
        <p:txBody>
          <a:bodyPr wrap="square">
            <a:spAutoFit/>
          </a:bodyPr>
          <a:lstStyle/>
          <a:p>
            <a:pPr marL="0" lvl="2" indent="457200" rtl="1"/>
            <a:r>
              <a:rPr lang="en-US" sz="2400" dirty="0" smtClean="0"/>
              <a:t>Sensors are employed to measure walking phase and walking speed of patient wearing prosthetic.</a:t>
            </a:r>
          </a:p>
          <a:p>
            <a:pPr marL="0" lvl="2" indent="457200" rtl="1"/>
            <a:r>
              <a:rPr lang="en-US" sz="2400" dirty="0" smtClean="0"/>
              <a:t>Tow sensors should be used in this project</a:t>
            </a:r>
          </a:p>
          <a:p>
            <a:pPr marL="0" lvl="2" indent="-457200" algn="ctr" rtl="1"/>
            <a:endParaRPr lang="en-US" sz="2400" dirty="0">
              <a:latin typeface="Calibri" pitchFamily="34" charset="0"/>
              <a:cs typeface="Calibri" pitchFamily="34" charset="0"/>
            </a:endParaRPr>
          </a:p>
        </p:txBody>
      </p:sp>
      <p:sp>
        <p:nvSpPr>
          <p:cNvPr id="3" name="Rectangle 7"/>
          <p:cNvSpPr>
            <a:spLocks noChangeArrowheads="1"/>
          </p:cNvSpPr>
          <p:nvPr/>
        </p:nvSpPr>
        <p:spPr bwMode="auto">
          <a:xfrm>
            <a:off x="683568" y="908720"/>
            <a:ext cx="5257800" cy="457200"/>
          </a:xfrm>
          <a:prstGeom prst="rect">
            <a:avLst/>
          </a:prstGeom>
          <a:solidFill>
            <a:schemeClr val="accent1">
              <a:lumMod val="60000"/>
              <a:lumOff val="40000"/>
            </a:schemeClr>
          </a:solidFill>
          <a:ln w="12700" algn="ctr">
            <a:solidFill>
              <a:schemeClr val="bg2"/>
            </a:solidFill>
            <a:round/>
            <a:headEnd/>
            <a:tailEnd/>
          </a:ln>
        </p:spPr>
        <p:txBody>
          <a:bodyPr tIns="91440" bIns="91440" anchor="ctr"/>
          <a:lstStyle/>
          <a:p>
            <a:pPr>
              <a:spcBef>
                <a:spcPct val="50000"/>
              </a:spcBef>
            </a:pPr>
            <a:r>
              <a:rPr lang="en-US" sz="2800" b="1" dirty="0" smtClean="0">
                <a:solidFill>
                  <a:srgbClr val="002060"/>
                </a:solidFill>
                <a:latin typeface="Calibri" pitchFamily="34" charset="0"/>
                <a:cs typeface="Calibri" pitchFamily="34" charset="0"/>
              </a:rPr>
              <a:t>sensors</a:t>
            </a:r>
            <a:endParaRPr lang="en-US" sz="2800" b="1" dirty="0">
              <a:solidFill>
                <a:srgbClr val="002060"/>
              </a:solidFill>
              <a:latin typeface="Calibri" pitchFamily="34" charset="0"/>
              <a:cs typeface="Calibri"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ChangeArrowheads="1"/>
          </p:cNvSpPr>
          <p:nvPr/>
        </p:nvSpPr>
        <p:spPr bwMode="auto">
          <a:xfrm>
            <a:off x="838200" y="685800"/>
            <a:ext cx="5257800" cy="457200"/>
          </a:xfrm>
          <a:prstGeom prst="rect">
            <a:avLst/>
          </a:prstGeom>
          <a:solidFill>
            <a:schemeClr val="accent1">
              <a:lumMod val="60000"/>
              <a:lumOff val="40000"/>
            </a:schemeClr>
          </a:solidFill>
          <a:ln w="12700" algn="ctr">
            <a:solidFill>
              <a:schemeClr val="bg2"/>
            </a:solidFill>
            <a:round/>
            <a:headEnd/>
            <a:tailEnd/>
          </a:ln>
        </p:spPr>
        <p:txBody>
          <a:bodyPr tIns="91440" bIns="91440" anchor="ctr"/>
          <a:lstStyle/>
          <a:p>
            <a:pPr>
              <a:spcBef>
                <a:spcPct val="50000"/>
              </a:spcBef>
            </a:pPr>
            <a:r>
              <a:rPr lang="en-US" sz="2800" dirty="0" smtClean="0"/>
              <a:t>Force Sensing Resistors (FSR)</a:t>
            </a:r>
            <a:endParaRPr lang="en-US" sz="2800" b="1" dirty="0">
              <a:solidFill>
                <a:srgbClr val="002060"/>
              </a:solidFill>
              <a:latin typeface="Calibri" pitchFamily="34" charset="0"/>
              <a:cs typeface="Calibri" pitchFamily="34" charset="0"/>
            </a:endParaRPr>
          </a:p>
        </p:txBody>
      </p:sp>
      <p:sp>
        <p:nvSpPr>
          <p:cNvPr id="3" name="TextBox 2"/>
          <p:cNvSpPr txBox="1"/>
          <p:nvPr/>
        </p:nvSpPr>
        <p:spPr>
          <a:xfrm>
            <a:off x="381000" y="1588532"/>
            <a:ext cx="8458200" cy="461665"/>
          </a:xfrm>
          <a:prstGeom prst="rect">
            <a:avLst/>
          </a:prstGeom>
          <a:noFill/>
        </p:spPr>
        <p:txBody>
          <a:bodyPr wrap="square" rtlCol="0">
            <a:spAutoFit/>
          </a:bodyPr>
          <a:lstStyle/>
          <a:p>
            <a:pPr marL="457200" lvl="2" indent="-457200"/>
            <a:r>
              <a:rPr lang="en-US" sz="2400" dirty="0" smtClean="0"/>
              <a:t>Used to determine heel strike and toe off</a:t>
            </a:r>
            <a:endParaRPr lang="en-US" sz="2400" dirty="0">
              <a:latin typeface="Calibri" pitchFamily="34" charset="0"/>
              <a:cs typeface="Calibri" pitchFamily="34" charset="0"/>
            </a:endParaRPr>
          </a:p>
        </p:txBody>
      </p:sp>
      <p:pic>
        <p:nvPicPr>
          <p:cNvPr id="4" name="Picture 3" descr="C:\Users\Google Tecg\Desktop\fsr_diagram.png"/>
          <p:cNvPicPr/>
          <p:nvPr/>
        </p:nvPicPr>
        <p:blipFill>
          <a:blip r:embed="rId2" cstate="print"/>
          <a:srcRect/>
          <a:stretch>
            <a:fillRect/>
          </a:stretch>
        </p:blipFill>
        <p:spPr bwMode="auto">
          <a:xfrm>
            <a:off x="1295400" y="2743200"/>
            <a:ext cx="6624736" cy="287655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txBox="1">
            <a:spLocks noChangeArrowheads="1"/>
          </p:cNvSpPr>
          <p:nvPr/>
        </p:nvSpPr>
        <p:spPr bwMode="auto">
          <a:xfrm>
            <a:off x="457200" y="1714488"/>
            <a:ext cx="5638800" cy="1524000"/>
          </a:xfrm>
          <a:prstGeom prst="rect">
            <a:avLst/>
          </a:prstGeom>
          <a:solidFill>
            <a:schemeClr val="accent1">
              <a:lumMod val="60000"/>
              <a:lumOff val="40000"/>
            </a:schemeClr>
          </a:solidFill>
          <a:ln w="12700" algn="ctr">
            <a:solidFill>
              <a:schemeClr val="bg2"/>
            </a:solidFill>
            <a:round/>
            <a:headEnd/>
            <a:tailEnd/>
          </a:ln>
        </p:spPr>
        <p:txBody>
          <a:bodyPr tIns="91440" bIns="91440" anchor="ctr"/>
          <a:lstStyle/>
          <a:p>
            <a:pPr marL="109537" marR="0" lvl="0" indent="0" algn="r" defTabSz="914400" rtl="1" eaLnBrk="1" fontAlgn="auto" latinLnBrk="0" hangingPunct="1">
              <a:lnSpc>
                <a:spcPct val="100000"/>
              </a:lnSpc>
              <a:spcBef>
                <a:spcPct val="50000"/>
              </a:spcBef>
              <a:spcAft>
                <a:spcPts val="0"/>
              </a:spcAft>
              <a:buClr>
                <a:schemeClr val="accent3"/>
              </a:buClr>
              <a:buSzPct val="95000"/>
              <a:buFont typeface="Wingdings 2"/>
              <a:buNone/>
              <a:tabLst/>
              <a:defRPr/>
            </a:pPr>
            <a:r>
              <a:rPr lang="en-US" sz="5400" b="1" dirty="0" smtClean="0">
                <a:solidFill>
                  <a:srgbClr val="002060"/>
                </a:solidFill>
                <a:latin typeface="Calibri" pitchFamily="34" charset="0"/>
                <a:cs typeface="Calibri" pitchFamily="34" charset="0"/>
              </a:rPr>
              <a:t>Power screw </a:t>
            </a:r>
            <a:r>
              <a:rPr kumimoji="0" lang="en-US" sz="5400" b="1" i="0" u="none" strike="noStrike" kern="1200" cap="none" spc="0" normalizeH="0" baseline="0" noProof="0" dirty="0" smtClean="0">
                <a:ln>
                  <a:noFill/>
                </a:ln>
                <a:solidFill>
                  <a:srgbClr val="002060"/>
                </a:solidFill>
                <a:effectLst/>
                <a:uLnTx/>
                <a:uFillTx/>
                <a:latin typeface="Calibri" pitchFamily="34" charset="0"/>
                <a:ea typeface="+mn-ea"/>
                <a:cs typeface="Calibri" pitchFamily="34" charset="0"/>
              </a:rPr>
              <a:t>      </a:t>
            </a:r>
            <a:endParaRPr kumimoji="0" lang="en-US" sz="5400" b="1" i="0" u="none" strike="noStrike" kern="1200" cap="none" spc="0" normalizeH="0" baseline="0" noProof="0" dirty="0">
              <a:ln>
                <a:noFill/>
              </a:ln>
              <a:solidFill>
                <a:srgbClr val="002060"/>
              </a:solidFill>
              <a:effectLst/>
              <a:uLnTx/>
              <a:uFillTx/>
              <a:latin typeface="Calibri" pitchFamily="34" charset="0"/>
              <a:ea typeface="+mn-ea"/>
              <a:cs typeface="Calibri" pitchFamily="34" charset="0"/>
            </a:endParaRPr>
          </a:p>
        </p:txBody>
      </p:sp>
      <p:pic>
        <p:nvPicPr>
          <p:cNvPr id="4" name="صورة 5" descr="images (5).jpg"/>
          <p:cNvPicPr>
            <a:picLocks noChangeAspect="1"/>
          </p:cNvPicPr>
          <p:nvPr/>
        </p:nvPicPr>
        <p:blipFill>
          <a:blip r:embed="rId2" cstate="print"/>
          <a:stretch>
            <a:fillRect/>
          </a:stretch>
        </p:blipFill>
        <p:spPr>
          <a:xfrm>
            <a:off x="3886200" y="4419600"/>
            <a:ext cx="5257800" cy="24384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609600"/>
            <a:ext cx="8458200" cy="4524315"/>
          </a:xfrm>
          <a:prstGeom prst="rect">
            <a:avLst/>
          </a:prstGeom>
          <a:noFill/>
        </p:spPr>
        <p:txBody>
          <a:bodyPr wrap="square" rtlCol="0">
            <a:spAutoFit/>
          </a:bodyPr>
          <a:lstStyle/>
          <a:p>
            <a:r>
              <a:rPr lang="en-US" sz="2400" dirty="0" smtClean="0"/>
              <a:t>A power screw is a device used in machinery to change angular motion into linear motion </a:t>
            </a:r>
          </a:p>
          <a:p>
            <a:r>
              <a:rPr lang="en-US" sz="2400" dirty="0" smtClean="0"/>
              <a:t>Power screw based on  :</a:t>
            </a:r>
          </a:p>
          <a:p>
            <a:r>
              <a:rPr lang="en-US" sz="2400" dirty="0" smtClean="0"/>
              <a:t>1-square thread :</a:t>
            </a:r>
          </a:p>
          <a:p>
            <a:endParaRPr lang="en-US" sz="2400" dirty="0" smtClean="0"/>
          </a:p>
          <a:p>
            <a:endParaRPr lang="en-US" sz="2400" dirty="0" smtClean="0"/>
          </a:p>
          <a:p>
            <a:endParaRPr lang="en-US" sz="2400" dirty="0" smtClean="0"/>
          </a:p>
          <a:p>
            <a:endParaRPr lang="en-US" sz="2400" dirty="0" smtClean="0"/>
          </a:p>
          <a:p>
            <a:endParaRPr lang="en-US" sz="2400" dirty="0" smtClean="0"/>
          </a:p>
          <a:p>
            <a:r>
              <a:rPr lang="en-US" sz="2400" dirty="0" smtClean="0"/>
              <a:t>2-acme thread :</a:t>
            </a:r>
          </a:p>
          <a:p>
            <a:endParaRPr lang="en-US" sz="2400" dirty="0" smtClean="0"/>
          </a:p>
          <a:p>
            <a:r>
              <a:rPr lang="en-US" sz="2400" dirty="0" smtClean="0"/>
              <a:t> </a:t>
            </a:r>
          </a:p>
        </p:txBody>
      </p:sp>
      <p:pic>
        <p:nvPicPr>
          <p:cNvPr id="3" name="صورة 379"/>
          <p:cNvPicPr/>
          <p:nvPr/>
        </p:nvPicPr>
        <p:blipFill>
          <a:blip r:embed="rId2" cstate="print"/>
          <a:srcRect/>
          <a:stretch>
            <a:fillRect/>
          </a:stretch>
        </p:blipFill>
        <p:spPr bwMode="auto">
          <a:xfrm>
            <a:off x="914400" y="2209800"/>
            <a:ext cx="5091045" cy="12858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صورة 380"/>
          <p:cNvPicPr/>
          <p:nvPr/>
        </p:nvPicPr>
        <p:blipFill>
          <a:blip r:embed="rId3" cstate="print"/>
          <a:srcRect/>
          <a:stretch>
            <a:fillRect/>
          </a:stretch>
        </p:blipFill>
        <p:spPr bwMode="auto">
          <a:xfrm>
            <a:off x="838200" y="4495800"/>
            <a:ext cx="5267325" cy="13525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txBox="1">
            <a:spLocks noChangeArrowheads="1"/>
          </p:cNvSpPr>
          <p:nvPr/>
        </p:nvSpPr>
        <p:spPr bwMode="auto">
          <a:xfrm>
            <a:off x="304800" y="1828800"/>
            <a:ext cx="8610600" cy="2362200"/>
          </a:xfrm>
          <a:prstGeom prst="rect">
            <a:avLst/>
          </a:prstGeom>
          <a:solidFill>
            <a:schemeClr val="accent1">
              <a:lumMod val="60000"/>
              <a:lumOff val="40000"/>
            </a:schemeClr>
          </a:solidFill>
          <a:ln w="12700" algn="ctr">
            <a:solidFill>
              <a:schemeClr val="bg2"/>
            </a:solidFill>
            <a:round/>
            <a:headEnd/>
            <a:tailEnd/>
          </a:ln>
        </p:spPr>
        <p:txBody>
          <a:bodyPr tIns="91440" bIns="91440" anchor="ctr">
            <a:normAutofit fontScale="55000" lnSpcReduction="20000"/>
          </a:bodyPr>
          <a:lstStyle/>
          <a:p>
            <a:pPr marL="109537" marR="0" lvl="0" indent="457200" algn="l" defTabSz="914400" rtl="1" eaLnBrk="1" fontAlgn="auto" latinLnBrk="0" hangingPunct="1">
              <a:lnSpc>
                <a:spcPct val="100000"/>
              </a:lnSpc>
              <a:spcBef>
                <a:spcPct val="50000"/>
              </a:spcBef>
              <a:spcAft>
                <a:spcPts val="0"/>
              </a:spcAft>
              <a:buClr>
                <a:schemeClr val="accent1"/>
              </a:buClr>
              <a:buSzPct val="68000"/>
              <a:buFont typeface="Wingdings 3"/>
              <a:buNone/>
              <a:tabLst/>
              <a:defRPr/>
            </a:pPr>
            <a:r>
              <a:rPr kumimoji="0" lang="en-US" sz="5400" b="1" i="0" u="none" strike="noStrike" kern="1200" cap="none" spc="0" normalizeH="0" baseline="0" noProof="0" dirty="0" smtClean="0">
                <a:ln>
                  <a:noFill/>
                </a:ln>
                <a:solidFill>
                  <a:srgbClr val="002060"/>
                </a:solidFill>
                <a:effectLst/>
                <a:uLnTx/>
                <a:uFillTx/>
                <a:latin typeface="Calibri" pitchFamily="34" charset="0"/>
                <a:ea typeface="+mn-ea"/>
                <a:cs typeface="Calibri" pitchFamily="34" charset="0"/>
              </a:rPr>
              <a:t> square form  is used in the project </a:t>
            </a:r>
          </a:p>
          <a:p>
            <a:pPr marL="109537" marR="0" lvl="0" indent="457200" algn="l" defTabSz="914400" rtl="1" eaLnBrk="1" fontAlgn="auto" latinLnBrk="0" hangingPunct="1">
              <a:lnSpc>
                <a:spcPct val="100000"/>
              </a:lnSpc>
              <a:spcBef>
                <a:spcPct val="50000"/>
              </a:spcBef>
              <a:spcAft>
                <a:spcPts val="0"/>
              </a:spcAft>
              <a:buClr>
                <a:schemeClr val="accent1"/>
              </a:buClr>
              <a:buSzPct val="68000"/>
              <a:buFont typeface="Wingdings 3"/>
              <a:buNone/>
              <a:tabLst/>
              <a:defRPr/>
            </a:pPr>
            <a:r>
              <a:rPr kumimoji="0" lang="en-US" sz="5400" b="1" i="0" u="none" strike="noStrike" kern="1200" cap="none" spc="0" normalizeH="0" baseline="0" noProof="0" dirty="0" smtClean="0">
                <a:ln>
                  <a:noFill/>
                </a:ln>
                <a:solidFill>
                  <a:srgbClr val="002060"/>
                </a:solidFill>
                <a:effectLst/>
                <a:uLnTx/>
                <a:uFillTx/>
                <a:latin typeface="Calibri" pitchFamily="34" charset="0"/>
                <a:ea typeface="+mn-ea"/>
                <a:cs typeface="Calibri" pitchFamily="34" charset="0"/>
              </a:rPr>
              <a:t>because  The friction is low and there is no radial forces imposed on the mating nuts.  The square thread is the most efficient conventional power screw form. </a:t>
            </a:r>
            <a:endParaRPr kumimoji="0" lang="en-US" sz="5400" b="1" i="0" u="none" strike="noStrike" kern="1200" cap="none" spc="0" normalizeH="0" baseline="0" noProof="0" dirty="0">
              <a:ln>
                <a:noFill/>
              </a:ln>
              <a:solidFill>
                <a:srgbClr val="002060"/>
              </a:solidFill>
              <a:effectLst/>
              <a:uLnTx/>
              <a:uFillTx/>
              <a:latin typeface="Calibri" pitchFamily="34" charset="0"/>
              <a:ea typeface="+mn-ea"/>
              <a:cs typeface="Calibri"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5"/>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609600"/>
            <a:ext cx="4887986" cy="4887986"/>
          </a:xfrm>
          <a:prstGeom prst="rect">
            <a:avLst/>
          </a:prstGeom>
        </p:spPr>
      </p:pic>
      <p:sp>
        <p:nvSpPr>
          <p:cNvPr id="3" name="TextBox 2"/>
          <p:cNvSpPr txBox="1"/>
          <p:nvPr/>
        </p:nvSpPr>
        <p:spPr>
          <a:xfrm>
            <a:off x="4267200" y="2286000"/>
            <a:ext cx="3690934" cy="1200329"/>
          </a:xfrm>
          <a:prstGeom prst="rect">
            <a:avLst/>
          </a:prstGeom>
          <a:noFill/>
        </p:spPr>
        <p:txBody>
          <a:bodyPr wrap="square" rtlCol="0">
            <a:spAutoFit/>
          </a:bodyPr>
          <a:lstStyle/>
          <a:p>
            <a:pPr marL="457200" lvl="2" indent="-457200"/>
            <a:r>
              <a:rPr lang="en-US" sz="3600" dirty="0" smtClean="0">
                <a:latin typeface="Calibri" pitchFamily="34" charset="0"/>
                <a:cs typeface="Calibri" pitchFamily="34" charset="0"/>
              </a:rPr>
              <a:t> 4-bar mechanism </a:t>
            </a:r>
          </a:p>
          <a:p>
            <a:pPr marL="457200" lvl="2" indent="-457200"/>
            <a:r>
              <a:rPr lang="en-US" sz="3600" dirty="0" smtClean="0">
                <a:latin typeface="Calibri" pitchFamily="34" charset="0"/>
                <a:cs typeface="Calibri" pitchFamily="34" charset="0"/>
              </a:rPr>
              <a:t>With power screw  </a:t>
            </a:r>
            <a:endParaRPr lang="en-US" sz="3600" dirty="0">
              <a:latin typeface="Calibri" pitchFamily="34" charset="0"/>
              <a:cs typeface="Calibri"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txBox="1">
            <a:spLocks noChangeArrowheads="1"/>
          </p:cNvSpPr>
          <p:nvPr/>
        </p:nvSpPr>
        <p:spPr bwMode="auto">
          <a:xfrm>
            <a:off x="457200" y="1066800"/>
            <a:ext cx="5638800" cy="1524000"/>
          </a:xfrm>
          <a:prstGeom prst="rect">
            <a:avLst/>
          </a:prstGeom>
          <a:solidFill>
            <a:schemeClr val="accent1">
              <a:lumMod val="60000"/>
              <a:lumOff val="40000"/>
            </a:schemeClr>
          </a:solidFill>
          <a:ln w="12700" algn="ctr">
            <a:solidFill>
              <a:schemeClr val="bg2"/>
            </a:solidFill>
            <a:round/>
            <a:headEnd/>
            <a:tailEnd/>
          </a:ln>
        </p:spPr>
        <p:txBody>
          <a:bodyPr tIns="91440" bIns="91440" anchor="ctr">
            <a:normAutofit/>
          </a:bodyPr>
          <a:lstStyle/>
          <a:p>
            <a:pPr marL="109537" marR="0" lvl="0" indent="0" algn="r" defTabSz="914400" rtl="1" eaLnBrk="1" fontAlgn="auto" latinLnBrk="0" hangingPunct="1">
              <a:lnSpc>
                <a:spcPct val="100000"/>
              </a:lnSpc>
              <a:spcBef>
                <a:spcPct val="50000"/>
              </a:spcBef>
              <a:spcAft>
                <a:spcPts val="0"/>
              </a:spcAft>
              <a:buClr>
                <a:schemeClr val="accent1"/>
              </a:buClr>
              <a:buSzPct val="68000"/>
              <a:buFont typeface="Wingdings 3"/>
              <a:buNone/>
              <a:tabLst/>
              <a:defRPr/>
            </a:pPr>
            <a:r>
              <a:rPr kumimoji="0" lang="en-US" sz="5400" b="1" i="0" u="none" strike="noStrike" kern="1200" cap="none" spc="0" normalizeH="0" baseline="0" noProof="0" dirty="0" smtClean="0">
                <a:ln>
                  <a:noFill/>
                </a:ln>
                <a:solidFill>
                  <a:srgbClr val="002060"/>
                </a:solidFill>
                <a:effectLst/>
                <a:uLnTx/>
                <a:uFillTx/>
                <a:latin typeface="Calibri" pitchFamily="34" charset="0"/>
                <a:ea typeface="+mn-ea"/>
                <a:cs typeface="Calibri" pitchFamily="34" charset="0"/>
              </a:rPr>
              <a:t>Materials      </a:t>
            </a:r>
            <a:endParaRPr kumimoji="0" lang="en-US" sz="5400" b="1" i="0" u="none" strike="noStrike" kern="1200" cap="none" spc="0" normalizeH="0" baseline="0" noProof="0" dirty="0">
              <a:ln>
                <a:noFill/>
              </a:ln>
              <a:solidFill>
                <a:srgbClr val="002060"/>
              </a:solidFill>
              <a:effectLst/>
              <a:uLnTx/>
              <a:uFillTx/>
              <a:latin typeface="Calibri" pitchFamily="34" charset="0"/>
              <a:ea typeface="+mn-ea"/>
              <a:cs typeface="Calibri" pitchFamily="34" charset="0"/>
            </a:endParaRPr>
          </a:p>
        </p:txBody>
      </p:sp>
      <p:pic>
        <p:nvPicPr>
          <p:cNvPr id="3" name="Picture 2" descr="C:\Users\Google Tecg\Desktop\New folder\untitled.bmp"/>
          <p:cNvPicPr>
            <a:picLocks noChangeAspect="1" noChangeArrowheads="1"/>
          </p:cNvPicPr>
          <p:nvPr/>
        </p:nvPicPr>
        <p:blipFill>
          <a:blip r:embed="rId2"/>
          <a:srcRect/>
          <a:stretch>
            <a:fillRect/>
          </a:stretch>
        </p:blipFill>
        <p:spPr bwMode="auto">
          <a:xfrm>
            <a:off x="0" y="4714875"/>
            <a:ext cx="2143125" cy="2143125"/>
          </a:xfrm>
          <a:prstGeom prst="rect">
            <a:avLst/>
          </a:prstGeom>
          <a:noFill/>
        </p:spPr>
      </p:pic>
      <p:pic>
        <p:nvPicPr>
          <p:cNvPr id="4" name="Picture 3" descr="C:\Users\Google Tecg\Desktop\New folder\titanium_fastener.jpg"/>
          <p:cNvPicPr>
            <a:picLocks noChangeAspect="1" noChangeArrowheads="1"/>
          </p:cNvPicPr>
          <p:nvPr/>
        </p:nvPicPr>
        <p:blipFill>
          <a:blip r:embed="rId3"/>
          <a:srcRect/>
          <a:stretch>
            <a:fillRect/>
          </a:stretch>
        </p:blipFill>
        <p:spPr bwMode="auto">
          <a:xfrm>
            <a:off x="2143108" y="4714884"/>
            <a:ext cx="2357454" cy="2143116"/>
          </a:xfrm>
          <a:prstGeom prst="rect">
            <a:avLst/>
          </a:prstGeom>
          <a:noFill/>
        </p:spPr>
      </p:pic>
      <p:pic>
        <p:nvPicPr>
          <p:cNvPr id="5" name="Picture 4" descr="C:\Users\Google Tecg\Desktop\New folder\CAT2N5XRCAC86RVSCAAH2WENCAMQH531CA9TYT8TCA4D82XUCAAU71W5CAG6IL1LCAG740PJCA3B6NXXCAPN0PB0CAB57WM7CAH46S2GCASP473ECASCDIUWCAOXYM1FCAT0TU79CATEB4CYCALOF28E.jpg"/>
          <p:cNvPicPr>
            <a:picLocks noChangeAspect="1" noChangeArrowheads="1"/>
          </p:cNvPicPr>
          <p:nvPr/>
        </p:nvPicPr>
        <p:blipFill>
          <a:blip r:embed="rId4"/>
          <a:srcRect/>
          <a:stretch>
            <a:fillRect/>
          </a:stretch>
        </p:blipFill>
        <p:spPr bwMode="auto">
          <a:xfrm>
            <a:off x="4500562" y="4714884"/>
            <a:ext cx="2000264" cy="2143116"/>
          </a:xfrm>
          <a:prstGeom prst="rect">
            <a:avLst/>
          </a:prstGeom>
          <a:noFill/>
        </p:spPr>
      </p:pic>
      <p:pic>
        <p:nvPicPr>
          <p:cNvPr id="6" name="Picture 5" descr="C:\Users\Google Tecg\Desktop\New folder\CAS657CZCAF7DWDRCAB4XL87CAFNHXWHCAA7D053CAQYDW12CAXLGVHFCA73I18LCACRY46FCA0WOIYPCAU72G5LCAQLS6WBCAP0A8O4CA3UG4NLCA04YQPWCA7XFB0PCAX2NG7YCA7ULXZ6CALAI1A8.jpg"/>
          <p:cNvPicPr>
            <a:picLocks noChangeAspect="1" noChangeArrowheads="1"/>
          </p:cNvPicPr>
          <p:nvPr/>
        </p:nvPicPr>
        <p:blipFill>
          <a:blip r:embed="rId5"/>
          <a:srcRect/>
          <a:stretch>
            <a:fillRect/>
          </a:stretch>
        </p:blipFill>
        <p:spPr bwMode="auto">
          <a:xfrm>
            <a:off x="6572264" y="4714875"/>
            <a:ext cx="2143125" cy="214312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txBox="1">
            <a:spLocks noChangeArrowheads="1"/>
          </p:cNvSpPr>
          <p:nvPr/>
        </p:nvSpPr>
        <p:spPr bwMode="auto">
          <a:xfrm>
            <a:off x="381000" y="1295400"/>
            <a:ext cx="5638800" cy="1524000"/>
          </a:xfrm>
          <a:prstGeom prst="rect">
            <a:avLst/>
          </a:prstGeom>
          <a:solidFill>
            <a:schemeClr val="accent1">
              <a:lumMod val="60000"/>
              <a:lumOff val="40000"/>
            </a:schemeClr>
          </a:solidFill>
          <a:ln w="12700" algn="ctr">
            <a:solidFill>
              <a:schemeClr val="bg2"/>
            </a:solidFill>
            <a:round/>
            <a:headEnd/>
            <a:tailEnd/>
          </a:ln>
        </p:spPr>
        <p:txBody>
          <a:bodyPr tIns="91440" bIns="91440" anchor="ctr"/>
          <a:lstStyle/>
          <a:p>
            <a:pPr marL="109537" marR="0" lvl="0" indent="0" algn="r" defTabSz="914400" rtl="1" eaLnBrk="1" fontAlgn="auto" latinLnBrk="0" hangingPunct="1">
              <a:lnSpc>
                <a:spcPct val="100000"/>
              </a:lnSpc>
              <a:spcBef>
                <a:spcPct val="50000"/>
              </a:spcBef>
              <a:spcAft>
                <a:spcPts val="0"/>
              </a:spcAft>
              <a:buClr>
                <a:schemeClr val="accent3"/>
              </a:buClr>
              <a:buSzPct val="95000"/>
              <a:buFont typeface="Wingdings 2"/>
              <a:buNone/>
              <a:tabLst/>
              <a:defRPr/>
            </a:pPr>
            <a:r>
              <a:rPr kumimoji="0" lang="en-US" sz="5400" b="1" i="0" u="none" strike="noStrike" kern="1200" cap="none" spc="0" normalizeH="0" baseline="0" noProof="0" dirty="0" smtClean="0">
                <a:ln>
                  <a:noFill/>
                </a:ln>
                <a:solidFill>
                  <a:srgbClr val="002060"/>
                </a:solidFill>
                <a:effectLst/>
                <a:uLnTx/>
                <a:uFillTx/>
                <a:latin typeface="Calibri" pitchFamily="34" charset="0"/>
                <a:ea typeface="+mn-ea"/>
                <a:cs typeface="Calibri" pitchFamily="34" charset="0"/>
              </a:rPr>
              <a:t>Introduction    </a:t>
            </a:r>
            <a:endParaRPr kumimoji="0" lang="en-US" sz="5400" b="1" i="0" u="none" strike="noStrike" kern="1200" cap="none" spc="0" normalizeH="0" baseline="0" noProof="0" dirty="0">
              <a:ln>
                <a:noFill/>
              </a:ln>
              <a:solidFill>
                <a:srgbClr val="002060"/>
              </a:solidFill>
              <a:effectLst/>
              <a:uLnTx/>
              <a:uFillTx/>
              <a:latin typeface="Calibri" pitchFamily="34" charset="0"/>
              <a:ea typeface="+mn-ea"/>
              <a:cs typeface="Calibri" pitchFamily="34" charset="0"/>
            </a:endParaRPr>
          </a:p>
        </p:txBody>
      </p:sp>
      <p:pic>
        <p:nvPicPr>
          <p:cNvPr id="1026" name="Picture 2" descr="C:\Users\Google Tecg\Desktop\New folder\prosthetic_limbs.jpg"/>
          <p:cNvPicPr>
            <a:picLocks noChangeAspect="1" noChangeArrowheads="1"/>
          </p:cNvPicPr>
          <p:nvPr/>
        </p:nvPicPr>
        <p:blipFill>
          <a:blip r:embed="rId2"/>
          <a:srcRect/>
          <a:stretch>
            <a:fillRect/>
          </a:stretch>
        </p:blipFill>
        <p:spPr bwMode="auto">
          <a:xfrm>
            <a:off x="0" y="3276600"/>
            <a:ext cx="9144000" cy="3581400"/>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1940" y="914400"/>
            <a:ext cx="8458200" cy="3785652"/>
          </a:xfrm>
          <a:prstGeom prst="rect">
            <a:avLst/>
          </a:prstGeom>
          <a:noFill/>
        </p:spPr>
        <p:txBody>
          <a:bodyPr wrap="square" rtlCol="0">
            <a:spAutoFit/>
          </a:bodyPr>
          <a:lstStyle/>
          <a:p>
            <a:pPr marL="457200" lvl="2" indent="-457200" algn="just">
              <a:buFont typeface="Arial" pitchFamily="34" charset="0"/>
              <a:buChar char="•"/>
            </a:pPr>
            <a:r>
              <a:rPr lang="en-US" sz="2400" b="1" dirty="0" smtClean="0"/>
              <a:t>There are four suggested material  used in our project. Aluminum, titanium, stainless steel and fiber glass</a:t>
            </a:r>
          </a:p>
          <a:p>
            <a:pPr marL="457200" lvl="2" indent="-457200" algn="just">
              <a:buFont typeface="Arial" pitchFamily="34" charset="0"/>
              <a:buChar char="•"/>
            </a:pPr>
            <a:endParaRPr lang="en-US" sz="2400" b="1" dirty="0" smtClean="0"/>
          </a:p>
          <a:p>
            <a:pPr marL="457200" lvl="2" indent="-457200" algn="just">
              <a:buFont typeface="Arial" pitchFamily="34" charset="0"/>
              <a:buChar char="•"/>
            </a:pPr>
            <a:r>
              <a:rPr lang="en-US" sz="2400" b="1" dirty="0" smtClean="0"/>
              <a:t>We decided to use the stainless steel in the knee joint part (the 4-bar mechanism because not toxic as aluminum and not so expensive as titanium and fiber glass </a:t>
            </a:r>
          </a:p>
          <a:p>
            <a:pPr marL="457200" lvl="2" indent="-457200" algn="just">
              <a:buFont typeface="Arial" pitchFamily="34" charset="0"/>
              <a:buChar char="•"/>
            </a:pPr>
            <a:r>
              <a:rPr lang="en-US" sz="2400" b="1" dirty="0" smtClean="0"/>
              <a:t>It has good mechanical proprieties  </a:t>
            </a:r>
          </a:p>
          <a:p>
            <a:pPr marL="457200" lvl="2" indent="-457200"/>
            <a:r>
              <a:rPr lang="en-US" sz="2400" b="1" dirty="0" smtClean="0">
                <a:latin typeface="Calibri" pitchFamily="34" charset="0"/>
                <a:cs typeface="Calibri" pitchFamily="34" charset="0"/>
              </a:rPr>
              <a:t> </a:t>
            </a:r>
            <a:endParaRPr lang="en-US" sz="2400" b="1" dirty="0">
              <a:latin typeface="Calibri" pitchFamily="34" charset="0"/>
              <a:cs typeface="Calibri"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Google Tecg\Desktop\New folder\ischialsocket.jpg"/>
          <p:cNvPicPr>
            <a:picLocks noChangeAspect="1" noChangeArrowheads="1"/>
          </p:cNvPicPr>
          <p:nvPr/>
        </p:nvPicPr>
        <p:blipFill>
          <a:blip r:embed="rId2"/>
          <a:srcRect/>
          <a:stretch>
            <a:fillRect/>
          </a:stretch>
        </p:blipFill>
        <p:spPr bwMode="auto">
          <a:xfrm>
            <a:off x="2362200" y="457200"/>
            <a:ext cx="2743200" cy="2743200"/>
          </a:xfrm>
          <a:prstGeom prst="rect">
            <a:avLst/>
          </a:prstGeom>
          <a:noFill/>
        </p:spPr>
      </p:pic>
      <p:sp>
        <p:nvSpPr>
          <p:cNvPr id="7" name="TextBox 6"/>
          <p:cNvSpPr txBox="1"/>
          <p:nvPr/>
        </p:nvSpPr>
        <p:spPr>
          <a:xfrm>
            <a:off x="2209800" y="3733800"/>
            <a:ext cx="8191528" cy="2677656"/>
          </a:xfrm>
          <a:prstGeom prst="rect">
            <a:avLst/>
          </a:prstGeom>
          <a:noFill/>
        </p:spPr>
        <p:txBody>
          <a:bodyPr wrap="square" rtlCol="0">
            <a:spAutoFit/>
          </a:bodyPr>
          <a:lstStyle/>
          <a:p>
            <a:pPr marL="457200" lvl="2" indent="-457200"/>
            <a:r>
              <a:rPr lang="en-US" sz="2400" dirty="0" smtClean="0"/>
              <a:t>The idea of use fiber glass in socket </a:t>
            </a:r>
          </a:p>
          <a:p>
            <a:pPr marL="457200" lvl="2" indent="-457200"/>
            <a:r>
              <a:rPr lang="en-US" sz="2400" dirty="0" smtClean="0"/>
              <a:t>is to provide the patient with a socket</a:t>
            </a:r>
          </a:p>
          <a:p>
            <a:pPr marL="457200" lvl="2" indent="-457200"/>
            <a:r>
              <a:rPr lang="en-US" sz="2400" dirty="0" smtClean="0"/>
              <a:t> that is light in weight, thin in design</a:t>
            </a:r>
          </a:p>
          <a:p>
            <a:pPr marL="457200" lvl="2" indent="-457200"/>
            <a:r>
              <a:rPr lang="en-US" sz="2400" dirty="0" smtClean="0"/>
              <a:t> extremely strong and durable and </a:t>
            </a:r>
          </a:p>
          <a:p>
            <a:pPr marL="457200" lvl="2" indent="-457200"/>
            <a:r>
              <a:rPr lang="en-US" sz="2400" dirty="0" smtClean="0"/>
              <a:t>non toxic material </a:t>
            </a:r>
          </a:p>
          <a:p>
            <a:pPr marL="457200" lvl="2" indent="-457200"/>
            <a:r>
              <a:rPr lang="en-US" sz="2400" dirty="0" smtClean="0"/>
              <a:t> </a:t>
            </a:r>
            <a:br>
              <a:rPr lang="en-US" sz="2400" dirty="0" smtClean="0"/>
            </a:br>
            <a:endParaRPr lang="en-US" sz="2400" dirty="0">
              <a:latin typeface="Calibri" pitchFamily="34" charset="0"/>
              <a:cs typeface="Calibri"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47800" y="2057400"/>
            <a:ext cx="6163867" cy="1754326"/>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Supervised by:</a:t>
            </a:r>
          </a:p>
          <a:p>
            <a:pPr algn="ctr"/>
            <a:r>
              <a:rPr lang="en-US" sz="54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Dr. nidal farhat </a:t>
            </a:r>
            <a:endParaRPr lang="ar-SA" sz="5400" b="1" cap="none" spc="300" dirty="0">
              <a:ln w="11430" cmpd="sng">
                <a:solidFill>
                  <a:schemeClr val="accent1">
                    <a:tint val="10000"/>
                  </a:schemeClr>
                </a:solidFill>
                <a:prstDash val="solid"/>
                <a:miter lim="800000"/>
              </a:ln>
              <a:effectLst>
                <a:glow rad="45500">
                  <a:schemeClr val="accent1">
                    <a:satMod val="220000"/>
                    <a:alpha val="35000"/>
                  </a:schemeClr>
                </a:glow>
              </a:effectLst>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j0174020"/>
          <p:cNvPicPr>
            <a:picLocks noChangeAspect="1" noChangeArrowheads="1" noCrop="1"/>
          </p:cNvPicPr>
          <p:nvPr/>
        </p:nvPicPr>
        <p:blipFill>
          <a:blip r:embed="rId3">
            <a:extLst>
              <a:ext uri="{28A0092B-C50C-407E-A947-70E740481C1C}">
                <a14:useLocalDpi xmlns="" xmlns:a14="http://schemas.microsoft.com/office/drawing/2010/main" val="0"/>
              </a:ext>
            </a:extLst>
          </a:blip>
          <a:srcRect/>
          <a:stretch>
            <a:fillRect/>
          </a:stretch>
        </p:blipFill>
        <p:spPr bwMode="auto">
          <a:xfrm>
            <a:off x="2895600" y="1752600"/>
            <a:ext cx="3384550" cy="3352800"/>
          </a:xfrm>
          <a:prstGeom prst="rect">
            <a:avLst/>
          </a:prstGeom>
          <a:noFill/>
          <a:extLst>
            <a:ext uri="{909E8E84-426E-40DD-AFC4-6F175D3DCCD1}">
              <a14:hiddenFill xmlns="" xmlns:a14="http://schemas.microsoft.com/office/drawing/2010/main">
                <a:solidFill>
                  <a:srgbClr val="FFFFFF"/>
                </a:solidFill>
              </a14:hiddenFill>
            </a:ext>
          </a:extLst>
        </p:spPr>
      </p:pic>
      <p:sp>
        <p:nvSpPr>
          <p:cNvPr id="3" name="Text Box 9"/>
          <p:cNvSpPr txBox="1">
            <a:spLocks noChangeArrowheads="1"/>
          </p:cNvSpPr>
          <p:nvPr/>
        </p:nvSpPr>
        <p:spPr bwMode="auto">
          <a:xfrm>
            <a:off x="2667000" y="838200"/>
            <a:ext cx="381000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spcBef>
                <a:spcPct val="0"/>
              </a:spcBef>
              <a:buClrTx/>
              <a:buFontTx/>
              <a:buNone/>
            </a:pPr>
            <a:r>
              <a:rPr lang="en-US" sz="3600" u="none" dirty="0">
                <a:latin typeface="Arial" charset="0"/>
              </a:rPr>
              <a:t>Any Questions</a:t>
            </a:r>
          </a:p>
        </p:txBody>
      </p:sp>
      <p:pic>
        <p:nvPicPr>
          <p:cNvPr id="4" name="Picture 4" descr="j0178313"/>
          <p:cNvPicPr>
            <a:picLocks noChangeAspect="1" noChangeArrowheads="1" noCrop="1"/>
          </p:cNvPicPr>
          <p:nvPr/>
        </p:nvPicPr>
        <p:blipFill>
          <a:blip r:embed="rId4">
            <a:extLst>
              <a:ext uri="{28A0092B-C50C-407E-A947-70E740481C1C}">
                <a14:useLocalDpi xmlns="" xmlns:a14="http://schemas.microsoft.com/office/drawing/2010/main" val="0"/>
              </a:ext>
            </a:extLst>
          </a:blip>
          <a:srcRect/>
          <a:stretch>
            <a:fillRect/>
          </a:stretch>
        </p:blipFill>
        <p:spPr bwMode="auto">
          <a:xfrm>
            <a:off x="1600200" y="1905000"/>
            <a:ext cx="666750" cy="666750"/>
          </a:xfrm>
          <a:prstGeom prst="rect">
            <a:avLst/>
          </a:prstGeom>
          <a:noFill/>
          <a:extLst>
            <a:ext uri="{909E8E84-426E-40DD-AFC4-6F175D3DCCD1}">
              <a14:hiddenFill xmlns="" xmlns:a14="http://schemas.microsoft.com/office/drawing/2010/main">
                <a:solidFill>
                  <a:srgbClr val="FFFFFF"/>
                </a:solidFill>
              </a14:hiddenFill>
            </a:ext>
          </a:extLst>
        </p:spPr>
      </p:pic>
      <p:sp>
        <p:nvSpPr>
          <p:cNvPr id="5" name="Text Box 11"/>
          <p:cNvSpPr txBox="1">
            <a:spLocks noChangeArrowheads="1"/>
          </p:cNvSpPr>
          <p:nvPr/>
        </p:nvSpPr>
        <p:spPr bwMode="auto">
          <a:xfrm>
            <a:off x="4876800" y="5257800"/>
            <a:ext cx="6099175" cy="237603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marL="339725" indent="-339725">
              <a:spcBef>
                <a:spcPct val="0"/>
              </a:spcBef>
              <a:defRPr>
                <a:solidFill>
                  <a:schemeClr val="tx1"/>
                </a:solidFill>
                <a:latin typeface="Arial" charset="0"/>
              </a:defRPr>
            </a:lvl1pPr>
            <a:lvl2pPr>
              <a:spcBef>
                <a:spcPct val="0"/>
              </a:spcBef>
              <a:defRPr>
                <a:solidFill>
                  <a:schemeClr val="tx1"/>
                </a:solidFill>
                <a:latin typeface="Arial" charset="0"/>
              </a:defRPr>
            </a:lvl2pPr>
            <a:lvl3pPr>
              <a:spcBef>
                <a:spcPct val="0"/>
              </a:spcBef>
              <a:defRPr>
                <a:solidFill>
                  <a:schemeClr val="tx1"/>
                </a:solidFill>
                <a:latin typeface="Arial" charset="0"/>
              </a:defRPr>
            </a:lvl3pPr>
            <a:lvl4pPr>
              <a:spcBef>
                <a:spcPct val="0"/>
              </a:spcBef>
              <a:defRPr>
                <a:solidFill>
                  <a:schemeClr val="tx1"/>
                </a:solidFill>
                <a:latin typeface="Arial" charset="0"/>
              </a:defRPr>
            </a:lvl4pPr>
            <a:lvl5pPr>
              <a:spcBef>
                <a:spcPct val="0"/>
              </a:spcBef>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a:spcBef>
                <a:spcPct val="20000"/>
              </a:spcBef>
            </a:pPr>
            <a:r>
              <a:rPr lang="en-US" sz="1400" u="none" dirty="0">
                <a:latin typeface="Verdana" pitchFamily="34" charset="0"/>
              </a:rPr>
              <a:t>Prepared By</a:t>
            </a:r>
            <a:r>
              <a:rPr lang="en-US" sz="1400" u="none" dirty="0" smtClean="0">
                <a:latin typeface="Verdana" pitchFamily="34" charset="0"/>
              </a:rPr>
              <a:t>:  ala’a maqboul</a:t>
            </a:r>
          </a:p>
          <a:p>
            <a:pPr>
              <a:spcBef>
                <a:spcPct val="20000"/>
              </a:spcBef>
            </a:pPr>
            <a:r>
              <a:rPr lang="en-US" sz="1400" dirty="0" smtClean="0">
                <a:latin typeface="Verdana" pitchFamily="34" charset="0"/>
              </a:rPr>
              <a:t>                     Drwesh azzam</a:t>
            </a:r>
          </a:p>
          <a:p>
            <a:pPr>
              <a:spcBef>
                <a:spcPct val="20000"/>
              </a:spcBef>
            </a:pPr>
            <a:r>
              <a:rPr lang="en-US" sz="1400" dirty="0" smtClean="0">
                <a:latin typeface="Verdana" pitchFamily="34" charset="0"/>
              </a:rPr>
              <a:t>                     Diala awaysa </a:t>
            </a:r>
          </a:p>
          <a:p>
            <a:pPr>
              <a:spcBef>
                <a:spcPct val="20000"/>
              </a:spcBef>
            </a:pPr>
            <a:r>
              <a:rPr lang="en-US" sz="1400" dirty="0" smtClean="0">
                <a:latin typeface="Verdana" pitchFamily="34" charset="0"/>
              </a:rPr>
              <a:t>                     Jehad yaha     </a:t>
            </a:r>
          </a:p>
          <a:p>
            <a:pPr>
              <a:spcBef>
                <a:spcPct val="20000"/>
              </a:spcBef>
            </a:pPr>
            <a:endParaRPr lang="en-US" sz="1400" dirty="0" smtClean="0">
              <a:latin typeface="Verdana" pitchFamily="34" charset="0"/>
            </a:endParaRPr>
          </a:p>
          <a:p>
            <a:pPr>
              <a:spcBef>
                <a:spcPct val="20000"/>
              </a:spcBef>
            </a:pPr>
            <a:r>
              <a:rPr lang="en-US" sz="1400" u="none" dirty="0" smtClean="0">
                <a:latin typeface="Verdana" pitchFamily="34" charset="0"/>
              </a:rPr>
              <a:t> </a:t>
            </a:r>
          </a:p>
          <a:p>
            <a:pPr>
              <a:spcBef>
                <a:spcPct val="20000"/>
              </a:spcBef>
            </a:pPr>
            <a:r>
              <a:rPr lang="en-US" sz="1400" u="none" dirty="0" smtClean="0">
                <a:latin typeface="Verdana" pitchFamily="34" charset="0"/>
              </a:rPr>
              <a:t> </a:t>
            </a:r>
            <a:endParaRPr lang="en-US" sz="1400" u="none" dirty="0">
              <a:latin typeface="Verdana" pitchFamily="34" charset="0"/>
            </a:endParaRPr>
          </a:p>
          <a:p>
            <a:pPr>
              <a:spcBef>
                <a:spcPct val="20000"/>
              </a:spcBef>
            </a:pPr>
            <a:endParaRPr lang="en-US" sz="1400" u="none" dirty="0">
              <a:latin typeface="Verdana" pitchFamily="34" charset="0"/>
            </a:endParaRPr>
          </a:p>
          <a:p>
            <a:pPr>
              <a:spcBef>
                <a:spcPct val="20000"/>
              </a:spcBef>
            </a:pPr>
            <a:endParaRPr lang="en-US" sz="1400" u="none" dirty="0">
              <a:latin typeface="Verdana" pitchFamily="34" charset="0"/>
            </a:endParaRPr>
          </a:p>
        </p:txBody>
      </p:sp>
      <p:pic>
        <p:nvPicPr>
          <p:cNvPr id="6" name="Picture 3" descr="j0178313"/>
          <p:cNvPicPr>
            <a:picLocks noChangeAspect="1" noChangeArrowheads="1" noCrop="1"/>
          </p:cNvPicPr>
          <p:nvPr/>
        </p:nvPicPr>
        <p:blipFill>
          <a:blip r:embed="rId4">
            <a:extLst>
              <a:ext uri="{28A0092B-C50C-407E-A947-70E740481C1C}">
                <a14:useLocalDpi xmlns="" xmlns:a14="http://schemas.microsoft.com/office/drawing/2010/main" val="0"/>
              </a:ext>
            </a:extLst>
          </a:blip>
          <a:srcRect/>
          <a:stretch>
            <a:fillRect/>
          </a:stretch>
        </p:blipFill>
        <p:spPr bwMode="auto">
          <a:xfrm>
            <a:off x="609600" y="3352800"/>
            <a:ext cx="666750" cy="666750"/>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5" descr="j0178313"/>
          <p:cNvPicPr>
            <a:picLocks noChangeAspect="1" noChangeArrowheads="1" noCrop="1"/>
          </p:cNvPicPr>
          <p:nvPr/>
        </p:nvPicPr>
        <p:blipFill>
          <a:blip r:embed="rId4">
            <a:extLst>
              <a:ext uri="{28A0092B-C50C-407E-A947-70E740481C1C}">
                <a14:useLocalDpi xmlns="" xmlns:a14="http://schemas.microsoft.com/office/drawing/2010/main" val="0"/>
              </a:ext>
            </a:extLst>
          </a:blip>
          <a:srcRect/>
          <a:stretch>
            <a:fillRect/>
          </a:stretch>
        </p:blipFill>
        <p:spPr bwMode="auto">
          <a:xfrm>
            <a:off x="6172200" y="1905000"/>
            <a:ext cx="666750" cy="666750"/>
          </a:xfrm>
          <a:prstGeom prst="rect">
            <a:avLst/>
          </a:prstGeom>
          <a:noFill/>
          <a:extLst>
            <a:ext uri="{909E8E84-426E-40DD-AFC4-6F175D3DCCD1}">
              <a14:hiddenFill xmlns="" xmlns:a14="http://schemas.microsoft.com/office/drawing/2010/main">
                <a:solidFill>
                  <a:srgbClr val="FFFFFF"/>
                </a:solidFill>
              </a14:hiddenFill>
            </a:ext>
          </a:extLst>
        </p:spPr>
      </p:pic>
      <p:pic>
        <p:nvPicPr>
          <p:cNvPr id="8" name="Picture 5" descr="j0178313"/>
          <p:cNvPicPr>
            <a:picLocks noChangeAspect="1" noChangeArrowheads="1" noCrop="1"/>
          </p:cNvPicPr>
          <p:nvPr/>
        </p:nvPicPr>
        <p:blipFill>
          <a:blip r:embed="rId4">
            <a:extLst>
              <a:ext uri="{28A0092B-C50C-407E-A947-70E740481C1C}">
                <a14:useLocalDpi xmlns="" xmlns:a14="http://schemas.microsoft.com/office/drawing/2010/main" val="0"/>
              </a:ext>
            </a:extLst>
          </a:blip>
          <a:srcRect/>
          <a:stretch>
            <a:fillRect/>
          </a:stretch>
        </p:blipFill>
        <p:spPr bwMode="auto">
          <a:xfrm>
            <a:off x="6553200" y="3124200"/>
            <a:ext cx="666750" cy="666750"/>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5" descr="j0178313"/>
          <p:cNvPicPr>
            <a:picLocks noChangeAspect="1" noChangeArrowheads="1" noCrop="1"/>
          </p:cNvPicPr>
          <p:nvPr/>
        </p:nvPicPr>
        <p:blipFill>
          <a:blip r:embed="rId4">
            <a:extLst>
              <a:ext uri="{28A0092B-C50C-407E-A947-70E740481C1C}">
                <a14:useLocalDpi xmlns="" xmlns:a14="http://schemas.microsoft.com/office/drawing/2010/main" val="0"/>
              </a:ext>
            </a:extLst>
          </a:blip>
          <a:srcRect/>
          <a:stretch>
            <a:fillRect/>
          </a:stretch>
        </p:blipFill>
        <p:spPr bwMode="auto">
          <a:xfrm>
            <a:off x="6858000" y="4343400"/>
            <a:ext cx="666750" cy="666750"/>
          </a:xfrm>
          <a:prstGeom prst="rect">
            <a:avLst/>
          </a:prstGeom>
          <a:noFill/>
          <a:extLst>
            <a:ext uri="{909E8E84-426E-40DD-AFC4-6F175D3DCCD1}">
              <a14:hiddenFill xmlns="" xmlns:a14="http://schemas.microsoft.com/office/drawing/2010/main">
                <a:solidFill>
                  <a:srgbClr val="FFFFFF"/>
                </a:solidFill>
              </a14:hiddenFill>
            </a:ext>
          </a:extLst>
        </p:spPr>
      </p:pic>
      <p:pic>
        <p:nvPicPr>
          <p:cNvPr id="10" name="Picture 3" descr="j0178313"/>
          <p:cNvPicPr>
            <a:picLocks noChangeAspect="1" noChangeArrowheads="1" noCrop="1"/>
          </p:cNvPicPr>
          <p:nvPr/>
        </p:nvPicPr>
        <p:blipFill>
          <a:blip r:embed="rId4">
            <a:extLst>
              <a:ext uri="{28A0092B-C50C-407E-A947-70E740481C1C}">
                <a14:useLocalDpi xmlns="" xmlns:a14="http://schemas.microsoft.com/office/drawing/2010/main" val="0"/>
              </a:ext>
            </a:extLst>
          </a:blip>
          <a:srcRect/>
          <a:stretch>
            <a:fillRect/>
          </a:stretch>
        </p:blipFill>
        <p:spPr bwMode="auto">
          <a:xfrm>
            <a:off x="838200" y="4572000"/>
            <a:ext cx="666750" cy="666750"/>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3"/>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3"/>
                                        </p:tgtEl>
                                        <p:attrNameLst>
                                          <p:attrName>ppt_y</p:attrName>
                                        </p:attrNameLst>
                                      </p:cBhvr>
                                      <p:tavLst>
                                        <p:tav tm="0">
                                          <p:val>
                                            <p:strVal val="#ppt_y"/>
                                          </p:val>
                                        </p:tav>
                                        <p:tav tm="100000">
                                          <p:val>
                                            <p:strVal val="#ppt_y"/>
                                          </p:val>
                                        </p:tav>
                                      </p:tavLst>
                                    </p:anim>
                                    <p:animEffect transition="in" filter="fade">
                                      <p:cBhvr>
                                        <p:cTn id="10" dur="1000"/>
                                        <p:tgtEl>
                                          <p:spTgt spid="3"/>
                                        </p:tgtEl>
                                      </p:cBhvr>
                                    </p:animEffect>
                                  </p:childTnLst>
                                  <p:subTnLst>
                                    <p:audio>
                                      <p:cMediaNode>
                                        <p:cTn display="0" masterRel="sameClick">
                                          <p:stCondLst>
                                            <p:cond evt="begin" delay="0">
                                              <p:tn val="5"/>
                                            </p:cond>
                                          </p:stCondLst>
                                          <p:endCondLst>
                                            <p:cond evt="onStopAudio" delay="0">
                                              <p:tgtEl>
                                                <p:sldTgt/>
                                              </p:tgtEl>
                                            </p:cond>
                                          </p:endCondLst>
                                        </p:cTn>
                                        <p:tgtEl>
                                          <p:sndTgt r:embed="rId2" name="applaus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http://resumeswan.com/wp-content/uploads/2011/05/Thank-you-note.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1000" y="1066801"/>
            <a:ext cx="8458200" cy="4524315"/>
          </a:xfrm>
          <a:prstGeom prst="rect">
            <a:avLst/>
          </a:prstGeom>
          <a:noFill/>
        </p:spPr>
        <p:txBody>
          <a:bodyPr wrap="square" rtlCol="0">
            <a:spAutoFit/>
          </a:bodyPr>
          <a:lstStyle/>
          <a:p>
            <a:pPr algn="just">
              <a:spcAft>
                <a:spcPts val="0"/>
              </a:spcAft>
              <a:buNone/>
              <a:defRPr/>
            </a:pPr>
            <a:r>
              <a:rPr lang="en-US" sz="2400" b="1" dirty="0" smtClean="0"/>
              <a:t>Prosthetic limbs used to help those people who lose their lower  limbs by many reasons (wars , diseases as diabetes and landmines ) to live their life as we are. </a:t>
            </a:r>
          </a:p>
          <a:p>
            <a:pPr algn="just">
              <a:spcAft>
                <a:spcPts val="0"/>
              </a:spcAft>
              <a:buNone/>
              <a:defRPr/>
            </a:pPr>
            <a:endParaRPr lang="en-US" sz="2400" b="1" dirty="0" smtClean="0"/>
          </a:p>
          <a:p>
            <a:pPr algn="just">
              <a:spcAft>
                <a:spcPts val="0"/>
              </a:spcAft>
              <a:buNone/>
              <a:defRPr/>
            </a:pPr>
            <a:r>
              <a:rPr lang="en-US" sz="2400" b="1" dirty="0" smtClean="0"/>
              <a:t>There are two cases of amputee (BK) below knee (turn action of the femur bone)  or (AK) above knee(turn action of the tibia bone), we handle the case of the above knee amputation.</a:t>
            </a:r>
          </a:p>
          <a:p>
            <a:pPr marL="457200" lvl="2" indent="-457200" algn="just"/>
            <a:endParaRPr lang="en-US" sz="2400" b="1" dirty="0" smtClean="0"/>
          </a:p>
          <a:p>
            <a:pPr marL="457200" lvl="2" indent="-457200" algn="just"/>
            <a:r>
              <a:rPr lang="en-US" sz="2400" b="1" dirty="0" smtClean="0"/>
              <a:t>In the previous semester we discus the idea of the prosthetic limbs and then we designed it. </a:t>
            </a:r>
          </a:p>
          <a:p>
            <a:pPr marL="457200" lvl="2" indent="-457200" algn="just"/>
            <a:r>
              <a:rPr lang="en-US" sz="2400" b="1" dirty="0" smtClean="0"/>
              <a:t> here  we can see how did we execute  it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p:cNvSpPr txBox="1">
            <a:spLocks noChangeArrowheads="1"/>
          </p:cNvSpPr>
          <p:nvPr/>
        </p:nvSpPr>
        <p:spPr bwMode="auto">
          <a:xfrm>
            <a:off x="609600" y="1219200"/>
            <a:ext cx="5638800" cy="1524000"/>
          </a:xfrm>
          <a:prstGeom prst="rect">
            <a:avLst/>
          </a:prstGeom>
          <a:solidFill>
            <a:schemeClr val="accent1">
              <a:lumMod val="60000"/>
              <a:lumOff val="40000"/>
            </a:schemeClr>
          </a:solidFill>
          <a:ln w="12700" algn="ctr">
            <a:solidFill>
              <a:schemeClr val="bg2"/>
            </a:solidFill>
            <a:round/>
            <a:headEnd/>
            <a:tailEnd/>
          </a:ln>
        </p:spPr>
        <p:txBody>
          <a:bodyPr tIns="91440" bIns="91440" anchor="ctr">
            <a:normAutofit fontScale="92500"/>
          </a:bodyPr>
          <a:lstStyle/>
          <a:p>
            <a:pPr marL="109537" marR="0" lvl="0" indent="0" algn="r" defTabSz="914400" rtl="1" eaLnBrk="1" fontAlgn="auto" latinLnBrk="0" hangingPunct="1">
              <a:lnSpc>
                <a:spcPct val="100000"/>
              </a:lnSpc>
              <a:spcBef>
                <a:spcPct val="50000"/>
              </a:spcBef>
              <a:spcAft>
                <a:spcPts val="0"/>
              </a:spcAft>
              <a:buClr>
                <a:schemeClr val="accent1"/>
              </a:buClr>
              <a:buSzPct val="68000"/>
              <a:buFont typeface="Wingdings 3"/>
              <a:buNone/>
              <a:tabLst/>
              <a:defRPr/>
            </a:pPr>
            <a:r>
              <a:rPr lang="en-US" sz="5400" b="1" dirty="0" smtClean="0">
                <a:solidFill>
                  <a:srgbClr val="002060"/>
                </a:solidFill>
                <a:latin typeface="Calibri" pitchFamily="34" charset="0"/>
                <a:cs typeface="Calibri" pitchFamily="34" charset="0"/>
              </a:rPr>
              <a:t>Main component</a:t>
            </a:r>
            <a:r>
              <a:rPr kumimoji="0" lang="en-US" sz="5400" b="1" i="0" u="none" strike="noStrike" kern="1200" cap="none" spc="0" normalizeH="0" baseline="0" noProof="0" dirty="0" smtClean="0">
                <a:ln>
                  <a:noFill/>
                </a:ln>
                <a:solidFill>
                  <a:srgbClr val="002060"/>
                </a:solidFill>
                <a:effectLst/>
                <a:uLnTx/>
                <a:uFillTx/>
                <a:latin typeface="Calibri" pitchFamily="34" charset="0"/>
                <a:ea typeface="+mn-ea"/>
                <a:cs typeface="Calibri" pitchFamily="34" charset="0"/>
              </a:rPr>
              <a:t>     </a:t>
            </a:r>
            <a:endParaRPr kumimoji="0" lang="en-US" sz="5400" b="1" i="0" u="none" strike="noStrike" kern="1200" cap="none" spc="0" normalizeH="0" baseline="0" noProof="0" dirty="0">
              <a:ln>
                <a:noFill/>
              </a:ln>
              <a:solidFill>
                <a:srgbClr val="002060"/>
              </a:solidFill>
              <a:effectLst/>
              <a:uLnTx/>
              <a:uFillTx/>
              <a:latin typeface="Calibri" pitchFamily="34" charset="0"/>
              <a:ea typeface="+mn-ea"/>
              <a:cs typeface="Calibri" pitchFamily="34" charset="0"/>
            </a:endParaRPr>
          </a:p>
        </p:txBody>
      </p:sp>
      <p:pic>
        <p:nvPicPr>
          <p:cNvPr id="4098" name="Picture 2" descr="C:\Users\Google Tecg\Desktop\New folder\freedom1.jpg"/>
          <p:cNvPicPr>
            <a:picLocks noChangeAspect="1" noChangeArrowheads="1"/>
          </p:cNvPicPr>
          <p:nvPr/>
        </p:nvPicPr>
        <p:blipFill>
          <a:blip r:embed="rId2"/>
          <a:srcRect/>
          <a:stretch>
            <a:fillRect/>
          </a:stretch>
        </p:blipFill>
        <p:spPr bwMode="auto">
          <a:xfrm>
            <a:off x="2619375" y="2895600"/>
            <a:ext cx="6524625" cy="366712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ChangeArrowheads="1"/>
          </p:cNvSpPr>
          <p:nvPr/>
        </p:nvSpPr>
        <p:spPr bwMode="auto">
          <a:xfrm>
            <a:off x="838200" y="685800"/>
            <a:ext cx="5257800" cy="457200"/>
          </a:xfrm>
          <a:prstGeom prst="rect">
            <a:avLst/>
          </a:prstGeom>
          <a:solidFill>
            <a:schemeClr val="accent1">
              <a:lumMod val="60000"/>
              <a:lumOff val="40000"/>
            </a:schemeClr>
          </a:solidFill>
          <a:ln w="12700" algn="ctr">
            <a:solidFill>
              <a:schemeClr val="bg2"/>
            </a:solidFill>
            <a:round/>
            <a:headEnd/>
            <a:tailEnd/>
          </a:ln>
        </p:spPr>
        <p:txBody>
          <a:bodyPr tIns="91440" bIns="91440" anchor="ctr"/>
          <a:lstStyle/>
          <a:p>
            <a:pPr>
              <a:spcBef>
                <a:spcPct val="50000"/>
              </a:spcBef>
            </a:pPr>
            <a:r>
              <a:rPr lang="en-US" sz="2800" b="1" dirty="0" smtClean="0">
                <a:solidFill>
                  <a:srgbClr val="002060"/>
                </a:solidFill>
                <a:latin typeface="Calibri" pitchFamily="34" charset="0"/>
                <a:cs typeface="Calibri" pitchFamily="34" charset="0"/>
              </a:rPr>
              <a:t>Socket </a:t>
            </a:r>
            <a:endParaRPr lang="en-US" sz="2800" b="1" dirty="0">
              <a:solidFill>
                <a:srgbClr val="002060"/>
              </a:solidFill>
              <a:latin typeface="Calibri" pitchFamily="34" charset="0"/>
              <a:cs typeface="Calibri" pitchFamily="34" charset="0"/>
            </a:endParaRPr>
          </a:p>
        </p:txBody>
      </p:sp>
      <p:sp>
        <p:nvSpPr>
          <p:cNvPr id="3" name="TextBox 2"/>
          <p:cNvSpPr txBox="1"/>
          <p:nvPr/>
        </p:nvSpPr>
        <p:spPr>
          <a:xfrm>
            <a:off x="381000" y="1516067"/>
            <a:ext cx="8458200" cy="2677656"/>
          </a:xfrm>
          <a:prstGeom prst="rect">
            <a:avLst/>
          </a:prstGeom>
          <a:noFill/>
        </p:spPr>
        <p:txBody>
          <a:bodyPr wrap="square" rtlCol="0">
            <a:spAutoFit/>
          </a:bodyPr>
          <a:lstStyle/>
          <a:p>
            <a:pPr marL="0" lvl="2"/>
            <a:r>
              <a:rPr lang="en-US" sz="2400" dirty="0" smtClean="0">
                <a:latin typeface="Calibri" pitchFamily="34" charset="0"/>
                <a:cs typeface="Calibri" pitchFamily="34" charset="0"/>
              </a:rPr>
              <a:t>It’s the interface between the patient and the prosthetic.</a:t>
            </a:r>
          </a:p>
          <a:p>
            <a:pPr marL="0" lvl="2"/>
            <a:r>
              <a:rPr lang="en-US" sz="2400" dirty="0" smtClean="0">
                <a:latin typeface="Calibri" pitchFamily="34" charset="0"/>
                <a:cs typeface="Calibri" pitchFamily="34" charset="0"/>
              </a:rPr>
              <a:t>A very important part it must be stable, comfortable and if not the patient will not want to wear it.</a:t>
            </a:r>
          </a:p>
          <a:p>
            <a:pPr marL="0" lvl="2"/>
            <a:r>
              <a:rPr lang="en-US" sz="2400" dirty="0" smtClean="0">
                <a:latin typeface="Calibri" pitchFamily="34" charset="0"/>
                <a:cs typeface="Calibri" pitchFamily="34" charset="0"/>
              </a:rPr>
              <a:t>It can be made from several materials but the best one which we </a:t>
            </a:r>
            <a:r>
              <a:rPr lang="en-US" sz="2400" dirty="0" err="1" smtClean="0">
                <a:latin typeface="Calibri" pitchFamily="34" charset="0"/>
                <a:cs typeface="Calibri" pitchFamily="34" charset="0"/>
              </a:rPr>
              <a:t>chosed</a:t>
            </a:r>
            <a:r>
              <a:rPr lang="en-US" sz="2400" dirty="0" smtClean="0">
                <a:latin typeface="Calibri" pitchFamily="34" charset="0"/>
                <a:cs typeface="Calibri" pitchFamily="34" charset="0"/>
              </a:rPr>
              <a:t> is the fiber glass since it is lightweight, extremely strong and non toxic</a:t>
            </a:r>
          </a:p>
          <a:p>
            <a:pPr marL="0" lvl="2"/>
            <a:endParaRPr lang="en-US" sz="2400" dirty="0">
              <a:latin typeface="Calibri" pitchFamily="34" charset="0"/>
              <a:cs typeface="Calibri" pitchFamily="34" charset="0"/>
            </a:endParaRPr>
          </a:p>
        </p:txBody>
      </p:sp>
      <p:pic>
        <p:nvPicPr>
          <p:cNvPr id="4" name="Picture 3" descr="imagesCA3WJ7SS.jpg"/>
          <p:cNvPicPr>
            <a:picLocks noChangeAspect="1"/>
          </p:cNvPicPr>
          <p:nvPr/>
        </p:nvPicPr>
        <p:blipFill>
          <a:blip r:embed="rId2" cstate="print"/>
          <a:stretch>
            <a:fillRect/>
          </a:stretch>
        </p:blipFill>
        <p:spPr>
          <a:xfrm>
            <a:off x="5508104" y="3985735"/>
            <a:ext cx="3635896" cy="287226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ChangeArrowheads="1"/>
          </p:cNvSpPr>
          <p:nvPr/>
        </p:nvSpPr>
        <p:spPr bwMode="auto">
          <a:xfrm>
            <a:off x="457200" y="533400"/>
            <a:ext cx="5257800" cy="789856"/>
          </a:xfrm>
          <a:prstGeom prst="rect">
            <a:avLst/>
          </a:prstGeom>
          <a:solidFill>
            <a:schemeClr val="accent1">
              <a:lumMod val="60000"/>
              <a:lumOff val="40000"/>
            </a:schemeClr>
          </a:solidFill>
          <a:ln w="12700" algn="ctr">
            <a:solidFill>
              <a:schemeClr val="bg2"/>
            </a:solidFill>
            <a:round/>
            <a:headEnd/>
            <a:tailEnd/>
          </a:ln>
        </p:spPr>
        <p:txBody>
          <a:bodyPr tIns="91440" bIns="91440" anchor="ctr"/>
          <a:lstStyle/>
          <a:p>
            <a:pPr>
              <a:spcBef>
                <a:spcPct val="50000"/>
              </a:spcBef>
            </a:pPr>
            <a:endParaRPr lang="en-US" sz="2800" b="1" dirty="0" smtClean="0">
              <a:solidFill>
                <a:srgbClr val="002060"/>
              </a:solidFill>
              <a:latin typeface="Calibri" pitchFamily="34" charset="0"/>
              <a:cs typeface="Calibri" pitchFamily="34" charset="0"/>
            </a:endParaRPr>
          </a:p>
          <a:p>
            <a:pPr>
              <a:spcBef>
                <a:spcPct val="50000"/>
              </a:spcBef>
            </a:pPr>
            <a:r>
              <a:rPr lang="en-US" sz="2800" b="1" dirty="0" smtClean="0">
                <a:solidFill>
                  <a:srgbClr val="002060"/>
                </a:solidFill>
                <a:latin typeface="Calibri" pitchFamily="34" charset="0"/>
                <a:cs typeface="Calibri" pitchFamily="34" charset="0"/>
              </a:rPr>
              <a:t>Four bar mechanism</a:t>
            </a:r>
          </a:p>
          <a:p>
            <a:pPr>
              <a:spcBef>
                <a:spcPct val="50000"/>
              </a:spcBef>
            </a:pPr>
            <a:endParaRPr lang="en-US" sz="2800" b="1" dirty="0">
              <a:solidFill>
                <a:srgbClr val="002060"/>
              </a:solidFill>
              <a:latin typeface="Calibri" pitchFamily="34" charset="0"/>
              <a:cs typeface="Calibri" pitchFamily="34" charset="0"/>
            </a:endParaRPr>
          </a:p>
        </p:txBody>
      </p:sp>
      <p:sp>
        <p:nvSpPr>
          <p:cNvPr id="3" name="TextBox 2"/>
          <p:cNvSpPr txBox="1"/>
          <p:nvPr/>
        </p:nvSpPr>
        <p:spPr>
          <a:xfrm>
            <a:off x="381000" y="1622189"/>
            <a:ext cx="8458200" cy="830997"/>
          </a:xfrm>
          <a:prstGeom prst="rect">
            <a:avLst/>
          </a:prstGeom>
          <a:noFill/>
        </p:spPr>
        <p:txBody>
          <a:bodyPr wrap="square" rtlCol="0">
            <a:spAutoFit/>
          </a:bodyPr>
          <a:lstStyle/>
          <a:p>
            <a:pPr marL="457200" lvl="2" indent="457200" algn="just"/>
            <a:r>
              <a:rPr lang="en-US" sz="2400" dirty="0" smtClean="0">
                <a:latin typeface="Calibri" pitchFamily="34" charset="0"/>
                <a:cs typeface="Calibri" pitchFamily="34" charset="0"/>
              </a:rPr>
              <a:t>It will act as the knee joint in the human leg. To connect                        between the femur and the tibia.</a:t>
            </a:r>
            <a:endParaRPr lang="en-US" sz="2400" dirty="0">
              <a:latin typeface="Calibri" pitchFamily="34" charset="0"/>
              <a:cs typeface="Calibri" pitchFamily="34" charset="0"/>
            </a:endParaRPr>
          </a:p>
        </p:txBody>
      </p:sp>
      <p:pic>
        <p:nvPicPr>
          <p:cNvPr id="4" name="Picture 3" descr="imagesCAIFLD49.jpg"/>
          <p:cNvPicPr>
            <a:picLocks noChangeAspect="1"/>
          </p:cNvPicPr>
          <p:nvPr/>
        </p:nvPicPr>
        <p:blipFill>
          <a:blip r:embed="rId2" cstate="print"/>
          <a:stretch>
            <a:fillRect/>
          </a:stretch>
        </p:blipFill>
        <p:spPr>
          <a:xfrm>
            <a:off x="3143240" y="3214686"/>
            <a:ext cx="3024336" cy="244487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ChangeArrowheads="1"/>
          </p:cNvSpPr>
          <p:nvPr/>
        </p:nvSpPr>
        <p:spPr bwMode="auto">
          <a:xfrm>
            <a:off x="838200" y="685800"/>
            <a:ext cx="5257800" cy="654968"/>
          </a:xfrm>
          <a:prstGeom prst="rect">
            <a:avLst/>
          </a:prstGeom>
          <a:solidFill>
            <a:schemeClr val="accent1">
              <a:lumMod val="60000"/>
              <a:lumOff val="40000"/>
            </a:schemeClr>
          </a:solidFill>
          <a:ln w="12700" algn="ctr">
            <a:solidFill>
              <a:schemeClr val="bg2"/>
            </a:solidFill>
            <a:round/>
            <a:headEnd/>
            <a:tailEnd/>
          </a:ln>
        </p:spPr>
        <p:txBody>
          <a:bodyPr tIns="91440" bIns="91440" anchor="ctr"/>
          <a:lstStyle/>
          <a:p>
            <a:pPr>
              <a:spcBef>
                <a:spcPct val="50000"/>
              </a:spcBef>
            </a:pPr>
            <a:r>
              <a:rPr lang="en-US" sz="2800" b="1" dirty="0" smtClean="0">
                <a:solidFill>
                  <a:srgbClr val="002060"/>
                </a:solidFill>
                <a:latin typeface="Calibri" pitchFamily="34" charset="0"/>
                <a:cs typeface="Calibri" pitchFamily="34" charset="0"/>
              </a:rPr>
              <a:t>Foot </a:t>
            </a:r>
            <a:endParaRPr lang="en-US" sz="2800" b="1" dirty="0">
              <a:solidFill>
                <a:srgbClr val="002060"/>
              </a:solidFill>
              <a:latin typeface="Calibri" pitchFamily="34" charset="0"/>
              <a:cs typeface="Calibri" pitchFamily="34" charset="0"/>
            </a:endParaRPr>
          </a:p>
        </p:txBody>
      </p:sp>
      <p:sp>
        <p:nvSpPr>
          <p:cNvPr id="3" name="TextBox 2"/>
          <p:cNvSpPr txBox="1"/>
          <p:nvPr/>
        </p:nvSpPr>
        <p:spPr>
          <a:xfrm>
            <a:off x="281940" y="1583229"/>
            <a:ext cx="8458200" cy="1200329"/>
          </a:xfrm>
          <a:prstGeom prst="rect">
            <a:avLst/>
          </a:prstGeom>
          <a:noFill/>
        </p:spPr>
        <p:txBody>
          <a:bodyPr wrap="square" rtlCol="0">
            <a:spAutoFit/>
          </a:bodyPr>
          <a:lstStyle/>
          <a:p>
            <a:pPr marL="457200" lvl="2" indent="-457200"/>
            <a:r>
              <a:rPr lang="en-US" sz="2400" dirty="0" smtClean="0">
                <a:latin typeface="Calibri" pitchFamily="34" charset="0"/>
                <a:cs typeface="Calibri" pitchFamily="34" charset="0"/>
              </a:rPr>
              <a:t>There is a variety of foots available to use:</a:t>
            </a:r>
          </a:p>
          <a:p>
            <a:pPr marL="457200" lvl="2" indent="-457200"/>
            <a:r>
              <a:rPr lang="en-US" sz="2400" dirty="0" smtClean="0">
                <a:latin typeface="Calibri" pitchFamily="34" charset="0"/>
                <a:cs typeface="Calibri" pitchFamily="34" charset="0"/>
              </a:rPr>
              <a:t>Articulated feet with moving joints  and non-articulated feet that does not have moving joints</a:t>
            </a:r>
            <a:endParaRPr lang="en-US" sz="2400" dirty="0">
              <a:latin typeface="Calibri" pitchFamily="34" charset="0"/>
              <a:cs typeface="Calibri" pitchFamily="34" charset="0"/>
            </a:endParaRPr>
          </a:p>
        </p:txBody>
      </p:sp>
      <p:pic>
        <p:nvPicPr>
          <p:cNvPr id="4" name="Picture 3" descr="imagesCAAA74RB.jpg"/>
          <p:cNvPicPr>
            <a:picLocks noChangeAspect="1"/>
          </p:cNvPicPr>
          <p:nvPr/>
        </p:nvPicPr>
        <p:blipFill>
          <a:blip r:embed="rId2" cstate="print"/>
          <a:stretch>
            <a:fillRect/>
          </a:stretch>
        </p:blipFill>
        <p:spPr>
          <a:xfrm>
            <a:off x="3829736" y="3717032"/>
            <a:ext cx="5314264" cy="3140968"/>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txBox="1">
            <a:spLocks noChangeArrowheads="1"/>
          </p:cNvSpPr>
          <p:nvPr/>
        </p:nvSpPr>
        <p:spPr bwMode="auto">
          <a:xfrm>
            <a:off x="457200" y="1714488"/>
            <a:ext cx="5638800" cy="1524000"/>
          </a:xfrm>
          <a:prstGeom prst="rect">
            <a:avLst/>
          </a:prstGeom>
          <a:solidFill>
            <a:schemeClr val="accent1">
              <a:lumMod val="60000"/>
              <a:lumOff val="40000"/>
            </a:schemeClr>
          </a:solidFill>
          <a:ln w="12700" algn="ctr">
            <a:solidFill>
              <a:schemeClr val="bg2"/>
            </a:solidFill>
            <a:round/>
            <a:headEnd/>
            <a:tailEnd/>
          </a:ln>
        </p:spPr>
        <p:txBody>
          <a:bodyPr tIns="91440" bIns="91440" anchor="ctr"/>
          <a:lstStyle/>
          <a:p>
            <a:pPr marL="109537" marR="0" lvl="0" indent="0" algn="r" defTabSz="914400" rtl="1" eaLnBrk="1" fontAlgn="auto" latinLnBrk="0" hangingPunct="1">
              <a:lnSpc>
                <a:spcPct val="100000"/>
              </a:lnSpc>
              <a:spcBef>
                <a:spcPct val="50000"/>
              </a:spcBef>
              <a:spcAft>
                <a:spcPts val="0"/>
              </a:spcAft>
              <a:buClr>
                <a:schemeClr val="accent3"/>
              </a:buClr>
              <a:buSzPct val="95000"/>
              <a:buFont typeface="Wingdings 2"/>
              <a:buNone/>
              <a:tabLst/>
              <a:defRPr/>
            </a:pPr>
            <a:r>
              <a:rPr kumimoji="0" lang="en-US" sz="5400" b="1" i="0" u="none" strike="noStrike" kern="1200" cap="none" spc="0" normalizeH="0" baseline="0" noProof="0" smtClean="0">
                <a:ln>
                  <a:noFill/>
                </a:ln>
                <a:solidFill>
                  <a:srgbClr val="002060"/>
                </a:solidFill>
                <a:effectLst/>
                <a:uLnTx/>
                <a:uFillTx/>
                <a:latin typeface="Calibri" pitchFamily="34" charset="0"/>
                <a:ea typeface="+mn-ea"/>
                <a:cs typeface="Calibri" pitchFamily="34" charset="0"/>
              </a:rPr>
              <a:t>Human gait      </a:t>
            </a:r>
            <a:endParaRPr kumimoji="0" lang="en-US" sz="5400" b="1" i="0" u="none" strike="noStrike" kern="1200" cap="none" spc="0" normalizeH="0" baseline="0" noProof="0" dirty="0">
              <a:ln>
                <a:noFill/>
              </a:ln>
              <a:solidFill>
                <a:srgbClr val="002060"/>
              </a:solidFill>
              <a:effectLst/>
              <a:uLnTx/>
              <a:uFillTx/>
              <a:latin typeface="Calibri" pitchFamily="34" charset="0"/>
              <a:ea typeface="+mn-ea"/>
              <a:cs typeface="Calibri" pitchFamily="34" charset="0"/>
            </a:endParaRPr>
          </a:p>
        </p:txBody>
      </p:sp>
      <p:pic>
        <p:nvPicPr>
          <p:cNvPr id="30722" name="Picture 2" descr="http://cacm.acm.org/system/assets/0000/5958/082411_iStock_Walking-Feet1.large.jpg?1314205885&amp;1314205884"/>
          <p:cNvPicPr>
            <a:picLocks noChangeAspect="1" noChangeArrowheads="1"/>
          </p:cNvPicPr>
          <p:nvPr/>
        </p:nvPicPr>
        <p:blipFill>
          <a:blip r:embed="rId2"/>
          <a:srcRect/>
          <a:stretch>
            <a:fillRect/>
          </a:stretch>
        </p:blipFill>
        <p:spPr bwMode="auto">
          <a:xfrm>
            <a:off x="6477000" y="4114800"/>
            <a:ext cx="2381250" cy="238125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555</TotalTime>
  <Words>737</Words>
  <Application>Microsoft Office PowerPoint</Application>
  <PresentationFormat>On-screen Show (4:3)</PresentationFormat>
  <Paragraphs>94</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Concourse</vt:lpstr>
      <vt:lpstr>Prosthetic limbs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Design the Cross sections 4-bar</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Prosthetic limbs</dc:title>
  <dc:creator>Ghaleb S. Kousa</dc:creator>
  <cp:lastModifiedBy>Google Tecg</cp:lastModifiedBy>
  <cp:revision>56</cp:revision>
  <dcterms:created xsi:type="dcterms:W3CDTF">2006-08-16T00:00:00Z</dcterms:created>
  <dcterms:modified xsi:type="dcterms:W3CDTF">2012-05-23T07:19:08Z</dcterms:modified>
</cp:coreProperties>
</file>