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4" r:id="rId21"/>
    <p:sldId id="285" r:id="rId22"/>
    <p:sldId id="286" r:id="rId23"/>
    <p:sldId id="287" r:id="rId24"/>
    <p:sldId id="293" r:id="rId25"/>
    <p:sldId id="294" r:id="rId26"/>
    <p:sldId id="295" r:id="rId27"/>
    <p:sldId id="29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9" r:id="rId36"/>
    <p:sldId id="292" r:id="rId37"/>
    <p:sldId id="291" r:id="rId38"/>
    <p:sldId id="288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206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B99E1-DA08-41DD-AB89-C8C86F127E77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E97DF-000E-48AD-88A2-ABCC31E805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6019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E97DF-000E-48AD-88A2-ABCC31E8057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385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FE14D9-E6E0-4361-8B98-0B735BF4AB6E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F2C9F46-4953-465B-B63B-3BFE4C41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B6FFC-F775-4352-A228-5AA2B9ECBC1B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C9F46-4953-465B-B63B-3BFE4C41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10C8C-FC38-4B38-96B8-ABF9BBF1A32D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C9F46-4953-465B-B63B-3BFE4C41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2C0AC5-4CAB-47E6-B06B-B095B477E0A6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C9F46-4953-465B-B63B-3BFE4C41AF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537474-F604-4E99-816B-E11EE4AFC15C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C9F46-4953-465B-B63B-3BFE4C41AF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8D95B-58CD-4DE0-9962-BB44FF3E8E41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C9F46-4953-465B-B63B-3BFE4C41AF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3F8A5C-B9BE-4E40-A020-72730B91C125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C9F46-4953-465B-B63B-3BFE4C41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32D465-4260-4E2C-BC03-ADBF282A3487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C9F46-4953-465B-B63B-3BFE4C41AF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1B8985-EF46-4B6C-B1DC-1E093804A89A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C9F46-4953-465B-B63B-3BFE4C41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D4AD1D7-D73D-465F-A985-AD7E1224B028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C9F46-4953-465B-B63B-3BFE4C41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EFDBD5-EA7B-40CE-9930-1E40BAFB72DA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F2C9F46-4953-465B-B63B-3BFE4C41AF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9F1CF0B-55E1-4A0A-B841-ADA59DF26819}" type="datetime1">
              <a:rPr lang="en-US" smtClean="0"/>
              <a:pPr/>
              <a:t>5/23/2017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F2C9F46-4953-465B-B63B-3BFE4C41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29636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PCB Milling Machine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962400"/>
            <a:ext cx="7772400" cy="1199704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en-US" dirty="0" err="1" smtClean="0">
                <a:solidFill>
                  <a:schemeClr val="tx1"/>
                </a:solidFill>
              </a:rPr>
              <a:t>Amjad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Qablawi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err="1" smtClean="0">
                <a:solidFill>
                  <a:schemeClr val="tx1"/>
                </a:solidFill>
              </a:rPr>
              <a:t>Jameel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Nassar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err="1" smtClean="0">
                <a:solidFill>
                  <a:schemeClr val="tx1"/>
                </a:solidFill>
              </a:rPr>
              <a:t>Mahyoob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Sarrawi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err="1" smtClean="0">
                <a:solidFill>
                  <a:schemeClr val="tx1"/>
                </a:solidFill>
              </a:rPr>
              <a:t>Alaa</a:t>
            </a:r>
            <a:r>
              <a:rPr lang="en-US" dirty="0" smtClean="0">
                <a:solidFill>
                  <a:schemeClr val="tx1"/>
                </a:solidFill>
              </a:rPr>
              <a:t> Zagha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Supervised by : Dr. Jamal </a:t>
            </a:r>
            <a:r>
              <a:rPr lang="en-US" dirty="0" err="1" smtClean="0">
                <a:solidFill>
                  <a:schemeClr val="tx1"/>
                </a:solidFill>
              </a:rPr>
              <a:t>Kharrousheh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4" descr="15683363_1453351188023470_795355226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1566227"/>
            <a:ext cx="4953000" cy="247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826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PCB fabrication process involves a number of mechanical </a:t>
            </a:r>
            <a:r>
              <a:rPr lang="en-US" dirty="0" smtClean="0"/>
              <a:t>operations:-</a:t>
            </a:r>
          </a:p>
          <a:p>
            <a:r>
              <a:rPr lang="en-US" dirty="0" smtClean="0"/>
              <a:t>Milling.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x-none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MECHANICAL </a:t>
            </a:r>
            <a:r>
              <a:rPr lang="x-none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:-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8" descr="C:\Users\lg\Desktop\giphy (1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743200"/>
            <a:ext cx="4572001" cy="34290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378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Drilling.</a:t>
            </a:r>
          </a:p>
          <a:p>
            <a:r>
              <a:rPr lang="en-US" dirty="0" smtClean="0"/>
              <a:t>The quality of drilled holes depends on:</a:t>
            </a:r>
          </a:p>
          <a:p>
            <a:r>
              <a:rPr lang="en-US" dirty="0" smtClean="0"/>
              <a:t>Quality of laminate and drill bit.</a:t>
            </a:r>
          </a:p>
          <a:p>
            <a:r>
              <a:rPr lang="en-US" dirty="0" smtClean="0"/>
              <a:t>Machine accuracy.</a:t>
            </a:r>
          </a:p>
          <a:p>
            <a:r>
              <a:rPr lang="en-US" dirty="0" smtClean="0"/>
              <a:t>Drilling techniques.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MECHANICAL OPERATION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:-</a:t>
            </a:r>
          </a:p>
        </p:txBody>
      </p:sp>
      <p:pic>
        <p:nvPicPr>
          <p:cNvPr id="4" name="Picture 4" descr="C:\Users\lg\Desktop\giphy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048000"/>
            <a:ext cx="3429024" cy="34290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307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Drilling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mechanism :-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295099"/>
            <a:ext cx="4918953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81200"/>
            <a:ext cx="2138276" cy="401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337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304801"/>
            <a:ext cx="4495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Electrical component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305800" cy="49530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902493" y="1596518"/>
            <a:ext cx="1612107" cy="1299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Software 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505200" y="1572054"/>
            <a:ext cx="1571697" cy="1299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Micro controller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491345" y="3733800"/>
            <a:ext cx="16764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Driver</a:t>
            </a:r>
          </a:p>
        </p:txBody>
      </p:sp>
      <p:sp>
        <p:nvSpPr>
          <p:cNvPr id="7" name="Oval 6"/>
          <p:cNvSpPr/>
          <p:nvPr/>
        </p:nvSpPr>
        <p:spPr>
          <a:xfrm>
            <a:off x="6096000" y="2022792"/>
            <a:ext cx="2667000" cy="2777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 supply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08446" y="3771899"/>
            <a:ext cx="1758554" cy="14097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Stepper motors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2700805" y="2003743"/>
            <a:ext cx="7498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4191000" y="3025556"/>
            <a:ext cx="381000" cy="6736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5299363" y="4336542"/>
            <a:ext cx="775855" cy="2423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2700805" y="4295012"/>
            <a:ext cx="651995" cy="36347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>
            <a:off x="5299363" y="1911927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479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The power supply is to feed the system with power . It converts 220 V AC to 24 V DC and 1.6-14 A DC 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Component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971800"/>
            <a:ext cx="5072062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3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Micro Controller : </a:t>
            </a:r>
          </a:p>
          <a:p>
            <a:pPr marL="0" indent="0">
              <a:buNone/>
            </a:pPr>
            <a:r>
              <a:rPr lang="en-US" dirty="0" smtClean="0"/>
              <a:t>To translate the orders from the Computer to the motors driver </a:t>
            </a:r>
          </a:p>
          <a:p>
            <a:pPr marL="0" indent="0">
              <a:buNone/>
            </a:pPr>
            <a:r>
              <a:rPr lang="en-US" dirty="0" smtClean="0"/>
              <a:t>24V DC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components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276600"/>
            <a:ext cx="405765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5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Drivers :</a:t>
            </a:r>
          </a:p>
          <a:p>
            <a:pPr marL="0" indent="0">
              <a:buNone/>
            </a:pPr>
            <a:r>
              <a:rPr lang="en-US" dirty="0" smtClean="0"/>
              <a:t>-The </a:t>
            </a:r>
            <a:r>
              <a:rPr lang="en-US" dirty="0"/>
              <a:t>main function of the drive is to convert the step command input signals to patterns of currents in the motor winding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-Reverse the direction of the motors 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508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Optocouplers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						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</a:t>
            </a:r>
            <a:r>
              <a:rPr lang="en-US" dirty="0" err="1" smtClean="0"/>
              <a:t>cct</a:t>
            </a:r>
            <a:r>
              <a:rPr lang="en-US" dirty="0" smtClean="0"/>
              <a:t> the coil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Components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0" y="2928867"/>
            <a:ext cx="2590799" cy="228600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170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stepper motor (</a:t>
            </a:r>
            <a:r>
              <a:rPr lang="en-US" dirty="0" err="1" smtClean="0"/>
              <a:t>Nema</a:t>
            </a:r>
            <a:r>
              <a:rPr lang="en-US" dirty="0" smtClean="0"/>
              <a:t> 23) 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used the Bipolar one.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components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5475" y="1967345"/>
            <a:ext cx="53530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81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Spindle (the drill).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220V AC , manual control (on/off).</a:t>
            </a:r>
          </a:p>
          <a:p>
            <a:pPr marL="0" indent="0">
              <a:buNone/>
            </a:pPr>
            <a:r>
              <a:rPr lang="en-US" dirty="0" smtClean="0"/>
              <a:t>30,000 rev/min . 350W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Electrical components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276600"/>
            <a:ext cx="3999171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65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dirty="0" smtClean="0"/>
              <a:t>Introduction</a:t>
            </a:r>
          </a:p>
          <a:p>
            <a:pPr marL="457200" indent="-457200"/>
            <a:r>
              <a:rPr lang="en-US" dirty="0" smtClean="0"/>
              <a:t>PCB laminates ,Drilling and Milling Operations</a:t>
            </a:r>
          </a:p>
          <a:p>
            <a:pPr marL="457200" indent="-457200"/>
            <a:r>
              <a:rPr lang="en-US" dirty="0" smtClean="0"/>
              <a:t>Electrical Components</a:t>
            </a:r>
          </a:p>
          <a:p>
            <a:pPr marL="457200" indent="-457200"/>
            <a:r>
              <a:rPr lang="en-US" dirty="0" smtClean="0"/>
              <a:t>Mach3 Software</a:t>
            </a:r>
          </a:p>
          <a:p>
            <a:pPr marL="457200" indent="-457200"/>
            <a:r>
              <a:rPr lang="en-US" dirty="0" smtClean="0"/>
              <a:t>Mechanical Components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Outline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81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2500306"/>
            <a:ext cx="7498080" cy="374809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Software </a:t>
            </a:r>
            <a:endParaRPr lang="ar-SA" dirty="0"/>
          </a:p>
        </p:txBody>
      </p:sp>
      <p:pic>
        <p:nvPicPr>
          <p:cNvPr id="52226" name="Picture 2" descr="نتيجة بحث الصور عن ‪eagle program‬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214554"/>
            <a:ext cx="2000264" cy="1428760"/>
          </a:xfrm>
          <a:prstGeom prst="rect">
            <a:avLst/>
          </a:prstGeom>
          <a:noFill/>
        </p:spPr>
      </p:pic>
      <p:sp>
        <p:nvSpPr>
          <p:cNvPr id="5" name="Right Arrow 8"/>
          <p:cNvSpPr/>
          <p:nvPr/>
        </p:nvSpPr>
        <p:spPr>
          <a:xfrm>
            <a:off x="3428992" y="2643182"/>
            <a:ext cx="666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228" name="Picture 4" descr="نتيجة بحث الصور عن ‪mach3‬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143116"/>
            <a:ext cx="1714512" cy="1500198"/>
          </a:xfrm>
          <a:prstGeom prst="rect">
            <a:avLst/>
          </a:prstGeom>
          <a:noFill/>
        </p:spPr>
      </p:pic>
      <p:sp>
        <p:nvSpPr>
          <p:cNvPr id="7" name="Right Arrow 8"/>
          <p:cNvSpPr/>
          <p:nvPr/>
        </p:nvSpPr>
        <p:spPr>
          <a:xfrm>
            <a:off x="6000760" y="2714620"/>
            <a:ext cx="666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143116"/>
            <a:ext cx="2019285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مستطيل 9"/>
          <p:cNvSpPr/>
          <p:nvPr/>
        </p:nvSpPr>
        <p:spPr>
          <a:xfrm>
            <a:off x="7072330" y="3714752"/>
            <a:ext cx="1330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parallel port</a:t>
            </a:r>
            <a:endParaRPr lang="ar-SA" dirty="0"/>
          </a:p>
        </p:txBody>
      </p:sp>
      <p:sp>
        <p:nvSpPr>
          <p:cNvPr id="11" name="مستطيل 10"/>
          <p:cNvSpPr/>
          <p:nvPr/>
        </p:nvSpPr>
        <p:spPr>
          <a:xfrm>
            <a:off x="1071538" y="3786190"/>
            <a:ext cx="2624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cadsoft</a:t>
            </a:r>
            <a:r>
              <a:rPr lang="en-US" dirty="0"/>
              <a:t> eagle </a:t>
            </a:r>
            <a:r>
              <a:rPr lang="en-US" dirty="0" err="1"/>
              <a:t>pcb</a:t>
            </a:r>
            <a:r>
              <a:rPr lang="en-US" dirty="0"/>
              <a:t> designer</a:t>
            </a:r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4500562" y="3786190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mach3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56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81000" y="30271"/>
            <a:ext cx="7772400" cy="147276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Software </a:t>
            </a:r>
            <a:endParaRPr lang="ar-SA" dirty="0"/>
          </a:p>
        </p:txBody>
      </p:sp>
      <p:sp>
        <p:nvSpPr>
          <p:cNvPr id="4" name="Oval 5"/>
          <p:cNvSpPr>
            <a:spLocks noGrp="1"/>
          </p:cNvSpPr>
          <p:nvPr>
            <p:ph type="subTitle" idx="1"/>
          </p:nvPr>
        </p:nvSpPr>
        <p:spPr>
          <a:xfrm>
            <a:off x="1285875" y="1849438"/>
            <a:ext cx="3500439" cy="2222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What is </a:t>
            </a:r>
            <a:r>
              <a:rPr lang="en-US" dirty="0" err="1" smtClean="0">
                <a:solidFill>
                  <a:schemeClr val="tx1"/>
                </a:solidFill>
              </a:rPr>
              <a:t>Cadsoft</a:t>
            </a:r>
            <a:r>
              <a:rPr lang="en-US" dirty="0" smtClean="0">
                <a:solidFill>
                  <a:schemeClr val="tx1"/>
                </a:solidFill>
              </a:rPr>
              <a:t> eagle PCB designer?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Oval 5"/>
          <p:cNvSpPr txBox="1">
            <a:spLocks/>
          </p:cNvSpPr>
          <p:nvPr/>
        </p:nvSpPr>
        <p:spPr>
          <a:xfrm>
            <a:off x="5286380" y="4278306"/>
            <a:ext cx="3500439" cy="257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>
            <a:normAutofit fontScale="62500" lnSpcReduction="20000"/>
          </a:bodyPr>
          <a:lstStyle/>
          <a:p>
            <a:pPr marL="27432" lvl="0" algn="ctr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800" dirty="0">
                <a:solidFill>
                  <a:schemeClr val="tx1"/>
                </a:solidFill>
              </a:rPr>
              <a:t>With eagle we can do many things, starting from creating and designing and circuit and convert the </a:t>
            </a:r>
            <a:r>
              <a:rPr lang="en-US" sz="2800" dirty="0" err="1">
                <a:solidFill>
                  <a:schemeClr val="tx1"/>
                </a:solidFill>
              </a:rPr>
              <a:t>the</a:t>
            </a:r>
            <a:r>
              <a:rPr lang="en-US" sz="2800" dirty="0">
                <a:solidFill>
                  <a:schemeClr val="tx1"/>
                </a:solidFill>
              </a:rPr>
              <a:t> graphics to G-code.</a:t>
            </a:r>
            <a:endParaRPr kumimoji="0" lang="en-US" sz="2600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ight Arrow 8"/>
          <p:cNvSpPr/>
          <p:nvPr/>
        </p:nvSpPr>
        <p:spPr>
          <a:xfrm rot="2170673">
            <a:off x="4500562" y="4214818"/>
            <a:ext cx="666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502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Software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Oval 5"/>
          <p:cNvSpPr txBox="1">
            <a:spLocks/>
          </p:cNvSpPr>
          <p:nvPr/>
        </p:nvSpPr>
        <p:spPr>
          <a:xfrm>
            <a:off x="609600" y="1469637"/>
            <a:ext cx="3500439" cy="257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365760" lvl="0" indent="-283464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3200" dirty="0">
                <a:solidFill>
                  <a:schemeClr val="tx1"/>
                </a:solidFill>
              </a:rPr>
              <a:t>What </a:t>
            </a:r>
            <a:r>
              <a:rPr lang="en-US" sz="3200" dirty="0" smtClean="0">
                <a:solidFill>
                  <a:schemeClr val="tx1"/>
                </a:solidFill>
              </a:rPr>
              <a:t>is mach3?</a:t>
            </a:r>
            <a:endParaRPr kumimoji="0" lang="en-US" sz="320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Oval 5"/>
          <p:cNvSpPr txBox="1">
            <a:spLocks/>
          </p:cNvSpPr>
          <p:nvPr/>
        </p:nvSpPr>
        <p:spPr>
          <a:xfrm>
            <a:off x="5286380" y="3139285"/>
            <a:ext cx="3500439" cy="257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>
            <a:normAutofit/>
          </a:bodyPr>
          <a:lstStyle/>
          <a:p>
            <a:pPr marL="27432" lvl="0" algn="ctr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dirty="0" smtClean="0">
                <a:solidFill>
                  <a:schemeClr val="tx1"/>
                </a:solidFill>
              </a:rPr>
              <a:t>Mach3 </a:t>
            </a:r>
            <a:r>
              <a:rPr lang="en-US" dirty="0">
                <a:solidFill>
                  <a:schemeClr val="tx1"/>
                </a:solidFill>
              </a:rPr>
              <a:t>is a software package that runs on a </a:t>
            </a:r>
            <a:r>
              <a:rPr lang="en-US" dirty="0" smtClean="0">
                <a:solidFill>
                  <a:schemeClr val="tx1"/>
                </a:solidFill>
              </a:rPr>
              <a:t>pc and depends </a:t>
            </a:r>
            <a:r>
              <a:rPr lang="en-US" dirty="0">
                <a:solidFill>
                  <a:schemeClr val="tx1"/>
                </a:solidFill>
              </a:rPr>
              <a:t>on his work on G-code</a:t>
            </a:r>
            <a:endParaRPr kumimoji="0" lang="en-US" b="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ight Arrow 8"/>
          <p:cNvSpPr/>
          <p:nvPr/>
        </p:nvSpPr>
        <p:spPr>
          <a:xfrm rot="2170673">
            <a:off x="4225232" y="3589195"/>
            <a:ext cx="666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479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Software</a:t>
            </a:r>
            <a:endParaRPr lang="ar-SA" dirty="0"/>
          </a:p>
        </p:txBody>
      </p:sp>
      <p:sp>
        <p:nvSpPr>
          <p:cNvPr id="4" name="Oval 5"/>
          <p:cNvSpPr txBox="1">
            <a:spLocks/>
          </p:cNvSpPr>
          <p:nvPr/>
        </p:nvSpPr>
        <p:spPr>
          <a:xfrm>
            <a:off x="1285875" y="1849438"/>
            <a:ext cx="3500439" cy="257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365760" lvl="0" indent="-283464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000" dirty="0">
                <a:solidFill>
                  <a:schemeClr val="tx1"/>
                </a:solidFill>
              </a:rPr>
              <a:t>What </a:t>
            </a:r>
            <a:r>
              <a:rPr lang="en-US" sz="2000" dirty="0" smtClean="0">
                <a:solidFill>
                  <a:schemeClr val="tx1"/>
                </a:solidFill>
              </a:rPr>
              <a:t>is G-code?</a:t>
            </a:r>
            <a:endParaRPr kumimoji="0" lang="en-US" sz="200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Oval 5"/>
          <p:cNvSpPr txBox="1">
            <a:spLocks/>
          </p:cNvSpPr>
          <p:nvPr/>
        </p:nvSpPr>
        <p:spPr>
          <a:xfrm>
            <a:off x="5286380" y="3786190"/>
            <a:ext cx="3500439" cy="257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365760" lvl="0" indent="-283464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000" dirty="0" smtClean="0">
                <a:solidFill>
                  <a:schemeClr val="tx1"/>
                </a:solidFill>
              </a:rPr>
              <a:t>defined by instructions on where </a:t>
            </a:r>
            <a:r>
              <a:rPr lang="en-US" sz="2000" dirty="0">
                <a:solidFill>
                  <a:schemeClr val="tx1"/>
                </a:solidFill>
              </a:rPr>
              <a:t>to </a:t>
            </a:r>
            <a:r>
              <a:rPr lang="en-US" sz="2000" dirty="0" smtClean="0">
                <a:solidFill>
                  <a:schemeClr val="tx1"/>
                </a:solidFill>
              </a:rPr>
              <a:t>move</a:t>
            </a:r>
            <a:endParaRPr kumimoji="0" lang="en-US" sz="2000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ight Arrow 8"/>
          <p:cNvSpPr/>
          <p:nvPr/>
        </p:nvSpPr>
        <p:spPr>
          <a:xfrm rot="2170673">
            <a:off x="4541707" y="3948545"/>
            <a:ext cx="666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818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Software (</a:t>
            </a:r>
            <a:r>
              <a:rPr lang="en-US" dirty="0" err="1" smtClean="0">
                <a:solidFill>
                  <a:schemeClr val="tx1"/>
                </a:solidFill>
              </a:rPr>
              <a:t>pcb</a:t>
            </a:r>
            <a:r>
              <a:rPr lang="en-US" dirty="0" smtClean="0">
                <a:solidFill>
                  <a:schemeClr val="tx1"/>
                </a:solidFill>
              </a:rPr>
              <a:t> design )</a:t>
            </a:r>
            <a:endParaRPr lang="ar-SA" dirty="0"/>
          </a:p>
        </p:txBody>
      </p:sp>
      <p:pic>
        <p:nvPicPr>
          <p:cNvPr id="5" name="Picture 1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357290" y="1857364"/>
            <a:ext cx="5805510" cy="3086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CAD Software: Used to design the circuit. The output of CAD are drawings.</a:t>
            </a:r>
          </a:p>
          <a:p>
            <a:r>
              <a:rPr lang="en-US" dirty="0" smtClean="0"/>
              <a:t>- CAM Software: CAM software analyzes the CAD drawing, takes input from the machinist or programmer, and outputs g-code for the machine controller.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Software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Software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Design schematic circuit 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5" name="Picture 27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131937" y="2000240"/>
            <a:ext cx="6880126" cy="4006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CopperCAM</a:t>
            </a:r>
            <a:r>
              <a:rPr lang="en-US" dirty="0" smtClean="0">
                <a:solidFill>
                  <a:schemeClr val="tx1"/>
                </a:solidFill>
              </a:rPr>
              <a:t> software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071678"/>
            <a:ext cx="492922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Frame</a:t>
            </a:r>
          </a:p>
          <a:p>
            <a:pPr algn="l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Mechanical Design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981200"/>
            <a:ext cx="5786478" cy="4000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764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Galvanized steel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Mechanical Design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104901" y="1600200"/>
            <a:ext cx="2752612" cy="8239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5852" y="2000240"/>
            <a:ext cx="3538537" cy="2767310"/>
          </a:xfrm>
          <a:prstGeom prst="rect">
            <a:avLst/>
          </a:prstGeom>
        </p:spPr>
      </p:pic>
      <p:sp>
        <p:nvSpPr>
          <p:cNvPr id="6" name="Text Placeholder 4"/>
          <p:cNvSpPr txBox="1">
            <a:spLocks/>
          </p:cNvSpPr>
          <p:nvPr/>
        </p:nvSpPr>
        <p:spPr>
          <a:xfrm>
            <a:off x="5429256" y="4929198"/>
            <a:ext cx="2752612" cy="823912"/>
          </a:xfrm>
          <a:prstGeom prst="rect">
            <a:avLst/>
          </a:prstGeom>
        </p:spPr>
        <p:txBody>
          <a:bodyPr/>
          <a:lstStyle/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066" y="1500174"/>
            <a:ext cx="3776069" cy="2706544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1785918" y="4786322"/>
            <a:ext cx="2052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Green MDF (wood)</a:t>
            </a:r>
            <a:endParaRPr lang="en-US" dirty="0"/>
          </a:p>
        </p:txBody>
      </p:sp>
      <p:sp>
        <p:nvSpPr>
          <p:cNvPr id="9" name="مستطيل 8"/>
          <p:cNvSpPr/>
          <p:nvPr/>
        </p:nvSpPr>
        <p:spPr>
          <a:xfrm>
            <a:off x="5643570" y="4357694"/>
            <a:ext cx="1696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Galvanized steel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566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Introduction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85800" y="2095500"/>
            <a:ext cx="31242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What is PCB Milling Machine ?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105400" y="2209800"/>
            <a:ext cx="2590800" cy="148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What is CNC ?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038600" y="2952750"/>
            <a:ext cx="838200" cy="1714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247900" y="4495800"/>
            <a:ext cx="43815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What is the aim of the project ?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123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>
              <a:buNone/>
            </a:pPr>
            <a:r>
              <a:rPr lang="en-US" dirty="0" smtClean="0"/>
              <a:t>Transmission systems</a:t>
            </a:r>
          </a:p>
          <a:p>
            <a:pPr algn="l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Mechanical Design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2814761" y="1604955"/>
            <a:ext cx="4919472" cy="823912"/>
          </a:xfrm>
          <a:prstGeom prst="rect">
            <a:avLst/>
          </a:prstGeom>
        </p:spPr>
        <p:txBody>
          <a:bodyPr/>
          <a:lstStyle/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Content Placeholder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868" y="2428868"/>
            <a:ext cx="3404928" cy="374808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438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Bearings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Mechanical Design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68689" y="1147183"/>
            <a:ext cx="3636383" cy="8239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Content Placeholder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538" y="2643182"/>
            <a:ext cx="2857520" cy="2835634"/>
          </a:xfrm>
          <a:prstGeom prst="rect">
            <a:avLst/>
          </a:prstGeom>
        </p:spPr>
      </p:pic>
      <p:pic>
        <p:nvPicPr>
          <p:cNvPr id="7" name="Content Placehold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6248" y="3214686"/>
            <a:ext cx="1940888" cy="1583854"/>
          </a:xfrm>
          <a:prstGeom prst="rect">
            <a:avLst/>
          </a:prstGeom>
        </p:spPr>
      </p:pic>
      <p:sp>
        <p:nvSpPr>
          <p:cNvPr id="8" name="Text Placeholder 4"/>
          <p:cNvSpPr txBox="1">
            <a:spLocks/>
          </p:cNvSpPr>
          <p:nvPr/>
        </p:nvSpPr>
        <p:spPr>
          <a:xfrm>
            <a:off x="7771608" y="1147183"/>
            <a:ext cx="1372392" cy="82391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9" name="Content Placeholder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6578" y="2214554"/>
            <a:ext cx="1599831" cy="3553107"/>
          </a:xfrm>
          <a:prstGeom prst="rect">
            <a:avLst/>
          </a:prstGeom>
        </p:spPr>
      </p:pic>
      <p:sp>
        <p:nvSpPr>
          <p:cNvPr id="16" name="مربع نص 15"/>
          <p:cNvSpPr txBox="1"/>
          <p:nvPr/>
        </p:nvSpPr>
        <p:spPr>
          <a:xfrm>
            <a:off x="5572132" y="4143380"/>
            <a:ext cx="7143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7" name="مستطيل 16"/>
          <p:cNvSpPr/>
          <p:nvPr/>
        </p:nvSpPr>
        <p:spPr>
          <a:xfrm>
            <a:off x="1714480" y="2143116"/>
            <a:ext cx="11768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Rails </a:t>
            </a:r>
            <a:endParaRPr lang="en-US" sz="2800" dirty="0"/>
          </a:p>
        </p:txBody>
      </p:sp>
      <p:sp>
        <p:nvSpPr>
          <p:cNvPr id="18" name="مستطيل 17"/>
          <p:cNvSpPr/>
          <p:nvPr/>
        </p:nvSpPr>
        <p:spPr>
          <a:xfrm>
            <a:off x="4491153" y="2500306"/>
            <a:ext cx="1454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Lead screw 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500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3174" y="1500174"/>
            <a:ext cx="5472106" cy="41040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Mechanical Design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1570907" y="1357298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Rails </a:t>
            </a:r>
            <a:endParaRPr lang="en-US" b="1" dirty="0"/>
          </a:p>
        </p:txBody>
      </p:sp>
      <p:cxnSp>
        <p:nvCxnSpPr>
          <p:cNvPr id="16" name="رابط كسهم مستقيم 15"/>
          <p:cNvCxnSpPr/>
          <p:nvPr/>
        </p:nvCxnSpPr>
        <p:spPr>
          <a:xfrm rot="5400000" flipH="1" flipV="1">
            <a:off x="4429124" y="5143512"/>
            <a:ext cx="1143008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 rot="5400000" flipH="1" flipV="1">
            <a:off x="2893207" y="4607727"/>
            <a:ext cx="321471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 rot="5400000" flipH="1" flipV="1">
            <a:off x="3286116" y="4500570"/>
            <a:ext cx="285752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مستطيل 20"/>
          <p:cNvSpPr/>
          <p:nvPr/>
        </p:nvSpPr>
        <p:spPr>
          <a:xfrm>
            <a:off x="3428992" y="6286520"/>
            <a:ext cx="2076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Y, Z &amp; X rails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408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285992"/>
            <a:ext cx="3724271" cy="266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Mechanical Design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901373" y="1543195"/>
            <a:ext cx="4919472" cy="8239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3042" y="2000240"/>
            <a:ext cx="2721944" cy="276731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7072330" y="1714488"/>
            <a:ext cx="106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Coupler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2428860" y="1500174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/>
              <a:t>Bearings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595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Mechanical Design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57298"/>
            <a:ext cx="6486559" cy="452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89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61148" y="1786096"/>
          <a:ext cx="6021705" cy="3995039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619250"/>
                <a:gridCol w="946150"/>
                <a:gridCol w="1740535"/>
                <a:gridCol w="1715770"/>
              </a:tblGrid>
              <a:tr h="341630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Total price (NIS)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Pieces No.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The price of each  piece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Pieces Name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5770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    100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Stepper Motors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500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Drilling motor (spindle)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500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2000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62050" algn="l"/>
                        </a:tabLst>
                      </a:pPr>
                      <a:r>
                        <a:rPr lang="en-US" sz="1200">
                          <a:effectLst/>
                        </a:rPr>
                        <a:t>2000	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Project design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500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900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stepper motor driver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500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350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350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break out board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500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Power supply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500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Other costs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1645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4150 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Total cost </a:t>
                      </a:r>
                      <a:endParaRPr lang="en-US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2700" u="sng" dirty="0">
                <a:solidFill>
                  <a:schemeClr val="tx1"/>
                </a:solidFill>
                <a:effectLst/>
                <a:latin typeface="Cambria" pitchFamily="18" charset="0"/>
                <a:cs typeface="Arial" pitchFamily="34" charset="0"/>
              </a:rPr>
              <a:t>Total cost of the project and it’s feasibility:</a:t>
            </a:r>
            <a:r>
              <a:rPr lang="en-US" sz="4400" dirty="0">
                <a:solidFill>
                  <a:schemeClr val="tx1"/>
                </a:solidFill>
                <a:effectLst/>
                <a:latin typeface="Cambria" pitchFamily="18" charset="0"/>
                <a:cs typeface="Arial" pitchFamily="34" charset="0"/>
              </a:rPr>
              <a:t/>
            </a:r>
            <a:br>
              <a:rPr lang="en-US" sz="4400" dirty="0">
                <a:solidFill>
                  <a:schemeClr val="tx1"/>
                </a:solidFill>
                <a:effectLst/>
                <a:latin typeface="Cambria" pitchFamily="18" charset="0"/>
                <a:cs typeface="Arial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879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pPr marL="109728" indent="0">
              <a:buNone/>
            </a:pPr>
            <a:r>
              <a:rPr lang="x-none" sz="3200"/>
              <a:t>Problems</a:t>
            </a:r>
            <a:endParaRPr lang="en-US" sz="3200" dirty="0"/>
          </a:p>
          <a:p>
            <a:r>
              <a:rPr lang="en-US" sz="2400" dirty="0" smtClean="0"/>
              <a:t>Choosing </a:t>
            </a:r>
            <a:r>
              <a:rPr lang="en-US" sz="2400" dirty="0"/>
              <a:t>the right mechanical design for the project</a:t>
            </a:r>
          </a:p>
          <a:p>
            <a:r>
              <a:rPr lang="en-US" sz="2400" dirty="0" smtClean="0"/>
              <a:t>High </a:t>
            </a:r>
            <a:r>
              <a:rPr lang="en-US" sz="2400" dirty="0"/>
              <a:t>prices of some components.</a:t>
            </a:r>
          </a:p>
          <a:p>
            <a:r>
              <a:rPr lang="en-US" sz="2400" dirty="0" smtClean="0"/>
              <a:t> the mach3 free version doesn’t give all the benefits of the paid one .</a:t>
            </a:r>
          </a:p>
          <a:p>
            <a:r>
              <a:rPr lang="en-US" sz="2400" dirty="0" smtClean="0"/>
              <a:t>Choosing </a:t>
            </a:r>
            <a:r>
              <a:rPr lang="en-US" sz="2400" dirty="0"/>
              <a:t>the right driver circuits for the motors. </a:t>
            </a:r>
          </a:p>
          <a:p>
            <a:r>
              <a:rPr lang="en-US" sz="2400" dirty="0" smtClean="0"/>
              <a:t>Difficult </a:t>
            </a:r>
            <a:r>
              <a:rPr lang="en-US" sz="2400" dirty="0"/>
              <a:t>found Milling and Drilling </a:t>
            </a:r>
            <a:r>
              <a:rPr lang="en-US" sz="2400" dirty="0" smtClean="0"/>
              <a:t>tool.</a:t>
            </a:r>
          </a:p>
          <a:p>
            <a:pPr marL="109728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2800">
                <a:effectLst/>
              </a:rPr>
              <a:t>Problems &amp;Recommendation</a:t>
            </a: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56395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sz="2400" dirty="0" smtClean="0"/>
              <a:t> </a:t>
            </a:r>
            <a:r>
              <a:rPr lang="x-none" sz="2400" smtClean="0"/>
              <a:t>Recommendation</a:t>
            </a:r>
            <a:endParaRPr lang="en-US" sz="2400" dirty="0" smtClean="0"/>
          </a:p>
          <a:p>
            <a:r>
              <a:rPr lang="en-US" dirty="0" smtClean="0"/>
              <a:t>Improve </a:t>
            </a:r>
            <a:r>
              <a:rPr lang="en-US" dirty="0"/>
              <a:t>the mechanical design of the project</a:t>
            </a:r>
          </a:p>
          <a:p>
            <a:r>
              <a:rPr lang="en-US" dirty="0" smtClean="0"/>
              <a:t>Using </a:t>
            </a:r>
            <a:r>
              <a:rPr lang="en-US" dirty="0"/>
              <a:t>a vacuum or something like that to eliminate the tiny copper parts that still remaining on the PCB after cutting and milling.</a:t>
            </a:r>
          </a:p>
          <a:p>
            <a:r>
              <a:rPr lang="en-US" dirty="0" smtClean="0"/>
              <a:t>Looking </a:t>
            </a:r>
            <a:r>
              <a:rPr lang="en-US" dirty="0"/>
              <a:t>for a technique to change the PCB layers between upper layer and bottom layer automatically.</a:t>
            </a:r>
          </a:p>
          <a:p>
            <a:r>
              <a:rPr lang="en-US" dirty="0" smtClean="0"/>
              <a:t> </a:t>
            </a:r>
            <a:r>
              <a:rPr lang="en-US" dirty="0"/>
              <a:t>Ability of welding electronic parts foot.</a:t>
            </a:r>
          </a:p>
          <a:p>
            <a:r>
              <a:rPr lang="en-US" dirty="0" smtClean="0"/>
              <a:t>Using </a:t>
            </a:r>
            <a:r>
              <a:rPr lang="en-US" dirty="0"/>
              <a:t>laser </a:t>
            </a:r>
            <a:r>
              <a:rPr lang="en-US" dirty="0" smtClean="0"/>
              <a:t>instead of Drilling</a:t>
            </a:r>
            <a:r>
              <a:rPr lang="en-US" dirty="0"/>
              <a:t>.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650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239565" y="2967335"/>
            <a:ext cx="885016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Thank All for your Attention</a:t>
            </a:r>
          </a:p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Smiley Face 5"/>
          <p:cNvSpPr/>
          <p:nvPr/>
        </p:nvSpPr>
        <p:spPr>
          <a:xfrm>
            <a:off x="3886200" y="4762500"/>
            <a:ext cx="1295400" cy="1295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887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 :</a:t>
            </a:r>
          </a:p>
          <a:p>
            <a:r>
              <a:rPr lang="en-US" dirty="0" smtClean="0"/>
              <a:t>Reliable PCB’s with low cost</a:t>
            </a:r>
          </a:p>
          <a:p>
            <a:r>
              <a:rPr lang="en-US" dirty="0" smtClean="0"/>
              <a:t>High accuracy</a:t>
            </a:r>
          </a:p>
          <a:p>
            <a:r>
              <a:rPr lang="en-US" dirty="0" smtClean="0"/>
              <a:t>Safety</a:t>
            </a:r>
          </a:p>
          <a:p>
            <a:r>
              <a:rPr lang="en-US" dirty="0" smtClean="0"/>
              <a:t>Flexibility</a:t>
            </a:r>
          </a:p>
          <a:p>
            <a:r>
              <a:rPr lang="en-US" dirty="0" smtClean="0"/>
              <a:t>Fast (time saving 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Introduction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944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2133600"/>
            <a:ext cx="1649016" cy="7620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Introduction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2743200" y="2438400"/>
            <a:ext cx="3810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803056"/>
            <a:ext cx="1752600" cy="13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5237018" y="2426623"/>
            <a:ext cx="609600" cy="121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4600" y="1889785"/>
            <a:ext cx="1295400" cy="1249629"/>
          </a:xfrm>
          <a:prstGeom prst="rect">
            <a:avLst/>
          </a:prstGeom>
        </p:spPr>
      </p:pic>
      <p:sp>
        <p:nvSpPr>
          <p:cNvPr id="12" name="Down Arrow 11"/>
          <p:cNvSpPr/>
          <p:nvPr/>
        </p:nvSpPr>
        <p:spPr>
          <a:xfrm flipH="1">
            <a:off x="7018019" y="3276600"/>
            <a:ext cx="144781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6649" y="4038600"/>
            <a:ext cx="1747519" cy="929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eft Arrow 12"/>
          <p:cNvSpPr/>
          <p:nvPr/>
        </p:nvSpPr>
        <p:spPr>
          <a:xfrm>
            <a:off x="5541818" y="4503596"/>
            <a:ext cx="554182" cy="1446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52825" y="3613441"/>
            <a:ext cx="1504950" cy="1504950"/>
          </a:xfrm>
          <a:prstGeom prst="rect">
            <a:avLst/>
          </a:prstGeom>
        </p:spPr>
      </p:pic>
      <p:sp>
        <p:nvSpPr>
          <p:cNvPr id="16" name="Left Arrow 15"/>
          <p:cNvSpPr/>
          <p:nvPr/>
        </p:nvSpPr>
        <p:spPr>
          <a:xfrm>
            <a:off x="2743200" y="4365916"/>
            <a:ext cx="809625" cy="1376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نتيجة بحث الصور عن ‪pcb‬‏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782" y="4039901"/>
            <a:ext cx="2043113" cy="6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9926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main components :</a:t>
            </a:r>
          </a:p>
          <a:p>
            <a:r>
              <a:rPr lang="en-US" dirty="0" smtClean="0"/>
              <a:t>1_ Laminate</a:t>
            </a:r>
          </a:p>
          <a:p>
            <a:r>
              <a:rPr lang="en-US" dirty="0" smtClean="0"/>
              <a:t>2_ Copper foils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Content of the PCB:-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5200" y="2286000"/>
            <a:ext cx="5435092" cy="342240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816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2286000"/>
            <a:ext cx="8382000" cy="3721291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dirty="0" smtClean="0"/>
              <a:t>Base materials :-</a:t>
            </a:r>
          </a:p>
          <a:p>
            <a:r>
              <a:rPr lang="en-US" dirty="0" smtClean="0"/>
              <a:t>Laminates  consist of :</a:t>
            </a:r>
          </a:p>
          <a:p>
            <a:r>
              <a:rPr lang="en-US" dirty="0" smtClean="0"/>
              <a:t>Resins:</a:t>
            </a:r>
          </a:p>
          <a:p>
            <a:r>
              <a:rPr lang="en-US" dirty="0" smtClean="0"/>
              <a:t>Phenol</a:t>
            </a:r>
            <a:r>
              <a:rPr lang="en-US" dirty="0"/>
              <a:t>, </a:t>
            </a:r>
            <a:r>
              <a:rPr lang="en-US" dirty="0" smtClean="0"/>
              <a:t>Polyester,</a:t>
            </a:r>
            <a:endParaRPr lang="en-US" dirty="0"/>
          </a:p>
          <a:p>
            <a:r>
              <a:rPr lang="en-US" dirty="0"/>
              <a:t>epoxy and </a:t>
            </a:r>
            <a:r>
              <a:rPr lang="en-US" dirty="0" smtClean="0"/>
              <a:t>polyimide.</a:t>
            </a:r>
          </a:p>
          <a:p>
            <a:r>
              <a:rPr lang="en-US" dirty="0" smtClean="0"/>
              <a:t>Fillers:</a:t>
            </a:r>
          </a:p>
          <a:p>
            <a:r>
              <a:rPr lang="en-US" dirty="0" smtClean="0"/>
              <a:t>Paper </a:t>
            </a:r>
            <a:r>
              <a:rPr lang="en-US" dirty="0"/>
              <a:t>and glass </a:t>
            </a:r>
            <a:r>
              <a:rPr lang="en-US" dirty="0" smtClean="0"/>
              <a:t>fiber.</a:t>
            </a:r>
          </a:p>
          <a:p>
            <a:pPr marL="109728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554162"/>
          </a:xfrm>
        </p:spPr>
        <p:txBody>
          <a:bodyPr>
            <a:normAutofit/>
          </a:bodyPr>
          <a:lstStyle/>
          <a:p>
            <a:pPr algn="ctr"/>
            <a:r>
              <a:rPr lang="x-none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 of </a:t>
            </a:r>
            <a:r>
              <a:rPr lang="x-none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PCB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:-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0" y="1524000"/>
            <a:ext cx="3145774" cy="2349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1200" y="4038600"/>
            <a:ext cx="2819400" cy="28194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29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Copper foils:-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09800"/>
            <a:ext cx="5029200" cy="2889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125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Carbide bits 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Tungsten carbide 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Advantages  of using them:-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Much harder than HSS.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Very durable.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Scratch resistance.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Keep it hardness against temperature.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Tools dealing with PCB:-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00200"/>
            <a:ext cx="252412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9F46-4953-465B-B63B-3BFE4C41AF7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826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109</TotalTime>
  <Words>699</Words>
  <Application>Microsoft Office PowerPoint</Application>
  <PresentationFormat>عرض على الشاشة (3:4)‏</PresentationFormat>
  <Paragraphs>244</Paragraphs>
  <Slides>38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38</vt:i4>
      </vt:variant>
    </vt:vector>
  </HeadingPairs>
  <TitlesOfParts>
    <vt:vector size="39" baseType="lpstr">
      <vt:lpstr>Concourse</vt:lpstr>
      <vt:lpstr>PCB Milling Machine</vt:lpstr>
      <vt:lpstr>Outline</vt:lpstr>
      <vt:lpstr>Introduction</vt:lpstr>
      <vt:lpstr>Introduction</vt:lpstr>
      <vt:lpstr>Introduction</vt:lpstr>
      <vt:lpstr>Content of the PCB:-</vt:lpstr>
      <vt:lpstr>Content of PCB :-</vt:lpstr>
      <vt:lpstr>Copper foils:-</vt:lpstr>
      <vt:lpstr>Tools dealing with PCB:-</vt:lpstr>
      <vt:lpstr>MECHANICAL OPERATION :-</vt:lpstr>
      <vt:lpstr>MECHANICAL OPERATION :-</vt:lpstr>
      <vt:lpstr>Drilling mechanism :-</vt:lpstr>
      <vt:lpstr>Electrical component </vt:lpstr>
      <vt:lpstr>Electrical Component </vt:lpstr>
      <vt:lpstr>Electrical components </vt:lpstr>
      <vt:lpstr>Electrical components</vt:lpstr>
      <vt:lpstr>Electrical Components</vt:lpstr>
      <vt:lpstr>Electrical components </vt:lpstr>
      <vt:lpstr>Electrical components </vt:lpstr>
      <vt:lpstr> Software </vt:lpstr>
      <vt:lpstr> Software </vt:lpstr>
      <vt:lpstr>Software</vt:lpstr>
      <vt:lpstr>Software</vt:lpstr>
      <vt:lpstr>Software (pcb design )</vt:lpstr>
      <vt:lpstr>Software</vt:lpstr>
      <vt:lpstr>Software  Design schematic circuit </vt:lpstr>
      <vt:lpstr>CopperCAM software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Total cost of the project and it’s feasibility: </vt:lpstr>
      <vt:lpstr>Problems &amp;Recommendation </vt:lpstr>
      <vt:lpstr>الشريحة 37</vt:lpstr>
      <vt:lpstr>الشريحة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Cover page</dc:title>
  <dc:creator>jameel nassar</dc:creator>
  <cp:lastModifiedBy>lg</cp:lastModifiedBy>
  <cp:revision>17</cp:revision>
  <dcterms:created xsi:type="dcterms:W3CDTF">2016-12-22T11:43:10Z</dcterms:created>
  <dcterms:modified xsi:type="dcterms:W3CDTF">2017-05-23T18:50:36Z</dcterms:modified>
</cp:coreProperties>
</file>