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6" r:id="rId2"/>
    <p:sldId id="257" r:id="rId3"/>
    <p:sldId id="258" r:id="rId4"/>
    <p:sldId id="259" r:id="rId5"/>
    <p:sldId id="260" r:id="rId6"/>
    <p:sldId id="261" r:id="rId7"/>
    <p:sldId id="263" r:id="rId8"/>
    <p:sldId id="264" r:id="rId9"/>
    <p:sldId id="277" r:id="rId10"/>
    <p:sldId id="270" r:id="rId11"/>
    <p:sldId id="283" r:id="rId12"/>
    <p:sldId id="271" r:id="rId13"/>
    <p:sldId id="295" r:id="rId14"/>
    <p:sldId id="296" r:id="rId15"/>
    <p:sldId id="298" r:id="rId16"/>
    <p:sldId id="299" r:id="rId17"/>
    <p:sldId id="300" r:id="rId18"/>
    <p:sldId id="284" r:id="rId19"/>
    <p:sldId id="285" r:id="rId20"/>
    <p:sldId id="286" r:id="rId21"/>
    <p:sldId id="287" r:id="rId22"/>
    <p:sldId id="288" r:id="rId23"/>
    <p:sldId id="289" r:id="rId24"/>
    <p:sldId id="290" r:id="rId25"/>
    <p:sldId id="294" r:id="rId26"/>
    <p:sldId id="293" r:id="rId27"/>
    <p:sldId id="291" r:id="rId28"/>
    <p:sldId id="275"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196" autoAdjust="0"/>
  </p:normalViewPr>
  <p:slideViewPr>
    <p:cSldViewPr>
      <p:cViewPr>
        <p:scale>
          <a:sx n="70" d="100"/>
          <a:sy n="70" d="100"/>
        </p:scale>
        <p:origin x="-1386"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EAF264-F6FA-4CC7-8BB8-8247B252E81A}" type="datetimeFigureOut">
              <a:rPr lang="en-US" smtClean="0"/>
              <a:pPr/>
              <a:t>12/22/2018</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9A4068-BF61-4FC5-A4A9-E0146F34E6F0}" type="slidenum">
              <a:rPr lang="en-US" smtClean="0"/>
              <a:pPr/>
              <a:t>‹#›</a:t>
            </a:fld>
            <a:endParaRPr lang="en-US"/>
          </a:p>
        </p:txBody>
      </p:sp>
    </p:spTree>
    <p:extLst>
      <p:ext uri="{BB962C8B-B14F-4D97-AF65-F5344CB8AC3E}">
        <p14:creationId xmlns:p14="http://schemas.microsoft.com/office/powerpoint/2010/main" xmlns="" val="3019021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8C3ED59A-C676-4FE6-B725-F4D64547FA83}" type="datetimeFigureOut">
              <a:rPr lang="en-US" smtClean="0"/>
              <a:pPr/>
              <a:t>12/22/2018</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7B3D930-4056-48BD-A0B0-DDF48AD5C0C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8C3ED59A-C676-4FE6-B725-F4D64547FA83}" type="datetimeFigureOut">
              <a:rPr lang="en-US" smtClean="0"/>
              <a:pPr/>
              <a:t>12/22/2018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3D930-4056-48BD-A0B0-DDF48AD5C0C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8C3ED59A-C676-4FE6-B725-F4D64547FA83}" type="datetimeFigureOut">
              <a:rPr lang="en-US" smtClean="0"/>
              <a:pPr/>
              <a:t>12/22/2018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3D930-4056-48BD-A0B0-DDF48AD5C0C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8C3ED59A-C676-4FE6-B725-F4D64547FA83}" type="datetimeFigureOut">
              <a:rPr lang="en-US" smtClean="0"/>
              <a:pPr/>
              <a:t>12/22/2018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3D930-4056-48BD-A0B0-DDF48AD5C0C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8C3ED59A-C676-4FE6-B725-F4D64547FA83}" type="datetimeFigureOut">
              <a:rPr lang="en-US" smtClean="0"/>
              <a:pPr/>
              <a:t>12/22/2018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3D930-4056-48BD-A0B0-DDF48AD5C0C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8C3ED59A-C676-4FE6-B725-F4D64547FA83}" type="datetimeFigureOut">
              <a:rPr lang="en-US" smtClean="0"/>
              <a:pPr/>
              <a:t>12/22/2018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3D930-4056-48BD-A0B0-DDF48AD5C0C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8C3ED59A-C676-4FE6-B725-F4D64547FA83}" type="datetimeFigureOut">
              <a:rPr lang="en-US" smtClean="0"/>
              <a:pPr/>
              <a:t>12/22/2018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B3D930-4056-48BD-A0B0-DDF48AD5C0C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8C3ED59A-C676-4FE6-B725-F4D64547FA83}" type="datetimeFigureOut">
              <a:rPr lang="en-US" smtClean="0"/>
              <a:pPr/>
              <a:t>12/22/2018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B3D930-4056-48BD-A0B0-DDF48AD5C0C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3ED59A-C676-4FE6-B725-F4D64547FA83}" type="datetimeFigureOut">
              <a:rPr lang="en-US" smtClean="0"/>
              <a:pPr/>
              <a:t>12/22/2018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B3D930-4056-48BD-A0B0-DDF48AD5C0C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8C3ED59A-C676-4FE6-B725-F4D64547FA83}" type="datetimeFigureOut">
              <a:rPr lang="en-US" smtClean="0"/>
              <a:pPr/>
              <a:t>12/22/2018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3D930-4056-48BD-A0B0-DDF48AD5C0C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8C3ED59A-C676-4FE6-B725-F4D64547FA83}" type="datetimeFigureOut">
              <a:rPr lang="en-US" smtClean="0"/>
              <a:pPr/>
              <a:t>12/22/2018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7B3D930-4056-48BD-A0B0-DDF48AD5C0CD}"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C3ED59A-C676-4FE6-B725-F4D64547FA83}" type="datetimeFigureOut">
              <a:rPr lang="en-US" smtClean="0"/>
              <a:pPr/>
              <a:t>12/22/2018</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7B3D930-4056-48BD-A0B0-DDF48AD5C0CD}"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video" Target="file:///G:\VID-20181209-WA0007.mp4"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video" Target="file:///G:\open%20loop.mp4"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2.xml"/><Relationship Id="rId1" Type="http://schemas.openxmlformats.org/officeDocument/2006/relationships/video" Target="file:///G:\close%20loop.mp4"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1524000"/>
            <a:ext cx="7851648" cy="1981200"/>
          </a:xfrm>
        </p:spPr>
        <p:txBody>
          <a:bodyPr>
            <a:normAutofit/>
          </a:bodyPr>
          <a:lstStyle/>
          <a:p>
            <a:pPr algn="ctr"/>
            <a:r>
              <a:rPr lang="en-US" sz="4000" dirty="0">
                <a:solidFill>
                  <a:schemeClr val="tx1"/>
                </a:solidFill>
                <a:effectLst/>
              </a:rPr>
              <a:t>SVC Based Flexible AC Transmission System (FACTS)</a:t>
            </a:r>
            <a:endParaRPr lang="en-US" sz="4000" dirty="0">
              <a:solidFill>
                <a:schemeClr val="tx1"/>
              </a:solidFill>
            </a:endParaRPr>
          </a:p>
        </p:txBody>
      </p:sp>
      <p:sp>
        <p:nvSpPr>
          <p:cNvPr id="3" name="عنوان فرعي 2"/>
          <p:cNvSpPr>
            <a:spLocks noGrp="1"/>
          </p:cNvSpPr>
          <p:nvPr>
            <p:ph type="subTitle" idx="1"/>
          </p:nvPr>
        </p:nvSpPr>
        <p:spPr>
          <a:xfrm>
            <a:off x="381000" y="3962400"/>
            <a:ext cx="7854696" cy="2133600"/>
          </a:xfrm>
        </p:spPr>
        <p:txBody>
          <a:bodyPr>
            <a:normAutofit fontScale="92500" lnSpcReduction="20000"/>
          </a:bodyPr>
          <a:lstStyle/>
          <a:p>
            <a:pPr algn="l"/>
            <a:r>
              <a:rPr lang="en-US" sz="3000" b="1" dirty="0">
                <a:latin typeface="Arial Unicode MS" pitchFamily="34" charset="-128"/>
                <a:ea typeface="Arial Unicode MS" pitchFamily="34" charset="-128"/>
                <a:cs typeface="Arial Unicode MS" pitchFamily="34" charset="-128"/>
              </a:rPr>
              <a:t>Prepared by : Thana’ </a:t>
            </a:r>
            <a:r>
              <a:rPr lang="en-US" sz="3000" b="1" dirty="0" err="1">
                <a:latin typeface="Arial Unicode MS" pitchFamily="34" charset="-128"/>
                <a:ea typeface="Arial Unicode MS" pitchFamily="34" charset="-128"/>
                <a:cs typeface="Arial Unicode MS" pitchFamily="34" charset="-128"/>
              </a:rPr>
              <a:t>Hamdan</a:t>
            </a:r>
            <a:endParaRPr lang="en-US" sz="3000" b="1" dirty="0">
              <a:latin typeface="Arial Unicode MS" pitchFamily="34" charset="-128"/>
              <a:ea typeface="Arial Unicode MS" pitchFamily="34" charset="-128"/>
              <a:cs typeface="Arial Unicode MS" pitchFamily="34" charset="-128"/>
            </a:endParaRPr>
          </a:p>
          <a:p>
            <a:pPr algn="l"/>
            <a:r>
              <a:rPr lang="en-US" sz="3000" b="1" dirty="0">
                <a:latin typeface="Arial Unicode MS" pitchFamily="34" charset="-128"/>
                <a:ea typeface="Arial Unicode MS" pitchFamily="34" charset="-128"/>
                <a:cs typeface="Arial Unicode MS" pitchFamily="34" charset="-128"/>
              </a:rPr>
              <a:t>                        </a:t>
            </a:r>
            <a:r>
              <a:rPr lang="en-US" sz="3000" b="1" dirty="0" err="1" smtClean="0">
                <a:latin typeface="Arial Unicode MS" pitchFamily="34" charset="-128"/>
                <a:ea typeface="Arial Unicode MS" pitchFamily="34" charset="-128"/>
                <a:cs typeface="Arial Unicode MS" pitchFamily="34" charset="-128"/>
              </a:rPr>
              <a:t>Hiba</a:t>
            </a:r>
            <a:r>
              <a:rPr lang="en-US" sz="3000" b="1" dirty="0" smtClean="0">
                <a:latin typeface="Arial Unicode MS" pitchFamily="34" charset="-128"/>
                <a:ea typeface="Arial Unicode MS" pitchFamily="34" charset="-128"/>
                <a:cs typeface="Arial Unicode MS" pitchFamily="34" charset="-128"/>
              </a:rPr>
              <a:t>  </a:t>
            </a:r>
            <a:r>
              <a:rPr lang="en-US" sz="3000" b="1" dirty="0" err="1" smtClean="0">
                <a:latin typeface="Arial Unicode MS" pitchFamily="34" charset="-128"/>
                <a:ea typeface="Arial Unicode MS" pitchFamily="34" charset="-128"/>
                <a:cs typeface="Arial Unicode MS" pitchFamily="34" charset="-128"/>
              </a:rPr>
              <a:t>Jad</a:t>
            </a:r>
            <a:r>
              <a:rPr lang="en-US" sz="3000" b="1" dirty="0" smtClean="0">
                <a:latin typeface="Arial Unicode MS" pitchFamily="34" charset="-128"/>
                <a:ea typeface="Arial Unicode MS" pitchFamily="34" charset="-128"/>
                <a:cs typeface="Arial Unicode MS" pitchFamily="34" charset="-128"/>
              </a:rPr>
              <a:t>-Allah</a:t>
            </a:r>
            <a:endParaRPr lang="en-US" sz="3000" b="1" dirty="0">
              <a:latin typeface="Arial Unicode MS" pitchFamily="34" charset="-128"/>
              <a:ea typeface="Arial Unicode MS" pitchFamily="34" charset="-128"/>
              <a:cs typeface="Arial Unicode MS" pitchFamily="34" charset="-128"/>
            </a:endParaRPr>
          </a:p>
          <a:p>
            <a:pPr algn="l"/>
            <a:endParaRPr lang="en-US" sz="3000" b="1" dirty="0" smtClean="0">
              <a:latin typeface="Arial Unicode MS" pitchFamily="34" charset="-128"/>
              <a:ea typeface="Arial Unicode MS" pitchFamily="34" charset="-128"/>
              <a:cs typeface="Arial Unicode MS" pitchFamily="34" charset="-128"/>
            </a:endParaRPr>
          </a:p>
          <a:p>
            <a:pPr algn="l"/>
            <a:r>
              <a:rPr lang="en-US" sz="3000" b="1" dirty="0" smtClean="0">
                <a:latin typeface="Arial Unicode MS" pitchFamily="34" charset="-128"/>
                <a:ea typeface="Arial Unicode MS" pitchFamily="34" charset="-128"/>
                <a:cs typeface="Arial Unicode MS" pitchFamily="34" charset="-128"/>
              </a:rPr>
              <a:t>Supervised by:</a:t>
            </a:r>
            <a:r>
              <a:rPr lang="en-US" sz="3000" b="1" dirty="0">
                <a:latin typeface="Arial Unicode MS" pitchFamily="34" charset="-128"/>
                <a:ea typeface="Arial Unicode MS" pitchFamily="34" charset="-128"/>
                <a:cs typeface="Arial Unicode MS" pitchFamily="34" charset="-128"/>
              </a:rPr>
              <a:t> Dr. </a:t>
            </a:r>
            <a:r>
              <a:rPr lang="en-US" sz="3000" b="1" dirty="0" err="1">
                <a:latin typeface="Arial Unicode MS" pitchFamily="34" charset="-128"/>
                <a:ea typeface="Arial Unicode MS" pitchFamily="34" charset="-128"/>
                <a:cs typeface="Arial Unicode MS" pitchFamily="34" charset="-128"/>
              </a:rPr>
              <a:t>Kamel</a:t>
            </a:r>
            <a:r>
              <a:rPr lang="en-US" sz="3000" b="1" dirty="0">
                <a:latin typeface="Arial Unicode MS" pitchFamily="34" charset="-128"/>
                <a:ea typeface="Arial Unicode MS" pitchFamily="34" charset="-128"/>
                <a:cs typeface="Arial Unicode MS" pitchFamily="34" charset="-128"/>
              </a:rPr>
              <a:t> </a:t>
            </a:r>
            <a:r>
              <a:rPr lang="en-US" sz="3000" b="1" dirty="0" err="1">
                <a:latin typeface="Arial Unicode MS" pitchFamily="34" charset="-128"/>
                <a:ea typeface="Arial Unicode MS" pitchFamily="34" charset="-128"/>
                <a:cs typeface="Arial Unicode MS" pitchFamily="34" charset="-128"/>
              </a:rPr>
              <a:t>Saleh</a:t>
            </a:r>
            <a:r>
              <a:rPr lang="en-US" dirty="0"/>
              <a:t/>
            </a:r>
            <a:br>
              <a:rPr lang="en-US" dirty="0"/>
            </a:br>
            <a:r>
              <a:rPr lang="en-US" dirty="0"/>
              <a:t> </a:t>
            </a:r>
          </a:p>
        </p:txBody>
      </p:sp>
      <p:pic>
        <p:nvPicPr>
          <p:cNvPr id="4" name="صورة 3" descr="C:\Documents and Settings\Amp Sys 5111\Desktop\ي.gif"/>
          <p:cNvPicPr/>
          <p:nvPr/>
        </p:nvPicPr>
        <p:blipFill>
          <a:blip r:embed="rId2" cstate="print"/>
          <a:srcRect/>
          <a:stretch>
            <a:fillRect/>
          </a:stretch>
        </p:blipFill>
        <p:spPr bwMode="auto">
          <a:xfrm>
            <a:off x="3581400" y="48491"/>
            <a:ext cx="2133600" cy="2064327"/>
          </a:xfrm>
          <a:prstGeom prst="rect">
            <a:avLst/>
          </a:prstGeom>
          <a:noFill/>
          <a:ln w="9525">
            <a:noFill/>
            <a:miter lim="800000"/>
            <a:headEnd/>
            <a:tailEnd/>
          </a:ln>
        </p:spPr>
      </p:pic>
    </p:spTree>
    <p:extLst>
      <p:ext uri="{BB962C8B-B14F-4D97-AF65-F5344CB8AC3E}">
        <p14:creationId xmlns:p14="http://schemas.microsoft.com/office/powerpoint/2010/main" xmlns="" val="11486724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2202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0735679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Hardwire </a:t>
            </a:r>
            <a:endParaRPr lang="en-US" dirty="0"/>
          </a:p>
        </p:txBody>
      </p:sp>
      <p:sp>
        <p:nvSpPr>
          <p:cNvPr id="3" name="عنصر نائب للمحتوى 2"/>
          <p:cNvSpPr>
            <a:spLocks noGrp="1"/>
          </p:cNvSpPr>
          <p:nvPr>
            <p:ph idx="1"/>
          </p:nvPr>
        </p:nvSpPr>
        <p:spPr/>
        <p:txBody>
          <a:bodyPr/>
          <a:lstStyle/>
          <a:p>
            <a:r>
              <a:rPr lang="en-US" dirty="0" smtClean="0"/>
              <a:t> The project consist of two main parts:		</a:t>
            </a:r>
            <a:endParaRPr lang="en-US" dirty="0"/>
          </a:p>
          <a:p>
            <a:pPr marL="0" indent="0">
              <a:buNone/>
            </a:pPr>
            <a:r>
              <a:rPr lang="en-US" dirty="0" smtClean="0"/>
              <a:t>1- </a:t>
            </a:r>
            <a:r>
              <a:rPr lang="en-US" dirty="0" err="1" smtClean="0"/>
              <a:t>pf</a:t>
            </a:r>
            <a:r>
              <a:rPr lang="en-US" dirty="0" smtClean="0"/>
              <a:t> meter</a:t>
            </a:r>
          </a:p>
          <a:p>
            <a:pPr marL="0" indent="0">
              <a:buNone/>
            </a:pPr>
            <a:r>
              <a:rPr lang="en-US" dirty="0" smtClean="0"/>
              <a:t>2- control unit</a:t>
            </a:r>
          </a:p>
          <a:p>
            <a:pPr marL="0" indent="0">
              <a:buNone/>
            </a:pPr>
            <a:endParaRPr lang="en-US" dirty="0"/>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47800" y="3810000"/>
            <a:ext cx="6019800" cy="2362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2284741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990600"/>
            <a:ext cx="8229600" cy="1008888"/>
          </a:xfrm>
        </p:spPr>
        <p:txBody>
          <a:bodyPr>
            <a:normAutofit fontScale="90000"/>
          </a:bodyPr>
          <a:lstStyle/>
          <a:p>
            <a:pPr algn="ctr"/>
            <a:r>
              <a:rPr lang="en-US" sz="4400" b="1" dirty="0">
                <a:latin typeface="+mn-lt"/>
              </a:rPr>
              <a:t>• </a:t>
            </a:r>
            <a:r>
              <a:rPr lang="en-US" sz="4400" b="1" dirty="0" smtClean="0">
                <a:latin typeface="+mn-lt"/>
                <a:ea typeface="Arial Unicode MS" pitchFamily="34" charset="-128"/>
                <a:cs typeface="Arial Unicode MS" pitchFamily="34" charset="-128"/>
              </a:rPr>
              <a:t>PF </a:t>
            </a:r>
            <a:r>
              <a:rPr lang="en-US" sz="4400" b="1" dirty="0">
                <a:latin typeface="+mn-lt"/>
                <a:ea typeface="Arial Unicode MS" pitchFamily="34" charset="-128"/>
                <a:cs typeface="Arial Unicode MS" pitchFamily="34" charset="-128"/>
              </a:rPr>
              <a:t>meter </a:t>
            </a:r>
            <a:r>
              <a:rPr lang="en-US" sz="5400" dirty="0">
                <a:latin typeface="Arial Unicode MS" pitchFamily="34" charset="-128"/>
                <a:ea typeface="Arial Unicode MS" pitchFamily="34" charset="-128"/>
                <a:cs typeface="Arial Unicode MS" pitchFamily="34" charset="-128"/>
              </a:rPr>
              <a:t/>
            </a:r>
            <a:br>
              <a:rPr lang="en-US" sz="5400" dirty="0">
                <a:latin typeface="Arial Unicode MS" pitchFamily="34" charset="-128"/>
                <a:ea typeface="Arial Unicode MS" pitchFamily="34" charset="-128"/>
                <a:cs typeface="Arial Unicode MS" pitchFamily="34" charset="-128"/>
              </a:rPr>
            </a:br>
            <a:endParaRPr lang="en-US" dirty="0"/>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0348" y="1676400"/>
            <a:ext cx="7997852" cy="50395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6737410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t>Zero crossing detector </a:t>
            </a:r>
            <a:endParaRPr lang="en-US" dirty="0"/>
          </a:p>
        </p:txBody>
      </p:sp>
      <p:sp>
        <p:nvSpPr>
          <p:cNvPr id="3" name="عنصر نائب للمحتوى 2"/>
          <p:cNvSpPr>
            <a:spLocks noGrp="1"/>
          </p:cNvSpPr>
          <p:nvPr>
            <p:ph idx="1"/>
          </p:nvPr>
        </p:nvSpPr>
        <p:spPr/>
        <p:txBody>
          <a:bodyPr/>
          <a:lstStyle/>
          <a:p>
            <a:pPr marL="0" indent="0">
              <a:buNone/>
            </a:pPr>
            <a:endParaRPr lang="en-US" dirty="0" smtClean="0"/>
          </a:p>
          <a:p>
            <a:r>
              <a:rPr lang="en-US" dirty="0" smtClean="0"/>
              <a:t>when </a:t>
            </a:r>
            <a:r>
              <a:rPr lang="en-US" dirty="0"/>
              <a:t>the input sine wave passes through zero and goes in positive direction, the output voltage gives negative pulse .Similarly, when the input voltage passes through zero and goes in the negative direction, the output voltage gives positive pulse , This was done </a:t>
            </a:r>
            <a:r>
              <a:rPr lang="en-US" dirty="0" smtClean="0"/>
              <a:t>using comparator .</a:t>
            </a:r>
            <a:endParaRPr lang="en-US" dirty="0"/>
          </a:p>
        </p:txBody>
      </p:sp>
    </p:spTree>
    <p:extLst>
      <p:ext uri="{BB962C8B-B14F-4D97-AF65-F5344CB8AC3E}">
        <p14:creationId xmlns:p14="http://schemas.microsoft.com/office/powerpoint/2010/main" xmlns="" val="33801054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3400" y="685800"/>
            <a:ext cx="8229600" cy="5638800"/>
          </a:xfrm>
        </p:spPr>
        <p:txBody>
          <a:bodyPr/>
          <a:lstStyle/>
          <a:p>
            <a:endParaRPr lang="en-US" dirty="0" smtClean="0"/>
          </a:p>
          <a:p>
            <a:r>
              <a:rPr lang="en-US" dirty="0" smtClean="0"/>
              <a:t>Result of zero crossing of voltage and current waveforms:</a:t>
            </a:r>
          </a:p>
          <a:p>
            <a:pPr marL="0" indent="0">
              <a:buNone/>
            </a:pPr>
            <a:endParaRPr lang="en-US" dirty="0"/>
          </a:p>
          <a:p>
            <a:pPr marL="0" indent="0">
              <a:buNone/>
            </a:pPr>
            <a:r>
              <a:rPr lang="en-US" dirty="0"/>
              <a:t>zero crossing of </a:t>
            </a:r>
            <a:r>
              <a:rPr lang="en-US" smtClean="0"/>
              <a:t>current         </a:t>
            </a:r>
            <a:r>
              <a:rPr lang="en-US" dirty="0" smtClean="0"/>
              <a:t>zero </a:t>
            </a:r>
            <a:r>
              <a:rPr lang="en-US" dirty="0"/>
              <a:t>crossing of voltage</a:t>
            </a:r>
          </a:p>
        </p:txBody>
      </p:sp>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3400" y="3257549"/>
            <a:ext cx="3810000" cy="261430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267" name="Picture 3" descr="C:\Users\Thanaa\Desktop\My graduation project\result\20181101_142423.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486073" y="3257550"/>
            <a:ext cx="3972127" cy="261430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266071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14400"/>
            <a:ext cx="8229600" cy="5410200"/>
          </a:xfrm>
        </p:spPr>
        <p:txBody>
          <a:bodyPr/>
          <a:lstStyle/>
          <a:p>
            <a:r>
              <a:rPr lang="en-US" dirty="0" smtClean="0"/>
              <a:t>Figure 1 show the two outputs of zero crossing of current and voltage waveforms together </a:t>
            </a:r>
          </a:p>
          <a:p>
            <a:r>
              <a:rPr lang="en-US" dirty="0"/>
              <a:t>Figure 2 output of XOR  that is the input for the </a:t>
            </a:r>
            <a:r>
              <a:rPr lang="en-US" dirty="0" err="1"/>
              <a:t>Arduino</a:t>
            </a:r>
            <a:r>
              <a:rPr lang="en-US" dirty="0"/>
              <a:t> microcontroller to calculate the power factor of the </a:t>
            </a:r>
            <a:r>
              <a:rPr lang="en-US" dirty="0" smtClean="0"/>
              <a:t>load.</a:t>
            </a:r>
          </a:p>
          <a:p>
            <a:endParaRPr lang="en-US" dirty="0"/>
          </a:p>
          <a:p>
            <a:pPr marL="0" indent="0">
              <a:buNone/>
            </a:pPr>
            <a:r>
              <a:rPr lang="en-US" dirty="0" smtClean="0"/>
              <a:t> Figure 1                                           Figure 2</a:t>
            </a:r>
            <a:endParaRPr lang="en-US"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1000" y="3962400"/>
            <a:ext cx="3733800" cy="2590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3" descr="C:\Users\Thanaa\Desktop\My graduation project\result\20181112_09501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876800" y="3962400"/>
            <a:ext cx="3561976" cy="267148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601955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457200" y="704088"/>
            <a:ext cx="8229600" cy="591312"/>
          </a:xfrm>
        </p:spPr>
        <p:txBody>
          <a:bodyPr>
            <a:noAutofit/>
          </a:bodyPr>
          <a:lstStyle/>
          <a:p>
            <a:r>
              <a:rPr lang="en-US" sz="2400" dirty="0"/>
              <a:t>Some results measure the power factor for different loads</a:t>
            </a:r>
          </a:p>
        </p:txBody>
      </p:sp>
      <p:pic>
        <p:nvPicPr>
          <p:cNvPr id="7" name="عنصر نائب للمحتوى 6"/>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4800600" y="1447800"/>
            <a:ext cx="3733800" cy="2514600"/>
          </a:xfrm>
        </p:spPr>
      </p:pic>
      <p:pic>
        <p:nvPicPr>
          <p:cNvPr id="8" name="صورة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819399" y="3998068"/>
            <a:ext cx="3733801" cy="2800350"/>
          </a:xfrm>
          <a:prstGeom prst="rect">
            <a:avLst/>
          </a:prstGeom>
        </p:spPr>
      </p:pic>
      <p:pic>
        <p:nvPicPr>
          <p:cNvPr id="9" name="صورة 8"/>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04799" y="1447800"/>
            <a:ext cx="3620851" cy="2514600"/>
          </a:xfrm>
          <a:prstGeom prst="rect">
            <a:avLst/>
          </a:prstGeom>
        </p:spPr>
      </p:pic>
    </p:spTree>
    <p:extLst>
      <p:ext uri="{BB962C8B-B14F-4D97-AF65-F5344CB8AC3E}">
        <p14:creationId xmlns:p14="http://schemas.microsoft.com/office/powerpoint/2010/main" xmlns="" val="24779569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VID-20181209-WA0007.mp4">
            <a:hlinkClick r:id="" action="ppaction://media"/>
          </p:cNvPr>
          <p:cNvPicPr>
            <a:picLocks noGrp="1" noRot="1" noChangeAspect="1"/>
          </p:cNvPicPr>
          <p:nvPr>
            <p:ph idx="1"/>
            <a:videoFile r:link="rId1"/>
          </p:nvPr>
        </p:nvPicPr>
        <p:blipFill>
          <a:blip r:embed="rId3" cstate="print"/>
          <a:stretch>
            <a:fillRect/>
          </a:stretch>
        </p:blipFill>
        <p:spPr>
          <a:xfrm>
            <a:off x="1" y="0"/>
            <a:ext cx="9144000" cy="6858000"/>
          </a:xfrm>
          <a:prstGeom prst="rect">
            <a:avLst/>
          </a:prstGeom>
        </p:spPr>
      </p:pic>
    </p:spTree>
    <p:extLst>
      <p:ext uri="{BB962C8B-B14F-4D97-AF65-F5344CB8AC3E}">
        <p14:creationId xmlns:p14="http://schemas.microsoft.com/office/powerpoint/2010/main" xmlns="" val="132998014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Control unit :</a:t>
            </a:r>
            <a:endParaRPr lang="en-US" dirty="0"/>
          </a:p>
        </p:txBody>
      </p:sp>
      <p:sp>
        <p:nvSpPr>
          <p:cNvPr id="3" name="عنصر نائب للمحتوى 2"/>
          <p:cNvSpPr>
            <a:spLocks noGrp="1"/>
          </p:cNvSpPr>
          <p:nvPr>
            <p:ph idx="1"/>
          </p:nvPr>
        </p:nvSpPr>
        <p:spPr/>
        <p:txBody>
          <a:bodyPr/>
          <a:lstStyle/>
          <a:p>
            <a:r>
              <a:rPr lang="en-US" dirty="0"/>
              <a:t>We know that the function of the control unit is to improve the power factor, by changing the firing angle of </a:t>
            </a:r>
            <a:r>
              <a:rPr lang="en-US" dirty="0" err="1"/>
              <a:t>triac</a:t>
            </a:r>
            <a:r>
              <a:rPr lang="en-US" dirty="0"/>
              <a:t> and We designed the control unit on two parts: </a:t>
            </a:r>
            <a:r>
              <a:rPr lang="en-US" dirty="0" smtClean="0"/>
              <a:t>1) open loop</a:t>
            </a:r>
          </a:p>
          <a:p>
            <a:pPr marL="0" indent="0">
              <a:buNone/>
            </a:pPr>
            <a:r>
              <a:rPr lang="en-US" dirty="0" smtClean="0"/>
              <a:t>   2) close </a:t>
            </a:r>
            <a:r>
              <a:rPr lang="en-US" dirty="0"/>
              <a:t>loop .</a:t>
            </a:r>
          </a:p>
        </p:txBody>
      </p:sp>
    </p:spTree>
    <p:extLst>
      <p:ext uri="{BB962C8B-B14F-4D97-AF65-F5344CB8AC3E}">
        <p14:creationId xmlns:p14="http://schemas.microsoft.com/office/powerpoint/2010/main" xmlns="" val="9931444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43000"/>
            <a:ext cx="8229600" cy="5181600"/>
          </a:xfrm>
        </p:spPr>
        <p:txBody>
          <a:bodyPr/>
          <a:lstStyle/>
          <a:p>
            <a:r>
              <a:rPr lang="en-US" dirty="0"/>
              <a:t>1)	Open loop control:</a:t>
            </a:r>
          </a:p>
          <a:p>
            <a:pPr marL="0" indent="0">
              <a:buNone/>
            </a:pPr>
            <a:r>
              <a:rPr lang="en-US" dirty="0" smtClean="0"/>
              <a:t>        Here </a:t>
            </a:r>
            <a:r>
              <a:rPr lang="en-US" dirty="0"/>
              <a:t>in this part we used a circuit to control the </a:t>
            </a:r>
            <a:r>
              <a:rPr lang="en-US" dirty="0" smtClean="0"/>
              <a:t>     power </a:t>
            </a:r>
            <a:r>
              <a:rPr lang="en-US" dirty="0"/>
              <a:t>factor value. When we change the value of the variable resistance, the value of the angle is change</a:t>
            </a:r>
          </a:p>
          <a:p>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76400" y="3025274"/>
            <a:ext cx="5181600" cy="36041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758876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 </a:t>
            </a:r>
            <a:r>
              <a:rPr lang="en-US" sz="4400" b="1" dirty="0" smtClean="0">
                <a:latin typeface="+mn-lt"/>
              </a:rPr>
              <a:t>content</a:t>
            </a:r>
            <a:r>
              <a:rPr lang="en-US" dirty="0" smtClean="0"/>
              <a:t>:</a:t>
            </a:r>
            <a:endParaRPr lang="en-US" dirty="0"/>
          </a:p>
        </p:txBody>
      </p:sp>
      <p:sp>
        <p:nvSpPr>
          <p:cNvPr id="3" name="عنصر نائب للمحتوى 2"/>
          <p:cNvSpPr>
            <a:spLocks noGrp="1"/>
          </p:cNvSpPr>
          <p:nvPr>
            <p:ph idx="1"/>
          </p:nvPr>
        </p:nvSpPr>
        <p:spPr/>
        <p:txBody>
          <a:bodyPr>
            <a:normAutofit fontScale="85000" lnSpcReduction="10000"/>
          </a:bodyPr>
          <a:lstStyle/>
          <a:p>
            <a:endParaRPr lang="en-US" sz="2800" dirty="0" smtClean="0">
              <a:latin typeface="Arial Unicode MS" pitchFamily="34" charset="-128"/>
              <a:ea typeface="Arial Unicode MS" pitchFamily="34" charset="-128"/>
              <a:cs typeface="Arial Unicode MS" pitchFamily="34" charset="-128"/>
            </a:endParaRPr>
          </a:p>
          <a:p>
            <a:r>
              <a:rPr lang="en-US" sz="2800" dirty="0" smtClean="0">
                <a:latin typeface="Arial Unicode MS" pitchFamily="34" charset="-128"/>
                <a:ea typeface="Arial Unicode MS" pitchFamily="34" charset="-128"/>
                <a:cs typeface="Arial Unicode MS" pitchFamily="34" charset="-128"/>
              </a:rPr>
              <a:t>Why </a:t>
            </a:r>
            <a:r>
              <a:rPr lang="en-US" sz="2800" dirty="0">
                <a:latin typeface="Arial Unicode MS" pitchFamily="34" charset="-128"/>
                <a:ea typeface="Arial Unicode MS" pitchFamily="34" charset="-128"/>
                <a:cs typeface="Arial Unicode MS" pitchFamily="34" charset="-128"/>
              </a:rPr>
              <a:t>PF correction</a:t>
            </a:r>
          </a:p>
          <a:p>
            <a:r>
              <a:rPr lang="en-US" sz="2800" dirty="0" smtClean="0">
                <a:latin typeface="Arial Unicode MS" pitchFamily="34" charset="-128"/>
                <a:ea typeface="Arial Unicode MS" pitchFamily="34" charset="-128"/>
                <a:cs typeface="Arial Unicode MS" pitchFamily="34" charset="-128"/>
              </a:rPr>
              <a:t>Ordinary </a:t>
            </a:r>
            <a:r>
              <a:rPr lang="en-US" sz="2800" dirty="0">
                <a:latin typeface="Arial Unicode MS" pitchFamily="34" charset="-128"/>
                <a:ea typeface="Arial Unicode MS" pitchFamily="34" charset="-128"/>
                <a:cs typeface="Arial Unicode MS" pitchFamily="34" charset="-128"/>
              </a:rPr>
              <a:t>methods of PF correction </a:t>
            </a:r>
          </a:p>
          <a:p>
            <a:r>
              <a:rPr lang="en-US" sz="2800" dirty="0" smtClean="0">
                <a:latin typeface="Arial Unicode MS" pitchFamily="34" charset="-128"/>
                <a:ea typeface="Arial Unicode MS" pitchFamily="34" charset="-128"/>
                <a:cs typeface="Arial Unicode MS" pitchFamily="34" charset="-128"/>
              </a:rPr>
              <a:t>Static </a:t>
            </a:r>
            <a:r>
              <a:rPr lang="en-US" sz="2800" dirty="0">
                <a:latin typeface="Arial Unicode MS" pitchFamily="34" charset="-128"/>
                <a:ea typeface="Arial Unicode MS" pitchFamily="34" charset="-128"/>
                <a:cs typeface="Arial Unicode MS" pitchFamily="34" charset="-128"/>
              </a:rPr>
              <a:t>variable compensation method and its advantages</a:t>
            </a:r>
          </a:p>
          <a:p>
            <a:r>
              <a:rPr lang="en-US" sz="2800" dirty="0" smtClean="0">
                <a:latin typeface="Arial Unicode MS" pitchFamily="34" charset="-128"/>
                <a:ea typeface="Arial Unicode MS" pitchFamily="34" charset="-128"/>
                <a:cs typeface="Arial Unicode MS" pitchFamily="34" charset="-128"/>
              </a:rPr>
              <a:t>Methodology </a:t>
            </a:r>
            <a:r>
              <a:rPr lang="en-US" sz="2800" dirty="0">
                <a:latin typeface="Arial Unicode MS" pitchFamily="34" charset="-128"/>
                <a:ea typeface="Arial Unicode MS" pitchFamily="34" charset="-128"/>
                <a:cs typeface="Arial Unicode MS" pitchFamily="34" charset="-128"/>
              </a:rPr>
              <a:t>and Simulation of SVC</a:t>
            </a:r>
          </a:p>
          <a:p>
            <a:r>
              <a:rPr lang="en-US" sz="2800" dirty="0" smtClean="0">
                <a:latin typeface="Arial Unicode MS" pitchFamily="34" charset="-128"/>
                <a:ea typeface="Arial Unicode MS" pitchFamily="34" charset="-128"/>
                <a:cs typeface="Arial Unicode MS" pitchFamily="34" charset="-128"/>
              </a:rPr>
              <a:t>Pf meter in </a:t>
            </a:r>
            <a:r>
              <a:rPr lang="en-US" sz="2800" dirty="0">
                <a:latin typeface="Arial Unicode MS" pitchFamily="34" charset="-128"/>
                <a:ea typeface="Arial Unicode MS" pitchFamily="34" charset="-128"/>
                <a:cs typeface="Arial Unicode MS" pitchFamily="34" charset="-128"/>
              </a:rPr>
              <a:t>hardwire and its </a:t>
            </a:r>
            <a:r>
              <a:rPr lang="en-US" sz="2800" dirty="0" smtClean="0">
                <a:latin typeface="Arial Unicode MS" pitchFamily="34" charset="-128"/>
                <a:ea typeface="Arial Unicode MS" pitchFamily="34" charset="-128"/>
                <a:cs typeface="Arial Unicode MS" pitchFamily="34" charset="-128"/>
              </a:rPr>
              <a:t>results</a:t>
            </a:r>
          </a:p>
          <a:p>
            <a:r>
              <a:rPr lang="en-US" sz="2800" dirty="0" smtClean="0">
                <a:latin typeface="Arial Unicode MS" pitchFamily="34" charset="-128"/>
                <a:ea typeface="Arial Unicode MS" pitchFamily="34" charset="-128"/>
                <a:cs typeface="Arial Unicode MS" pitchFamily="34" charset="-128"/>
              </a:rPr>
              <a:t>Open loop control and its result</a:t>
            </a:r>
          </a:p>
          <a:p>
            <a:r>
              <a:rPr lang="en-US" sz="2800" dirty="0" smtClean="0">
                <a:latin typeface="Arial Unicode MS" pitchFamily="34" charset="-128"/>
                <a:ea typeface="Arial Unicode MS" pitchFamily="34" charset="-128"/>
                <a:cs typeface="Arial Unicode MS" pitchFamily="34" charset="-128"/>
              </a:rPr>
              <a:t>close </a:t>
            </a:r>
            <a:r>
              <a:rPr lang="en-US" sz="2800" dirty="0">
                <a:latin typeface="Arial Unicode MS" pitchFamily="34" charset="-128"/>
                <a:ea typeface="Arial Unicode MS" pitchFamily="34" charset="-128"/>
                <a:cs typeface="Arial Unicode MS" pitchFamily="34" charset="-128"/>
              </a:rPr>
              <a:t>loop control and its </a:t>
            </a:r>
            <a:r>
              <a:rPr lang="en-US" sz="2800" dirty="0" smtClean="0">
                <a:latin typeface="Arial Unicode MS" pitchFamily="34" charset="-128"/>
                <a:ea typeface="Arial Unicode MS" pitchFamily="34" charset="-128"/>
                <a:cs typeface="Arial Unicode MS" pitchFamily="34" charset="-128"/>
              </a:rPr>
              <a:t>result</a:t>
            </a:r>
          </a:p>
          <a:p>
            <a:pPr marL="0" indent="0">
              <a:buNone/>
            </a:pPr>
            <a:r>
              <a:rPr lang="en-US" sz="2800" dirty="0"/>
              <a:t/>
            </a:r>
            <a:br>
              <a:rPr lang="en-US" sz="2800" dirty="0"/>
            </a:br>
            <a:r>
              <a:rPr lang="en-US" sz="2800" dirty="0"/>
              <a:t/>
            </a:r>
            <a:br>
              <a:rPr lang="en-US" sz="2800" dirty="0"/>
            </a:br>
            <a:endParaRPr lang="en-US" dirty="0"/>
          </a:p>
        </p:txBody>
      </p:sp>
    </p:spTree>
    <p:extLst>
      <p:ext uri="{BB962C8B-B14F-4D97-AF65-F5344CB8AC3E}">
        <p14:creationId xmlns:p14="http://schemas.microsoft.com/office/powerpoint/2010/main" xmlns="" val="33790161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err="1" smtClean="0"/>
              <a:t>Triac</a:t>
            </a:r>
            <a:r>
              <a:rPr lang="en-US" dirty="0" smtClean="0"/>
              <a:t>:</a:t>
            </a:r>
            <a:endParaRPr lang="en-US" dirty="0"/>
          </a:p>
        </p:txBody>
      </p:sp>
      <p:sp>
        <p:nvSpPr>
          <p:cNvPr id="3" name="عنصر نائب للمحتوى 2"/>
          <p:cNvSpPr>
            <a:spLocks noGrp="1"/>
          </p:cNvSpPr>
          <p:nvPr>
            <p:ph idx="1"/>
          </p:nvPr>
        </p:nvSpPr>
        <p:spPr/>
        <p:txBody>
          <a:bodyPr/>
          <a:lstStyle/>
          <a:p>
            <a:r>
              <a:rPr lang="en-US" dirty="0"/>
              <a:t>consists of two </a:t>
            </a:r>
            <a:r>
              <a:rPr lang="en-US" dirty="0" err="1"/>
              <a:t>thyristors</a:t>
            </a:r>
            <a:r>
              <a:rPr lang="en-US" dirty="0"/>
              <a:t> connected in inverse parallel ,and this The most important part in this method, where we get the variable voltage by controlling the value of the firing angle </a:t>
            </a: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667000" y="3868362"/>
            <a:ext cx="3657600" cy="22943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0806900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838200"/>
            <a:ext cx="8229600" cy="1143000"/>
          </a:xfrm>
        </p:spPr>
        <p:txBody>
          <a:bodyPr>
            <a:normAutofit/>
          </a:bodyPr>
          <a:lstStyle/>
          <a:p>
            <a:r>
              <a:rPr lang="en-US" dirty="0" err="1" smtClean="0"/>
              <a:t>Diac</a:t>
            </a:r>
            <a:r>
              <a:rPr lang="en-US" dirty="0" smtClean="0"/>
              <a:t>:</a:t>
            </a:r>
            <a:endParaRPr lang="en-US" dirty="0"/>
          </a:p>
        </p:txBody>
      </p:sp>
      <p:sp>
        <p:nvSpPr>
          <p:cNvPr id="3" name="عنصر نائب للمحتوى 2"/>
          <p:cNvSpPr>
            <a:spLocks noGrp="1"/>
          </p:cNvSpPr>
          <p:nvPr>
            <p:ph idx="1"/>
          </p:nvPr>
        </p:nvSpPr>
        <p:spPr/>
        <p:txBody>
          <a:bodyPr/>
          <a:lstStyle/>
          <a:p>
            <a:endParaRPr lang="en-US" dirty="0" smtClean="0"/>
          </a:p>
          <a:p>
            <a:r>
              <a:rPr lang="en-US" dirty="0" smtClean="0"/>
              <a:t>- </a:t>
            </a:r>
            <a:r>
              <a:rPr lang="en-US" dirty="0"/>
              <a:t>the DIAC, Diode AC bi-directional </a:t>
            </a:r>
            <a:endParaRPr lang="en-US" dirty="0" smtClean="0"/>
          </a:p>
          <a:p>
            <a:pPr marL="0" indent="0">
              <a:buNone/>
            </a:pPr>
            <a:r>
              <a:rPr lang="en-US" dirty="0" smtClean="0"/>
              <a:t>   switch </a:t>
            </a:r>
            <a:r>
              <a:rPr lang="en-US" dirty="0"/>
              <a:t>is widely used with TRIACs </a:t>
            </a:r>
            <a:r>
              <a:rPr lang="en-US" dirty="0" smtClean="0"/>
              <a:t>to</a:t>
            </a:r>
          </a:p>
          <a:p>
            <a:pPr marL="0" indent="0">
              <a:buNone/>
            </a:pPr>
            <a:r>
              <a:rPr lang="en-US" dirty="0" smtClean="0"/>
              <a:t>   </a:t>
            </a:r>
            <a:r>
              <a:rPr lang="en-US" dirty="0"/>
              <a:t>improve operation of alternating </a:t>
            </a:r>
            <a:r>
              <a:rPr lang="en-US" dirty="0" smtClean="0"/>
              <a:t>current</a:t>
            </a:r>
          </a:p>
          <a:p>
            <a:pPr marL="0" indent="0">
              <a:buNone/>
            </a:pPr>
            <a:r>
              <a:rPr lang="en-US" dirty="0" smtClean="0"/>
              <a:t>    power </a:t>
            </a:r>
            <a:r>
              <a:rPr lang="en-US" dirty="0"/>
              <a:t>switching systems.</a:t>
            </a: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629400" y="1981200"/>
            <a:ext cx="1924050" cy="2771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0798254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Control unit circuit:</a:t>
            </a:r>
            <a:endParaRPr lang="en-US" dirty="0"/>
          </a:p>
        </p:txBody>
      </p:sp>
      <p:pic>
        <p:nvPicPr>
          <p:cNvPr id="5122"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914400" y="2292058"/>
            <a:ext cx="7086600" cy="382251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54727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pen loop.mp4">
            <a:hlinkClick r:id="" action="ppaction://media"/>
          </p:cNvPr>
          <p:cNvPicPr>
            <a:picLocks noGrp="1" noRot="1" noChangeAspect="1"/>
          </p:cNvPicPr>
          <p:nvPr>
            <p:ph idx="1"/>
            <a:videoFile r:link="rId1"/>
          </p:nvPr>
        </p:nvPicPr>
        <p:blipFill>
          <a:blip r:embed="rId3" cstate="print"/>
          <a:stretch>
            <a:fillRect/>
          </a:stretch>
        </p:blipFill>
        <p:spPr>
          <a:xfrm>
            <a:off x="0" y="-1"/>
            <a:ext cx="9144000" cy="6858001"/>
          </a:xfrm>
          <a:prstGeom prst="rect">
            <a:avLst/>
          </a:prstGeom>
        </p:spPr>
      </p:pic>
    </p:spTree>
    <p:extLst>
      <p:ext uri="{BB962C8B-B14F-4D97-AF65-F5344CB8AC3E}">
        <p14:creationId xmlns:p14="http://schemas.microsoft.com/office/powerpoint/2010/main" xmlns="" val="399225166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66800"/>
            <a:ext cx="8229600" cy="5257800"/>
          </a:xfrm>
        </p:spPr>
        <p:txBody>
          <a:bodyPr/>
          <a:lstStyle/>
          <a:p>
            <a:pPr>
              <a:buNone/>
            </a:pPr>
            <a:endParaRPr lang="en-US" dirty="0"/>
          </a:p>
          <a:p>
            <a:r>
              <a:rPr lang="en-US" dirty="0" smtClean="0"/>
              <a:t>Close loop control </a:t>
            </a:r>
            <a:r>
              <a:rPr lang="en-US" dirty="0" smtClean="0"/>
              <a:t>:</a:t>
            </a:r>
            <a:endParaRPr lang="en-US" dirty="0" smtClean="0"/>
          </a:p>
          <a:p>
            <a:pPr marL="0" indent="0">
              <a:buNone/>
            </a:pPr>
            <a:r>
              <a:rPr lang="en-US" dirty="0"/>
              <a:t>The control unit will keep adjusting the value of firing angle until that the measured PF on the load exactly equal the reference PF under changing load </a:t>
            </a:r>
            <a:r>
              <a:rPr lang="en-US" dirty="0" smtClean="0"/>
              <a:t>.</a:t>
            </a:r>
            <a:br>
              <a:rPr lang="en-US" dirty="0" smtClean="0"/>
            </a:br>
            <a:endParaRPr lang="en-US" dirty="0" smtClean="0"/>
          </a:p>
        </p:txBody>
      </p:sp>
      <p:pic>
        <p:nvPicPr>
          <p:cNvPr id="4" name="صورة 3"/>
          <p:cNvPicPr/>
          <p:nvPr/>
        </p:nvPicPr>
        <p:blipFill>
          <a:blip r:embed="rId2" cstate="print">
            <a:extLst>
              <a:ext uri="{28A0092B-C50C-407E-A947-70E740481C1C}">
                <a14:useLocalDpi xmlns:ve="http://schemas.openxmlformats.org/markup-compatibility/2006" xmlns:o="urn:schemas-microsoft-com:office:office" xmlns:m="http://schemas.openxmlformats.org/officeDocument/2006/math" xmlns:v="urn:schemas-microsoft-com:vml" xmlns:wp="http://schemas.openxmlformats.org/drawingml/2006/wordprocessingDrawing" xmlns:w10="urn:schemas-microsoft-com:office:word" xmlns:w="http://schemas.openxmlformats.org/wordprocessingml/2006/main" xmlns:wne="http://schemas.microsoft.com/office/word/2006/wordml" xmlns:a14="http://schemas.microsoft.com/office/drawing/2010/main" xmlns="" xmlns:pic="http://schemas.openxmlformats.org/drawingml/2006/picture" xmlns:lc="http://schemas.openxmlformats.org/drawingml/2006/lockedCanvas" val="0"/>
              </a:ext>
            </a:extLst>
          </a:blip>
          <a:srcRect/>
          <a:stretch>
            <a:fillRect/>
          </a:stretch>
        </p:blipFill>
        <p:spPr bwMode="auto">
          <a:xfrm>
            <a:off x="1676400" y="4267200"/>
            <a:ext cx="5274310" cy="1911937"/>
          </a:xfrm>
          <a:prstGeom prst="rect">
            <a:avLst/>
          </a:prstGeom>
          <a:noFill/>
          <a:ln>
            <a:noFill/>
          </a:ln>
          <a:effectLst/>
          <a:extLst>
            <a:ext uri="{909E8E84-426E-40DD-AFC4-6F175D3DCCD1}">
              <a14:hiddenFill xmlns:ve="http://schemas.openxmlformats.org/markup-compatibility/2006" xmlns:o="urn:schemas-microsoft-com:office:office" xmlns:m="http://schemas.openxmlformats.org/officeDocument/2006/math" xmlns:v="urn:schemas-microsoft-com:vml" xmlns:wp="http://schemas.openxmlformats.org/drawingml/2006/wordprocessingDrawing" xmlns:w10="urn:schemas-microsoft-com:office:word" xmlns:w="http://schemas.openxmlformats.org/wordprocessingml/2006/main" xmlns:wne="http://schemas.microsoft.com/office/word/2006/wordml" xmlns:a14="http://schemas.microsoft.com/office/drawing/2010/main" xmlns="" xmlns:pic="http://schemas.openxmlformats.org/drawingml/2006/picture" xmlns:lc="http://schemas.openxmlformats.org/drawingml/2006/lockedCanvas">
                <a:solidFill>
                  <a:schemeClr val="accent1"/>
                </a:solidFill>
              </a14:hiddenFill>
            </a:ext>
            <a:ext uri="{91240B29-F687-4F45-9708-019B960494DF}">
              <a14:hiddenLine xmlns:ve="http://schemas.openxmlformats.org/markup-compatibility/2006" xmlns:o="urn:schemas-microsoft-com:office:office" xmlns:m="http://schemas.openxmlformats.org/officeDocument/2006/math" xmlns:v="urn:schemas-microsoft-com:vml" xmlns:wp="http://schemas.openxmlformats.org/drawingml/2006/wordprocessingDrawing" xmlns:w10="urn:schemas-microsoft-com:office:word" xmlns:w="http://schemas.openxmlformats.org/wordprocessingml/2006/main" xmlns:wne="http://schemas.microsoft.com/office/word/2006/wordml" xmlns:a14="http://schemas.microsoft.com/office/drawing/2010/main" xmlns="" xmlns:pic="http://schemas.openxmlformats.org/drawingml/2006/picture" xmlns:lc="http://schemas.openxmlformats.org/drawingml/2006/lockedCanvas" w="9525">
                <a:solidFill>
                  <a:schemeClr val="tx1"/>
                </a:solidFill>
                <a:miter lim="800000"/>
                <a:headEnd/>
                <a:tailEnd/>
              </a14:hiddenLine>
            </a:ext>
            <a:ext uri="{AF507438-7753-43E0-B8FC-AC1667EBCBE1}">
              <a14:hiddenEffects xmlns:ve="http://schemas.openxmlformats.org/markup-compatibility/2006" xmlns:o="urn:schemas-microsoft-com:office:office" xmlns:m="http://schemas.openxmlformats.org/officeDocument/2006/math" xmlns:v="urn:schemas-microsoft-com:vml" xmlns:wp="http://schemas.openxmlformats.org/drawingml/2006/wordprocessingDrawing" xmlns:w10="urn:schemas-microsoft-com:office:word" xmlns:w="http://schemas.openxmlformats.org/wordprocessingml/2006/main" xmlns:wne="http://schemas.microsoft.com/office/word/2006/wordml" xmlns:a14="http://schemas.microsoft.com/office/drawing/2010/main" xmlns="" xmlns:pic="http://schemas.openxmlformats.org/drawingml/2006/picture" xmlns:lc="http://schemas.openxmlformats.org/drawingml/2006/lockedCanva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5559374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Close loop circuit:</a:t>
            </a:r>
            <a:endParaRPr lang="en-US" dirty="0"/>
          </a:p>
        </p:txBody>
      </p:sp>
      <p:pic>
        <p:nvPicPr>
          <p:cNvPr id="4" name="Picture 3"/>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741817" y="1935163"/>
            <a:ext cx="7660366" cy="438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619033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flow chart:</a:t>
            </a:r>
            <a:endParaRPr lang="en-US"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43000" y="1905000"/>
            <a:ext cx="6553200" cy="4600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5152158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lose loop.mp4">
            <a:hlinkClick r:id="" action="ppaction://media"/>
          </p:cNvPr>
          <p:cNvPicPr>
            <a:picLocks noGrp="1" noRot="1" noChangeAspect="1"/>
          </p:cNvPicPr>
          <p:nvPr>
            <p:ph idx="1"/>
            <a:videoFile r:link="rId1"/>
          </p:nvPr>
        </p:nvPicPr>
        <p:blipFill>
          <a:blip r:embed="rId3" cstate="print"/>
          <a:stretch>
            <a:fillRect/>
          </a:stretch>
        </p:blipFill>
        <p:spPr>
          <a:xfrm>
            <a:off x="0" y="0"/>
            <a:ext cx="9144000" cy="6858000"/>
          </a:xfrm>
          <a:prstGeom prst="rect">
            <a:avLst/>
          </a:prstGeom>
        </p:spPr>
      </p:pic>
    </p:spTree>
    <p:extLst>
      <p:ext uri="{BB962C8B-B14F-4D97-AF65-F5344CB8AC3E}">
        <p14:creationId xmlns:p14="http://schemas.microsoft.com/office/powerpoint/2010/main" xmlns="" val="308819958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6" name="عنصر نائب للمحتوى 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0" y="76200"/>
            <a:ext cx="9144000" cy="6857999"/>
          </a:xfrm>
        </p:spPr>
      </p:pic>
    </p:spTree>
    <p:extLst>
      <p:ext uri="{BB962C8B-B14F-4D97-AF65-F5344CB8AC3E}">
        <p14:creationId xmlns:p14="http://schemas.microsoft.com/office/powerpoint/2010/main" xmlns="" val="7051628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896112"/>
          </a:xfrm>
        </p:spPr>
        <p:txBody>
          <a:bodyPr>
            <a:normAutofit/>
          </a:bodyPr>
          <a:lstStyle/>
          <a:p>
            <a:r>
              <a:rPr lang="en-US" sz="4000" b="1" dirty="0">
                <a:latin typeface="+mn-lt"/>
              </a:rPr>
              <a:t>• Why PF correction ?</a:t>
            </a:r>
          </a:p>
        </p:txBody>
      </p:sp>
      <p:pic>
        <p:nvPicPr>
          <p:cNvPr id="4" name="عنصر نائب للمحتوى 3" descr="ØµÙØ±Ø© Ø°Ø§Øª ØµÙØ©"/>
          <p:cNvPicPr>
            <a:picLocks noGrp="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5029200" y="2209800"/>
            <a:ext cx="3517900" cy="182641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81000" y="4509120"/>
            <a:ext cx="2513585" cy="535682"/>
          </a:xfrm>
          <a:prstGeom prst="rect">
            <a:avLst/>
          </a:prstGeom>
          <a:noFill/>
        </p:spPr>
      </p:pic>
      <p:pic>
        <p:nvPicPr>
          <p:cNvPr id="6"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81000" y="5229200"/>
            <a:ext cx="3384377" cy="511592"/>
          </a:xfrm>
          <a:prstGeom prst="rect">
            <a:avLst/>
          </a:prstGeom>
          <a:noFill/>
        </p:spPr>
      </p:pic>
      <p:pic>
        <p:nvPicPr>
          <p:cNvPr id="7" name="Picture 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349552" y="4293096"/>
            <a:ext cx="2880320" cy="720080"/>
          </a:xfrm>
          <a:prstGeom prst="rect">
            <a:avLst/>
          </a:prstGeom>
          <a:noFill/>
        </p:spPr>
      </p:pic>
      <p:pic>
        <p:nvPicPr>
          <p:cNvPr id="8" name="Picture 7"/>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5259712" y="4941168"/>
            <a:ext cx="3431835" cy="792088"/>
          </a:xfrm>
          <a:prstGeom prst="rect">
            <a:avLst/>
          </a:prstGeom>
          <a:noFill/>
        </p:spPr>
      </p:pic>
      <p:pic>
        <p:nvPicPr>
          <p:cNvPr id="1026" name="Picture 2"/>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609600" y="1930403"/>
            <a:ext cx="3429000" cy="236269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910839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b="1" dirty="0"/>
              <a:t>• Why PF correction ?</a:t>
            </a:r>
            <a:endParaRPr lang="en-US" sz="4000" dirty="0"/>
          </a:p>
        </p:txBody>
      </p:sp>
      <p:sp>
        <p:nvSpPr>
          <p:cNvPr id="3" name="عنصر نائب للمحتوى 2"/>
          <p:cNvSpPr>
            <a:spLocks noGrp="1"/>
          </p:cNvSpPr>
          <p:nvPr>
            <p:ph idx="1"/>
          </p:nvPr>
        </p:nvSpPr>
        <p:spPr/>
        <p:txBody>
          <a:bodyPr>
            <a:normAutofit/>
          </a:bodyPr>
          <a:lstStyle/>
          <a:p>
            <a:pPr marL="0" indent="0">
              <a:buNone/>
            </a:pPr>
            <a:r>
              <a:rPr lang="en-US" sz="2800" b="1" u="sng" dirty="0"/>
              <a:t>Until these goals are achieved </a:t>
            </a:r>
            <a:r>
              <a:rPr lang="en-US" sz="2800" b="1" u="sng" dirty="0" smtClean="0"/>
              <a:t>:</a:t>
            </a:r>
          </a:p>
          <a:p>
            <a:r>
              <a:rPr lang="en-US" sz="2800" dirty="0"/>
              <a:t>Increase transmission </a:t>
            </a:r>
            <a:r>
              <a:rPr lang="en-US" sz="2800" dirty="0" smtClean="0"/>
              <a:t>efficiency</a:t>
            </a:r>
          </a:p>
          <a:p>
            <a:r>
              <a:rPr lang="en-US" sz="2800" dirty="0"/>
              <a:t>Increase voltage regulation</a:t>
            </a:r>
          </a:p>
          <a:p>
            <a:r>
              <a:rPr lang="en-US" sz="2800" dirty="0"/>
              <a:t>Reducing an apparent power (S) leads to reducing current </a:t>
            </a:r>
          </a:p>
          <a:p>
            <a:r>
              <a:rPr lang="en-US" sz="2800" dirty="0"/>
              <a:t>Reducing losses of electrical </a:t>
            </a:r>
            <a:r>
              <a:rPr lang="en-US" sz="2800" dirty="0" smtClean="0"/>
              <a:t>energy</a:t>
            </a:r>
          </a:p>
          <a:p>
            <a:r>
              <a:rPr lang="en-US" sz="2800" dirty="0"/>
              <a:t>Saving both of money and energy </a:t>
            </a:r>
            <a:endParaRPr lang="ar-JO" sz="2800" dirty="0"/>
          </a:p>
          <a:p>
            <a:pPr marL="0" indent="0">
              <a:buNone/>
            </a:pPr>
            <a:endParaRPr lang="en-US" sz="2800" b="1" dirty="0" smtClean="0"/>
          </a:p>
        </p:txBody>
      </p:sp>
    </p:spTree>
    <p:extLst>
      <p:ext uri="{BB962C8B-B14F-4D97-AF65-F5344CB8AC3E}">
        <p14:creationId xmlns:p14="http://schemas.microsoft.com/office/powerpoint/2010/main" xmlns="" val="22860469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600200"/>
            <a:ext cx="8229600" cy="762000"/>
          </a:xfrm>
        </p:spPr>
        <p:txBody>
          <a:bodyPr>
            <a:noAutofit/>
          </a:bodyPr>
          <a:lstStyle/>
          <a:p>
            <a:r>
              <a:rPr lang="en-US" sz="4000" b="1" dirty="0">
                <a:latin typeface="+mn-lt"/>
              </a:rPr>
              <a:t>• Methods of PF correction </a:t>
            </a:r>
            <a:br>
              <a:rPr lang="en-US" sz="4000" b="1" dirty="0">
                <a:latin typeface="+mn-lt"/>
              </a:rPr>
            </a:br>
            <a:endParaRPr lang="en-US" sz="4000" b="1" dirty="0">
              <a:latin typeface="+mn-lt"/>
            </a:endParaRPr>
          </a:p>
        </p:txBody>
      </p:sp>
      <p:sp>
        <p:nvSpPr>
          <p:cNvPr id="3" name="عنصر نائب للمحتوى 2"/>
          <p:cNvSpPr>
            <a:spLocks noGrp="1"/>
          </p:cNvSpPr>
          <p:nvPr>
            <p:ph idx="1"/>
          </p:nvPr>
        </p:nvSpPr>
        <p:spPr/>
        <p:txBody>
          <a:bodyPr>
            <a:normAutofit lnSpcReduction="10000"/>
          </a:bodyPr>
          <a:lstStyle/>
          <a:p>
            <a:pPr>
              <a:buNone/>
            </a:pPr>
            <a:r>
              <a:rPr lang="en-US" dirty="0"/>
              <a:t> </a:t>
            </a:r>
            <a:r>
              <a:rPr lang="en-US" sz="3200" dirty="0"/>
              <a:t>1- Capacitor banks</a:t>
            </a:r>
          </a:p>
          <a:p>
            <a:pPr>
              <a:buNone/>
            </a:pPr>
            <a:r>
              <a:rPr lang="en-US" sz="2400" dirty="0"/>
              <a:t>The main disadvantage of this method </a:t>
            </a:r>
            <a:r>
              <a:rPr lang="en-US" sz="2400" dirty="0" smtClean="0"/>
              <a:t>its changes in a steps and not in smooth way , so it can’t be achieved a PF at some load </a:t>
            </a:r>
            <a:endParaRPr lang="en-US" sz="2400" dirty="0"/>
          </a:p>
          <a:p>
            <a:pPr>
              <a:buNone/>
            </a:pPr>
            <a:r>
              <a:rPr lang="en-US" sz="3200" dirty="0" smtClean="0"/>
              <a:t>2- </a:t>
            </a:r>
            <a:r>
              <a:rPr lang="en-US" sz="3200" dirty="0"/>
              <a:t>Synchronous Condenser</a:t>
            </a:r>
          </a:p>
          <a:p>
            <a:pPr>
              <a:buNone/>
            </a:pPr>
            <a:r>
              <a:rPr lang="en-US" sz="2400" dirty="0"/>
              <a:t>The main disadvantage of using this method is the high cost to be used in light load </a:t>
            </a:r>
          </a:p>
          <a:p>
            <a:pPr marL="0" indent="0">
              <a:buNone/>
            </a:pPr>
            <a:r>
              <a:rPr lang="en-US" sz="3200" dirty="0"/>
              <a:t>3- Phase Advancer </a:t>
            </a:r>
            <a:r>
              <a:rPr lang="en-US" sz="2800" dirty="0" smtClean="0"/>
              <a:t>:</a:t>
            </a:r>
          </a:p>
          <a:p>
            <a:pPr marL="0" indent="0">
              <a:buNone/>
            </a:pPr>
            <a:r>
              <a:rPr lang="en-US" sz="2400" dirty="0"/>
              <a:t>T</a:t>
            </a:r>
            <a:r>
              <a:rPr lang="en-US" sz="2400" dirty="0" smtClean="0"/>
              <a:t>he </a:t>
            </a:r>
            <a:r>
              <a:rPr lang="en-US" sz="2400" dirty="0"/>
              <a:t>main Disadvantage is that Using Phase advancer is not economical for motors below 200 H.P</a:t>
            </a:r>
          </a:p>
        </p:txBody>
      </p:sp>
    </p:spTree>
    <p:extLst>
      <p:ext uri="{BB962C8B-B14F-4D97-AF65-F5344CB8AC3E}">
        <p14:creationId xmlns:p14="http://schemas.microsoft.com/office/powerpoint/2010/main" xmlns="" val="19441631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838200"/>
            <a:ext cx="8229600" cy="1143000"/>
          </a:xfrm>
        </p:spPr>
        <p:txBody>
          <a:bodyPr>
            <a:normAutofit fontScale="90000"/>
          </a:bodyPr>
          <a:lstStyle/>
          <a:p>
            <a:r>
              <a:rPr lang="en-US" dirty="0"/>
              <a:t>• </a:t>
            </a:r>
            <a:r>
              <a:rPr lang="en-US" sz="4400" b="1" dirty="0"/>
              <a:t>Static variable compensation method and its advantages</a:t>
            </a:r>
          </a:p>
        </p:txBody>
      </p:sp>
      <p:sp>
        <p:nvSpPr>
          <p:cNvPr id="3" name="عنصر نائب للمحتوى 2"/>
          <p:cNvSpPr>
            <a:spLocks noGrp="1"/>
          </p:cNvSpPr>
          <p:nvPr>
            <p:ph idx="1"/>
          </p:nvPr>
        </p:nvSpPr>
        <p:spPr>
          <a:xfrm>
            <a:off x="457200" y="3048000"/>
            <a:ext cx="8229600" cy="3276600"/>
          </a:xfrm>
        </p:spPr>
        <p:txBody>
          <a:bodyPr>
            <a:normAutofit/>
          </a:bodyPr>
          <a:lstStyle/>
          <a:p>
            <a:r>
              <a:rPr lang="en-US" dirty="0" smtClean="0"/>
              <a:t> </a:t>
            </a:r>
            <a:r>
              <a:rPr lang="en-US" dirty="0"/>
              <a:t>SVCs are part of the Flexible AC transmission system device family</a:t>
            </a:r>
            <a:r>
              <a:rPr lang="en-US" dirty="0" smtClean="0"/>
              <a:t>.</a:t>
            </a:r>
            <a:r>
              <a:rPr lang="en-US" dirty="0"/>
              <a:t> This method uses only one capacitor bank and we control the PF by </a:t>
            </a:r>
            <a:r>
              <a:rPr lang="en-US" dirty="0" smtClean="0"/>
              <a:t>injected reactive power into the line </a:t>
            </a:r>
            <a:r>
              <a:rPr lang="en-US" dirty="0"/>
              <a:t>other than controlling capacitance value. </a:t>
            </a:r>
            <a:endParaRPr lang="en-US" dirty="0" smtClean="0"/>
          </a:p>
          <a:p>
            <a:endParaRPr lang="en-US" dirty="0"/>
          </a:p>
        </p:txBody>
      </p:sp>
    </p:spTree>
    <p:extLst>
      <p:ext uri="{BB962C8B-B14F-4D97-AF65-F5344CB8AC3E}">
        <p14:creationId xmlns:p14="http://schemas.microsoft.com/office/powerpoint/2010/main" xmlns="" val="20910664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43000"/>
            <a:ext cx="8229600" cy="5181600"/>
          </a:xfrm>
        </p:spPr>
        <p:txBody>
          <a:bodyPr>
            <a:normAutofit/>
          </a:bodyPr>
          <a:lstStyle/>
          <a:p>
            <a:pPr>
              <a:buNone/>
            </a:pPr>
            <a:r>
              <a:rPr lang="en-US" sz="4000" b="1" dirty="0">
                <a:solidFill>
                  <a:schemeClr val="tx2"/>
                </a:solidFill>
              </a:rPr>
              <a:t>Advantages of using </a:t>
            </a:r>
            <a:r>
              <a:rPr lang="en-US" sz="4000" b="1" dirty="0" smtClean="0">
                <a:solidFill>
                  <a:schemeClr val="tx2"/>
                </a:solidFill>
              </a:rPr>
              <a:t>SVC method:</a:t>
            </a:r>
          </a:p>
          <a:p>
            <a:pPr>
              <a:buNone/>
            </a:pPr>
            <a:endParaRPr lang="en-US" sz="3200" dirty="0" smtClean="0"/>
          </a:p>
          <a:p>
            <a:r>
              <a:rPr lang="en-US" sz="3200" dirty="0">
                <a:sym typeface="Wingdings" pitchFamily="2" charset="2"/>
              </a:rPr>
              <a:t> </a:t>
            </a:r>
            <a:r>
              <a:rPr lang="en-US" sz="2400" dirty="0"/>
              <a:t>Improved </a:t>
            </a:r>
            <a:r>
              <a:rPr lang="en-US" sz="2400" dirty="0" smtClean="0"/>
              <a:t>system transient and </a:t>
            </a:r>
            <a:r>
              <a:rPr lang="en-US" sz="2400" dirty="0"/>
              <a:t>steady-state </a:t>
            </a:r>
            <a:r>
              <a:rPr lang="en-US" sz="2400" dirty="0" smtClean="0"/>
              <a:t>stability</a:t>
            </a:r>
          </a:p>
          <a:p>
            <a:r>
              <a:rPr lang="en-US" sz="2400" dirty="0"/>
              <a:t>Improved </a:t>
            </a:r>
            <a:r>
              <a:rPr lang="en-US" sz="2400" dirty="0" smtClean="0"/>
              <a:t>static and dynamic load</a:t>
            </a:r>
          </a:p>
          <a:p>
            <a:r>
              <a:rPr lang="en-US" sz="2400" dirty="0" smtClean="0">
                <a:sym typeface="Wingdings" pitchFamily="2" charset="2"/>
              </a:rPr>
              <a:t> One </a:t>
            </a:r>
            <a:r>
              <a:rPr lang="en-US" sz="2400" dirty="0">
                <a:sym typeface="Wingdings" pitchFamily="2" charset="2"/>
              </a:rPr>
              <a:t>capacitor bank only used </a:t>
            </a:r>
            <a:endParaRPr lang="en-US" sz="2400" dirty="0" smtClean="0">
              <a:sym typeface="Wingdings" pitchFamily="2" charset="2"/>
            </a:endParaRPr>
          </a:p>
          <a:p>
            <a:r>
              <a:rPr lang="en-US" sz="2400" dirty="0">
                <a:sym typeface="Wingdings" pitchFamily="2" charset="2"/>
              </a:rPr>
              <a:t>C</a:t>
            </a:r>
            <a:r>
              <a:rPr lang="en-US" sz="2400" dirty="0" smtClean="0">
                <a:sym typeface="Wingdings" pitchFamily="2" charset="2"/>
              </a:rPr>
              <a:t>heaper </a:t>
            </a:r>
            <a:r>
              <a:rPr lang="en-US" sz="2400" dirty="0">
                <a:sym typeface="Wingdings" pitchFamily="2" charset="2"/>
              </a:rPr>
              <a:t>than other </a:t>
            </a:r>
            <a:r>
              <a:rPr lang="en-US" sz="2400" dirty="0" smtClean="0">
                <a:sym typeface="Wingdings" pitchFamily="2" charset="2"/>
              </a:rPr>
              <a:t>methods</a:t>
            </a:r>
            <a:endParaRPr lang="en-US" sz="2400" dirty="0" smtClean="0"/>
          </a:p>
          <a:p>
            <a:r>
              <a:rPr lang="en-US" sz="2400" dirty="0" smtClean="0"/>
              <a:t>Reduced </a:t>
            </a:r>
            <a:r>
              <a:rPr lang="en-US" sz="2400" dirty="0"/>
              <a:t>transmission </a:t>
            </a:r>
            <a:r>
              <a:rPr lang="en-US" sz="2400" dirty="0" smtClean="0"/>
              <a:t>losses</a:t>
            </a:r>
          </a:p>
          <a:p>
            <a:r>
              <a:rPr lang="en-US" sz="2400" dirty="0" smtClean="0">
                <a:sym typeface="Wingdings" pitchFamily="2" charset="2"/>
              </a:rPr>
              <a:t>Simple </a:t>
            </a:r>
            <a:r>
              <a:rPr lang="en-US" sz="2400" dirty="0">
                <a:sym typeface="Wingdings" pitchFamily="2" charset="2"/>
              </a:rPr>
              <a:t>controlling units  </a:t>
            </a:r>
          </a:p>
          <a:p>
            <a:pPr marL="0" indent="0">
              <a:buNone/>
            </a:pPr>
            <a:endParaRPr lang="en-US" sz="2400" dirty="0" smtClean="0"/>
          </a:p>
          <a:p>
            <a:pPr marL="0" indent="0">
              <a:buNone/>
            </a:pPr>
            <a:endParaRPr lang="en-US" sz="2800" dirty="0" smtClean="0">
              <a:sym typeface="Wingdings" pitchFamily="2" charset="2"/>
            </a:endParaRPr>
          </a:p>
        </p:txBody>
      </p:sp>
    </p:spTree>
    <p:extLst>
      <p:ext uri="{BB962C8B-B14F-4D97-AF65-F5344CB8AC3E}">
        <p14:creationId xmlns:p14="http://schemas.microsoft.com/office/powerpoint/2010/main" xmlns="" val="8788352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914400"/>
            <a:ext cx="8458200" cy="932688"/>
          </a:xfrm>
        </p:spPr>
        <p:txBody>
          <a:bodyPr>
            <a:noAutofit/>
          </a:bodyPr>
          <a:lstStyle/>
          <a:p>
            <a:pPr algn="ctr"/>
            <a:r>
              <a:rPr lang="en-US" sz="4000" b="1" dirty="0">
                <a:latin typeface="+mn-lt"/>
              </a:rPr>
              <a:t>• Methodology and Simulation of SVC</a:t>
            </a:r>
          </a:p>
        </p:txBody>
      </p:sp>
      <p:sp>
        <p:nvSpPr>
          <p:cNvPr id="3" name="عنصر نائب للمحتوى 2"/>
          <p:cNvSpPr>
            <a:spLocks noGrp="1"/>
          </p:cNvSpPr>
          <p:nvPr>
            <p:ph idx="1"/>
          </p:nvPr>
        </p:nvSpPr>
        <p:spPr/>
        <p:txBody>
          <a:bodyPr/>
          <a:lstStyle/>
          <a:p>
            <a:r>
              <a:rPr lang="en-US" dirty="0"/>
              <a:t>SVC uses TSC (</a:t>
            </a:r>
            <a:r>
              <a:rPr lang="en-US" dirty="0" err="1"/>
              <a:t>Thyristor</a:t>
            </a:r>
            <a:r>
              <a:rPr lang="en-US" dirty="0"/>
              <a:t> Switched Capacitors) based on shunt compensation to controls the power flow in transmission system and improves the transient stability of power grids</a:t>
            </a:r>
            <a:r>
              <a:rPr lang="en-US" dirty="0" smtClean="0"/>
              <a:t>.</a:t>
            </a:r>
          </a:p>
          <a:p>
            <a:pPr marL="0" indent="0">
              <a:buNone/>
            </a:pPr>
            <a:r>
              <a:rPr lang="en-US" sz="1800" dirty="0" smtClean="0"/>
              <a:t> </a:t>
            </a:r>
            <a:r>
              <a:rPr lang="en-US" sz="1800" dirty="0"/>
              <a:t>* shunt compensation:</a:t>
            </a:r>
          </a:p>
          <a:p>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62199" y="4267200"/>
            <a:ext cx="5495925" cy="2009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226488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066800"/>
            <a:ext cx="8229600" cy="838200"/>
          </a:xfrm>
        </p:spPr>
        <p:txBody>
          <a:bodyPr>
            <a:normAutofit fontScale="90000"/>
          </a:bodyPr>
          <a:lstStyle/>
          <a:p>
            <a:r>
              <a:rPr lang="en-US" sz="4400" b="1" dirty="0"/>
              <a:t>• </a:t>
            </a:r>
            <a:r>
              <a:rPr lang="en-US" sz="4400" b="1" dirty="0" err="1" smtClean="0">
                <a:latin typeface="+mn-lt"/>
                <a:ea typeface="Arial Unicode MS" pitchFamily="34" charset="-128"/>
                <a:cs typeface="Arial Unicode MS" pitchFamily="34" charset="-128"/>
              </a:rPr>
              <a:t>Matlab</a:t>
            </a:r>
            <a:r>
              <a:rPr lang="en-US" sz="4400" b="1" dirty="0" smtClean="0">
                <a:latin typeface="+mn-lt"/>
                <a:ea typeface="Arial Unicode MS" pitchFamily="34" charset="-128"/>
                <a:cs typeface="Arial Unicode MS" pitchFamily="34" charset="-128"/>
              </a:rPr>
              <a:t> </a:t>
            </a:r>
            <a:r>
              <a:rPr lang="en-US" sz="4400" b="1" dirty="0">
                <a:latin typeface="+mn-lt"/>
                <a:ea typeface="Arial Unicode MS" pitchFamily="34" charset="-128"/>
                <a:cs typeface="Arial Unicode MS" pitchFamily="34" charset="-128"/>
              </a:rPr>
              <a:t>simulation of the project </a:t>
            </a:r>
            <a:r>
              <a:rPr lang="en-US" sz="5400" dirty="0"/>
              <a:t/>
            </a:r>
            <a:br>
              <a:rPr lang="en-US" sz="5400" dirty="0"/>
            </a:br>
            <a:endParaRPr lang="en-US" dirty="0"/>
          </a:p>
        </p:txBody>
      </p:sp>
      <p:sp>
        <p:nvSpPr>
          <p:cNvPr id="3" name="عنصر نائب للمحتوى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364035"/>
            <a:ext cx="9144000" cy="54939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1004453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5736</TotalTime>
  <Words>580</Words>
  <Application>Microsoft Office PowerPoint</Application>
  <PresentationFormat>عرض على الشاشة (3:4)‏</PresentationFormat>
  <Paragraphs>80</Paragraphs>
  <Slides>28</Slides>
  <Notes>0</Notes>
  <HiddenSlides>0</HiddenSlides>
  <MMClips>3</MMClips>
  <ScaleCrop>false</ScaleCrop>
  <HeadingPairs>
    <vt:vector size="4" baseType="variant">
      <vt:variant>
        <vt:lpstr>سمة</vt:lpstr>
      </vt:variant>
      <vt:variant>
        <vt:i4>1</vt:i4>
      </vt:variant>
      <vt:variant>
        <vt:lpstr>عناوين الشرائح</vt:lpstr>
      </vt:variant>
      <vt:variant>
        <vt:i4>28</vt:i4>
      </vt:variant>
    </vt:vector>
  </HeadingPairs>
  <TitlesOfParts>
    <vt:vector size="29" baseType="lpstr">
      <vt:lpstr>تدفق</vt:lpstr>
      <vt:lpstr>SVC Based Flexible AC Transmission System (FACTS)</vt:lpstr>
      <vt:lpstr> content:</vt:lpstr>
      <vt:lpstr>• Why PF correction ?</vt:lpstr>
      <vt:lpstr>• Why PF correction ?</vt:lpstr>
      <vt:lpstr>• Methods of PF correction  </vt:lpstr>
      <vt:lpstr>• Static variable compensation method and its advantages</vt:lpstr>
      <vt:lpstr>الشريحة 7</vt:lpstr>
      <vt:lpstr>• Methodology and Simulation of SVC</vt:lpstr>
      <vt:lpstr>• Matlab simulation of the project  </vt:lpstr>
      <vt:lpstr>الشريحة 10</vt:lpstr>
      <vt:lpstr>Hardwire </vt:lpstr>
      <vt:lpstr>• PF meter  </vt:lpstr>
      <vt:lpstr>Zero crossing detector </vt:lpstr>
      <vt:lpstr>الشريحة 14</vt:lpstr>
      <vt:lpstr>الشريحة 15</vt:lpstr>
      <vt:lpstr>Some results measure the power factor for different loads</vt:lpstr>
      <vt:lpstr>الشريحة 17</vt:lpstr>
      <vt:lpstr>Control unit :</vt:lpstr>
      <vt:lpstr>الشريحة 19</vt:lpstr>
      <vt:lpstr>Triac:</vt:lpstr>
      <vt:lpstr>Diac:</vt:lpstr>
      <vt:lpstr>Control unit circuit:</vt:lpstr>
      <vt:lpstr>الشريحة 23</vt:lpstr>
      <vt:lpstr>الشريحة 24</vt:lpstr>
      <vt:lpstr>Close loop circuit:</vt:lpstr>
      <vt:lpstr>flow chart:</vt:lpstr>
      <vt:lpstr>الشريحة 27</vt:lpstr>
      <vt:lpstr>الشريحة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SVC Based Flexible AC Transmission System (FACTS)</dc:title>
  <dc:creator>Windows User</dc:creator>
  <cp:lastModifiedBy>hp</cp:lastModifiedBy>
  <cp:revision>263</cp:revision>
  <dcterms:created xsi:type="dcterms:W3CDTF">2018-04-27T07:09:27Z</dcterms:created>
  <dcterms:modified xsi:type="dcterms:W3CDTF">2018-12-22T08:38:10Z</dcterms:modified>
</cp:coreProperties>
</file>