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2ED982-DC33-414A-B47F-BD6F205A1EE9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A6B523-7D09-4353-83E8-F17BA7F366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9402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A6B523-7D09-4353-83E8-F17BA7F366B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293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F7E36-A5CA-4459-A41D-26C845328AB3}" type="datetimeFigureOut">
              <a:rPr lang="en-US" smtClean="0"/>
              <a:pPr/>
              <a:t>6/9/2022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6737-5307-4C20-9FC1-0DC973D81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F7E36-A5CA-4459-A41D-26C845328AB3}" type="datetimeFigureOut">
              <a:rPr lang="en-US" smtClean="0"/>
              <a:pPr/>
              <a:t>6/9/2022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6737-5307-4C20-9FC1-0DC973D81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F7E36-A5CA-4459-A41D-26C845328AB3}" type="datetimeFigureOut">
              <a:rPr lang="en-US" smtClean="0"/>
              <a:pPr/>
              <a:t>6/9/2022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6737-5307-4C20-9FC1-0DC973D81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F7E36-A5CA-4459-A41D-26C845328AB3}" type="datetimeFigureOut">
              <a:rPr lang="en-US" smtClean="0"/>
              <a:pPr/>
              <a:t>6/9/2022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6737-5307-4C20-9FC1-0DC973D81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F7E36-A5CA-4459-A41D-26C845328AB3}" type="datetimeFigureOut">
              <a:rPr lang="en-US" smtClean="0"/>
              <a:pPr/>
              <a:t>6/9/2022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6737-5307-4C20-9FC1-0DC973D81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F7E36-A5CA-4459-A41D-26C845328AB3}" type="datetimeFigureOut">
              <a:rPr lang="en-US" smtClean="0"/>
              <a:pPr/>
              <a:t>6/9/2022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6737-5307-4C20-9FC1-0DC973D81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F7E36-A5CA-4459-A41D-26C845328AB3}" type="datetimeFigureOut">
              <a:rPr lang="en-US" smtClean="0"/>
              <a:pPr/>
              <a:t>6/9/2022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6737-5307-4C20-9FC1-0DC973D81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F7E36-A5CA-4459-A41D-26C845328AB3}" type="datetimeFigureOut">
              <a:rPr lang="en-US" smtClean="0"/>
              <a:pPr/>
              <a:t>6/9/2022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6737-5307-4C20-9FC1-0DC973D81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F7E36-A5CA-4459-A41D-26C845328AB3}" type="datetimeFigureOut">
              <a:rPr lang="en-US" smtClean="0"/>
              <a:pPr/>
              <a:t>6/9/2022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6737-5307-4C20-9FC1-0DC973D81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F7E36-A5CA-4459-A41D-26C845328AB3}" type="datetimeFigureOut">
              <a:rPr lang="en-US" smtClean="0"/>
              <a:pPr/>
              <a:t>6/9/2022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6737-5307-4C20-9FC1-0DC973D81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F7E36-A5CA-4459-A41D-26C845328AB3}" type="datetimeFigureOut">
              <a:rPr lang="en-US" smtClean="0"/>
              <a:pPr/>
              <a:t>6/9/2022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B5A6737-5307-4C20-9FC1-0DC973D813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E1F7E36-A5CA-4459-A41D-26C845328AB3}" type="datetimeFigureOut">
              <a:rPr lang="en-US" smtClean="0"/>
              <a:pPr/>
              <a:t>6/9/2022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B5A6737-5307-4C20-9FC1-0DC973D813B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/>
            <a:endParaRPr lang="en-US" sz="1800" b="1" dirty="0" smtClean="0"/>
          </a:p>
          <a:p>
            <a:pPr algn="l"/>
            <a:endParaRPr lang="en-US" b="1" dirty="0" smtClean="0"/>
          </a:p>
          <a:p>
            <a:endParaRPr lang="en-US" b="1" dirty="0" smtClean="0"/>
          </a:p>
          <a:p>
            <a:pPr algn="l"/>
            <a:endParaRPr lang="en-US" b="1" dirty="0" smtClean="0"/>
          </a:p>
          <a:p>
            <a:pPr algn="l"/>
            <a:r>
              <a:rPr lang="en-US" sz="2000" b="1" dirty="0" err="1" smtClean="0"/>
              <a:t>Ameed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zubaidi</a:t>
            </a:r>
            <a:r>
              <a:rPr lang="en-US" sz="2000" b="1" dirty="0" smtClean="0"/>
              <a:t>             </a:t>
            </a:r>
            <a:r>
              <a:rPr lang="en-US" sz="2000" b="1" dirty="0" smtClean="0"/>
              <a:t>         </a:t>
            </a:r>
            <a:r>
              <a:rPr lang="en-US" sz="2000" b="1" dirty="0" err="1" smtClean="0"/>
              <a:t>Anas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jaim</a:t>
            </a:r>
            <a:r>
              <a:rPr lang="en-US" sz="2000" b="1" dirty="0" smtClean="0"/>
              <a:t>            </a:t>
            </a:r>
            <a:r>
              <a:rPr lang="en-US" sz="2000" b="1" dirty="0" smtClean="0"/>
              <a:t>                    </a:t>
            </a:r>
            <a:r>
              <a:rPr lang="en-US" sz="2000" b="1" dirty="0" err="1" smtClean="0"/>
              <a:t>Nidal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khalil</a:t>
            </a:r>
            <a:endParaRPr lang="en-US" b="1" dirty="0" smtClean="0"/>
          </a:p>
          <a:p>
            <a:endParaRPr lang="en-US" b="1" dirty="0" smtClean="0"/>
          </a:p>
          <a:p>
            <a:pPr algn="l"/>
            <a:r>
              <a:rPr lang="en-US" sz="1800" b="1" dirty="0" smtClean="0"/>
              <a:t>                                                                                                                                                                         </a:t>
            </a:r>
          </a:p>
          <a:p>
            <a:r>
              <a:rPr lang="en-US" b="1" dirty="0" smtClean="0"/>
              <a:t> </a:t>
            </a:r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C:\Users\yousef\Desktop\f6030e29-a4f5-4cc4-8758-73424b6b04b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667000"/>
            <a:ext cx="1981200" cy="2667000"/>
          </a:xfrm>
          <a:prstGeom prst="rect">
            <a:avLst/>
          </a:prstGeom>
          <a:noFill/>
        </p:spPr>
      </p:pic>
      <p:pic>
        <p:nvPicPr>
          <p:cNvPr id="1027" name="Picture 3" descr="C:\Users\yousef\Desktop\w,vm hk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94145" y="2622645"/>
            <a:ext cx="1676400" cy="2667000"/>
          </a:xfrm>
          <a:prstGeom prst="rect">
            <a:avLst/>
          </a:prstGeom>
          <a:noFill/>
        </p:spPr>
      </p:pic>
      <p:pic>
        <p:nvPicPr>
          <p:cNvPr id="1028" name="Picture 4" descr="C:\Users\yousef\Desktop\w,vm kqh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38800" y="2590800"/>
            <a:ext cx="1828800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85800"/>
            <a:ext cx="91440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Liquefaction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486400"/>
          </a:xfrm>
        </p:spPr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Introduction .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Effects .</a:t>
            </a:r>
          </a:p>
          <a:p>
            <a:pPr>
              <a:buFont typeface="Wingdings" pitchFamily="2" charset="2"/>
              <a:buChar char="§"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pPr lvl="0">
              <a:buNone/>
            </a:pPr>
            <a:endParaRPr lang="en-US" dirty="0" smtClean="0"/>
          </a:p>
          <a:p>
            <a:pPr>
              <a:buNone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Bearing strength Loss              Fire Spread </a:t>
            </a:r>
            <a:r>
              <a:rPr lang="en-US" b="1" dirty="0" smtClean="0"/>
              <a:t>Settlements          </a:t>
            </a:r>
            <a:r>
              <a:rPr lang="en-US" b="1" dirty="0" err="1" smtClean="0"/>
              <a:t>Settlements</a:t>
            </a:r>
            <a:r>
              <a:rPr lang="en-US" b="1" dirty="0" smtClean="0"/>
              <a:t>.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</a:t>
            </a:r>
          </a:p>
          <a:p>
            <a:pPr>
              <a:buNone/>
            </a:pPr>
            <a:r>
              <a:rPr lang="en-US" dirty="0" smtClean="0"/>
              <a:t>                             </a:t>
            </a:r>
            <a:endParaRPr lang="en-US" dirty="0"/>
          </a:p>
        </p:txBody>
      </p:sp>
      <p:pic>
        <p:nvPicPr>
          <p:cNvPr id="4" name="صورة 4" descr="1-s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657600"/>
            <a:ext cx="2438400" cy="175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صورة 5" descr="download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657600"/>
            <a:ext cx="2872740" cy="175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صورة 6" descr="GettyImages-1583045-414x55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657600"/>
            <a:ext cx="2461577" cy="175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pPr algn="ctr"/>
            <a:r>
              <a:rPr lang="en-US" dirty="0" smtClean="0"/>
              <a:t>Mitigation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5562600"/>
          </a:xfrm>
        </p:spPr>
        <p:txBody>
          <a:bodyPr/>
          <a:lstStyle/>
          <a:p>
            <a:pPr marL="550926" indent="-514350">
              <a:buNone/>
            </a:pPr>
            <a:r>
              <a:rPr lang="en-US" dirty="0" smtClean="0"/>
              <a:t>1. LOW Mobility Grouting 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550926" indent="-514350">
              <a:buNone/>
            </a:pPr>
            <a:r>
              <a:rPr lang="en-US" dirty="0" smtClean="0"/>
              <a:t>2 .Dynamic Compaction 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صورة 8" descr="download (2)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589723"/>
            <a:ext cx="3200400" cy="214407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صورة 9" descr="Application-of-the-dynamic-compaction-method-which-consists-of-dropping-large-weights_Q32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495800"/>
            <a:ext cx="3276600" cy="2057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47500" lnSpcReduction="20000"/>
          </a:bodyPr>
          <a:lstStyle/>
          <a:p>
            <a:pPr lvl="0">
              <a:buNone/>
            </a:pPr>
            <a:endParaRPr lang="en-US" sz="3200" b="1" dirty="0" smtClean="0"/>
          </a:p>
          <a:p>
            <a:pPr lvl="0">
              <a:buNone/>
            </a:pPr>
            <a:endParaRPr lang="en-US" sz="3200" b="1" dirty="0" smtClean="0"/>
          </a:p>
          <a:p>
            <a:pPr lvl="0">
              <a:buNone/>
            </a:pPr>
            <a:endParaRPr lang="en-US" sz="3200" b="1" dirty="0" smtClean="0"/>
          </a:p>
          <a:p>
            <a:pPr lvl="0">
              <a:buNone/>
            </a:pPr>
            <a:endParaRPr lang="en-US" sz="3200" b="1" dirty="0" smtClean="0"/>
          </a:p>
          <a:p>
            <a:pPr lvl="0">
              <a:buNone/>
            </a:pPr>
            <a:r>
              <a:rPr lang="en-US" sz="3800" b="1" dirty="0" smtClean="0">
                <a:latin typeface="Times New Roman" pitchFamily="18" charset="0"/>
                <a:cs typeface="Times New Roman" pitchFamily="18" charset="0"/>
              </a:rPr>
              <a:t>3 . Earthquakes Drains .</a:t>
            </a:r>
          </a:p>
          <a:p>
            <a:pPr lvl="0"/>
            <a:endParaRPr lang="en-US" sz="3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sz="3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sz="3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sz="3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800" b="1" dirty="0" smtClean="0">
                <a:latin typeface="Times New Roman" pitchFamily="18" charset="0"/>
                <a:cs typeface="Times New Roman" pitchFamily="18" charset="0"/>
              </a:rPr>
              <a:t>4 . </a:t>
            </a:r>
            <a:r>
              <a:rPr lang="en-US" sz="3800" b="1" dirty="0" err="1" smtClean="0">
                <a:latin typeface="Times New Roman" pitchFamily="18" charset="0"/>
                <a:cs typeface="Times New Roman" pitchFamily="18" charset="0"/>
              </a:rPr>
              <a:t>Vibro</a:t>
            </a:r>
            <a:r>
              <a:rPr lang="en-US" sz="3800" b="1" dirty="0" smtClean="0">
                <a:latin typeface="Times New Roman" pitchFamily="18" charset="0"/>
                <a:cs typeface="Times New Roman" pitchFamily="18" charset="0"/>
              </a:rPr>
              <a:t> Compaction. </a:t>
            </a:r>
          </a:p>
          <a:p>
            <a:endParaRPr lang="en-US" sz="3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sz="3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800" b="1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en-US" sz="3800" b="1" dirty="0" err="1" smtClean="0">
                <a:latin typeface="Times New Roman" pitchFamily="18" charset="0"/>
                <a:cs typeface="Times New Roman" pitchFamily="18" charset="0"/>
              </a:rPr>
              <a:t>Vibro</a:t>
            </a:r>
            <a:r>
              <a:rPr lang="en-US" sz="3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b="1" dirty="0" err="1" smtClean="0">
                <a:latin typeface="Times New Roman" pitchFamily="18" charset="0"/>
                <a:cs typeface="Times New Roman" pitchFamily="18" charset="0"/>
              </a:rPr>
              <a:t>Replacment</a:t>
            </a:r>
            <a:r>
              <a:rPr lang="en-US" sz="3800" b="1" dirty="0" smtClean="0"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pPr lvl="0"/>
            <a:endParaRPr lang="en-US" b="1" dirty="0" smtClean="0"/>
          </a:p>
          <a:p>
            <a:pPr lvl="0"/>
            <a:endParaRPr lang="en-US" b="1" dirty="0" smtClean="0"/>
          </a:p>
          <a:p>
            <a:pPr lvl="0"/>
            <a:endParaRPr lang="en-US" b="1" dirty="0" smtClean="0"/>
          </a:p>
          <a:p>
            <a:pPr lvl="0"/>
            <a:endParaRPr lang="en-US" b="1" dirty="0" smtClean="0"/>
          </a:p>
          <a:p>
            <a:pPr lvl="0">
              <a:buNone/>
            </a:pPr>
            <a:r>
              <a:rPr lang="en-US" b="1" dirty="0" smtClean="0"/>
              <a:t> 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5" name="صورة 11" descr="vibro-compaction-ground-improvement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514600"/>
            <a:ext cx="2971800" cy="19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صورة 12" descr="keller-vibro-stone-columns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648200"/>
            <a:ext cx="3200400" cy="2209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2" name="Picture 2" descr="C:\Users\yousef\Desktop\download (3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00800" y="685800"/>
            <a:ext cx="2305050" cy="18256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0"/>
            <a:ext cx="9144000" cy="6858000"/>
          </a:xfrm>
        </p:spPr>
        <p:txBody>
          <a:bodyPr/>
          <a:lstStyle/>
          <a:p>
            <a:pPr algn="ctr">
              <a:buNone/>
            </a:pPr>
            <a:r>
              <a:rPr lang="en-US" b="1" dirty="0" smtClean="0"/>
              <a:t>Liquefaction in This Project. </a:t>
            </a:r>
            <a:endParaRPr lang="en-US" dirty="0" smtClean="0"/>
          </a:p>
          <a:p>
            <a:pPr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F = ma=(W/g) a=(Ɣ*z/g)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amax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= ϭ (a MAX/g)</a:t>
            </a:r>
          </a:p>
          <a:p>
            <a:pPr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C:\Users\yousef\AppData\Local\Microsoft\Windows\INetCache\Content.Word\a1eedb8b-fd59-43c2-8013-e82f649c259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914400"/>
            <a:ext cx="4441493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C:\Users\yousef\Desktop\hg[],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810000"/>
            <a:ext cx="3810000" cy="2331804"/>
          </a:xfrm>
          <a:prstGeom prst="rect">
            <a:avLst/>
          </a:prstGeom>
          <a:noFill/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191000" y="3810000"/>
          <a:ext cx="4038599" cy="2448306"/>
        </p:xfrm>
        <a:graphic>
          <a:graphicData uri="http://schemas.openxmlformats.org/drawingml/2006/table">
            <a:tbl>
              <a:tblPr/>
              <a:tblGrid>
                <a:gridCol w="325649"/>
                <a:gridCol w="453332"/>
                <a:gridCol w="452942"/>
                <a:gridCol w="344782"/>
                <a:gridCol w="480696"/>
                <a:gridCol w="392388"/>
                <a:gridCol w="390467"/>
                <a:gridCol w="436542"/>
                <a:gridCol w="325259"/>
                <a:gridCol w="436542"/>
              </a:tblGrid>
              <a:tr h="2929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H1</a:t>
                      </a:r>
                      <a:endParaRPr lang="en-US" sz="10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H2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H3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σν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σ'v</a:t>
                      </a:r>
                      <a:endParaRPr lang="en-US" sz="10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σν/σ'v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rd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CSR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CRR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FS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</a:tr>
              <a:tr h="31104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12.25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9.25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0.5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459.05</a:t>
                      </a:r>
                      <a:endParaRPr lang="en-US" sz="10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363.4025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1.2632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0.5866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0.144494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0.5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3.46036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  <a:tr h="31104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12.25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9.25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468.85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368.2975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1.27302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0.57325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0.142303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0.5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3.513631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  <a:tr h="31104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12.25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9.25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1.5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478.65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373.1925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1.282582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0.5599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0.140033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0.5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3.570588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  <a:tr h="31104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12.25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9.25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488.45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378.0875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1.291897</a:t>
                      </a:r>
                      <a:endParaRPr lang="en-US" sz="10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0.54655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0.137687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0.5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3.63143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  <a:tr h="31104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12.25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9.25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2.5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498.25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382.9825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1.300973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0.5332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0.135267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0.5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3.696382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  <a:tr h="31104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12.25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9.25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508.05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387.8775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1.309821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0.51985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0.132778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0.5</a:t>
                      </a: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3.765698</a:t>
                      </a:r>
                      <a:endParaRPr lang="en-US" sz="10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3653" marR="636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</a:tbl>
          </a:graphicData>
        </a:graphic>
      </p:graphicFrame>
      <p:cxnSp>
        <p:nvCxnSpPr>
          <p:cNvPr id="8" name="Straight Connector 7"/>
          <p:cNvCxnSpPr/>
          <p:nvPr/>
        </p:nvCxnSpPr>
        <p:spPr>
          <a:xfrm rot="10800000">
            <a:off x="4876800" y="4267200"/>
            <a:ext cx="1676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762000" y="6248400"/>
            <a:ext cx="2438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H= 21.5 m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257800" y="6324600"/>
            <a:ext cx="22860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H = 24.5 m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Methodology and Design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US" sz="3800" b="1" dirty="0" smtClean="0">
                <a:latin typeface="Times New Roman" pitchFamily="18" charset="0"/>
                <a:cs typeface="Times New Roman" pitchFamily="18" charset="0"/>
              </a:rPr>
              <a:t>Steel cellular cofferdams . </a:t>
            </a:r>
          </a:p>
          <a:p>
            <a:pPr>
              <a:buFont typeface="Wingdings" pitchFamily="2" charset="2"/>
              <a:buChar char="§"/>
            </a:pPr>
            <a:endParaRPr lang="en-US" sz="3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en-US" sz="3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800" b="1" dirty="0" smtClean="0">
                <a:latin typeface="Times New Roman" pitchFamily="18" charset="0"/>
                <a:cs typeface="Times New Roman" pitchFamily="18" charset="0"/>
              </a:rPr>
              <a:t>  Definition . </a:t>
            </a:r>
          </a:p>
          <a:p>
            <a:pPr>
              <a:buNone/>
            </a:pPr>
            <a:endParaRPr lang="en-US" sz="29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9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9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9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9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9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9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9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9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9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9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9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9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9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9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500" b="1" dirty="0" smtClean="0">
                <a:latin typeface="Times New Roman" pitchFamily="18" charset="0"/>
                <a:cs typeface="Times New Roman" pitchFamily="18" charset="0"/>
              </a:rPr>
              <a:t>In this project the type of soil that used is sand with amount of gravel. The value of the</a:t>
            </a:r>
          </a:p>
          <a:p>
            <a:pPr>
              <a:buNone/>
            </a:pPr>
            <a:r>
              <a:rPr lang="en-US" sz="4500" b="1" dirty="0" smtClean="0">
                <a:latin typeface="Times New Roman" pitchFamily="18" charset="0"/>
                <a:cs typeface="Times New Roman" pitchFamily="18" charset="0"/>
              </a:rPr>
              <a:t>angle of friction and coefficient of permeability are 37° and 10-2 cm/sec respectively .</a:t>
            </a:r>
          </a:p>
          <a:p>
            <a:pPr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صورة 15" descr="download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676400"/>
            <a:ext cx="5674242" cy="266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296400" cy="662940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Types of Cellular Cofferdams </a:t>
            </a:r>
          </a:p>
          <a:p>
            <a:pPr algn="ctr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Circullar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Cofferdams .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2. Diaphragm cofferdam .</a:t>
            </a:r>
          </a:p>
          <a:p>
            <a:pPr lvl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3.Cloverleaf Cofferdam .</a:t>
            </a:r>
          </a:p>
          <a:p>
            <a:pPr lvl="0"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صورة 16" descr="2-Showboat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685800"/>
            <a:ext cx="3982085" cy="19456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5" descr="C:\Users\yousef\AppData\Local\Microsoft\Windows\INetCache\Content.Word\Cellular Cofferdam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2743200"/>
            <a:ext cx="2865664" cy="1524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صورة 19" descr="Capture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4495800"/>
            <a:ext cx="4719320" cy="19348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صورة 18" descr="Capture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743200"/>
            <a:ext cx="2268220" cy="1524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69342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Construction methods 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6172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1.Prefabriecation  method</a:t>
            </a:r>
            <a:r>
              <a:rPr lang="en-US" dirty="0" smtClean="0"/>
              <a:t> .</a:t>
            </a:r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en-US" dirty="0" smtClean="0"/>
              <a:t>2. In –situ method . </a:t>
            </a:r>
          </a:p>
          <a:p>
            <a:pPr>
              <a:buNone/>
            </a:pPr>
            <a:r>
              <a:rPr lang="en-US" dirty="0" smtClean="0"/>
              <a:t>                                  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27650" name="Picture 2" descr="C:\Users\yousef\Desktop\03ec6eed-2f74-4652-b58c-bc0fcf489e0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990600"/>
            <a:ext cx="4473253" cy="2533997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6" name="صورة 22" descr="2023125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886200"/>
            <a:ext cx="4629150" cy="28194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563880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3. Semi- prefabrication method</a:t>
            </a:r>
            <a:r>
              <a:rPr lang="en-US" dirty="0" smtClean="0"/>
              <a:t> 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صورة 21" descr="2h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066800"/>
            <a:ext cx="4876800" cy="304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74" name="Picture 2" descr="C:\Users\yousef\Desktop\08657ff0-23b7-42c3-8d9d-44dfa4361fd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4379640"/>
            <a:ext cx="4800600" cy="24783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yousef\Desktop\1010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673" y="1143000"/>
            <a:ext cx="8119239" cy="44195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52600" y="1905000"/>
            <a:ext cx="5105400" cy="2362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Thank You </a:t>
            </a:r>
            <a:endParaRPr lang="en-US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087562"/>
          </a:xfrm>
        </p:spPr>
        <p:txBody>
          <a:bodyPr>
            <a:normAutofit/>
          </a:bodyPr>
          <a:lstStyle/>
          <a:p>
            <a:pPr algn="ctr"/>
            <a:r>
              <a:rPr lang="en-US" sz="2700" b="1" dirty="0" smtClean="0">
                <a:latin typeface="Times New Roman" pitchFamily="18" charset="0"/>
                <a:cs typeface="Times New Roman" pitchFamily="18" charset="0"/>
              </a:rPr>
              <a:t>The Design and Construction of an Artificial Island in the Mediterranean Sea 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pic>
        <p:nvPicPr>
          <p:cNvPr id="5" name="Content Placeholder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914400" y="4298194"/>
            <a:ext cx="2514600" cy="255980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016000" y="4572000"/>
            <a:ext cx="533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/>
              <a:t>Cells</a:t>
            </a:r>
            <a:endParaRPr lang="en-US" sz="1200" dirty="0"/>
          </a:p>
        </p:txBody>
      </p:sp>
      <p:sp>
        <p:nvSpPr>
          <p:cNvPr id="9" name="Rectangle 8"/>
          <p:cNvSpPr/>
          <p:nvPr/>
        </p:nvSpPr>
        <p:spPr>
          <a:xfrm>
            <a:off x="1600200" y="5294086"/>
            <a:ext cx="6096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/>
              <a:t>Island Fill</a:t>
            </a:r>
            <a:endParaRPr lang="en-US" sz="1200" dirty="0"/>
          </a:p>
        </p:txBody>
      </p:sp>
      <p:pic>
        <p:nvPicPr>
          <p:cNvPr id="12" name="Picture 11" descr="C:\Users\yousef\AppData\Local\Microsoft\Windows\INetCache\Content.Word\الموقع المطلوب 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752600"/>
            <a:ext cx="3343275" cy="24384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752600"/>
            <a:ext cx="3352800" cy="4781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Abstract: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7467600" cy="5638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500" b="1" dirty="0" smtClean="0">
                <a:latin typeface="Times New Roman" pitchFamily="18" charset="0"/>
                <a:cs typeface="Times New Roman" pitchFamily="18" charset="0"/>
              </a:rPr>
              <a:t>Palestine is located at the heart of the World map. It looks like a bridge between the</a:t>
            </a:r>
          </a:p>
          <a:p>
            <a:pPr>
              <a:buNone/>
            </a:pPr>
            <a:r>
              <a:rPr lang="en-US" sz="1500" b="1" dirty="0" smtClean="0">
                <a:latin typeface="Times New Roman" pitchFamily="18" charset="0"/>
                <a:cs typeface="Times New Roman" pitchFamily="18" charset="0"/>
              </a:rPr>
              <a:t>three major continents, Asia, Africa, and Europe. Its location is very important</a:t>
            </a:r>
          </a:p>
          <a:p>
            <a:pPr>
              <a:buNone/>
            </a:pPr>
            <a:r>
              <a:rPr lang="en-US" sz="1500" b="1" dirty="0" smtClean="0">
                <a:latin typeface="Times New Roman" pitchFamily="18" charset="0"/>
                <a:cs typeface="Times New Roman" pitchFamily="18" charset="0"/>
              </a:rPr>
              <a:t>geopolitically and also for commerce between all parts of the World.</a:t>
            </a:r>
          </a:p>
          <a:p>
            <a:pPr>
              <a:buNone/>
            </a:pPr>
            <a:r>
              <a:rPr lang="en-US" sz="1500" b="1" dirty="0" smtClean="0">
                <a:latin typeface="Times New Roman" pitchFamily="18" charset="0"/>
                <a:cs typeface="Times New Roman" pitchFamily="18" charset="0"/>
              </a:rPr>
              <a:t>Therefore, Palestine should have a sea port that is located at a chosen area at the</a:t>
            </a:r>
          </a:p>
          <a:p>
            <a:pPr>
              <a:buNone/>
            </a:pPr>
            <a:r>
              <a:rPr lang="en-US" sz="1500" b="1" dirty="0" smtClean="0">
                <a:latin typeface="Times New Roman" pitchFamily="18" charset="0"/>
                <a:cs typeface="Times New Roman" pitchFamily="18" charset="0"/>
              </a:rPr>
              <a:t>Mediterranean Sea to serve all needed goals.</a:t>
            </a:r>
          </a:p>
          <a:p>
            <a:pPr>
              <a:buNone/>
            </a:pPr>
            <a:endParaRPr lang="en-US" sz="15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500" b="1" dirty="0" smtClean="0">
                <a:latin typeface="Times New Roman" pitchFamily="18" charset="0"/>
                <a:cs typeface="Times New Roman" pitchFamily="18" charset="0"/>
              </a:rPr>
              <a:t>In this project, we will choose an area that is most adequate to accommodate the sea</a:t>
            </a:r>
          </a:p>
          <a:p>
            <a:pPr>
              <a:buNone/>
            </a:pPr>
            <a:r>
              <a:rPr lang="en-US" sz="1500" b="1" dirty="0" smtClean="0">
                <a:latin typeface="Times New Roman" pitchFamily="18" charset="0"/>
                <a:cs typeface="Times New Roman" pitchFamily="18" charset="0"/>
              </a:rPr>
              <a:t>Port needed. For various reasons we found that the sea port will consist of two parts,</a:t>
            </a:r>
          </a:p>
          <a:p>
            <a:pPr>
              <a:buNone/>
            </a:pPr>
            <a:r>
              <a:rPr lang="en-US" sz="1500" b="1" dirty="0" smtClean="0">
                <a:latin typeface="Times New Roman" pitchFamily="18" charset="0"/>
                <a:cs typeface="Times New Roman" pitchFamily="18" charset="0"/>
              </a:rPr>
              <a:t>One is the port and facilities at the sea shore itself. And the other is an artificial island</a:t>
            </a:r>
          </a:p>
          <a:p>
            <a:pPr>
              <a:buNone/>
            </a:pPr>
            <a:r>
              <a:rPr lang="en-US" sz="1500" b="1" dirty="0" smtClean="0">
                <a:latin typeface="Times New Roman" pitchFamily="18" charset="0"/>
                <a:cs typeface="Times New Roman" pitchFamily="18" charset="0"/>
              </a:rPr>
              <a:t>That should be constructed in front of that area and connected to it.</a:t>
            </a:r>
          </a:p>
          <a:p>
            <a:pPr>
              <a:buNone/>
            </a:pPr>
            <a:r>
              <a:rPr lang="en-US" sz="1500" b="1" dirty="0" smtClean="0">
                <a:latin typeface="Times New Roman" pitchFamily="18" charset="0"/>
                <a:cs typeface="Times New Roman" pitchFamily="18" charset="0"/>
              </a:rPr>
              <a:t>Our  goal, in this project, is to study and design the proposed island and the best way</a:t>
            </a:r>
          </a:p>
          <a:p>
            <a:pPr>
              <a:buNone/>
            </a:pPr>
            <a:r>
              <a:rPr lang="en-US" sz="1500" b="1" dirty="0" smtClean="0">
                <a:latin typeface="Times New Roman" pitchFamily="18" charset="0"/>
                <a:cs typeface="Times New Roman" pitchFamily="18" charset="0"/>
              </a:rPr>
              <a:t>For its construction.</a:t>
            </a:r>
          </a:p>
          <a:p>
            <a:pPr>
              <a:buNone/>
            </a:pPr>
            <a:r>
              <a:rPr lang="ar-SA" sz="15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15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500" b="1" dirty="0" smtClean="0">
                <a:latin typeface="Times New Roman" pitchFamily="18" charset="0"/>
                <a:cs typeface="Times New Roman" pitchFamily="18" charset="0"/>
              </a:rPr>
              <a:t>The suggested shape of the artificial island is Palestine  shape even fits the available space, with surface area equal to 30000 m2 (3 hectare). </a:t>
            </a:r>
          </a:p>
          <a:p>
            <a:pPr>
              <a:buNone/>
            </a:pPr>
            <a:r>
              <a:rPr lang="en-US" sz="15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en-US" sz="1500" b="1" dirty="0" smtClean="0">
                <a:latin typeface="Times New Roman" pitchFamily="18" charset="0"/>
                <a:cs typeface="Times New Roman" pitchFamily="18" charset="0"/>
              </a:rPr>
              <a:t>The island is located about 2500 m from the beach. To facilitate access to the island, ships and boats will be used as a mode of transportation because it's a cheap mode and to add. some fun and entertainment for visitors instead of using the bridge</a:t>
            </a:r>
            <a:endParaRPr lang="en-US" sz="15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"/>
            <a:ext cx="8991600" cy="6705600"/>
          </a:xfrm>
        </p:spPr>
        <p:txBody>
          <a:bodyPr/>
          <a:lstStyle/>
          <a:p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Definition of An Artificial Island .</a:t>
            </a:r>
          </a:p>
          <a:p>
            <a:pPr marL="0" indent="0">
              <a:buNone/>
            </a:pPr>
            <a:r>
              <a:rPr lang="en-US" b="1" dirty="0" smtClean="0"/>
              <a:t> </a:t>
            </a:r>
            <a:r>
              <a:rPr lang="en-US" dirty="0"/>
              <a:t>Artificial islands or man-made islands are defined as an island that has been constructed by people rather than formed by natural means</a:t>
            </a:r>
            <a:endParaRPr lang="en-US" b="1" dirty="0" smtClean="0"/>
          </a:p>
          <a:p>
            <a:r>
              <a:rPr lang="en-US" b="1" dirty="0" smtClean="0"/>
              <a:t>The Major Reasons The Creation Of Artificial Islands .</a:t>
            </a:r>
          </a:p>
          <a:p>
            <a:endParaRPr lang="en-US" b="1" dirty="0" smtClean="0"/>
          </a:p>
          <a:p>
            <a:r>
              <a:rPr lang="en-US" b="1" dirty="0" smtClean="0"/>
              <a:t>Advantages Of Artificial Island.</a:t>
            </a:r>
          </a:p>
          <a:p>
            <a:pPr>
              <a:buNone/>
            </a:pPr>
            <a:endParaRPr lang="en-US" b="1" dirty="0" smtClean="0"/>
          </a:p>
          <a:p>
            <a:r>
              <a:rPr lang="en-US" b="1" dirty="0" smtClean="0"/>
              <a:t>Disadvantages Of Artificial Island.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Methods of Construction .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 . Large Diameter Steel Cellular Cofferdam Method</a:t>
            </a: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en-US" sz="1800" b="1" dirty="0" smtClean="0"/>
              <a:t> Sand Bags Method.</a:t>
            </a:r>
            <a:r>
              <a:rPr lang="en-US" sz="2000" b="1" dirty="0" smtClean="0"/>
              <a:t> </a:t>
            </a:r>
          </a:p>
          <a:p>
            <a:pPr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1" descr="lil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965960"/>
            <a:ext cx="3886200" cy="2148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C:\Users\yousef\AppData\Local\Microsoft\Windows\INetCache\Content.Word\المطلوب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9000" y="4572000"/>
            <a:ext cx="5403341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endParaRPr lang="en-US" b="1" dirty="0" smtClean="0"/>
          </a:p>
          <a:p>
            <a:pPr lvl="0">
              <a:buNone/>
            </a:pPr>
            <a:endParaRPr lang="en-US" b="1" dirty="0" smtClean="0"/>
          </a:p>
          <a:p>
            <a:pPr lvl="0">
              <a:buNone/>
            </a:pPr>
            <a:r>
              <a:rPr lang="en-US" b="1" dirty="0" smtClean="0"/>
              <a:t>3 . Rain Bowing Method.</a:t>
            </a:r>
          </a:p>
          <a:p>
            <a:pPr lvl="0">
              <a:buNone/>
            </a:pPr>
            <a:endParaRPr lang="en-US" b="1" dirty="0" smtClean="0"/>
          </a:p>
          <a:p>
            <a:pPr lvl="0">
              <a:buNone/>
            </a:pPr>
            <a:endParaRPr lang="en-US" b="1" dirty="0" smtClean="0"/>
          </a:p>
          <a:p>
            <a:pPr lvl="0">
              <a:buNone/>
            </a:pPr>
            <a:endParaRPr lang="en-US" b="1" dirty="0" smtClean="0"/>
          </a:p>
          <a:p>
            <a:pPr lvl="0"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4 .  Building By Caissons.</a:t>
            </a:r>
          </a:p>
          <a:p>
            <a:pPr lvl="0">
              <a:buNone/>
            </a:pPr>
            <a:endParaRPr lang="en-US" b="1" dirty="0" smtClean="0"/>
          </a:p>
          <a:p>
            <a:pPr lvl="0">
              <a:buNone/>
            </a:pPr>
            <a:endParaRPr lang="en-US" b="1" dirty="0" smtClean="0"/>
          </a:p>
          <a:p>
            <a:pPr lvl="0">
              <a:buNone/>
            </a:pPr>
            <a:r>
              <a:rPr lang="en-US" b="1" dirty="0" smtClean="0"/>
              <a:t> </a:t>
            </a:r>
            <a:endParaRPr lang="en-US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5" name="صورة 2" descr="الضخ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990600"/>
            <a:ext cx="3733800" cy="243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:\Users\yousef\AppData\Local\Microsoft\Windows\INetCache\Content.Word\طريقة5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4191000"/>
            <a:ext cx="4555995" cy="2340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endParaRPr lang="ar-SA" b="1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construction method for each island is selected according to several factors</a:t>
            </a:r>
          </a:p>
          <a:p>
            <a:pPr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608076" indent="-571500">
              <a:buFont typeface="Wingdings" pitchFamily="2" charset="2"/>
              <a:buChar char="ü"/>
            </a:pPr>
            <a:r>
              <a:rPr lang="en-US" b="1" dirty="0" smtClean="0"/>
              <a:t>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depth of water.</a:t>
            </a:r>
          </a:p>
          <a:p>
            <a:pPr marL="608076" indent="-571500"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objective of building of the island and its area. </a:t>
            </a:r>
          </a:p>
          <a:p>
            <a:pPr marL="608076" indent="-571500"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height of the waves that hit on the structure. </a:t>
            </a:r>
          </a:p>
          <a:p>
            <a:pPr marL="608076" indent="-571500"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Currents of the ocean.</a:t>
            </a:r>
          </a:p>
          <a:p>
            <a:pPr marL="608076" indent="-571500"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Construction material available.</a:t>
            </a:r>
          </a:p>
          <a:p>
            <a:pPr marL="608076" indent="-571500"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Environmental conservation. </a:t>
            </a:r>
          </a:p>
          <a:p>
            <a:pPr marL="608076" indent="-571500"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Foundation conditions and earthquake risk.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3220"/>
            <a:ext cx="7924800" cy="143938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Location Of The Island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b="1" dirty="0"/>
          </a:p>
        </p:txBody>
      </p:sp>
      <p:pic>
        <p:nvPicPr>
          <p:cNvPr id="5" name="Content Placeholder 4" descr="C:\Users\yousef\AppData\Local\Microsoft\Windows\INetCache\Content.Word\الموقع على الجوجل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752600"/>
            <a:ext cx="6019800" cy="41148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7391400" cy="12954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Project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5562600"/>
          </a:xfrm>
        </p:spPr>
        <p:txBody>
          <a:bodyPr/>
          <a:lstStyle/>
          <a:p>
            <a:endParaRPr lang="en-US" sz="1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The project located out of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Atlit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coast southern of Haifa, it is located on the 35th Line east of Greenwich Line, and on the latitude of (32°41'06.0"N 34°52'12.0"E) degrees of the equator</a:t>
            </a:r>
            <a:r>
              <a:rPr lang="en-US" dirty="0" smtClean="0"/>
              <a:t>.</a:t>
            </a:r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pPr marL="608076" lvl="0" indent="-571500">
              <a:buFont typeface="+mj-lt"/>
              <a:buAutoNum type="romanUcPeriod"/>
            </a:pPr>
            <a:r>
              <a:rPr lang="en-US" b="1" dirty="0" smtClean="0"/>
              <a:t>Hydrographic Survey</a:t>
            </a:r>
            <a:endParaRPr lang="en-US" dirty="0" smtClean="0"/>
          </a:p>
          <a:p>
            <a:pPr marL="608076" lvl="0" indent="-571500">
              <a:buFont typeface="+mj-lt"/>
              <a:buAutoNum type="romanUcPeriod"/>
            </a:pPr>
            <a:r>
              <a:rPr lang="en-US" b="1" dirty="0" smtClean="0"/>
              <a:t>Topographic Survey</a:t>
            </a:r>
            <a:endParaRPr lang="en-US" dirty="0" smtClean="0"/>
          </a:p>
          <a:p>
            <a:pPr marL="608076" lvl="0" indent="-571500">
              <a:buFont typeface="+mj-lt"/>
              <a:buAutoNum type="romanUcPeriod"/>
            </a:pPr>
            <a:r>
              <a:rPr lang="en-US" b="1" dirty="0" smtClean="0"/>
              <a:t>Topographic Maps </a:t>
            </a:r>
          </a:p>
          <a:p>
            <a:pPr marL="608076" indent="-571500">
              <a:buFont typeface="+mj-lt"/>
              <a:buAutoNum type="romanUcPeriod"/>
            </a:pPr>
            <a:r>
              <a:rPr lang="en-US" b="1" dirty="0" smtClean="0"/>
              <a:t>Soil Investigation .</a:t>
            </a:r>
          </a:p>
          <a:p>
            <a:pPr marL="608076" lvl="0" indent="-571500">
              <a:buNone/>
            </a:pPr>
            <a:endParaRPr lang="en-US" dirty="0" smtClean="0"/>
          </a:p>
          <a:p>
            <a:pPr>
              <a:buNone/>
            </a:pPr>
            <a:endParaRPr lang="ar-SA" dirty="0" smtClean="0"/>
          </a:p>
        </p:txBody>
      </p:sp>
      <p:pic>
        <p:nvPicPr>
          <p:cNvPr id="4" name="Picture 3" descr="C:\Users\yousef\AppData\Local\Microsoft\Windows\INetCache\Content.Word\الموقع المطلوب 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33850" y="2362200"/>
            <a:ext cx="4248150" cy="1905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1942</TotalTime>
  <Words>603</Words>
  <Application>Microsoft Office PowerPoint</Application>
  <PresentationFormat>عرض على الشاشة (3:4)‏</PresentationFormat>
  <Paragraphs>283</Paragraphs>
  <Slides>19</Slides>
  <Notes>1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7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19</vt:i4>
      </vt:variant>
    </vt:vector>
  </HeadingPairs>
  <TitlesOfParts>
    <vt:vector size="27" baseType="lpstr">
      <vt:lpstr>Calibri</vt:lpstr>
      <vt:lpstr>Cambria</vt:lpstr>
      <vt:lpstr>Constantia</vt:lpstr>
      <vt:lpstr>Majalla UI</vt:lpstr>
      <vt:lpstr>Times New Roman</vt:lpstr>
      <vt:lpstr>Wingdings</vt:lpstr>
      <vt:lpstr>Wingdings 2</vt:lpstr>
      <vt:lpstr>Flow</vt:lpstr>
      <vt:lpstr>عرض تقديمي في PowerPoint</vt:lpstr>
      <vt:lpstr>The Design and Construction of an Artificial Island in the Mediterranean Sea  </vt:lpstr>
      <vt:lpstr>Abstract: </vt:lpstr>
      <vt:lpstr>عرض تقديمي في PowerPoint</vt:lpstr>
      <vt:lpstr>Methods of Construction .</vt:lpstr>
      <vt:lpstr>عرض تقديمي في PowerPoint</vt:lpstr>
      <vt:lpstr>عرض تقديمي في PowerPoint</vt:lpstr>
      <vt:lpstr>Location Of The Island </vt:lpstr>
      <vt:lpstr>    Project Description</vt:lpstr>
      <vt:lpstr>      Liquefaction  </vt:lpstr>
      <vt:lpstr>Mitigation</vt:lpstr>
      <vt:lpstr>عرض تقديمي في PowerPoint</vt:lpstr>
      <vt:lpstr>عرض تقديمي في PowerPoint</vt:lpstr>
      <vt:lpstr>Methodology and Design </vt:lpstr>
      <vt:lpstr>عرض تقديمي في PowerPoint</vt:lpstr>
      <vt:lpstr> Construction methods . 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yousef</dc:creator>
  <cp:lastModifiedBy>ADMIN_R</cp:lastModifiedBy>
  <cp:revision>14</cp:revision>
  <dcterms:created xsi:type="dcterms:W3CDTF">2022-05-30T15:56:02Z</dcterms:created>
  <dcterms:modified xsi:type="dcterms:W3CDTF">2022-06-09T08:54:04Z</dcterms:modified>
</cp:coreProperties>
</file>