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8"/>
  </p:notesMasterIdLst>
  <p:sldIdLst>
    <p:sldId id="257" r:id="rId2"/>
    <p:sldId id="258" r:id="rId3"/>
    <p:sldId id="259" r:id="rId4"/>
    <p:sldId id="262" r:id="rId5"/>
    <p:sldId id="303" r:id="rId6"/>
    <p:sldId id="349" r:id="rId7"/>
    <p:sldId id="350" r:id="rId8"/>
    <p:sldId id="351" r:id="rId9"/>
    <p:sldId id="352" r:id="rId10"/>
    <p:sldId id="269" r:id="rId11"/>
    <p:sldId id="305" r:id="rId12"/>
    <p:sldId id="306" r:id="rId13"/>
    <p:sldId id="307" r:id="rId14"/>
    <p:sldId id="308" r:id="rId15"/>
    <p:sldId id="320" r:id="rId16"/>
    <p:sldId id="309" r:id="rId17"/>
    <p:sldId id="311" r:id="rId18"/>
    <p:sldId id="312" r:id="rId19"/>
    <p:sldId id="313" r:id="rId20"/>
    <p:sldId id="315" r:id="rId21"/>
    <p:sldId id="316" r:id="rId22"/>
    <p:sldId id="317" r:id="rId23"/>
    <p:sldId id="318" r:id="rId24"/>
    <p:sldId id="319" r:id="rId25"/>
    <p:sldId id="304" r:id="rId26"/>
    <p:sldId id="372" r:id="rId27"/>
    <p:sldId id="373" r:id="rId28"/>
    <p:sldId id="374" r:id="rId29"/>
    <p:sldId id="321" r:id="rId30"/>
    <p:sldId id="322" r:id="rId31"/>
    <p:sldId id="274" r:id="rId32"/>
    <p:sldId id="323" r:id="rId33"/>
    <p:sldId id="324" r:id="rId34"/>
    <p:sldId id="325" r:id="rId35"/>
    <p:sldId id="326" r:id="rId36"/>
    <p:sldId id="327" r:id="rId37"/>
    <p:sldId id="328" r:id="rId38"/>
    <p:sldId id="329" r:id="rId39"/>
    <p:sldId id="330" r:id="rId40"/>
    <p:sldId id="331" r:id="rId41"/>
    <p:sldId id="332" r:id="rId42"/>
    <p:sldId id="333" r:id="rId43"/>
    <p:sldId id="334" r:id="rId44"/>
    <p:sldId id="337" r:id="rId45"/>
    <p:sldId id="335" r:id="rId46"/>
    <p:sldId id="336" r:id="rId47"/>
    <p:sldId id="338" r:id="rId48"/>
    <p:sldId id="339" r:id="rId49"/>
    <p:sldId id="340" r:id="rId50"/>
    <p:sldId id="341" r:id="rId51"/>
    <p:sldId id="342" r:id="rId52"/>
    <p:sldId id="302" r:id="rId53"/>
    <p:sldId id="343" r:id="rId54"/>
    <p:sldId id="344" r:id="rId55"/>
    <p:sldId id="345" r:id="rId56"/>
    <p:sldId id="354" r:id="rId57"/>
    <p:sldId id="346" r:id="rId58"/>
    <p:sldId id="353" r:id="rId59"/>
    <p:sldId id="347" r:id="rId60"/>
    <p:sldId id="348" r:id="rId61"/>
    <p:sldId id="355" r:id="rId62"/>
    <p:sldId id="356" r:id="rId63"/>
    <p:sldId id="358" r:id="rId64"/>
    <p:sldId id="359" r:id="rId65"/>
    <p:sldId id="360" r:id="rId66"/>
    <p:sldId id="362" r:id="rId67"/>
    <p:sldId id="364" r:id="rId68"/>
    <p:sldId id="363" r:id="rId69"/>
    <p:sldId id="365" r:id="rId70"/>
    <p:sldId id="368" r:id="rId71"/>
    <p:sldId id="366" r:id="rId72"/>
    <p:sldId id="367" r:id="rId73"/>
    <p:sldId id="369" r:id="rId74"/>
    <p:sldId id="370" r:id="rId75"/>
    <p:sldId id="371" r:id="rId76"/>
    <p:sldId id="299" r:id="rId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1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2952"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09566A-71CD-4B15-BE67-BCF9F862A41A}" type="doc">
      <dgm:prSet loTypeId="urn:microsoft.com/office/officeart/2005/8/layout/cycle8" loCatId="cycle" qsTypeId="urn:microsoft.com/office/officeart/2005/8/quickstyle/simple1" qsCatId="simple" csTypeId="urn:microsoft.com/office/officeart/2005/8/colors/accent1_2" csCatId="accent1" phldr="1"/>
      <dgm:spPr/>
    </dgm:pt>
    <dgm:pt modelId="{EC22A4FE-09F1-4E72-9368-22F4E205A930}">
      <dgm:prSet phldrT="[Text]"/>
      <dgm:spPr>
        <a:solidFill>
          <a:schemeClr val="bg1">
            <a:lumMod val="50000"/>
          </a:schemeClr>
        </a:solidFill>
        <a:ln w="63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dgm:spPr>
      <dgm:t>
        <a:bodyPr/>
        <a:lstStyle/>
        <a:p>
          <a:r>
            <a:rPr lang="en-US" dirty="0" smtClean="0">
              <a:latin typeface="David" pitchFamily="34" charset="-79"/>
              <a:cs typeface="David" pitchFamily="34" charset="-79"/>
            </a:rPr>
            <a:t>Artificial lighting </a:t>
          </a:r>
          <a:endParaRPr lang="en-US" dirty="0"/>
        </a:p>
      </dgm:t>
    </dgm:pt>
    <dgm:pt modelId="{9D521813-49FA-400A-AE1B-48212CDE78FF}" type="parTrans" cxnId="{1EBD04AB-90C6-49C8-B508-71E147F1EFF4}">
      <dgm:prSet/>
      <dgm:spPr/>
      <dgm:t>
        <a:bodyPr/>
        <a:lstStyle/>
        <a:p>
          <a:endParaRPr lang="en-US"/>
        </a:p>
      </dgm:t>
    </dgm:pt>
    <dgm:pt modelId="{11576E25-0628-4CF2-B00D-C14AE0DD7F22}" type="sibTrans" cxnId="{1EBD04AB-90C6-49C8-B508-71E147F1EFF4}">
      <dgm:prSet/>
      <dgm:spPr/>
      <dgm:t>
        <a:bodyPr/>
        <a:lstStyle/>
        <a:p>
          <a:endParaRPr lang="en-US"/>
        </a:p>
      </dgm:t>
    </dgm:pt>
    <dgm:pt modelId="{E673436D-B40D-467D-AC53-7E348B043AD3}">
      <dgm:prSet phldrT="[Text]"/>
      <dgm:spPr>
        <a:solidFill>
          <a:schemeClr val="bg1">
            <a:lumMod val="50000"/>
          </a:schemeClr>
        </a:solidFill>
      </dgm:spPr>
      <dgm:t>
        <a:bodyPr/>
        <a:lstStyle/>
        <a:p>
          <a:r>
            <a:rPr lang="en-US" dirty="0" smtClean="0">
              <a:latin typeface="David" pitchFamily="34" charset="-79"/>
              <a:cs typeface="David" pitchFamily="34" charset="-79"/>
            </a:rPr>
            <a:t>Emergency lighting</a:t>
          </a:r>
          <a:endParaRPr lang="en-US" dirty="0"/>
        </a:p>
      </dgm:t>
    </dgm:pt>
    <dgm:pt modelId="{E490AD81-C3BC-40D4-9A09-414375A8130D}" type="parTrans" cxnId="{A0DDA65A-FFB1-4BE7-8514-71DE7E68C537}">
      <dgm:prSet/>
      <dgm:spPr/>
      <dgm:t>
        <a:bodyPr/>
        <a:lstStyle/>
        <a:p>
          <a:endParaRPr lang="en-US"/>
        </a:p>
      </dgm:t>
    </dgm:pt>
    <dgm:pt modelId="{7B957C44-CCDA-4FA0-86B3-5358B259812F}" type="sibTrans" cxnId="{A0DDA65A-FFB1-4BE7-8514-71DE7E68C537}">
      <dgm:prSet/>
      <dgm:spPr/>
      <dgm:t>
        <a:bodyPr/>
        <a:lstStyle/>
        <a:p>
          <a:endParaRPr lang="en-US"/>
        </a:p>
      </dgm:t>
    </dgm:pt>
    <dgm:pt modelId="{892A272E-E074-4483-8C1E-F1AB4ECFB9C2}">
      <dgm:prSet phldrT="[Text]"/>
      <dgm:spPr>
        <a:solidFill>
          <a:schemeClr val="bg1">
            <a:lumMod val="50000"/>
          </a:schemeClr>
        </a:solidFill>
      </dgm:spPr>
      <dgm:t>
        <a:bodyPr/>
        <a:lstStyle/>
        <a:p>
          <a:r>
            <a:rPr lang="en-US" dirty="0" smtClean="0">
              <a:latin typeface="David" pitchFamily="34" charset="-79"/>
              <a:cs typeface="David" pitchFamily="34" charset="-79"/>
            </a:rPr>
            <a:t>Natural lighting </a:t>
          </a:r>
          <a:endParaRPr lang="en-US" dirty="0"/>
        </a:p>
      </dgm:t>
    </dgm:pt>
    <dgm:pt modelId="{1D3004E5-CA9A-4214-A9F7-B42B5F379F80}" type="parTrans" cxnId="{47C11A31-6EF4-4079-AD1E-DD06C96AEDE8}">
      <dgm:prSet/>
      <dgm:spPr/>
      <dgm:t>
        <a:bodyPr/>
        <a:lstStyle/>
        <a:p>
          <a:endParaRPr lang="en-US"/>
        </a:p>
      </dgm:t>
    </dgm:pt>
    <dgm:pt modelId="{E8E872B8-2B57-448F-8FCA-368CB45DE801}" type="sibTrans" cxnId="{47C11A31-6EF4-4079-AD1E-DD06C96AEDE8}">
      <dgm:prSet/>
      <dgm:spPr/>
      <dgm:t>
        <a:bodyPr/>
        <a:lstStyle/>
        <a:p>
          <a:endParaRPr lang="en-US"/>
        </a:p>
      </dgm:t>
    </dgm:pt>
    <dgm:pt modelId="{7ACF837A-DAE1-4098-A9BE-6E4A3D20688E}" type="pres">
      <dgm:prSet presAssocID="{4209566A-71CD-4B15-BE67-BCF9F862A41A}" presName="compositeShape" presStyleCnt="0">
        <dgm:presLayoutVars>
          <dgm:chMax val="7"/>
          <dgm:dir/>
          <dgm:resizeHandles val="exact"/>
        </dgm:presLayoutVars>
      </dgm:prSet>
      <dgm:spPr/>
    </dgm:pt>
    <dgm:pt modelId="{08479385-384A-4C55-8C89-6A7D22F9D70C}" type="pres">
      <dgm:prSet presAssocID="{4209566A-71CD-4B15-BE67-BCF9F862A41A}" presName="wedge1" presStyleLbl="node1" presStyleIdx="0" presStyleCnt="3" custScaleX="96378" custScaleY="93350" custLinFactNeighborX="1065" custLinFactNeighborY="-1786"/>
      <dgm:spPr/>
      <dgm:t>
        <a:bodyPr/>
        <a:lstStyle/>
        <a:p>
          <a:endParaRPr lang="en-US"/>
        </a:p>
      </dgm:t>
    </dgm:pt>
    <dgm:pt modelId="{99BF5746-6F9B-4247-BF42-9F97B2DBDA8B}" type="pres">
      <dgm:prSet presAssocID="{4209566A-71CD-4B15-BE67-BCF9F862A41A}" presName="dummy1a" presStyleCnt="0"/>
      <dgm:spPr/>
    </dgm:pt>
    <dgm:pt modelId="{0ACCD08B-B6DB-4A0B-BB06-8C92AEC11F97}" type="pres">
      <dgm:prSet presAssocID="{4209566A-71CD-4B15-BE67-BCF9F862A41A}" presName="dummy1b" presStyleCnt="0"/>
      <dgm:spPr/>
    </dgm:pt>
    <dgm:pt modelId="{422B2B2E-0872-4DDC-A272-0BAB7C682DDF}" type="pres">
      <dgm:prSet presAssocID="{4209566A-71CD-4B15-BE67-BCF9F862A41A}" presName="wedge1Tx" presStyleLbl="node1" presStyleIdx="0" presStyleCnt="3">
        <dgm:presLayoutVars>
          <dgm:chMax val="0"/>
          <dgm:chPref val="0"/>
          <dgm:bulletEnabled val="1"/>
        </dgm:presLayoutVars>
      </dgm:prSet>
      <dgm:spPr/>
      <dgm:t>
        <a:bodyPr/>
        <a:lstStyle/>
        <a:p>
          <a:endParaRPr lang="en-US"/>
        </a:p>
      </dgm:t>
    </dgm:pt>
    <dgm:pt modelId="{A60EDB8B-ED46-495E-88D2-6AEE2C830224}" type="pres">
      <dgm:prSet presAssocID="{4209566A-71CD-4B15-BE67-BCF9F862A41A}" presName="wedge2" presStyleLbl="node1" presStyleIdx="1" presStyleCnt="3"/>
      <dgm:spPr/>
      <dgm:t>
        <a:bodyPr/>
        <a:lstStyle/>
        <a:p>
          <a:endParaRPr lang="en-US"/>
        </a:p>
      </dgm:t>
    </dgm:pt>
    <dgm:pt modelId="{7A547746-BB48-4510-B461-4BC27BBC5839}" type="pres">
      <dgm:prSet presAssocID="{4209566A-71CD-4B15-BE67-BCF9F862A41A}" presName="dummy2a" presStyleCnt="0"/>
      <dgm:spPr/>
    </dgm:pt>
    <dgm:pt modelId="{D5E27228-98C2-4ABA-8E77-9DDE55CFA944}" type="pres">
      <dgm:prSet presAssocID="{4209566A-71CD-4B15-BE67-BCF9F862A41A}" presName="dummy2b" presStyleCnt="0"/>
      <dgm:spPr/>
    </dgm:pt>
    <dgm:pt modelId="{C194FBAD-2F9C-43A4-8FDD-784041347CF2}" type="pres">
      <dgm:prSet presAssocID="{4209566A-71CD-4B15-BE67-BCF9F862A41A}" presName="wedge2Tx" presStyleLbl="node1" presStyleIdx="1" presStyleCnt="3">
        <dgm:presLayoutVars>
          <dgm:chMax val="0"/>
          <dgm:chPref val="0"/>
          <dgm:bulletEnabled val="1"/>
        </dgm:presLayoutVars>
      </dgm:prSet>
      <dgm:spPr/>
      <dgm:t>
        <a:bodyPr/>
        <a:lstStyle/>
        <a:p>
          <a:endParaRPr lang="en-US"/>
        </a:p>
      </dgm:t>
    </dgm:pt>
    <dgm:pt modelId="{528A33EB-9255-4193-B022-2E3908D10C51}" type="pres">
      <dgm:prSet presAssocID="{4209566A-71CD-4B15-BE67-BCF9F862A41A}" presName="wedge3" presStyleLbl="node1" presStyleIdx="2" presStyleCnt="3"/>
      <dgm:spPr/>
      <dgm:t>
        <a:bodyPr/>
        <a:lstStyle/>
        <a:p>
          <a:endParaRPr lang="en-US"/>
        </a:p>
      </dgm:t>
    </dgm:pt>
    <dgm:pt modelId="{968A8600-0A85-4F9B-A746-0BA777553056}" type="pres">
      <dgm:prSet presAssocID="{4209566A-71CD-4B15-BE67-BCF9F862A41A}" presName="dummy3a" presStyleCnt="0"/>
      <dgm:spPr/>
    </dgm:pt>
    <dgm:pt modelId="{B4AE3B71-685B-444F-8527-B1B022462B48}" type="pres">
      <dgm:prSet presAssocID="{4209566A-71CD-4B15-BE67-BCF9F862A41A}" presName="dummy3b" presStyleCnt="0"/>
      <dgm:spPr/>
    </dgm:pt>
    <dgm:pt modelId="{0EC004CE-1A6F-4963-BA04-E2A576016260}" type="pres">
      <dgm:prSet presAssocID="{4209566A-71CD-4B15-BE67-BCF9F862A41A}" presName="wedge3Tx" presStyleLbl="node1" presStyleIdx="2" presStyleCnt="3">
        <dgm:presLayoutVars>
          <dgm:chMax val="0"/>
          <dgm:chPref val="0"/>
          <dgm:bulletEnabled val="1"/>
        </dgm:presLayoutVars>
      </dgm:prSet>
      <dgm:spPr/>
      <dgm:t>
        <a:bodyPr/>
        <a:lstStyle/>
        <a:p>
          <a:endParaRPr lang="en-US"/>
        </a:p>
      </dgm:t>
    </dgm:pt>
    <dgm:pt modelId="{52A88792-218D-4BC8-BC21-82F13056CB76}" type="pres">
      <dgm:prSet presAssocID="{11576E25-0628-4CF2-B00D-C14AE0DD7F22}" presName="arrowWedge1" presStyleLbl="fgSibTrans2D1" presStyleIdx="0" presStyleCnt="3"/>
      <dgm:spPr/>
    </dgm:pt>
    <dgm:pt modelId="{CC10CBFC-7E89-44F1-BBF8-11BD0AC2ED97}" type="pres">
      <dgm:prSet presAssocID="{7B957C44-CCDA-4FA0-86B3-5358B259812F}" presName="arrowWedge2" presStyleLbl="fgSibTrans2D1" presStyleIdx="1" presStyleCnt="3"/>
      <dgm:spPr/>
    </dgm:pt>
    <dgm:pt modelId="{CD65CE9D-A47A-4C07-AEEE-1E3059D0788A}" type="pres">
      <dgm:prSet presAssocID="{E8E872B8-2B57-448F-8FCA-368CB45DE801}" presName="arrowWedge3" presStyleLbl="fgSibTrans2D1" presStyleIdx="2" presStyleCnt="3"/>
      <dgm:spPr/>
    </dgm:pt>
  </dgm:ptLst>
  <dgm:cxnLst>
    <dgm:cxn modelId="{9F6B751C-5E40-4C81-A08D-F881025E121B}" type="presOf" srcId="{EC22A4FE-09F1-4E72-9368-22F4E205A930}" destId="{08479385-384A-4C55-8C89-6A7D22F9D70C}" srcOrd="0" destOrd="0" presId="urn:microsoft.com/office/officeart/2005/8/layout/cycle8"/>
    <dgm:cxn modelId="{1EBD04AB-90C6-49C8-B508-71E147F1EFF4}" srcId="{4209566A-71CD-4B15-BE67-BCF9F862A41A}" destId="{EC22A4FE-09F1-4E72-9368-22F4E205A930}" srcOrd="0" destOrd="0" parTransId="{9D521813-49FA-400A-AE1B-48212CDE78FF}" sibTransId="{11576E25-0628-4CF2-B00D-C14AE0DD7F22}"/>
    <dgm:cxn modelId="{47C11A31-6EF4-4079-AD1E-DD06C96AEDE8}" srcId="{4209566A-71CD-4B15-BE67-BCF9F862A41A}" destId="{892A272E-E074-4483-8C1E-F1AB4ECFB9C2}" srcOrd="2" destOrd="0" parTransId="{1D3004E5-CA9A-4214-A9F7-B42B5F379F80}" sibTransId="{E8E872B8-2B57-448F-8FCA-368CB45DE801}"/>
    <dgm:cxn modelId="{EBE5CE32-1F37-4975-84DD-574E296F1B86}" type="presOf" srcId="{4209566A-71CD-4B15-BE67-BCF9F862A41A}" destId="{7ACF837A-DAE1-4098-A9BE-6E4A3D20688E}" srcOrd="0" destOrd="0" presId="urn:microsoft.com/office/officeart/2005/8/layout/cycle8"/>
    <dgm:cxn modelId="{D5FD6113-C1DC-4ACA-B00B-47C25B9E008F}" type="presOf" srcId="{E673436D-B40D-467D-AC53-7E348B043AD3}" destId="{C194FBAD-2F9C-43A4-8FDD-784041347CF2}" srcOrd="1" destOrd="0" presId="urn:microsoft.com/office/officeart/2005/8/layout/cycle8"/>
    <dgm:cxn modelId="{5D03DA41-7FBF-4FAC-A54C-3134BF417C1B}" type="presOf" srcId="{892A272E-E074-4483-8C1E-F1AB4ECFB9C2}" destId="{0EC004CE-1A6F-4963-BA04-E2A576016260}" srcOrd="1" destOrd="0" presId="urn:microsoft.com/office/officeart/2005/8/layout/cycle8"/>
    <dgm:cxn modelId="{4D045736-9E96-4AA9-970C-AA69A687306D}" type="presOf" srcId="{892A272E-E074-4483-8C1E-F1AB4ECFB9C2}" destId="{528A33EB-9255-4193-B022-2E3908D10C51}" srcOrd="0" destOrd="0" presId="urn:microsoft.com/office/officeart/2005/8/layout/cycle8"/>
    <dgm:cxn modelId="{54180B4C-F175-41AC-AF00-E71BE22AC1B8}" type="presOf" srcId="{E673436D-B40D-467D-AC53-7E348B043AD3}" destId="{A60EDB8B-ED46-495E-88D2-6AEE2C830224}" srcOrd="0" destOrd="0" presId="urn:microsoft.com/office/officeart/2005/8/layout/cycle8"/>
    <dgm:cxn modelId="{6A9AB244-32DE-4BA3-B762-F0718EEBF9F2}" type="presOf" srcId="{EC22A4FE-09F1-4E72-9368-22F4E205A930}" destId="{422B2B2E-0872-4DDC-A272-0BAB7C682DDF}" srcOrd="1" destOrd="0" presId="urn:microsoft.com/office/officeart/2005/8/layout/cycle8"/>
    <dgm:cxn modelId="{A0DDA65A-FFB1-4BE7-8514-71DE7E68C537}" srcId="{4209566A-71CD-4B15-BE67-BCF9F862A41A}" destId="{E673436D-B40D-467D-AC53-7E348B043AD3}" srcOrd="1" destOrd="0" parTransId="{E490AD81-C3BC-40D4-9A09-414375A8130D}" sibTransId="{7B957C44-CCDA-4FA0-86B3-5358B259812F}"/>
    <dgm:cxn modelId="{9FE8EFBE-D96F-4344-BF6E-E97143EDCB89}" type="presParOf" srcId="{7ACF837A-DAE1-4098-A9BE-6E4A3D20688E}" destId="{08479385-384A-4C55-8C89-6A7D22F9D70C}" srcOrd="0" destOrd="0" presId="urn:microsoft.com/office/officeart/2005/8/layout/cycle8"/>
    <dgm:cxn modelId="{26F98E3E-5F8F-4073-9D45-F9E765BBE2D5}" type="presParOf" srcId="{7ACF837A-DAE1-4098-A9BE-6E4A3D20688E}" destId="{99BF5746-6F9B-4247-BF42-9F97B2DBDA8B}" srcOrd="1" destOrd="0" presId="urn:microsoft.com/office/officeart/2005/8/layout/cycle8"/>
    <dgm:cxn modelId="{C97F97CF-0461-4129-8582-58E7C35F4225}" type="presParOf" srcId="{7ACF837A-DAE1-4098-A9BE-6E4A3D20688E}" destId="{0ACCD08B-B6DB-4A0B-BB06-8C92AEC11F97}" srcOrd="2" destOrd="0" presId="urn:microsoft.com/office/officeart/2005/8/layout/cycle8"/>
    <dgm:cxn modelId="{86B471B0-50F2-421A-90BC-E358B7132FB2}" type="presParOf" srcId="{7ACF837A-DAE1-4098-A9BE-6E4A3D20688E}" destId="{422B2B2E-0872-4DDC-A272-0BAB7C682DDF}" srcOrd="3" destOrd="0" presId="urn:microsoft.com/office/officeart/2005/8/layout/cycle8"/>
    <dgm:cxn modelId="{B4B27F24-FBD2-499A-BECE-7079875D4CDD}" type="presParOf" srcId="{7ACF837A-DAE1-4098-A9BE-6E4A3D20688E}" destId="{A60EDB8B-ED46-495E-88D2-6AEE2C830224}" srcOrd="4" destOrd="0" presId="urn:microsoft.com/office/officeart/2005/8/layout/cycle8"/>
    <dgm:cxn modelId="{D4426737-8F56-4F3E-BC75-F10A3AA4D2A6}" type="presParOf" srcId="{7ACF837A-DAE1-4098-A9BE-6E4A3D20688E}" destId="{7A547746-BB48-4510-B461-4BC27BBC5839}" srcOrd="5" destOrd="0" presId="urn:microsoft.com/office/officeart/2005/8/layout/cycle8"/>
    <dgm:cxn modelId="{5BA806F1-49F6-4C31-804A-3CA49AF5AC89}" type="presParOf" srcId="{7ACF837A-DAE1-4098-A9BE-6E4A3D20688E}" destId="{D5E27228-98C2-4ABA-8E77-9DDE55CFA944}" srcOrd="6" destOrd="0" presId="urn:microsoft.com/office/officeart/2005/8/layout/cycle8"/>
    <dgm:cxn modelId="{7C93BBCD-F9D5-42C3-ADE1-A004A6640A1C}" type="presParOf" srcId="{7ACF837A-DAE1-4098-A9BE-6E4A3D20688E}" destId="{C194FBAD-2F9C-43A4-8FDD-784041347CF2}" srcOrd="7" destOrd="0" presId="urn:microsoft.com/office/officeart/2005/8/layout/cycle8"/>
    <dgm:cxn modelId="{9E45B05C-9C34-4785-8C42-4B6434F8BA3D}" type="presParOf" srcId="{7ACF837A-DAE1-4098-A9BE-6E4A3D20688E}" destId="{528A33EB-9255-4193-B022-2E3908D10C51}" srcOrd="8" destOrd="0" presId="urn:microsoft.com/office/officeart/2005/8/layout/cycle8"/>
    <dgm:cxn modelId="{74E19676-F365-4442-9529-3DD81B8B3181}" type="presParOf" srcId="{7ACF837A-DAE1-4098-A9BE-6E4A3D20688E}" destId="{968A8600-0A85-4F9B-A746-0BA777553056}" srcOrd="9" destOrd="0" presId="urn:microsoft.com/office/officeart/2005/8/layout/cycle8"/>
    <dgm:cxn modelId="{84D7BFDF-60C7-43FD-845D-BB3EBC59AF43}" type="presParOf" srcId="{7ACF837A-DAE1-4098-A9BE-6E4A3D20688E}" destId="{B4AE3B71-685B-444F-8527-B1B022462B48}" srcOrd="10" destOrd="0" presId="urn:microsoft.com/office/officeart/2005/8/layout/cycle8"/>
    <dgm:cxn modelId="{57283C26-D46C-4310-9D93-B0CAA4CFC6FA}" type="presParOf" srcId="{7ACF837A-DAE1-4098-A9BE-6E4A3D20688E}" destId="{0EC004CE-1A6F-4963-BA04-E2A576016260}" srcOrd="11" destOrd="0" presId="urn:microsoft.com/office/officeart/2005/8/layout/cycle8"/>
    <dgm:cxn modelId="{F4529341-EF61-4B0D-A41D-55452A06650A}" type="presParOf" srcId="{7ACF837A-DAE1-4098-A9BE-6E4A3D20688E}" destId="{52A88792-218D-4BC8-BC21-82F13056CB76}" srcOrd="12" destOrd="0" presId="urn:microsoft.com/office/officeart/2005/8/layout/cycle8"/>
    <dgm:cxn modelId="{A206DBE2-9301-443B-8AB2-695D8A76F89A}" type="presParOf" srcId="{7ACF837A-DAE1-4098-A9BE-6E4A3D20688E}" destId="{CC10CBFC-7E89-44F1-BBF8-11BD0AC2ED97}" srcOrd="13" destOrd="0" presId="urn:microsoft.com/office/officeart/2005/8/layout/cycle8"/>
    <dgm:cxn modelId="{5E727661-CF93-4B6B-A40E-49711A37454C}" type="presParOf" srcId="{7ACF837A-DAE1-4098-A9BE-6E4A3D20688E}" destId="{CD65CE9D-A47A-4C07-AEEE-1E3059D0788A}" srcOrd="14" destOrd="0" presId="urn:microsoft.com/office/officeart/2005/8/layout/cycle8"/>
  </dgm:cxnLst>
  <dgm:bg>
    <a:noFill/>
  </dgm:bg>
  <dgm:whole>
    <a:ln>
      <a:noFill/>
    </a:ln>
  </dgm:whole>
</dgm:dataModel>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D94447-8863-4B32-9F57-ABC4ACD40A20}" type="datetimeFigureOut">
              <a:rPr lang="en-US" smtClean="0"/>
              <a:pPr/>
              <a:t>5/19/2013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DA84DA-384E-4D1E-9FD4-101BC91E06F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슬라이드 이미지 개체 틀 1"/>
          <p:cNvSpPr>
            <a:spLocks noGrp="1" noRot="1" noChangeAspect="1" noTextEdit="1"/>
          </p:cNvSpPr>
          <p:nvPr>
            <p:ph type="sldImg"/>
          </p:nvPr>
        </p:nvSpPr>
        <p:spPr bwMode="auto">
          <a:xfrm>
            <a:off x="1152525" y="696913"/>
            <a:ext cx="4562475" cy="3421062"/>
          </a:xfrm>
          <a:noFill/>
          <a:ln>
            <a:solidFill>
              <a:srgbClr val="000000"/>
            </a:solidFill>
            <a:miter lim="800000"/>
            <a:headEnd/>
            <a:tailEnd/>
          </a:ln>
        </p:spPr>
      </p:sp>
      <p:sp>
        <p:nvSpPr>
          <p:cNvPr id="135171" name="슬라이드 노트 개체 틀 2"/>
          <p:cNvSpPr>
            <a:spLocks noGrp="1"/>
          </p:cNvSpPr>
          <p:nvPr>
            <p:ph type="body" idx="1"/>
          </p:nvPr>
        </p:nvSpPr>
        <p:spPr bwMode="auto">
          <a:xfrm>
            <a:off x="912813" y="4351338"/>
            <a:ext cx="5032375" cy="4097337"/>
          </a:xfrm>
          <a:noFill/>
        </p:spPr>
        <p:txBody>
          <a:bodyPr wrap="square" lIns="92566" tIns="45471" rIns="92566" bIns="45471" numCol="1" anchor="t" anchorCtr="0" compatLnSpc="1">
            <a:prstTxWarp prst="textNoShape">
              <a:avLst/>
            </a:prstTxWarp>
          </a:bodyPr>
          <a:lstStyle/>
          <a:p>
            <a:endParaRPr lang="ko-KR" altLang="en-US" smtClean="0">
              <a:latin typeface="Arial" charset="0"/>
              <a:ea typeface="굴림" pitchFamily="34" charset="-127"/>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Round Single Corner Rectangle 5"/>
          <p:cNvSpPr/>
          <p:nvPr userDrawn="1"/>
        </p:nvSpPr>
        <p:spPr>
          <a:xfrm flipH="1" flipV="1">
            <a:off x="4572000" y="5300663"/>
            <a:ext cx="4606925" cy="936625"/>
          </a:xfrm>
          <a:prstGeom prst="round1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7" name="Round Single Corner Rectangle 6"/>
          <p:cNvSpPr/>
          <p:nvPr userDrawn="1"/>
        </p:nvSpPr>
        <p:spPr>
          <a:xfrm flipV="1">
            <a:off x="-34925" y="657225"/>
            <a:ext cx="4606925" cy="936625"/>
          </a:xfrm>
          <a:prstGeom prst="round1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rot lat="20699999" lon="0" rev="0"/>
              </a:camera>
              <a:lightRig rig="threePt" dir="t"/>
            </a:scene3d>
          </a:bodyPr>
          <a:lstStyle/>
          <a:p>
            <a:pPr algn="ctr">
              <a:defRPr/>
            </a:pPr>
            <a:endParaRPr lang="en-GB" dirty="0"/>
          </a:p>
        </p:txBody>
      </p:sp>
      <p:cxnSp>
        <p:nvCxnSpPr>
          <p:cNvPr id="8" name="Straight Connector 7"/>
          <p:cNvCxnSpPr/>
          <p:nvPr userDrawn="1"/>
        </p:nvCxnSpPr>
        <p:spPr>
          <a:xfrm>
            <a:off x="3059113" y="3429000"/>
            <a:ext cx="608488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 name="Picture 3"/>
          <p:cNvPicPr>
            <a:picLocks noChangeAspect="1" noChangeArrowheads="1"/>
          </p:cNvPicPr>
          <p:nvPr userDrawn="1"/>
        </p:nvPicPr>
        <p:blipFill>
          <a:blip r:embed="rId2" cstate="print"/>
          <a:srcRect/>
          <a:stretch>
            <a:fillRect/>
          </a:stretch>
        </p:blipFill>
        <p:spPr bwMode="auto">
          <a:xfrm>
            <a:off x="7966075" y="5337175"/>
            <a:ext cx="998538" cy="863600"/>
          </a:xfrm>
          <a:prstGeom prst="rect">
            <a:avLst/>
          </a:prstGeom>
          <a:noFill/>
          <a:ln w="9525">
            <a:noFill/>
            <a:miter lim="800000"/>
            <a:headEnd/>
            <a:tailEnd/>
          </a:ln>
        </p:spPr>
      </p:pic>
      <p:sp>
        <p:nvSpPr>
          <p:cNvPr id="5" name="Title 1"/>
          <p:cNvSpPr>
            <a:spLocks noGrp="1"/>
          </p:cNvSpPr>
          <p:nvPr>
            <p:ph type="ctrTitle"/>
          </p:nvPr>
        </p:nvSpPr>
        <p:spPr>
          <a:xfrm>
            <a:off x="609600" y="1958975"/>
            <a:ext cx="7924800" cy="1470025"/>
          </a:xfrm>
        </p:spPr>
        <p:txBody>
          <a:bodyPr/>
          <a:lstStyle>
            <a:lvl1pPr>
              <a:defRPr sz="3600" b="1">
                <a:solidFill>
                  <a:schemeClr val="bg1"/>
                </a:solidFill>
              </a:defRPr>
            </a:lvl1pPr>
          </a:lstStyle>
          <a:p>
            <a:r>
              <a:rPr lang="en-US" dirty="0" smtClean="0"/>
              <a:t>Click to edit Master title style</a:t>
            </a:r>
            <a:endParaRPr lang="en-GB" dirty="0"/>
          </a:p>
        </p:txBody>
      </p:sp>
      <p:sp>
        <p:nvSpPr>
          <p:cNvPr id="9" name="Subtitle 2"/>
          <p:cNvSpPr>
            <a:spLocks noGrp="1"/>
          </p:cNvSpPr>
          <p:nvPr>
            <p:ph type="subTitle" idx="1"/>
          </p:nvPr>
        </p:nvSpPr>
        <p:spPr>
          <a:xfrm>
            <a:off x="609600" y="3657600"/>
            <a:ext cx="7924800" cy="1270992"/>
          </a:xfrm>
        </p:spPr>
        <p:txBody>
          <a:bodyPr/>
          <a:lstStyle>
            <a:lvl1pPr marL="0" indent="0" algn="ctr">
              <a:buNone/>
              <a:defRPr sz="2800" i="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18" name="Text Placeholder 17"/>
          <p:cNvSpPr>
            <a:spLocks noGrp="1"/>
          </p:cNvSpPr>
          <p:nvPr>
            <p:ph type="body" sz="quarter" idx="10"/>
          </p:nvPr>
        </p:nvSpPr>
        <p:spPr>
          <a:xfrm>
            <a:off x="0" y="657100"/>
            <a:ext cx="4572000" cy="934194"/>
          </a:xfrm>
        </p:spPr>
        <p:txBody>
          <a:bodyPr anchor="ctr"/>
          <a:lstStyle>
            <a:lvl1pPr>
              <a:buNone/>
              <a:defRPr sz="1800" b="1">
                <a:solidFill>
                  <a:schemeClr val="bg1"/>
                </a:solidFill>
              </a:defRPr>
            </a:lvl1pPr>
          </a:lstStyle>
          <a:p>
            <a:pPr lvl="0"/>
            <a:r>
              <a:rPr lang="en-US" smtClean="0"/>
              <a:t>Click to edit Master text styles</a:t>
            </a:r>
          </a:p>
        </p:txBody>
      </p:sp>
      <p:sp>
        <p:nvSpPr>
          <p:cNvPr id="22" name="Text Placeholder 21"/>
          <p:cNvSpPr>
            <a:spLocks noGrp="1"/>
          </p:cNvSpPr>
          <p:nvPr>
            <p:ph type="body" sz="quarter" idx="11"/>
          </p:nvPr>
        </p:nvSpPr>
        <p:spPr>
          <a:xfrm>
            <a:off x="4572000" y="5291450"/>
            <a:ext cx="3352800" cy="931220"/>
          </a:xfrm>
        </p:spPr>
        <p:txBody>
          <a:bodyPr anchor="ctr"/>
          <a:lstStyle>
            <a:lvl1pPr>
              <a:buNone/>
              <a:defRPr sz="1800" b="1" baseline="0">
                <a:solidFill>
                  <a:schemeClr val="bg1"/>
                </a:solidFill>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6A2C9C9E-CBDA-4700-93D6-C234BF933B5C}"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dirty="0"/>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dirty="0"/>
              <a:t>Construction Support Civil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6A2C9C9E-CBDA-4700-93D6-C234BF933B5C}"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dirty="0"/>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dirty="0"/>
              <a:t>Construction Support Civil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AA43D9F7-2BFC-4606-865B-EA900D788BC8}"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5" name="Rectangle 4"/>
          <p:cNvSpPr/>
          <p:nvPr userDrawn="1"/>
        </p:nvSpPr>
        <p:spPr>
          <a:xfrm>
            <a:off x="7680325" y="6553200"/>
            <a:ext cx="1463675" cy="3159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0" y="6542088"/>
            <a:ext cx="1463675"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userDrawn="1"/>
        </p:nvSpPr>
        <p:spPr>
          <a:xfrm>
            <a:off x="1522413" y="6542088"/>
            <a:ext cx="6096000" cy="3159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userDrawn="1"/>
        </p:nvSpPr>
        <p:spPr>
          <a:xfrm>
            <a:off x="1143000" y="0"/>
            <a:ext cx="8001000" cy="7334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userDrawn="1"/>
        </p:nvSpPr>
        <p:spPr>
          <a:xfrm>
            <a:off x="0" y="0"/>
            <a:ext cx="1143000" cy="733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userDrawn="1"/>
        </p:nvSpPr>
        <p:spPr>
          <a:xfrm>
            <a:off x="0" y="773113"/>
            <a:ext cx="11430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userDrawn="1"/>
        </p:nvSpPr>
        <p:spPr>
          <a:xfrm>
            <a:off x="1143000" y="773113"/>
            <a:ext cx="8001000" cy="457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19"/>
          <p:cNvPicPr>
            <a:picLocks noChangeAspect="1" noChangeArrowheads="1"/>
          </p:cNvPicPr>
          <p:nvPr userDrawn="1"/>
        </p:nvPicPr>
        <p:blipFill>
          <a:blip r:embed="rId2" cstate="print"/>
          <a:srcRect/>
          <a:stretch>
            <a:fillRect/>
          </a:stretch>
        </p:blipFill>
        <p:spPr bwMode="auto">
          <a:xfrm>
            <a:off x="273050" y="88900"/>
            <a:ext cx="665163" cy="574675"/>
          </a:xfrm>
          <a:prstGeom prst="rect">
            <a:avLst/>
          </a:prstGeom>
          <a:noFill/>
          <a:ln w="9525">
            <a:noFill/>
            <a:miter lim="800000"/>
            <a:headEnd/>
            <a:tailEnd/>
          </a:ln>
        </p:spPr>
      </p:pic>
      <p:sp>
        <p:nvSpPr>
          <p:cNvPr id="13" name="Slide Number Placeholder 5"/>
          <p:cNvSpPr txBox="1">
            <a:spLocks/>
          </p:cNvSpPr>
          <p:nvPr userDrawn="1"/>
        </p:nvSpPr>
        <p:spPr>
          <a:xfrm>
            <a:off x="7680325" y="6537325"/>
            <a:ext cx="1463675" cy="320675"/>
          </a:xfrm>
          <a:prstGeom prst="rect">
            <a:avLst/>
          </a:prstGeom>
          <a:noFill/>
        </p:spPr>
        <p:txBody>
          <a:bodyPr anchor="ctr"/>
          <a:lstStyle>
            <a:lvl1pPr algn="r">
              <a:defRPr sz="1200" b="1">
                <a:solidFill>
                  <a:schemeClr val="bg1"/>
                </a:solidFill>
                <a:latin typeface="Calibri" pitchFamily="34" charset="0"/>
              </a:defRPr>
            </a:lvl1pPr>
          </a:lstStyle>
          <a:p>
            <a:pPr>
              <a:defRPr/>
            </a:pPr>
            <a:fld id="{C266AC0C-23C4-4193-86EC-8F7F82CFB270}" type="slidenum">
              <a:rPr lang="ar-SA" sz="1050" b="0" smtClean="0"/>
              <a:pPr>
                <a:defRPr/>
              </a:pPr>
              <a:t>‹#›</a:t>
            </a:fld>
            <a:endParaRPr lang="en-US" sz="1800" b="0" dirty="0">
              <a:cs typeface="Calibri" pitchFamily="34" charset="0"/>
            </a:endParaRPr>
          </a:p>
        </p:txBody>
      </p:sp>
      <p:sp>
        <p:nvSpPr>
          <p:cNvPr id="2" name="Title 1"/>
          <p:cNvSpPr>
            <a:spLocks noGrp="1"/>
          </p:cNvSpPr>
          <p:nvPr>
            <p:ph type="title"/>
          </p:nvPr>
        </p:nvSpPr>
        <p:spPr>
          <a:xfrm>
            <a:off x="1143000" y="0"/>
            <a:ext cx="8001000" cy="73025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143000" y="1219200"/>
            <a:ext cx="7639050" cy="5170487"/>
          </a:xfrm>
        </p:spPr>
        <p:txBody>
          <a:bodyPr/>
          <a:lstStyle>
            <a:lvl1pPr>
              <a:buClr>
                <a:srgbClr val="FF0000"/>
              </a:buClr>
              <a:buFont typeface="Wingdings" pitchFamily="2" charset="2"/>
              <a:buChar char="§"/>
              <a:defRPr sz="2600"/>
            </a:lvl1pPr>
            <a:lvl2pPr>
              <a:buClr>
                <a:srgbClr val="FF0000"/>
              </a:buClr>
              <a:defRPr sz="2400"/>
            </a:lvl2pPr>
            <a:lvl3pPr>
              <a:buClr>
                <a:srgbClr val="FF0000"/>
              </a:buClr>
              <a:defRPr sz="2000"/>
            </a:lvl3pPr>
            <a:lvl4pPr>
              <a:buClr>
                <a:srgbClr val="FF0000"/>
              </a:buClr>
              <a:defRPr sz="2000"/>
            </a:lvl4pPr>
            <a:lvl5pPr>
              <a:buClr>
                <a:srgbClr val="FF0000"/>
              </a:buCl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25"/>
          <p:cNvSpPr>
            <a:spLocks noGrp="1"/>
          </p:cNvSpPr>
          <p:nvPr>
            <p:ph type="body" sz="quarter" idx="12"/>
          </p:nvPr>
        </p:nvSpPr>
        <p:spPr>
          <a:xfrm>
            <a:off x="1143000" y="762000"/>
            <a:ext cx="7620000" cy="457200"/>
          </a:xfrm>
        </p:spPr>
        <p:txBody>
          <a:bodyPr/>
          <a:lstStyle>
            <a:lvl1pPr algn="l">
              <a:buNone/>
              <a:defRPr>
                <a:solidFill>
                  <a:schemeClr val="bg1"/>
                </a:solidFill>
              </a:defRPr>
            </a:lvl1pPr>
          </a:lstStyle>
          <a:p>
            <a:pPr lvl="0"/>
            <a:r>
              <a:rPr lang="en-US" smtClean="0"/>
              <a:t>Click to edit Master text styles</a:t>
            </a:r>
          </a:p>
        </p:txBody>
      </p:sp>
      <p:sp>
        <p:nvSpPr>
          <p:cNvPr id="14" name="Date Placeholder 3"/>
          <p:cNvSpPr>
            <a:spLocks noGrp="1"/>
          </p:cNvSpPr>
          <p:nvPr>
            <p:ph type="dt" sz="half" idx="13"/>
          </p:nvPr>
        </p:nvSpPr>
        <p:spPr>
          <a:xfrm>
            <a:off x="0" y="6542088"/>
            <a:ext cx="1463675" cy="315912"/>
          </a:xfrm>
          <a:prstGeom prst="rect">
            <a:avLst/>
          </a:prstGeom>
        </p:spPr>
        <p:txBody>
          <a:bodyPr anchor="ctr" anchorCtr="0"/>
          <a:lstStyle>
            <a:lvl1pPr algn="l" fontAlgn="auto">
              <a:spcBef>
                <a:spcPts val="0"/>
              </a:spcBef>
              <a:spcAft>
                <a:spcPts val="0"/>
              </a:spcAft>
              <a:defRPr sz="1200" b="0">
                <a:solidFill>
                  <a:schemeClr val="bg1"/>
                </a:solidFill>
                <a:latin typeface="+mn-lt"/>
                <a:cs typeface="+mn-cs"/>
              </a:defRPr>
            </a:lvl1pPr>
          </a:lstStyle>
          <a:p>
            <a:pPr>
              <a:defRPr/>
            </a:pPr>
            <a:r>
              <a:rPr lang="en-US"/>
              <a:t>September 3, 2010</a:t>
            </a:r>
          </a:p>
        </p:txBody>
      </p:sp>
      <p:sp>
        <p:nvSpPr>
          <p:cNvPr id="15" name="Footer Placeholder 4"/>
          <p:cNvSpPr>
            <a:spLocks noGrp="1"/>
          </p:cNvSpPr>
          <p:nvPr>
            <p:ph type="ftr" sz="quarter" idx="14"/>
          </p:nvPr>
        </p:nvSpPr>
        <p:spPr>
          <a:xfrm>
            <a:off x="1533525" y="6542088"/>
            <a:ext cx="6100763" cy="315912"/>
          </a:xfrm>
          <a:prstGeom prst="rect">
            <a:avLst/>
          </a:prstGeom>
        </p:spPr>
        <p:txBody>
          <a:bodyPr anchor="ctr" anchorCtr="0"/>
          <a:lstStyle>
            <a:lvl1pPr algn="ctr" fontAlgn="auto">
              <a:spcBef>
                <a:spcPts val="0"/>
              </a:spcBef>
              <a:spcAft>
                <a:spcPts val="0"/>
              </a:spcAft>
              <a:defRPr sz="1200">
                <a:solidFill>
                  <a:schemeClr val="bg1"/>
                </a:solidFill>
                <a:latin typeface="+mn-lt"/>
                <a:cs typeface="+mn-cs"/>
              </a:defRPr>
            </a:lvl1pPr>
          </a:lstStyle>
          <a:p>
            <a:pPr>
              <a:defRPr/>
            </a:pPr>
            <a:r>
              <a:rPr lang="en-US"/>
              <a:t>Construction Support Civil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D657C-4C3B-40E9-B17D-288FFD6CDE6A}" type="datetimeFigureOut">
              <a:rPr lang="en-US" smtClean="0"/>
              <a:pPr/>
              <a:t>5/19/2013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ABE8CD-0939-4585-BFAF-805AC850F7D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D657C-4C3B-40E9-B17D-288FFD6CDE6A}" type="datetimeFigureOut">
              <a:rPr lang="en-US" smtClean="0"/>
              <a:pPr/>
              <a:t>5/19/2013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ABE8CD-0939-4585-BFAF-805AC850F7D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png"/><Relationship Id="rId1" Type="http://schemas.openxmlformats.org/officeDocument/2006/relationships/slideLayout" Target="../slideLayouts/slideLayout16.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14.xml"/><Relationship Id="rId5" Type="http://schemas.openxmlformats.org/officeDocument/2006/relationships/image" Target="../media/image34.png"/><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5" Type="http://schemas.openxmlformats.org/officeDocument/2006/relationships/image" Target="../media/image40.png"/><Relationship Id="rId4" Type="http://schemas.openxmlformats.org/officeDocument/2006/relationships/image" Target="../media/image39.pn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5" Type="http://schemas.openxmlformats.org/officeDocument/2006/relationships/image" Target="../media/image42.png"/><Relationship Id="rId4" Type="http://schemas.openxmlformats.org/officeDocument/2006/relationships/image" Target="../media/image41.png"/></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43.jpeg"/></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44.png"/></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45.png"/></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46.png"/><Relationship Id="rId2" Type="http://schemas.openxmlformats.org/officeDocument/2006/relationships/image" Target="../media/image4.png"/><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png"/><Relationship Id="rId1" Type="http://schemas.openxmlformats.org/officeDocument/2006/relationships/slideLayout" Target="../slideLayouts/slideLayout14.xml"/><Relationship Id="rId5" Type="http://schemas.openxmlformats.org/officeDocument/2006/relationships/image" Target="../media/image49.emf"/><Relationship Id="rId4" Type="http://schemas.openxmlformats.org/officeDocument/2006/relationships/image" Target="../media/image48.png"/></Relationships>
</file>

<file path=ppt/slides/_rels/slide5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50.png"/></Relationships>
</file>

<file path=ppt/slides/_rels/slide5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4.png"/><Relationship Id="rId1" Type="http://schemas.openxmlformats.org/officeDocument/2006/relationships/slideLayout" Target="../slideLayouts/slideLayout14.xml"/><Relationship Id="rId5" Type="http://schemas.openxmlformats.org/officeDocument/2006/relationships/image" Target="../media/image54.emf"/><Relationship Id="rId4" Type="http://schemas.openxmlformats.org/officeDocument/2006/relationships/image" Target="../media/image53.emf"/></Relationships>
</file>

<file path=ppt/slides/_rels/slide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4.png"/><Relationship Id="rId1" Type="http://schemas.openxmlformats.org/officeDocument/2006/relationships/slideLayout" Target="../slideLayouts/slideLayout14.xml"/><Relationship Id="rId5" Type="http://schemas.openxmlformats.org/officeDocument/2006/relationships/image" Target="../media/image58.emf"/><Relationship Id="rId4" Type="http://schemas.openxmlformats.org/officeDocument/2006/relationships/image" Target="../media/image57.jpeg"/></Relationships>
</file>

<file path=ppt/slides/_rels/slide63.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59.jpeg"/></Relationships>
</file>

<file path=ppt/slides/_rels/slide6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d-00-표지-완성 copy"/>
          <p:cNvPicPr>
            <a:picLocks noChangeAspect="1" noChangeArrowheads="1"/>
          </p:cNvPicPr>
          <p:nvPr/>
        </p:nvPicPr>
        <p:blipFill>
          <a:blip r:embed="rId3" cstate="print">
            <a:lum bright="70000" contrast="-70000"/>
          </a:blip>
          <a:srcRect/>
          <a:stretch>
            <a:fillRect/>
          </a:stretch>
        </p:blipFill>
        <p:spPr bwMode="auto">
          <a:xfrm>
            <a:off x="3175" y="1587"/>
            <a:ext cx="9140825" cy="6856413"/>
          </a:xfrm>
          <a:prstGeom prst="rect">
            <a:avLst/>
          </a:prstGeom>
          <a:solidFill>
            <a:schemeClr val="tx1">
              <a:lumMod val="75000"/>
              <a:lumOff val="25000"/>
            </a:schemeClr>
          </a:solidFill>
          <a:ln w="9525">
            <a:solidFill>
              <a:schemeClr val="bg1">
                <a:lumMod val="85000"/>
              </a:schemeClr>
            </a:solidFill>
            <a:miter lim="800000"/>
            <a:headEnd/>
            <a:tailEnd/>
          </a:ln>
        </p:spPr>
      </p:pic>
      <p:sp>
        <p:nvSpPr>
          <p:cNvPr id="34820" name="Rectangle 20"/>
          <p:cNvSpPr>
            <a:spLocks noChangeArrowheads="1"/>
          </p:cNvSpPr>
          <p:nvPr/>
        </p:nvSpPr>
        <p:spPr bwMode="auto">
          <a:xfrm>
            <a:off x="585788" y="6578600"/>
            <a:ext cx="2732087" cy="279400"/>
          </a:xfrm>
          <a:prstGeom prst="rect">
            <a:avLst/>
          </a:prstGeom>
          <a:noFill/>
          <a:ln w="9525" algn="ctr">
            <a:noFill/>
            <a:round/>
            <a:headEnd/>
            <a:tailEnd/>
          </a:ln>
        </p:spPr>
        <p:txBody>
          <a:bodyPr lIns="128016" tIns="64008" rIns="128016" bIns="64008"/>
          <a:lstStyle/>
          <a:p>
            <a:pPr defTabSz="1279525"/>
            <a:endParaRPr lang="en-US" sz="2500" dirty="0"/>
          </a:p>
        </p:txBody>
      </p:sp>
      <p:sp>
        <p:nvSpPr>
          <p:cNvPr id="34824" name="TextBox 6"/>
          <p:cNvSpPr txBox="1">
            <a:spLocks noChangeArrowheads="1"/>
          </p:cNvSpPr>
          <p:nvPr/>
        </p:nvSpPr>
        <p:spPr bwMode="auto">
          <a:xfrm>
            <a:off x="914400" y="228600"/>
            <a:ext cx="6980238" cy="1877437"/>
          </a:xfrm>
          <a:prstGeom prst="rect">
            <a:avLst/>
          </a:prstGeom>
          <a:noFill/>
          <a:ln w="9525">
            <a:noFill/>
            <a:miter lim="800000"/>
            <a:headEnd/>
            <a:tailEnd/>
          </a:ln>
        </p:spPr>
        <p:txBody>
          <a:bodyPr>
            <a:spAutoFit/>
          </a:bodyPr>
          <a:lstStyle/>
          <a:p>
            <a:pPr algn="ctr"/>
            <a:r>
              <a:rPr lang="en-US" sz="4400" b="1" dirty="0" smtClean="0">
                <a:latin typeface="Andalus" pitchFamily="18" charset="-78"/>
                <a:cs typeface="Andalus" pitchFamily="18" charset="-78"/>
              </a:rPr>
              <a:t>REHABILITATION CENTER FOR PHISICALLY DISABLED</a:t>
            </a:r>
            <a:endParaRPr lang="en-US" sz="4400" b="1" dirty="0">
              <a:latin typeface="Andalus" pitchFamily="18" charset="-78"/>
              <a:cs typeface="Andalus" pitchFamily="18" charset="-78"/>
            </a:endParaRPr>
          </a:p>
          <a:p>
            <a:pPr algn="ctr"/>
            <a:endParaRPr lang="en-US" sz="2800" dirty="0"/>
          </a:p>
        </p:txBody>
      </p:sp>
      <p:sp>
        <p:nvSpPr>
          <p:cNvPr id="34826" name="TextBox 10"/>
          <p:cNvSpPr txBox="1">
            <a:spLocks noChangeArrowheads="1"/>
          </p:cNvSpPr>
          <p:nvPr/>
        </p:nvSpPr>
        <p:spPr bwMode="auto">
          <a:xfrm>
            <a:off x="8024812" y="6518275"/>
            <a:ext cx="1119188" cy="339725"/>
          </a:xfrm>
          <a:prstGeom prst="rect">
            <a:avLst/>
          </a:prstGeom>
          <a:noFill/>
          <a:ln w="9525">
            <a:noFill/>
            <a:miter lim="800000"/>
            <a:headEnd/>
            <a:tailEnd/>
          </a:ln>
        </p:spPr>
        <p:txBody>
          <a:bodyPr>
            <a:spAutoFit/>
          </a:bodyPr>
          <a:lstStyle/>
          <a:p>
            <a:r>
              <a:rPr lang="en-US" sz="1600" dirty="0" smtClean="0"/>
              <a:t>May 2013</a:t>
            </a:r>
            <a:endParaRPr lang="en-US" sz="1600" dirty="0"/>
          </a:p>
        </p:txBody>
      </p:sp>
      <p:pic>
        <p:nvPicPr>
          <p:cNvPr id="11" name="Picture 10" descr="02.png"/>
          <p:cNvPicPr>
            <a:picLocks noChangeAspect="1"/>
          </p:cNvPicPr>
          <p:nvPr/>
        </p:nvPicPr>
        <p:blipFill>
          <a:blip r:embed="rId4"/>
          <a:stretch>
            <a:fillRect/>
          </a:stretch>
        </p:blipFill>
        <p:spPr>
          <a:xfrm>
            <a:off x="0" y="-609600"/>
            <a:ext cx="9144000" cy="7848600"/>
          </a:xfrm>
          <a:prstGeom prst="rect">
            <a:avLst/>
          </a:prstGeom>
        </p:spPr>
      </p:pic>
      <p:pic>
        <p:nvPicPr>
          <p:cNvPr id="34823" name="Picture 8" descr="شعار الجامعة"/>
          <p:cNvPicPr>
            <a:picLocks noChangeAspect="1" noChangeArrowheads="1"/>
          </p:cNvPicPr>
          <p:nvPr/>
        </p:nvPicPr>
        <p:blipFill>
          <a:blip r:embed="rId5" cstate="print"/>
          <a:srcRect/>
          <a:stretch>
            <a:fillRect/>
          </a:stretch>
        </p:blipFill>
        <p:spPr bwMode="auto">
          <a:xfrm>
            <a:off x="0" y="6015038"/>
            <a:ext cx="898525" cy="842962"/>
          </a:xfrm>
          <a:prstGeom prst="rect">
            <a:avLst/>
          </a:prstGeom>
          <a:noFill/>
          <a:ln w="9525">
            <a:noFill/>
            <a:miter lim="800000"/>
            <a:headEnd/>
            <a:tailEnd/>
          </a:ln>
        </p:spPr>
      </p:pic>
      <p:sp>
        <p:nvSpPr>
          <p:cNvPr id="34825" name="TextBox 9"/>
          <p:cNvSpPr txBox="1">
            <a:spLocks noChangeArrowheads="1"/>
          </p:cNvSpPr>
          <p:nvPr/>
        </p:nvSpPr>
        <p:spPr bwMode="auto">
          <a:xfrm>
            <a:off x="914400" y="6257925"/>
            <a:ext cx="3335337" cy="600075"/>
          </a:xfrm>
          <a:prstGeom prst="rect">
            <a:avLst/>
          </a:prstGeom>
          <a:noFill/>
          <a:ln w="9525">
            <a:noFill/>
            <a:miter lim="800000"/>
            <a:headEnd/>
            <a:tailEnd/>
          </a:ln>
        </p:spPr>
        <p:txBody>
          <a:bodyPr>
            <a:spAutoFit/>
          </a:bodyPr>
          <a:lstStyle/>
          <a:p>
            <a:pPr algn="ctr"/>
            <a:r>
              <a:rPr lang="en-US" dirty="0"/>
              <a:t>An-Najah National University</a:t>
            </a:r>
          </a:p>
          <a:p>
            <a:pPr algn="ctr"/>
            <a:r>
              <a:rPr lang="en-US" sz="1500" dirty="0"/>
              <a:t>Faculty of Building Engineering</a:t>
            </a:r>
          </a:p>
        </p:txBody>
      </p:sp>
    </p:spTree>
  </p:cSld>
  <p:clrMapOvr>
    <a:masterClrMapping/>
  </p:clrMapOvr>
  <p:transition advClick="0">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pic>
        <p:nvPicPr>
          <p:cNvPr id="9" name="Picture 8" descr="6.PNG"/>
          <p:cNvPicPr>
            <a:picLocks noChangeAspect="1"/>
          </p:cNvPicPr>
          <p:nvPr/>
        </p:nvPicPr>
        <p:blipFill>
          <a:blip r:embed="rId3"/>
          <a:stretch>
            <a:fillRect/>
          </a:stretch>
        </p:blipFill>
        <p:spPr>
          <a:xfrm>
            <a:off x="0" y="1219201"/>
            <a:ext cx="9156395" cy="5384654"/>
          </a:xfrm>
          <a:prstGeom prst="rect">
            <a:avLst/>
          </a:prstGeom>
        </p:spPr>
      </p:pic>
      <p:sp>
        <p:nvSpPr>
          <p:cNvPr id="11" name="TextBox 10"/>
          <p:cNvSpPr txBox="1"/>
          <p:nvPr/>
        </p:nvSpPr>
        <p:spPr>
          <a:xfrm>
            <a:off x="1143000" y="838200"/>
            <a:ext cx="5257800" cy="400110"/>
          </a:xfrm>
          <a:prstGeom prst="rect">
            <a:avLst/>
          </a:prstGeom>
          <a:noFill/>
        </p:spPr>
        <p:txBody>
          <a:bodyPr wrap="square" rtlCol="0">
            <a:spAutoFit/>
          </a:bodyPr>
          <a:lstStyle/>
          <a:p>
            <a:r>
              <a:rPr lang="en-US" sz="2000" b="1" dirty="0" smtClean="0">
                <a:solidFill>
                  <a:schemeClr val="bg1"/>
                </a:solidFill>
              </a:rPr>
              <a:t>FIRST FLOOR PLAN</a:t>
            </a:r>
            <a:endParaRPr lang="en-US" sz="2000" b="1" dirty="0">
              <a:solidFill>
                <a:schemeClr val="bg1"/>
              </a:solidFill>
            </a:endParaRPr>
          </a:p>
        </p:txBody>
      </p:sp>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sp>
        <p:nvSpPr>
          <p:cNvPr id="11" name="TextBox 10"/>
          <p:cNvSpPr txBox="1"/>
          <p:nvPr/>
        </p:nvSpPr>
        <p:spPr>
          <a:xfrm>
            <a:off x="1143000" y="838200"/>
            <a:ext cx="5257800" cy="400110"/>
          </a:xfrm>
          <a:prstGeom prst="rect">
            <a:avLst/>
          </a:prstGeom>
          <a:noFill/>
        </p:spPr>
        <p:txBody>
          <a:bodyPr wrap="square" rtlCol="0">
            <a:spAutoFit/>
          </a:bodyPr>
          <a:lstStyle/>
          <a:p>
            <a:r>
              <a:rPr lang="en-US" sz="2000" b="1" dirty="0" smtClean="0">
                <a:solidFill>
                  <a:schemeClr val="bg1"/>
                </a:solidFill>
              </a:rPr>
              <a:t>GROUND FLOOR PLAN</a:t>
            </a:r>
            <a:endParaRPr lang="en-US" sz="2000" b="1" dirty="0">
              <a:solidFill>
                <a:schemeClr val="bg1"/>
              </a:solidFill>
            </a:endParaRPr>
          </a:p>
        </p:txBody>
      </p:sp>
      <p:pic>
        <p:nvPicPr>
          <p:cNvPr id="12" name="Picture 11" descr="7.PNG"/>
          <p:cNvPicPr>
            <a:picLocks noChangeAspect="1"/>
          </p:cNvPicPr>
          <p:nvPr/>
        </p:nvPicPr>
        <p:blipFill>
          <a:blip r:embed="rId3"/>
          <a:stretch>
            <a:fillRect/>
          </a:stretch>
        </p:blipFill>
        <p:spPr>
          <a:xfrm>
            <a:off x="-6458" y="1219200"/>
            <a:ext cx="9150458" cy="5350914"/>
          </a:xfrm>
          <a:prstGeom prst="rect">
            <a:avLst/>
          </a:prstGeom>
        </p:spPr>
      </p:pic>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sp>
        <p:nvSpPr>
          <p:cNvPr id="11" name="TextBox 10"/>
          <p:cNvSpPr txBox="1"/>
          <p:nvPr/>
        </p:nvSpPr>
        <p:spPr>
          <a:xfrm>
            <a:off x="1143000" y="838200"/>
            <a:ext cx="5257800" cy="400110"/>
          </a:xfrm>
          <a:prstGeom prst="rect">
            <a:avLst/>
          </a:prstGeom>
          <a:noFill/>
        </p:spPr>
        <p:txBody>
          <a:bodyPr wrap="square" rtlCol="0">
            <a:spAutoFit/>
          </a:bodyPr>
          <a:lstStyle/>
          <a:p>
            <a:r>
              <a:rPr lang="en-US" sz="2000" b="1" dirty="0" smtClean="0">
                <a:solidFill>
                  <a:schemeClr val="bg1"/>
                </a:solidFill>
              </a:rPr>
              <a:t>BASEMENT ONE PLAN</a:t>
            </a:r>
            <a:endParaRPr lang="en-US" sz="2000" b="1" dirty="0">
              <a:solidFill>
                <a:schemeClr val="bg1"/>
              </a:solidFill>
            </a:endParaRPr>
          </a:p>
        </p:txBody>
      </p:sp>
      <p:pic>
        <p:nvPicPr>
          <p:cNvPr id="12" name="Picture 11" descr="8.PNG"/>
          <p:cNvPicPr>
            <a:picLocks noChangeAspect="1"/>
          </p:cNvPicPr>
          <p:nvPr/>
        </p:nvPicPr>
        <p:blipFill>
          <a:blip r:embed="rId3"/>
          <a:stretch>
            <a:fillRect/>
          </a:stretch>
        </p:blipFill>
        <p:spPr>
          <a:xfrm>
            <a:off x="1" y="1219200"/>
            <a:ext cx="9144000" cy="5334000"/>
          </a:xfrm>
          <a:prstGeom prst="rect">
            <a:avLst/>
          </a:prstGeom>
        </p:spPr>
      </p:pic>
    </p:spTree>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sp>
        <p:nvSpPr>
          <p:cNvPr id="11" name="TextBox 10"/>
          <p:cNvSpPr txBox="1"/>
          <p:nvPr/>
        </p:nvSpPr>
        <p:spPr>
          <a:xfrm>
            <a:off x="1143000" y="838200"/>
            <a:ext cx="5257800" cy="400110"/>
          </a:xfrm>
          <a:prstGeom prst="rect">
            <a:avLst/>
          </a:prstGeom>
          <a:noFill/>
        </p:spPr>
        <p:txBody>
          <a:bodyPr wrap="square" rtlCol="0">
            <a:spAutoFit/>
          </a:bodyPr>
          <a:lstStyle/>
          <a:p>
            <a:r>
              <a:rPr lang="en-US" sz="2000" b="1" dirty="0" smtClean="0">
                <a:solidFill>
                  <a:schemeClr val="bg1"/>
                </a:solidFill>
              </a:rPr>
              <a:t>BASEMENT TWO PLAN</a:t>
            </a:r>
            <a:endParaRPr lang="en-US" sz="2000" b="1" dirty="0">
              <a:solidFill>
                <a:schemeClr val="bg1"/>
              </a:solidFill>
            </a:endParaRPr>
          </a:p>
        </p:txBody>
      </p:sp>
      <p:pic>
        <p:nvPicPr>
          <p:cNvPr id="13" name="Picture 12" descr="9.PNG"/>
          <p:cNvPicPr>
            <a:picLocks noChangeAspect="1"/>
          </p:cNvPicPr>
          <p:nvPr/>
        </p:nvPicPr>
        <p:blipFill>
          <a:blip r:embed="rId3"/>
          <a:stretch>
            <a:fillRect/>
          </a:stretch>
        </p:blipFill>
        <p:spPr>
          <a:xfrm>
            <a:off x="0" y="1219200"/>
            <a:ext cx="9144000" cy="5334000"/>
          </a:xfrm>
          <a:prstGeom prst="rect">
            <a:avLst/>
          </a:prstGeom>
        </p:spPr>
      </p:pic>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sp>
        <p:nvSpPr>
          <p:cNvPr id="11" name="TextBox 10"/>
          <p:cNvSpPr txBox="1"/>
          <p:nvPr/>
        </p:nvSpPr>
        <p:spPr>
          <a:xfrm>
            <a:off x="1143000" y="838200"/>
            <a:ext cx="5257800" cy="400110"/>
          </a:xfrm>
          <a:prstGeom prst="rect">
            <a:avLst/>
          </a:prstGeom>
          <a:noFill/>
        </p:spPr>
        <p:txBody>
          <a:bodyPr wrap="square" rtlCol="0">
            <a:spAutoFit/>
          </a:bodyPr>
          <a:lstStyle/>
          <a:p>
            <a:r>
              <a:rPr lang="en-US" sz="2000" b="1" dirty="0" smtClean="0">
                <a:solidFill>
                  <a:schemeClr val="bg1"/>
                </a:solidFill>
              </a:rPr>
              <a:t>BASEMENT THREE PLAN</a:t>
            </a:r>
            <a:endParaRPr lang="en-US" sz="2000" b="1" dirty="0">
              <a:solidFill>
                <a:schemeClr val="bg1"/>
              </a:solidFill>
            </a:endParaRPr>
          </a:p>
        </p:txBody>
      </p:sp>
      <p:pic>
        <p:nvPicPr>
          <p:cNvPr id="13" name="Picture 12" descr="10.PNG"/>
          <p:cNvPicPr>
            <a:picLocks noChangeAspect="1"/>
          </p:cNvPicPr>
          <p:nvPr/>
        </p:nvPicPr>
        <p:blipFill>
          <a:blip r:embed="rId3"/>
          <a:stretch>
            <a:fillRect/>
          </a:stretch>
        </p:blipFill>
        <p:spPr>
          <a:xfrm>
            <a:off x="0" y="1219200"/>
            <a:ext cx="9144000" cy="5334000"/>
          </a:xfrm>
          <a:prstGeom prst="rect">
            <a:avLst/>
          </a:prstGeom>
        </p:spPr>
      </p:pic>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61665"/>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 in block  </a:t>
            </a:r>
            <a:r>
              <a:rPr lang="en-US" sz="2400" b="1" dirty="0" smtClean="0">
                <a:solidFill>
                  <a:schemeClr val="bg1"/>
                </a:solidFill>
              </a:rPr>
              <a:t>B</a:t>
            </a:r>
            <a:endParaRPr lang="en-US" sz="24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5600700" y="22479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pic>
        <p:nvPicPr>
          <p:cNvPr id="20" name="Picture 19" descr="29.PNG"/>
          <p:cNvPicPr/>
          <p:nvPr/>
        </p:nvPicPr>
        <p:blipFill>
          <a:blip r:embed="rId3"/>
          <a:stretch>
            <a:fillRect/>
          </a:stretch>
        </p:blipFill>
        <p:spPr>
          <a:xfrm>
            <a:off x="304800" y="1295400"/>
            <a:ext cx="4953000" cy="2514600"/>
          </a:xfrm>
          <a:prstGeom prst="rect">
            <a:avLst/>
          </a:prstGeom>
        </p:spPr>
      </p:pic>
      <p:pic>
        <p:nvPicPr>
          <p:cNvPr id="21" name="Picture 20" descr="28.PNG"/>
          <p:cNvPicPr/>
          <p:nvPr/>
        </p:nvPicPr>
        <p:blipFill>
          <a:blip r:embed="rId4"/>
          <a:stretch>
            <a:fillRect/>
          </a:stretch>
        </p:blipFill>
        <p:spPr>
          <a:xfrm>
            <a:off x="3886200" y="3581400"/>
            <a:ext cx="4724400" cy="2819400"/>
          </a:xfrm>
          <a:prstGeom prst="rect">
            <a:avLst/>
          </a:prstGeom>
        </p:spPr>
      </p:pic>
      <p:sp>
        <p:nvSpPr>
          <p:cNvPr id="22" name="TextBox 21"/>
          <p:cNvSpPr txBox="1"/>
          <p:nvPr/>
        </p:nvSpPr>
        <p:spPr>
          <a:xfrm>
            <a:off x="685800" y="4495800"/>
            <a:ext cx="2438400" cy="923330"/>
          </a:xfrm>
          <a:prstGeom prst="rect">
            <a:avLst/>
          </a:prstGeom>
          <a:noFill/>
        </p:spPr>
        <p:txBody>
          <a:bodyPr wrap="square" rtlCol="0">
            <a:spAutoFit/>
          </a:bodyPr>
          <a:lstStyle/>
          <a:p>
            <a:pPr lvl="0"/>
            <a:r>
              <a:rPr lang="en-US" b="1" dirty="0" smtClean="0"/>
              <a:t>No stairs in all floors</a:t>
            </a:r>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a:t>
            </a:r>
            <a:endParaRPr lang="en-US" sz="20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4914900" y="20193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pic>
        <p:nvPicPr>
          <p:cNvPr id="13" name="Picture 12" descr="31.PNG"/>
          <p:cNvPicPr/>
          <p:nvPr/>
        </p:nvPicPr>
        <p:blipFill>
          <a:blip r:embed="rId3"/>
          <a:stretch>
            <a:fillRect/>
          </a:stretch>
        </p:blipFill>
        <p:spPr>
          <a:xfrm>
            <a:off x="914400" y="1371600"/>
            <a:ext cx="3733800" cy="2590800"/>
          </a:xfrm>
          <a:prstGeom prst="rect">
            <a:avLst/>
          </a:prstGeom>
        </p:spPr>
      </p:pic>
      <p:pic>
        <p:nvPicPr>
          <p:cNvPr id="14" name="Picture 13" descr="30.PNG"/>
          <p:cNvPicPr/>
          <p:nvPr/>
        </p:nvPicPr>
        <p:blipFill>
          <a:blip r:embed="rId4"/>
          <a:stretch>
            <a:fillRect/>
          </a:stretch>
        </p:blipFill>
        <p:spPr>
          <a:xfrm>
            <a:off x="4572000" y="3581400"/>
            <a:ext cx="3619500" cy="3000375"/>
          </a:xfrm>
          <a:prstGeom prst="rect">
            <a:avLst/>
          </a:prstGeom>
        </p:spPr>
      </p:pic>
      <p:sp>
        <p:nvSpPr>
          <p:cNvPr id="15" name="TextBox 14"/>
          <p:cNvSpPr txBox="1"/>
          <p:nvPr/>
        </p:nvSpPr>
        <p:spPr>
          <a:xfrm>
            <a:off x="838200" y="4572000"/>
            <a:ext cx="2362200" cy="923330"/>
          </a:xfrm>
          <a:prstGeom prst="rect">
            <a:avLst/>
          </a:prstGeom>
          <a:noFill/>
        </p:spPr>
        <p:txBody>
          <a:bodyPr wrap="square" rtlCol="0">
            <a:spAutoFit/>
          </a:bodyPr>
          <a:lstStyle/>
          <a:p>
            <a:pPr lvl="0"/>
            <a:r>
              <a:rPr lang="en-US" b="1" dirty="0" smtClean="0"/>
              <a:t>Storage and kitchen in ground floor</a:t>
            </a:r>
          </a:p>
          <a:p>
            <a:endParaRPr lang="en-US" dirty="0"/>
          </a:p>
        </p:txBody>
      </p:sp>
    </p:spTree>
  </p:cSld>
  <p:clrMapOvr>
    <a:masterClrMapping/>
  </p:clrMapOvr>
  <p:transition>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a:t>
            </a:r>
            <a:endParaRPr lang="en-US" sz="20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4914900" y="17145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pic>
        <p:nvPicPr>
          <p:cNvPr id="15" name="Picture 14" descr="34.PNG"/>
          <p:cNvPicPr/>
          <p:nvPr/>
        </p:nvPicPr>
        <p:blipFill>
          <a:blip r:embed="rId3"/>
          <a:stretch>
            <a:fillRect/>
          </a:stretch>
        </p:blipFill>
        <p:spPr>
          <a:xfrm>
            <a:off x="381000" y="1295400"/>
            <a:ext cx="3552825" cy="3105150"/>
          </a:xfrm>
          <a:prstGeom prst="rect">
            <a:avLst/>
          </a:prstGeom>
        </p:spPr>
      </p:pic>
      <p:pic>
        <p:nvPicPr>
          <p:cNvPr id="17" name="Picture 16" descr="35.PNG"/>
          <p:cNvPicPr/>
          <p:nvPr/>
        </p:nvPicPr>
        <p:blipFill>
          <a:blip r:embed="rId4"/>
          <a:stretch>
            <a:fillRect/>
          </a:stretch>
        </p:blipFill>
        <p:spPr>
          <a:xfrm>
            <a:off x="5257800" y="3276600"/>
            <a:ext cx="3481661" cy="3038751"/>
          </a:xfrm>
          <a:prstGeom prst="rect">
            <a:avLst/>
          </a:prstGeom>
        </p:spPr>
      </p:pic>
      <p:sp>
        <p:nvSpPr>
          <p:cNvPr id="18" name="TextBox 17"/>
          <p:cNvSpPr txBox="1"/>
          <p:nvPr/>
        </p:nvSpPr>
        <p:spPr>
          <a:xfrm>
            <a:off x="1143000" y="5029200"/>
            <a:ext cx="2743200" cy="646331"/>
          </a:xfrm>
          <a:prstGeom prst="rect">
            <a:avLst/>
          </a:prstGeom>
          <a:noFill/>
        </p:spPr>
        <p:txBody>
          <a:bodyPr wrap="square" rtlCol="0">
            <a:spAutoFit/>
          </a:bodyPr>
          <a:lstStyle/>
          <a:p>
            <a:pPr lvl="0"/>
            <a:r>
              <a:rPr lang="en-US" b="1" dirty="0" smtClean="0"/>
              <a:t>Location of bathroom door </a:t>
            </a:r>
          </a:p>
          <a:p>
            <a:endParaRPr lang="en-US" dirty="0"/>
          </a:p>
        </p:txBody>
      </p:sp>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00050"/>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a:t>
            </a:r>
            <a:endParaRPr lang="en-US" sz="20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4914900" y="17145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18" name="TextBox 17"/>
          <p:cNvSpPr txBox="1"/>
          <p:nvPr/>
        </p:nvSpPr>
        <p:spPr>
          <a:xfrm>
            <a:off x="1143000" y="5029200"/>
            <a:ext cx="2743200" cy="923330"/>
          </a:xfrm>
          <a:prstGeom prst="rect">
            <a:avLst/>
          </a:prstGeom>
          <a:noFill/>
        </p:spPr>
        <p:txBody>
          <a:bodyPr wrap="square" rtlCol="0">
            <a:spAutoFit/>
          </a:bodyPr>
          <a:lstStyle/>
          <a:p>
            <a:r>
              <a:rPr lang="en-US" b="1" dirty="0" smtClean="0"/>
              <a:t>Door of cafeteria </a:t>
            </a:r>
          </a:p>
          <a:p>
            <a:pPr lvl="0"/>
            <a:r>
              <a:rPr lang="en-US" b="1" dirty="0" smtClean="0"/>
              <a:t> </a:t>
            </a:r>
          </a:p>
          <a:p>
            <a:endParaRPr lang="en-US" dirty="0"/>
          </a:p>
        </p:txBody>
      </p:sp>
      <p:pic>
        <p:nvPicPr>
          <p:cNvPr id="14" name="Picture 13" descr="41.PNG"/>
          <p:cNvPicPr/>
          <p:nvPr/>
        </p:nvPicPr>
        <p:blipFill>
          <a:blip r:embed="rId3"/>
          <a:stretch>
            <a:fillRect/>
          </a:stretch>
        </p:blipFill>
        <p:spPr>
          <a:xfrm>
            <a:off x="381000" y="1447800"/>
            <a:ext cx="4495800" cy="2819400"/>
          </a:xfrm>
          <a:prstGeom prst="rect">
            <a:avLst/>
          </a:prstGeom>
        </p:spPr>
      </p:pic>
      <p:pic>
        <p:nvPicPr>
          <p:cNvPr id="20" name="Picture 19" descr="40.PNG"/>
          <p:cNvPicPr/>
          <p:nvPr/>
        </p:nvPicPr>
        <p:blipFill>
          <a:blip r:embed="rId4"/>
          <a:stretch>
            <a:fillRect/>
          </a:stretch>
        </p:blipFill>
        <p:spPr>
          <a:xfrm>
            <a:off x="4953000" y="3048000"/>
            <a:ext cx="3457856" cy="3181635"/>
          </a:xfrm>
          <a:prstGeom prst="rect">
            <a:avLst/>
          </a:prstGeom>
        </p:spPr>
      </p:pic>
    </p:spTree>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61665"/>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 in block  </a:t>
            </a:r>
            <a:r>
              <a:rPr lang="en-US" sz="2400" b="1" dirty="0" smtClean="0">
                <a:solidFill>
                  <a:schemeClr val="bg1"/>
                </a:solidFill>
              </a:rPr>
              <a:t>C</a:t>
            </a:r>
            <a:endParaRPr lang="en-US" sz="20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4914900" y="17145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18" name="TextBox 17"/>
          <p:cNvSpPr txBox="1"/>
          <p:nvPr/>
        </p:nvSpPr>
        <p:spPr>
          <a:xfrm>
            <a:off x="1143000" y="5029200"/>
            <a:ext cx="2743200" cy="646331"/>
          </a:xfrm>
          <a:prstGeom prst="rect">
            <a:avLst/>
          </a:prstGeom>
          <a:noFill/>
        </p:spPr>
        <p:txBody>
          <a:bodyPr wrap="square" rtlCol="0">
            <a:spAutoFit/>
          </a:bodyPr>
          <a:lstStyle/>
          <a:p>
            <a:r>
              <a:rPr lang="en-US" b="1" dirty="0" smtClean="0"/>
              <a:t>Bathrooms </a:t>
            </a:r>
          </a:p>
          <a:p>
            <a:endParaRPr lang="en-US" dirty="0"/>
          </a:p>
        </p:txBody>
      </p:sp>
      <p:pic>
        <p:nvPicPr>
          <p:cNvPr id="15" name="Picture 14" descr="36.PNG"/>
          <p:cNvPicPr/>
          <p:nvPr/>
        </p:nvPicPr>
        <p:blipFill>
          <a:blip r:embed="rId3"/>
          <a:stretch>
            <a:fillRect/>
          </a:stretch>
        </p:blipFill>
        <p:spPr>
          <a:xfrm>
            <a:off x="228600" y="1219200"/>
            <a:ext cx="4038600" cy="2819400"/>
          </a:xfrm>
          <a:prstGeom prst="rect">
            <a:avLst/>
          </a:prstGeom>
        </p:spPr>
      </p:pic>
      <p:pic>
        <p:nvPicPr>
          <p:cNvPr id="17" name="Picture 16" descr="37.PNG"/>
          <p:cNvPicPr/>
          <p:nvPr/>
        </p:nvPicPr>
        <p:blipFill>
          <a:blip r:embed="rId4"/>
          <a:stretch>
            <a:fillRect/>
          </a:stretch>
        </p:blipFill>
        <p:spPr>
          <a:xfrm>
            <a:off x="4038600" y="3505200"/>
            <a:ext cx="4572000" cy="2667000"/>
          </a:xfrm>
          <a:prstGeom prst="rect">
            <a:avLst/>
          </a:prstGeom>
        </p:spPr>
      </p:pic>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09600" y="2590800"/>
            <a:ext cx="7924800" cy="2209800"/>
          </a:xfrm>
        </p:spPr>
        <p:txBody>
          <a:bodyPr>
            <a:normAutofit fontScale="90000"/>
          </a:bodyPr>
          <a:lstStyle/>
          <a:p>
            <a:pPr>
              <a:defRPr/>
            </a:pPr>
            <a:r>
              <a:rPr lang="en-GB" sz="2400" b="0" i="1" dirty="0" smtClean="0">
                <a:solidFill>
                  <a:schemeClr val="tx1"/>
                </a:solidFill>
                <a:latin typeface="Baskerville Old Face" pitchFamily="18" charset="0"/>
              </a:rPr>
              <a:t>Prepared By :</a:t>
            </a:r>
            <a:r>
              <a:rPr lang="en-GB" sz="2400" dirty="0" smtClean="0">
                <a:solidFill>
                  <a:schemeClr val="tx1"/>
                </a:solidFill>
              </a:rPr>
              <a:t/>
            </a:r>
            <a:br>
              <a:rPr lang="en-GB" sz="2400" dirty="0" smtClean="0">
                <a:solidFill>
                  <a:schemeClr val="tx1"/>
                </a:solidFill>
              </a:rPr>
            </a:br>
            <a:r>
              <a:rPr lang="en-US" sz="3100" dirty="0" smtClean="0">
                <a:solidFill>
                  <a:schemeClr val="tx1"/>
                </a:solidFill>
                <a:latin typeface="Monotype Corsiva" pitchFamily="66" charset="0"/>
              </a:rPr>
              <a:t>Mohammad Nori </a:t>
            </a:r>
            <a:r>
              <a:rPr lang="en-US" sz="2900" dirty="0" smtClean="0">
                <a:solidFill>
                  <a:schemeClr val="tx1"/>
                </a:solidFill>
                <a:latin typeface="Monotype Corsiva" pitchFamily="66" charset="0"/>
              </a:rPr>
              <a:t>-   </a:t>
            </a:r>
            <a:r>
              <a:rPr lang="en-US" sz="3100" dirty="0" smtClean="0">
                <a:solidFill>
                  <a:schemeClr val="tx1"/>
                </a:solidFill>
                <a:latin typeface="Monotype Corsiva" pitchFamily="66" charset="0"/>
              </a:rPr>
              <a:t>Iyad Hunnon</a:t>
            </a:r>
            <a:r>
              <a:rPr lang="en-US" sz="2900" dirty="0" smtClean="0">
                <a:solidFill>
                  <a:schemeClr val="tx1"/>
                </a:solidFill>
                <a:latin typeface="Monotype Corsiva" pitchFamily="66" charset="0"/>
              </a:rPr>
              <a:t>-  </a:t>
            </a:r>
            <a:r>
              <a:rPr lang="en-US" sz="3100" dirty="0" smtClean="0">
                <a:solidFill>
                  <a:schemeClr val="tx1"/>
                </a:solidFill>
                <a:latin typeface="Monotype Corsiva" pitchFamily="66" charset="0"/>
              </a:rPr>
              <a:t>Iyad Abd-Alhafez</a:t>
            </a: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t>
            </a:r>
            <a:br>
              <a:rPr lang="en-US" sz="2400" dirty="0" smtClean="0">
                <a:solidFill>
                  <a:schemeClr val="tx1"/>
                </a:solidFill>
              </a:rPr>
            </a:br>
            <a:endParaRPr lang="en-GB" sz="2400" dirty="0" smtClean="0">
              <a:solidFill>
                <a:schemeClr val="tx1"/>
              </a:solidFill>
            </a:endParaRPr>
          </a:p>
        </p:txBody>
      </p:sp>
      <p:sp>
        <p:nvSpPr>
          <p:cNvPr id="35843" name="Subtitle 4"/>
          <p:cNvSpPr>
            <a:spLocks noGrp="1"/>
          </p:cNvSpPr>
          <p:nvPr>
            <p:ph type="subTitle" idx="1"/>
          </p:nvPr>
        </p:nvSpPr>
        <p:spPr>
          <a:xfrm>
            <a:off x="609600" y="4595813"/>
            <a:ext cx="7924800" cy="1271587"/>
          </a:xfrm>
        </p:spPr>
        <p:txBody>
          <a:bodyPr/>
          <a:lstStyle/>
          <a:p>
            <a:r>
              <a:rPr lang="en-GB" sz="2000" dirty="0" smtClean="0">
                <a:solidFill>
                  <a:schemeClr val="tx1"/>
                </a:solidFill>
              </a:rPr>
              <a:t>“This Project is a Partial Fulfilment for the Degree Bachelor of Science in Building Engineering</a:t>
            </a:r>
            <a:r>
              <a:rPr lang="en-GB" sz="2200" dirty="0" smtClean="0">
                <a:solidFill>
                  <a:schemeClr val="tx1"/>
                </a:solidFill>
              </a:rPr>
              <a:t>”</a:t>
            </a:r>
            <a:r>
              <a:rPr lang="en-US" sz="2200" dirty="0" smtClean="0">
                <a:solidFill>
                  <a:schemeClr val="tx1"/>
                </a:solidFill>
              </a:rPr>
              <a:t/>
            </a:r>
            <a:br>
              <a:rPr lang="en-US" sz="2200" dirty="0" smtClean="0">
                <a:solidFill>
                  <a:schemeClr val="tx1"/>
                </a:solidFill>
              </a:rPr>
            </a:br>
            <a:endParaRPr lang="en-US" sz="2200" dirty="0" smtClean="0"/>
          </a:p>
        </p:txBody>
      </p:sp>
      <p:sp>
        <p:nvSpPr>
          <p:cNvPr id="35844" name="Text Placeholder 3"/>
          <p:cNvSpPr>
            <a:spLocks noGrp="1"/>
          </p:cNvSpPr>
          <p:nvPr>
            <p:ph type="body" sz="quarter" idx="10"/>
          </p:nvPr>
        </p:nvSpPr>
        <p:spPr>
          <a:xfrm>
            <a:off x="0" y="657225"/>
            <a:ext cx="4572000" cy="933450"/>
          </a:xfrm>
        </p:spPr>
        <p:txBody>
          <a:bodyPr/>
          <a:lstStyle/>
          <a:p>
            <a:r>
              <a:rPr lang="en-GB" sz="3200" dirty="0" smtClean="0">
                <a:latin typeface="Baskerville Old Face" pitchFamily="18" charset="0"/>
              </a:rPr>
              <a:t>Graduation Project  Tow</a:t>
            </a:r>
          </a:p>
        </p:txBody>
      </p:sp>
      <p:sp>
        <p:nvSpPr>
          <p:cNvPr id="35845" name="Text Placeholder 4"/>
          <p:cNvSpPr>
            <a:spLocks noGrp="1"/>
          </p:cNvSpPr>
          <p:nvPr>
            <p:ph type="body" sz="quarter" idx="11"/>
          </p:nvPr>
        </p:nvSpPr>
        <p:spPr>
          <a:xfrm>
            <a:off x="4572000" y="5468938"/>
            <a:ext cx="3352800" cy="931862"/>
          </a:xfrm>
        </p:spPr>
        <p:txBody>
          <a:bodyPr/>
          <a:lstStyle/>
          <a:p>
            <a:r>
              <a:rPr lang="en-GB" dirty="0" smtClean="0"/>
              <a:t>An-Najah National University</a:t>
            </a:r>
          </a:p>
          <a:p>
            <a:r>
              <a:rPr lang="en-GB" dirty="0" smtClean="0"/>
              <a:t>Faculty of Building Engineering</a:t>
            </a:r>
          </a:p>
          <a:p>
            <a:endParaRPr lang="en-GB" dirty="0" smtClean="0"/>
          </a:p>
        </p:txBody>
      </p:sp>
      <p:pic>
        <p:nvPicPr>
          <p:cNvPr id="35846" name="Picture 5" descr="شعار الجامعة"/>
          <p:cNvPicPr>
            <a:picLocks noChangeAspect="1" noChangeArrowheads="1"/>
          </p:cNvPicPr>
          <p:nvPr/>
        </p:nvPicPr>
        <p:blipFill>
          <a:blip r:embed="rId2" cstate="print"/>
          <a:srcRect/>
          <a:stretch>
            <a:fillRect/>
          </a:stretch>
        </p:blipFill>
        <p:spPr bwMode="auto">
          <a:xfrm>
            <a:off x="7848600" y="5334000"/>
            <a:ext cx="1219200" cy="914400"/>
          </a:xfrm>
          <a:prstGeom prst="rect">
            <a:avLst/>
          </a:prstGeom>
          <a:noFill/>
          <a:ln w="9525">
            <a:noFill/>
            <a:miter lim="800000"/>
            <a:headEnd/>
            <a:tailEnd/>
          </a:ln>
        </p:spPr>
      </p:pic>
      <p:sp>
        <p:nvSpPr>
          <p:cNvPr id="8" name="TextBox 7"/>
          <p:cNvSpPr txBox="1"/>
          <p:nvPr/>
        </p:nvSpPr>
        <p:spPr>
          <a:xfrm>
            <a:off x="457200" y="3540125"/>
            <a:ext cx="8305800" cy="1108075"/>
          </a:xfrm>
          <a:prstGeom prst="rect">
            <a:avLst/>
          </a:prstGeom>
          <a:noFill/>
        </p:spPr>
        <p:txBody>
          <a:bodyPr>
            <a:spAutoFit/>
          </a:bodyPr>
          <a:lstStyle/>
          <a:p>
            <a:pPr algn="ctr">
              <a:defRPr/>
            </a:pPr>
            <a:r>
              <a:rPr lang="en-US" sz="2200" i="1" dirty="0">
                <a:latin typeface="Baskerville Old Face" pitchFamily="18" charset="0"/>
              </a:rPr>
              <a:t>Supervised By :</a:t>
            </a:r>
          </a:p>
          <a:p>
            <a:pPr algn="ctr">
              <a:defRPr/>
            </a:pPr>
            <a:r>
              <a:rPr lang="en-US" sz="2600" b="1" i="1" dirty="0" smtClean="0">
                <a:latin typeface="Monotype Corsiva" pitchFamily="66" charset="0"/>
                <a:ea typeface="+mj-ea"/>
                <a:cs typeface="+mj-cs"/>
              </a:rPr>
              <a:t>Eng. Fadi.A.Fatayer</a:t>
            </a:r>
            <a:endParaRPr lang="en-US" sz="2600" b="1" dirty="0">
              <a:latin typeface="Monotype Corsiva" pitchFamily="66" charset="0"/>
            </a:endParaRPr>
          </a:p>
          <a:p>
            <a:pPr algn="ctr">
              <a:defRPr/>
            </a:pPr>
            <a:endParaRPr lang="en-US" dirty="0"/>
          </a:p>
        </p:txBody>
      </p:sp>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61665"/>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 in block  </a:t>
            </a:r>
            <a:r>
              <a:rPr lang="en-US" sz="2400" b="1" dirty="0" smtClean="0">
                <a:solidFill>
                  <a:schemeClr val="bg1"/>
                </a:solidFill>
              </a:rPr>
              <a:t>C</a:t>
            </a:r>
            <a:endParaRPr lang="en-US" sz="20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4914900" y="17145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18" name="TextBox 17"/>
          <p:cNvSpPr txBox="1"/>
          <p:nvPr/>
        </p:nvSpPr>
        <p:spPr>
          <a:xfrm>
            <a:off x="1143000" y="5029200"/>
            <a:ext cx="2743200" cy="369332"/>
          </a:xfrm>
          <a:prstGeom prst="rect">
            <a:avLst/>
          </a:prstGeom>
          <a:noFill/>
        </p:spPr>
        <p:txBody>
          <a:bodyPr wrap="square" rtlCol="0">
            <a:spAutoFit/>
          </a:bodyPr>
          <a:lstStyle/>
          <a:p>
            <a:pPr lvl="0"/>
            <a:r>
              <a:rPr lang="en-US" b="1" dirty="0" smtClean="0"/>
              <a:t>Stairs</a:t>
            </a:r>
            <a:endParaRPr lang="en-US" b="1" dirty="0"/>
          </a:p>
        </p:txBody>
      </p:sp>
      <p:pic>
        <p:nvPicPr>
          <p:cNvPr id="14" name="Picture 13" descr="39.PNG"/>
          <p:cNvPicPr/>
          <p:nvPr/>
        </p:nvPicPr>
        <p:blipFill>
          <a:blip r:embed="rId3"/>
          <a:stretch>
            <a:fillRect/>
          </a:stretch>
        </p:blipFill>
        <p:spPr>
          <a:xfrm>
            <a:off x="762000" y="1447800"/>
            <a:ext cx="3352800" cy="2438400"/>
          </a:xfrm>
          <a:prstGeom prst="rect">
            <a:avLst/>
          </a:prstGeom>
        </p:spPr>
      </p:pic>
      <p:pic>
        <p:nvPicPr>
          <p:cNvPr id="20" name="Picture 19" descr="38.PNG"/>
          <p:cNvPicPr/>
          <p:nvPr/>
        </p:nvPicPr>
        <p:blipFill>
          <a:blip r:embed="rId4"/>
          <a:stretch>
            <a:fillRect/>
          </a:stretch>
        </p:blipFill>
        <p:spPr>
          <a:xfrm>
            <a:off x="4876800" y="3124200"/>
            <a:ext cx="3028950" cy="3257550"/>
          </a:xfrm>
          <a:prstGeom prst="rect">
            <a:avLst/>
          </a:prstGeom>
        </p:spPr>
      </p:pic>
    </p:spTree>
  </p:cSld>
  <p:clrMapOvr>
    <a:masterClrMapping/>
  </p:clrMapOvr>
  <p:transition>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61665"/>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 in block  </a:t>
            </a:r>
            <a:r>
              <a:rPr lang="en-US" sz="2400" b="1" dirty="0" smtClean="0">
                <a:solidFill>
                  <a:schemeClr val="bg1"/>
                </a:solidFill>
              </a:rPr>
              <a:t>A</a:t>
            </a:r>
            <a:endParaRPr lang="en-US" sz="20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4914900" y="17145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18" name="TextBox 17"/>
          <p:cNvSpPr txBox="1"/>
          <p:nvPr/>
        </p:nvSpPr>
        <p:spPr>
          <a:xfrm>
            <a:off x="1143000" y="5029200"/>
            <a:ext cx="2743200" cy="369332"/>
          </a:xfrm>
          <a:prstGeom prst="rect">
            <a:avLst/>
          </a:prstGeom>
          <a:noFill/>
        </p:spPr>
        <p:txBody>
          <a:bodyPr wrap="square" rtlCol="0">
            <a:spAutoFit/>
          </a:bodyPr>
          <a:lstStyle/>
          <a:p>
            <a:pPr lvl="0"/>
            <a:r>
              <a:rPr lang="en-US" b="1" dirty="0" smtClean="0"/>
              <a:t>Width of air shaft </a:t>
            </a:r>
            <a:endParaRPr lang="en-US" b="1" dirty="0"/>
          </a:p>
        </p:txBody>
      </p:sp>
      <p:pic>
        <p:nvPicPr>
          <p:cNvPr id="15" name="Picture 14" descr="45.PNG"/>
          <p:cNvPicPr/>
          <p:nvPr/>
        </p:nvPicPr>
        <p:blipFill>
          <a:blip r:embed="rId3"/>
          <a:stretch>
            <a:fillRect/>
          </a:stretch>
        </p:blipFill>
        <p:spPr>
          <a:xfrm>
            <a:off x="533400" y="1676400"/>
            <a:ext cx="4114800" cy="2286000"/>
          </a:xfrm>
          <a:prstGeom prst="rect">
            <a:avLst/>
          </a:prstGeom>
        </p:spPr>
      </p:pic>
      <p:pic>
        <p:nvPicPr>
          <p:cNvPr id="17" name="Picture 16" descr="44.PNG"/>
          <p:cNvPicPr/>
          <p:nvPr/>
        </p:nvPicPr>
        <p:blipFill>
          <a:blip r:embed="rId4"/>
          <a:stretch>
            <a:fillRect/>
          </a:stretch>
        </p:blipFill>
        <p:spPr>
          <a:xfrm>
            <a:off x="4419600" y="3352800"/>
            <a:ext cx="3776662" cy="2943225"/>
          </a:xfrm>
          <a:prstGeom prst="rect">
            <a:avLst/>
          </a:prstGeom>
        </p:spPr>
      </p:pic>
    </p:spTree>
  </p:cSld>
  <p:clrMapOvr>
    <a:masterClrMapping/>
  </p:clrMapOvr>
  <p:transition>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61665"/>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 in block  </a:t>
            </a:r>
            <a:r>
              <a:rPr lang="en-US" sz="2400" b="1" dirty="0" smtClean="0">
                <a:solidFill>
                  <a:schemeClr val="bg1"/>
                </a:solidFill>
              </a:rPr>
              <a:t>A</a:t>
            </a:r>
            <a:endParaRPr lang="en-US" sz="20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4914900" y="17145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18" name="TextBox 17"/>
          <p:cNvSpPr txBox="1"/>
          <p:nvPr/>
        </p:nvSpPr>
        <p:spPr>
          <a:xfrm>
            <a:off x="1143000" y="5029200"/>
            <a:ext cx="2743200" cy="369332"/>
          </a:xfrm>
          <a:prstGeom prst="rect">
            <a:avLst/>
          </a:prstGeom>
          <a:noFill/>
        </p:spPr>
        <p:txBody>
          <a:bodyPr wrap="square" rtlCol="0">
            <a:spAutoFit/>
          </a:bodyPr>
          <a:lstStyle/>
          <a:p>
            <a:pPr lvl="0"/>
            <a:r>
              <a:rPr lang="en-US" b="1" dirty="0" smtClean="0"/>
              <a:t>Add stair and lift</a:t>
            </a:r>
            <a:endParaRPr lang="en-US" b="1" dirty="0"/>
          </a:p>
        </p:txBody>
      </p:sp>
      <p:pic>
        <p:nvPicPr>
          <p:cNvPr id="14" name="Picture 13" descr="47.PNG"/>
          <p:cNvPicPr/>
          <p:nvPr/>
        </p:nvPicPr>
        <p:blipFill>
          <a:blip r:embed="rId3"/>
          <a:stretch>
            <a:fillRect/>
          </a:stretch>
        </p:blipFill>
        <p:spPr>
          <a:xfrm>
            <a:off x="457200" y="1371600"/>
            <a:ext cx="3705224" cy="3143250"/>
          </a:xfrm>
          <a:prstGeom prst="rect">
            <a:avLst/>
          </a:prstGeom>
        </p:spPr>
      </p:pic>
      <p:pic>
        <p:nvPicPr>
          <p:cNvPr id="20" name="Picture 19" descr="46.PNG"/>
          <p:cNvPicPr/>
          <p:nvPr/>
        </p:nvPicPr>
        <p:blipFill>
          <a:blip r:embed="rId4"/>
          <a:stretch>
            <a:fillRect/>
          </a:stretch>
        </p:blipFill>
        <p:spPr>
          <a:xfrm>
            <a:off x="5105400" y="3124200"/>
            <a:ext cx="2819400" cy="3124200"/>
          </a:xfrm>
          <a:prstGeom prst="rect">
            <a:avLst/>
          </a:prstGeom>
        </p:spPr>
      </p:pic>
    </p:spTree>
  </p:cSld>
  <p:clrMapOvr>
    <a:masterClrMapping/>
  </p:clrMapOvr>
  <p:transition>
    <p:pull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61665"/>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 in block  </a:t>
            </a:r>
            <a:r>
              <a:rPr lang="en-US" sz="2400" b="1" dirty="0" smtClean="0">
                <a:solidFill>
                  <a:schemeClr val="bg1"/>
                </a:solidFill>
              </a:rPr>
              <a:t>A</a:t>
            </a:r>
            <a:endParaRPr lang="en-US" sz="20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4914900" y="17145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18" name="TextBox 17"/>
          <p:cNvSpPr txBox="1"/>
          <p:nvPr/>
        </p:nvSpPr>
        <p:spPr>
          <a:xfrm>
            <a:off x="1143000" y="5029200"/>
            <a:ext cx="2743200" cy="369332"/>
          </a:xfrm>
          <a:prstGeom prst="rect">
            <a:avLst/>
          </a:prstGeom>
          <a:noFill/>
        </p:spPr>
        <p:txBody>
          <a:bodyPr wrap="square" rtlCol="0">
            <a:spAutoFit/>
          </a:bodyPr>
          <a:lstStyle/>
          <a:p>
            <a:pPr lvl="0"/>
            <a:r>
              <a:rPr lang="en-US" b="1" dirty="0" smtClean="0"/>
              <a:t>Add stair and lift</a:t>
            </a:r>
            <a:endParaRPr lang="en-US" b="1" dirty="0"/>
          </a:p>
        </p:txBody>
      </p:sp>
      <p:pic>
        <p:nvPicPr>
          <p:cNvPr id="14" name="Picture 13" descr="47.PNG"/>
          <p:cNvPicPr/>
          <p:nvPr/>
        </p:nvPicPr>
        <p:blipFill>
          <a:blip r:embed="rId3"/>
          <a:stretch>
            <a:fillRect/>
          </a:stretch>
        </p:blipFill>
        <p:spPr>
          <a:xfrm>
            <a:off x="457200" y="1371600"/>
            <a:ext cx="3705224" cy="3143250"/>
          </a:xfrm>
          <a:prstGeom prst="rect">
            <a:avLst/>
          </a:prstGeom>
        </p:spPr>
      </p:pic>
      <p:pic>
        <p:nvPicPr>
          <p:cNvPr id="20" name="Picture 19" descr="46.PNG"/>
          <p:cNvPicPr/>
          <p:nvPr/>
        </p:nvPicPr>
        <p:blipFill>
          <a:blip r:embed="rId4"/>
          <a:stretch>
            <a:fillRect/>
          </a:stretch>
        </p:blipFill>
        <p:spPr>
          <a:xfrm>
            <a:off x="5105400" y="3124200"/>
            <a:ext cx="2819400" cy="3124200"/>
          </a:xfrm>
          <a:prstGeom prst="rect">
            <a:avLst/>
          </a:prstGeom>
        </p:spPr>
      </p:pic>
    </p:spTree>
  </p:cSld>
  <p:clrMapOvr>
    <a:masterClrMapping/>
  </p:clrMapOvr>
  <p:transition>
    <p:pull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5257800" cy="461665"/>
          </a:xfrm>
          <a:prstGeom prst="rect">
            <a:avLst/>
          </a:prstGeom>
          <a:noFill/>
          <a:ln w="9525">
            <a:noFill/>
            <a:miter lim="800000"/>
            <a:headEnd/>
            <a:tailEnd/>
          </a:ln>
        </p:spPr>
        <p:txBody>
          <a:bodyPr>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Modifications in block  </a:t>
            </a:r>
            <a:r>
              <a:rPr lang="en-US" sz="2400" b="1" dirty="0" smtClean="0">
                <a:solidFill>
                  <a:schemeClr val="bg1"/>
                </a:solidFill>
              </a:rPr>
              <a:t>A</a:t>
            </a:r>
            <a:endParaRPr lang="en-US" sz="20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6" name="Bent Arrow 15"/>
          <p:cNvSpPr/>
          <p:nvPr/>
        </p:nvSpPr>
        <p:spPr>
          <a:xfrm rot="5400000">
            <a:off x="4914900" y="1714500"/>
            <a:ext cx="1371600" cy="1295400"/>
          </a:xfrm>
          <a:prstGeom prst="ben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solidFill>
                <a:schemeClr val="tx1"/>
              </a:solidFill>
            </a:endParaRPr>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18" name="TextBox 17"/>
          <p:cNvSpPr txBox="1"/>
          <p:nvPr/>
        </p:nvSpPr>
        <p:spPr>
          <a:xfrm>
            <a:off x="1143000" y="5029200"/>
            <a:ext cx="2743200" cy="646331"/>
          </a:xfrm>
          <a:prstGeom prst="rect">
            <a:avLst/>
          </a:prstGeom>
          <a:noFill/>
        </p:spPr>
        <p:txBody>
          <a:bodyPr wrap="square" rtlCol="0">
            <a:spAutoFit/>
          </a:bodyPr>
          <a:lstStyle/>
          <a:p>
            <a:pPr lvl="0"/>
            <a:r>
              <a:rPr lang="en-US" b="1" dirty="0" smtClean="0"/>
              <a:t>Add air shaft in basement two and three</a:t>
            </a:r>
            <a:endParaRPr lang="en-US" b="1" dirty="0"/>
          </a:p>
        </p:txBody>
      </p:sp>
      <p:pic>
        <p:nvPicPr>
          <p:cNvPr id="15" name="Picture 14" descr="48.PNG"/>
          <p:cNvPicPr/>
          <p:nvPr/>
        </p:nvPicPr>
        <p:blipFill>
          <a:blip r:embed="rId3"/>
          <a:stretch>
            <a:fillRect/>
          </a:stretch>
        </p:blipFill>
        <p:spPr>
          <a:xfrm>
            <a:off x="457201" y="1371600"/>
            <a:ext cx="3429000" cy="2895600"/>
          </a:xfrm>
          <a:prstGeom prst="rect">
            <a:avLst/>
          </a:prstGeom>
        </p:spPr>
      </p:pic>
      <p:pic>
        <p:nvPicPr>
          <p:cNvPr id="17" name="Picture 16" descr="49.PNG"/>
          <p:cNvPicPr/>
          <p:nvPr/>
        </p:nvPicPr>
        <p:blipFill>
          <a:blip r:embed="rId4"/>
          <a:stretch>
            <a:fillRect/>
          </a:stretch>
        </p:blipFill>
        <p:spPr>
          <a:xfrm>
            <a:off x="4724400" y="3048000"/>
            <a:ext cx="3200400" cy="3276600"/>
          </a:xfrm>
          <a:prstGeom prst="rect">
            <a:avLst/>
          </a:prstGeom>
        </p:spPr>
      </p:pic>
    </p:spTree>
  </p:cSld>
  <p:clrMapOvr>
    <a:masterClrMapping/>
  </p:clrMapOvr>
  <p:transition>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6781800" cy="707886"/>
          </a:xfrm>
          <a:prstGeom prst="rect">
            <a:avLst/>
          </a:prstGeom>
          <a:noFill/>
          <a:ln w="9525">
            <a:noFill/>
            <a:miter lim="800000"/>
            <a:headEnd/>
            <a:tailEnd/>
          </a:ln>
        </p:spPr>
        <p:txBody>
          <a:bodyPr wrap="square">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and maintenance and operations operations</a:t>
            </a:r>
            <a:endParaRPr lang="en-US" sz="24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22" name="TextBox 21"/>
          <p:cNvSpPr txBox="1"/>
          <p:nvPr/>
        </p:nvSpPr>
        <p:spPr>
          <a:xfrm>
            <a:off x="0" y="1600200"/>
            <a:ext cx="9144000" cy="4862870"/>
          </a:xfrm>
          <a:prstGeom prst="rect">
            <a:avLst/>
          </a:prstGeom>
          <a:noFill/>
        </p:spPr>
        <p:txBody>
          <a:bodyPr wrap="square" rtlCol="0">
            <a:spAutoFit/>
          </a:bodyPr>
          <a:lstStyle/>
          <a:p>
            <a:r>
              <a:rPr lang="en-US" sz="3600" b="1" dirty="0" smtClean="0"/>
              <a:t>Major concerns applied to </a:t>
            </a:r>
            <a:r>
              <a:rPr lang="en-US" sz="3600" b="1" dirty="0" smtClean="0"/>
              <a:t>plans </a:t>
            </a:r>
            <a:r>
              <a:rPr lang="en-US" sz="3600" b="1" dirty="0" smtClean="0"/>
              <a:t>to avoid any problem that effect to building in future. </a:t>
            </a:r>
          </a:p>
          <a:p>
            <a:endParaRPr lang="en-US" sz="3600" b="1" dirty="0" smtClean="0"/>
          </a:p>
          <a:p>
            <a:endParaRPr lang="en-US" b="1" dirty="0" smtClean="0"/>
          </a:p>
          <a:p>
            <a:pPr>
              <a:buFont typeface="Wingdings" pitchFamily="2" charset="2"/>
              <a:buChar char="Ø"/>
            </a:pPr>
            <a:r>
              <a:rPr lang="en-US" sz="2800" dirty="0" smtClean="0"/>
              <a:t>These concerns divided into </a:t>
            </a:r>
            <a:r>
              <a:rPr lang="en-US" sz="2800" dirty="0" smtClean="0"/>
              <a:t>three stages, </a:t>
            </a:r>
            <a:r>
              <a:rPr lang="en-US" sz="2800" dirty="0" smtClean="0"/>
              <a:t>the first stage applied at 30% of the project </a:t>
            </a:r>
            <a:r>
              <a:rPr lang="en-US" sz="2800" dirty="0" smtClean="0"/>
              <a:t>,the </a:t>
            </a:r>
            <a:r>
              <a:rPr lang="en-US" sz="2800" dirty="0" smtClean="0"/>
              <a:t>second one applied into 60% of the </a:t>
            </a:r>
            <a:r>
              <a:rPr lang="en-US" sz="2800" dirty="0" smtClean="0"/>
              <a:t>project and the third on applied int</a:t>
            </a:r>
            <a:r>
              <a:rPr lang="en-US" sz="2800" dirty="0" smtClean="0"/>
              <a:t>o 90% of project</a:t>
            </a:r>
            <a:r>
              <a:rPr lang="en-US" sz="2800" dirty="0" smtClean="0"/>
              <a:t>.</a:t>
            </a:r>
            <a:endParaRPr lang="en-US" sz="2800" dirty="0" smtClean="0"/>
          </a:p>
          <a:p>
            <a:endParaRPr lang="en-US"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6781800" cy="707886"/>
          </a:xfrm>
          <a:prstGeom prst="rect">
            <a:avLst/>
          </a:prstGeom>
          <a:noFill/>
          <a:ln w="9525">
            <a:noFill/>
            <a:miter lim="800000"/>
            <a:headEnd/>
            <a:tailEnd/>
          </a:ln>
        </p:spPr>
        <p:txBody>
          <a:bodyPr wrap="square">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and maintenance and operations operations</a:t>
            </a:r>
            <a:endParaRPr lang="en-US" sz="24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22" name="TextBox 21"/>
          <p:cNvSpPr txBox="1"/>
          <p:nvPr/>
        </p:nvSpPr>
        <p:spPr>
          <a:xfrm>
            <a:off x="0" y="1600200"/>
            <a:ext cx="9144000" cy="5201424"/>
          </a:xfrm>
          <a:prstGeom prst="rect">
            <a:avLst/>
          </a:prstGeom>
          <a:noFill/>
        </p:spPr>
        <p:txBody>
          <a:bodyPr wrap="square" rtlCol="0">
            <a:spAutoFit/>
          </a:bodyPr>
          <a:lstStyle/>
          <a:p>
            <a:r>
              <a:rPr lang="en-US" sz="3600" b="1" dirty="0" smtClean="0"/>
              <a:t>Major concerns applied to </a:t>
            </a:r>
            <a:r>
              <a:rPr lang="en-US" sz="3600" b="1" dirty="0" smtClean="0"/>
              <a:t>plans </a:t>
            </a:r>
            <a:r>
              <a:rPr lang="en-US" sz="3600" b="1" dirty="0" smtClean="0"/>
              <a:t>to avoid any problem that effect to building in future. </a:t>
            </a:r>
          </a:p>
          <a:p>
            <a:endParaRPr lang="en-US" sz="3600" b="1" dirty="0" smtClean="0"/>
          </a:p>
          <a:p>
            <a:pPr>
              <a:buFont typeface="Wingdings" pitchFamily="2" charset="2"/>
              <a:buChar char="Ø"/>
            </a:pPr>
            <a:r>
              <a:rPr lang="en-US" sz="2800" b="1" dirty="0" smtClean="0">
                <a:solidFill>
                  <a:srgbClr val="FF0000"/>
                </a:solidFill>
              </a:rPr>
              <a:t>First stage 30% of project design</a:t>
            </a:r>
          </a:p>
          <a:p>
            <a:pPr>
              <a:buFont typeface="Wingdings" pitchFamily="2" charset="2"/>
              <a:buChar char="Ø"/>
            </a:pPr>
            <a:endParaRPr lang="en-US" sz="2800" dirty="0" smtClean="0"/>
          </a:p>
          <a:p>
            <a:r>
              <a:rPr lang="en-US" sz="3200" dirty="0" smtClean="0"/>
              <a:t>In this stage, all the important design areas will be reviewed with the client before the development of detailed drawings.</a:t>
            </a:r>
            <a:endParaRPr lang="en-US" sz="3200" dirty="0" smtClean="0"/>
          </a:p>
          <a:p>
            <a:endParaRPr lang="en-US"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6781800" cy="707886"/>
          </a:xfrm>
          <a:prstGeom prst="rect">
            <a:avLst/>
          </a:prstGeom>
          <a:noFill/>
          <a:ln w="9525">
            <a:noFill/>
            <a:miter lim="800000"/>
            <a:headEnd/>
            <a:tailEnd/>
          </a:ln>
        </p:spPr>
        <p:txBody>
          <a:bodyPr wrap="square">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and maintenance and operations operations</a:t>
            </a:r>
            <a:endParaRPr lang="en-US" sz="24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22" name="TextBox 21"/>
          <p:cNvSpPr txBox="1"/>
          <p:nvPr/>
        </p:nvSpPr>
        <p:spPr>
          <a:xfrm>
            <a:off x="0" y="1600200"/>
            <a:ext cx="9144000" cy="4924425"/>
          </a:xfrm>
          <a:prstGeom prst="rect">
            <a:avLst/>
          </a:prstGeom>
          <a:noFill/>
        </p:spPr>
        <p:txBody>
          <a:bodyPr wrap="square" rtlCol="0">
            <a:spAutoFit/>
          </a:bodyPr>
          <a:lstStyle/>
          <a:p>
            <a:r>
              <a:rPr lang="en-US" sz="3600" b="1" dirty="0" smtClean="0"/>
              <a:t>Major concerns applied to </a:t>
            </a:r>
            <a:r>
              <a:rPr lang="en-US" sz="3600" b="1" dirty="0" smtClean="0"/>
              <a:t>plans </a:t>
            </a:r>
            <a:r>
              <a:rPr lang="en-US" sz="3600" b="1" dirty="0" smtClean="0"/>
              <a:t>to avoid any problem that effect to building in future. </a:t>
            </a:r>
          </a:p>
          <a:p>
            <a:endParaRPr lang="en-US" sz="3600" b="1" dirty="0" smtClean="0"/>
          </a:p>
          <a:p>
            <a:pPr>
              <a:buFont typeface="Wingdings" pitchFamily="2" charset="2"/>
              <a:buChar char="Ø"/>
            </a:pPr>
            <a:r>
              <a:rPr lang="en-US" sz="2800" b="1" dirty="0" smtClean="0">
                <a:solidFill>
                  <a:srgbClr val="FF0000"/>
                </a:solidFill>
              </a:rPr>
              <a:t>Second stage 60% of project design</a:t>
            </a:r>
          </a:p>
          <a:p>
            <a:pPr>
              <a:buFont typeface="Wingdings" pitchFamily="2" charset="2"/>
              <a:buChar char="Ø"/>
            </a:pPr>
            <a:endParaRPr lang="en-US" sz="2800" dirty="0" smtClean="0"/>
          </a:p>
          <a:p>
            <a:r>
              <a:rPr lang="en-US" sz="3200" dirty="0" smtClean="0"/>
              <a:t>After </a:t>
            </a:r>
            <a:r>
              <a:rPr lang="en-US" sz="3200" dirty="0" smtClean="0"/>
              <a:t>30% project design </a:t>
            </a:r>
            <a:r>
              <a:rPr lang="en-US" sz="3200" dirty="0" smtClean="0"/>
              <a:t>approval, all details are </a:t>
            </a:r>
          </a:p>
          <a:p>
            <a:r>
              <a:rPr lang="en-US" sz="3200" dirty="0" smtClean="0"/>
              <a:t>prepared. </a:t>
            </a:r>
            <a:r>
              <a:rPr lang="en-US" sz="3200" dirty="0" smtClean="0"/>
              <a:t>A more detailed specifications </a:t>
            </a:r>
            <a:r>
              <a:rPr lang="en-US" sz="3200" dirty="0" smtClean="0"/>
              <a:t>are </a:t>
            </a:r>
            <a:r>
              <a:rPr lang="en-US" sz="3200" dirty="0" smtClean="0"/>
              <a:t>provided at this phase. </a:t>
            </a:r>
            <a:endParaRPr lang="en-US"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6781800" cy="707886"/>
          </a:xfrm>
          <a:prstGeom prst="rect">
            <a:avLst/>
          </a:prstGeom>
          <a:noFill/>
          <a:ln w="9525">
            <a:noFill/>
            <a:miter lim="800000"/>
            <a:headEnd/>
            <a:tailEnd/>
          </a:ln>
        </p:spPr>
        <p:txBody>
          <a:bodyPr wrap="square">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and maintenance and operations operations</a:t>
            </a:r>
            <a:endParaRPr lang="en-US" sz="24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22" name="TextBox 21"/>
          <p:cNvSpPr txBox="1"/>
          <p:nvPr/>
        </p:nvSpPr>
        <p:spPr>
          <a:xfrm>
            <a:off x="0" y="1600200"/>
            <a:ext cx="9144000" cy="4647426"/>
          </a:xfrm>
          <a:prstGeom prst="rect">
            <a:avLst/>
          </a:prstGeom>
          <a:noFill/>
        </p:spPr>
        <p:txBody>
          <a:bodyPr wrap="square" rtlCol="0">
            <a:spAutoFit/>
          </a:bodyPr>
          <a:lstStyle/>
          <a:p>
            <a:r>
              <a:rPr lang="en-US" sz="3600" b="1" dirty="0" smtClean="0"/>
              <a:t>Major concerns applied to </a:t>
            </a:r>
            <a:r>
              <a:rPr lang="en-US" sz="3600" b="1" dirty="0" smtClean="0"/>
              <a:t>plans </a:t>
            </a:r>
            <a:r>
              <a:rPr lang="en-US" sz="3600" b="1" dirty="0" smtClean="0"/>
              <a:t>to avoid any problem that effect to building in future. </a:t>
            </a:r>
          </a:p>
          <a:p>
            <a:endParaRPr lang="en-US" sz="3600" b="1" dirty="0" smtClean="0"/>
          </a:p>
          <a:p>
            <a:pPr>
              <a:buFont typeface="Wingdings" pitchFamily="2" charset="2"/>
              <a:buChar char="Ø"/>
            </a:pPr>
            <a:r>
              <a:rPr lang="en-US" sz="2800" b="1" dirty="0" smtClean="0">
                <a:solidFill>
                  <a:srgbClr val="FF0000"/>
                </a:solidFill>
              </a:rPr>
              <a:t>Third stage 90% of project design</a:t>
            </a:r>
          </a:p>
          <a:p>
            <a:pPr>
              <a:buFont typeface="Wingdings" pitchFamily="2" charset="2"/>
              <a:buChar char="Ø"/>
            </a:pPr>
            <a:endParaRPr lang="en-US" sz="2800" dirty="0" smtClean="0"/>
          </a:p>
          <a:p>
            <a:r>
              <a:rPr lang="en-US" sz="3200" b="1" dirty="0" smtClean="0"/>
              <a:t> </a:t>
            </a:r>
            <a:r>
              <a:rPr lang="en-US" sz="3200" dirty="0" smtClean="0"/>
              <a:t>In this stage, the specifications as well as the construction drawings are packaged together. </a:t>
            </a:r>
          </a:p>
          <a:p>
            <a:endParaRPr lang="en-US" sz="3200"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6781800" cy="707886"/>
          </a:xfrm>
          <a:prstGeom prst="rect">
            <a:avLst/>
          </a:prstGeom>
          <a:noFill/>
          <a:ln w="9525">
            <a:noFill/>
            <a:miter lim="800000"/>
            <a:headEnd/>
            <a:tailEnd/>
          </a:ln>
        </p:spPr>
        <p:txBody>
          <a:bodyPr wrap="square">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and maintenance and operations operations</a:t>
            </a:r>
            <a:endParaRPr lang="en-US" sz="24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22" name="TextBox 21"/>
          <p:cNvSpPr txBox="1"/>
          <p:nvPr/>
        </p:nvSpPr>
        <p:spPr>
          <a:xfrm>
            <a:off x="0" y="1600200"/>
            <a:ext cx="9144000" cy="5539978"/>
          </a:xfrm>
          <a:prstGeom prst="rect">
            <a:avLst/>
          </a:prstGeom>
          <a:noFill/>
        </p:spPr>
        <p:txBody>
          <a:bodyPr wrap="square" rtlCol="0">
            <a:spAutoFit/>
          </a:bodyPr>
          <a:lstStyle/>
          <a:p>
            <a:r>
              <a:rPr lang="en-US" sz="3600" b="1" dirty="0" smtClean="0"/>
              <a:t>Major concerns at 30% of project that applied </a:t>
            </a:r>
            <a:r>
              <a:rPr lang="en-US" sz="3600" b="1" dirty="0" smtClean="0"/>
              <a:t>into plans</a:t>
            </a:r>
            <a:endParaRPr lang="en-US" sz="3600" b="1" dirty="0" smtClean="0"/>
          </a:p>
          <a:p>
            <a:endParaRPr lang="en-US" b="1" dirty="0" smtClean="0"/>
          </a:p>
          <a:p>
            <a:pPr lvl="0">
              <a:buFont typeface="Wingdings" pitchFamily="2" charset="2"/>
              <a:buChar char="Ø"/>
            </a:pPr>
            <a:r>
              <a:rPr lang="en-US" sz="2400" dirty="0" smtClean="0"/>
              <a:t>Orientation of the building and the wind load effect on the building envelops and interior spaces.</a:t>
            </a:r>
          </a:p>
          <a:p>
            <a:pPr lvl="0">
              <a:buFont typeface="Wingdings" pitchFamily="2" charset="2"/>
              <a:buChar char="Ø"/>
            </a:pPr>
            <a:endParaRPr lang="en-US" sz="2400" dirty="0" smtClean="0"/>
          </a:p>
          <a:p>
            <a:pPr lvl="0">
              <a:buFont typeface="Wingdings" pitchFamily="2" charset="2"/>
              <a:buChar char="Ø"/>
            </a:pPr>
            <a:r>
              <a:rPr lang="en-US" sz="2400" dirty="0" smtClean="0"/>
              <a:t>Windows are appropriate for the prevailing climate and orientation of the building.</a:t>
            </a:r>
          </a:p>
          <a:p>
            <a:pPr lvl="0">
              <a:buFont typeface="Wingdings" pitchFamily="2" charset="2"/>
              <a:buChar char="Ø"/>
            </a:pPr>
            <a:endParaRPr lang="en-US" sz="2400" dirty="0" smtClean="0"/>
          </a:p>
          <a:p>
            <a:pPr lvl="0">
              <a:buFont typeface="Wingdings" pitchFamily="2" charset="2"/>
              <a:buChar char="Ø"/>
            </a:pPr>
            <a:r>
              <a:rPr lang="en-US" sz="2400" dirty="0" smtClean="0"/>
              <a:t>Dimensions of the doors and windows accommodate movement of furniture.  </a:t>
            </a:r>
          </a:p>
          <a:p>
            <a:endParaRPr lang="en-US"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normAutofit/>
          </a:bodyPr>
          <a:lstStyle/>
          <a:p>
            <a:r>
              <a:rPr lang="en-US" sz="4000" dirty="0" smtClean="0">
                <a:latin typeface="Arial" pitchFamily="34" charset="0"/>
                <a:cs typeface="Arial" pitchFamily="34" charset="0"/>
              </a:rPr>
              <a:t>OUTE LINE</a:t>
            </a: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6868"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6869"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6871" name="TextBox 8"/>
          <p:cNvSpPr txBox="1">
            <a:spLocks noChangeArrowheads="1"/>
          </p:cNvSpPr>
          <p:nvPr/>
        </p:nvSpPr>
        <p:spPr bwMode="auto">
          <a:xfrm>
            <a:off x="0" y="1371600"/>
            <a:ext cx="9144000" cy="7140416"/>
          </a:xfrm>
          <a:prstGeom prst="rect">
            <a:avLst/>
          </a:prstGeom>
          <a:noFill/>
          <a:ln w="9525">
            <a:noFill/>
            <a:miter lim="800000"/>
            <a:headEnd/>
            <a:tailEnd/>
          </a:ln>
        </p:spPr>
        <p:txBody>
          <a:bodyPr wrap="square">
            <a:spAutoFit/>
          </a:bodyPr>
          <a:lstStyle/>
          <a:p>
            <a:pPr marL="514350" indent="-514350">
              <a:buFont typeface="Wingdings" pitchFamily="2" charset="2"/>
              <a:buChar char="Ø"/>
            </a:pPr>
            <a:r>
              <a:rPr lang="en-US" sz="3000" b="1" dirty="0" smtClean="0">
                <a:latin typeface="Andalus" pitchFamily="18" charset="-78"/>
                <a:cs typeface="Andalus" pitchFamily="18" charset="-78"/>
              </a:rPr>
              <a:t>OPJECTIVE OF THIS STUDY.</a:t>
            </a:r>
          </a:p>
          <a:p>
            <a:pPr marL="514350" indent="-514350">
              <a:buFont typeface="Wingdings" pitchFamily="2" charset="2"/>
              <a:buChar char="Ø"/>
            </a:pPr>
            <a:endParaRPr lang="en-US" sz="3000" b="1" dirty="0" smtClean="0">
              <a:latin typeface="Andalus" pitchFamily="18" charset="-78"/>
              <a:cs typeface="Andalus" pitchFamily="18" charset="-78"/>
            </a:endParaRPr>
          </a:p>
          <a:p>
            <a:pPr marL="514350" indent="-514350">
              <a:buFont typeface="Wingdings" pitchFamily="2" charset="2"/>
              <a:buChar char="Ø"/>
            </a:pPr>
            <a:r>
              <a:rPr lang="en-US" sz="3000" b="1" dirty="0" smtClean="0">
                <a:latin typeface="Andalus" pitchFamily="18" charset="-78"/>
                <a:cs typeface="Andalus" pitchFamily="18" charset="-78"/>
              </a:rPr>
              <a:t>PROJECT INFORMAION.</a:t>
            </a:r>
          </a:p>
          <a:p>
            <a:pPr marL="514350" indent="-514350">
              <a:buFont typeface="Wingdings" pitchFamily="2" charset="2"/>
              <a:buChar char="Ø"/>
            </a:pPr>
            <a:endParaRPr lang="en-US" sz="3000" b="1" dirty="0" smtClean="0">
              <a:latin typeface="Andalus" pitchFamily="18" charset="-78"/>
              <a:cs typeface="Andalus" pitchFamily="18" charset="-78"/>
            </a:endParaRPr>
          </a:p>
          <a:p>
            <a:pPr marL="514350" indent="-514350">
              <a:buFont typeface="Wingdings" pitchFamily="2" charset="2"/>
              <a:buChar char="Ø"/>
            </a:pPr>
            <a:r>
              <a:rPr lang="en-US" sz="3000" b="1" dirty="0" smtClean="0">
                <a:latin typeface="Andalus" pitchFamily="18" charset="-78"/>
                <a:cs typeface="Andalus" pitchFamily="18" charset="-78"/>
              </a:rPr>
              <a:t>ARCHITECTURAL DESIGN.</a:t>
            </a:r>
          </a:p>
          <a:p>
            <a:pPr marL="514350" indent="-514350">
              <a:buFont typeface="Wingdings" pitchFamily="2" charset="2"/>
              <a:buChar char="Ø"/>
            </a:pPr>
            <a:endParaRPr lang="en-US" sz="3000" b="1" dirty="0" smtClean="0">
              <a:latin typeface="Andalus" pitchFamily="18" charset="-78"/>
              <a:cs typeface="Andalus" pitchFamily="18" charset="-78"/>
            </a:endParaRPr>
          </a:p>
          <a:p>
            <a:pPr marL="514350" indent="-514350">
              <a:buFont typeface="Wingdings" pitchFamily="2" charset="2"/>
              <a:buChar char="Ø"/>
            </a:pPr>
            <a:r>
              <a:rPr lang="en-US" sz="3000" b="1" dirty="0" smtClean="0">
                <a:latin typeface="Andalus" pitchFamily="18" charset="-78"/>
                <a:cs typeface="Andalus" pitchFamily="18" charset="-78"/>
              </a:rPr>
              <a:t>STRUCTURAL DESIGN.</a:t>
            </a:r>
          </a:p>
          <a:p>
            <a:pPr marL="514350" indent="-514350">
              <a:buFont typeface="Wingdings" pitchFamily="2" charset="2"/>
              <a:buChar char="Ø"/>
            </a:pPr>
            <a:endParaRPr lang="en-US" sz="3000" b="1" dirty="0" smtClean="0">
              <a:latin typeface="Andalus" pitchFamily="18" charset="-78"/>
              <a:cs typeface="Andalus" pitchFamily="18" charset="-78"/>
            </a:endParaRPr>
          </a:p>
          <a:p>
            <a:pPr marL="514350" indent="-514350">
              <a:buFont typeface="Wingdings" pitchFamily="2" charset="2"/>
              <a:buChar char="Ø"/>
            </a:pPr>
            <a:r>
              <a:rPr lang="en-US" sz="3000" b="1" dirty="0" smtClean="0">
                <a:latin typeface="Andalus" pitchFamily="18" charset="-78"/>
                <a:cs typeface="Andalus" pitchFamily="18" charset="-78"/>
              </a:rPr>
              <a:t>ELECTRICAL AND MECHANICAL DESIGN.</a:t>
            </a:r>
          </a:p>
          <a:p>
            <a:pPr marL="514350" indent="-514350">
              <a:buFont typeface="Wingdings" pitchFamily="2" charset="2"/>
              <a:buChar char="Ø"/>
            </a:pPr>
            <a:endParaRPr lang="en-US" sz="3000" b="1" dirty="0" smtClean="0">
              <a:latin typeface="Andalus" pitchFamily="18" charset="-78"/>
              <a:cs typeface="Andalus" pitchFamily="18" charset="-78"/>
            </a:endParaRPr>
          </a:p>
          <a:p>
            <a:pPr marL="514350" indent="-514350">
              <a:buFont typeface="Wingdings" pitchFamily="2" charset="2"/>
              <a:buChar char="Ø"/>
            </a:pPr>
            <a:r>
              <a:rPr lang="en-US" sz="3000" b="1" dirty="0" smtClean="0">
                <a:latin typeface="Andalus" pitchFamily="18" charset="-78"/>
                <a:cs typeface="Andalus" pitchFamily="18" charset="-78"/>
              </a:rPr>
              <a:t>SAFTY </a:t>
            </a:r>
            <a:r>
              <a:rPr lang="en-US" sz="3000" b="1" dirty="0" smtClean="0">
                <a:latin typeface="Andalus" pitchFamily="18" charset="-78"/>
                <a:cs typeface="Andalus" pitchFamily="18" charset="-78"/>
              </a:rPr>
              <a:t> AND </a:t>
            </a:r>
            <a:r>
              <a:rPr lang="en-US" sz="3000" b="1" dirty="0" smtClean="0">
                <a:latin typeface="Andalus" pitchFamily="18" charset="-78"/>
                <a:cs typeface="Andalus" pitchFamily="18" charset="-78"/>
              </a:rPr>
              <a:t>HVAC </a:t>
            </a:r>
            <a:r>
              <a:rPr lang="en-US" sz="3000" b="1" dirty="0" smtClean="0">
                <a:latin typeface="Andalus" pitchFamily="18" charset="-78"/>
                <a:cs typeface="Andalus" pitchFamily="18" charset="-78"/>
              </a:rPr>
              <a:t>SYSTEM </a:t>
            </a:r>
            <a:r>
              <a:rPr lang="en-US" sz="3000" b="1" dirty="0" smtClean="0">
                <a:latin typeface="Andalus" pitchFamily="18" charset="-78"/>
                <a:cs typeface="Andalus" pitchFamily="18" charset="-78"/>
              </a:rPr>
              <a:t>DESIGN.</a:t>
            </a:r>
          </a:p>
          <a:p>
            <a:pPr marL="514350" indent="-514350">
              <a:buFont typeface="Wingdings" pitchFamily="2" charset="2"/>
              <a:buChar char="Ø"/>
            </a:pPr>
            <a:endParaRPr lang="en-US" sz="3200" b="1" dirty="0" smtClean="0">
              <a:latin typeface="Monotype Corsiva" pitchFamily="66" charset="0"/>
            </a:endParaRPr>
          </a:p>
          <a:p>
            <a:pPr marL="514350" indent="-514350">
              <a:buFont typeface="Wingdings" pitchFamily="2" charset="2"/>
              <a:buChar char="Ø"/>
            </a:pPr>
            <a:endParaRPr lang="en-US" sz="3200" b="1" dirty="0" smtClean="0">
              <a:latin typeface="Monotype Corsiva" pitchFamily="66" charset="0"/>
            </a:endParaRPr>
          </a:p>
          <a:p>
            <a:pPr marL="514350" indent="-514350">
              <a:buFont typeface="Wingdings" pitchFamily="2" charset="2"/>
              <a:buChar char="Ø"/>
            </a:pPr>
            <a:endParaRPr lang="en-US" sz="3200" b="1" dirty="0" smtClean="0">
              <a:latin typeface="Monotype Corsiva" pitchFamily="66" charset="0"/>
            </a:endParaRPr>
          </a:p>
          <a:p>
            <a:pPr marL="514350" indent="-514350">
              <a:buFont typeface="Wingdings" pitchFamily="2" charset="2"/>
              <a:buChar char="Ø"/>
            </a:pPr>
            <a:endParaRPr lang="en-US" sz="3200" b="1" dirty="0">
              <a:latin typeface="Monotype Corsiva" pitchFamily="66" charset="0"/>
            </a:endParaRPr>
          </a:p>
        </p:txBody>
      </p:sp>
    </p:spTree>
  </p:cSld>
  <p:clrMapOvr>
    <a:masterClrMapping/>
  </p:clrMapOvr>
  <p:transition>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45060"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45061"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45063" name="TextBox 8"/>
          <p:cNvSpPr txBox="1">
            <a:spLocks noChangeArrowheads="1"/>
          </p:cNvSpPr>
          <p:nvPr/>
        </p:nvSpPr>
        <p:spPr bwMode="auto">
          <a:xfrm>
            <a:off x="1143000" y="819150"/>
            <a:ext cx="6781800" cy="707886"/>
          </a:xfrm>
          <a:prstGeom prst="rect">
            <a:avLst/>
          </a:prstGeom>
          <a:noFill/>
          <a:ln w="9525">
            <a:noFill/>
            <a:miter lim="800000"/>
            <a:headEnd/>
            <a:tailEnd/>
          </a:ln>
        </p:spPr>
        <p:txBody>
          <a:bodyPr wrap="square">
            <a:spAutoFit/>
          </a:bodyPr>
          <a:lstStyle/>
          <a:p>
            <a:r>
              <a:rPr lang="en-US" sz="2000" b="1" dirty="0" smtClean="0">
                <a:solidFill>
                  <a:schemeClr val="bg1"/>
                </a:solidFill>
              </a:rPr>
              <a:t>Architectural </a:t>
            </a:r>
            <a:r>
              <a:rPr lang="en-US" sz="2000" b="1" dirty="0">
                <a:solidFill>
                  <a:schemeClr val="bg1"/>
                </a:solidFill>
              </a:rPr>
              <a:t>Design </a:t>
            </a:r>
            <a:r>
              <a:rPr lang="en-US" sz="2000" b="1" dirty="0" smtClean="0">
                <a:solidFill>
                  <a:schemeClr val="bg1"/>
                </a:solidFill>
              </a:rPr>
              <a:t>and maintenance and operations operations</a:t>
            </a:r>
            <a:endParaRPr lang="en-US" sz="2400" b="1" dirty="0">
              <a:solidFill>
                <a:schemeClr val="bg1"/>
              </a:solidFill>
            </a:endParaRPr>
          </a:p>
        </p:txBody>
      </p:sp>
      <p:sp>
        <p:nvSpPr>
          <p:cNvPr id="4506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5065" name="Rectangle 1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9" name="Title 1"/>
          <p:cNvSpPr>
            <a:spLocks noGrp="1"/>
          </p:cNvSpPr>
          <p:nvPr>
            <p:ph type="title"/>
          </p:nvPr>
        </p:nvSpPr>
        <p:spPr>
          <a:xfrm>
            <a:off x="1171136" y="-112542"/>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22" name="TextBox 21"/>
          <p:cNvSpPr txBox="1"/>
          <p:nvPr/>
        </p:nvSpPr>
        <p:spPr>
          <a:xfrm>
            <a:off x="0" y="1600200"/>
            <a:ext cx="9144000" cy="3970318"/>
          </a:xfrm>
          <a:prstGeom prst="rect">
            <a:avLst/>
          </a:prstGeom>
          <a:noFill/>
        </p:spPr>
        <p:txBody>
          <a:bodyPr wrap="square" rtlCol="0">
            <a:spAutoFit/>
          </a:bodyPr>
          <a:lstStyle/>
          <a:p>
            <a:r>
              <a:rPr lang="en-US" sz="3600" b="1" dirty="0" smtClean="0"/>
              <a:t>Major concerns at 60% of project that applied into plans</a:t>
            </a:r>
          </a:p>
          <a:p>
            <a:endParaRPr lang="en-US" sz="3600" b="1" dirty="0" smtClean="0"/>
          </a:p>
          <a:p>
            <a:endParaRPr lang="en-US" b="1" dirty="0" smtClean="0"/>
          </a:p>
          <a:p>
            <a:pPr lvl="0">
              <a:buFont typeface="Wingdings" pitchFamily="2" charset="2"/>
              <a:buChar char="Ø"/>
            </a:pPr>
            <a:r>
              <a:rPr lang="en-US" sz="2400" dirty="0" smtClean="0"/>
              <a:t>Design provides the kitchens and bathrooms with windows.</a:t>
            </a:r>
          </a:p>
          <a:p>
            <a:pPr lvl="0">
              <a:buFont typeface="Wingdings" pitchFamily="2" charset="2"/>
              <a:buChar char="Ø"/>
            </a:pPr>
            <a:endParaRPr lang="en-US" sz="2400" dirty="0" smtClean="0"/>
          </a:p>
          <a:p>
            <a:pPr lvl="0">
              <a:buFont typeface="Wingdings" pitchFamily="2" charset="2"/>
              <a:buChar char="Ø"/>
            </a:pPr>
            <a:r>
              <a:rPr lang="en-US" sz="2400" dirty="0" smtClean="0"/>
              <a:t>Basins of agriculture are located near from the facades.</a:t>
            </a:r>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pic>
        <p:nvPicPr>
          <p:cNvPr id="9" name="Picture 8"/>
          <p:cNvPicPr>
            <a:picLocks noChangeAspect="1" noChangeArrowheads="1"/>
          </p:cNvPicPr>
          <p:nvPr/>
        </p:nvPicPr>
        <p:blipFill>
          <a:blip r:embed="rId3" cstate="print"/>
          <a:srcRect/>
          <a:stretch>
            <a:fillRect/>
          </a:stretch>
        </p:blipFill>
        <p:spPr bwMode="auto">
          <a:xfrm>
            <a:off x="725488" y="3124200"/>
            <a:ext cx="3586162" cy="29765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p:cNvSpPr txBox="1"/>
          <p:nvPr/>
        </p:nvSpPr>
        <p:spPr>
          <a:xfrm>
            <a:off x="609600" y="2035175"/>
            <a:ext cx="3581400" cy="708025"/>
          </a:xfrm>
          <a:prstGeom prst="rect">
            <a:avLst/>
          </a:prstGeom>
          <a:noFill/>
        </p:spPr>
        <p:txBody>
          <a:bodyPr>
            <a:spAutoFit/>
          </a:bodyPr>
          <a:lstStyle/>
          <a:p>
            <a:pPr>
              <a:defRPr/>
            </a:pPr>
            <a:r>
              <a:rPr lang="en-US" sz="2000" i="1" dirty="0">
                <a:latin typeface="Mongolian Baiti" pitchFamily="66" charset="0"/>
              </a:rPr>
              <a:t>The structural design was made by</a:t>
            </a:r>
            <a:r>
              <a:rPr lang="en-US" sz="2000" i="1" u="sng" dirty="0">
                <a:effectLst>
                  <a:outerShdw blurRad="38100" dist="38100" dir="2700000" algn="tl">
                    <a:srgbClr val="000000">
                      <a:alpha val="43137"/>
                    </a:srgbClr>
                  </a:outerShdw>
                </a:effectLst>
                <a:latin typeface="Mongolian Baiti" pitchFamily="66" charset="0"/>
              </a:rPr>
              <a:t> SAP </a:t>
            </a:r>
            <a:r>
              <a:rPr lang="en-US" sz="2000" i="1" dirty="0">
                <a:latin typeface="Mongolian Baiti" pitchFamily="66" charset="0"/>
              </a:rPr>
              <a:t>program </a:t>
            </a:r>
          </a:p>
        </p:txBody>
      </p:sp>
      <p:sp>
        <p:nvSpPr>
          <p:cNvPr id="15" name="TextBox 11"/>
          <p:cNvSpPr txBox="1">
            <a:spLocks noChangeArrowheads="1"/>
          </p:cNvSpPr>
          <p:nvPr/>
        </p:nvSpPr>
        <p:spPr bwMode="auto">
          <a:xfrm>
            <a:off x="5334000" y="2190750"/>
            <a:ext cx="3124200" cy="400050"/>
          </a:xfrm>
          <a:prstGeom prst="rect">
            <a:avLst/>
          </a:prstGeom>
          <a:noFill/>
          <a:ln w="9525">
            <a:noFill/>
            <a:miter lim="800000"/>
            <a:headEnd/>
            <a:tailEnd/>
          </a:ln>
        </p:spPr>
        <p:txBody>
          <a:bodyPr>
            <a:spAutoFit/>
          </a:bodyPr>
          <a:lstStyle/>
          <a:p>
            <a:r>
              <a:rPr lang="en-US" sz="2000" i="1" dirty="0">
                <a:latin typeface="Mongolian Baiti" pitchFamily="66" charset="0"/>
              </a:rPr>
              <a:t>3D modeling </a:t>
            </a:r>
          </a:p>
        </p:txBody>
      </p:sp>
      <p:pic>
        <p:nvPicPr>
          <p:cNvPr id="16" name="Picture 15" descr="8.PNG"/>
          <p:cNvPicPr>
            <a:picLocks noChangeAspect="1"/>
          </p:cNvPicPr>
          <p:nvPr/>
        </p:nvPicPr>
        <p:blipFill>
          <a:blip r:embed="rId4"/>
          <a:stretch>
            <a:fillRect/>
          </a:stretch>
        </p:blipFill>
        <p:spPr>
          <a:xfrm>
            <a:off x="4614777" y="3124200"/>
            <a:ext cx="3946445" cy="289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 name="Picture 8"/>
          <p:cNvPicPr>
            <a:picLocks noChangeAspect="1" noChangeArrowheads="1"/>
          </p:cNvPicPr>
          <p:nvPr/>
        </p:nvPicPr>
        <p:blipFill>
          <a:blip r:embed="rId5" cstate="print"/>
          <a:srcRect/>
          <a:stretch>
            <a:fillRect/>
          </a:stretch>
        </p:blipFill>
        <p:spPr bwMode="auto">
          <a:xfrm>
            <a:off x="7964488" y="1219200"/>
            <a:ext cx="1179512" cy="7620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sp>
        <p:nvSpPr>
          <p:cNvPr id="12" name="TextBox 11"/>
          <p:cNvSpPr txBox="1"/>
          <p:nvPr/>
        </p:nvSpPr>
        <p:spPr>
          <a:xfrm>
            <a:off x="609600" y="2035175"/>
            <a:ext cx="6400800" cy="1631216"/>
          </a:xfrm>
          <a:prstGeom prst="rect">
            <a:avLst/>
          </a:prstGeom>
          <a:noFill/>
        </p:spPr>
        <p:txBody>
          <a:bodyPr wrap="square">
            <a:spAutoFit/>
          </a:bodyPr>
          <a:lstStyle/>
          <a:p>
            <a:pPr>
              <a:buFont typeface="Arial" charset="0"/>
              <a:buChar char="•"/>
            </a:pPr>
            <a:r>
              <a:rPr lang="en-US" sz="2000" dirty="0" smtClean="0"/>
              <a:t>Design Codes:</a:t>
            </a:r>
          </a:p>
          <a:p>
            <a:r>
              <a:rPr lang="en-US" sz="2000" dirty="0" smtClean="0"/>
              <a:t> </a:t>
            </a:r>
          </a:p>
          <a:p>
            <a:r>
              <a:rPr lang="en-US" sz="2000" dirty="0" smtClean="0"/>
              <a:t>The structural design will be according to :</a:t>
            </a:r>
          </a:p>
          <a:p>
            <a:r>
              <a:rPr lang="en-US" sz="2000" dirty="0" smtClean="0"/>
              <a:t>1)  the American Concrete Institute code ACI 318-08 .</a:t>
            </a:r>
          </a:p>
          <a:p>
            <a:r>
              <a:rPr lang="en-US" sz="2000" dirty="0" smtClean="0"/>
              <a:t>2)  the seismic design according to UBC-97.</a:t>
            </a:r>
            <a:endParaRPr lang="en-US" sz="2000" dirty="0"/>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3" name="TextBox 15"/>
          <p:cNvSpPr txBox="1">
            <a:spLocks noChangeArrowheads="1"/>
          </p:cNvSpPr>
          <p:nvPr/>
        </p:nvSpPr>
        <p:spPr bwMode="auto">
          <a:xfrm>
            <a:off x="685800" y="3810000"/>
            <a:ext cx="4648200" cy="2031325"/>
          </a:xfrm>
          <a:prstGeom prst="rect">
            <a:avLst/>
          </a:prstGeom>
          <a:noFill/>
          <a:ln w="9525">
            <a:noFill/>
            <a:miter lim="800000"/>
            <a:headEnd/>
            <a:tailEnd/>
          </a:ln>
        </p:spPr>
        <p:txBody>
          <a:bodyPr>
            <a:spAutoFit/>
          </a:bodyPr>
          <a:lstStyle/>
          <a:p>
            <a:pPr>
              <a:buFont typeface="Arial" charset="0"/>
              <a:buChar char="•"/>
            </a:pPr>
            <a:r>
              <a:rPr lang="en-US" dirty="0"/>
              <a:t>Design will include the following elements :</a:t>
            </a:r>
          </a:p>
          <a:p>
            <a:r>
              <a:rPr lang="en-US" dirty="0"/>
              <a:t>1) slab ( one way rib slab).</a:t>
            </a:r>
          </a:p>
          <a:p>
            <a:r>
              <a:rPr lang="en-US" dirty="0"/>
              <a:t>2) </a:t>
            </a:r>
            <a:r>
              <a:rPr lang="en-US" dirty="0" smtClean="0"/>
              <a:t>beam </a:t>
            </a:r>
            <a:r>
              <a:rPr lang="en-US" dirty="0"/>
              <a:t>.</a:t>
            </a:r>
          </a:p>
          <a:p>
            <a:r>
              <a:rPr lang="en-US" dirty="0"/>
              <a:t>3) column .</a:t>
            </a:r>
          </a:p>
          <a:p>
            <a:r>
              <a:rPr lang="en-US" dirty="0"/>
              <a:t>4) shear wall.</a:t>
            </a:r>
          </a:p>
          <a:p>
            <a:r>
              <a:rPr lang="en-US" dirty="0" smtClean="0"/>
              <a:t>5) </a:t>
            </a:r>
            <a:r>
              <a:rPr lang="en-US" dirty="0"/>
              <a:t>footing. </a:t>
            </a:r>
          </a:p>
          <a:p>
            <a:endParaRPr lang="en-US" dirty="0"/>
          </a:p>
        </p:txBody>
      </p:sp>
    </p:spTree>
  </p:cSld>
  <p:clrMapOvr>
    <a:masterClrMapping/>
  </p:clrMapOvr>
  <p:transition>
    <p:pull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1" name="Rectangle 9"/>
          <p:cNvSpPr>
            <a:spLocks noChangeArrowheads="1"/>
          </p:cNvSpPr>
          <p:nvPr/>
        </p:nvSpPr>
        <p:spPr bwMode="auto">
          <a:xfrm>
            <a:off x="914400" y="1524000"/>
            <a:ext cx="1674813" cy="369888"/>
          </a:xfrm>
          <a:prstGeom prst="rect">
            <a:avLst/>
          </a:prstGeom>
          <a:noFill/>
          <a:ln w="9525">
            <a:noFill/>
            <a:miter lim="800000"/>
            <a:headEnd/>
            <a:tailEnd/>
          </a:ln>
        </p:spPr>
        <p:txBody>
          <a:bodyPr wrap="none">
            <a:spAutoFit/>
          </a:bodyPr>
          <a:lstStyle/>
          <a:p>
            <a:pPr>
              <a:buFont typeface="Wingdings" pitchFamily="2" charset="2"/>
              <a:buChar char="Ø"/>
            </a:pPr>
            <a:r>
              <a:rPr lang="en-US" b="1" dirty="0"/>
              <a:t>Design data</a:t>
            </a:r>
          </a:p>
        </p:txBody>
      </p:sp>
      <p:sp>
        <p:nvSpPr>
          <p:cNvPr id="14" name="TextBox 13"/>
          <p:cNvSpPr txBox="1"/>
          <p:nvPr/>
        </p:nvSpPr>
        <p:spPr>
          <a:xfrm>
            <a:off x="762000" y="1981200"/>
            <a:ext cx="4800600" cy="646113"/>
          </a:xfrm>
          <a:prstGeom prst="rect">
            <a:avLst/>
          </a:prstGeom>
          <a:noFill/>
        </p:spPr>
        <p:txBody>
          <a:bodyPr>
            <a:spAutoFit/>
          </a:bodyPr>
          <a:lstStyle/>
          <a:p>
            <a:pPr marL="342900" indent="-342900">
              <a:buFont typeface="+mj-lt"/>
              <a:buAutoNum type="arabicPeriod"/>
              <a:defRPr/>
            </a:pPr>
            <a:r>
              <a:rPr lang="en-US" dirty="0">
                <a:latin typeface="Times New Roman"/>
                <a:ea typeface="SimSun"/>
                <a:cs typeface="Tahoma"/>
              </a:rPr>
              <a:t>Compressive strength of concrete (f\c)</a:t>
            </a:r>
          </a:p>
          <a:p>
            <a:pPr>
              <a:defRPr/>
            </a:pPr>
            <a:endParaRPr lang="en-US" dirty="0"/>
          </a:p>
        </p:txBody>
      </p:sp>
      <p:sp>
        <p:nvSpPr>
          <p:cNvPr id="15" name="TextBox 18"/>
          <p:cNvSpPr txBox="1">
            <a:spLocks noChangeArrowheads="1"/>
          </p:cNvSpPr>
          <p:nvPr/>
        </p:nvSpPr>
        <p:spPr bwMode="auto">
          <a:xfrm>
            <a:off x="838200" y="2362200"/>
            <a:ext cx="1828800" cy="1477963"/>
          </a:xfrm>
          <a:prstGeom prst="rect">
            <a:avLst/>
          </a:prstGeom>
          <a:noFill/>
          <a:ln w="9525">
            <a:noFill/>
            <a:miter lim="800000"/>
            <a:headEnd/>
            <a:tailEnd/>
          </a:ln>
        </p:spPr>
        <p:txBody>
          <a:bodyPr>
            <a:spAutoFit/>
          </a:bodyPr>
          <a:lstStyle/>
          <a:p>
            <a:r>
              <a:rPr lang="en-US" dirty="0"/>
              <a:t>beams</a:t>
            </a:r>
          </a:p>
          <a:p>
            <a:r>
              <a:rPr lang="en-US" dirty="0"/>
              <a:t>shear walls</a:t>
            </a:r>
          </a:p>
          <a:p>
            <a:r>
              <a:rPr lang="en-US" dirty="0"/>
              <a:t>columns</a:t>
            </a:r>
          </a:p>
          <a:p>
            <a:r>
              <a:rPr lang="en-US" dirty="0"/>
              <a:t>footing</a:t>
            </a:r>
          </a:p>
          <a:p>
            <a:endParaRPr lang="en-US" dirty="0"/>
          </a:p>
        </p:txBody>
      </p:sp>
      <p:sp>
        <p:nvSpPr>
          <p:cNvPr id="16" name="TextBox 15"/>
          <p:cNvSpPr txBox="1"/>
          <p:nvPr/>
        </p:nvSpPr>
        <p:spPr>
          <a:xfrm>
            <a:off x="3505200" y="2743200"/>
            <a:ext cx="1981200" cy="369888"/>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a:defRPr/>
            </a:pPr>
            <a:r>
              <a:rPr lang="en-US" dirty="0"/>
              <a:t>f</a:t>
            </a:r>
            <a:r>
              <a:rPr lang="en-US" baseline="30000" dirty="0"/>
              <a:t>\</a:t>
            </a:r>
            <a:r>
              <a:rPr lang="en-US" dirty="0"/>
              <a:t>c </a:t>
            </a:r>
            <a:r>
              <a:rPr lang="en-US" dirty="0" smtClean="0"/>
              <a:t>=28 </a:t>
            </a:r>
            <a:r>
              <a:rPr lang="en-US" dirty="0" err="1" smtClean="0"/>
              <a:t>Mpa</a:t>
            </a:r>
            <a:endParaRPr lang="en-US" dirty="0"/>
          </a:p>
        </p:txBody>
      </p:sp>
      <p:cxnSp>
        <p:nvCxnSpPr>
          <p:cNvPr id="18" name="Straight Arrow Connector 17"/>
          <p:cNvCxnSpPr/>
          <p:nvPr/>
        </p:nvCxnSpPr>
        <p:spPr>
          <a:xfrm>
            <a:off x="2438400" y="3048000"/>
            <a:ext cx="914400"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905000" y="3810000"/>
            <a:ext cx="1600200"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581400" y="3581400"/>
            <a:ext cx="2057400" cy="369888"/>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a:defRPr/>
            </a:pPr>
            <a:r>
              <a:rPr lang="en-US" dirty="0"/>
              <a:t>f</a:t>
            </a:r>
            <a:r>
              <a:rPr lang="en-US" baseline="30000" dirty="0"/>
              <a:t>\</a:t>
            </a:r>
            <a:r>
              <a:rPr lang="en-US" dirty="0"/>
              <a:t>c </a:t>
            </a:r>
            <a:r>
              <a:rPr lang="en-US" dirty="0" smtClean="0"/>
              <a:t>=24 </a:t>
            </a:r>
            <a:r>
              <a:rPr lang="en-US" dirty="0" err="1" smtClean="0"/>
              <a:t>Mpa</a:t>
            </a:r>
            <a:endParaRPr lang="en-US" dirty="0"/>
          </a:p>
        </p:txBody>
      </p:sp>
      <p:sp>
        <p:nvSpPr>
          <p:cNvPr id="21" name="TextBox 26"/>
          <p:cNvSpPr txBox="1">
            <a:spLocks noChangeArrowheads="1"/>
          </p:cNvSpPr>
          <p:nvPr/>
        </p:nvSpPr>
        <p:spPr bwMode="auto">
          <a:xfrm>
            <a:off x="914400" y="3581400"/>
            <a:ext cx="1447800" cy="369888"/>
          </a:xfrm>
          <a:prstGeom prst="rect">
            <a:avLst/>
          </a:prstGeom>
          <a:noFill/>
          <a:ln w="9525">
            <a:noFill/>
            <a:miter lim="800000"/>
            <a:headEnd/>
            <a:tailEnd/>
          </a:ln>
        </p:spPr>
        <p:txBody>
          <a:bodyPr>
            <a:spAutoFit/>
          </a:bodyPr>
          <a:lstStyle/>
          <a:p>
            <a:r>
              <a:rPr lang="en-US" dirty="0"/>
              <a:t> slabs </a:t>
            </a:r>
          </a:p>
        </p:txBody>
      </p:sp>
      <p:sp>
        <p:nvSpPr>
          <p:cNvPr id="22" name="TextBox 29"/>
          <p:cNvSpPr txBox="1">
            <a:spLocks noChangeArrowheads="1"/>
          </p:cNvSpPr>
          <p:nvPr/>
        </p:nvSpPr>
        <p:spPr bwMode="auto">
          <a:xfrm>
            <a:off x="838200" y="4267200"/>
            <a:ext cx="5029200" cy="1200150"/>
          </a:xfrm>
          <a:prstGeom prst="rect">
            <a:avLst/>
          </a:prstGeom>
          <a:noFill/>
          <a:ln w="9525">
            <a:noFill/>
            <a:miter lim="800000"/>
            <a:headEnd/>
            <a:tailEnd/>
          </a:ln>
        </p:spPr>
        <p:txBody>
          <a:bodyPr>
            <a:spAutoFit/>
          </a:bodyPr>
          <a:lstStyle/>
          <a:p>
            <a:r>
              <a:rPr lang="en-US" dirty="0">
                <a:latin typeface="Times New Roman" pitchFamily="18" charset="0"/>
                <a:ea typeface="SimSun" pitchFamily="2" charset="-122"/>
                <a:cs typeface="Tahoma" pitchFamily="34" charset="0"/>
              </a:rPr>
              <a:t>2. Yielding strength of steel (</a:t>
            </a:r>
            <a:r>
              <a:rPr lang="en-US" dirty="0" err="1">
                <a:latin typeface="Times New Roman" pitchFamily="18" charset="0"/>
                <a:ea typeface="SimSun" pitchFamily="2" charset="-122"/>
                <a:cs typeface="Tahoma" pitchFamily="34" charset="0"/>
              </a:rPr>
              <a:t>fy</a:t>
            </a:r>
            <a:r>
              <a:rPr lang="en-US" dirty="0">
                <a:latin typeface="Times New Roman" pitchFamily="18" charset="0"/>
                <a:ea typeface="SimSun" pitchFamily="2" charset="-122"/>
                <a:cs typeface="Tahoma" pitchFamily="34" charset="0"/>
              </a:rPr>
              <a:t>)</a:t>
            </a:r>
          </a:p>
          <a:p>
            <a:r>
              <a:rPr lang="en-US" b="1" dirty="0">
                <a:latin typeface="Times New Roman" pitchFamily="18" charset="0"/>
                <a:ea typeface="SimSun" pitchFamily="2" charset="-122"/>
                <a:cs typeface="Tahoma" pitchFamily="34" charset="0"/>
              </a:rPr>
              <a:t>steel for flexure </a:t>
            </a:r>
            <a:r>
              <a:rPr lang="en-US" b="1" dirty="0" smtClean="0">
                <a:latin typeface="Times New Roman" pitchFamily="18" charset="0"/>
                <a:ea typeface="SimSun" pitchFamily="2" charset="-122"/>
                <a:cs typeface="Tahoma" pitchFamily="34" charset="0"/>
              </a:rPr>
              <a:t>, </a:t>
            </a:r>
            <a:r>
              <a:rPr lang="en-US" b="1" dirty="0" err="1">
                <a:latin typeface="Times New Roman" pitchFamily="18" charset="0"/>
                <a:ea typeface="SimSun" pitchFamily="2" charset="-122"/>
                <a:cs typeface="Tahoma" pitchFamily="34" charset="0"/>
              </a:rPr>
              <a:t>fy</a:t>
            </a:r>
            <a:r>
              <a:rPr lang="en-US" b="1" dirty="0">
                <a:latin typeface="Times New Roman" pitchFamily="18" charset="0"/>
                <a:ea typeface="SimSun" pitchFamily="2" charset="-122"/>
                <a:cs typeface="Tahoma" pitchFamily="34" charset="0"/>
              </a:rPr>
              <a:t> = </a:t>
            </a:r>
            <a:r>
              <a:rPr lang="en-US" b="1" dirty="0" smtClean="0">
                <a:latin typeface="Times New Roman" pitchFamily="18" charset="0"/>
                <a:ea typeface="SimSun" pitchFamily="2" charset="-122"/>
                <a:cs typeface="Tahoma" pitchFamily="34" charset="0"/>
              </a:rPr>
              <a:t>420 </a:t>
            </a:r>
            <a:r>
              <a:rPr lang="en-US" b="1" dirty="0" err="1" smtClean="0">
                <a:latin typeface="Times New Roman" pitchFamily="18" charset="0"/>
                <a:ea typeface="SimSun" pitchFamily="2" charset="-122"/>
                <a:cs typeface="Tahoma" pitchFamily="34" charset="0"/>
              </a:rPr>
              <a:t>Mpa</a:t>
            </a:r>
            <a:endParaRPr lang="en-US" b="1" dirty="0">
              <a:latin typeface="Times New Roman" pitchFamily="18" charset="0"/>
              <a:ea typeface="SimSun" pitchFamily="2" charset="-122"/>
              <a:cs typeface="Tahoma" pitchFamily="34" charset="0"/>
            </a:endParaRPr>
          </a:p>
          <a:p>
            <a:r>
              <a:rPr lang="en-US" b="1" dirty="0">
                <a:latin typeface="Times New Roman" pitchFamily="18" charset="0"/>
                <a:ea typeface="SimSun" pitchFamily="2" charset="-122"/>
                <a:cs typeface="Tahoma" pitchFamily="34" charset="0"/>
              </a:rPr>
              <a:t>shear reinforcement </a:t>
            </a:r>
            <a:r>
              <a:rPr lang="en-US" b="1" dirty="0" smtClean="0">
                <a:latin typeface="Times New Roman" pitchFamily="18" charset="0"/>
                <a:ea typeface="SimSun" pitchFamily="2" charset="-122"/>
                <a:cs typeface="Tahoma" pitchFamily="34" charset="0"/>
              </a:rPr>
              <a:t>, </a:t>
            </a:r>
            <a:r>
              <a:rPr lang="en-US" b="1" dirty="0" err="1">
                <a:latin typeface="Times New Roman" pitchFamily="18" charset="0"/>
                <a:ea typeface="SimSun" pitchFamily="2" charset="-122"/>
                <a:cs typeface="Tahoma" pitchFamily="34" charset="0"/>
              </a:rPr>
              <a:t>fys</a:t>
            </a:r>
            <a:r>
              <a:rPr lang="en-US" b="1" dirty="0">
                <a:latin typeface="Times New Roman" pitchFamily="18" charset="0"/>
                <a:ea typeface="SimSun" pitchFamily="2" charset="-122"/>
                <a:cs typeface="Tahoma" pitchFamily="34" charset="0"/>
              </a:rPr>
              <a:t> = </a:t>
            </a:r>
            <a:r>
              <a:rPr lang="en-US" b="1" dirty="0" smtClean="0">
                <a:latin typeface="Times New Roman" pitchFamily="18" charset="0"/>
                <a:ea typeface="SimSun" pitchFamily="2" charset="-122"/>
                <a:cs typeface="Tahoma" pitchFamily="34" charset="0"/>
              </a:rPr>
              <a:t>420 </a:t>
            </a:r>
            <a:r>
              <a:rPr lang="en-US" b="1" dirty="0" err="1" smtClean="0">
                <a:latin typeface="Times New Roman" pitchFamily="18" charset="0"/>
                <a:ea typeface="SimSun" pitchFamily="2" charset="-122"/>
                <a:cs typeface="Tahoma" pitchFamily="34" charset="0"/>
              </a:rPr>
              <a:t>Mpa</a:t>
            </a:r>
            <a:r>
              <a:rPr lang="en-US" dirty="0" smtClean="0">
                <a:ea typeface="SimSun" pitchFamily="2" charset="-122"/>
                <a:cs typeface="Tahoma" pitchFamily="34" charset="0"/>
              </a:rPr>
              <a:t>. </a:t>
            </a:r>
            <a:endParaRPr lang="en-US" dirty="0">
              <a:ea typeface="SimSun" pitchFamily="2" charset="-122"/>
              <a:cs typeface="Tahoma" pitchFamily="34" charset="0"/>
            </a:endParaRPr>
          </a:p>
          <a:p>
            <a:endParaRPr lang="en-US" b="1" dirty="0">
              <a:latin typeface="Times New Roman" pitchFamily="18" charset="0"/>
              <a:ea typeface="SimSun" pitchFamily="2" charset="-122"/>
              <a:cs typeface="Tahoma" pitchFamily="34" charset="0"/>
            </a:endParaRPr>
          </a:p>
        </p:txBody>
      </p:sp>
      <p:sp>
        <p:nvSpPr>
          <p:cNvPr id="23" name="TextBox 30"/>
          <p:cNvSpPr txBox="1">
            <a:spLocks noChangeArrowheads="1"/>
          </p:cNvSpPr>
          <p:nvPr/>
        </p:nvSpPr>
        <p:spPr bwMode="auto">
          <a:xfrm>
            <a:off x="838200" y="5334000"/>
            <a:ext cx="4114800" cy="369888"/>
          </a:xfrm>
          <a:prstGeom prst="rect">
            <a:avLst/>
          </a:prstGeom>
          <a:noFill/>
          <a:ln w="9525">
            <a:noFill/>
            <a:miter lim="800000"/>
            <a:headEnd/>
            <a:tailEnd/>
          </a:ln>
        </p:spPr>
        <p:txBody>
          <a:bodyPr>
            <a:spAutoFit/>
          </a:bodyPr>
          <a:lstStyle/>
          <a:p>
            <a:r>
              <a:rPr lang="en-US" dirty="0">
                <a:latin typeface="Times New Roman" pitchFamily="18" charset="0"/>
                <a:ea typeface="SimSun" pitchFamily="2" charset="-122"/>
                <a:cs typeface="Tahoma" pitchFamily="34" charset="0"/>
              </a:rPr>
              <a:t>3. Bearing capacity of soil=</a:t>
            </a:r>
            <a:r>
              <a:rPr lang="en-US" dirty="0">
                <a:ea typeface="SimSun" pitchFamily="2" charset="-122"/>
                <a:cs typeface="Tahoma" pitchFamily="34" charset="0"/>
              </a:rPr>
              <a:t> </a:t>
            </a:r>
            <a:r>
              <a:rPr lang="en-US" dirty="0" smtClean="0">
                <a:ea typeface="SimSun" pitchFamily="2" charset="-122"/>
                <a:cs typeface="Tahoma" pitchFamily="34" charset="0"/>
              </a:rPr>
              <a:t>2Kg/cm</a:t>
            </a:r>
            <a:r>
              <a:rPr lang="en-US" baseline="30000" dirty="0" smtClean="0">
                <a:ea typeface="SimSun" pitchFamily="2" charset="-122"/>
                <a:cs typeface="Tahoma" pitchFamily="34" charset="0"/>
              </a:rPr>
              <a:t>2</a:t>
            </a:r>
            <a:r>
              <a:rPr lang="en-US" dirty="0">
                <a:ea typeface="SimSun" pitchFamily="2" charset="-122"/>
                <a:cs typeface="Tahoma" pitchFamily="34" charset="0"/>
              </a:rPr>
              <a:t>. </a:t>
            </a:r>
            <a:endParaRPr lang="en-US" dirty="0">
              <a:latin typeface="Times New Roman" pitchFamily="18" charset="0"/>
              <a:ea typeface="SimSun" pitchFamily="2" charset="-122"/>
              <a:cs typeface="Tahoma" pitchFamily="34" charset="0"/>
            </a:endParaRPr>
          </a:p>
        </p:txBody>
      </p:sp>
    </p:spTree>
  </p:cSld>
  <p:clrMapOvr>
    <a:masterClrMapping/>
  </p:clrMapOvr>
  <p:transition>
    <p:pull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graphicFrame>
        <p:nvGraphicFramePr>
          <p:cNvPr id="24" name="Table 23"/>
          <p:cNvGraphicFramePr>
            <a:graphicFrameLocks noGrp="1"/>
          </p:cNvGraphicFramePr>
          <p:nvPr/>
        </p:nvGraphicFramePr>
        <p:xfrm>
          <a:off x="1981200" y="2590800"/>
          <a:ext cx="4382453" cy="3105342"/>
        </p:xfrm>
        <a:graphic>
          <a:graphicData uri="http://schemas.openxmlformats.org/drawingml/2006/table">
            <a:tbl>
              <a:tblPr rtl="1"/>
              <a:tblGrid>
                <a:gridCol w="2198458"/>
                <a:gridCol w="2183995"/>
              </a:tblGrid>
              <a:tr h="837725">
                <a:tc>
                  <a:txBody>
                    <a:bodyPr/>
                    <a:lstStyle/>
                    <a:p>
                      <a:pPr marL="0" marR="0" algn="ctr" rtl="0">
                        <a:lnSpc>
                          <a:spcPct val="115000"/>
                        </a:lnSpc>
                        <a:spcBef>
                          <a:spcPts val="0"/>
                        </a:spcBef>
                        <a:spcAft>
                          <a:spcPts val="0"/>
                        </a:spcAft>
                      </a:pPr>
                      <a:r>
                        <a:rPr lang="en-US" sz="1400" b="1" dirty="0">
                          <a:latin typeface="Times New Roman"/>
                          <a:ea typeface="Calibri"/>
                          <a:cs typeface="Times New Roman"/>
                        </a:rPr>
                        <a:t>Unit weight</a:t>
                      </a:r>
                      <a:endParaRPr lang="en-US" sz="1200" dirty="0">
                        <a:latin typeface="Times New Roman"/>
                        <a:ea typeface="SimSun"/>
                        <a:cs typeface="Arial"/>
                      </a:endParaRPr>
                    </a:p>
                    <a:p>
                      <a:pPr marL="0" marR="0" algn="ctr" rtl="0">
                        <a:lnSpc>
                          <a:spcPct val="150000"/>
                        </a:lnSpc>
                        <a:spcBef>
                          <a:spcPts val="0"/>
                        </a:spcBef>
                        <a:spcAft>
                          <a:spcPts val="0"/>
                        </a:spcAft>
                        <a:tabLst>
                          <a:tab pos="5274310" algn="r"/>
                        </a:tabLst>
                      </a:pPr>
                      <a:r>
                        <a:rPr lang="en-US" sz="1400" b="1" dirty="0">
                          <a:latin typeface="Times New Roman"/>
                          <a:ea typeface="Calibri"/>
                          <a:cs typeface="Times New Roman"/>
                        </a:rPr>
                        <a:t>(</a:t>
                      </a:r>
                      <a:r>
                        <a:rPr lang="en-US" sz="1400" b="1" dirty="0" err="1">
                          <a:latin typeface="Times New Roman"/>
                          <a:ea typeface="Calibri"/>
                          <a:cs typeface="Times New Roman"/>
                        </a:rPr>
                        <a:t>kN</a:t>
                      </a:r>
                      <a:r>
                        <a:rPr lang="en-US" sz="1400" b="1" dirty="0">
                          <a:latin typeface="Times New Roman"/>
                          <a:ea typeface="Calibri"/>
                          <a:cs typeface="Times New Roman"/>
                        </a:rPr>
                        <a:t>/m3)</a:t>
                      </a:r>
                      <a:endParaRPr lang="en-US" sz="1200" dirty="0">
                        <a:latin typeface="Times New Roman"/>
                        <a:ea typeface="SimSu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50000"/>
                        </a:lnSpc>
                        <a:spcBef>
                          <a:spcPts val="0"/>
                        </a:spcBef>
                        <a:spcAft>
                          <a:spcPts val="0"/>
                        </a:spcAft>
                        <a:tabLst>
                          <a:tab pos="5274310" algn="r"/>
                        </a:tabLst>
                      </a:pPr>
                      <a:r>
                        <a:rPr lang="en-US" sz="1400" b="1" dirty="0">
                          <a:latin typeface="Times New Roman"/>
                          <a:ea typeface="SimSun"/>
                          <a:cs typeface="Times New Roman"/>
                        </a:rPr>
                        <a:t>Material</a:t>
                      </a:r>
                      <a:endParaRPr lang="en-US" sz="1200" dirty="0">
                        <a:latin typeface="Times New Roman"/>
                        <a:ea typeface="SimSu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11607">
                <a:tc>
                  <a:txBody>
                    <a:bodyPr/>
                    <a:lstStyle/>
                    <a:p>
                      <a:pPr marL="0" marR="0" algn="ctr" rtl="1">
                        <a:lnSpc>
                          <a:spcPct val="115000"/>
                        </a:lnSpc>
                        <a:spcBef>
                          <a:spcPts val="0"/>
                        </a:spcBef>
                        <a:spcAft>
                          <a:spcPts val="0"/>
                        </a:spcAft>
                      </a:pPr>
                      <a:r>
                        <a:rPr lang="en-US" sz="1200" b="1">
                          <a:latin typeface="Times New Roman"/>
                          <a:ea typeface="Calibri"/>
                          <a:cs typeface="Times New Roman"/>
                        </a:rPr>
                        <a:t>25</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200" b="1">
                          <a:latin typeface="Times New Roman"/>
                          <a:ea typeface="Calibri"/>
                          <a:cs typeface="Times New Roman"/>
                        </a:rPr>
                        <a:t>Reinforced concrete</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2224">
                <a:tc>
                  <a:txBody>
                    <a:bodyPr/>
                    <a:lstStyle/>
                    <a:p>
                      <a:pPr marL="0" marR="0" algn="ctr" rtl="1">
                        <a:lnSpc>
                          <a:spcPct val="115000"/>
                        </a:lnSpc>
                        <a:spcBef>
                          <a:spcPts val="0"/>
                        </a:spcBef>
                        <a:spcAft>
                          <a:spcPts val="0"/>
                        </a:spcAft>
                      </a:pPr>
                      <a:r>
                        <a:rPr lang="en-US" sz="1200" b="1">
                          <a:latin typeface="Times New Roman"/>
                          <a:ea typeface="Calibri"/>
                          <a:cs typeface="Times New Roman"/>
                        </a:rPr>
                        <a:t>12</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latin typeface="Times New Roman"/>
                          <a:ea typeface="Calibri"/>
                          <a:cs typeface="Times New Roman"/>
                        </a:rPr>
                        <a:t>Light weight block</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2224">
                <a:tc>
                  <a:txBody>
                    <a:bodyPr/>
                    <a:lstStyle/>
                    <a:p>
                      <a:pPr marL="0" marR="0" algn="ctr" rtl="1">
                        <a:lnSpc>
                          <a:spcPct val="115000"/>
                        </a:lnSpc>
                        <a:spcBef>
                          <a:spcPts val="0"/>
                        </a:spcBef>
                        <a:spcAft>
                          <a:spcPts val="0"/>
                        </a:spcAft>
                      </a:pPr>
                      <a:r>
                        <a:rPr lang="en-US" sz="1200" b="1">
                          <a:latin typeface="Times New Roman"/>
                          <a:ea typeface="Calibri"/>
                          <a:cs typeface="Times New Roman"/>
                        </a:rPr>
                        <a:t>27</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200" b="1">
                          <a:latin typeface="Times New Roman"/>
                          <a:ea typeface="Calibri"/>
                          <a:cs typeface="Times New Roman"/>
                        </a:rPr>
                        <a:t>Masonry stone</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2224">
                <a:tc>
                  <a:txBody>
                    <a:bodyPr/>
                    <a:lstStyle/>
                    <a:p>
                      <a:pPr marL="0" marR="0" algn="ctr" rtl="1">
                        <a:lnSpc>
                          <a:spcPct val="115000"/>
                        </a:lnSpc>
                        <a:spcBef>
                          <a:spcPts val="0"/>
                        </a:spcBef>
                        <a:spcAft>
                          <a:spcPts val="0"/>
                        </a:spcAft>
                      </a:pPr>
                      <a:r>
                        <a:rPr lang="en-US" sz="1200" b="1">
                          <a:latin typeface="Times New Roman"/>
                          <a:ea typeface="SimSun"/>
                          <a:cs typeface="Times New Roman"/>
                        </a:rPr>
                        <a:t>18</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200" b="1">
                          <a:latin typeface="Times New Roman"/>
                          <a:ea typeface="Calibri"/>
                          <a:cs typeface="Times New Roman"/>
                        </a:rPr>
                        <a:t>Sand</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669">
                <a:tc>
                  <a:txBody>
                    <a:bodyPr/>
                    <a:lstStyle/>
                    <a:p>
                      <a:pPr marL="0" marR="0" algn="ctr" rtl="1">
                        <a:lnSpc>
                          <a:spcPct val="115000"/>
                        </a:lnSpc>
                        <a:spcBef>
                          <a:spcPts val="0"/>
                        </a:spcBef>
                        <a:spcAft>
                          <a:spcPts val="0"/>
                        </a:spcAft>
                      </a:pPr>
                      <a:r>
                        <a:rPr lang="en-US" sz="1200" b="1">
                          <a:latin typeface="Times New Roman"/>
                          <a:ea typeface="Calibri"/>
                          <a:cs typeface="Times New Roman"/>
                        </a:rPr>
                        <a:t>23</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200" b="1">
                          <a:latin typeface="Times New Roman"/>
                          <a:ea typeface="Calibri"/>
                          <a:cs typeface="Times New Roman"/>
                        </a:rPr>
                        <a:t>mortar</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669">
                <a:tc>
                  <a:txBody>
                    <a:bodyPr/>
                    <a:lstStyle/>
                    <a:p>
                      <a:pPr marL="0" marR="0" algn="ctr" rtl="1">
                        <a:lnSpc>
                          <a:spcPct val="115000"/>
                        </a:lnSpc>
                        <a:spcBef>
                          <a:spcPts val="0"/>
                        </a:spcBef>
                        <a:spcAft>
                          <a:spcPts val="0"/>
                        </a:spcAft>
                      </a:pPr>
                      <a:r>
                        <a:rPr lang="en-US" sz="1200" b="1">
                          <a:latin typeface="Times New Roman"/>
                          <a:ea typeface="Calibri"/>
                          <a:cs typeface="Times New Roman"/>
                        </a:rPr>
                        <a:t>12</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200" b="1" dirty="0">
                          <a:latin typeface="Times New Roman"/>
                          <a:ea typeface="Calibri"/>
                          <a:cs typeface="Times New Roman"/>
                        </a:rPr>
                        <a:t>Tile</a:t>
                      </a:r>
                      <a:endParaRPr lang="en-US" sz="1200" dirty="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 name="TextBox 8"/>
          <p:cNvSpPr txBox="1">
            <a:spLocks noChangeArrowheads="1"/>
          </p:cNvSpPr>
          <p:nvPr/>
        </p:nvSpPr>
        <p:spPr bwMode="auto">
          <a:xfrm>
            <a:off x="1447800" y="1828800"/>
            <a:ext cx="2971800" cy="369888"/>
          </a:xfrm>
          <a:prstGeom prst="rect">
            <a:avLst/>
          </a:prstGeom>
          <a:noFill/>
          <a:ln w="9525">
            <a:noFill/>
            <a:miter lim="800000"/>
            <a:headEnd/>
            <a:tailEnd/>
          </a:ln>
        </p:spPr>
        <p:txBody>
          <a:bodyPr>
            <a:spAutoFit/>
          </a:bodyPr>
          <a:lstStyle/>
          <a:p>
            <a:r>
              <a:rPr lang="en-US" dirty="0">
                <a:latin typeface="Times New Roman" pitchFamily="18" charset="0"/>
                <a:ea typeface="SimSun" pitchFamily="2" charset="-122"/>
                <a:cs typeface="Tahoma" pitchFamily="34" charset="0"/>
              </a:rPr>
              <a:t>4. Unit weights of materials:</a:t>
            </a:r>
          </a:p>
        </p:txBody>
      </p:sp>
    </p:spTree>
  </p:cSld>
  <p:clrMapOvr>
    <a:masterClrMapping/>
  </p:clrMapOvr>
  <p:transition>
    <p:pull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0" name="TextBox 8"/>
          <p:cNvSpPr txBox="1">
            <a:spLocks noChangeArrowheads="1"/>
          </p:cNvSpPr>
          <p:nvPr/>
        </p:nvSpPr>
        <p:spPr bwMode="auto">
          <a:xfrm>
            <a:off x="1143000" y="1600200"/>
            <a:ext cx="2895600" cy="369888"/>
          </a:xfrm>
          <a:prstGeom prst="rect">
            <a:avLst/>
          </a:prstGeom>
          <a:noFill/>
          <a:ln w="9525">
            <a:noFill/>
            <a:miter lim="800000"/>
            <a:headEnd/>
            <a:tailEnd/>
          </a:ln>
        </p:spPr>
        <p:txBody>
          <a:bodyPr>
            <a:spAutoFit/>
          </a:bodyPr>
          <a:lstStyle/>
          <a:p>
            <a:pPr>
              <a:buFont typeface="Wingdings" pitchFamily="2" charset="2"/>
              <a:buChar char="Ø"/>
            </a:pPr>
            <a:r>
              <a:rPr lang="en-US" b="1" dirty="0" smtClean="0"/>
              <a:t>Methods </a:t>
            </a:r>
            <a:r>
              <a:rPr lang="en-US" b="1" dirty="0"/>
              <a:t>of analysis:-</a:t>
            </a:r>
          </a:p>
        </p:txBody>
      </p:sp>
      <p:sp>
        <p:nvSpPr>
          <p:cNvPr id="11" name="TextBox 9"/>
          <p:cNvSpPr txBox="1">
            <a:spLocks noChangeArrowheads="1"/>
          </p:cNvSpPr>
          <p:nvPr/>
        </p:nvSpPr>
        <p:spPr bwMode="auto">
          <a:xfrm>
            <a:off x="1143000" y="1981200"/>
            <a:ext cx="4038600" cy="923925"/>
          </a:xfrm>
          <a:prstGeom prst="rect">
            <a:avLst/>
          </a:prstGeom>
          <a:noFill/>
          <a:ln w="9525">
            <a:noFill/>
            <a:miter lim="800000"/>
            <a:headEnd/>
            <a:tailEnd/>
          </a:ln>
        </p:spPr>
        <p:txBody>
          <a:bodyPr>
            <a:spAutoFit/>
          </a:bodyPr>
          <a:lstStyle/>
          <a:p>
            <a:pPr>
              <a:buFont typeface="Arial" charset="0"/>
              <a:buChar char="•"/>
            </a:pPr>
            <a:r>
              <a:rPr lang="en-US" dirty="0">
                <a:latin typeface="Times New Roman" pitchFamily="18" charset="0"/>
                <a:ea typeface="SimSun" pitchFamily="2" charset="-122"/>
                <a:cs typeface="Tahoma" pitchFamily="34" charset="0"/>
              </a:rPr>
              <a:t>The ultimate design method </a:t>
            </a:r>
          </a:p>
          <a:p>
            <a:pPr>
              <a:buFont typeface="Arial" charset="0"/>
              <a:buChar char="•"/>
            </a:pPr>
            <a:r>
              <a:rPr lang="en-US" dirty="0">
                <a:latin typeface="Times New Roman" pitchFamily="18" charset="0"/>
                <a:ea typeface="SimSun" pitchFamily="2" charset="-122"/>
                <a:cs typeface="Tahoma" pitchFamily="34" charset="0"/>
              </a:rPr>
              <a:t>The working design method</a:t>
            </a:r>
          </a:p>
          <a:p>
            <a:endParaRPr lang="en-US" dirty="0">
              <a:ea typeface="SimSun" pitchFamily="2" charset="-122"/>
              <a:cs typeface="Tahoma" pitchFamily="34" charset="0"/>
            </a:endParaRPr>
          </a:p>
        </p:txBody>
      </p:sp>
      <p:sp>
        <p:nvSpPr>
          <p:cNvPr id="12" name="TextBox 11"/>
          <p:cNvSpPr txBox="1">
            <a:spLocks noChangeArrowheads="1"/>
          </p:cNvSpPr>
          <p:nvPr/>
        </p:nvSpPr>
        <p:spPr bwMode="auto">
          <a:xfrm>
            <a:off x="609600" y="2603500"/>
            <a:ext cx="7391400" cy="3970318"/>
          </a:xfrm>
          <a:prstGeom prst="rect">
            <a:avLst/>
          </a:prstGeom>
          <a:noFill/>
          <a:ln w="9525">
            <a:noFill/>
            <a:miter lim="800000"/>
            <a:headEnd/>
            <a:tailEnd/>
          </a:ln>
        </p:spPr>
        <p:txBody>
          <a:bodyPr>
            <a:spAutoFit/>
          </a:bodyPr>
          <a:lstStyle/>
          <a:p>
            <a:r>
              <a:rPr lang="en-US" b="1" u="sng" dirty="0"/>
              <a:t>Preliminary </a:t>
            </a:r>
            <a:r>
              <a:rPr lang="en-US" b="1" u="sng" dirty="0" smtClean="0"/>
              <a:t>dimensions</a:t>
            </a:r>
          </a:p>
          <a:p>
            <a:endParaRPr lang="en-US" b="1" dirty="0"/>
          </a:p>
          <a:p>
            <a:r>
              <a:rPr lang="en-US" b="1" dirty="0"/>
              <a:t>Slab </a:t>
            </a:r>
            <a:r>
              <a:rPr lang="en-US" b="1" dirty="0" smtClean="0"/>
              <a:t>thickness=</a:t>
            </a:r>
            <a:r>
              <a:rPr lang="en-US" dirty="0" smtClean="0"/>
              <a:t> 35 cm</a:t>
            </a:r>
          </a:p>
          <a:p>
            <a:endParaRPr lang="en-US" dirty="0"/>
          </a:p>
          <a:p>
            <a:r>
              <a:rPr lang="en-US" b="1" u="sng" dirty="0"/>
              <a:t>Beam dimension</a:t>
            </a:r>
          </a:p>
          <a:p>
            <a:r>
              <a:rPr lang="en-US" dirty="0" smtClean="0"/>
              <a:t>Main beam internal→ </a:t>
            </a:r>
            <a:r>
              <a:rPr lang="en-US" dirty="0"/>
              <a:t>(</a:t>
            </a:r>
            <a:r>
              <a:rPr lang="en-US" dirty="0" smtClean="0"/>
              <a:t>35*100) cm</a:t>
            </a:r>
          </a:p>
          <a:p>
            <a:r>
              <a:rPr lang="en-US" dirty="0" smtClean="0"/>
              <a:t>Main beam external→ (35*90) cm</a:t>
            </a:r>
          </a:p>
          <a:p>
            <a:r>
              <a:rPr lang="en-US" dirty="0" smtClean="0"/>
              <a:t>Main beam drop → (60*500) cm</a:t>
            </a:r>
            <a:endParaRPr lang="en-US" dirty="0"/>
          </a:p>
          <a:p>
            <a:r>
              <a:rPr lang="en-US" dirty="0"/>
              <a:t>Secondary beam→ (</a:t>
            </a:r>
            <a:r>
              <a:rPr lang="en-US" dirty="0" smtClean="0"/>
              <a:t>30*50) cm</a:t>
            </a:r>
          </a:p>
          <a:p>
            <a:endParaRPr lang="en-US" dirty="0"/>
          </a:p>
          <a:p>
            <a:r>
              <a:rPr lang="en-US" b="1" i="1" u="sng" dirty="0" smtClean="0"/>
              <a:t>Column dimension</a:t>
            </a:r>
            <a:endParaRPr lang="en-US" dirty="0"/>
          </a:p>
          <a:p>
            <a:r>
              <a:rPr lang="en-US" dirty="0"/>
              <a:t>Column dimensions were taken from plans</a:t>
            </a:r>
          </a:p>
          <a:p>
            <a:r>
              <a:rPr lang="en-US" dirty="0"/>
              <a:t>Column 1→ </a:t>
            </a:r>
            <a:r>
              <a:rPr lang="en-US" dirty="0" smtClean="0"/>
              <a:t>(40*30</a:t>
            </a:r>
            <a:r>
              <a:rPr lang="en-US" dirty="0"/>
              <a:t>) cm</a:t>
            </a:r>
          </a:p>
          <a:p>
            <a:r>
              <a:rPr lang="en-US" dirty="0"/>
              <a:t>Column2→ (</a:t>
            </a:r>
            <a:r>
              <a:rPr lang="en-US" dirty="0" smtClean="0"/>
              <a:t>70*30</a:t>
            </a:r>
            <a:r>
              <a:rPr lang="en-US" dirty="0"/>
              <a:t>) </a:t>
            </a:r>
            <a:r>
              <a:rPr lang="en-US" dirty="0" smtClean="0"/>
              <a:t>cm</a:t>
            </a:r>
            <a:endParaRPr lang="en-US" dirty="0"/>
          </a:p>
        </p:txBody>
      </p:sp>
    </p:spTree>
  </p:cSld>
  <p:clrMapOvr>
    <a:masterClrMapping/>
  </p:clrMapOvr>
  <p:transition>
    <p:pull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3" name="TextBox 14"/>
          <p:cNvSpPr txBox="1">
            <a:spLocks noChangeArrowheads="1"/>
          </p:cNvSpPr>
          <p:nvPr/>
        </p:nvSpPr>
        <p:spPr bwMode="auto">
          <a:xfrm>
            <a:off x="1143000" y="1524000"/>
            <a:ext cx="2362200" cy="369888"/>
          </a:xfrm>
          <a:prstGeom prst="rect">
            <a:avLst/>
          </a:prstGeom>
          <a:noFill/>
          <a:ln w="9525">
            <a:noFill/>
            <a:miter lim="800000"/>
            <a:headEnd/>
            <a:tailEnd/>
          </a:ln>
        </p:spPr>
        <p:txBody>
          <a:bodyPr>
            <a:spAutoFit/>
          </a:bodyPr>
          <a:lstStyle/>
          <a:p>
            <a:pPr>
              <a:buFont typeface="Wingdings" pitchFamily="2" charset="2"/>
              <a:buChar char="Ø"/>
            </a:pPr>
            <a:r>
              <a:rPr lang="en-US" dirty="0"/>
              <a:t>Loads </a:t>
            </a:r>
          </a:p>
        </p:txBody>
      </p:sp>
      <p:sp>
        <p:nvSpPr>
          <p:cNvPr id="14" name="TextBox 13"/>
          <p:cNvSpPr txBox="1">
            <a:spLocks noChangeArrowheads="1"/>
          </p:cNvSpPr>
          <p:nvPr/>
        </p:nvSpPr>
        <p:spPr bwMode="auto">
          <a:xfrm>
            <a:off x="1143000" y="2000250"/>
            <a:ext cx="4800600" cy="1754188"/>
          </a:xfrm>
          <a:prstGeom prst="rect">
            <a:avLst/>
          </a:prstGeom>
          <a:noFill/>
          <a:ln w="9525">
            <a:noFill/>
            <a:miter lim="800000"/>
            <a:headEnd/>
            <a:tailEnd/>
          </a:ln>
        </p:spPr>
        <p:txBody>
          <a:bodyPr>
            <a:spAutoFit/>
          </a:bodyPr>
          <a:lstStyle/>
          <a:p>
            <a:pPr rtl="1"/>
            <a:r>
              <a:rPr lang="en-US" dirty="0"/>
              <a:t>Superimposed dead </a:t>
            </a:r>
            <a:r>
              <a:rPr lang="en-US" dirty="0" smtClean="0"/>
              <a:t>load= 4 KN/m² </a:t>
            </a:r>
          </a:p>
          <a:p>
            <a:pPr rtl="1"/>
            <a:r>
              <a:rPr lang="en-US" dirty="0" smtClean="0"/>
              <a:t>Live load =5 KN/m²</a:t>
            </a:r>
          </a:p>
          <a:p>
            <a:pPr rtl="1"/>
            <a:r>
              <a:rPr lang="de-DE" dirty="0" smtClean="0"/>
              <a:t>Weight </a:t>
            </a:r>
            <a:r>
              <a:rPr lang="de-DE" dirty="0"/>
              <a:t>of external walls=</a:t>
            </a:r>
            <a:r>
              <a:rPr lang="en-US" dirty="0" smtClean="0"/>
              <a:t>28 KN/m</a:t>
            </a:r>
            <a:endParaRPr lang="en-US" dirty="0"/>
          </a:p>
          <a:p>
            <a:pPr rtl="1"/>
            <a:endParaRPr lang="en-US" dirty="0"/>
          </a:p>
          <a:p>
            <a:pPr rtl="1"/>
            <a:r>
              <a:rPr lang="en-US" dirty="0"/>
              <a:t> </a:t>
            </a:r>
          </a:p>
          <a:p>
            <a:endParaRPr lang="en-US" dirty="0"/>
          </a:p>
        </p:txBody>
      </p:sp>
      <p:sp>
        <p:nvSpPr>
          <p:cNvPr id="15" name="TextBox 16"/>
          <p:cNvSpPr txBox="1">
            <a:spLocks noChangeArrowheads="1"/>
          </p:cNvSpPr>
          <p:nvPr/>
        </p:nvSpPr>
        <p:spPr bwMode="auto">
          <a:xfrm>
            <a:off x="1219200" y="3276600"/>
            <a:ext cx="2209800" cy="646113"/>
          </a:xfrm>
          <a:prstGeom prst="rect">
            <a:avLst/>
          </a:prstGeom>
          <a:noFill/>
          <a:ln w="9525">
            <a:noFill/>
            <a:miter lim="800000"/>
            <a:headEnd/>
            <a:tailEnd/>
          </a:ln>
        </p:spPr>
        <p:txBody>
          <a:bodyPr>
            <a:spAutoFit/>
          </a:bodyPr>
          <a:lstStyle/>
          <a:p>
            <a:r>
              <a:rPr lang="en-US" b="1" i="1" u="sng" dirty="0"/>
              <a:t>SAP MODEL</a:t>
            </a:r>
            <a:endParaRPr lang="en-US" dirty="0"/>
          </a:p>
          <a:p>
            <a:endParaRPr lang="en-US" dirty="0"/>
          </a:p>
        </p:txBody>
      </p:sp>
      <p:pic>
        <p:nvPicPr>
          <p:cNvPr id="16" name="Picture 15" descr="8.PNG"/>
          <p:cNvPicPr>
            <a:picLocks noChangeAspect="1"/>
          </p:cNvPicPr>
          <p:nvPr/>
        </p:nvPicPr>
        <p:blipFill>
          <a:blip r:embed="rId4"/>
          <a:stretch>
            <a:fillRect/>
          </a:stretch>
        </p:blipFill>
        <p:spPr>
          <a:xfrm>
            <a:off x="3733800" y="2819400"/>
            <a:ext cx="4892478" cy="3400794"/>
          </a:xfrm>
          <a:prstGeom prst="rect">
            <a:avLst/>
          </a:prstGeom>
        </p:spPr>
      </p:pic>
    </p:spTree>
  </p:cSld>
  <p:clrMapOvr>
    <a:masterClrMapping/>
  </p:clrMapOvr>
  <p:transition>
    <p:pull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2" name="TextBox 9"/>
          <p:cNvSpPr txBox="1">
            <a:spLocks noChangeArrowheads="1"/>
          </p:cNvSpPr>
          <p:nvPr/>
        </p:nvSpPr>
        <p:spPr bwMode="auto">
          <a:xfrm>
            <a:off x="1219200" y="1295400"/>
            <a:ext cx="3200400" cy="677863"/>
          </a:xfrm>
          <a:prstGeom prst="rect">
            <a:avLst/>
          </a:prstGeom>
          <a:noFill/>
          <a:ln w="9525">
            <a:noFill/>
            <a:miter lim="800000"/>
            <a:headEnd/>
            <a:tailEnd/>
          </a:ln>
        </p:spPr>
        <p:txBody>
          <a:bodyPr>
            <a:spAutoFit/>
          </a:bodyPr>
          <a:lstStyle/>
          <a:p>
            <a:r>
              <a:rPr lang="en-US" dirty="0"/>
              <a:t> </a:t>
            </a:r>
            <a:r>
              <a:rPr lang="en-US" b="1" i="1" dirty="0"/>
              <a:t>Checks for SAP model</a:t>
            </a:r>
            <a:endParaRPr lang="en-US" sz="2000" b="1" dirty="0">
              <a:solidFill>
                <a:schemeClr val="bg1"/>
              </a:solidFill>
            </a:endParaRPr>
          </a:p>
          <a:p>
            <a:endParaRPr lang="en-US" dirty="0"/>
          </a:p>
        </p:txBody>
      </p:sp>
      <p:sp>
        <p:nvSpPr>
          <p:cNvPr id="18" name="TextBox 11"/>
          <p:cNvSpPr txBox="1">
            <a:spLocks noChangeArrowheads="1"/>
          </p:cNvSpPr>
          <p:nvPr/>
        </p:nvSpPr>
        <p:spPr bwMode="auto">
          <a:xfrm>
            <a:off x="1295400" y="1981200"/>
            <a:ext cx="2362200" cy="369888"/>
          </a:xfrm>
          <a:prstGeom prst="rect">
            <a:avLst/>
          </a:prstGeom>
          <a:noFill/>
          <a:ln w="9525">
            <a:noFill/>
            <a:miter lim="800000"/>
            <a:headEnd/>
            <a:tailEnd/>
          </a:ln>
        </p:spPr>
        <p:txBody>
          <a:bodyPr>
            <a:spAutoFit/>
          </a:bodyPr>
          <a:lstStyle/>
          <a:p>
            <a:pPr>
              <a:buFont typeface="Arial" charset="0"/>
              <a:buChar char="•"/>
            </a:pPr>
            <a:r>
              <a:rPr lang="en-US" dirty="0"/>
              <a:t>Compatibility check </a:t>
            </a:r>
          </a:p>
        </p:txBody>
      </p:sp>
      <p:pic>
        <p:nvPicPr>
          <p:cNvPr id="20" name="Picture 19" descr="9.PNG"/>
          <p:cNvPicPr/>
          <p:nvPr/>
        </p:nvPicPr>
        <p:blipFill>
          <a:blip r:embed="rId4"/>
          <a:stretch>
            <a:fillRect/>
          </a:stretch>
        </p:blipFill>
        <p:spPr>
          <a:xfrm>
            <a:off x="3200400" y="2362200"/>
            <a:ext cx="5486400" cy="4050030"/>
          </a:xfrm>
          <a:prstGeom prst="rect">
            <a:avLst/>
          </a:prstGeom>
        </p:spPr>
      </p:pic>
    </p:spTree>
  </p:cSld>
  <p:clrMapOvr>
    <a:masterClrMapping/>
  </p:clrMapOvr>
  <p:transition>
    <p:pull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1" name="TextBox 8"/>
          <p:cNvSpPr txBox="1">
            <a:spLocks noChangeArrowheads="1"/>
          </p:cNvSpPr>
          <p:nvPr/>
        </p:nvSpPr>
        <p:spPr bwMode="auto">
          <a:xfrm>
            <a:off x="381000" y="1600200"/>
            <a:ext cx="2743200" cy="523875"/>
          </a:xfrm>
          <a:prstGeom prst="rect">
            <a:avLst/>
          </a:prstGeom>
          <a:noFill/>
          <a:ln w="9525">
            <a:noFill/>
            <a:miter lim="800000"/>
            <a:headEnd/>
            <a:tailEnd/>
          </a:ln>
        </p:spPr>
        <p:txBody>
          <a:bodyPr>
            <a:spAutoFit/>
          </a:bodyPr>
          <a:lstStyle/>
          <a:p>
            <a:pPr>
              <a:buFont typeface="Wingdings" pitchFamily="2" charset="2"/>
              <a:buChar char="Ø"/>
            </a:pPr>
            <a:r>
              <a:rPr lang="en-US" sz="2800" b="1" dirty="0"/>
              <a:t>Design</a:t>
            </a:r>
          </a:p>
        </p:txBody>
      </p:sp>
      <p:sp>
        <p:nvSpPr>
          <p:cNvPr id="13" name="TextBox 12"/>
          <p:cNvSpPr txBox="1"/>
          <p:nvPr/>
        </p:nvSpPr>
        <p:spPr>
          <a:xfrm>
            <a:off x="685800" y="2514600"/>
            <a:ext cx="1600200" cy="369332"/>
          </a:xfrm>
          <a:prstGeom prst="rect">
            <a:avLst/>
          </a:prstGeom>
        </p:spPr>
        <p:style>
          <a:lnRef idx="0">
            <a:schemeClr val="dk1"/>
          </a:lnRef>
          <a:fillRef idx="3">
            <a:schemeClr val="dk1"/>
          </a:fillRef>
          <a:effectRef idx="3">
            <a:schemeClr val="dk1"/>
          </a:effectRef>
          <a:fontRef idx="minor">
            <a:schemeClr val="lt1"/>
          </a:fontRef>
        </p:style>
        <p:txBody>
          <a:bodyPr>
            <a:spAutoFit/>
          </a:bodyPr>
          <a:lstStyle/>
          <a:p>
            <a:pPr>
              <a:buFont typeface="Wingdings" pitchFamily="2" charset="2"/>
              <a:buChar char="ü"/>
              <a:defRPr/>
            </a:pPr>
            <a:r>
              <a:rPr lang="en-US" dirty="0"/>
              <a:t>Slab design</a:t>
            </a:r>
          </a:p>
        </p:txBody>
      </p:sp>
      <p:sp>
        <p:nvSpPr>
          <p:cNvPr id="14" name="TextBox 10"/>
          <p:cNvSpPr txBox="1">
            <a:spLocks noChangeArrowheads="1"/>
          </p:cNvSpPr>
          <p:nvPr/>
        </p:nvSpPr>
        <p:spPr bwMode="auto">
          <a:xfrm>
            <a:off x="762000" y="2895600"/>
            <a:ext cx="4648200" cy="646113"/>
          </a:xfrm>
          <a:prstGeom prst="rect">
            <a:avLst/>
          </a:prstGeom>
          <a:noFill/>
          <a:ln w="9525">
            <a:noFill/>
            <a:miter lim="800000"/>
            <a:headEnd/>
            <a:tailEnd/>
          </a:ln>
        </p:spPr>
        <p:txBody>
          <a:bodyPr>
            <a:spAutoFit/>
          </a:bodyPr>
          <a:lstStyle/>
          <a:p>
            <a:r>
              <a:rPr lang="en-US" dirty="0"/>
              <a:t>Slabs are designed as one way ribbed slab with thickness =</a:t>
            </a:r>
            <a:r>
              <a:rPr lang="en-US" dirty="0" smtClean="0"/>
              <a:t>35cm</a:t>
            </a:r>
            <a:endParaRPr lang="en-US" dirty="0"/>
          </a:p>
        </p:txBody>
      </p:sp>
      <p:pic>
        <p:nvPicPr>
          <p:cNvPr id="15" name="Picture 14" descr="55.PNG"/>
          <p:cNvPicPr/>
          <p:nvPr/>
        </p:nvPicPr>
        <p:blipFill>
          <a:blip r:embed="rId4"/>
          <a:stretch>
            <a:fillRect/>
          </a:stretch>
        </p:blipFill>
        <p:spPr>
          <a:xfrm>
            <a:off x="2590800" y="3581400"/>
            <a:ext cx="4572000" cy="2438400"/>
          </a:xfrm>
          <a:prstGeom prst="rect">
            <a:avLst/>
          </a:prstGeom>
        </p:spPr>
      </p:pic>
    </p:spTree>
  </p:cSld>
  <p:clrMapOvr>
    <a:masterClrMapping/>
  </p:clrMapOvr>
  <p:transition>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pic>
        <p:nvPicPr>
          <p:cNvPr id="12" name="Picture 11" descr="663.PNG"/>
          <p:cNvPicPr>
            <a:picLocks noChangeAspect="1"/>
          </p:cNvPicPr>
          <p:nvPr/>
        </p:nvPicPr>
        <p:blipFill>
          <a:blip r:embed="rId4"/>
          <a:stretch>
            <a:fillRect/>
          </a:stretch>
        </p:blipFill>
        <p:spPr>
          <a:xfrm>
            <a:off x="1447800" y="2362200"/>
            <a:ext cx="6603984" cy="3824609"/>
          </a:xfrm>
          <a:prstGeom prst="rect">
            <a:avLst/>
          </a:prstGeom>
        </p:spPr>
      </p:pic>
      <p:sp>
        <p:nvSpPr>
          <p:cNvPr id="16" name="Rectangle 8"/>
          <p:cNvSpPr>
            <a:spLocks noChangeArrowheads="1"/>
          </p:cNvSpPr>
          <p:nvPr/>
        </p:nvSpPr>
        <p:spPr bwMode="auto">
          <a:xfrm>
            <a:off x="533400" y="1447800"/>
            <a:ext cx="2838450" cy="369888"/>
          </a:xfrm>
          <a:prstGeom prst="rect">
            <a:avLst/>
          </a:prstGeom>
          <a:noFill/>
          <a:ln w="9525">
            <a:noFill/>
            <a:miter lim="800000"/>
            <a:headEnd/>
            <a:tailEnd/>
          </a:ln>
        </p:spPr>
        <p:txBody>
          <a:bodyPr wrap="none">
            <a:spAutoFit/>
          </a:bodyPr>
          <a:lstStyle/>
          <a:p>
            <a:pPr>
              <a:buFont typeface="Wingdings" pitchFamily="2" charset="2"/>
              <a:buChar char="v"/>
            </a:pPr>
            <a:r>
              <a:rPr lang="en-US" dirty="0"/>
              <a:t>Flexural  design for slab</a:t>
            </a:r>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dirty="0" smtClean="0">
                <a:latin typeface="Arial" pitchFamily="34" charset="0"/>
                <a:cs typeface="Arial" pitchFamily="34" charset="0"/>
              </a:rPr>
              <a:t>OBJECTIVES OF THIS STUDY</a:t>
            </a: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 name="TextBox 8"/>
          <p:cNvSpPr txBox="1"/>
          <p:nvPr/>
        </p:nvSpPr>
        <p:spPr>
          <a:xfrm>
            <a:off x="457200" y="1348800"/>
            <a:ext cx="8077200" cy="4832092"/>
          </a:xfrm>
          <a:prstGeom prst="rect">
            <a:avLst/>
          </a:prstGeom>
          <a:noFill/>
        </p:spPr>
        <p:txBody>
          <a:bodyPr>
            <a:spAutoFit/>
          </a:bodyPr>
          <a:lstStyle/>
          <a:p>
            <a:r>
              <a:rPr lang="en-US" sz="2800" b="1" dirty="0">
                <a:latin typeface="Arial" pitchFamily="34" charset="0"/>
                <a:cs typeface="Arial" pitchFamily="34" charset="0"/>
              </a:rPr>
              <a:t>This </a:t>
            </a:r>
            <a:r>
              <a:rPr lang="en-US" sz="2800" b="1" dirty="0" smtClean="0">
                <a:latin typeface="Arial" pitchFamily="34" charset="0"/>
                <a:cs typeface="Arial" pitchFamily="34" charset="0"/>
              </a:rPr>
              <a:t>project </a:t>
            </a:r>
            <a:r>
              <a:rPr lang="en-US" sz="2800" b="1" dirty="0">
                <a:latin typeface="Arial" pitchFamily="34" charset="0"/>
                <a:cs typeface="Arial" pitchFamily="34" charset="0"/>
              </a:rPr>
              <a:t>has the following </a:t>
            </a:r>
            <a:r>
              <a:rPr lang="en-US" sz="2800" b="1" dirty="0" smtClean="0">
                <a:latin typeface="Arial" pitchFamily="34" charset="0"/>
                <a:cs typeface="Arial" pitchFamily="34" charset="0"/>
              </a:rPr>
              <a:t>objectives:</a:t>
            </a:r>
          </a:p>
          <a:p>
            <a:endParaRPr lang="en-US" sz="2800" b="1" dirty="0">
              <a:latin typeface="Arial" pitchFamily="34" charset="0"/>
              <a:cs typeface="Arial" pitchFamily="34" charset="0"/>
            </a:endParaRPr>
          </a:p>
          <a:p>
            <a:pPr marL="514350" lvl="0" indent="-514350">
              <a:buFont typeface="Wingdings" pitchFamily="2" charset="2"/>
              <a:buChar char="Ø"/>
            </a:pPr>
            <a:r>
              <a:rPr lang="en-US" sz="2800" b="1" dirty="0">
                <a:latin typeface="Arial" pitchFamily="34" charset="0"/>
                <a:cs typeface="Arial" pitchFamily="34" charset="0"/>
              </a:rPr>
              <a:t>To avoid any problems that faced the previous projects during operating and maintenance stage by applying maintainability guideline during the design stage</a:t>
            </a:r>
            <a:r>
              <a:rPr lang="en-US" sz="2800" b="1" dirty="0" smtClean="0">
                <a:latin typeface="Arial" pitchFamily="34" charset="0"/>
                <a:cs typeface="Arial" pitchFamily="34" charset="0"/>
              </a:rPr>
              <a:t>.</a:t>
            </a:r>
          </a:p>
          <a:p>
            <a:pPr lvl="0"/>
            <a:endParaRPr lang="en-US" sz="2800" b="1" dirty="0">
              <a:latin typeface="Arial" pitchFamily="34" charset="0"/>
              <a:cs typeface="Arial" pitchFamily="34" charset="0"/>
            </a:endParaRPr>
          </a:p>
          <a:p>
            <a:pPr marL="514350" lvl="0" indent="-514350">
              <a:buFont typeface="Wingdings" pitchFamily="2" charset="2"/>
              <a:buChar char="Ø"/>
            </a:pPr>
            <a:r>
              <a:rPr lang="en-US" sz="2800" b="1" dirty="0">
                <a:latin typeface="Arial" pitchFamily="34" charset="0"/>
                <a:cs typeface="Arial" pitchFamily="34" charset="0"/>
              </a:rPr>
              <a:t>To build an integrated  rehabilitation center, that  have perfect Architectural, Structural, Mechanical, </a:t>
            </a:r>
            <a:r>
              <a:rPr lang="en-US" sz="2800" b="1" dirty="0" smtClean="0">
                <a:latin typeface="Arial" pitchFamily="34" charset="0"/>
                <a:cs typeface="Arial" pitchFamily="34" charset="0"/>
              </a:rPr>
              <a:t>Electrical.</a:t>
            </a:r>
            <a:endParaRPr lang="en-US" sz="2800" b="1" dirty="0">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0" name="Rectangle 9"/>
          <p:cNvSpPr/>
          <p:nvPr/>
        </p:nvSpPr>
        <p:spPr>
          <a:xfrm>
            <a:off x="76200" y="1306512"/>
            <a:ext cx="189186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Beams  design</a:t>
            </a:r>
          </a:p>
        </p:txBody>
      </p:sp>
      <p:pic>
        <p:nvPicPr>
          <p:cNvPr id="12" name="Picture 11" descr="Capture.PNG"/>
          <p:cNvPicPr>
            <a:picLocks noChangeAspect="1"/>
          </p:cNvPicPr>
          <p:nvPr/>
        </p:nvPicPr>
        <p:blipFill>
          <a:blip r:embed="rId4"/>
          <a:stretch>
            <a:fillRect/>
          </a:stretch>
        </p:blipFill>
        <p:spPr>
          <a:xfrm>
            <a:off x="2057400" y="914400"/>
            <a:ext cx="4731971" cy="5586778"/>
          </a:xfrm>
          <a:prstGeom prst="rect">
            <a:avLst/>
          </a:prstGeom>
        </p:spPr>
      </p:pic>
    </p:spTree>
  </p:cSld>
  <p:clrMapOvr>
    <a:masterClrMapping/>
  </p:clrMapOvr>
  <p:transition>
    <p:pull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0" name="Rectangle 9"/>
          <p:cNvSpPr/>
          <p:nvPr/>
        </p:nvSpPr>
        <p:spPr>
          <a:xfrm>
            <a:off x="76200" y="1306512"/>
            <a:ext cx="1891865"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Beams  design</a:t>
            </a:r>
          </a:p>
        </p:txBody>
      </p:sp>
      <p:sp>
        <p:nvSpPr>
          <p:cNvPr id="12" name="Rectangle 18"/>
          <p:cNvSpPr>
            <a:spLocks noChangeArrowheads="1"/>
          </p:cNvSpPr>
          <p:nvPr/>
        </p:nvSpPr>
        <p:spPr bwMode="auto">
          <a:xfrm>
            <a:off x="2617792" y="1295400"/>
            <a:ext cx="3144515" cy="369332"/>
          </a:xfrm>
          <a:prstGeom prst="rect">
            <a:avLst/>
          </a:prstGeom>
          <a:noFill/>
          <a:ln w="9525">
            <a:noFill/>
            <a:miter lim="800000"/>
            <a:headEnd/>
            <a:tailEnd/>
          </a:ln>
        </p:spPr>
        <p:txBody>
          <a:bodyPr wrap="none">
            <a:spAutoFit/>
          </a:bodyPr>
          <a:lstStyle/>
          <a:p>
            <a:r>
              <a:rPr lang="en-US" dirty="0" smtClean="0"/>
              <a:t> Details for main beam(35*90)</a:t>
            </a:r>
            <a:endParaRPr lang="en-US" dirty="0"/>
          </a:p>
        </p:txBody>
      </p:sp>
      <p:sp>
        <p:nvSpPr>
          <p:cNvPr id="13" name="Right Arrow 12"/>
          <p:cNvSpPr/>
          <p:nvPr/>
        </p:nvSpPr>
        <p:spPr>
          <a:xfrm>
            <a:off x="2084392" y="1447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4" name="Picture 13" descr="3333.PNG"/>
          <p:cNvPicPr>
            <a:picLocks noChangeAspect="1"/>
          </p:cNvPicPr>
          <p:nvPr/>
        </p:nvPicPr>
        <p:blipFill>
          <a:blip r:embed="rId4"/>
          <a:stretch>
            <a:fillRect/>
          </a:stretch>
        </p:blipFill>
        <p:spPr>
          <a:xfrm>
            <a:off x="0" y="2133600"/>
            <a:ext cx="9144000" cy="2895599"/>
          </a:xfrm>
          <a:prstGeom prst="rect">
            <a:avLst/>
          </a:prstGeom>
        </p:spPr>
      </p:pic>
      <p:pic>
        <p:nvPicPr>
          <p:cNvPr id="15" name="Picture 14" descr="52.PNG"/>
          <p:cNvPicPr>
            <a:picLocks noChangeAspect="1"/>
          </p:cNvPicPr>
          <p:nvPr/>
        </p:nvPicPr>
        <p:blipFill>
          <a:blip r:embed="rId5"/>
          <a:stretch>
            <a:fillRect/>
          </a:stretch>
        </p:blipFill>
        <p:spPr>
          <a:xfrm>
            <a:off x="2133600" y="4572000"/>
            <a:ext cx="3429000" cy="1980127"/>
          </a:xfrm>
          <a:prstGeom prst="rect">
            <a:avLst/>
          </a:prstGeom>
        </p:spPr>
      </p:pic>
    </p:spTree>
  </p:cSld>
  <p:clrMapOvr>
    <a:masterClrMapping/>
  </p:clrMapOvr>
  <p:transition>
    <p:pull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0" name="Rectangle 9"/>
          <p:cNvSpPr/>
          <p:nvPr/>
        </p:nvSpPr>
        <p:spPr>
          <a:xfrm>
            <a:off x="76200" y="1306512"/>
            <a:ext cx="1780937"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smtClean="0"/>
              <a:t>column  </a:t>
            </a:r>
            <a:r>
              <a:rPr lang="en-US" dirty="0"/>
              <a:t>design</a:t>
            </a:r>
          </a:p>
        </p:txBody>
      </p:sp>
      <p:graphicFrame>
        <p:nvGraphicFramePr>
          <p:cNvPr id="16" name="Table 15"/>
          <p:cNvGraphicFramePr>
            <a:graphicFrameLocks noGrp="1"/>
          </p:cNvGraphicFramePr>
          <p:nvPr/>
        </p:nvGraphicFramePr>
        <p:xfrm>
          <a:off x="457200" y="2743200"/>
          <a:ext cx="8001000" cy="2743200"/>
        </p:xfrm>
        <a:graphic>
          <a:graphicData uri="http://schemas.openxmlformats.org/drawingml/2006/table">
            <a:tbl>
              <a:tblPr/>
              <a:tblGrid>
                <a:gridCol w="1868686"/>
                <a:gridCol w="1734731"/>
                <a:gridCol w="932908"/>
                <a:gridCol w="1831370"/>
                <a:gridCol w="1633305"/>
              </a:tblGrid>
              <a:tr h="1371600">
                <a:tc>
                  <a:txBody>
                    <a:bodyPr/>
                    <a:lstStyle/>
                    <a:p>
                      <a:pPr marL="0" marR="0" algn="l" rtl="0">
                        <a:spcBef>
                          <a:spcPts val="0"/>
                        </a:spcBef>
                        <a:spcAft>
                          <a:spcPts val="0"/>
                        </a:spcAft>
                      </a:pPr>
                      <a:r>
                        <a:rPr lang="en-US" sz="1200">
                          <a:solidFill>
                            <a:srgbClr val="000000"/>
                          </a:solidFill>
                          <a:latin typeface="Times New Roman"/>
                          <a:ea typeface="SimSun"/>
                          <a:cs typeface="Times New Roman"/>
                        </a:rPr>
                        <a:t>Group </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Dimension (mm)</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l" rtl="0">
                        <a:spcBef>
                          <a:spcPts val="0"/>
                        </a:spcBef>
                        <a:spcAft>
                          <a:spcPts val="0"/>
                        </a:spcAft>
                      </a:pPr>
                      <a:r>
                        <a:rPr lang="en-US" sz="1200">
                          <a:latin typeface="Times New Roman"/>
                          <a:ea typeface="SimSun"/>
                          <a:cs typeface="Times New Roman"/>
                        </a:rPr>
                        <a:t>ρ</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Area of steel(mm</a:t>
                      </a:r>
                      <a:r>
                        <a:rPr lang="en-US" sz="1200" baseline="30000">
                          <a:solidFill>
                            <a:srgbClr val="000000"/>
                          </a:solidFill>
                          <a:latin typeface="Times New Roman"/>
                          <a:ea typeface="SimSun"/>
                          <a:cs typeface="Times New Roman"/>
                        </a:rPr>
                        <a:t>2</a:t>
                      </a:r>
                      <a:r>
                        <a:rPr lang="en-US" sz="1200">
                          <a:solidFill>
                            <a:srgbClr val="000000"/>
                          </a:solidFill>
                          <a:latin typeface="Times New Roman"/>
                          <a:ea typeface="SimSun"/>
                          <a:cs typeface="Times New Roman"/>
                        </a:rPr>
                        <a:t>)</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Number of bars </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685800">
                <a:tc>
                  <a:txBody>
                    <a:bodyPr/>
                    <a:lstStyle/>
                    <a:p>
                      <a:pPr marL="0" marR="0" algn="l" rtl="0">
                        <a:spcBef>
                          <a:spcPts val="0"/>
                        </a:spcBef>
                        <a:spcAft>
                          <a:spcPts val="0"/>
                        </a:spcAft>
                      </a:pPr>
                      <a:r>
                        <a:rPr lang="en-US" sz="1200">
                          <a:solidFill>
                            <a:srgbClr val="000000"/>
                          </a:solidFill>
                          <a:latin typeface="Times New Roman"/>
                          <a:ea typeface="SimSun"/>
                          <a:cs typeface="Times New Roman"/>
                        </a:rPr>
                        <a:t>C1</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300*400</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1%</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1200</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10</a:t>
                      </a:r>
                      <a:r>
                        <a:rPr lang="en-US" sz="1200">
                          <a:latin typeface="Times New Roman"/>
                          <a:ea typeface="SimSun"/>
                          <a:cs typeface="Times New Roman"/>
                        </a:rPr>
                        <a:t> Ø</a:t>
                      </a:r>
                      <a:r>
                        <a:rPr lang="en-US" sz="1200">
                          <a:solidFill>
                            <a:srgbClr val="000000"/>
                          </a:solidFill>
                          <a:latin typeface="Times New Roman"/>
                          <a:ea typeface="SimSun"/>
                          <a:cs typeface="Times New Roman"/>
                        </a:rPr>
                        <a:t> 12</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A7BFDE"/>
                    </a:solidFill>
                  </a:tcPr>
                </a:tc>
              </a:tr>
              <a:tr h="685800">
                <a:tc>
                  <a:txBody>
                    <a:bodyPr/>
                    <a:lstStyle/>
                    <a:p>
                      <a:pPr marL="0" marR="0" algn="l" rtl="0">
                        <a:spcBef>
                          <a:spcPts val="0"/>
                        </a:spcBef>
                        <a:spcAft>
                          <a:spcPts val="0"/>
                        </a:spcAft>
                      </a:pPr>
                      <a:r>
                        <a:rPr lang="en-US" sz="1200">
                          <a:solidFill>
                            <a:srgbClr val="000000"/>
                          </a:solidFill>
                          <a:latin typeface="Times New Roman"/>
                          <a:ea typeface="SimSun"/>
                          <a:cs typeface="Times New Roman"/>
                        </a:rPr>
                        <a:t>C2 </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300*700</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1%</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l" rtl="0">
                        <a:spcBef>
                          <a:spcPts val="0"/>
                        </a:spcBef>
                        <a:spcAft>
                          <a:spcPts val="0"/>
                        </a:spcAft>
                      </a:pPr>
                      <a:r>
                        <a:rPr lang="en-US" sz="1200">
                          <a:solidFill>
                            <a:srgbClr val="000000"/>
                          </a:solidFill>
                          <a:latin typeface="Times New Roman"/>
                          <a:ea typeface="SimSun"/>
                          <a:cs typeface="Times New Roman"/>
                        </a:rPr>
                        <a:t>2100</a:t>
                      </a:r>
                      <a:endParaRPr lang="en-US" sz="120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gn="l" rtl="0">
                        <a:spcBef>
                          <a:spcPts val="0"/>
                        </a:spcBef>
                        <a:spcAft>
                          <a:spcPts val="0"/>
                        </a:spcAft>
                      </a:pPr>
                      <a:r>
                        <a:rPr lang="en-US" sz="1200" dirty="0">
                          <a:solidFill>
                            <a:srgbClr val="000000"/>
                          </a:solidFill>
                          <a:latin typeface="Times New Roman"/>
                          <a:ea typeface="SimSun"/>
                          <a:cs typeface="Times New Roman"/>
                        </a:rPr>
                        <a:t>12</a:t>
                      </a:r>
                      <a:r>
                        <a:rPr lang="en-US" sz="1200" dirty="0">
                          <a:latin typeface="Times New Roman"/>
                          <a:ea typeface="SimSun"/>
                          <a:cs typeface="Times New Roman"/>
                        </a:rPr>
                        <a:t> Ø</a:t>
                      </a:r>
                      <a:r>
                        <a:rPr lang="en-US" sz="1200" dirty="0">
                          <a:solidFill>
                            <a:srgbClr val="000000"/>
                          </a:solidFill>
                          <a:latin typeface="Times New Roman"/>
                          <a:ea typeface="SimSun"/>
                          <a:cs typeface="Times New Roman"/>
                        </a:rPr>
                        <a:t> 16</a:t>
                      </a:r>
                      <a:endParaRPr lang="en-US" sz="1200" dirty="0">
                        <a:latin typeface="Times New Roman"/>
                        <a:ea typeface="SimSun"/>
                        <a:cs typeface="Arial"/>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bl>
          </a:graphicData>
        </a:graphic>
      </p:graphicFrame>
    </p:spTree>
  </p:cSld>
  <p:clrMapOvr>
    <a:masterClrMapping/>
  </p:clrMapOvr>
  <p:transition>
    <p:pull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1" name="Rectangle 10"/>
          <p:cNvSpPr/>
          <p:nvPr/>
        </p:nvSpPr>
        <p:spPr>
          <a:xfrm>
            <a:off x="152400" y="1447800"/>
            <a:ext cx="1752339"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footing  design</a:t>
            </a:r>
          </a:p>
        </p:txBody>
      </p:sp>
      <p:sp>
        <p:nvSpPr>
          <p:cNvPr id="12" name="Rectangle 11"/>
          <p:cNvSpPr/>
          <p:nvPr/>
        </p:nvSpPr>
        <p:spPr>
          <a:xfrm>
            <a:off x="609600" y="1981200"/>
            <a:ext cx="4572000" cy="1477328"/>
          </a:xfrm>
          <a:prstGeom prst="rect">
            <a:avLst/>
          </a:prstGeom>
        </p:spPr>
        <p:txBody>
          <a:bodyPr wrap="square">
            <a:spAutoFit/>
          </a:bodyPr>
          <a:lstStyle/>
          <a:p>
            <a:pPr algn="justLow" eaLnBrk="0" hangingPunct="0">
              <a:tabLst>
                <a:tab pos="3349625" algn="l"/>
                <a:tab pos="5273675" algn="r"/>
              </a:tabLst>
            </a:pPr>
            <a:r>
              <a:rPr lang="en-US" altLang="zh-CN" dirty="0" smtClean="0">
                <a:latin typeface="Times New Roman" pitchFamily="18" charset="0"/>
              </a:rPr>
              <a:t>All footing are designed manually by working design method, reactions were taken from SAP model, all calculations were made by excel. the following table shows the design details of footings.</a:t>
            </a:r>
            <a:endParaRPr lang="en-US" altLang="zh-CN" dirty="0"/>
          </a:p>
        </p:txBody>
      </p:sp>
      <p:graphicFrame>
        <p:nvGraphicFramePr>
          <p:cNvPr id="13" name="Table 12"/>
          <p:cNvGraphicFramePr>
            <a:graphicFrameLocks noGrp="1"/>
          </p:cNvGraphicFramePr>
          <p:nvPr/>
        </p:nvGraphicFramePr>
        <p:xfrm>
          <a:off x="914400" y="3886200"/>
          <a:ext cx="6858000" cy="1905000"/>
        </p:xfrm>
        <a:graphic>
          <a:graphicData uri="http://schemas.openxmlformats.org/drawingml/2006/table">
            <a:tbl>
              <a:tblPr/>
              <a:tblGrid>
                <a:gridCol w="1248317"/>
                <a:gridCol w="1311043"/>
                <a:gridCol w="2041293"/>
                <a:gridCol w="1052396"/>
                <a:gridCol w="1204951"/>
              </a:tblGrid>
              <a:tr h="476250">
                <a:tc>
                  <a:txBody>
                    <a:bodyPr/>
                    <a:lstStyle/>
                    <a:p>
                      <a:pPr marL="0" marR="0" algn="ctr" rtl="0">
                        <a:spcBef>
                          <a:spcPts val="0"/>
                        </a:spcBef>
                        <a:spcAft>
                          <a:spcPts val="0"/>
                        </a:spcAft>
                      </a:pPr>
                      <a:r>
                        <a:rPr lang="en-US" sz="1100" b="1">
                          <a:solidFill>
                            <a:srgbClr val="FFFFFF"/>
                          </a:solidFill>
                          <a:latin typeface="Times New Roman"/>
                          <a:ea typeface="SimSun"/>
                          <a:cs typeface="Times New Roman"/>
                        </a:rPr>
                        <a:t>GROUP</a:t>
                      </a:r>
                      <a:endParaRPr lang="en-US" sz="1200">
                        <a:latin typeface="Times New Roman"/>
                        <a:ea typeface="SimSun"/>
                        <a:cs typeface="Arial"/>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0504D"/>
                    </a:solidFill>
                  </a:tcPr>
                </a:tc>
                <a:tc>
                  <a:txBody>
                    <a:bodyPr/>
                    <a:lstStyle/>
                    <a:p>
                      <a:pPr marL="0" marR="0" algn="ctr" rtl="0">
                        <a:spcBef>
                          <a:spcPts val="0"/>
                        </a:spcBef>
                        <a:spcAft>
                          <a:spcPts val="0"/>
                        </a:spcAft>
                      </a:pPr>
                      <a:r>
                        <a:rPr lang="en-US" sz="1100" b="1">
                          <a:solidFill>
                            <a:srgbClr val="FFFFFF"/>
                          </a:solidFill>
                          <a:latin typeface="Times New Roman"/>
                          <a:ea typeface="SimSun"/>
                          <a:cs typeface="Times New Roman"/>
                        </a:rPr>
                        <a:t>TYPE</a:t>
                      </a:r>
                      <a:endParaRPr lang="en-US" sz="1200">
                        <a:latin typeface="Times New Roman"/>
                        <a:ea typeface="SimSun"/>
                        <a:cs typeface="Arial"/>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0504D"/>
                    </a:solidFill>
                  </a:tcPr>
                </a:tc>
                <a:tc>
                  <a:txBody>
                    <a:bodyPr/>
                    <a:lstStyle/>
                    <a:p>
                      <a:pPr marL="0" marR="0" algn="ctr" rtl="0">
                        <a:spcBef>
                          <a:spcPts val="0"/>
                        </a:spcBef>
                        <a:spcAft>
                          <a:spcPts val="0"/>
                        </a:spcAft>
                      </a:pPr>
                      <a:r>
                        <a:rPr lang="en-US" sz="1100" b="1">
                          <a:solidFill>
                            <a:srgbClr val="FFFFFF"/>
                          </a:solidFill>
                          <a:latin typeface="Times New Roman"/>
                          <a:ea typeface="SimSun"/>
                          <a:cs typeface="Times New Roman"/>
                        </a:rPr>
                        <a:t>COLUMNS</a:t>
                      </a:r>
                      <a:endParaRPr lang="en-US" sz="1200">
                        <a:latin typeface="Times New Roman"/>
                        <a:ea typeface="SimSun"/>
                        <a:cs typeface="Arial"/>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0504D"/>
                    </a:solidFill>
                  </a:tcPr>
                </a:tc>
                <a:tc>
                  <a:txBody>
                    <a:bodyPr/>
                    <a:lstStyle/>
                    <a:p>
                      <a:pPr marL="0" marR="0" algn="ctr" rtl="0">
                        <a:spcBef>
                          <a:spcPts val="0"/>
                        </a:spcBef>
                        <a:spcAft>
                          <a:spcPts val="0"/>
                        </a:spcAft>
                      </a:pPr>
                      <a:r>
                        <a:rPr lang="en-US" sz="1100" b="1">
                          <a:solidFill>
                            <a:srgbClr val="FFFFFF"/>
                          </a:solidFill>
                          <a:latin typeface="Times New Roman"/>
                          <a:ea typeface="SimSun"/>
                          <a:cs typeface="Times New Roman"/>
                        </a:rPr>
                        <a:t>PU</a:t>
                      </a:r>
                      <a:endParaRPr lang="en-US" sz="1200">
                        <a:latin typeface="Times New Roman"/>
                        <a:ea typeface="SimSun"/>
                        <a:cs typeface="Arial"/>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0504D"/>
                    </a:solidFill>
                  </a:tcPr>
                </a:tc>
                <a:tc>
                  <a:txBody>
                    <a:bodyPr/>
                    <a:lstStyle/>
                    <a:p>
                      <a:pPr marL="0" marR="0" algn="ctr" rtl="0">
                        <a:spcBef>
                          <a:spcPts val="0"/>
                        </a:spcBef>
                        <a:spcAft>
                          <a:spcPts val="0"/>
                        </a:spcAft>
                      </a:pPr>
                      <a:r>
                        <a:rPr lang="en-US" sz="1100" b="1">
                          <a:solidFill>
                            <a:srgbClr val="FFFFFF"/>
                          </a:solidFill>
                          <a:latin typeface="Times New Roman"/>
                          <a:ea typeface="SimSun"/>
                          <a:cs typeface="Times New Roman"/>
                        </a:rPr>
                        <a:t>DIM(m)</a:t>
                      </a:r>
                      <a:endParaRPr lang="en-US" sz="1200">
                        <a:latin typeface="Times New Roman"/>
                        <a:ea typeface="SimSun"/>
                        <a:cs typeface="Arial"/>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0504D"/>
                    </a:solidFill>
                  </a:tcPr>
                </a:tc>
              </a:tr>
              <a:tr h="476250">
                <a:tc>
                  <a:txBody>
                    <a:bodyPr/>
                    <a:lstStyle/>
                    <a:p>
                      <a:pPr marL="0" marR="0" algn="ctr" rtl="0">
                        <a:spcBef>
                          <a:spcPts val="0"/>
                        </a:spcBef>
                        <a:spcAft>
                          <a:spcPts val="0"/>
                        </a:spcAft>
                      </a:pPr>
                      <a:r>
                        <a:rPr lang="en-US" sz="1100" b="1">
                          <a:solidFill>
                            <a:srgbClr val="FFFFFF"/>
                          </a:solidFill>
                          <a:latin typeface="Times New Roman"/>
                          <a:ea typeface="SimSun"/>
                          <a:cs typeface="Times New Roman"/>
                        </a:rPr>
                        <a:t>F1</a:t>
                      </a:r>
                      <a:endParaRPr lang="en-US" sz="1200">
                        <a:latin typeface="Times New Roman"/>
                        <a:ea typeface="SimSun"/>
                        <a:cs typeface="Arial"/>
                      </a:endParaRPr>
                    </a:p>
                  </a:txBody>
                  <a:tcPr marL="68580" marR="68580" marT="0" marB="0">
                    <a:lnL>
                      <a:noFill/>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rtl="0">
                        <a:spcBef>
                          <a:spcPts val="0"/>
                        </a:spcBef>
                        <a:spcAft>
                          <a:spcPts val="0"/>
                        </a:spcAft>
                      </a:pPr>
                      <a:r>
                        <a:rPr lang="en-US" sz="1100">
                          <a:latin typeface="Times New Roman"/>
                          <a:ea typeface="SimSun"/>
                          <a:cs typeface="Times New Roman"/>
                        </a:rPr>
                        <a:t>ISOLATED</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spcBef>
                          <a:spcPts val="0"/>
                        </a:spcBef>
                        <a:spcAft>
                          <a:spcPts val="0"/>
                        </a:spcAft>
                      </a:pPr>
                      <a:r>
                        <a:rPr lang="en-US" sz="1100">
                          <a:latin typeface="Times New Roman"/>
                          <a:ea typeface="SimSun"/>
                          <a:cs typeface="Times New Roman"/>
                        </a:rPr>
                        <a:t>6,5,3,8,14,23,1,24,25,26,20</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spcBef>
                          <a:spcPts val="0"/>
                        </a:spcBef>
                        <a:spcAft>
                          <a:spcPts val="0"/>
                        </a:spcAft>
                      </a:pPr>
                      <a:r>
                        <a:rPr lang="en-US" sz="1100">
                          <a:latin typeface="Times New Roman"/>
                          <a:ea typeface="SimSun"/>
                          <a:cs typeface="Times New Roman"/>
                        </a:rPr>
                        <a:t>1300</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spcBef>
                          <a:spcPts val="0"/>
                        </a:spcBef>
                        <a:spcAft>
                          <a:spcPts val="0"/>
                        </a:spcAft>
                      </a:pPr>
                      <a:r>
                        <a:rPr lang="en-US" sz="1100">
                          <a:latin typeface="Times New Roman"/>
                          <a:ea typeface="SimSun"/>
                          <a:cs typeface="Times New Roman"/>
                        </a:rPr>
                        <a:t>2.4*2.1*0.5</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76250">
                <a:tc>
                  <a:txBody>
                    <a:bodyPr/>
                    <a:lstStyle/>
                    <a:p>
                      <a:pPr marL="0" marR="0" algn="ctr" rtl="0">
                        <a:spcBef>
                          <a:spcPts val="0"/>
                        </a:spcBef>
                        <a:spcAft>
                          <a:spcPts val="0"/>
                        </a:spcAft>
                      </a:pPr>
                      <a:r>
                        <a:rPr lang="en-US" sz="1100" b="1">
                          <a:solidFill>
                            <a:srgbClr val="FFFFFF"/>
                          </a:solidFill>
                          <a:latin typeface="Times New Roman"/>
                          <a:ea typeface="SimSun"/>
                          <a:cs typeface="Times New Roman"/>
                        </a:rPr>
                        <a:t>F2</a:t>
                      </a:r>
                      <a:endParaRPr lang="en-US" sz="1200">
                        <a:latin typeface="Times New Roman"/>
                        <a:ea typeface="SimSun"/>
                        <a:cs typeface="Arial"/>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rtl="0">
                        <a:spcBef>
                          <a:spcPts val="0"/>
                        </a:spcBef>
                        <a:spcAft>
                          <a:spcPts val="0"/>
                        </a:spcAft>
                      </a:pPr>
                      <a:r>
                        <a:rPr lang="en-US" sz="1100">
                          <a:latin typeface="Times New Roman"/>
                          <a:ea typeface="SimSun"/>
                          <a:cs typeface="Times New Roman"/>
                        </a:rPr>
                        <a:t>ISOLATED</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en-US" sz="1100">
                          <a:latin typeface="Times New Roman"/>
                          <a:ea typeface="SimSun"/>
                          <a:cs typeface="Times New Roman"/>
                        </a:rPr>
                        <a:t>22</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en-US" sz="1100">
                          <a:latin typeface="Times New Roman"/>
                          <a:ea typeface="SimSun"/>
                          <a:cs typeface="Times New Roman"/>
                        </a:rPr>
                        <a:t>1600</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spcBef>
                          <a:spcPts val="0"/>
                        </a:spcBef>
                        <a:spcAft>
                          <a:spcPts val="0"/>
                        </a:spcAft>
                      </a:pPr>
                      <a:r>
                        <a:rPr lang="en-US" sz="1100">
                          <a:latin typeface="Times New Roman"/>
                          <a:ea typeface="SimSun"/>
                          <a:cs typeface="Times New Roman"/>
                        </a:rPr>
                        <a:t>2.6*2.0*0.5</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250">
                <a:tc>
                  <a:txBody>
                    <a:bodyPr/>
                    <a:lstStyle/>
                    <a:p>
                      <a:pPr marL="0" marR="0" algn="ctr" rtl="0">
                        <a:spcBef>
                          <a:spcPts val="0"/>
                        </a:spcBef>
                        <a:spcAft>
                          <a:spcPts val="0"/>
                        </a:spcAft>
                      </a:pPr>
                      <a:r>
                        <a:rPr lang="en-US" sz="1100" b="1">
                          <a:solidFill>
                            <a:srgbClr val="FFFFFF"/>
                          </a:solidFill>
                          <a:latin typeface="Times New Roman"/>
                          <a:ea typeface="SimSun"/>
                          <a:cs typeface="Times New Roman"/>
                        </a:rPr>
                        <a:t>F3</a:t>
                      </a:r>
                      <a:endParaRPr lang="en-US" sz="1200">
                        <a:latin typeface="Times New Roman"/>
                        <a:ea typeface="SimSun"/>
                        <a:cs typeface="Arial"/>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0504D"/>
                    </a:solidFill>
                  </a:tcPr>
                </a:tc>
                <a:tc>
                  <a:txBody>
                    <a:bodyPr/>
                    <a:lstStyle/>
                    <a:p>
                      <a:pPr marL="0" marR="0" algn="ctr" rtl="0">
                        <a:spcBef>
                          <a:spcPts val="0"/>
                        </a:spcBef>
                        <a:spcAft>
                          <a:spcPts val="0"/>
                        </a:spcAft>
                      </a:pPr>
                      <a:r>
                        <a:rPr lang="en-US" sz="1100">
                          <a:latin typeface="Times New Roman"/>
                          <a:ea typeface="SimSun"/>
                          <a:cs typeface="Times New Roman"/>
                        </a:rPr>
                        <a:t>COMPINED</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spcBef>
                          <a:spcPts val="0"/>
                        </a:spcBef>
                        <a:spcAft>
                          <a:spcPts val="0"/>
                        </a:spcAft>
                      </a:pPr>
                      <a:r>
                        <a:rPr lang="en-US" sz="1100">
                          <a:latin typeface="Times New Roman"/>
                          <a:ea typeface="SimSun"/>
                          <a:cs typeface="Times New Roman"/>
                        </a:rPr>
                        <a:t>(16,9),(17,10),(18,11)</a:t>
                      </a:r>
                      <a:endParaRPr lang="en-US" sz="120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spcBef>
                          <a:spcPts val="0"/>
                        </a:spcBef>
                        <a:spcAft>
                          <a:spcPts val="0"/>
                        </a:spcAft>
                      </a:pPr>
                      <a:endParaRPr lang="en-US" sz="11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rtl="0">
                        <a:spcBef>
                          <a:spcPts val="0"/>
                        </a:spcBef>
                        <a:spcAft>
                          <a:spcPts val="0"/>
                        </a:spcAft>
                      </a:pPr>
                      <a:r>
                        <a:rPr lang="en-US" sz="1100" dirty="0">
                          <a:latin typeface="Times New Roman"/>
                          <a:ea typeface="SimSun"/>
                          <a:cs typeface="Times New Roman"/>
                        </a:rPr>
                        <a:t>8.4*2.5*0.8</a:t>
                      </a:r>
                      <a:endParaRPr lang="en-US" sz="1200" dirty="0">
                        <a:latin typeface="Times New Roman"/>
                        <a:ea typeface="SimSu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bl>
          </a:graphicData>
        </a:graphic>
      </p:graphicFrame>
    </p:spTree>
  </p:cSld>
  <p:clrMapOvr>
    <a:masterClrMapping/>
  </p:clrMapOvr>
  <p:transition>
    <p:pull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9" name="Rectangle 8"/>
          <p:cNvSpPr/>
          <p:nvPr/>
        </p:nvSpPr>
        <p:spPr>
          <a:xfrm>
            <a:off x="95870" y="1295400"/>
            <a:ext cx="3028330"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smtClean="0"/>
              <a:t>Columns and footing  </a:t>
            </a:r>
            <a:r>
              <a:rPr lang="en-US" dirty="0"/>
              <a:t>design</a:t>
            </a:r>
          </a:p>
        </p:txBody>
      </p:sp>
      <p:sp>
        <p:nvSpPr>
          <p:cNvPr id="10" name="Right Arrow 9"/>
          <p:cNvSpPr/>
          <p:nvPr/>
        </p:nvSpPr>
        <p:spPr>
          <a:xfrm>
            <a:off x="3276600" y="1447800"/>
            <a:ext cx="4572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TextBox 14"/>
          <p:cNvSpPr txBox="1">
            <a:spLocks noChangeArrowheads="1"/>
          </p:cNvSpPr>
          <p:nvPr/>
        </p:nvSpPr>
        <p:spPr bwMode="auto">
          <a:xfrm>
            <a:off x="3962400" y="1295400"/>
            <a:ext cx="4495800" cy="369888"/>
          </a:xfrm>
          <a:prstGeom prst="rect">
            <a:avLst/>
          </a:prstGeom>
          <a:noFill/>
          <a:ln w="9525">
            <a:noFill/>
            <a:miter lim="800000"/>
            <a:headEnd/>
            <a:tailEnd/>
          </a:ln>
        </p:spPr>
        <p:txBody>
          <a:bodyPr>
            <a:spAutoFit/>
          </a:bodyPr>
          <a:lstStyle/>
          <a:p>
            <a:r>
              <a:rPr lang="en-US" dirty="0" smtClean="0"/>
              <a:t> Details </a:t>
            </a:r>
            <a:r>
              <a:rPr lang="en-US" dirty="0"/>
              <a:t>of </a:t>
            </a:r>
            <a:r>
              <a:rPr lang="en-US" dirty="0" smtClean="0"/>
              <a:t>columns(col.2)</a:t>
            </a:r>
            <a:endParaRPr lang="en-US" dirty="0"/>
          </a:p>
        </p:txBody>
      </p:sp>
      <p:pic>
        <p:nvPicPr>
          <p:cNvPr id="77826" name="Picture 2"/>
          <p:cNvPicPr>
            <a:picLocks noChangeAspect="1" noChangeArrowheads="1"/>
          </p:cNvPicPr>
          <p:nvPr/>
        </p:nvPicPr>
        <p:blipFill>
          <a:blip r:embed="rId4"/>
          <a:srcRect/>
          <a:stretch>
            <a:fillRect/>
          </a:stretch>
        </p:blipFill>
        <p:spPr bwMode="auto">
          <a:xfrm>
            <a:off x="228600" y="1905000"/>
            <a:ext cx="3962400" cy="4397177"/>
          </a:xfrm>
          <a:prstGeom prst="rect">
            <a:avLst/>
          </a:prstGeom>
          <a:noFill/>
          <a:ln w="9525">
            <a:noFill/>
            <a:miter lim="800000"/>
            <a:headEnd/>
            <a:tailEnd/>
          </a:ln>
          <a:effectLst/>
        </p:spPr>
      </p:pic>
      <p:pic>
        <p:nvPicPr>
          <p:cNvPr id="12" name="Picture 11" descr="mm.PNG"/>
          <p:cNvPicPr>
            <a:picLocks noChangeAspect="1"/>
          </p:cNvPicPr>
          <p:nvPr/>
        </p:nvPicPr>
        <p:blipFill>
          <a:blip r:embed="rId5"/>
          <a:stretch>
            <a:fillRect/>
          </a:stretch>
        </p:blipFill>
        <p:spPr>
          <a:xfrm>
            <a:off x="4495800" y="1600200"/>
            <a:ext cx="3048000" cy="4854223"/>
          </a:xfrm>
          <a:prstGeom prst="rect">
            <a:avLst/>
          </a:prstGeom>
        </p:spPr>
      </p:pic>
    </p:spTree>
  </p:cSld>
  <p:clrMapOvr>
    <a:masterClrMapping/>
  </p:clrMapOvr>
  <p:transition>
    <p:pull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4" name="Rectangle 13"/>
          <p:cNvSpPr/>
          <p:nvPr/>
        </p:nvSpPr>
        <p:spPr>
          <a:xfrm>
            <a:off x="152400" y="1447800"/>
            <a:ext cx="2047997"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Shear wall  design</a:t>
            </a:r>
          </a:p>
        </p:txBody>
      </p:sp>
      <p:sp>
        <p:nvSpPr>
          <p:cNvPr id="15" name="TextBox 14"/>
          <p:cNvSpPr txBox="1">
            <a:spLocks noChangeArrowheads="1"/>
          </p:cNvSpPr>
          <p:nvPr/>
        </p:nvSpPr>
        <p:spPr bwMode="auto">
          <a:xfrm>
            <a:off x="685800" y="2895600"/>
            <a:ext cx="7315200" cy="2032000"/>
          </a:xfrm>
          <a:prstGeom prst="rect">
            <a:avLst/>
          </a:prstGeom>
          <a:noFill/>
          <a:ln w="9525">
            <a:noFill/>
            <a:miter lim="800000"/>
            <a:headEnd/>
            <a:tailEnd/>
          </a:ln>
        </p:spPr>
        <p:txBody>
          <a:bodyPr>
            <a:spAutoFit/>
          </a:bodyPr>
          <a:lstStyle/>
          <a:p>
            <a:r>
              <a:rPr lang="en-US" dirty="0"/>
              <a:t> ACI code 318 chapter </a:t>
            </a:r>
            <a:r>
              <a:rPr lang="en-US" dirty="0" smtClean="0"/>
              <a:t>14 is </a:t>
            </a:r>
            <a:r>
              <a:rPr lang="en-US" dirty="0"/>
              <a:t>used to design this shear wall ,all moment and forces are taken from SAP.</a:t>
            </a:r>
          </a:p>
          <a:p>
            <a:r>
              <a:rPr lang="en-US" dirty="0"/>
              <a:t>      </a:t>
            </a:r>
          </a:p>
          <a:p>
            <a:r>
              <a:rPr lang="en-US" b="1" dirty="0"/>
              <a:t>   </a:t>
            </a:r>
            <a:r>
              <a:rPr lang="en-US" dirty="0"/>
              <a:t> The</a:t>
            </a:r>
            <a:r>
              <a:rPr lang="en-US" b="1" dirty="0"/>
              <a:t>  </a:t>
            </a:r>
            <a:r>
              <a:rPr lang="en-US" dirty="0"/>
              <a:t>cross section of shear wall is designed as three zones ,two on the sides of the shear wall which are designed for tension, the third is in the middle of the cross section which designed for axial loads.</a:t>
            </a:r>
          </a:p>
          <a:p>
            <a:r>
              <a:rPr lang="en-US" dirty="0"/>
              <a:t> </a:t>
            </a:r>
          </a:p>
        </p:txBody>
      </p:sp>
    </p:spTree>
  </p:cSld>
  <p:clrMapOvr>
    <a:masterClrMapping/>
  </p:clrMapOvr>
  <p:transition>
    <p:pull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pic>
        <p:nvPicPr>
          <p:cNvPr id="78850" name="Picture 2" descr="جاهز"/>
          <p:cNvPicPr>
            <a:picLocks noChangeAspect="1" noChangeArrowheads="1"/>
          </p:cNvPicPr>
          <p:nvPr/>
        </p:nvPicPr>
        <p:blipFill>
          <a:blip r:embed="rId4"/>
          <a:srcRect/>
          <a:stretch>
            <a:fillRect/>
          </a:stretch>
        </p:blipFill>
        <p:spPr bwMode="auto">
          <a:xfrm>
            <a:off x="1143000" y="1676400"/>
            <a:ext cx="6629400" cy="4811957"/>
          </a:xfrm>
          <a:prstGeom prst="rect">
            <a:avLst/>
          </a:prstGeom>
          <a:noFill/>
          <a:ln w="9525">
            <a:noFill/>
            <a:miter lim="800000"/>
            <a:headEnd/>
            <a:tailEnd/>
          </a:ln>
        </p:spPr>
      </p:pic>
      <p:sp>
        <p:nvSpPr>
          <p:cNvPr id="9" name="Rectangle 8"/>
          <p:cNvSpPr/>
          <p:nvPr/>
        </p:nvSpPr>
        <p:spPr>
          <a:xfrm>
            <a:off x="152400" y="1447800"/>
            <a:ext cx="2047997"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buFont typeface="Wingdings" pitchFamily="2" charset="2"/>
              <a:buChar char="ü"/>
              <a:defRPr/>
            </a:pPr>
            <a:r>
              <a:rPr lang="en-US" dirty="0"/>
              <a:t>Shear wall  design</a:t>
            </a:r>
          </a:p>
        </p:txBody>
      </p:sp>
    </p:spTree>
  </p:cSld>
  <p:clrMapOvr>
    <a:masterClrMapping/>
  </p:clrMapOvr>
  <p:transition>
    <p:pull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0" name="Rectangle 9"/>
          <p:cNvSpPr/>
          <p:nvPr/>
        </p:nvSpPr>
        <p:spPr>
          <a:xfrm>
            <a:off x="457200" y="1524000"/>
            <a:ext cx="3147015" cy="369332"/>
          </a:xfrm>
          <a:prstGeom prst="rect">
            <a:avLst/>
          </a:prstGeom>
        </p:spPr>
        <p:txBody>
          <a:bodyPr wrap="none">
            <a:spAutoFit/>
          </a:bodyPr>
          <a:lstStyle/>
          <a:p>
            <a:pPr>
              <a:defRPr/>
            </a:pPr>
            <a:r>
              <a:rPr lang="en-US" dirty="0" smtClean="0"/>
              <a:t>Seismic analysis and  design</a:t>
            </a:r>
            <a:endParaRPr lang="en-US" dirty="0"/>
          </a:p>
        </p:txBody>
      </p:sp>
      <p:pic>
        <p:nvPicPr>
          <p:cNvPr id="11" name="صورة 0" descr="zalazel.bmp"/>
          <p:cNvPicPr/>
          <p:nvPr/>
        </p:nvPicPr>
        <p:blipFill>
          <a:blip r:embed="rId4" cstate="print"/>
          <a:stretch>
            <a:fillRect/>
          </a:stretch>
        </p:blipFill>
        <p:spPr>
          <a:xfrm>
            <a:off x="533400" y="1981200"/>
            <a:ext cx="3200400" cy="4343400"/>
          </a:xfrm>
          <a:prstGeom prst="rect">
            <a:avLst/>
          </a:prstGeom>
        </p:spPr>
      </p:pic>
      <p:sp>
        <p:nvSpPr>
          <p:cNvPr id="12" name="Rectangle 3"/>
          <p:cNvSpPr>
            <a:spLocks noChangeArrowheads="1"/>
          </p:cNvSpPr>
          <p:nvPr/>
        </p:nvSpPr>
        <p:spPr bwMode="auto">
          <a:xfrm>
            <a:off x="4343400" y="1905000"/>
            <a:ext cx="3429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The building frame system is assumed as (shear walls ,concrete, masonry) so the structural system factor equal(</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3.5</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,this factor was taken from seismic tables .</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The soil in the building zone is rocky soil with allowable bearing capacity equals</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(2)</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Kg/cm</a:t>
            </a:r>
            <a:r>
              <a:rPr kumimoji="0" lang="en-US" altLang="zh-CN" b="0" i="0" u="none" strike="noStrike" cap="none" normalizeH="0" baseline="0" dirty="0" smtClean="0">
                <a:ln>
                  <a:noFill/>
                </a:ln>
                <a:solidFill>
                  <a:schemeClr val="tx1"/>
                </a:solidFill>
                <a:effectLst/>
                <a:latin typeface="Trebuchet MS"/>
                <a:ea typeface="SimSun" pitchFamily="2" charset="-122"/>
                <a:cs typeface="Times New Roman" pitchFamily="18" charset="0"/>
              </a:rPr>
              <a:t>²</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,according to the previous data about soil ;the soil profile is</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(S</a:t>
            </a:r>
            <a:r>
              <a:rPr kumimoji="0" lang="en-US" altLang="zh-CN" sz="1200"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c</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*The seismic coefficient </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(Ca)=</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0.24</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*The seismic coefficient </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t>
            </a:r>
            <a:r>
              <a:rPr kumimoji="0" lang="en-US" altLang="zh-CN" b="1" i="0" u="none" strike="noStrike" cap="none" normalizeH="0" baseline="0" dirty="0" err="1" smtClean="0">
                <a:ln>
                  <a:noFill/>
                </a:ln>
                <a:solidFill>
                  <a:schemeClr val="tx1"/>
                </a:solidFill>
                <a:effectLst/>
                <a:latin typeface="Times New Roman" pitchFamily="18" charset="0"/>
                <a:ea typeface="SimSun" pitchFamily="2" charset="-122"/>
                <a:cs typeface="Times New Roman" pitchFamily="18" charset="0"/>
              </a:rPr>
              <a:t>Cv</a:t>
            </a: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a:t>
            </a: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0.32</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10" name="Rectangle 39"/>
          <p:cNvSpPr>
            <a:spLocks noChangeArrowheads="1"/>
          </p:cNvSpPr>
          <p:nvPr/>
        </p:nvSpPr>
        <p:spPr bwMode="auto">
          <a:xfrm>
            <a:off x="381000" y="1524000"/>
            <a:ext cx="23622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349625" algn="l"/>
                <a:tab pos="5273675" algn="r"/>
              </a:tabLst>
            </a:pP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*Seismic checks:</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349625" algn="l"/>
                <a:tab pos="5273675" algn="r"/>
              </a:tabLst>
            </a:pP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Base shear </a:t>
            </a:r>
          </a:p>
          <a:p>
            <a:pPr marL="0" marR="0" lvl="0" indent="0" algn="l" defTabSz="914400" rtl="0" eaLnBrk="0" fontAlgn="base" latinLnBrk="0" hangingPunct="0">
              <a:lnSpc>
                <a:spcPct val="100000"/>
              </a:lnSpc>
              <a:spcBef>
                <a:spcPct val="0"/>
              </a:spcBef>
              <a:spcAft>
                <a:spcPct val="0"/>
              </a:spcAft>
              <a:buClrTx/>
              <a:buSzTx/>
              <a:tabLst>
                <a:tab pos="3349625" algn="l"/>
                <a:tab pos="5273675" algn="r"/>
              </a:tabLst>
            </a:pPr>
            <a:endPar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Vs min&lt;Vs&lt;Vs max</a:t>
            </a:r>
            <a:r>
              <a:rPr kumimoji="0" lang="en-US" altLang="zh-CN" b="0" i="0" u="none" strike="noStrike" cap="none" normalizeH="0" baseline="0" dirty="0" smtClean="0">
                <a:ln>
                  <a:noFill/>
                </a:ln>
                <a:solidFill>
                  <a:schemeClr val="tx1"/>
                </a:solidFill>
                <a:effectLst/>
                <a:latin typeface="Arial" pitchFamily="34" charset="0"/>
                <a:cs typeface="Arial" pitchFamily="34" charset="0"/>
              </a:rPr>
              <a:t> </a:t>
            </a:r>
          </a:p>
        </p:txBody>
      </p:sp>
      <p:pic>
        <p:nvPicPr>
          <p:cNvPr id="11" name="Picture 10" descr="222.PNG"/>
          <p:cNvPicPr>
            <a:picLocks noChangeAspect="1"/>
          </p:cNvPicPr>
          <p:nvPr/>
        </p:nvPicPr>
        <p:blipFill>
          <a:blip r:embed="rId4"/>
          <a:stretch>
            <a:fillRect/>
          </a:stretch>
        </p:blipFill>
        <p:spPr>
          <a:xfrm>
            <a:off x="533400" y="2667000"/>
            <a:ext cx="5606791" cy="3657600"/>
          </a:xfrm>
          <a:prstGeom prst="rect">
            <a:avLst/>
          </a:prstGeom>
        </p:spPr>
      </p:pic>
    </p:spTree>
  </p:cSld>
  <p:clrMapOvr>
    <a:masterClrMapping/>
  </p:clrMapOvr>
  <p:transition>
    <p:pull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9" name="Rectangle 3"/>
          <p:cNvSpPr>
            <a:spLocks noChangeArrowheads="1"/>
          </p:cNvSpPr>
          <p:nvPr/>
        </p:nvSpPr>
        <p:spPr bwMode="auto">
          <a:xfrm>
            <a:off x="228600" y="1447800"/>
            <a:ext cx="4800600"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3349625" algn="l"/>
                <a:tab pos="5273675" algn="r"/>
              </a:tabLst>
            </a:pPr>
            <a:r>
              <a:rPr kumimoji="0" lang="en-US" altLang="zh-CN" b="1"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Fundamental period of structure(T)</a:t>
            </a:r>
            <a:endParaRPr kumimoji="0" lang="en-US"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kumimoji="0" lang="en-US" altLang="zh-CN" sz="18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In this check period calculated manually was compared with period that results from SAP model from mode one.</a:t>
            </a: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endParaRPr kumimoji="0" lang="en-US" altLang="zh-CN" sz="18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lang="en-US" altLang="zh-CN" dirty="0" smtClean="0">
                <a:latin typeface="Times New Roman" pitchFamily="18" charset="0"/>
                <a:ea typeface="SimSun" pitchFamily="2" charset="-122"/>
                <a:cs typeface="Times New Roman" pitchFamily="18" charset="0"/>
              </a:rPr>
              <a:t>Manual period= 0.31 sec</a:t>
            </a: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endParaRPr lang="en-US" altLang="zh-CN" dirty="0" smtClean="0">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r>
              <a:rPr lang="en-US" altLang="zh-CN" dirty="0" smtClean="0">
                <a:latin typeface="Times New Roman" pitchFamily="18" charset="0"/>
                <a:ea typeface="SimSun" pitchFamily="2" charset="-122"/>
                <a:cs typeface="Times New Roman" pitchFamily="18" charset="0"/>
              </a:rPr>
              <a:t>SAP period For First mode =  0.24 sec</a:t>
            </a: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349625" algn="l"/>
                <a:tab pos="5273675" algn="r"/>
              </a:tabLst>
            </a:pPr>
            <a:endParaRPr kumimoji="0" lang="en-US" altLang="zh-CN"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z="3200" dirty="0" smtClean="0"/>
              <a:t>Project Information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891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891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8919" name="TextBox 10"/>
          <p:cNvSpPr txBox="1">
            <a:spLocks noChangeArrowheads="1"/>
          </p:cNvSpPr>
          <p:nvPr/>
        </p:nvSpPr>
        <p:spPr bwMode="auto">
          <a:xfrm>
            <a:off x="1143000" y="762000"/>
            <a:ext cx="3200400" cy="400050"/>
          </a:xfrm>
          <a:prstGeom prst="rect">
            <a:avLst/>
          </a:prstGeom>
          <a:noFill/>
          <a:ln w="9525">
            <a:noFill/>
            <a:miter lim="800000"/>
            <a:headEnd/>
            <a:tailEnd/>
          </a:ln>
        </p:spPr>
        <p:txBody>
          <a:bodyPr>
            <a:spAutoFit/>
          </a:bodyPr>
          <a:lstStyle/>
          <a:p>
            <a:r>
              <a:rPr lang="en-US" sz="2000" b="1" dirty="0" smtClean="0">
                <a:solidFill>
                  <a:schemeClr val="bg1"/>
                </a:solidFill>
              </a:rPr>
              <a:t>Location and site plan</a:t>
            </a:r>
            <a:endParaRPr lang="en-US" sz="2000" b="1" dirty="0">
              <a:solidFill>
                <a:schemeClr val="bg1"/>
              </a:solidFill>
            </a:endParaRPr>
          </a:p>
        </p:txBody>
      </p:sp>
      <p:pic>
        <p:nvPicPr>
          <p:cNvPr id="9" name="Picture 8" descr="Capture.PNG"/>
          <p:cNvPicPr>
            <a:picLocks noChangeAspect="1"/>
          </p:cNvPicPr>
          <p:nvPr/>
        </p:nvPicPr>
        <p:blipFill>
          <a:blip r:embed="rId3"/>
          <a:stretch>
            <a:fillRect/>
          </a:stretch>
        </p:blipFill>
        <p:spPr>
          <a:xfrm>
            <a:off x="0" y="1219200"/>
            <a:ext cx="9144000" cy="5410199"/>
          </a:xfrm>
          <a:prstGeom prst="rect">
            <a:avLst/>
          </a:prstGeom>
        </p:spPr>
      </p:pic>
      <p:sp>
        <p:nvSpPr>
          <p:cNvPr id="14" name="Right Arrow 13"/>
          <p:cNvSpPr/>
          <p:nvPr/>
        </p:nvSpPr>
        <p:spPr>
          <a:xfrm>
            <a:off x="2590800" y="3733800"/>
            <a:ext cx="609600" cy="533400"/>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6" name="TextBox 15"/>
          <p:cNvSpPr txBox="1"/>
          <p:nvPr/>
        </p:nvSpPr>
        <p:spPr>
          <a:xfrm>
            <a:off x="0" y="3657600"/>
            <a:ext cx="2438400" cy="707886"/>
          </a:xfrm>
          <a:prstGeom prst="rect">
            <a:avLst/>
          </a:prstGeom>
          <a:noFill/>
        </p:spPr>
        <p:txBody>
          <a:bodyPr wrap="square" rtlCol="0">
            <a:spAutoFit/>
          </a:bodyPr>
          <a:lstStyle/>
          <a:p>
            <a:pPr algn="ctr"/>
            <a:r>
              <a:rPr lang="en-US" sz="4000" b="1" dirty="0" smtClean="0"/>
              <a:t>Location</a:t>
            </a:r>
            <a:endParaRPr lang="en-US" sz="4000" b="1" dirty="0"/>
          </a:p>
        </p:txBody>
      </p:sp>
    </p:spTree>
  </p:cSld>
  <p:clrMapOvr>
    <a:masterClrMapping/>
  </p:clrMapOvr>
  <p:transition>
    <p:pull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9" name="TextBox 8"/>
          <p:cNvSpPr txBox="1"/>
          <p:nvPr/>
        </p:nvSpPr>
        <p:spPr>
          <a:xfrm>
            <a:off x="0" y="2209800"/>
            <a:ext cx="9144000" cy="3508653"/>
          </a:xfrm>
          <a:prstGeom prst="rect">
            <a:avLst/>
          </a:prstGeom>
          <a:noFill/>
        </p:spPr>
        <p:txBody>
          <a:bodyPr wrap="square" rtlCol="0">
            <a:spAutoFit/>
          </a:bodyPr>
          <a:lstStyle/>
          <a:p>
            <a:r>
              <a:rPr lang="en-US" sz="3600" b="1" dirty="0" smtClean="0"/>
              <a:t>Major concerns at 30% of project that applied into plans</a:t>
            </a:r>
          </a:p>
          <a:p>
            <a:endParaRPr lang="en-US" sz="3600" b="1" dirty="0" smtClean="0"/>
          </a:p>
          <a:p>
            <a:endParaRPr lang="en-US" b="1" dirty="0" smtClean="0"/>
          </a:p>
          <a:p>
            <a:pPr lvl="0">
              <a:buFont typeface="Wingdings" pitchFamily="2" charset="2"/>
              <a:buChar char="Ø"/>
            </a:pPr>
            <a:r>
              <a:rPr lang="en-US" sz="2400" dirty="0" smtClean="0"/>
              <a:t>provides expansion joints .</a:t>
            </a:r>
          </a:p>
          <a:p>
            <a:endParaRPr lang="en-US"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structural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pic>
        <p:nvPicPr>
          <p:cNvPr id="17" name="Picture 8"/>
          <p:cNvPicPr>
            <a:picLocks noChangeAspect="1" noChangeArrowheads="1"/>
          </p:cNvPicPr>
          <p:nvPr/>
        </p:nvPicPr>
        <p:blipFill>
          <a:blip r:embed="rId3" cstate="print"/>
          <a:srcRect/>
          <a:stretch>
            <a:fillRect/>
          </a:stretch>
        </p:blipFill>
        <p:spPr bwMode="auto">
          <a:xfrm>
            <a:off x="7964488" y="1219200"/>
            <a:ext cx="1179512" cy="762000"/>
          </a:xfrm>
          <a:prstGeom prst="rect">
            <a:avLst/>
          </a:prstGeom>
          <a:noFill/>
          <a:ln w="9525">
            <a:noFill/>
            <a:miter lim="800000"/>
            <a:headEnd/>
            <a:tailEnd/>
          </a:ln>
        </p:spPr>
      </p:pic>
      <p:sp>
        <p:nvSpPr>
          <p:cNvPr id="9" name="TextBox 8"/>
          <p:cNvSpPr txBox="1"/>
          <p:nvPr/>
        </p:nvSpPr>
        <p:spPr>
          <a:xfrm>
            <a:off x="0" y="2209800"/>
            <a:ext cx="9144000" cy="3600986"/>
          </a:xfrm>
          <a:prstGeom prst="rect">
            <a:avLst/>
          </a:prstGeom>
          <a:noFill/>
        </p:spPr>
        <p:txBody>
          <a:bodyPr wrap="square" rtlCol="0">
            <a:spAutoFit/>
          </a:bodyPr>
          <a:lstStyle/>
          <a:p>
            <a:r>
              <a:rPr lang="en-US" sz="3600" b="1" dirty="0" smtClean="0"/>
              <a:t>Major concerns at 60% of project that applied into plans</a:t>
            </a:r>
          </a:p>
          <a:p>
            <a:endParaRPr lang="en-US" sz="3600" b="1" dirty="0" smtClean="0"/>
          </a:p>
          <a:p>
            <a:endParaRPr lang="en-US" b="1" dirty="0" smtClean="0"/>
          </a:p>
          <a:p>
            <a:pPr lvl="0">
              <a:buFont typeface="Wingdings" pitchFamily="2" charset="2"/>
              <a:buChar char="Ø"/>
            </a:pPr>
            <a:r>
              <a:rPr lang="en-US" sz="2400" dirty="0" smtClean="0"/>
              <a:t>The results of the soils bearing capacity tests are taken into consideration in the design of the foundation system.</a:t>
            </a:r>
            <a:endParaRPr lang="en-US"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584775"/>
          </a:xfrm>
          <a:prstGeom prst="rect">
            <a:avLst/>
          </a:prstGeom>
          <a:noFill/>
        </p:spPr>
        <p:txBody>
          <a:bodyPr wrap="square" rtlCol="0">
            <a:spAutoFit/>
          </a:bodyPr>
          <a:lstStyle/>
          <a:p>
            <a:r>
              <a:rPr lang="en-US" sz="3200" b="1" dirty="0" smtClean="0">
                <a:latin typeface="Arial" pitchFamily="34" charset="0"/>
                <a:cs typeface="Arial" pitchFamily="34" charset="0"/>
              </a:rPr>
              <a:t>LIGHTING</a:t>
            </a:r>
          </a:p>
        </p:txBody>
      </p:sp>
      <p:graphicFrame>
        <p:nvGraphicFramePr>
          <p:cNvPr id="11" name="Content Placeholder 10"/>
          <p:cNvGraphicFramePr>
            <a:graphicFrameLocks noGrp="1"/>
          </p:cNvGraphicFramePr>
          <p:nvPr>
            <p:ph idx="1"/>
          </p:nvPr>
        </p:nvGraphicFramePr>
        <p:xfrm>
          <a:off x="-304800" y="2362200"/>
          <a:ext cx="51054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9"/>
          <p:cNvSpPr txBox="1">
            <a:spLocks noChangeArrowheads="1"/>
          </p:cNvSpPr>
          <p:nvPr/>
        </p:nvSpPr>
        <p:spPr bwMode="auto">
          <a:xfrm>
            <a:off x="5867400" y="1828800"/>
            <a:ext cx="3276600" cy="1200150"/>
          </a:xfrm>
          <a:prstGeom prst="rect">
            <a:avLst/>
          </a:prstGeom>
          <a:noFill/>
          <a:ln w="9525">
            <a:noFill/>
            <a:miter lim="800000"/>
            <a:headEnd/>
            <a:tailEnd/>
          </a:ln>
        </p:spPr>
        <p:txBody>
          <a:bodyPr>
            <a:spAutoFit/>
          </a:bodyPr>
          <a:lstStyle/>
          <a:p>
            <a:pPr marL="342900" indent="-342900"/>
            <a:r>
              <a:rPr lang="en-US" sz="2400" u="sng" dirty="0">
                <a:latin typeface="David" pitchFamily="34" charset="-79"/>
                <a:cs typeface="David" pitchFamily="34" charset="-79"/>
              </a:rPr>
              <a:t>DIALUX</a:t>
            </a:r>
            <a:r>
              <a:rPr lang="en-US" sz="2400" dirty="0">
                <a:latin typeface="David" pitchFamily="34" charset="-79"/>
                <a:cs typeface="David" pitchFamily="34" charset="-79"/>
              </a:rPr>
              <a:t> software was used to design the </a:t>
            </a:r>
            <a:r>
              <a:rPr lang="en-US" sz="2400" dirty="0" smtClean="0">
                <a:latin typeface="David" pitchFamily="34" charset="-79"/>
                <a:cs typeface="David" pitchFamily="34" charset="-79"/>
              </a:rPr>
              <a:t>lighting </a:t>
            </a:r>
            <a:r>
              <a:rPr lang="en-US" sz="2400" dirty="0">
                <a:latin typeface="David" pitchFamily="34" charset="-79"/>
                <a:cs typeface="David" pitchFamily="34" charset="-79"/>
              </a:rPr>
              <a:t>system </a:t>
            </a:r>
          </a:p>
        </p:txBody>
      </p:sp>
      <p:pic>
        <p:nvPicPr>
          <p:cNvPr id="12" name="Picture 9"/>
          <p:cNvPicPr>
            <a:picLocks noChangeAspect="1" noChangeArrowheads="1"/>
          </p:cNvPicPr>
          <p:nvPr/>
        </p:nvPicPr>
        <p:blipFill>
          <a:blip r:embed="rId7" cstate="print"/>
          <a:srcRect/>
          <a:stretch>
            <a:fillRect/>
          </a:stretch>
        </p:blipFill>
        <p:spPr bwMode="auto">
          <a:xfrm>
            <a:off x="4495800" y="3413125"/>
            <a:ext cx="4648200" cy="3140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4" name="TextBox 13"/>
          <p:cNvSpPr txBox="1"/>
          <p:nvPr/>
        </p:nvSpPr>
        <p:spPr>
          <a:xfrm>
            <a:off x="1295400" y="1295400"/>
            <a:ext cx="6477000" cy="1384300"/>
          </a:xfrm>
          <a:prstGeom prst="rect">
            <a:avLst/>
          </a:prstGeom>
          <a:noFill/>
        </p:spPr>
        <p:txBody>
          <a:bodyPr>
            <a:spAutoFit/>
          </a:bodyPr>
          <a:lstStyle/>
          <a:p>
            <a:pPr marL="342900" indent="-342900">
              <a:buFont typeface="Wingdings" pitchFamily="2" charset="2"/>
              <a:buChar char="Ø"/>
              <a:defRPr/>
            </a:pPr>
            <a:r>
              <a:rPr lang="en-US" sz="2400" dirty="0" smtClean="0">
                <a:latin typeface="David" pitchFamily="34" charset="-79"/>
                <a:cs typeface="David" pitchFamily="34" charset="-79"/>
              </a:rPr>
              <a:t>Lighting </a:t>
            </a:r>
            <a:r>
              <a:rPr lang="en-US" sz="2400" dirty="0">
                <a:latin typeface="David" pitchFamily="34" charset="-79"/>
                <a:cs typeface="David" pitchFamily="34" charset="-79"/>
              </a:rPr>
              <a:t>design</a:t>
            </a:r>
          </a:p>
          <a:p>
            <a:pPr marL="342900" indent="-342900">
              <a:buFont typeface="Arial" pitchFamily="34" charset="0"/>
              <a:buChar char="•"/>
              <a:defRPr/>
            </a:pPr>
            <a:r>
              <a:rPr lang="en-US" sz="2400" u="sng" dirty="0">
                <a:latin typeface="David" pitchFamily="34" charset="-79"/>
                <a:cs typeface="David" pitchFamily="34" charset="-79"/>
              </a:rPr>
              <a:t>Natural lighting </a:t>
            </a:r>
            <a:endParaRPr lang="en-US" u="sng" dirty="0"/>
          </a:p>
          <a:p>
            <a:pPr>
              <a:defRPr/>
            </a:pPr>
            <a:endParaRPr lang="en-US" dirty="0"/>
          </a:p>
          <a:p>
            <a:pPr>
              <a:defRPr/>
            </a:pPr>
            <a:r>
              <a:rPr lang="en-US" dirty="0"/>
              <a:t> </a:t>
            </a:r>
          </a:p>
        </p:txBody>
      </p:sp>
      <p:sp>
        <p:nvSpPr>
          <p:cNvPr id="15" name="Rectangle 1"/>
          <p:cNvSpPr>
            <a:spLocks noChangeArrowheads="1"/>
          </p:cNvSpPr>
          <p:nvPr/>
        </p:nvSpPr>
        <p:spPr bwMode="auto">
          <a:xfrm>
            <a:off x="1447800" y="2057400"/>
            <a:ext cx="3429000" cy="1016000"/>
          </a:xfrm>
          <a:prstGeom prst="rect">
            <a:avLst/>
          </a:prstGeom>
          <a:noFill/>
          <a:ln w="9525">
            <a:noFill/>
            <a:miter lim="800000"/>
            <a:headEnd/>
            <a:tailEnd/>
          </a:ln>
        </p:spPr>
        <p:txBody>
          <a:bodyPr anchor="ctr">
            <a:spAutoFit/>
          </a:bodyPr>
          <a:lstStyle/>
          <a:p>
            <a:pPr eaLnBrk="0" hangingPunct="0">
              <a:buFont typeface="Wingdings" pitchFamily="2" charset="2"/>
              <a:buChar char="Ø"/>
            </a:pPr>
            <a:r>
              <a:rPr lang="en-GB" sz="2000" dirty="0">
                <a:latin typeface="Times New Roman" pitchFamily="18" charset="0"/>
              </a:rPr>
              <a:t> All of </a:t>
            </a:r>
            <a:r>
              <a:rPr lang="en-GB" sz="2000" dirty="0" err="1">
                <a:latin typeface="Times New Roman" pitchFamily="18" charset="0"/>
              </a:rPr>
              <a:t>illuminance</a:t>
            </a:r>
            <a:r>
              <a:rPr lang="en-GB" sz="2000" dirty="0">
                <a:latin typeface="Times New Roman" pitchFamily="18" charset="0"/>
              </a:rPr>
              <a:t> value are reduced to the half to take into account the natural lighting </a:t>
            </a:r>
            <a:endParaRPr lang="en-GB" sz="2000" dirty="0"/>
          </a:p>
        </p:txBody>
      </p:sp>
      <p:sp>
        <p:nvSpPr>
          <p:cNvPr id="16" name="TextBox 19"/>
          <p:cNvSpPr txBox="1">
            <a:spLocks noChangeArrowheads="1"/>
          </p:cNvSpPr>
          <p:nvPr/>
        </p:nvSpPr>
        <p:spPr bwMode="auto">
          <a:xfrm>
            <a:off x="1371600" y="3048000"/>
            <a:ext cx="3581400" cy="461963"/>
          </a:xfrm>
          <a:prstGeom prst="rect">
            <a:avLst/>
          </a:prstGeom>
          <a:noFill/>
          <a:ln w="9525">
            <a:noFill/>
            <a:miter lim="800000"/>
            <a:headEnd/>
            <a:tailEnd/>
          </a:ln>
        </p:spPr>
        <p:txBody>
          <a:bodyPr>
            <a:spAutoFit/>
          </a:bodyPr>
          <a:lstStyle/>
          <a:p>
            <a:pPr marL="342900" indent="-342900">
              <a:buFont typeface="Arial" charset="0"/>
              <a:buChar char="•"/>
            </a:pPr>
            <a:r>
              <a:rPr lang="en-US" sz="2400" u="sng" dirty="0">
                <a:latin typeface="David" pitchFamily="34" charset="-79"/>
                <a:cs typeface="David" pitchFamily="34" charset="-79"/>
              </a:rPr>
              <a:t>For artificial lighting </a:t>
            </a:r>
          </a:p>
        </p:txBody>
      </p:sp>
      <p:sp>
        <p:nvSpPr>
          <p:cNvPr id="17" name="TextBox 23"/>
          <p:cNvSpPr txBox="1">
            <a:spLocks noChangeArrowheads="1"/>
          </p:cNvSpPr>
          <p:nvPr/>
        </p:nvSpPr>
        <p:spPr bwMode="auto">
          <a:xfrm>
            <a:off x="1676400" y="3505200"/>
            <a:ext cx="3810000" cy="369888"/>
          </a:xfrm>
          <a:prstGeom prst="rect">
            <a:avLst/>
          </a:prstGeom>
          <a:noFill/>
          <a:ln w="9525">
            <a:noFill/>
            <a:miter lim="800000"/>
            <a:headEnd/>
            <a:tailEnd/>
          </a:ln>
        </p:spPr>
        <p:txBody>
          <a:bodyPr>
            <a:spAutoFit/>
          </a:bodyPr>
          <a:lstStyle/>
          <a:p>
            <a:pPr>
              <a:buFont typeface="Wingdings" pitchFamily="2" charset="2"/>
              <a:buChar char="Ø"/>
            </a:pPr>
            <a:r>
              <a:rPr lang="en-US" dirty="0"/>
              <a:t>Technical values for design</a:t>
            </a:r>
          </a:p>
        </p:txBody>
      </p:sp>
      <p:sp>
        <p:nvSpPr>
          <p:cNvPr id="18" name="TextBox 20"/>
          <p:cNvSpPr txBox="1">
            <a:spLocks noChangeArrowheads="1"/>
          </p:cNvSpPr>
          <p:nvPr/>
        </p:nvSpPr>
        <p:spPr bwMode="auto">
          <a:xfrm>
            <a:off x="0" y="3810000"/>
            <a:ext cx="2819400" cy="369888"/>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GB" dirty="0" err="1"/>
              <a:t>illuminance</a:t>
            </a:r>
            <a:r>
              <a:rPr lang="en-GB" dirty="0"/>
              <a:t> value(Lx) </a:t>
            </a:r>
            <a:endParaRPr lang="en-US" dirty="0"/>
          </a:p>
        </p:txBody>
      </p:sp>
      <p:sp>
        <p:nvSpPr>
          <p:cNvPr id="19" name="TextBox 21"/>
          <p:cNvSpPr txBox="1">
            <a:spLocks noChangeArrowheads="1"/>
          </p:cNvSpPr>
          <p:nvPr/>
        </p:nvSpPr>
        <p:spPr bwMode="auto">
          <a:xfrm>
            <a:off x="5715000" y="4049713"/>
            <a:ext cx="1752600" cy="369887"/>
          </a:xfrm>
          <a:prstGeom prst="rect">
            <a:avLst/>
          </a:prstGeom>
          <a:noFill/>
          <a:ln w="9525">
            <a:noFill/>
            <a:miter lim="800000"/>
            <a:headEnd/>
            <a:tailEnd/>
          </a:ln>
        </p:spPr>
        <p:txBody>
          <a:bodyPr>
            <a:spAutoFit/>
          </a:bodyPr>
          <a:lstStyle/>
          <a:p>
            <a:r>
              <a:rPr lang="en-US" dirty="0"/>
              <a:t>2. Work plane </a:t>
            </a:r>
          </a:p>
        </p:txBody>
      </p:sp>
      <p:graphicFrame>
        <p:nvGraphicFramePr>
          <p:cNvPr id="20" name="Table 19"/>
          <p:cNvGraphicFramePr>
            <a:graphicFrameLocks noGrp="1"/>
          </p:cNvGraphicFramePr>
          <p:nvPr/>
        </p:nvGraphicFramePr>
        <p:xfrm>
          <a:off x="5715000" y="4572000"/>
          <a:ext cx="3352800" cy="1243554"/>
        </p:xfrm>
        <a:graphic>
          <a:graphicData uri="http://schemas.openxmlformats.org/drawingml/2006/table">
            <a:tbl>
              <a:tblPr firstRow="1" bandRow="1">
                <a:tableStyleId>{7E9639D4-E3E2-4D34-9284-5A2195B3D0D7}</a:tableStyleId>
              </a:tblPr>
              <a:tblGrid>
                <a:gridCol w="1219200"/>
                <a:gridCol w="2133600"/>
              </a:tblGrid>
              <a:tr h="414518">
                <a:tc>
                  <a:txBody>
                    <a:bodyPr/>
                    <a:lstStyle/>
                    <a:p>
                      <a:r>
                        <a:rPr lang="en-US" dirty="0" smtClean="0"/>
                        <a:t>Function </a:t>
                      </a:r>
                      <a:endParaRPr lang="en-US" dirty="0"/>
                    </a:p>
                  </a:txBody>
                  <a:tcPr/>
                </a:tc>
                <a:tc>
                  <a:txBody>
                    <a:bodyPr/>
                    <a:lstStyle/>
                    <a:p>
                      <a:r>
                        <a:rPr lang="en-US" dirty="0" smtClean="0"/>
                        <a:t>Height </a:t>
                      </a:r>
                      <a:endParaRPr lang="en-US" dirty="0"/>
                    </a:p>
                  </a:txBody>
                  <a:tcPr/>
                </a:tc>
              </a:tr>
              <a:tr h="414518">
                <a:tc>
                  <a:txBody>
                    <a:bodyPr/>
                    <a:lstStyle/>
                    <a:p>
                      <a:r>
                        <a:rPr lang="en-US" sz="1400" dirty="0" smtClean="0"/>
                        <a:t>Offices </a:t>
                      </a:r>
                      <a:endParaRPr lang="en-US" sz="1400" dirty="0"/>
                    </a:p>
                  </a:txBody>
                  <a:tcPr/>
                </a:tc>
                <a:tc>
                  <a:txBody>
                    <a:bodyPr/>
                    <a:lstStyle/>
                    <a:p>
                      <a:r>
                        <a:rPr lang="en-US" sz="1400" dirty="0" smtClean="0"/>
                        <a:t>Desktop-75cm</a:t>
                      </a:r>
                      <a:endParaRPr lang="en-US" sz="1400" dirty="0"/>
                    </a:p>
                  </a:txBody>
                  <a:tcPr/>
                </a:tc>
              </a:tr>
              <a:tr h="414518">
                <a:tc>
                  <a:txBody>
                    <a:bodyPr/>
                    <a:lstStyle/>
                    <a:p>
                      <a:r>
                        <a:rPr lang="en-US" sz="1400" dirty="0" smtClean="0"/>
                        <a:t>Corridors </a:t>
                      </a:r>
                      <a:endParaRPr lang="en-US" sz="1400" dirty="0"/>
                    </a:p>
                  </a:txBody>
                  <a:tcPr/>
                </a:tc>
                <a:tc>
                  <a:txBody>
                    <a:bodyPr/>
                    <a:lstStyle/>
                    <a:p>
                      <a:r>
                        <a:rPr lang="en-US" sz="1400" dirty="0" smtClean="0"/>
                        <a:t>150cm</a:t>
                      </a:r>
                      <a:endParaRPr lang="en-US" sz="1400" dirty="0"/>
                    </a:p>
                  </a:txBody>
                  <a:tcPr/>
                </a:tc>
              </a:tr>
            </a:tbl>
          </a:graphicData>
        </a:graphic>
      </p:graphicFrame>
      <p:graphicFrame>
        <p:nvGraphicFramePr>
          <p:cNvPr id="21" name="Table 20"/>
          <p:cNvGraphicFramePr>
            <a:graphicFrameLocks noGrp="1"/>
          </p:cNvGraphicFramePr>
          <p:nvPr/>
        </p:nvGraphicFramePr>
        <p:xfrm>
          <a:off x="838200" y="4191000"/>
          <a:ext cx="3669030" cy="2468880"/>
        </p:xfrm>
        <a:graphic>
          <a:graphicData uri="http://schemas.openxmlformats.org/drawingml/2006/table">
            <a:tbl>
              <a:tblPr/>
              <a:tblGrid>
                <a:gridCol w="1605915"/>
                <a:gridCol w="2063115"/>
              </a:tblGrid>
              <a:tr h="0">
                <a:tc>
                  <a:txBody>
                    <a:bodyPr/>
                    <a:lstStyle/>
                    <a:p>
                      <a:pPr marL="0" marR="0">
                        <a:lnSpc>
                          <a:spcPct val="150000"/>
                        </a:lnSpc>
                        <a:spcBef>
                          <a:spcPts val="0"/>
                        </a:spcBef>
                        <a:spcAft>
                          <a:spcPts val="0"/>
                        </a:spcAft>
                      </a:pPr>
                      <a:r>
                        <a:rPr lang="en-US" sz="1200" b="1" dirty="0">
                          <a:solidFill>
                            <a:srgbClr val="000000"/>
                          </a:solidFill>
                          <a:latin typeface="Times New Roman"/>
                          <a:ea typeface="Times New Roman"/>
                          <a:cs typeface="Arial"/>
                        </a:rPr>
                        <a:t>Type of room</a:t>
                      </a:r>
                      <a:endParaRPr lang="en-US" sz="11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200" b="1">
                          <a:solidFill>
                            <a:srgbClr val="000000"/>
                          </a:solidFill>
                          <a:latin typeface="Times New Roman"/>
                          <a:ea typeface="Times New Roman"/>
                          <a:cs typeface="Arial"/>
                        </a:rPr>
                        <a:t>Luminance at work plan(lux)</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50000"/>
                        </a:lnSpc>
                        <a:spcBef>
                          <a:spcPts val="0"/>
                        </a:spcBef>
                        <a:spcAft>
                          <a:spcPts val="0"/>
                        </a:spcAft>
                      </a:pPr>
                      <a:r>
                        <a:rPr lang="ar-SA" sz="1200" b="1">
                          <a:solidFill>
                            <a:srgbClr val="000000"/>
                          </a:solidFill>
                          <a:latin typeface="Calibri"/>
                          <a:ea typeface="Times New Roman"/>
                          <a:cs typeface="Times New Roman"/>
                        </a:rPr>
                        <a:t>الفحص</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nSpc>
                          <a:spcPct val="150000"/>
                        </a:lnSpc>
                        <a:spcBef>
                          <a:spcPts val="0"/>
                        </a:spcBef>
                        <a:spcAft>
                          <a:spcPts val="0"/>
                        </a:spcAft>
                      </a:pPr>
                      <a:r>
                        <a:rPr lang="en-US" sz="1200">
                          <a:solidFill>
                            <a:srgbClr val="000000"/>
                          </a:solidFill>
                          <a:latin typeface="Times New Roman"/>
                          <a:ea typeface="Times New Roman"/>
                          <a:cs typeface="Arial"/>
                        </a:rPr>
                        <a:t>500</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0">
                <a:tc>
                  <a:txBody>
                    <a:bodyPr/>
                    <a:lstStyle/>
                    <a:p>
                      <a:pPr marL="0" marR="0">
                        <a:lnSpc>
                          <a:spcPct val="150000"/>
                        </a:lnSpc>
                        <a:spcBef>
                          <a:spcPts val="0"/>
                        </a:spcBef>
                        <a:spcAft>
                          <a:spcPts val="0"/>
                        </a:spcAft>
                      </a:pPr>
                      <a:r>
                        <a:rPr lang="ar-SA" sz="1200" b="1">
                          <a:solidFill>
                            <a:srgbClr val="000000"/>
                          </a:solidFill>
                          <a:latin typeface="Calibri"/>
                          <a:ea typeface="Times New Roman"/>
                          <a:cs typeface="Times New Roman"/>
                        </a:rPr>
                        <a:t>ساونا</a:t>
                      </a:r>
                      <a:endParaRPr lang="en-US" sz="11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marL="0" marR="0">
                        <a:lnSpc>
                          <a:spcPct val="150000"/>
                        </a:lnSpc>
                        <a:spcBef>
                          <a:spcPts val="0"/>
                        </a:spcBef>
                        <a:spcAft>
                          <a:spcPts val="0"/>
                        </a:spcAft>
                      </a:pPr>
                      <a:r>
                        <a:rPr lang="en-US" sz="1200">
                          <a:solidFill>
                            <a:srgbClr val="000000"/>
                          </a:solidFill>
                          <a:latin typeface="Times New Roman"/>
                          <a:ea typeface="Times New Roman"/>
                          <a:cs typeface="Arial"/>
                        </a:rPr>
                        <a:t>200</a:t>
                      </a:r>
                      <a:endParaRPr lang="en-US" sz="1100">
                        <a:solidFill>
                          <a:srgbClr val="000000"/>
                        </a:solidFill>
                        <a:latin typeface="Calibri"/>
                        <a:ea typeface="Calibri"/>
                        <a:cs typeface="Arial"/>
                      </a:endParaRPr>
                    </a:p>
                  </a:txBody>
                  <a:tcPr marL="68580" marR="68580" marT="0" marB="0">
                    <a:lnL>
                      <a:noFill/>
                    </a:lnL>
                    <a:lnR>
                      <a:noFill/>
                    </a:lnR>
                    <a:lnT>
                      <a:noFill/>
                    </a:lnT>
                    <a:lnB>
                      <a:noFill/>
                    </a:lnB>
                  </a:tcPr>
                </a:tc>
              </a:tr>
              <a:tr h="0">
                <a:tc>
                  <a:txBody>
                    <a:bodyPr/>
                    <a:lstStyle/>
                    <a:p>
                      <a:pPr marL="0" marR="0">
                        <a:lnSpc>
                          <a:spcPct val="150000"/>
                        </a:lnSpc>
                        <a:spcBef>
                          <a:spcPts val="0"/>
                        </a:spcBef>
                        <a:spcAft>
                          <a:spcPts val="0"/>
                        </a:spcAft>
                      </a:pPr>
                      <a:r>
                        <a:rPr lang="ar-SA" sz="1200" b="1">
                          <a:solidFill>
                            <a:srgbClr val="000000"/>
                          </a:solidFill>
                          <a:latin typeface="Calibri"/>
                          <a:ea typeface="Times New Roman"/>
                          <a:cs typeface="Times New Roman"/>
                        </a:rPr>
                        <a:t>انتظار</a:t>
                      </a:r>
                      <a:endParaRPr lang="en-US" sz="11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marL="0" marR="0">
                        <a:lnSpc>
                          <a:spcPct val="150000"/>
                        </a:lnSpc>
                        <a:spcBef>
                          <a:spcPts val="0"/>
                        </a:spcBef>
                        <a:spcAft>
                          <a:spcPts val="0"/>
                        </a:spcAft>
                      </a:pPr>
                      <a:r>
                        <a:rPr lang="en-US" sz="1200">
                          <a:solidFill>
                            <a:srgbClr val="000000"/>
                          </a:solidFill>
                          <a:latin typeface="Times New Roman"/>
                          <a:ea typeface="Times New Roman"/>
                          <a:cs typeface="Arial"/>
                        </a:rPr>
                        <a:t>150</a:t>
                      </a:r>
                      <a:endParaRPr lang="en-US" sz="11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r>
              <a:tr h="0">
                <a:tc>
                  <a:txBody>
                    <a:bodyPr/>
                    <a:lstStyle/>
                    <a:p>
                      <a:pPr marL="0" marR="0">
                        <a:lnSpc>
                          <a:spcPct val="150000"/>
                        </a:lnSpc>
                        <a:spcBef>
                          <a:spcPts val="0"/>
                        </a:spcBef>
                        <a:spcAft>
                          <a:spcPts val="0"/>
                        </a:spcAft>
                      </a:pPr>
                      <a:r>
                        <a:rPr lang="ar-SA" sz="1200" b="1">
                          <a:solidFill>
                            <a:srgbClr val="000000"/>
                          </a:solidFill>
                          <a:latin typeface="Calibri"/>
                          <a:ea typeface="Times New Roman"/>
                          <a:cs typeface="Times New Roman"/>
                        </a:rPr>
                        <a:t>الاخصائيين</a:t>
                      </a:r>
                      <a:endParaRPr lang="en-US" sz="11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marL="0" marR="0">
                        <a:lnSpc>
                          <a:spcPct val="150000"/>
                        </a:lnSpc>
                        <a:spcBef>
                          <a:spcPts val="0"/>
                        </a:spcBef>
                        <a:spcAft>
                          <a:spcPts val="0"/>
                        </a:spcAft>
                      </a:pPr>
                      <a:r>
                        <a:rPr lang="en-US" sz="1200">
                          <a:solidFill>
                            <a:srgbClr val="000000"/>
                          </a:solidFill>
                          <a:latin typeface="Times New Roman"/>
                          <a:ea typeface="Times New Roman"/>
                          <a:cs typeface="Arial"/>
                        </a:rPr>
                        <a:t>300</a:t>
                      </a:r>
                      <a:endParaRPr lang="en-US" sz="1100">
                        <a:solidFill>
                          <a:srgbClr val="000000"/>
                        </a:solidFill>
                        <a:latin typeface="Calibri"/>
                        <a:ea typeface="Calibri"/>
                        <a:cs typeface="Arial"/>
                      </a:endParaRPr>
                    </a:p>
                  </a:txBody>
                  <a:tcPr marL="68580" marR="68580" marT="0" marB="0">
                    <a:lnL>
                      <a:noFill/>
                    </a:lnL>
                    <a:lnR>
                      <a:noFill/>
                    </a:lnR>
                    <a:lnT>
                      <a:noFill/>
                    </a:lnT>
                    <a:lnB>
                      <a:noFill/>
                    </a:lnB>
                  </a:tcPr>
                </a:tc>
              </a:tr>
              <a:tr h="0">
                <a:tc>
                  <a:txBody>
                    <a:bodyPr/>
                    <a:lstStyle/>
                    <a:p>
                      <a:pPr marL="0" marR="0">
                        <a:lnSpc>
                          <a:spcPct val="150000"/>
                        </a:lnSpc>
                        <a:spcBef>
                          <a:spcPts val="0"/>
                        </a:spcBef>
                        <a:spcAft>
                          <a:spcPts val="0"/>
                        </a:spcAft>
                      </a:pPr>
                      <a:r>
                        <a:rPr lang="ar-SA" sz="1200" b="1">
                          <a:solidFill>
                            <a:srgbClr val="000000"/>
                          </a:solidFill>
                          <a:latin typeface="Calibri"/>
                          <a:ea typeface="Times New Roman"/>
                          <a:cs typeface="Times New Roman"/>
                        </a:rPr>
                        <a:t>الممرات</a:t>
                      </a:r>
                      <a:endParaRPr lang="en-US" sz="11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marL="0" marR="0">
                        <a:lnSpc>
                          <a:spcPct val="150000"/>
                        </a:lnSpc>
                        <a:spcBef>
                          <a:spcPts val="0"/>
                        </a:spcBef>
                        <a:spcAft>
                          <a:spcPts val="0"/>
                        </a:spcAft>
                      </a:pPr>
                      <a:r>
                        <a:rPr lang="en-US" sz="1200">
                          <a:solidFill>
                            <a:srgbClr val="000000"/>
                          </a:solidFill>
                          <a:latin typeface="Times New Roman"/>
                          <a:ea typeface="Times New Roman"/>
                          <a:cs typeface="Arial"/>
                        </a:rPr>
                        <a:t>150</a:t>
                      </a:r>
                      <a:endParaRPr lang="en-US" sz="11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r>
              <a:tr h="0">
                <a:tc>
                  <a:txBody>
                    <a:bodyPr/>
                    <a:lstStyle/>
                    <a:p>
                      <a:pPr marL="0" marR="0">
                        <a:lnSpc>
                          <a:spcPct val="150000"/>
                        </a:lnSpc>
                        <a:spcBef>
                          <a:spcPts val="0"/>
                        </a:spcBef>
                        <a:spcAft>
                          <a:spcPts val="0"/>
                        </a:spcAft>
                      </a:pPr>
                      <a:r>
                        <a:rPr lang="ar-SA" sz="1200" b="1">
                          <a:solidFill>
                            <a:srgbClr val="000000"/>
                          </a:solidFill>
                          <a:latin typeface="Calibri"/>
                          <a:ea typeface="Times New Roman"/>
                          <a:cs typeface="Times New Roman"/>
                        </a:rPr>
                        <a:t>المطبخ</a:t>
                      </a:r>
                      <a:endParaRPr lang="en-US" sz="11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marL="0" marR="0">
                        <a:lnSpc>
                          <a:spcPct val="150000"/>
                        </a:lnSpc>
                        <a:spcBef>
                          <a:spcPts val="0"/>
                        </a:spcBef>
                        <a:spcAft>
                          <a:spcPts val="0"/>
                        </a:spcAft>
                      </a:pPr>
                      <a:r>
                        <a:rPr lang="en-US" sz="1200">
                          <a:solidFill>
                            <a:srgbClr val="000000"/>
                          </a:solidFill>
                          <a:latin typeface="Times New Roman"/>
                          <a:ea typeface="Times New Roman"/>
                          <a:cs typeface="Arial"/>
                        </a:rPr>
                        <a:t>300</a:t>
                      </a:r>
                      <a:endParaRPr lang="en-US" sz="1100">
                        <a:solidFill>
                          <a:srgbClr val="000000"/>
                        </a:solidFill>
                        <a:latin typeface="Calibri"/>
                        <a:ea typeface="Calibri"/>
                        <a:cs typeface="Arial"/>
                      </a:endParaRPr>
                    </a:p>
                  </a:txBody>
                  <a:tcPr marL="68580" marR="68580" marT="0" marB="0">
                    <a:lnL>
                      <a:noFill/>
                    </a:lnL>
                    <a:lnR>
                      <a:noFill/>
                    </a:lnR>
                    <a:lnT>
                      <a:noFill/>
                    </a:lnT>
                    <a:lnB>
                      <a:noFill/>
                    </a:lnB>
                  </a:tcPr>
                </a:tc>
              </a:tr>
              <a:tr h="0">
                <a:tc>
                  <a:txBody>
                    <a:bodyPr/>
                    <a:lstStyle/>
                    <a:p>
                      <a:pPr marL="0" marR="0">
                        <a:lnSpc>
                          <a:spcPct val="150000"/>
                        </a:lnSpc>
                        <a:spcBef>
                          <a:spcPts val="0"/>
                        </a:spcBef>
                        <a:spcAft>
                          <a:spcPts val="0"/>
                        </a:spcAft>
                      </a:pPr>
                      <a:r>
                        <a:rPr lang="ar-SA" sz="1200" b="1">
                          <a:solidFill>
                            <a:srgbClr val="000000"/>
                          </a:solidFill>
                          <a:latin typeface="Calibri"/>
                          <a:ea typeface="Times New Roman"/>
                          <a:cs typeface="Times New Roman"/>
                        </a:rPr>
                        <a:t>غرفة الحاسوب</a:t>
                      </a:r>
                      <a:endParaRPr lang="en-US" sz="11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marL="0" marR="0">
                        <a:lnSpc>
                          <a:spcPct val="150000"/>
                        </a:lnSpc>
                        <a:spcBef>
                          <a:spcPts val="0"/>
                        </a:spcBef>
                        <a:spcAft>
                          <a:spcPts val="0"/>
                        </a:spcAft>
                      </a:pPr>
                      <a:r>
                        <a:rPr lang="en-US" sz="1200">
                          <a:solidFill>
                            <a:srgbClr val="000000"/>
                          </a:solidFill>
                          <a:latin typeface="Times New Roman"/>
                          <a:ea typeface="Times New Roman"/>
                          <a:cs typeface="Arial"/>
                        </a:rPr>
                        <a:t>300</a:t>
                      </a:r>
                      <a:endParaRPr lang="en-US" sz="11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r>
              <a:tr h="0">
                <a:tc>
                  <a:txBody>
                    <a:bodyPr/>
                    <a:lstStyle/>
                    <a:p>
                      <a:pPr marL="0" marR="0">
                        <a:lnSpc>
                          <a:spcPct val="150000"/>
                        </a:lnSpc>
                        <a:spcBef>
                          <a:spcPts val="0"/>
                        </a:spcBef>
                        <a:spcAft>
                          <a:spcPts val="0"/>
                        </a:spcAft>
                      </a:pPr>
                      <a:r>
                        <a:rPr lang="ar-SA" sz="1200" b="1" dirty="0">
                          <a:solidFill>
                            <a:srgbClr val="000000"/>
                          </a:solidFill>
                          <a:latin typeface="Calibri"/>
                          <a:ea typeface="Times New Roman"/>
                          <a:cs typeface="Times New Roman"/>
                        </a:rPr>
                        <a:t>قاعة المحاضرات</a:t>
                      </a:r>
                      <a:endParaRPr lang="en-US" sz="11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rtl="0">
                        <a:lnSpc>
                          <a:spcPct val="150000"/>
                        </a:lnSpc>
                        <a:spcBef>
                          <a:spcPts val="0"/>
                        </a:spcBef>
                        <a:spcAft>
                          <a:spcPts val="0"/>
                        </a:spcAft>
                      </a:pPr>
                      <a:r>
                        <a:rPr lang="en-US" sz="1200" dirty="0">
                          <a:solidFill>
                            <a:srgbClr val="000000"/>
                          </a:solidFill>
                          <a:latin typeface="Times New Roman"/>
                          <a:ea typeface="Times New Roman"/>
                          <a:cs typeface="Arial"/>
                        </a:rPr>
                        <a:t>300</a:t>
                      </a:r>
                      <a:endParaRPr lang="en-US" sz="11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ll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TextBox 6"/>
          <p:cNvSpPr txBox="1"/>
          <p:nvPr/>
        </p:nvSpPr>
        <p:spPr>
          <a:xfrm>
            <a:off x="1295400" y="1295400"/>
            <a:ext cx="6477000" cy="1292225"/>
          </a:xfrm>
          <a:prstGeom prst="rect">
            <a:avLst/>
          </a:prstGeom>
          <a:noFill/>
        </p:spPr>
        <p:txBody>
          <a:bodyPr>
            <a:spAutoFit/>
          </a:bodyPr>
          <a:lstStyle/>
          <a:p>
            <a:pPr marL="342900" indent="-342900">
              <a:defRPr/>
            </a:pPr>
            <a:r>
              <a:rPr lang="en-US" sz="2400" dirty="0" smtClean="0">
                <a:latin typeface="David" pitchFamily="34" charset="-79"/>
                <a:cs typeface="David" pitchFamily="34" charset="-79"/>
              </a:rPr>
              <a:t>Lighting </a:t>
            </a:r>
            <a:r>
              <a:rPr lang="en-US" sz="2400" dirty="0">
                <a:latin typeface="David" pitchFamily="34" charset="-79"/>
                <a:cs typeface="David" pitchFamily="34" charset="-79"/>
              </a:rPr>
              <a:t>design</a:t>
            </a:r>
          </a:p>
          <a:p>
            <a:pPr>
              <a:defRPr/>
            </a:pPr>
            <a:r>
              <a:rPr lang="en-US" dirty="0">
                <a:latin typeface="David" pitchFamily="34" charset="-79"/>
                <a:cs typeface="David" pitchFamily="34" charset="-79"/>
              </a:rPr>
              <a:t>      Artificial lighting </a:t>
            </a:r>
            <a:endParaRPr lang="en-US" dirty="0"/>
          </a:p>
          <a:p>
            <a:pPr>
              <a:defRPr/>
            </a:pPr>
            <a:endParaRPr lang="en-US" dirty="0"/>
          </a:p>
          <a:p>
            <a:pPr>
              <a:defRPr/>
            </a:pPr>
            <a:r>
              <a:rPr lang="en-US" dirty="0"/>
              <a:t> </a:t>
            </a:r>
          </a:p>
        </p:txBody>
      </p:sp>
      <p:sp>
        <p:nvSpPr>
          <p:cNvPr id="9" name="TextBox 22"/>
          <p:cNvSpPr txBox="1">
            <a:spLocks noChangeArrowheads="1"/>
          </p:cNvSpPr>
          <p:nvPr/>
        </p:nvSpPr>
        <p:spPr bwMode="auto">
          <a:xfrm>
            <a:off x="0" y="2362200"/>
            <a:ext cx="2667000" cy="369888"/>
          </a:xfrm>
          <a:prstGeom prst="rect">
            <a:avLst/>
          </a:prstGeom>
          <a:noFill/>
          <a:ln w="9525">
            <a:noFill/>
            <a:miter lim="800000"/>
            <a:headEnd/>
            <a:tailEnd/>
          </a:ln>
        </p:spPr>
        <p:txBody>
          <a:bodyPr>
            <a:spAutoFit/>
          </a:bodyPr>
          <a:lstStyle/>
          <a:p>
            <a:pPr>
              <a:buFont typeface="Wingdings" pitchFamily="2" charset="2"/>
              <a:buChar char="Ø"/>
            </a:pPr>
            <a:r>
              <a:rPr lang="en-US" dirty="0"/>
              <a:t>Florescent lamp</a:t>
            </a:r>
          </a:p>
        </p:txBody>
      </p:sp>
      <p:sp>
        <p:nvSpPr>
          <p:cNvPr id="10" name="Rectangle 9"/>
          <p:cNvSpPr/>
          <p:nvPr/>
        </p:nvSpPr>
        <p:spPr>
          <a:xfrm>
            <a:off x="0" y="2819400"/>
            <a:ext cx="4121641" cy="369332"/>
          </a:xfrm>
          <a:prstGeom prst="rect">
            <a:avLst/>
          </a:prstGeom>
        </p:spPr>
        <p:txBody>
          <a:bodyPr wrap="none">
            <a:spAutoFit/>
          </a:bodyPr>
          <a:lstStyle/>
          <a:p>
            <a:pPr>
              <a:buFont typeface="Wingdings" pitchFamily="2" charset="2"/>
              <a:buChar char="Ø"/>
            </a:pPr>
            <a:r>
              <a:rPr lang="en-US" dirty="0" smtClean="0"/>
              <a:t>GE LIGHTING 43036 T8 2x36W / 6 EB LL </a:t>
            </a:r>
            <a:endParaRPr lang="en-US" dirty="0"/>
          </a:p>
        </p:txBody>
      </p:sp>
      <p:pic>
        <p:nvPicPr>
          <p:cNvPr id="11" name="Picture 10"/>
          <p:cNvPicPr/>
          <p:nvPr/>
        </p:nvPicPr>
        <p:blipFill>
          <a:blip r:embed="rId3" cstate="print"/>
          <a:srcRect/>
          <a:stretch>
            <a:fillRect/>
          </a:stretch>
        </p:blipFill>
        <p:spPr bwMode="auto">
          <a:xfrm>
            <a:off x="5715000" y="2514600"/>
            <a:ext cx="1651635" cy="1066800"/>
          </a:xfrm>
          <a:prstGeom prst="rect">
            <a:avLst/>
          </a:prstGeom>
          <a:noFill/>
          <a:ln w="9525">
            <a:noFill/>
            <a:miter lim="800000"/>
            <a:headEnd/>
            <a:tailEnd/>
          </a:ln>
        </p:spPr>
      </p:pic>
      <p:sp>
        <p:nvSpPr>
          <p:cNvPr id="12" name="Rectangle 11"/>
          <p:cNvSpPr/>
          <p:nvPr/>
        </p:nvSpPr>
        <p:spPr>
          <a:xfrm>
            <a:off x="0" y="3886200"/>
            <a:ext cx="2460930" cy="369332"/>
          </a:xfrm>
          <a:prstGeom prst="rect">
            <a:avLst/>
          </a:prstGeom>
        </p:spPr>
        <p:txBody>
          <a:bodyPr wrap="none">
            <a:spAutoFit/>
          </a:bodyPr>
          <a:lstStyle/>
          <a:p>
            <a:pPr>
              <a:buFont typeface="Wingdings" pitchFamily="2" charset="2"/>
              <a:buChar char="Ø"/>
            </a:pPr>
            <a:r>
              <a:rPr lang="en-US" dirty="0" smtClean="0"/>
              <a:t>DIAL 11 R2600/158 P8</a:t>
            </a:r>
            <a:endParaRPr lang="en-US" dirty="0"/>
          </a:p>
        </p:txBody>
      </p:sp>
      <p:pic>
        <p:nvPicPr>
          <p:cNvPr id="13" name="صورة 10" descr="D.PNG"/>
          <p:cNvPicPr/>
          <p:nvPr/>
        </p:nvPicPr>
        <p:blipFill>
          <a:blip r:embed="rId4" cstate="print"/>
          <a:stretch>
            <a:fillRect/>
          </a:stretch>
        </p:blipFill>
        <p:spPr>
          <a:xfrm>
            <a:off x="3048000" y="3505200"/>
            <a:ext cx="1419423" cy="943107"/>
          </a:xfrm>
          <a:prstGeom prst="rect">
            <a:avLst/>
          </a:prstGeom>
        </p:spPr>
      </p:pic>
      <p:sp>
        <p:nvSpPr>
          <p:cNvPr id="14" name="Rectangle 13"/>
          <p:cNvSpPr/>
          <p:nvPr/>
        </p:nvSpPr>
        <p:spPr>
          <a:xfrm>
            <a:off x="0" y="5105400"/>
            <a:ext cx="2560894" cy="369332"/>
          </a:xfrm>
          <a:prstGeom prst="rect">
            <a:avLst/>
          </a:prstGeom>
        </p:spPr>
        <p:txBody>
          <a:bodyPr wrap="none">
            <a:spAutoFit/>
          </a:bodyPr>
          <a:lstStyle/>
          <a:p>
            <a:pPr>
              <a:buFont typeface="Wingdings" pitchFamily="2" charset="2"/>
              <a:buChar char="Ø"/>
            </a:pPr>
            <a:r>
              <a:rPr lang="en-US" dirty="0" smtClean="0"/>
              <a:t>BEGA 5127 2 TC-D 26W</a:t>
            </a:r>
            <a:endParaRPr lang="en-US" dirty="0"/>
          </a:p>
        </p:txBody>
      </p:sp>
      <p:pic>
        <p:nvPicPr>
          <p:cNvPr id="15" name="Picture 14"/>
          <p:cNvPicPr/>
          <p:nvPr/>
        </p:nvPicPr>
        <p:blipFill>
          <a:blip r:embed="rId5" cstate="print"/>
          <a:srcRect/>
          <a:stretch>
            <a:fillRect/>
          </a:stretch>
        </p:blipFill>
        <p:spPr bwMode="auto">
          <a:xfrm>
            <a:off x="3124200" y="4800600"/>
            <a:ext cx="1266825" cy="1019175"/>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TextBox 6"/>
          <p:cNvSpPr txBox="1"/>
          <p:nvPr/>
        </p:nvSpPr>
        <p:spPr>
          <a:xfrm>
            <a:off x="1295400" y="1295400"/>
            <a:ext cx="6477000" cy="1292225"/>
          </a:xfrm>
          <a:prstGeom prst="rect">
            <a:avLst/>
          </a:prstGeom>
          <a:noFill/>
        </p:spPr>
        <p:txBody>
          <a:bodyPr>
            <a:spAutoFit/>
          </a:bodyPr>
          <a:lstStyle/>
          <a:p>
            <a:pPr marL="342900" indent="-342900">
              <a:defRPr/>
            </a:pPr>
            <a:r>
              <a:rPr lang="en-US" sz="2400" dirty="0" smtClean="0">
                <a:latin typeface="David" pitchFamily="34" charset="-79"/>
                <a:cs typeface="David" pitchFamily="34" charset="-79"/>
              </a:rPr>
              <a:t>Lighting </a:t>
            </a:r>
            <a:r>
              <a:rPr lang="en-US" sz="2400" dirty="0">
                <a:latin typeface="David" pitchFamily="34" charset="-79"/>
                <a:cs typeface="David" pitchFamily="34" charset="-79"/>
              </a:rPr>
              <a:t>design</a:t>
            </a:r>
          </a:p>
          <a:p>
            <a:pPr>
              <a:defRPr/>
            </a:pPr>
            <a:r>
              <a:rPr lang="en-US" dirty="0">
                <a:latin typeface="David" pitchFamily="34" charset="-79"/>
                <a:cs typeface="David" pitchFamily="34" charset="-79"/>
              </a:rPr>
              <a:t>      Artificial lighting </a:t>
            </a:r>
            <a:endParaRPr lang="en-US" dirty="0"/>
          </a:p>
          <a:p>
            <a:pPr>
              <a:defRPr/>
            </a:pPr>
            <a:endParaRPr lang="en-US" dirty="0"/>
          </a:p>
          <a:p>
            <a:pPr>
              <a:defRPr/>
            </a:pPr>
            <a:r>
              <a:rPr lang="en-US" dirty="0"/>
              <a:t> </a:t>
            </a:r>
          </a:p>
        </p:txBody>
      </p:sp>
      <p:sp>
        <p:nvSpPr>
          <p:cNvPr id="9" name="TextBox 9"/>
          <p:cNvSpPr txBox="1">
            <a:spLocks noChangeArrowheads="1"/>
          </p:cNvSpPr>
          <p:nvPr/>
        </p:nvSpPr>
        <p:spPr bwMode="auto">
          <a:xfrm>
            <a:off x="609600" y="2209800"/>
            <a:ext cx="2895600" cy="646331"/>
          </a:xfrm>
          <a:prstGeom prst="rect">
            <a:avLst/>
          </a:prstGeom>
          <a:noFill/>
          <a:ln w="9525">
            <a:noFill/>
            <a:miter lim="800000"/>
            <a:headEnd/>
            <a:tailEnd/>
          </a:ln>
        </p:spPr>
        <p:txBody>
          <a:bodyPr wrap="square">
            <a:spAutoFit/>
          </a:bodyPr>
          <a:lstStyle/>
          <a:p>
            <a:r>
              <a:rPr lang="en-US" dirty="0">
                <a:latin typeface="Brush Script MT" pitchFamily="66" charset="0"/>
              </a:rPr>
              <a:t>SAMPLE</a:t>
            </a:r>
            <a:r>
              <a:rPr lang="en-US" dirty="0" smtClean="0">
                <a:latin typeface="Brush Script MT" pitchFamily="66" charset="0"/>
              </a:rPr>
              <a:t>:. </a:t>
            </a:r>
            <a:r>
              <a:rPr lang="en-US" dirty="0" smtClean="0">
                <a:latin typeface="Arial Black" pitchFamily="34" charset="0"/>
              </a:rPr>
              <a:t>Class room</a:t>
            </a:r>
            <a:endParaRPr lang="en-US" dirty="0">
              <a:latin typeface="Arial Black" pitchFamily="34" charset="0"/>
            </a:endParaRPr>
          </a:p>
          <a:p>
            <a:endParaRPr lang="en-US" dirty="0">
              <a:latin typeface="Brush Script MT" pitchFamily="66" charset="0"/>
            </a:endParaRPr>
          </a:p>
        </p:txBody>
      </p:sp>
      <p:sp>
        <p:nvSpPr>
          <p:cNvPr id="10" name="TextBox 12"/>
          <p:cNvSpPr txBox="1">
            <a:spLocks noChangeArrowheads="1"/>
          </p:cNvSpPr>
          <p:nvPr/>
        </p:nvSpPr>
        <p:spPr bwMode="auto">
          <a:xfrm>
            <a:off x="685800" y="2590800"/>
            <a:ext cx="4267200" cy="1754326"/>
          </a:xfrm>
          <a:prstGeom prst="rect">
            <a:avLst/>
          </a:prstGeom>
          <a:noFill/>
          <a:ln w="9525">
            <a:noFill/>
            <a:miter lim="800000"/>
            <a:headEnd/>
            <a:tailEnd/>
          </a:ln>
        </p:spPr>
        <p:txBody>
          <a:bodyPr wrap="square">
            <a:spAutoFit/>
          </a:bodyPr>
          <a:lstStyle/>
          <a:p>
            <a:r>
              <a:rPr lang="en-US" dirty="0" err="1">
                <a:latin typeface="David" pitchFamily="34" charset="-79"/>
                <a:cs typeface="David" pitchFamily="34" charset="-79"/>
              </a:rPr>
              <a:t>Illumenance</a:t>
            </a:r>
            <a:r>
              <a:rPr lang="en-US" dirty="0">
                <a:latin typeface="David" pitchFamily="34" charset="-79"/>
                <a:cs typeface="David" pitchFamily="34" charset="-79"/>
              </a:rPr>
              <a:t> </a:t>
            </a:r>
            <a:r>
              <a:rPr lang="en-US" dirty="0" smtClean="0">
                <a:latin typeface="David" pitchFamily="34" charset="-79"/>
                <a:cs typeface="David" pitchFamily="34" charset="-79"/>
              </a:rPr>
              <a:t>=300 </a:t>
            </a:r>
            <a:r>
              <a:rPr lang="en-US" dirty="0" err="1">
                <a:latin typeface="David" pitchFamily="34" charset="-79"/>
                <a:cs typeface="David" pitchFamily="34" charset="-79"/>
              </a:rPr>
              <a:t>lux</a:t>
            </a:r>
            <a:endParaRPr lang="en-US" dirty="0">
              <a:latin typeface="David" pitchFamily="34" charset="-79"/>
              <a:cs typeface="David" pitchFamily="34" charset="-79"/>
            </a:endParaRPr>
          </a:p>
          <a:p>
            <a:r>
              <a:rPr lang="en-US" dirty="0">
                <a:latin typeface="David" pitchFamily="34" charset="-79"/>
                <a:cs typeface="David" pitchFamily="34" charset="-79"/>
              </a:rPr>
              <a:t>Work plane =75cm</a:t>
            </a:r>
          </a:p>
          <a:p>
            <a:r>
              <a:rPr lang="en-US" u="sng" dirty="0" smtClean="0"/>
              <a:t>DIAL 11 R2600/158</a:t>
            </a:r>
          </a:p>
          <a:p>
            <a:r>
              <a:rPr lang="en-US" u="sng" dirty="0" smtClean="0"/>
              <a:t> </a:t>
            </a:r>
            <a:r>
              <a:rPr lang="en-US" dirty="0" smtClean="0">
                <a:latin typeface="David" pitchFamily="34" charset="-79"/>
                <a:cs typeface="David" pitchFamily="34" charset="-79"/>
              </a:rPr>
              <a:t>#</a:t>
            </a:r>
            <a:r>
              <a:rPr lang="en-US" dirty="0">
                <a:latin typeface="David" pitchFamily="34" charset="-79"/>
                <a:cs typeface="David" pitchFamily="34" charset="-79"/>
              </a:rPr>
              <a:t>of </a:t>
            </a:r>
            <a:r>
              <a:rPr lang="en-US" dirty="0" smtClean="0">
                <a:latin typeface="David" pitchFamily="34" charset="-79"/>
                <a:cs typeface="David" pitchFamily="34" charset="-79"/>
              </a:rPr>
              <a:t>lamps=6 </a:t>
            </a:r>
            <a:r>
              <a:rPr lang="en-US" dirty="0">
                <a:latin typeface="David" pitchFamily="34" charset="-79"/>
                <a:cs typeface="David" pitchFamily="34" charset="-79"/>
              </a:rPr>
              <a:t>lamps</a:t>
            </a:r>
          </a:p>
          <a:p>
            <a:endParaRPr lang="en-US" dirty="0">
              <a:latin typeface="David" pitchFamily="34" charset="-79"/>
              <a:cs typeface="David" pitchFamily="34" charset="-79"/>
            </a:endParaRPr>
          </a:p>
          <a:p>
            <a:endParaRPr lang="en-US" dirty="0">
              <a:latin typeface="David" pitchFamily="34" charset="-79"/>
              <a:cs typeface="David" pitchFamily="34" charset="-79"/>
            </a:endParaRPr>
          </a:p>
        </p:txBody>
      </p:sp>
      <p:sp>
        <p:nvSpPr>
          <p:cNvPr id="11" name="TextBox 16"/>
          <p:cNvSpPr txBox="1">
            <a:spLocks noChangeArrowheads="1"/>
          </p:cNvSpPr>
          <p:nvPr/>
        </p:nvSpPr>
        <p:spPr bwMode="auto">
          <a:xfrm>
            <a:off x="5105400" y="2971800"/>
            <a:ext cx="2971800" cy="369888"/>
          </a:xfrm>
          <a:prstGeom prst="rect">
            <a:avLst/>
          </a:prstGeom>
          <a:noFill/>
          <a:ln w="9525">
            <a:noFill/>
            <a:miter lim="800000"/>
            <a:headEnd/>
            <a:tailEnd/>
          </a:ln>
        </p:spPr>
        <p:txBody>
          <a:bodyPr>
            <a:spAutoFit/>
          </a:bodyPr>
          <a:lstStyle/>
          <a:p>
            <a:r>
              <a:rPr lang="en-US" dirty="0" smtClean="0"/>
              <a:t>     Laminar </a:t>
            </a:r>
            <a:r>
              <a:rPr lang="en-US" dirty="0"/>
              <a:t>distributed </a:t>
            </a:r>
          </a:p>
        </p:txBody>
      </p:sp>
      <p:pic>
        <p:nvPicPr>
          <p:cNvPr id="12" name="Picture 11"/>
          <p:cNvPicPr/>
          <p:nvPr/>
        </p:nvPicPr>
        <p:blipFill>
          <a:blip r:embed="rId3" cstate="print"/>
          <a:srcRect/>
          <a:stretch>
            <a:fillRect/>
          </a:stretch>
        </p:blipFill>
        <p:spPr bwMode="auto">
          <a:xfrm>
            <a:off x="914400" y="3962400"/>
            <a:ext cx="2362200" cy="2362200"/>
          </a:xfrm>
          <a:prstGeom prst="rect">
            <a:avLst/>
          </a:prstGeom>
          <a:noFill/>
          <a:ln w="9525">
            <a:noFill/>
            <a:miter lim="800000"/>
            <a:headEnd/>
            <a:tailEnd/>
          </a:ln>
        </p:spPr>
      </p:pic>
      <p:pic>
        <p:nvPicPr>
          <p:cNvPr id="13" name="صورة 36" descr="cvx.PNG"/>
          <p:cNvPicPr/>
          <p:nvPr/>
        </p:nvPicPr>
        <p:blipFill>
          <a:blip r:embed="rId4" cstate="print"/>
          <a:stretch>
            <a:fillRect/>
          </a:stretch>
        </p:blipFill>
        <p:spPr>
          <a:xfrm>
            <a:off x="4343400" y="3429000"/>
            <a:ext cx="4419600" cy="3048000"/>
          </a:xfrm>
          <a:prstGeom prst="rect">
            <a:avLst/>
          </a:prstGeom>
        </p:spPr>
      </p:pic>
    </p:spTree>
  </p:cSld>
  <p:clrMapOvr>
    <a:masterClrMapping/>
  </p:clrMapOvr>
  <p:transition>
    <p:pull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TextBox 6"/>
          <p:cNvSpPr txBox="1"/>
          <p:nvPr/>
        </p:nvSpPr>
        <p:spPr>
          <a:xfrm>
            <a:off x="1295400" y="1295400"/>
            <a:ext cx="6477000" cy="1292225"/>
          </a:xfrm>
          <a:prstGeom prst="rect">
            <a:avLst/>
          </a:prstGeom>
          <a:noFill/>
        </p:spPr>
        <p:txBody>
          <a:bodyPr>
            <a:spAutoFit/>
          </a:bodyPr>
          <a:lstStyle/>
          <a:p>
            <a:pPr marL="342900" indent="-342900">
              <a:defRPr/>
            </a:pPr>
            <a:r>
              <a:rPr lang="en-US" sz="2400" dirty="0" smtClean="0">
                <a:latin typeface="David" pitchFamily="34" charset="-79"/>
                <a:cs typeface="David" pitchFamily="34" charset="-79"/>
              </a:rPr>
              <a:t>Lighting </a:t>
            </a:r>
            <a:r>
              <a:rPr lang="en-US" sz="2400" dirty="0">
                <a:latin typeface="David" pitchFamily="34" charset="-79"/>
                <a:cs typeface="David" pitchFamily="34" charset="-79"/>
              </a:rPr>
              <a:t>design</a:t>
            </a:r>
          </a:p>
          <a:p>
            <a:pPr>
              <a:defRPr/>
            </a:pPr>
            <a:r>
              <a:rPr lang="en-US" dirty="0">
                <a:latin typeface="David" pitchFamily="34" charset="-79"/>
                <a:cs typeface="David" pitchFamily="34" charset="-79"/>
              </a:rPr>
              <a:t>      Artificial lighting </a:t>
            </a:r>
            <a:endParaRPr lang="en-US" dirty="0"/>
          </a:p>
          <a:p>
            <a:pPr>
              <a:defRPr/>
            </a:pPr>
            <a:endParaRPr lang="en-US" dirty="0"/>
          </a:p>
          <a:p>
            <a:pPr>
              <a:defRPr/>
            </a:pPr>
            <a:r>
              <a:rPr lang="en-US" dirty="0"/>
              <a:t> </a:t>
            </a:r>
          </a:p>
        </p:txBody>
      </p:sp>
      <p:pic>
        <p:nvPicPr>
          <p:cNvPr id="9" name="صورة 35" descr="dg.PNG"/>
          <p:cNvPicPr/>
          <p:nvPr/>
        </p:nvPicPr>
        <p:blipFill>
          <a:blip r:embed="rId3" cstate="print"/>
          <a:stretch>
            <a:fillRect/>
          </a:stretch>
        </p:blipFill>
        <p:spPr>
          <a:xfrm>
            <a:off x="1066800" y="2971800"/>
            <a:ext cx="6781800" cy="3505200"/>
          </a:xfrm>
          <a:prstGeom prst="rect">
            <a:avLst/>
          </a:prstGeom>
        </p:spPr>
      </p:pic>
      <p:sp>
        <p:nvSpPr>
          <p:cNvPr id="10" name="TextBox 9"/>
          <p:cNvSpPr txBox="1">
            <a:spLocks noChangeArrowheads="1"/>
          </p:cNvSpPr>
          <p:nvPr/>
        </p:nvSpPr>
        <p:spPr bwMode="auto">
          <a:xfrm>
            <a:off x="609600" y="2209800"/>
            <a:ext cx="2895600" cy="646331"/>
          </a:xfrm>
          <a:prstGeom prst="rect">
            <a:avLst/>
          </a:prstGeom>
          <a:noFill/>
          <a:ln w="9525">
            <a:noFill/>
            <a:miter lim="800000"/>
            <a:headEnd/>
            <a:tailEnd/>
          </a:ln>
        </p:spPr>
        <p:txBody>
          <a:bodyPr wrap="square">
            <a:spAutoFit/>
          </a:bodyPr>
          <a:lstStyle/>
          <a:p>
            <a:r>
              <a:rPr lang="en-US" dirty="0">
                <a:latin typeface="Brush Script MT" pitchFamily="66" charset="0"/>
              </a:rPr>
              <a:t>SAMPLE</a:t>
            </a:r>
            <a:r>
              <a:rPr lang="en-US" dirty="0" smtClean="0">
                <a:latin typeface="Brush Script MT" pitchFamily="66" charset="0"/>
              </a:rPr>
              <a:t>:. </a:t>
            </a:r>
            <a:r>
              <a:rPr lang="en-US" dirty="0" smtClean="0">
                <a:latin typeface="Arial Black" pitchFamily="34" charset="0"/>
              </a:rPr>
              <a:t>Class room</a:t>
            </a:r>
            <a:endParaRPr lang="en-US" dirty="0">
              <a:latin typeface="Arial Black" pitchFamily="34" charset="0"/>
            </a:endParaRPr>
          </a:p>
          <a:p>
            <a:endParaRPr lang="en-US" dirty="0">
              <a:latin typeface="Brush Script MT" pitchFamily="66" charset="0"/>
            </a:endParaRPr>
          </a:p>
        </p:txBody>
      </p:sp>
      <p:sp>
        <p:nvSpPr>
          <p:cNvPr id="11" name="Rectangle 10"/>
          <p:cNvSpPr>
            <a:spLocks noChangeArrowheads="1"/>
          </p:cNvSpPr>
          <p:nvPr/>
        </p:nvSpPr>
        <p:spPr bwMode="auto">
          <a:xfrm>
            <a:off x="4876800" y="2286000"/>
            <a:ext cx="3048000" cy="338554"/>
          </a:xfrm>
          <a:prstGeom prst="rect">
            <a:avLst/>
          </a:prstGeom>
          <a:noFill/>
          <a:ln w="9525">
            <a:noFill/>
            <a:miter lim="800000"/>
            <a:headEnd/>
            <a:tailEnd/>
          </a:ln>
        </p:spPr>
        <p:txBody>
          <a:bodyPr wrap="square">
            <a:spAutoFit/>
          </a:bodyPr>
          <a:lstStyle/>
          <a:p>
            <a:r>
              <a:rPr lang="en-US" sz="1600" dirty="0"/>
              <a:t>Average </a:t>
            </a:r>
            <a:r>
              <a:rPr lang="en-US" sz="1600" dirty="0" err="1"/>
              <a:t>illuminances</a:t>
            </a:r>
            <a:r>
              <a:rPr lang="en-US" sz="1600" dirty="0"/>
              <a:t>[lx</a:t>
            </a:r>
            <a:r>
              <a:rPr lang="en-US" sz="1600" dirty="0" smtClean="0"/>
              <a:t>] = 305 </a:t>
            </a:r>
            <a:r>
              <a:rPr lang="en-US" sz="1600" dirty="0" err="1" smtClean="0"/>
              <a:t>lux</a:t>
            </a:r>
            <a:r>
              <a:rPr lang="en-US" sz="1600" dirty="0" smtClean="0"/>
              <a:t> </a:t>
            </a:r>
            <a:endParaRPr lang="en-US" sz="1600"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1295400" y="1295400"/>
            <a:ext cx="6477000" cy="1292225"/>
          </a:xfrm>
          <a:prstGeom prst="rect">
            <a:avLst/>
          </a:prstGeom>
          <a:noFill/>
        </p:spPr>
        <p:txBody>
          <a:bodyPr>
            <a:spAutoFit/>
          </a:bodyPr>
          <a:lstStyle/>
          <a:p>
            <a:pPr marL="342900" indent="-342900">
              <a:defRPr/>
            </a:pPr>
            <a:r>
              <a:rPr lang="en-US" sz="2400" dirty="0" smtClean="0">
                <a:latin typeface="David" pitchFamily="34" charset="-79"/>
                <a:cs typeface="David" pitchFamily="34" charset="-79"/>
              </a:rPr>
              <a:t>Lighting </a:t>
            </a:r>
            <a:r>
              <a:rPr lang="en-US" sz="2400" dirty="0">
                <a:latin typeface="David" pitchFamily="34" charset="-79"/>
                <a:cs typeface="David" pitchFamily="34" charset="-79"/>
              </a:rPr>
              <a:t>design</a:t>
            </a:r>
          </a:p>
          <a:p>
            <a:pPr>
              <a:defRPr/>
            </a:pPr>
            <a:r>
              <a:rPr lang="en-US" dirty="0">
                <a:latin typeface="David" pitchFamily="34" charset="-79"/>
                <a:cs typeface="David" pitchFamily="34" charset="-79"/>
              </a:rPr>
              <a:t>Emergency </a:t>
            </a:r>
            <a:r>
              <a:rPr lang="ar-SA" dirty="0">
                <a:latin typeface="David" pitchFamily="34" charset="-79"/>
                <a:cs typeface="David" pitchFamily="34" charset="-79"/>
              </a:rPr>
              <a:t>&amp; </a:t>
            </a:r>
            <a:r>
              <a:rPr lang="en-US" dirty="0">
                <a:latin typeface="David" pitchFamily="34" charset="-79"/>
                <a:cs typeface="David" pitchFamily="34" charset="-79"/>
              </a:rPr>
              <a:t> information lighting </a:t>
            </a:r>
            <a:endParaRPr lang="en-US" dirty="0"/>
          </a:p>
          <a:p>
            <a:pPr>
              <a:defRPr/>
            </a:pPr>
            <a:endParaRPr lang="en-US" dirty="0"/>
          </a:p>
          <a:p>
            <a:pPr>
              <a:defRPr/>
            </a:pPr>
            <a:r>
              <a:rPr lang="en-US" dirty="0"/>
              <a:t> </a:t>
            </a:r>
          </a:p>
        </p:txBody>
      </p:sp>
      <p:sp>
        <p:nvSpPr>
          <p:cNvPr id="11" name="Rectangle 10"/>
          <p:cNvSpPr/>
          <p:nvPr/>
        </p:nvSpPr>
        <p:spPr>
          <a:xfrm>
            <a:off x="533400" y="2209800"/>
            <a:ext cx="2791662" cy="369332"/>
          </a:xfrm>
          <a:prstGeom prst="rect">
            <a:avLst/>
          </a:prstGeom>
        </p:spPr>
        <p:txBody>
          <a:bodyPr wrap="none">
            <a:spAutoFit/>
          </a:bodyPr>
          <a:lstStyle/>
          <a:p>
            <a:pPr>
              <a:buFont typeface="Arial" charset="0"/>
              <a:buChar char="•"/>
            </a:pPr>
            <a:r>
              <a:rPr lang="en-US" dirty="0" smtClean="0"/>
              <a:t>Emergency Escape Lighting</a:t>
            </a:r>
            <a:endParaRPr lang="en-US" dirty="0"/>
          </a:p>
        </p:txBody>
      </p:sp>
      <p:sp>
        <p:nvSpPr>
          <p:cNvPr id="12" name="TextBox 11"/>
          <p:cNvSpPr txBox="1"/>
          <p:nvPr/>
        </p:nvSpPr>
        <p:spPr>
          <a:xfrm>
            <a:off x="457200" y="2743200"/>
            <a:ext cx="8458200" cy="923330"/>
          </a:xfrm>
          <a:prstGeom prst="rect">
            <a:avLst/>
          </a:prstGeom>
          <a:noFill/>
        </p:spPr>
        <p:txBody>
          <a:bodyPr wrap="square">
            <a:spAutoFit/>
          </a:bodyPr>
          <a:lstStyle/>
          <a:p>
            <a:pPr>
              <a:defRPr/>
            </a:pPr>
            <a:r>
              <a:rPr lang="en-US" dirty="0">
                <a:latin typeface="Times New Roman"/>
                <a:ea typeface="Calibri"/>
              </a:rPr>
              <a:t>Emergency Escape Lighting were used in this building to ensure the general safety by ensuring all means of escape  which can be safely and effectively used at all times by providing this lighting </a:t>
            </a:r>
            <a:endParaRPr lang="en-US" dirty="0"/>
          </a:p>
        </p:txBody>
      </p:sp>
      <p:sp>
        <p:nvSpPr>
          <p:cNvPr id="13" name="TextBox 11"/>
          <p:cNvSpPr txBox="1">
            <a:spLocks noChangeArrowheads="1"/>
          </p:cNvSpPr>
          <p:nvPr/>
        </p:nvSpPr>
        <p:spPr bwMode="auto">
          <a:xfrm>
            <a:off x="381000" y="3657600"/>
            <a:ext cx="3352800" cy="784225"/>
          </a:xfrm>
          <a:prstGeom prst="rect">
            <a:avLst/>
          </a:prstGeom>
          <a:noFill/>
          <a:ln w="9525">
            <a:noFill/>
            <a:miter lim="800000"/>
            <a:headEnd/>
            <a:tailEnd/>
          </a:ln>
        </p:spPr>
        <p:txBody>
          <a:bodyPr>
            <a:spAutoFit/>
          </a:bodyPr>
          <a:lstStyle/>
          <a:p>
            <a:pPr algn="just">
              <a:lnSpc>
                <a:spcPct val="150000"/>
              </a:lnSpc>
              <a:buFont typeface="Arial" charset="0"/>
              <a:buChar char="•"/>
            </a:pPr>
            <a:r>
              <a:rPr lang="en-US" b="1" dirty="0">
                <a:latin typeface="Times New Roman" pitchFamily="18" charset="0"/>
              </a:rPr>
              <a:t>Design of emergency lighting</a:t>
            </a:r>
            <a:endParaRPr lang="en-US" sz="1600" dirty="0">
              <a:latin typeface="Calibri" pitchFamily="34" charset="0"/>
            </a:endParaRPr>
          </a:p>
          <a:p>
            <a:endParaRPr lang="en-US" dirty="0"/>
          </a:p>
        </p:txBody>
      </p:sp>
      <p:pic>
        <p:nvPicPr>
          <p:cNvPr id="14" name="Picture 12"/>
          <p:cNvPicPr>
            <a:picLocks noChangeAspect="1" noChangeArrowheads="1"/>
          </p:cNvPicPr>
          <p:nvPr/>
        </p:nvPicPr>
        <p:blipFill>
          <a:blip r:embed="rId3" cstate="print"/>
          <a:srcRect/>
          <a:stretch>
            <a:fillRect/>
          </a:stretch>
        </p:blipFill>
        <p:spPr bwMode="auto">
          <a:xfrm>
            <a:off x="457200" y="4191000"/>
            <a:ext cx="1743075" cy="1819275"/>
          </a:xfrm>
          <a:prstGeom prst="rect">
            <a:avLst/>
          </a:prstGeom>
          <a:noFill/>
          <a:ln w="9525">
            <a:noFill/>
            <a:miter lim="800000"/>
            <a:headEnd/>
            <a:tailEnd/>
          </a:ln>
        </p:spPr>
      </p:pic>
      <p:pic>
        <p:nvPicPr>
          <p:cNvPr id="15" name="Picture 14"/>
          <p:cNvPicPr>
            <a:picLocks noChangeAspect="1" noChangeArrowheads="1"/>
          </p:cNvPicPr>
          <p:nvPr/>
        </p:nvPicPr>
        <p:blipFill>
          <a:blip r:embed="rId4" cstate="print"/>
          <a:srcRect/>
          <a:stretch>
            <a:fillRect/>
          </a:stretch>
        </p:blipFill>
        <p:spPr bwMode="auto">
          <a:xfrm>
            <a:off x="3048000" y="4191000"/>
            <a:ext cx="1704975" cy="1752600"/>
          </a:xfrm>
          <a:prstGeom prst="rect">
            <a:avLst/>
          </a:prstGeom>
          <a:noFill/>
          <a:ln w="9525">
            <a:noFill/>
            <a:miter lim="800000"/>
            <a:headEnd/>
            <a:tailEnd/>
          </a:ln>
        </p:spPr>
      </p:pic>
      <p:pic>
        <p:nvPicPr>
          <p:cNvPr id="16" name="Picture 16"/>
          <p:cNvPicPr>
            <a:picLocks noChangeAspect="1" noChangeArrowheads="1"/>
          </p:cNvPicPr>
          <p:nvPr/>
        </p:nvPicPr>
        <p:blipFill>
          <a:blip r:embed="rId5" cstate="print"/>
          <a:srcRect/>
          <a:stretch>
            <a:fillRect/>
          </a:stretch>
        </p:blipFill>
        <p:spPr bwMode="auto">
          <a:xfrm>
            <a:off x="5867400" y="4038600"/>
            <a:ext cx="1812925" cy="1866900"/>
          </a:xfrm>
          <a:prstGeom prst="rect">
            <a:avLst/>
          </a:prstGeom>
          <a:noFill/>
          <a:ln w="9525">
            <a:noFill/>
            <a:miter lim="800000"/>
            <a:headEnd/>
            <a:tailEnd/>
          </a:ln>
        </p:spPr>
      </p:pic>
      <p:sp>
        <p:nvSpPr>
          <p:cNvPr id="17" name="TextBox 16"/>
          <p:cNvSpPr txBox="1"/>
          <p:nvPr/>
        </p:nvSpPr>
        <p:spPr>
          <a:xfrm>
            <a:off x="381000" y="5943600"/>
            <a:ext cx="1828800" cy="784225"/>
          </a:xfrm>
          <a:prstGeom prst="rect">
            <a:avLst/>
          </a:prstGeom>
          <a:noFill/>
        </p:spPr>
        <p:txBody>
          <a:bodyPr>
            <a:spAutoFit/>
          </a:bodyPr>
          <a:lstStyle/>
          <a:p>
            <a:pPr>
              <a:defRPr/>
            </a:pPr>
            <a:r>
              <a:rPr lang="en-US" sz="1550" dirty="0">
                <a:latin typeface="Times New Roman"/>
                <a:ea typeface="Calibri"/>
              </a:rPr>
              <a:t>At each intersection of corridors</a:t>
            </a:r>
            <a:r>
              <a:rPr lang="en-US" sz="1400" dirty="0"/>
              <a:t>.</a:t>
            </a:r>
          </a:p>
          <a:p>
            <a:pPr>
              <a:defRPr/>
            </a:pPr>
            <a:endParaRPr lang="en-US" sz="1400" dirty="0"/>
          </a:p>
        </p:txBody>
      </p:sp>
      <p:sp>
        <p:nvSpPr>
          <p:cNvPr id="18" name="TextBox 17"/>
          <p:cNvSpPr txBox="1"/>
          <p:nvPr/>
        </p:nvSpPr>
        <p:spPr>
          <a:xfrm>
            <a:off x="3124200" y="5943600"/>
            <a:ext cx="1600200" cy="608013"/>
          </a:xfrm>
          <a:prstGeom prst="rect">
            <a:avLst/>
          </a:prstGeom>
          <a:noFill/>
        </p:spPr>
        <p:txBody>
          <a:bodyPr>
            <a:spAutoFit/>
          </a:bodyPr>
          <a:lstStyle/>
          <a:p>
            <a:pPr>
              <a:defRPr/>
            </a:pPr>
            <a:r>
              <a:rPr lang="en-US" sz="1550" dirty="0">
                <a:latin typeface="Times New Roman"/>
                <a:ea typeface="Calibri"/>
              </a:rPr>
              <a:t>At each exit door.</a:t>
            </a:r>
          </a:p>
          <a:p>
            <a:pPr>
              <a:defRPr/>
            </a:pPr>
            <a:endParaRPr lang="en-US" dirty="0"/>
          </a:p>
        </p:txBody>
      </p:sp>
      <p:sp>
        <p:nvSpPr>
          <p:cNvPr id="19" name="TextBox 18"/>
          <p:cNvSpPr txBox="1"/>
          <p:nvPr/>
        </p:nvSpPr>
        <p:spPr>
          <a:xfrm>
            <a:off x="5638800" y="5867400"/>
            <a:ext cx="3505200" cy="884238"/>
          </a:xfrm>
          <a:prstGeom prst="rect">
            <a:avLst/>
          </a:prstGeom>
          <a:noFill/>
        </p:spPr>
        <p:txBody>
          <a:bodyPr>
            <a:spAutoFit/>
          </a:bodyPr>
          <a:lstStyle/>
          <a:p>
            <a:pPr>
              <a:defRPr/>
            </a:pPr>
            <a:r>
              <a:rPr lang="en-US" dirty="0"/>
              <a:t> </a:t>
            </a:r>
            <a:r>
              <a:rPr lang="en-US" sz="1550" dirty="0">
                <a:latin typeface="Times New Roman"/>
                <a:ea typeface="Calibri"/>
              </a:rPr>
              <a:t>On each staircase so that each flight of  stairs receives direct light.</a:t>
            </a:r>
          </a:p>
          <a:p>
            <a:pPr>
              <a:defRPr/>
            </a:pPr>
            <a:endParaRPr lang="en-US" dirty="0"/>
          </a:p>
        </p:txBody>
      </p:sp>
    </p:spTree>
  </p:cSld>
  <p:clrMapOvr>
    <a:masterClrMapping/>
  </p:clrMapOvr>
  <p:transition>
    <p:pull di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 name="TextBox 8"/>
          <p:cNvSpPr txBox="1"/>
          <p:nvPr/>
        </p:nvSpPr>
        <p:spPr>
          <a:xfrm>
            <a:off x="0" y="1600200"/>
            <a:ext cx="9144000" cy="5155257"/>
          </a:xfrm>
          <a:prstGeom prst="rect">
            <a:avLst/>
          </a:prstGeom>
          <a:noFill/>
        </p:spPr>
        <p:txBody>
          <a:bodyPr wrap="square" rtlCol="0">
            <a:spAutoFit/>
          </a:bodyPr>
          <a:lstStyle/>
          <a:p>
            <a:r>
              <a:rPr lang="en-US" sz="3600" b="1" dirty="0" smtClean="0"/>
              <a:t>Major concerns at 60% of project that applied into plans</a:t>
            </a:r>
          </a:p>
          <a:p>
            <a:endParaRPr lang="en-US" sz="1100" b="1" dirty="0" smtClean="0"/>
          </a:p>
          <a:p>
            <a:pPr lvl="0">
              <a:buFont typeface="Wingdings" pitchFamily="2" charset="2"/>
              <a:buChar char="Ø"/>
            </a:pPr>
            <a:r>
              <a:rPr lang="en-US" sz="2400" dirty="0" smtClean="0"/>
              <a:t>main board of circuit breakers is placed in a safe and visible location. </a:t>
            </a:r>
          </a:p>
          <a:p>
            <a:pPr lvl="0"/>
            <a:r>
              <a:rPr lang="en-US" sz="2400" dirty="0" smtClean="0"/>
              <a:t> </a:t>
            </a:r>
          </a:p>
          <a:p>
            <a:pPr lvl="0">
              <a:buFont typeface="Wingdings" pitchFamily="2" charset="2"/>
              <a:buChar char="Ø"/>
            </a:pPr>
            <a:r>
              <a:rPr lang="en-US" sz="2400" dirty="0" smtClean="0"/>
              <a:t>design provides for a sufficient number of luminaries to provide the required illumination intensity.  </a:t>
            </a:r>
          </a:p>
          <a:p>
            <a:pPr lvl="0">
              <a:buFont typeface="Wingdings" pitchFamily="2" charset="2"/>
              <a:buChar char="Ø"/>
            </a:pPr>
            <a:endParaRPr lang="en-US" sz="2400" dirty="0" smtClean="0"/>
          </a:p>
          <a:p>
            <a:pPr lvl="0">
              <a:buFont typeface="Wingdings" pitchFamily="2" charset="2"/>
              <a:buChar char="Ø"/>
            </a:pPr>
            <a:r>
              <a:rPr lang="en-US" sz="2400" dirty="0" smtClean="0"/>
              <a:t>design provides for a circuit breaker for each power plug in kitchens as well as for all room light switches. </a:t>
            </a:r>
          </a:p>
          <a:p>
            <a:pPr lvl="0">
              <a:buFont typeface="Wingdings" pitchFamily="2" charset="2"/>
              <a:buChar char="Ø"/>
            </a:pPr>
            <a:endParaRPr lang="en-US" sz="2400"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 name="TextBox 8"/>
          <p:cNvSpPr txBox="1"/>
          <p:nvPr/>
        </p:nvSpPr>
        <p:spPr>
          <a:xfrm>
            <a:off x="0" y="1295400"/>
            <a:ext cx="9144000" cy="4601260"/>
          </a:xfrm>
          <a:prstGeom prst="rect">
            <a:avLst/>
          </a:prstGeom>
          <a:noFill/>
        </p:spPr>
        <p:txBody>
          <a:bodyPr wrap="square" rtlCol="0">
            <a:spAutoFit/>
          </a:bodyPr>
          <a:lstStyle/>
          <a:p>
            <a:r>
              <a:rPr lang="en-US" sz="3600" b="1" dirty="0" smtClean="0"/>
              <a:t>Major concerns at 60% of project that applied into plans</a:t>
            </a:r>
          </a:p>
          <a:p>
            <a:endParaRPr lang="en-US" sz="3600" b="1" dirty="0" smtClean="0"/>
          </a:p>
          <a:p>
            <a:endParaRPr lang="en-US" sz="1100" b="1" dirty="0" smtClean="0"/>
          </a:p>
          <a:p>
            <a:pPr lvl="0">
              <a:buFont typeface="Wingdings" pitchFamily="2" charset="2"/>
              <a:buChar char="Ø"/>
            </a:pPr>
            <a:r>
              <a:rPr lang="en-US" sz="2400" dirty="0" smtClean="0"/>
              <a:t>design provides for lighting switches adjacent to access points.  </a:t>
            </a:r>
          </a:p>
          <a:p>
            <a:pPr lvl="0"/>
            <a:endParaRPr lang="en-US" sz="2400" dirty="0" smtClean="0"/>
          </a:p>
          <a:p>
            <a:pPr lvl="0">
              <a:buFont typeface="Wingdings" pitchFamily="2" charset="2"/>
              <a:buChar char="Ø"/>
            </a:pPr>
            <a:r>
              <a:rPr lang="en-US" sz="2400" dirty="0" smtClean="0"/>
              <a:t>design provides for a sufficient number of power plugs to avoid the use of extension cords. </a:t>
            </a:r>
          </a:p>
          <a:p>
            <a:pPr lvl="0">
              <a:buFont typeface="Wingdings" pitchFamily="2" charset="2"/>
              <a:buChar char="Ø"/>
            </a:pPr>
            <a:endParaRPr lang="en-US" sz="2400"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z="3200" dirty="0" smtClean="0"/>
              <a:t>Project Information</a:t>
            </a:r>
          </a:p>
        </p:txBody>
      </p:sp>
      <p:sp>
        <p:nvSpPr>
          <p:cNvPr id="6" name="Footer Placeholder 5"/>
          <p:cNvSpPr>
            <a:spLocks noGrp="1"/>
          </p:cNvSpPr>
          <p:nvPr>
            <p:ph type="ftr" sz="quarter" idx="14"/>
          </p:nvPr>
        </p:nvSpPr>
        <p:spPr/>
        <p:txBody>
          <a:bodyPr/>
          <a:lstStyle/>
          <a:p>
            <a:pPr>
              <a:defRPr/>
            </a:pPr>
            <a:r>
              <a:rPr lang="en-US" sz="1600" b="1" dirty="0" smtClean="0"/>
              <a:t>An-</a:t>
            </a:r>
            <a:r>
              <a:rPr lang="en-US" sz="1600" b="1" dirty="0" err="1" smtClean="0"/>
              <a:t>Najah</a:t>
            </a:r>
            <a:r>
              <a:rPr lang="en-US" sz="1600" b="1" dirty="0" smtClean="0"/>
              <a:t> National University</a:t>
            </a:r>
            <a:endParaRPr lang="en-US" sz="1600" b="1" dirty="0"/>
          </a:p>
        </p:txBody>
      </p:sp>
      <p:pic>
        <p:nvPicPr>
          <p:cNvPr id="38916"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8917" name="TextBox 6"/>
          <p:cNvSpPr txBox="1">
            <a:spLocks noChangeArrowheads="1"/>
          </p:cNvSpPr>
          <p:nvPr/>
        </p:nvSpPr>
        <p:spPr bwMode="auto">
          <a:xfrm>
            <a:off x="0" y="762000"/>
            <a:ext cx="1143000" cy="492125"/>
          </a:xfrm>
          <a:prstGeom prst="rect">
            <a:avLst/>
          </a:prstGeom>
          <a:noFill/>
          <a:ln w="9525">
            <a:noFill/>
            <a:miter lim="800000"/>
            <a:headEnd/>
            <a:tailEnd/>
          </a:ln>
        </p:spPr>
        <p:txBody>
          <a:bodyPr>
            <a:spAutoFit/>
          </a:bodyPr>
          <a:lstStyle/>
          <a:p>
            <a:pPr algn="ctr"/>
            <a:r>
              <a:rPr lang="en-US" sz="1300" b="1" i="1">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38919" name="TextBox 10"/>
          <p:cNvSpPr txBox="1">
            <a:spLocks noChangeArrowheads="1"/>
          </p:cNvSpPr>
          <p:nvPr/>
        </p:nvSpPr>
        <p:spPr bwMode="auto">
          <a:xfrm>
            <a:off x="1143000" y="762000"/>
            <a:ext cx="3200400" cy="400050"/>
          </a:xfrm>
          <a:prstGeom prst="rect">
            <a:avLst/>
          </a:prstGeom>
          <a:noFill/>
          <a:ln w="9525">
            <a:noFill/>
            <a:miter lim="800000"/>
            <a:headEnd/>
            <a:tailEnd/>
          </a:ln>
        </p:spPr>
        <p:txBody>
          <a:bodyPr>
            <a:spAutoFit/>
          </a:bodyPr>
          <a:lstStyle/>
          <a:p>
            <a:r>
              <a:rPr lang="en-US" sz="2000" b="1" dirty="0" smtClean="0">
                <a:solidFill>
                  <a:schemeClr val="bg1"/>
                </a:solidFill>
              </a:rPr>
              <a:t>Location and site plan</a:t>
            </a:r>
            <a:endParaRPr lang="en-US" sz="2000" b="1" dirty="0">
              <a:solidFill>
                <a:schemeClr val="bg1"/>
              </a:solidFill>
            </a:endParaRPr>
          </a:p>
        </p:txBody>
      </p:sp>
      <p:pic>
        <p:nvPicPr>
          <p:cNvPr id="11" name="Picture 10" descr="10.jpg"/>
          <p:cNvPicPr>
            <a:picLocks noChangeAspect="1"/>
          </p:cNvPicPr>
          <p:nvPr/>
        </p:nvPicPr>
        <p:blipFill>
          <a:blip r:embed="rId3"/>
          <a:stretch>
            <a:fillRect/>
          </a:stretch>
        </p:blipFill>
        <p:spPr>
          <a:xfrm>
            <a:off x="0" y="1219200"/>
            <a:ext cx="9144000" cy="5334000"/>
          </a:xfrm>
          <a:prstGeom prst="rect">
            <a:avLst/>
          </a:prstGeom>
        </p:spPr>
      </p:pic>
    </p:spTree>
  </p:cSld>
  <p:clrMapOvr>
    <a:masterClrMapping/>
  </p:clrMapOvr>
  <p:transition>
    <p:pull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TextBox 6"/>
          <p:cNvSpPr txBox="1"/>
          <p:nvPr/>
        </p:nvSpPr>
        <p:spPr>
          <a:xfrm>
            <a:off x="533400" y="1447800"/>
            <a:ext cx="8229600" cy="5386090"/>
          </a:xfrm>
          <a:prstGeom prst="rect">
            <a:avLst/>
          </a:prstGeom>
          <a:noFill/>
        </p:spPr>
        <p:txBody>
          <a:bodyPr wrap="square">
            <a:spAutoFit/>
          </a:bodyPr>
          <a:lstStyle/>
          <a:p>
            <a:pPr marL="342900" indent="-342900" algn="ctr">
              <a:defRPr/>
            </a:pPr>
            <a:r>
              <a:rPr lang="en-US" sz="3600" dirty="0" smtClean="0">
                <a:latin typeface="Times New Roman" pitchFamily="18" charset="0"/>
                <a:cs typeface="Times New Roman" pitchFamily="18" charset="0"/>
              </a:rPr>
              <a:t>Mechanical </a:t>
            </a:r>
            <a:r>
              <a:rPr lang="en-US" sz="3600" dirty="0">
                <a:latin typeface="Times New Roman" pitchFamily="18" charset="0"/>
                <a:cs typeface="Times New Roman" pitchFamily="18" charset="0"/>
              </a:rPr>
              <a:t>design</a:t>
            </a:r>
          </a:p>
          <a:p>
            <a:pPr marL="342900" indent="-342900">
              <a:defRPr/>
            </a:pPr>
            <a:endParaRPr lang="en-US" sz="2800" dirty="0">
              <a:latin typeface="Times New Roman" pitchFamily="18" charset="0"/>
              <a:cs typeface="Times New Roman" pitchFamily="18" charset="0"/>
            </a:endParaRPr>
          </a:p>
          <a:p>
            <a:pPr marL="342900" indent="-342900">
              <a:buFont typeface="+mj-lt"/>
              <a:buAutoNum type="alphaUcPeriod"/>
              <a:defRPr/>
            </a:pPr>
            <a:r>
              <a:rPr lang="en-US" sz="2800" dirty="0">
                <a:solidFill>
                  <a:prstClr val="black"/>
                </a:solidFill>
                <a:latin typeface="Times New Roman" pitchFamily="18" charset="0"/>
                <a:cs typeface="Times New Roman" pitchFamily="18" charset="0"/>
              </a:rPr>
              <a:t>Elevator design</a:t>
            </a:r>
            <a:endParaRPr lang="en-US" sz="2800" dirty="0">
              <a:latin typeface="Times New Roman" pitchFamily="18" charset="0"/>
              <a:cs typeface="Times New Roman" pitchFamily="18" charset="0"/>
            </a:endParaRPr>
          </a:p>
          <a:p>
            <a:pPr marL="342900" indent="-342900">
              <a:buFont typeface="+mj-lt"/>
              <a:buAutoNum type="alphaUcPeriod"/>
              <a:defRPr/>
            </a:pPr>
            <a:r>
              <a:rPr lang="en-US" sz="2800" dirty="0">
                <a:latin typeface="Times New Roman" pitchFamily="18" charset="0"/>
                <a:cs typeface="Times New Roman" pitchFamily="18" charset="0"/>
              </a:rPr>
              <a:t>Fire fighting &amp; emergency stairs </a:t>
            </a:r>
          </a:p>
          <a:p>
            <a:pPr marL="342900" indent="-342900">
              <a:buFont typeface="+mj-lt"/>
              <a:buAutoNum type="alphaUcPeriod"/>
              <a:defRPr/>
            </a:pPr>
            <a:r>
              <a:rPr lang="en-US" sz="2800" dirty="0">
                <a:latin typeface="Times New Roman" pitchFamily="18" charset="0"/>
                <a:cs typeface="Times New Roman" pitchFamily="18" charset="0"/>
              </a:rPr>
              <a:t>Sanitation </a:t>
            </a:r>
            <a:r>
              <a:rPr lang="en-US" sz="2800" dirty="0" smtClean="0">
                <a:latin typeface="Times New Roman" pitchFamily="18" charset="0"/>
                <a:cs typeface="Times New Roman" pitchFamily="18" charset="0"/>
              </a:rPr>
              <a:t>system</a:t>
            </a:r>
          </a:p>
          <a:p>
            <a:pPr marL="342900" indent="-342900">
              <a:buFont typeface="Arial" pitchFamily="34" charset="0"/>
              <a:buChar char="•"/>
              <a:defRPr/>
            </a:pPr>
            <a:r>
              <a:rPr lang="en-US" sz="2800" dirty="0" smtClean="0">
                <a:latin typeface="Times New Roman" pitchFamily="18" charset="0"/>
                <a:cs typeface="Times New Roman" pitchFamily="18" charset="0"/>
              </a:rPr>
              <a:t>Clean water.</a:t>
            </a:r>
          </a:p>
          <a:p>
            <a:pPr marL="342900" indent="-342900">
              <a:buFont typeface="Arial" pitchFamily="34" charset="0"/>
              <a:buChar char="•"/>
              <a:defRPr/>
            </a:pPr>
            <a:r>
              <a:rPr lang="en-US" sz="2800" dirty="0" smtClean="0">
                <a:latin typeface="Times New Roman" pitchFamily="18" charset="0"/>
                <a:cs typeface="Times New Roman" pitchFamily="18" charset="0"/>
              </a:rPr>
              <a:t>Grey water.</a:t>
            </a:r>
            <a:endParaRPr lang="en-US" sz="2800" dirty="0">
              <a:latin typeface="Times New Roman" pitchFamily="18" charset="0"/>
              <a:cs typeface="Times New Roman" pitchFamily="18" charset="0"/>
            </a:endParaRPr>
          </a:p>
          <a:p>
            <a:pPr marL="342900" indent="-342900">
              <a:buFont typeface="Arial" pitchFamily="34" charset="0"/>
              <a:buChar char="•"/>
              <a:defRPr/>
            </a:pPr>
            <a:r>
              <a:rPr lang="en-US" sz="2800" dirty="0">
                <a:latin typeface="Times New Roman" pitchFamily="18" charset="0"/>
                <a:cs typeface="Times New Roman" pitchFamily="18" charset="0"/>
              </a:rPr>
              <a:t>Black </a:t>
            </a:r>
            <a:r>
              <a:rPr lang="en-US" sz="2800" dirty="0" smtClean="0">
                <a:latin typeface="Times New Roman" pitchFamily="18" charset="0"/>
                <a:cs typeface="Times New Roman" pitchFamily="18" charset="0"/>
              </a:rPr>
              <a:t>water.</a:t>
            </a:r>
            <a:endParaRPr lang="en-US" sz="2800" dirty="0">
              <a:latin typeface="Times New Roman" pitchFamily="18" charset="0"/>
              <a:cs typeface="Times New Roman" pitchFamily="18" charset="0"/>
            </a:endParaRPr>
          </a:p>
          <a:p>
            <a:pPr marL="342900" indent="-342900">
              <a:buFont typeface="Arial" pitchFamily="34" charset="0"/>
              <a:buChar char="•"/>
              <a:defRPr/>
            </a:pPr>
            <a:r>
              <a:rPr lang="en-US" sz="2800" dirty="0">
                <a:latin typeface="Times New Roman" pitchFamily="18" charset="0"/>
                <a:cs typeface="Times New Roman" pitchFamily="18" charset="0"/>
              </a:rPr>
              <a:t>Rain </a:t>
            </a:r>
            <a:r>
              <a:rPr lang="en-US" sz="2800" dirty="0" smtClean="0">
                <a:latin typeface="Times New Roman" pitchFamily="18" charset="0"/>
                <a:cs typeface="Times New Roman" pitchFamily="18" charset="0"/>
              </a:rPr>
              <a:t>water.</a:t>
            </a:r>
            <a:endParaRPr lang="en-US" sz="2800" dirty="0">
              <a:latin typeface="Times New Roman" pitchFamily="18" charset="0"/>
              <a:cs typeface="Times New Roman" pitchFamily="18" charset="0"/>
            </a:endParaRPr>
          </a:p>
          <a:p>
            <a:pPr marL="342900" indent="-342900">
              <a:defRPr/>
            </a:pPr>
            <a:endParaRPr lang="en-US" sz="2800" dirty="0">
              <a:latin typeface="Times New Roman" pitchFamily="18" charset="0"/>
              <a:cs typeface="Times New Roman" pitchFamily="18" charset="0"/>
            </a:endParaRPr>
          </a:p>
          <a:p>
            <a:pPr>
              <a:defRPr/>
            </a:pPr>
            <a:endParaRPr lang="en-US" sz="2800" dirty="0">
              <a:latin typeface="Times New Roman" pitchFamily="18" charset="0"/>
              <a:cs typeface="Times New Roman" pitchFamily="18" charset="0"/>
            </a:endParaRPr>
          </a:p>
          <a:p>
            <a:pPr>
              <a:defRPr/>
            </a:pPr>
            <a:r>
              <a:rPr lang="en-US" sz="2800" dirty="0">
                <a:latin typeface="Times New Roman" pitchFamily="18" charset="0"/>
                <a:cs typeface="Times New Roman" pitchFamily="18" charset="0"/>
              </a:rPr>
              <a:t> </a:t>
            </a:r>
          </a:p>
        </p:txBody>
      </p:sp>
    </p:spTree>
  </p:cSld>
  <p:clrMapOvr>
    <a:masterClrMapping/>
  </p:clrMapOvr>
  <p:transition>
    <p:pull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TextBox 6"/>
          <p:cNvSpPr txBox="1"/>
          <p:nvPr/>
        </p:nvSpPr>
        <p:spPr>
          <a:xfrm>
            <a:off x="1295400" y="1524000"/>
            <a:ext cx="6477000" cy="1354217"/>
          </a:xfrm>
          <a:prstGeom prst="rect">
            <a:avLst/>
          </a:prstGeom>
          <a:noFill/>
        </p:spPr>
        <p:txBody>
          <a:bodyPr>
            <a:spAutoFit/>
          </a:bodyPr>
          <a:lstStyle/>
          <a:p>
            <a:pPr marL="342900" indent="-342900">
              <a:defRPr/>
            </a:pPr>
            <a:r>
              <a:rPr lang="en-US" sz="2800" dirty="0"/>
              <a:t>A-Elevator design system</a:t>
            </a:r>
          </a:p>
          <a:p>
            <a:pPr marL="342900" indent="-342900">
              <a:defRPr/>
            </a:pPr>
            <a:endParaRPr lang="en-US" dirty="0"/>
          </a:p>
          <a:p>
            <a:pPr>
              <a:defRPr/>
            </a:pPr>
            <a:endParaRPr lang="en-US" dirty="0"/>
          </a:p>
          <a:p>
            <a:pPr>
              <a:defRPr/>
            </a:pPr>
            <a:r>
              <a:rPr lang="en-US" dirty="0"/>
              <a:t> </a:t>
            </a:r>
          </a:p>
        </p:txBody>
      </p:sp>
      <p:sp>
        <p:nvSpPr>
          <p:cNvPr id="9" name="TextBox 8"/>
          <p:cNvSpPr txBox="1"/>
          <p:nvPr/>
        </p:nvSpPr>
        <p:spPr>
          <a:xfrm>
            <a:off x="914400" y="2362200"/>
            <a:ext cx="4572000" cy="1549142"/>
          </a:xfrm>
          <a:prstGeom prst="rect">
            <a:avLst/>
          </a:prstGeom>
          <a:noFill/>
        </p:spPr>
        <p:txBody>
          <a:bodyPr wrap="square">
            <a:spAutoFit/>
          </a:bodyPr>
          <a:lstStyle/>
          <a:p>
            <a:pPr>
              <a:spcAft>
                <a:spcPts val="1000"/>
              </a:spcAft>
              <a:defRPr/>
            </a:pPr>
            <a:r>
              <a:rPr lang="en-US" sz="2000" dirty="0" smtClean="0">
                <a:latin typeface="Times New Roman"/>
                <a:ea typeface="Calibri"/>
                <a:cs typeface="Arial"/>
              </a:rPr>
              <a:t>The </a:t>
            </a:r>
            <a:r>
              <a:rPr lang="en-US" sz="2000" dirty="0">
                <a:latin typeface="Times New Roman"/>
                <a:ea typeface="Calibri"/>
                <a:cs typeface="Arial"/>
              </a:rPr>
              <a:t>design consists two things:</a:t>
            </a:r>
            <a:endParaRPr lang="en-US" sz="2000" dirty="0">
              <a:latin typeface="Calibri"/>
              <a:ea typeface="Calibri"/>
              <a:cs typeface="Arial"/>
            </a:endParaRPr>
          </a:p>
          <a:p>
            <a:pPr marL="342900" indent="-342900">
              <a:spcAft>
                <a:spcPts val="0"/>
              </a:spcAft>
              <a:buFont typeface="+mj-lt"/>
              <a:buAutoNum type="arabicPeriod"/>
              <a:defRPr/>
            </a:pPr>
            <a:r>
              <a:rPr lang="en-US" sz="2000" dirty="0">
                <a:latin typeface="Times New Roman"/>
                <a:ea typeface="Calibri"/>
                <a:cs typeface="Arial"/>
              </a:rPr>
              <a:t>The type of the elevator</a:t>
            </a:r>
            <a:endParaRPr lang="en-US" sz="2000" dirty="0">
              <a:latin typeface="Calibri"/>
              <a:ea typeface="Calibri"/>
              <a:cs typeface="Arial"/>
            </a:endParaRPr>
          </a:p>
          <a:p>
            <a:pPr marL="342900" indent="-342900">
              <a:spcAft>
                <a:spcPts val="1000"/>
              </a:spcAft>
              <a:buFont typeface="+mj-lt"/>
              <a:buAutoNum type="arabicPeriod"/>
              <a:defRPr/>
            </a:pPr>
            <a:r>
              <a:rPr lang="en-US" sz="2000" dirty="0">
                <a:latin typeface="Times New Roman"/>
                <a:ea typeface="Calibri"/>
                <a:cs typeface="Arial"/>
              </a:rPr>
              <a:t>The number of the elevator</a:t>
            </a:r>
            <a:endParaRPr lang="en-US" sz="2000" dirty="0">
              <a:latin typeface="Calibri"/>
              <a:ea typeface="Calibri"/>
              <a:cs typeface="Arial"/>
            </a:endParaRPr>
          </a:p>
          <a:p>
            <a:pPr>
              <a:defRPr/>
            </a:pPr>
            <a:endParaRPr lang="en-US" dirty="0"/>
          </a:p>
        </p:txBody>
      </p:sp>
      <p:sp>
        <p:nvSpPr>
          <p:cNvPr id="10" name="TextBox 9"/>
          <p:cNvSpPr txBox="1"/>
          <p:nvPr/>
        </p:nvSpPr>
        <p:spPr>
          <a:xfrm>
            <a:off x="838200" y="3505200"/>
            <a:ext cx="4267200" cy="1149033"/>
          </a:xfrm>
          <a:prstGeom prst="rect">
            <a:avLst/>
          </a:prstGeom>
          <a:noFill/>
        </p:spPr>
        <p:txBody>
          <a:bodyPr wrap="square">
            <a:spAutoFit/>
          </a:bodyPr>
          <a:lstStyle/>
          <a:p>
            <a:pPr marL="342900" indent="-342900">
              <a:spcAft>
                <a:spcPts val="1000"/>
              </a:spcAft>
              <a:buFont typeface="Symbol"/>
              <a:buChar char=""/>
              <a:defRPr/>
            </a:pPr>
            <a:r>
              <a:rPr lang="en-US" dirty="0">
                <a:latin typeface="Times New Roman"/>
                <a:ea typeface="Calibri"/>
                <a:cs typeface="Arial"/>
              </a:rPr>
              <a:t>The type of the elevators</a:t>
            </a:r>
          </a:p>
          <a:p>
            <a:pPr marL="342900" indent="-342900">
              <a:spcAft>
                <a:spcPts val="1000"/>
              </a:spcAft>
              <a:defRPr/>
            </a:pPr>
            <a:r>
              <a:rPr lang="en-US" sz="1600" u="sng" dirty="0" smtClean="0">
                <a:latin typeface="Times New Roman"/>
                <a:ea typeface="Calibri"/>
              </a:rPr>
              <a:t>Hydraulic Elevator with 8 person capacity </a:t>
            </a:r>
            <a:endParaRPr lang="en-US" sz="1600" u="sng" dirty="0">
              <a:latin typeface="Calibri"/>
              <a:ea typeface="Calibri"/>
              <a:cs typeface="Arial"/>
            </a:endParaRPr>
          </a:p>
          <a:p>
            <a:pPr>
              <a:defRPr/>
            </a:pPr>
            <a:endParaRPr lang="en-US" dirty="0"/>
          </a:p>
        </p:txBody>
      </p:sp>
      <p:pic>
        <p:nvPicPr>
          <p:cNvPr id="11" name="Picture 10" descr="passenger-elevators-goa-india.gif"/>
          <p:cNvPicPr/>
          <p:nvPr/>
        </p:nvPicPr>
        <p:blipFill>
          <a:blip r:embed="rId3" cstate="print"/>
          <a:stretch>
            <a:fillRect/>
          </a:stretch>
        </p:blipFill>
        <p:spPr>
          <a:xfrm>
            <a:off x="4800600" y="2971800"/>
            <a:ext cx="4343400"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Rectangle 11"/>
          <p:cNvSpPr>
            <a:spLocks noChangeArrowheads="1"/>
          </p:cNvSpPr>
          <p:nvPr/>
        </p:nvSpPr>
        <p:spPr bwMode="auto">
          <a:xfrm>
            <a:off x="685800" y="1447800"/>
            <a:ext cx="5232458" cy="523220"/>
          </a:xfrm>
          <a:prstGeom prst="rect">
            <a:avLst/>
          </a:prstGeom>
          <a:noFill/>
          <a:ln w="9525">
            <a:noFill/>
            <a:miter lim="800000"/>
            <a:headEnd/>
            <a:tailEnd/>
          </a:ln>
        </p:spPr>
        <p:txBody>
          <a:bodyPr wrap="none">
            <a:spAutoFit/>
          </a:bodyPr>
          <a:lstStyle/>
          <a:p>
            <a:pPr marL="342900" indent="-342900"/>
            <a:r>
              <a:rPr lang="en-US" sz="2800" dirty="0"/>
              <a:t>B. Fire fighting &amp; emergency stairs </a:t>
            </a:r>
          </a:p>
        </p:txBody>
      </p:sp>
      <p:sp>
        <p:nvSpPr>
          <p:cNvPr id="9" name="Rectangle 15"/>
          <p:cNvSpPr>
            <a:spLocks noChangeArrowheads="1"/>
          </p:cNvSpPr>
          <p:nvPr/>
        </p:nvSpPr>
        <p:spPr bwMode="auto">
          <a:xfrm>
            <a:off x="228600" y="2362200"/>
            <a:ext cx="5715000" cy="923925"/>
          </a:xfrm>
          <a:prstGeom prst="rect">
            <a:avLst/>
          </a:prstGeom>
          <a:noFill/>
          <a:ln w="9525">
            <a:noFill/>
            <a:miter lim="800000"/>
            <a:headEnd/>
            <a:tailEnd/>
          </a:ln>
        </p:spPr>
        <p:txBody>
          <a:bodyPr>
            <a:spAutoFit/>
          </a:bodyPr>
          <a:lstStyle/>
          <a:p>
            <a:pPr>
              <a:buFont typeface="Arial" charset="0"/>
              <a:buChar char="•"/>
            </a:pPr>
            <a:r>
              <a:rPr lang="en-US" dirty="0">
                <a:latin typeface="Times New Roman" pitchFamily="18" charset="0"/>
              </a:rPr>
              <a:t>Fire alarm system and fire protection system were designed for the building, since Saving lives is a primary consideration in the event of fire within buildings</a:t>
            </a:r>
          </a:p>
        </p:txBody>
      </p:sp>
      <p:pic>
        <p:nvPicPr>
          <p:cNvPr id="10" name="Picture 20"/>
          <p:cNvPicPr>
            <a:picLocks noChangeAspect="1" noChangeArrowheads="1"/>
          </p:cNvPicPr>
          <p:nvPr/>
        </p:nvPicPr>
        <p:blipFill>
          <a:blip r:embed="rId3" cstate="print"/>
          <a:srcRect/>
          <a:stretch>
            <a:fillRect/>
          </a:stretch>
        </p:blipFill>
        <p:spPr bwMode="auto">
          <a:xfrm>
            <a:off x="8010525" y="1219200"/>
            <a:ext cx="1133475" cy="1114425"/>
          </a:xfrm>
          <a:prstGeom prst="rect">
            <a:avLst/>
          </a:prstGeom>
          <a:noFill/>
          <a:ln w="9525">
            <a:noFill/>
            <a:miter lim="800000"/>
            <a:headEnd/>
            <a:tailEnd/>
          </a:ln>
        </p:spPr>
      </p:pic>
      <p:sp>
        <p:nvSpPr>
          <p:cNvPr id="11" name="Rectangle 1"/>
          <p:cNvSpPr>
            <a:spLocks noChangeArrowheads="1"/>
          </p:cNvSpPr>
          <p:nvPr/>
        </p:nvSpPr>
        <p:spPr bwMode="auto">
          <a:xfrm>
            <a:off x="533400" y="3535363"/>
            <a:ext cx="1752600" cy="369887"/>
          </a:xfrm>
          <a:prstGeom prst="rect">
            <a:avLst/>
          </a:prstGeom>
          <a:noFill/>
          <a:ln w="9525">
            <a:noFill/>
            <a:miter lim="800000"/>
            <a:headEnd/>
            <a:tailEnd/>
          </a:ln>
        </p:spPr>
        <p:txBody>
          <a:bodyPr anchor="ctr">
            <a:spAutoFit/>
          </a:bodyPr>
          <a:lstStyle/>
          <a:p>
            <a:pPr eaLnBrk="0" hangingPunct="0">
              <a:buFontTx/>
              <a:buChar char="•"/>
            </a:pPr>
            <a:r>
              <a:rPr lang="en-US" dirty="0">
                <a:latin typeface="Times New Roman" pitchFamily="18" charset="0"/>
              </a:rPr>
              <a:t>Fire Alarm</a:t>
            </a:r>
            <a:r>
              <a:rPr lang="en-US" dirty="0">
                <a:solidFill>
                  <a:srgbClr val="000000"/>
                </a:solidFill>
                <a:latin typeface="Calibri" pitchFamily="34" charset="0"/>
                <a:cs typeface="Times New Roman" pitchFamily="18" charset="0"/>
              </a:rPr>
              <a:t> </a:t>
            </a:r>
            <a:endParaRPr lang="en-US" dirty="0"/>
          </a:p>
        </p:txBody>
      </p:sp>
      <p:sp>
        <p:nvSpPr>
          <p:cNvPr id="13" name="TextBox 16"/>
          <p:cNvSpPr txBox="1">
            <a:spLocks noChangeArrowheads="1"/>
          </p:cNvSpPr>
          <p:nvPr/>
        </p:nvSpPr>
        <p:spPr bwMode="auto">
          <a:xfrm>
            <a:off x="762000" y="3962400"/>
            <a:ext cx="4495800" cy="369888"/>
          </a:xfrm>
          <a:prstGeom prst="rect">
            <a:avLst/>
          </a:prstGeom>
          <a:noFill/>
          <a:ln w="9525">
            <a:noFill/>
            <a:miter lim="800000"/>
            <a:headEnd/>
            <a:tailEnd/>
          </a:ln>
        </p:spPr>
        <p:txBody>
          <a:bodyPr>
            <a:spAutoFit/>
          </a:bodyPr>
          <a:lstStyle/>
          <a:p>
            <a:r>
              <a:rPr lang="en-US" i="1" dirty="0"/>
              <a:t>1.Fire alarm systems manual.</a:t>
            </a:r>
            <a:r>
              <a:rPr lang="en-US" dirty="0"/>
              <a:t> </a:t>
            </a:r>
          </a:p>
        </p:txBody>
      </p:sp>
      <p:pic>
        <p:nvPicPr>
          <p:cNvPr id="14" name="Picture 17" descr="http://t3.gstatic.com/images?q=tbn:ANd9GcT1adm0yIABLKTNQ31ICmW1N7TQSHpQi02j-i7vduBigwUksE3kWA&amp;t=1"/>
          <p:cNvPicPr>
            <a:picLocks noChangeAspect="1" noChangeArrowheads="1"/>
          </p:cNvPicPr>
          <p:nvPr/>
        </p:nvPicPr>
        <p:blipFill>
          <a:blip r:embed="rId4" cstate="print"/>
          <a:srcRect/>
          <a:stretch>
            <a:fillRect/>
          </a:stretch>
        </p:blipFill>
        <p:spPr bwMode="auto">
          <a:xfrm>
            <a:off x="914400" y="4343400"/>
            <a:ext cx="2819400" cy="2133600"/>
          </a:xfrm>
          <a:prstGeom prst="rect">
            <a:avLst/>
          </a:prstGeom>
          <a:noFill/>
          <a:ln w="9525">
            <a:noFill/>
            <a:miter lim="800000"/>
            <a:headEnd/>
            <a:tailEnd/>
          </a:ln>
        </p:spPr>
      </p:pic>
      <p:sp>
        <p:nvSpPr>
          <p:cNvPr id="15" name="TextBox 9"/>
          <p:cNvSpPr txBox="1">
            <a:spLocks noChangeArrowheads="1"/>
          </p:cNvSpPr>
          <p:nvPr/>
        </p:nvSpPr>
        <p:spPr bwMode="auto">
          <a:xfrm>
            <a:off x="4495800" y="4038600"/>
            <a:ext cx="3048000" cy="369888"/>
          </a:xfrm>
          <a:prstGeom prst="rect">
            <a:avLst/>
          </a:prstGeom>
          <a:noFill/>
          <a:ln w="9525">
            <a:noFill/>
            <a:miter lim="800000"/>
            <a:headEnd/>
            <a:tailEnd/>
          </a:ln>
        </p:spPr>
        <p:txBody>
          <a:bodyPr>
            <a:spAutoFit/>
          </a:bodyPr>
          <a:lstStyle/>
          <a:p>
            <a:pPr marL="342900" indent="-342900"/>
            <a:r>
              <a:rPr lang="en-US" i="1" dirty="0" smtClean="0"/>
              <a:t>2. </a:t>
            </a:r>
            <a:r>
              <a:rPr lang="en-US" i="1" dirty="0"/>
              <a:t>Smoke detector </a:t>
            </a:r>
          </a:p>
        </p:txBody>
      </p:sp>
      <p:pic>
        <p:nvPicPr>
          <p:cNvPr id="16" name="Picture 15"/>
          <p:cNvPicPr/>
          <p:nvPr/>
        </p:nvPicPr>
        <p:blipFill>
          <a:blip r:embed="rId5" cstate="print"/>
          <a:srcRect/>
          <a:stretch>
            <a:fillRect/>
          </a:stretch>
        </p:blipFill>
        <p:spPr bwMode="auto">
          <a:xfrm>
            <a:off x="4572000" y="4495800"/>
            <a:ext cx="1905000" cy="1847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Rectangle 11"/>
          <p:cNvSpPr>
            <a:spLocks noChangeArrowheads="1"/>
          </p:cNvSpPr>
          <p:nvPr/>
        </p:nvSpPr>
        <p:spPr bwMode="auto">
          <a:xfrm>
            <a:off x="685800" y="1447800"/>
            <a:ext cx="5232458" cy="523220"/>
          </a:xfrm>
          <a:prstGeom prst="rect">
            <a:avLst/>
          </a:prstGeom>
          <a:noFill/>
          <a:ln w="9525">
            <a:noFill/>
            <a:miter lim="800000"/>
            <a:headEnd/>
            <a:tailEnd/>
          </a:ln>
        </p:spPr>
        <p:txBody>
          <a:bodyPr wrap="none">
            <a:spAutoFit/>
          </a:bodyPr>
          <a:lstStyle/>
          <a:p>
            <a:pPr marL="342900" indent="-342900"/>
            <a:r>
              <a:rPr lang="en-US" sz="2800" dirty="0"/>
              <a:t>B. Fire fighting &amp; emergency stairs </a:t>
            </a:r>
          </a:p>
        </p:txBody>
      </p:sp>
      <p:pic>
        <p:nvPicPr>
          <p:cNvPr id="10" name="Picture 20"/>
          <p:cNvPicPr>
            <a:picLocks noChangeAspect="1" noChangeArrowheads="1"/>
          </p:cNvPicPr>
          <p:nvPr/>
        </p:nvPicPr>
        <p:blipFill>
          <a:blip r:embed="rId3" cstate="print"/>
          <a:srcRect/>
          <a:stretch>
            <a:fillRect/>
          </a:stretch>
        </p:blipFill>
        <p:spPr bwMode="auto">
          <a:xfrm>
            <a:off x="8010525" y="1219200"/>
            <a:ext cx="1133475" cy="1114425"/>
          </a:xfrm>
          <a:prstGeom prst="rect">
            <a:avLst/>
          </a:prstGeom>
          <a:noFill/>
          <a:ln w="9525">
            <a:noFill/>
            <a:miter lim="800000"/>
            <a:headEnd/>
            <a:tailEnd/>
          </a:ln>
        </p:spPr>
      </p:pic>
      <p:sp>
        <p:nvSpPr>
          <p:cNvPr id="9" name="TextBox 8"/>
          <p:cNvSpPr txBox="1">
            <a:spLocks noChangeArrowheads="1"/>
          </p:cNvSpPr>
          <p:nvPr/>
        </p:nvSpPr>
        <p:spPr bwMode="auto">
          <a:xfrm>
            <a:off x="1066800" y="2209800"/>
            <a:ext cx="3505200" cy="646331"/>
          </a:xfrm>
          <a:prstGeom prst="rect">
            <a:avLst/>
          </a:prstGeom>
          <a:noFill/>
          <a:ln w="9525">
            <a:noFill/>
            <a:miter lim="800000"/>
            <a:headEnd/>
            <a:tailEnd/>
          </a:ln>
        </p:spPr>
        <p:txBody>
          <a:bodyPr wrap="square">
            <a:spAutoFit/>
          </a:bodyPr>
          <a:lstStyle/>
          <a:p>
            <a:r>
              <a:rPr lang="en-US" b="1" u="sng" dirty="0"/>
              <a:t>protection system</a:t>
            </a:r>
            <a:endParaRPr lang="en-US" dirty="0"/>
          </a:p>
          <a:p>
            <a:endParaRPr lang="en-US" dirty="0"/>
          </a:p>
        </p:txBody>
      </p:sp>
      <p:sp>
        <p:nvSpPr>
          <p:cNvPr id="11" name="TextBox 10"/>
          <p:cNvSpPr txBox="1"/>
          <p:nvPr/>
        </p:nvSpPr>
        <p:spPr>
          <a:xfrm>
            <a:off x="1066800" y="2895600"/>
            <a:ext cx="3733800" cy="923330"/>
          </a:xfrm>
          <a:prstGeom prst="rect">
            <a:avLst/>
          </a:prstGeom>
          <a:noFill/>
        </p:spPr>
        <p:txBody>
          <a:bodyPr>
            <a:spAutoFit/>
          </a:bodyPr>
          <a:lstStyle/>
          <a:p>
            <a:pPr marL="342900" indent="-342900">
              <a:buFont typeface="+mj-lt"/>
              <a:buAutoNum type="arabicPeriod"/>
              <a:defRPr/>
            </a:pPr>
            <a:r>
              <a:rPr lang="en-US" dirty="0" smtClean="0">
                <a:latin typeface="Times New Roman"/>
                <a:ea typeface="Calibri"/>
                <a:cs typeface="Arial"/>
              </a:rPr>
              <a:t>fire </a:t>
            </a:r>
            <a:r>
              <a:rPr lang="en-US" dirty="0">
                <a:latin typeface="Times New Roman"/>
                <a:ea typeface="Calibri"/>
                <a:cs typeface="Arial"/>
              </a:rPr>
              <a:t>hose system(hose wheel</a:t>
            </a:r>
            <a:r>
              <a:rPr lang="en-US" dirty="0" smtClean="0">
                <a:latin typeface="Times New Roman"/>
                <a:ea typeface="Calibri"/>
                <a:cs typeface="Arial"/>
              </a:rPr>
              <a:t>).</a:t>
            </a:r>
          </a:p>
          <a:p>
            <a:pPr marL="342900" indent="-342900">
              <a:buFont typeface="+mj-lt"/>
              <a:buAutoNum type="arabicPeriod"/>
              <a:defRPr/>
            </a:pPr>
            <a:r>
              <a:rPr lang="en-US" dirty="0" smtClean="0">
                <a:latin typeface="Times New Roman"/>
                <a:ea typeface="Calibri"/>
                <a:cs typeface="Arial"/>
              </a:rPr>
              <a:t>Sprinklers.</a:t>
            </a:r>
            <a:endParaRPr lang="en-US" dirty="0">
              <a:latin typeface="Times New Roman"/>
              <a:ea typeface="Calibri"/>
              <a:cs typeface="Arial"/>
            </a:endParaRPr>
          </a:p>
          <a:p>
            <a:pPr>
              <a:defRPr/>
            </a:pPr>
            <a:endParaRPr lang="en-US" dirty="0"/>
          </a:p>
        </p:txBody>
      </p:sp>
      <p:pic>
        <p:nvPicPr>
          <p:cNvPr id="12" name="Picture 17" descr="http://www.dreamstime.com/fire-hose-thumb3231930.jpg"/>
          <p:cNvPicPr>
            <a:picLocks noChangeAspect="1" noChangeArrowheads="1"/>
          </p:cNvPicPr>
          <p:nvPr/>
        </p:nvPicPr>
        <p:blipFill>
          <a:blip r:embed="rId4" cstate="print"/>
          <a:srcRect/>
          <a:stretch>
            <a:fillRect/>
          </a:stretch>
        </p:blipFill>
        <p:spPr bwMode="auto">
          <a:xfrm>
            <a:off x="4343400" y="3429000"/>
            <a:ext cx="2757948" cy="25146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Rectangle 11"/>
          <p:cNvSpPr>
            <a:spLocks noChangeArrowheads="1"/>
          </p:cNvSpPr>
          <p:nvPr/>
        </p:nvSpPr>
        <p:spPr bwMode="auto">
          <a:xfrm>
            <a:off x="685800" y="1447800"/>
            <a:ext cx="5232458" cy="523220"/>
          </a:xfrm>
          <a:prstGeom prst="rect">
            <a:avLst/>
          </a:prstGeom>
          <a:noFill/>
          <a:ln w="9525">
            <a:noFill/>
            <a:miter lim="800000"/>
            <a:headEnd/>
            <a:tailEnd/>
          </a:ln>
        </p:spPr>
        <p:txBody>
          <a:bodyPr wrap="none">
            <a:spAutoFit/>
          </a:bodyPr>
          <a:lstStyle/>
          <a:p>
            <a:pPr marL="342900" indent="-342900"/>
            <a:r>
              <a:rPr lang="en-US" sz="2800" dirty="0"/>
              <a:t>B. Fire fighting &amp; emergency stairs </a:t>
            </a:r>
          </a:p>
        </p:txBody>
      </p:sp>
      <p:sp>
        <p:nvSpPr>
          <p:cNvPr id="9" name="TextBox 8"/>
          <p:cNvSpPr txBox="1">
            <a:spLocks noChangeArrowheads="1"/>
          </p:cNvSpPr>
          <p:nvPr/>
        </p:nvSpPr>
        <p:spPr bwMode="auto">
          <a:xfrm>
            <a:off x="1066800" y="1868487"/>
            <a:ext cx="3124200" cy="646113"/>
          </a:xfrm>
          <a:prstGeom prst="rect">
            <a:avLst/>
          </a:prstGeom>
          <a:noFill/>
          <a:ln w="9525">
            <a:noFill/>
            <a:miter lim="800000"/>
            <a:headEnd/>
            <a:tailEnd/>
          </a:ln>
        </p:spPr>
        <p:txBody>
          <a:bodyPr>
            <a:spAutoFit/>
          </a:bodyPr>
          <a:lstStyle/>
          <a:p>
            <a:r>
              <a:rPr lang="en-US" b="1" u="sng" dirty="0"/>
              <a:t>protection system</a:t>
            </a:r>
            <a:endParaRPr lang="en-US" dirty="0"/>
          </a:p>
          <a:p>
            <a:endParaRPr lang="en-US" dirty="0"/>
          </a:p>
        </p:txBody>
      </p:sp>
      <p:pic>
        <p:nvPicPr>
          <p:cNvPr id="11" name="Picture 10"/>
          <p:cNvPicPr>
            <a:picLocks noChangeAspect="1" noChangeArrowheads="1"/>
          </p:cNvPicPr>
          <p:nvPr/>
        </p:nvPicPr>
        <p:blipFill>
          <a:blip r:embed="rId3" cstate="print"/>
          <a:srcRect/>
          <a:stretch>
            <a:fillRect/>
          </a:stretch>
        </p:blipFill>
        <p:spPr bwMode="auto">
          <a:xfrm>
            <a:off x="5153025" y="2590800"/>
            <a:ext cx="3990975" cy="3943350"/>
          </a:xfrm>
          <a:prstGeom prst="rect">
            <a:avLst/>
          </a:prstGeom>
          <a:noFill/>
          <a:ln w="9525">
            <a:noFill/>
            <a:miter lim="800000"/>
            <a:headEnd/>
            <a:tailEnd/>
          </a:ln>
        </p:spPr>
      </p:pic>
      <p:sp>
        <p:nvSpPr>
          <p:cNvPr id="12" name="TextBox 12"/>
          <p:cNvSpPr txBox="1">
            <a:spLocks noChangeArrowheads="1"/>
          </p:cNvSpPr>
          <p:nvPr/>
        </p:nvSpPr>
        <p:spPr bwMode="auto">
          <a:xfrm>
            <a:off x="990600" y="2438400"/>
            <a:ext cx="3200400" cy="2032000"/>
          </a:xfrm>
          <a:prstGeom prst="rect">
            <a:avLst/>
          </a:prstGeom>
          <a:noFill/>
          <a:ln w="9525">
            <a:noFill/>
            <a:miter lim="800000"/>
            <a:headEnd/>
            <a:tailEnd/>
          </a:ln>
        </p:spPr>
        <p:txBody>
          <a:bodyPr>
            <a:spAutoFit/>
          </a:bodyPr>
          <a:lstStyle/>
          <a:p>
            <a:pPr marL="342900" indent="-342900">
              <a:buFont typeface="Wingdings" pitchFamily="2" charset="2"/>
              <a:buChar char="Ø"/>
            </a:pPr>
            <a:r>
              <a:rPr lang="en-US" dirty="0">
                <a:latin typeface="Times New Roman" pitchFamily="18" charset="0"/>
              </a:rPr>
              <a:t>The water which well be used for fire is from the domestic roof tank where the  opining pipe of the fire water at the bottom of the tank and the pipe of domestic used is at the </a:t>
            </a:r>
            <a:r>
              <a:rPr lang="en-US" dirty="0" smtClean="0">
                <a:latin typeface="Times New Roman" pitchFamily="18" charset="0"/>
              </a:rPr>
              <a:t>middle.</a:t>
            </a:r>
            <a:endParaRPr lang="en-US" dirty="0">
              <a:latin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Rectangle 11"/>
          <p:cNvSpPr>
            <a:spLocks noChangeArrowheads="1"/>
          </p:cNvSpPr>
          <p:nvPr/>
        </p:nvSpPr>
        <p:spPr bwMode="auto">
          <a:xfrm>
            <a:off x="685800" y="1447800"/>
            <a:ext cx="5232458" cy="523220"/>
          </a:xfrm>
          <a:prstGeom prst="rect">
            <a:avLst/>
          </a:prstGeom>
          <a:noFill/>
          <a:ln w="9525">
            <a:noFill/>
            <a:miter lim="800000"/>
            <a:headEnd/>
            <a:tailEnd/>
          </a:ln>
        </p:spPr>
        <p:txBody>
          <a:bodyPr wrap="none">
            <a:spAutoFit/>
          </a:bodyPr>
          <a:lstStyle/>
          <a:p>
            <a:pPr marL="342900" indent="-342900"/>
            <a:r>
              <a:rPr lang="en-US" sz="2800" dirty="0"/>
              <a:t>B. Fire fighting &amp; emergency stairs </a:t>
            </a:r>
          </a:p>
        </p:txBody>
      </p:sp>
      <p:sp>
        <p:nvSpPr>
          <p:cNvPr id="14" name="Rectangle 9"/>
          <p:cNvSpPr>
            <a:spLocks noChangeArrowheads="1"/>
          </p:cNvSpPr>
          <p:nvPr/>
        </p:nvSpPr>
        <p:spPr bwMode="auto">
          <a:xfrm>
            <a:off x="457200" y="1916113"/>
            <a:ext cx="3290888" cy="369887"/>
          </a:xfrm>
          <a:prstGeom prst="rect">
            <a:avLst/>
          </a:prstGeom>
          <a:noFill/>
          <a:ln w="9525">
            <a:noFill/>
            <a:miter lim="800000"/>
            <a:headEnd/>
            <a:tailEnd/>
          </a:ln>
        </p:spPr>
        <p:txBody>
          <a:bodyPr wrap="none">
            <a:spAutoFit/>
          </a:bodyPr>
          <a:lstStyle/>
          <a:p>
            <a:r>
              <a:rPr lang="en-US" b="1" dirty="0">
                <a:latin typeface="Times New Roman" pitchFamily="18" charset="0"/>
              </a:rPr>
              <a:t>	Fire emergency stairs </a:t>
            </a:r>
          </a:p>
        </p:txBody>
      </p:sp>
      <p:sp>
        <p:nvSpPr>
          <p:cNvPr id="15" name="TextBox 10"/>
          <p:cNvSpPr txBox="1">
            <a:spLocks noChangeArrowheads="1"/>
          </p:cNvSpPr>
          <p:nvPr/>
        </p:nvSpPr>
        <p:spPr bwMode="auto">
          <a:xfrm>
            <a:off x="533400" y="2286000"/>
            <a:ext cx="8229600" cy="923925"/>
          </a:xfrm>
          <a:prstGeom prst="rect">
            <a:avLst/>
          </a:prstGeom>
          <a:noFill/>
          <a:ln w="9525">
            <a:noFill/>
            <a:miter lim="800000"/>
            <a:headEnd/>
            <a:tailEnd/>
          </a:ln>
        </p:spPr>
        <p:txBody>
          <a:bodyPr>
            <a:spAutoFit/>
          </a:bodyPr>
          <a:lstStyle/>
          <a:p>
            <a:r>
              <a:rPr lang="en-US" dirty="0">
                <a:latin typeface="Californian FB" pitchFamily="18" charset="0"/>
              </a:rPr>
              <a:t>The basic stairs are also used as emergency stairs so the emergency stairs are tow interior stairs with not more than 30m between them, the stairs providing fire protected </a:t>
            </a:r>
            <a:r>
              <a:rPr lang="en-US" dirty="0" smtClean="0">
                <a:latin typeface="Californian FB" pitchFamily="18" charset="0"/>
              </a:rPr>
              <a:t>door.</a:t>
            </a:r>
            <a:endParaRPr lang="en-US" dirty="0">
              <a:latin typeface="Californian FB" pitchFamily="18" charset="0"/>
            </a:endParaRPr>
          </a:p>
        </p:txBody>
      </p:sp>
      <p:pic>
        <p:nvPicPr>
          <p:cNvPr id="17" name="Picture 16" descr="28.PNG"/>
          <p:cNvPicPr/>
          <p:nvPr/>
        </p:nvPicPr>
        <p:blipFill>
          <a:blip r:embed="rId3"/>
          <a:stretch>
            <a:fillRect/>
          </a:stretch>
        </p:blipFill>
        <p:spPr>
          <a:xfrm>
            <a:off x="1295400" y="3124200"/>
            <a:ext cx="6324600" cy="3352800"/>
          </a:xfrm>
          <a:prstGeom prst="rect">
            <a:avLst/>
          </a:prstGeom>
        </p:spPr>
      </p:pic>
    </p:spTree>
  </p:cSld>
  <p:clrMapOvr>
    <a:masterClrMapping/>
  </p:clrMapOvr>
  <p:transition>
    <p:pull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1" name="Rectangle 13"/>
          <p:cNvSpPr>
            <a:spLocks noChangeArrowheads="1"/>
          </p:cNvSpPr>
          <p:nvPr/>
        </p:nvSpPr>
        <p:spPr bwMode="auto">
          <a:xfrm>
            <a:off x="1371600" y="2819400"/>
            <a:ext cx="4572000" cy="3785652"/>
          </a:xfrm>
          <a:prstGeom prst="rect">
            <a:avLst/>
          </a:prstGeom>
          <a:noFill/>
          <a:ln w="9525">
            <a:noFill/>
            <a:miter lim="800000"/>
            <a:headEnd/>
            <a:tailEnd/>
          </a:ln>
        </p:spPr>
        <p:txBody>
          <a:bodyPr>
            <a:spAutoFit/>
          </a:bodyPr>
          <a:lstStyle/>
          <a:p>
            <a:pPr marL="514350" indent="-514350">
              <a:lnSpc>
                <a:spcPct val="150000"/>
              </a:lnSpc>
            </a:pPr>
            <a:r>
              <a:rPr lang="en-US" sz="3200" b="1" dirty="0">
                <a:latin typeface="Monotype Corsiva" pitchFamily="66" charset="0"/>
              </a:rPr>
              <a:t>Sanitation </a:t>
            </a:r>
            <a:r>
              <a:rPr lang="en-US" sz="3200" b="1" dirty="0" smtClean="0">
                <a:latin typeface="Monotype Corsiva" pitchFamily="66" charset="0"/>
              </a:rPr>
              <a:t>system</a:t>
            </a:r>
          </a:p>
          <a:p>
            <a:pPr marL="514350" indent="-514350">
              <a:lnSpc>
                <a:spcPct val="150000"/>
              </a:lnSpc>
              <a:buFont typeface="Wingdings" pitchFamily="2" charset="2"/>
              <a:buChar char="Ø"/>
            </a:pPr>
            <a:r>
              <a:rPr lang="en-US" sz="3200" b="1" dirty="0" smtClean="0">
                <a:latin typeface="Monotype Corsiva" pitchFamily="66" charset="0"/>
              </a:rPr>
              <a:t>Clean water</a:t>
            </a:r>
          </a:p>
          <a:p>
            <a:pPr marL="514350" indent="-514350">
              <a:lnSpc>
                <a:spcPct val="150000"/>
              </a:lnSpc>
              <a:buFont typeface="Wingdings" pitchFamily="2" charset="2"/>
              <a:buChar char="Ø"/>
            </a:pPr>
            <a:r>
              <a:rPr lang="en-US" sz="3200" b="1" dirty="0" smtClean="0">
                <a:latin typeface="Monotype Corsiva" pitchFamily="66" charset="0"/>
              </a:rPr>
              <a:t>Grey </a:t>
            </a:r>
            <a:r>
              <a:rPr lang="en-US" sz="3200" b="1" dirty="0">
                <a:latin typeface="Monotype Corsiva" pitchFamily="66" charset="0"/>
              </a:rPr>
              <a:t>water</a:t>
            </a:r>
          </a:p>
          <a:p>
            <a:pPr marL="514350" indent="-514350">
              <a:lnSpc>
                <a:spcPct val="150000"/>
              </a:lnSpc>
              <a:buFont typeface="Wingdings" pitchFamily="2" charset="2"/>
              <a:buChar char="Ø"/>
            </a:pPr>
            <a:r>
              <a:rPr lang="en-US" sz="3200" b="1" dirty="0">
                <a:latin typeface="Monotype Corsiva" pitchFamily="66" charset="0"/>
              </a:rPr>
              <a:t>Black water</a:t>
            </a:r>
          </a:p>
          <a:p>
            <a:pPr marL="514350" indent="-514350">
              <a:lnSpc>
                <a:spcPct val="150000"/>
              </a:lnSpc>
              <a:buFont typeface="Wingdings" pitchFamily="2" charset="2"/>
              <a:buChar char="Ø"/>
            </a:pPr>
            <a:r>
              <a:rPr lang="en-US" sz="3200" b="1" dirty="0">
                <a:latin typeface="Monotype Corsiva" pitchFamily="66" charset="0"/>
              </a:rPr>
              <a:t>Rain water</a:t>
            </a:r>
          </a:p>
        </p:txBody>
      </p:sp>
      <p:sp>
        <p:nvSpPr>
          <p:cNvPr id="12" name="TextBox 11"/>
          <p:cNvSpPr txBox="1"/>
          <p:nvPr/>
        </p:nvSpPr>
        <p:spPr>
          <a:xfrm>
            <a:off x="1524000" y="1905000"/>
            <a:ext cx="5334000" cy="923330"/>
          </a:xfrm>
          <a:prstGeom prst="rect">
            <a:avLst/>
          </a:prstGeom>
          <a:noFill/>
        </p:spPr>
        <p:txBody>
          <a:bodyPr wrap="square" rtlCol="0">
            <a:spAutoFit/>
          </a:bodyPr>
          <a:lstStyle/>
          <a:p>
            <a:pPr algn="ctr"/>
            <a:r>
              <a:rPr lang="en-US" sz="3600" b="1" dirty="0" smtClean="0">
                <a:latin typeface="Times New Roman" pitchFamily="18" charset="0"/>
                <a:cs typeface="Times New Roman" pitchFamily="18" charset="0"/>
              </a:rPr>
              <a:t>Mechanical design</a:t>
            </a:r>
          </a:p>
          <a:p>
            <a:endParaRPr lang="en-US" dirty="0"/>
          </a:p>
        </p:txBody>
      </p:sp>
    </p:spTree>
  </p:cSld>
  <p:clrMapOvr>
    <a:masterClrMapping/>
  </p:clrMapOvr>
  <p:transition>
    <p:pull di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Rectangle 13"/>
          <p:cNvSpPr>
            <a:spLocks noChangeArrowheads="1"/>
          </p:cNvSpPr>
          <p:nvPr/>
        </p:nvSpPr>
        <p:spPr bwMode="auto">
          <a:xfrm>
            <a:off x="1219200" y="1371600"/>
            <a:ext cx="4572000" cy="1077913"/>
          </a:xfrm>
          <a:prstGeom prst="rect">
            <a:avLst/>
          </a:prstGeom>
          <a:noFill/>
          <a:ln w="9525">
            <a:noFill/>
            <a:miter lim="800000"/>
            <a:headEnd/>
            <a:tailEnd/>
          </a:ln>
        </p:spPr>
        <p:txBody>
          <a:bodyPr>
            <a:spAutoFit/>
          </a:bodyPr>
          <a:lstStyle/>
          <a:p>
            <a:pPr marL="514350" indent="-514350"/>
            <a:r>
              <a:rPr lang="en-US" sz="3200" b="1" dirty="0">
                <a:latin typeface="Monotype Corsiva" pitchFamily="66" charset="0"/>
              </a:rPr>
              <a:t>Sanitation system</a:t>
            </a:r>
          </a:p>
          <a:p>
            <a:pPr marL="514350" indent="-514350">
              <a:buFont typeface="Wingdings" pitchFamily="2" charset="2"/>
              <a:buChar char="Ø"/>
            </a:pPr>
            <a:r>
              <a:rPr lang="en-US" sz="3200" b="1" dirty="0">
                <a:latin typeface="Monotype Corsiva" pitchFamily="66" charset="0"/>
              </a:rPr>
              <a:t>Clean water</a:t>
            </a:r>
          </a:p>
        </p:txBody>
      </p:sp>
      <p:sp>
        <p:nvSpPr>
          <p:cNvPr id="9" name="TextBox 8"/>
          <p:cNvSpPr txBox="1"/>
          <p:nvPr/>
        </p:nvSpPr>
        <p:spPr>
          <a:xfrm>
            <a:off x="304800" y="2514600"/>
            <a:ext cx="4419600" cy="1200150"/>
          </a:xfrm>
          <a:prstGeom prst="rect">
            <a:avLst/>
          </a:prstGeom>
          <a:noFill/>
        </p:spPr>
        <p:txBody>
          <a:bodyPr>
            <a:spAutoFit/>
          </a:bodyPr>
          <a:lstStyle/>
          <a:p>
            <a:pPr>
              <a:defRPr/>
            </a:pPr>
            <a:r>
              <a:rPr lang="en-GB" i="1" dirty="0">
                <a:latin typeface="Mongolian Baiti" pitchFamily="66" charset="0"/>
              </a:rPr>
              <a:t>Feed water to buildings divided into two main sections: </a:t>
            </a:r>
          </a:p>
          <a:p>
            <a:pPr marL="342900" indent="-342900">
              <a:buFont typeface="+mj-lt"/>
              <a:buAutoNum type="arabicPeriod"/>
              <a:defRPr/>
            </a:pPr>
            <a:r>
              <a:rPr lang="en-GB" i="1" dirty="0">
                <a:latin typeface="Mongolian Baiti" pitchFamily="66" charset="0"/>
              </a:rPr>
              <a:t>cold water </a:t>
            </a:r>
            <a:r>
              <a:rPr lang="en-GB" i="1" dirty="0" smtClean="0">
                <a:latin typeface="Mongolian Baiti" pitchFamily="66" charset="0"/>
              </a:rPr>
              <a:t>supply.</a:t>
            </a:r>
            <a:endParaRPr lang="en-GB" i="1" dirty="0">
              <a:latin typeface="Mongolian Baiti" pitchFamily="66" charset="0"/>
            </a:endParaRPr>
          </a:p>
          <a:p>
            <a:pPr marL="342900" indent="-342900">
              <a:buFont typeface="+mj-lt"/>
              <a:buAutoNum type="arabicPeriod"/>
              <a:defRPr/>
            </a:pPr>
            <a:r>
              <a:rPr lang="en-GB" i="1" dirty="0">
                <a:latin typeface="Mongolian Baiti" pitchFamily="66" charset="0"/>
              </a:rPr>
              <a:t>hot water. </a:t>
            </a:r>
            <a:endParaRPr lang="en-US" dirty="0"/>
          </a:p>
        </p:txBody>
      </p:sp>
      <p:sp>
        <p:nvSpPr>
          <p:cNvPr id="11" name="TextBox 10"/>
          <p:cNvSpPr txBox="1">
            <a:spLocks noChangeArrowheads="1"/>
          </p:cNvSpPr>
          <p:nvPr/>
        </p:nvSpPr>
        <p:spPr bwMode="auto">
          <a:xfrm>
            <a:off x="304800" y="3876675"/>
            <a:ext cx="3962400" cy="677108"/>
          </a:xfrm>
          <a:prstGeom prst="rect">
            <a:avLst/>
          </a:prstGeom>
          <a:noFill/>
          <a:ln w="9525">
            <a:noFill/>
            <a:miter lim="800000"/>
            <a:headEnd/>
            <a:tailEnd/>
          </a:ln>
        </p:spPr>
        <p:txBody>
          <a:bodyPr>
            <a:spAutoFit/>
          </a:bodyPr>
          <a:lstStyle/>
          <a:p>
            <a:pPr>
              <a:buFont typeface="Wingdings" pitchFamily="2" charset="2"/>
              <a:buChar char="Ø"/>
            </a:pPr>
            <a:r>
              <a:rPr lang="en-GB" sz="2000" b="1" i="1" dirty="0" smtClean="0">
                <a:latin typeface="Mongolian Baiti" pitchFamily="66" charset="0"/>
              </a:rPr>
              <a:t>(Gravity </a:t>
            </a:r>
            <a:r>
              <a:rPr lang="en-GB" sz="2000" b="1" i="1" dirty="0">
                <a:latin typeface="Mongolian Baiti" pitchFamily="66" charset="0"/>
              </a:rPr>
              <a:t>down feed system)</a:t>
            </a:r>
            <a:r>
              <a:rPr lang="en-GB" i="1" dirty="0">
                <a:latin typeface="Mongolian Baiti" pitchFamily="66" charset="0"/>
              </a:rPr>
              <a:t>. </a:t>
            </a:r>
            <a:endParaRPr lang="en-US" i="1" dirty="0">
              <a:latin typeface="Mongolian Baiti" pitchFamily="66" charset="0"/>
            </a:endParaRPr>
          </a:p>
          <a:p>
            <a:endParaRPr lang="en-US" dirty="0"/>
          </a:p>
        </p:txBody>
      </p:sp>
    </p:spTree>
  </p:cSld>
  <p:clrMapOvr>
    <a:masterClrMapping/>
  </p:clrMapOvr>
  <p:transition>
    <p:pull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 name="Rectangle 13"/>
          <p:cNvSpPr>
            <a:spLocks noChangeArrowheads="1"/>
          </p:cNvSpPr>
          <p:nvPr/>
        </p:nvSpPr>
        <p:spPr bwMode="auto">
          <a:xfrm>
            <a:off x="1219200" y="1371600"/>
            <a:ext cx="4572000" cy="1077913"/>
          </a:xfrm>
          <a:prstGeom prst="rect">
            <a:avLst/>
          </a:prstGeom>
          <a:noFill/>
          <a:ln w="9525">
            <a:noFill/>
            <a:miter lim="800000"/>
            <a:headEnd/>
            <a:tailEnd/>
          </a:ln>
        </p:spPr>
        <p:txBody>
          <a:bodyPr>
            <a:spAutoFit/>
          </a:bodyPr>
          <a:lstStyle/>
          <a:p>
            <a:pPr marL="514350" indent="-514350"/>
            <a:r>
              <a:rPr lang="en-US" sz="3200" b="1" dirty="0">
                <a:latin typeface="Monotype Corsiva" pitchFamily="66" charset="0"/>
              </a:rPr>
              <a:t>Sanitation system</a:t>
            </a:r>
          </a:p>
          <a:p>
            <a:pPr marL="514350" indent="-514350">
              <a:buFont typeface="Wingdings" pitchFamily="2" charset="2"/>
              <a:buChar char="Ø"/>
            </a:pPr>
            <a:r>
              <a:rPr lang="en-US" sz="3200" b="1" dirty="0">
                <a:latin typeface="Monotype Corsiva" pitchFamily="66" charset="0"/>
              </a:rPr>
              <a:t>Clean water</a:t>
            </a:r>
          </a:p>
        </p:txBody>
      </p:sp>
      <p:pic>
        <p:nvPicPr>
          <p:cNvPr id="10" name="Picture 9" descr="888.PNG"/>
          <p:cNvPicPr>
            <a:picLocks noChangeAspect="1"/>
          </p:cNvPicPr>
          <p:nvPr/>
        </p:nvPicPr>
        <p:blipFill>
          <a:blip r:embed="rId3"/>
          <a:stretch>
            <a:fillRect/>
          </a:stretch>
        </p:blipFill>
        <p:spPr>
          <a:xfrm>
            <a:off x="914400" y="2438400"/>
            <a:ext cx="7010400" cy="4031476"/>
          </a:xfrm>
          <a:prstGeom prst="rect">
            <a:avLst/>
          </a:prstGeom>
        </p:spPr>
      </p:pic>
    </p:spTree>
  </p:cSld>
  <p:clrMapOvr>
    <a:masterClrMapping/>
  </p:clrMapOvr>
  <p:transition>
    <p:pull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Rectangle 13"/>
          <p:cNvSpPr>
            <a:spLocks noChangeArrowheads="1"/>
          </p:cNvSpPr>
          <p:nvPr/>
        </p:nvSpPr>
        <p:spPr bwMode="auto">
          <a:xfrm>
            <a:off x="1219200" y="1371600"/>
            <a:ext cx="4572000" cy="1077913"/>
          </a:xfrm>
          <a:prstGeom prst="rect">
            <a:avLst/>
          </a:prstGeom>
          <a:noFill/>
          <a:ln w="9525">
            <a:noFill/>
            <a:miter lim="800000"/>
            <a:headEnd/>
            <a:tailEnd/>
          </a:ln>
        </p:spPr>
        <p:txBody>
          <a:bodyPr>
            <a:spAutoFit/>
          </a:bodyPr>
          <a:lstStyle/>
          <a:p>
            <a:pPr marL="514350" indent="-514350"/>
            <a:r>
              <a:rPr lang="en-US" sz="3200" b="1" dirty="0">
                <a:latin typeface="Monotype Corsiva" pitchFamily="66" charset="0"/>
              </a:rPr>
              <a:t>Sanitation system</a:t>
            </a:r>
          </a:p>
          <a:p>
            <a:pPr marL="514350" indent="-514350">
              <a:buFont typeface="Wingdings" pitchFamily="2" charset="2"/>
              <a:buChar char="Ø"/>
            </a:pPr>
            <a:r>
              <a:rPr lang="en-GB" sz="3200" b="1" dirty="0">
                <a:latin typeface="Monotype Corsiva" pitchFamily="66" charset="0"/>
              </a:rPr>
              <a:t>rainwater </a:t>
            </a:r>
            <a:endParaRPr lang="en-US" sz="3200" b="1" dirty="0">
              <a:latin typeface="Monotype Corsiva" pitchFamily="66" charset="0"/>
            </a:endParaRPr>
          </a:p>
        </p:txBody>
      </p:sp>
      <p:pic>
        <p:nvPicPr>
          <p:cNvPr id="9" name="Picture 8" descr="565.PNG"/>
          <p:cNvPicPr>
            <a:picLocks noChangeAspect="1"/>
          </p:cNvPicPr>
          <p:nvPr/>
        </p:nvPicPr>
        <p:blipFill>
          <a:blip r:embed="rId3"/>
          <a:stretch>
            <a:fillRect/>
          </a:stretch>
        </p:blipFill>
        <p:spPr>
          <a:xfrm>
            <a:off x="1371600" y="2438400"/>
            <a:ext cx="6096000" cy="3971652"/>
          </a:xfrm>
          <a:prstGeom prst="rect">
            <a:avLst/>
          </a:prstGeom>
        </p:spPr>
      </p:pic>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sp>
        <p:nvSpPr>
          <p:cNvPr id="11" name="TextBox 10"/>
          <p:cNvSpPr txBox="1"/>
          <p:nvPr/>
        </p:nvSpPr>
        <p:spPr>
          <a:xfrm>
            <a:off x="1143000" y="838200"/>
            <a:ext cx="5257800" cy="400110"/>
          </a:xfrm>
          <a:prstGeom prst="rect">
            <a:avLst/>
          </a:prstGeom>
          <a:noFill/>
        </p:spPr>
        <p:txBody>
          <a:bodyPr wrap="square" rtlCol="0">
            <a:spAutoFit/>
          </a:bodyPr>
          <a:lstStyle/>
          <a:p>
            <a:r>
              <a:rPr lang="en-US" sz="2000" b="1" dirty="0" smtClean="0">
                <a:solidFill>
                  <a:schemeClr val="bg1"/>
                </a:solidFill>
              </a:rPr>
              <a:t>GENERAL VIEW OF PROJECT</a:t>
            </a:r>
            <a:endParaRPr lang="en-US" sz="2000" b="1" dirty="0">
              <a:solidFill>
                <a:schemeClr val="bg1"/>
              </a:solidFill>
            </a:endParaRPr>
          </a:p>
        </p:txBody>
      </p:sp>
      <p:pic>
        <p:nvPicPr>
          <p:cNvPr id="12" name="Picture 11" descr="02.pn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transition>
    <p:pull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Rectangle 13"/>
          <p:cNvSpPr>
            <a:spLocks noChangeArrowheads="1"/>
          </p:cNvSpPr>
          <p:nvPr/>
        </p:nvSpPr>
        <p:spPr bwMode="auto">
          <a:xfrm>
            <a:off x="1219200" y="1436687"/>
            <a:ext cx="4572000" cy="1077913"/>
          </a:xfrm>
          <a:prstGeom prst="rect">
            <a:avLst/>
          </a:prstGeom>
          <a:noFill/>
          <a:ln w="9525">
            <a:noFill/>
            <a:miter lim="800000"/>
            <a:headEnd/>
            <a:tailEnd/>
          </a:ln>
        </p:spPr>
        <p:txBody>
          <a:bodyPr>
            <a:spAutoFit/>
          </a:bodyPr>
          <a:lstStyle/>
          <a:p>
            <a:pPr marL="514350" indent="-514350"/>
            <a:r>
              <a:rPr lang="en-US" sz="3200" b="1" dirty="0">
                <a:latin typeface="Monotype Corsiva" pitchFamily="66" charset="0"/>
              </a:rPr>
              <a:t>Sanitation system</a:t>
            </a:r>
          </a:p>
          <a:p>
            <a:pPr marL="514350" indent="-514350">
              <a:buFont typeface="Wingdings" pitchFamily="2" charset="2"/>
              <a:buChar char="Ø"/>
            </a:pPr>
            <a:r>
              <a:rPr lang="en-GB" sz="3200" b="1" dirty="0">
                <a:latin typeface="Monotype Corsiva" pitchFamily="66" charset="0"/>
              </a:rPr>
              <a:t>Drainage Systems</a:t>
            </a:r>
            <a:r>
              <a:rPr lang="en-US" sz="3200" b="1" dirty="0">
                <a:latin typeface="Monotype Corsiva" pitchFamily="66" charset="0"/>
              </a:rPr>
              <a:t>.</a:t>
            </a:r>
          </a:p>
        </p:txBody>
      </p:sp>
      <p:sp>
        <p:nvSpPr>
          <p:cNvPr id="9" name="TextBox 8"/>
          <p:cNvSpPr txBox="1">
            <a:spLocks noChangeArrowheads="1"/>
          </p:cNvSpPr>
          <p:nvPr/>
        </p:nvSpPr>
        <p:spPr bwMode="auto">
          <a:xfrm>
            <a:off x="1295400" y="2590800"/>
            <a:ext cx="5791200" cy="876300"/>
          </a:xfrm>
          <a:prstGeom prst="rect">
            <a:avLst/>
          </a:prstGeom>
          <a:noFill/>
          <a:ln w="9525">
            <a:noFill/>
            <a:miter lim="800000"/>
            <a:headEnd/>
            <a:tailEnd/>
          </a:ln>
        </p:spPr>
        <p:txBody>
          <a:bodyPr>
            <a:spAutoFit/>
          </a:bodyPr>
          <a:lstStyle/>
          <a:p>
            <a:pPr marL="342900" indent="-342900">
              <a:lnSpc>
                <a:spcPct val="150000"/>
              </a:lnSpc>
              <a:buFont typeface="Calibri" pitchFamily="34" charset="0"/>
              <a:buAutoNum type="arabicPeriod"/>
            </a:pPr>
            <a:r>
              <a:rPr lang="en-GB" i="1" dirty="0">
                <a:latin typeface="Mongolian Baiti" pitchFamily="66" charset="0"/>
              </a:rPr>
              <a:t>Black </a:t>
            </a:r>
            <a:r>
              <a:rPr lang="en-GB" dirty="0">
                <a:latin typeface="Mongolian Baiti" pitchFamily="66" charset="0"/>
              </a:rPr>
              <a:t>water  :</a:t>
            </a:r>
            <a:r>
              <a:rPr lang="en-GB" u="sng" dirty="0">
                <a:latin typeface="Mongolian Baiti" pitchFamily="66" charset="0"/>
              </a:rPr>
              <a:t>WCS &amp; kitchen sink                </a:t>
            </a:r>
            <a:endParaRPr lang="en-US" u="sng" dirty="0">
              <a:latin typeface="Mongolian Baiti" pitchFamily="66" charset="0"/>
            </a:endParaRPr>
          </a:p>
          <a:p>
            <a:pPr marL="342900" indent="-342900">
              <a:lnSpc>
                <a:spcPct val="150000"/>
              </a:lnSpc>
              <a:buFont typeface="Calibri" pitchFamily="34" charset="0"/>
              <a:buAutoNum type="arabicPeriod"/>
            </a:pPr>
            <a:r>
              <a:rPr lang="en-GB" dirty="0">
                <a:latin typeface="Mongolian Baiti" pitchFamily="66" charset="0"/>
              </a:rPr>
              <a:t> </a:t>
            </a:r>
            <a:r>
              <a:rPr lang="en-US" dirty="0">
                <a:latin typeface="Mongolian Baiti" pitchFamily="66" charset="0"/>
              </a:rPr>
              <a:t>Grey water :</a:t>
            </a:r>
            <a:r>
              <a:rPr lang="en-US" u="sng" dirty="0">
                <a:latin typeface="Mongolian Baiti" pitchFamily="66" charset="0"/>
              </a:rPr>
              <a:t> lavatory </a:t>
            </a:r>
          </a:p>
        </p:txBody>
      </p:sp>
      <p:sp>
        <p:nvSpPr>
          <p:cNvPr id="10" name="TextBox 13"/>
          <p:cNvSpPr txBox="1">
            <a:spLocks noChangeArrowheads="1"/>
          </p:cNvSpPr>
          <p:nvPr/>
        </p:nvSpPr>
        <p:spPr bwMode="auto">
          <a:xfrm>
            <a:off x="1219200" y="3657600"/>
            <a:ext cx="7239000" cy="1477328"/>
          </a:xfrm>
          <a:prstGeom prst="rect">
            <a:avLst/>
          </a:prstGeom>
          <a:noFill/>
          <a:ln w="9525">
            <a:noFill/>
            <a:miter lim="800000"/>
            <a:headEnd/>
            <a:tailEnd/>
          </a:ln>
        </p:spPr>
        <p:txBody>
          <a:bodyPr>
            <a:spAutoFit/>
          </a:bodyPr>
          <a:lstStyle/>
          <a:p>
            <a:pPr>
              <a:buFont typeface="Arial" charset="0"/>
              <a:buChar char="•"/>
            </a:pPr>
            <a:r>
              <a:rPr lang="en-US" dirty="0"/>
              <a:t>diameters of the pipes </a:t>
            </a:r>
            <a:r>
              <a:rPr lang="en-US" dirty="0" smtClean="0"/>
              <a:t>=4” </a:t>
            </a:r>
            <a:r>
              <a:rPr lang="en-US" dirty="0"/>
              <a:t>(for stack)</a:t>
            </a:r>
          </a:p>
          <a:p>
            <a:pPr>
              <a:buFont typeface="Arial" charset="0"/>
              <a:buChar char="•"/>
            </a:pPr>
            <a:r>
              <a:rPr lang="en-US" dirty="0"/>
              <a:t>Vent :</a:t>
            </a:r>
            <a:r>
              <a:rPr lang="en-GB" dirty="0"/>
              <a:t>to maintain the air pressure inside the drainage network</a:t>
            </a:r>
          </a:p>
          <a:p>
            <a:endParaRPr lang="en-GB" dirty="0"/>
          </a:p>
          <a:p>
            <a:endParaRPr lang="en-US" dirty="0"/>
          </a:p>
          <a:p>
            <a:endParaRPr lang="en-US" dirty="0"/>
          </a:p>
        </p:txBody>
      </p:sp>
    </p:spTree>
  </p:cSld>
  <p:clrMapOvr>
    <a:masterClrMapping/>
  </p:clrMapOvr>
  <p:transition>
    <p:pull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0" y="1600200"/>
            <a:ext cx="9144000" cy="5524589"/>
          </a:xfrm>
          <a:prstGeom prst="rect">
            <a:avLst/>
          </a:prstGeom>
          <a:noFill/>
        </p:spPr>
        <p:txBody>
          <a:bodyPr wrap="square" rtlCol="0">
            <a:spAutoFit/>
          </a:bodyPr>
          <a:lstStyle/>
          <a:p>
            <a:r>
              <a:rPr lang="en-US" sz="3600" b="1" dirty="0" smtClean="0"/>
              <a:t>Major concerns at 60% of project that applied into plans</a:t>
            </a:r>
          </a:p>
          <a:p>
            <a:endParaRPr lang="en-US" sz="1100" b="1" dirty="0" smtClean="0"/>
          </a:p>
          <a:p>
            <a:pPr lvl="0">
              <a:buFont typeface="Wingdings" pitchFamily="2" charset="2"/>
              <a:buChar char="Ø"/>
            </a:pPr>
            <a:r>
              <a:rPr lang="en-US" sz="2400" dirty="0" smtClean="0"/>
              <a:t>Design provides for manholes for maintaining and cleaning the sewage system, especially at the corners.</a:t>
            </a:r>
          </a:p>
          <a:p>
            <a:pPr lvl="0">
              <a:buFont typeface="Wingdings" pitchFamily="2" charset="2"/>
              <a:buChar char="Ø"/>
            </a:pPr>
            <a:endParaRPr lang="en-US" sz="2400" dirty="0" smtClean="0"/>
          </a:p>
          <a:p>
            <a:pPr lvl="0">
              <a:buFont typeface="Wingdings" pitchFamily="2" charset="2"/>
              <a:buChar char="Ø"/>
            </a:pPr>
            <a:r>
              <a:rPr lang="en-US" sz="2400" dirty="0" smtClean="0"/>
              <a:t>Design provides for two different drainage lines of waste water; one for gray water and one for hand washing.</a:t>
            </a:r>
          </a:p>
          <a:p>
            <a:pPr lvl="0">
              <a:buFont typeface="Wingdings" pitchFamily="2" charset="2"/>
              <a:buChar char="Ø"/>
            </a:pPr>
            <a:endParaRPr lang="en-US" sz="2400" dirty="0" smtClean="0"/>
          </a:p>
          <a:p>
            <a:pPr lvl="0">
              <a:buFont typeface="Wingdings" pitchFamily="2" charset="2"/>
              <a:buChar char="Ø"/>
            </a:pPr>
            <a:endParaRPr lang="en-US" sz="2400" dirty="0" smtClean="0"/>
          </a:p>
          <a:p>
            <a:pPr lvl="0">
              <a:buFont typeface="Wingdings" pitchFamily="2" charset="2"/>
              <a:buChar char="Ø"/>
            </a:pPr>
            <a:r>
              <a:rPr lang="en-US" sz="2400" dirty="0" smtClean="0"/>
              <a:t>Design provides for sufficient numbers of drainage traps at the roof.</a:t>
            </a:r>
          </a:p>
          <a:p>
            <a:pPr lvl="0">
              <a:buFont typeface="Wingdings" pitchFamily="2" charset="2"/>
              <a:buChar char="Ø"/>
            </a:pPr>
            <a:endParaRPr lang="en-US" sz="2400"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1143000"/>
          </a:xfrm>
        </p:spPr>
        <p:txBody>
          <a:bodyPr anchor="b">
            <a:noAutofit/>
          </a:bodyPr>
          <a:lstStyle/>
          <a:p>
            <a:pPr algn="ctr"/>
            <a:r>
              <a:rPr lang="en-US" b="1" cap="all" dirty="0" smtClean="0"/>
              <a:t/>
            </a:r>
            <a:br>
              <a:rPr lang="en-US" b="1" cap="all" dirty="0" smtClean="0"/>
            </a:br>
            <a:r>
              <a:rPr lang="en-US" b="1" cap="all" dirty="0" smtClean="0">
                <a:latin typeface="Arial" pitchFamily="34" charset="0"/>
                <a:cs typeface="Arial" pitchFamily="34" charset="0"/>
              </a:rPr>
              <a:t>electrical and mechanical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7" name="TextBox 6"/>
          <p:cNvSpPr txBox="1"/>
          <p:nvPr/>
        </p:nvSpPr>
        <p:spPr>
          <a:xfrm>
            <a:off x="0" y="1600200"/>
            <a:ext cx="9144000" cy="4416594"/>
          </a:xfrm>
          <a:prstGeom prst="rect">
            <a:avLst/>
          </a:prstGeom>
          <a:noFill/>
        </p:spPr>
        <p:txBody>
          <a:bodyPr wrap="square" rtlCol="0">
            <a:spAutoFit/>
          </a:bodyPr>
          <a:lstStyle/>
          <a:p>
            <a:r>
              <a:rPr lang="en-US" sz="3600" b="1" dirty="0" smtClean="0"/>
              <a:t>Major concerns at 60% of project that applied into plans</a:t>
            </a:r>
          </a:p>
          <a:p>
            <a:endParaRPr lang="en-US" sz="1100" b="1" dirty="0" smtClean="0"/>
          </a:p>
          <a:p>
            <a:pPr lvl="0">
              <a:buFont typeface="Wingdings" pitchFamily="2" charset="2"/>
              <a:buChar char="Ø"/>
            </a:pPr>
            <a:r>
              <a:rPr lang="en-US" sz="2400" dirty="0" smtClean="0"/>
              <a:t>Design provides for ventilating stacks to maintain both pressure and </a:t>
            </a:r>
            <a:r>
              <a:rPr lang="en-US" sz="2400" dirty="0" err="1" smtClean="0"/>
              <a:t>siphonage</a:t>
            </a:r>
            <a:r>
              <a:rPr lang="en-US" sz="2400" dirty="0" smtClean="0"/>
              <a:t>, and avoid foul air entering the space.</a:t>
            </a:r>
          </a:p>
          <a:p>
            <a:pPr lvl="0">
              <a:buFont typeface="Wingdings" pitchFamily="2" charset="2"/>
              <a:buChar char="Ø"/>
            </a:pPr>
            <a:endParaRPr lang="en-US" sz="2400" dirty="0" smtClean="0"/>
          </a:p>
          <a:p>
            <a:pPr lvl="0">
              <a:buFont typeface="Wingdings" pitchFamily="2" charset="2"/>
              <a:buChar char="Ø"/>
            </a:pPr>
            <a:r>
              <a:rPr lang="en-US" sz="2400" dirty="0" smtClean="0"/>
              <a:t>Design provides for shutoff valves for each hot and cold riser, as well as for all branches.</a:t>
            </a:r>
          </a:p>
          <a:p>
            <a:pPr lvl="0">
              <a:buFont typeface="Wingdings" pitchFamily="2" charset="2"/>
              <a:buChar char="Ø"/>
            </a:pPr>
            <a:endParaRPr lang="en-US" sz="2400" dirty="0" smtClean="0"/>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0"/>
            <a:ext cx="8001000" cy="685800"/>
          </a:xfrm>
        </p:spPr>
        <p:txBody>
          <a:bodyPr anchor="b">
            <a:noAutofit/>
          </a:bodyPr>
          <a:lstStyle/>
          <a:p>
            <a:pPr algn="ctr"/>
            <a:r>
              <a:rPr lang="en-US" b="1" cap="all" dirty="0" err="1" smtClean="0">
                <a:latin typeface="Arial" pitchFamily="34" charset="0"/>
                <a:cs typeface="Arial" pitchFamily="34" charset="0"/>
              </a:rPr>
              <a:t>hvac</a:t>
            </a:r>
            <a:r>
              <a:rPr lang="en-US" b="1" cap="all" dirty="0" smtClean="0">
                <a:latin typeface="Arial" pitchFamily="34" charset="0"/>
                <a:cs typeface="Arial" pitchFamily="34" charset="0"/>
              </a:rPr>
              <a:t>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 name="Rectangle 13"/>
          <p:cNvSpPr>
            <a:spLocks noChangeArrowheads="1"/>
          </p:cNvSpPr>
          <p:nvPr/>
        </p:nvSpPr>
        <p:spPr bwMode="auto">
          <a:xfrm>
            <a:off x="1219200" y="1436687"/>
            <a:ext cx="4572000" cy="1077913"/>
          </a:xfrm>
          <a:prstGeom prst="rect">
            <a:avLst/>
          </a:prstGeom>
          <a:noFill/>
          <a:ln w="9525">
            <a:noFill/>
            <a:miter lim="800000"/>
            <a:headEnd/>
            <a:tailEnd/>
          </a:ln>
        </p:spPr>
        <p:txBody>
          <a:bodyPr>
            <a:spAutoFit/>
          </a:bodyPr>
          <a:lstStyle/>
          <a:p>
            <a:pPr marL="514350" indent="-514350"/>
            <a:r>
              <a:rPr lang="en-US" sz="3200" b="1" dirty="0" smtClean="0">
                <a:latin typeface="Monotype Corsiva" pitchFamily="66" charset="0"/>
              </a:rPr>
              <a:t>HVAC system</a:t>
            </a:r>
            <a:endParaRPr lang="en-US" sz="3200" b="1" dirty="0">
              <a:latin typeface="Monotype Corsiva" pitchFamily="66" charset="0"/>
            </a:endParaRPr>
          </a:p>
          <a:p>
            <a:pPr marL="514350" indent="-514350">
              <a:buFont typeface="Wingdings" pitchFamily="2" charset="2"/>
              <a:buChar char="Ø"/>
            </a:pPr>
            <a:r>
              <a:rPr lang="en-US" sz="3200" b="1" dirty="0" smtClean="0">
                <a:latin typeface="Monotype Corsiva" pitchFamily="66" charset="0"/>
              </a:rPr>
              <a:t>Information design</a:t>
            </a:r>
            <a:endParaRPr lang="en-US" sz="3200" b="1" dirty="0">
              <a:latin typeface="Monotype Corsiva" pitchFamily="66" charset="0"/>
            </a:endParaRPr>
          </a:p>
        </p:txBody>
      </p:sp>
      <p:graphicFrame>
        <p:nvGraphicFramePr>
          <p:cNvPr id="10" name="Table 9"/>
          <p:cNvGraphicFramePr>
            <a:graphicFrameLocks noGrp="1"/>
          </p:cNvGraphicFramePr>
          <p:nvPr/>
        </p:nvGraphicFramePr>
        <p:xfrm>
          <a:off x="2133600" y="2590800"/>
          <a:ext cx="4876800" cy="3809997"/>
        </p:xfrm>
        <a:graphic>
          <a:graphicData uri="http://schemas.openxmlformats.org/drawingml/2006/table">
            <a:tbl>
              <a:tblPr/>
              <a:tblGrid>
                <a:gridCol w="1625094"/>
                <a:gridCol w="1625853"/>
                <a:gridCol w="1625853"/>
              </a:tblGrid>
              <a:tr h="423333">
                <a:tc>
                  <a:txBody>
                    <a:bodyPr/>
                    <a:lstStyle/>
                    <a:p>
                      <a:pPr marL="0" marR="0">
                        <a:lnSpc>
                          <a:spcPct val="150000"/>
                        </a:lnSpc>
                        <a:spcBef>
                          <a:spcPts val="0"/>
                        </a:spcBef>
                        <a:spcAft>
                          <a:spcPts val="1000"/>
                        </a:spcAft>
                      </a:pPr>
                      <a:r>
                        <a:rPr lang="en-US" sz="1600" b="1" dirty="0">
                          <a:latin typeface="Calibri"/>
                          <a:ea typeface="Calibri"/>
                          <a:cs typeface="Arial"/>
                        </a:rPr>
                        <a:t>Parameters</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Winter</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Summer</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dirty="0">
                          <a:latin typeface="Calibri"/>
                          <a:ea typeface="Calibri"/>
                          <a:cs typeface="Arial"/>
                        </a:rPr>
                        <a:t>T</a:t>
                      </a:r>
                      <a:r>
                        <a:rPr lang="en-US" sz="1600" b="1" baseline="-25000" dirty="0">
                          <a:latin typeface="Calibri"/>
                          <a:ea typeface="Calibri"/>
                          <a:cs typeface="Arial"/>
                        </a:rPr>
                        <a:t>in</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22 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24 C°</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T</a:t>
                      </a:r>
                      <a:r>
                        <a:rPr lang="en-US" sz="1600" b="1" baseline="-25000">
                          <a:latin typeface="Calibri"/>
                          <a:ea typeface="Calibri"/>
                          <a:cs typeface="Arial"/>
                        </a:rPr>
                        <a:t>out</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6C°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35 C°</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Φ</a:t>
                      </a:r>
                      <a:r>
                        <a:rPr lang="en-US" sz="1600" b="1" baseline="-25000">
                          <a:latin typeface="Calibri"/>
                          <a:ea typeface="Calibri"/>
                          <a:cs typeface="Arial"/>
                        </a:rPr>
                        <a:t>in</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50 %</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65 %</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Φ</a:t>
                      </a:r>
                      <a:r>
                        <a:rPr lang="en-US" sz="1600" b="1" baseline="-25000">
                          <a:latin typeface="Calibri"/>
                          <a:ea typeface="Calibri"/>
                          <a:cs typeface="Arial"/>
                        </a:rPr>
                        <a:t>out</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70 %</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65 %</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W</a:t>
                      </a:r>
                      <a:r>
                        <a:rPr lang="en-US" sz="1600" b="1" baseline="-25000">
                          <a:latin typeface="Calibri"/>
                          <a:ea typeface="Calibri"/>
                          <a:cs typeface="Arial"/>
                        </a:rPr>
                        <a:t>in</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8.2 (g/Kg dry air)</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12.1(g/Kg dry air)</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W</a:t>
                      </a:r>
                      <a:r>
                        <a:rPr lang="en-US" sz="1600" b="1" baseline="-25000">
                          <a:latin typeface="Calibri"/>
                          <a:ea typeface="Calibri"/>
                          <a:cs typeface="Arial"/>
                        </a:rPr>
                        <a:t>out</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4.7(g/Kg dry air)</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21(g/Kg dry air)</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T</a:t>
                      </a:r>
                      <a:r>
                        <a:rPr lang="en-US" sz="1600" b="1" baseline="-25000">
                          <a:latin typeface="Calibri"/>
                          <a:ea typeface="Calibri"/>
                          <a:cs typeface="Arial"/>
                        </a:rPr>
                        <a:t>un.</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15.15 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30.46 C°</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T</a:t>
                      </a:r>
                      <a:r>
                        <a:rPr lang="en-US" sz="1600" b="1" baseline="-25000">
                          <a:latin typeface="Calibri"/>
                          <a:ea typeface="Calibri"/>
                          <a:cs typeface="Arial"/>
                        </a:rPr>
                        <a:t>ground</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13.3 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38.7 C°</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ll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0"/>
            <a:ext cx="8001000" cy="685800"/>
          </a:xfrm>
        </p:spPr>
        <p:txBody>
          <a:bodyPr anchor="b">
            <a:noAutofit/>
          </a:bodyPr>
          <a:lstStyle/>
          <a:p>
            <a:pPr algn="ctr"/>
            <a:r>
              <a:rPr lang="en-US" b="1" cap="all" dirty="0" err="1" smtClean="0">
                <a:latin typeface="Arial" pitchFamily="34" charset="0"/>
                <a:cs typeface="Arial" pitchFamily="34" charset="0"/>
              </a:rPr>
              <a:t>hvac</a:t>
            </a:r>
            <a:r>
              <a:rPr lang="en-US" b="1" cap="all" dirty="0" smtClean="0">
                <a:latin typeface="Arial" pitchFamily="34" charset="0"/>
                <a:cs typeface="Arial" pitchFamily="34" charset="0"/>
              </a:rPr>
              <a:t>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9" name="Rectangle 13"/>
          <p:cNvSpPr>
            <a:spLocks noChangeArrowheads="1"/>
          </p:cNvSpPr>
          <p:nvPr/>
        </p:nvSpPr>
        <p:spPr bwMode="auto">
          <a:xfrm>
            <a:off x="1219200" y="1436687"/>
            <a:ext cx="6553200" cy="1077218"/>
          </a:xfrm>
          <a:prstGeom prst="rect">
            <a:avLst/>
          </a:prstGeom>
          <a:noFill/>
          <a:ln w="9525">
            <a:noFill/>
            <a:miter lim="800000"/>
            <a:headEnd/>
            <a:tailEnd/>
          </a:ln>
        </p:spPr>
        <p:txBody>
          <a:bodyPr wrap="square">
            <a:spAutoFit/>
          </a:bodyPr>
          <a:lstStyle/>
          <a:p>
            <a:pPr marL="514350" indent="-514350"/>
            <a:r>
              <a:rPr lang="en-US" sz="3200" b="1" dirty="0" smtClean="0">
                <a:latin typeface="Monotype Corsiva" pitchFamily="66" charset="0"/>
              </a:rPr>
              <a:t>HVAC system</a:t>
            </a:r>
            <a:endParaRPr lang="en-US" sz="3200" b="1" dirty="0">
              <a:latin typeface="Monotype Corsiva" pitchFamily="66" charset="0"/>
            </a:endParaRPr>
          </a:p>
          <a:p>
            <a:pPr marL="514350" indent="-514350">
              <a:buFont typeface="Wingdings" pitchFamily="2" charset="2"/>
              <a:buChar char="Ø"/>
            </a:pPr>
            <a:r>
              <a:rPr lang="en-US" sz="3200" b="1" dirty="0" smtClean="0">
                <a:latin typeface="Monotype Corsiva" pitchFamily="66" charset="0"/>
              </a:rPr>
              <a:t> Heating Load calculations  by  </a:t>
            </a:r>
            <a:r>
              <a:rPr lang="en-US" sz="3200" b="1" dirty="0" err="1" smtClean="0">
                <a:latin typeface="Monotype Corsiva" pitchFamily="66" charset="0"/>
              </a:rPr>
              <a:t>Ecotect</a:t>
            </a:r>
            <a:endParaRPr lang="en-US" sz="3200" b="1" dirty="0">
              <a:latin typeface="Monotype Corsiva" pitchFamily="66" charset="0"/>
            </a:endParaRPr>
          </a:p>
        </p:txBody>
      </p:sp>
      <p:pic>
        <p:nvPicPr>
          <p:cNvPr id="12" name="Picture 11" descr="monyhly heating.png"/>
          <p:cNvPicPr>
            <a:picLocks noChangeAspect="1"/>
          </p:cNvPicPr>
          <p:nvPr/>
        </p:nvPicPr>
        <p:blipFill>
          <a:blip r:embed="rId3"/>
          <a:stretch>
            <a:fillRect/>
          </a:stretch>
        </p:blipFill>
        <p:spPr>
          <a:xfrm>
            <a:off x="2362200" y="2667000"/>
            <a:ext cx="6360976" cy="3733800"/>
          </a:xfrm>
          <a:prstGeom prst="rect">
            <a:avLst/>
          </a:prstGeom>
        </p:spPr>
      </p:pic>
      <p:sp>
        <p:nvSpPr>
          <p:cNvPr id="13" name="TextBox 12"/>
          <p:cNvSpPr txBox="1"/>
          <p:nvPr/>
        </p:nvSpPr>
        <p:spPr>
          <a:xfrm>
            <a:off x="457200" y="3200400"/>
            <a:ext cx="1600200" cy="923330"/>
          </a:xfrm>
          <a:prstGeom prst="rect">
            <a:avLst/>
          </a:prstGeom>
          <a:noFill/>
        </p:spPr>
        <p:txBody>
          <a:bodyPr wrap="square" rtlCol="0">
            <a:spAutoFit/>
          </a:bodyPr>
          <a:lstStyle/>
          <a:p>
            <a:r>
              <a:rPr lang="en-US" dirty="0" smtClean="0"/>
              <a:t>The </a:t>
            </a:r>
            <a:r>
              <a:rPr lang="en-US" dirty="0" err="1" smtClean="0"/>
              <a:t>maximumm</a:t>
            </a:r>
            <a:r>
              <a:rPr lang="en-US" smtClean="0"/>
              <a:t> heating load </a:t>
            </a:r>
            <a:endParaRPr lang="en-US"/>
          </a:p>
        </p:txBody>
      </p:sp>
    </p:spTree>
  </p:cSld>
  <p:clrMapOvr>
    <a:masterClrMapping/>
  </p:clrMapOvr>
  <p:transition>
    <p:pull di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0"/>
            <a:ext cx="8001000" cy="685800"/>
          </a:xfrm>
        </p:spPr>
        <p:txBody>
          <a:bodyPr anchor="b">
            <a:noAutofit/>
          </a:bodyPr>
          <a:lstStyle/>
          <a:p>
            <a:pPr algn="ctr"/>
            <a:r>
              <a:rPr lang="en-US" b="1" cap="all" dirty="0" err="1" smtClean="0">
                <a:latin typeface="Arial" pitchFamily="34" charset="0"/>
                <a:cs typeface="Arial" pitchFamily="34" charset="0"/>
              </a:rPr>
              <a:t>hvac</a:t>
            </a:r>
            <a:r>
              <a:rPr lang="en-US" b="1" cap="all" dirty="0" smtClean="0">
                <a:latin typeface="Arial" pitchFamily="34" charset="0"/>
                <a:cs typeface="Arial" pitchFamily="34" charset="0"/>
              </a:rPr>
              <a:t> design</a:t>
            </a:r>
            <a:endParaRPr lang="en-US"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2" name="TextBox 11"/>
          <p:cNvSpPr txBox="1"/>
          <p:nvPr/>
        </p:nvSpPr>
        <p:spPr>
          <a:xfrm>
            <a:off x="0" y="1600200"/>
            <a:ext cx="9144000" cy="4785926"/>
          </a:xfrm>
          <a:prstGeom prst="rect">
            <a:avLst/>
          </a:prstGeom>
          <a:noFill/>
        </p:spPr>
        <p:txBody>
          <a:bodyPr wrap="square" rtlCol="0">
            <a:spAutoFit/>
          </a:bodyPr>
          <a:lstStyle/>
          <a:p>
            <a:r>
              <a:rPr lang="en-US" sz="3600" b="1" dirty="0" smtClean="0"/>
              <a:t>Major concerns at 60% of project that applied into plans</a:t>
            </a:r>
          </a:p>
          <a:p>
            <a:endParaRPr lang="en-US" sz="1100" b="1" dirty="0" smtClean="0"/>
          </a:p>
          <a:p>
            <a:pPr lvl="0">
              <a:buFont typeface="Wingdings" pitchFamily="2" charset="2"/>
              <a:buChar char="Ø"/>
            </a:pPr>
            <a:r>
              <a:rPr lang="en-US" sz="2400" dirty="0" smtClean="0"/>
              <a:t>design provides for dividing the HVAC ducting distribution through valves for ease of maintenance. </a:t>
            </a:r>
          </a:p>
          <a:p>
            <a:pPr lvl="0">
              <a:buFont typeface="Wingdings" pitchFamily="2" charset="2"/>
              <a:buChar char="Ø"/>
            </a:pPr>
            <a:endParaRPr lang="en-US" sz="2400" dirty="0" smtClean="0"/>
          </a:p>
          <a:p>
            <a:pPr lvl="0">
              <a:buFont typeface="Wingdings" pitchFamily="2" charset="2"/>
              <a:buChar char="Ø"/>
            </a:pPr>
            <a:r>
              <a:rPr lang="en-US" sz="2400" dirty="0" smtClean="0"/>
              <a:t>design provides for a fan coil unit in the corridors at each floor level.</a:t>
            </a:r>
          </a:p>
          <a:p>
            <a:pPr lvl="0">
              <a:buFont typeface="Wingdings" pitchFamily="2" charset="2"/>
              <a:buChar char="Ø"/>
            </a:pPr>
            <a:endParaRPr lang="en-US" sz="2400" dirty="0" smtClean="0"/>
          </a:p>
          <a:p>
            <a:pPr lvl="0">
              <a:buFont typeface="Wingdings" pitchFamily="2" charset="2"/>
              <a:buChar char="Ø"/>
            </a:pPr>
            <a:r>
              <a:rPr lang="en-US" sz="2400" dirty="0" smtClean="0"/>
              <a:t>design provides for insulating all chilled water pipes to avoid any water leakages as well as condensation problems. </a:t>
            </a:r>
          </a:p>
          <a:p>
            <a:endParaRPr lang="en-US" dirty="0" smtClean="0"/>
          </a:p>
          <a:p>
            <a:pPr lvl="0"/>
            <a:endParaRPr lang="en-US" b="1" dirty="0" smtClean="0"/>
          </a:p>
          <a:p>
            <a:endParaRPr lang="en-US" dirty="0"/>
          </a:p>
        </p:txBody>
      </p:sp>
    </p:spTree>
  </p:cSld>
  <p:clrMapOvr>
    <a:masterClrMapping/>
  </p:clrMapOvr>
  <p:transition>
    <p:pull di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dell\Desktop\thanks-thank-you-10.jpg"/>
          <p:cNvPicPr>
            <a:picLocks noChangeAspect="1" noChangeArrowheads="1"/>
          </p:cNvPicPr>
          <p:nvPr/>
        </p:nvPicPr>
        <p:blipFill>
          <a:blip r:embed="rId2" cstate="print"/>
          <a:srcRect/>
          <a:stretch>
            <a:fillRect/>
          </a:stretch>
        </p:blipFill>
        <p:spPr bwMode="auto">
          <a:xfrm>
            <a:off x="23505" y="-76200"/>
            <a:ext cx="9120495" cy="6934200"/>
          </a:xfrm>
          <a:prstGeom prst="rect">
            <a:avLst/>
          </a:prstGeom>
          <a:ln>
            <a:noFill/>
          </a:ln>
          <a:effectLst>
            <a:softEdge rad="112500"/>
          </a:effectLst>
        </p:spPr>
      </p:pic>
      <p:sp>
        <p:nvSpPr>
          <p:cNvPr id="6" name="TextBox 5"/>
          <p:cNvSpPr txBox="1"/>
          <p:nvPr/>
        </p:nvSpPr>
        <p:spPr>
          <a:xfrm>
            <a:off x="304800" y="4495800"/>
            <a:ext cx="3962400" cy="1569660"/>
          </a:xfrm>
          <a:prstGeom prst="rect">
            <a:avLst/>
          </a:prstGeom>
          <a:noFill/>
        </p:spPr>
        <p:txBody>
          <a:bodyPr wrap="square" rtlCol="0">
            <a:spAutoFit/>
          </a:bodyPr>
          <a:lstStyle/>
          <a:p>
            <a:pPr algn="ctr"/>
            <a:r>
              <a:rPr lang="en-US" sz="3200" b="1" dirty="0" smtClean="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rPr>
              <a:t>Mohammad </a:t>
            </a:r>
            <a:r>
              <a:rPr lang="en-US" sz="3200" b="1" dirty="0" err="1" smtClean="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rPr>
              <a:t>Nori</a:t>
            </a:r>
            <a:endParaRPr lang="ar-SA" sz="3200" b="1" dirty="0" smtClean="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endParaRPr>
          </a:p>
          <a:p>
            <a:pPr algn="ctr"/>
            <a:r>
              <a:rPr lang="en-US" sz="3200" b="1" dirty="0" err="1" smtClean="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rPr>
              <a:t>Iyad</a:t>
            </a:r>
            <a:r>
              <a:rPr lang="en-US" sz="3200" b="1" dirty="0" smtClean="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rPr>
              <a:t> </a:t>
            </a:r>
            <a:r>
              <a:rPr lang="en-US" sz="3200" b="1" dirty="0" err="1" smtClean="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rPr>
              <a:t>Hunnon</a:t>
            </a:r>
            <a:endParaRPr lang="ar-SA" sz="3200" b="1" dirty="0" smtClean="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endParaRPr>
          </a:p>
          <a:p>
            <a:pPr algn="ctr"/>
            <a:r>
              <a:rPr lang="en-US" sz="3200" b="1" dirty="0" err="1" smtClean="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rPr>
              <a:t>Iyad</a:t>
            </a:r>
            <a:r>
              <a:rPr lang="en-US" sz="3200" b="1" dirty="0" smtClean="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rPr>
              <a:t> Abd-Alhafez</a:t>
            </a:r>
            <a:endParaRPr lang="en-US" sz="3200" b="1" dirty="0">
              <a:ln w="19050">
                <a:solidFill>
                  <a:schemeClr val="tx2">
                    <a:tint val="1000"/>
                  </a:schemeClr>
                </a:solidFill>
                <a:prstDash val="solid"/>
              </a:ln>
              <a:solidFill>
                <a:srgbClr val="C00000"/>
              </a:solidFill>
              <a:effectLst>
                <a:outerShdw blurRad="38100" dist="38100" dir="2700000" algn="tl">
                  <a:srgbClr val="000000">
                    <a:alpha val="43137"/>
                  </a:srgbClr>
                </a:outerShdw>
              </a:effectLst>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sp>
        <p:nvSpPr>
          <p:cNvPr id="11" name="TextBox 10"/>
          <p:cNvSpPr txBox="1"/>
          <p:nvPr/>
        </p:nvSpPr>
        <p:spPr>
          <a:xfrm>
            <a:off x="1143000" y="838200"/>
            <a:ext cx="5257800" cy="400110"/>
          </a:xfrm>
          <a:prstGeom prst="rect">
            <a:avLst/>
          </a:prstGeom>
          <a:noFill/>
        </p:spPr>
        <p:txBody>
          <a:bodyPr wrap="square" rtlCol="0">
            <a:spAutoFit/>
          </a:bodyPr>
          <a:lstStyle/>
          <a:p>
            <a:r>
              <a:rPr lang="en-US" sz="2000" b="1" dirty="0" smtClean="0">
                <a:solidFill>
                  <a:schemeClr val="bg1"/>
                </a:solidFill>
              </a:rPr>
              <a:t>GENERAL VIEW OF PROJECT</a:t>
            </a:r>
            <a:endParaRPr lang="en-US" sz="2000" b="1" dirty="0">
              <a:solidFill>
                <a:schemeClr val="bg1"/>
              </a:solidFill>
            </a:endParaRPr>
          </a:p>
        </p:txBody>
      </p:sp>
      <p:pic>
        <p:nvPicPr>
          <p:cNvPr id="9" name="Picture 8" descr="03.png"/>
          <p:cNvPicPr>
            <a:picLocks noChangeAspect="1"/>
          </p:cNvPicPr>
          <p:nvPr/>
        </p:nvPicPr>
        <p:blipFill>
          <a:blip r:embed="rId3"/>
          <a:stretch>
            <a:fillRect/>
          </a:stretch>
        </p:blipFill>
        <p:spPr>
          <a:xfrm>
            <a:off x="0" y="0"/>
            <a:ext cx="9144000" cy="6629400"/>
          </a:xfrm>
          <a:prstGeom prst="rect">
            <a:avLst/>
          </a:prstGeom>
        </p:spPr>
      </p:pic>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143000" y="-152400"/>
            <a:ext cx="8001000" cy="730250"/>
          </a:xfrm>
        </p:spPr>
        <p:txBody>
          <a:bodyPr>
            <a:normAutofit fontScale="90000"/>
          </a:bodyPr>
          <a:lstStyle/>
          <a:p>
            <a:pPr algn="ctr"/>
            <a:r>
              <a:rPr lang="en-US" sz="3200" b="1" cap="all" dirty="0" smtClean="0"/>
              <a:t/>
            </a:r>
            <a:br>
              <a:rPr lang="en-US" sz="3200" b="1" cap="all" dirty="0" smtClean="0"/>
            </a:br>
            <a:r>
              <a:rPr lang="en-US" sz="4400" b="1" cap="all" dirty="0" smtClean="0">
                <a:latin typeface="Arial" pitchFamily="34" charset="0"/>
                <a:cs typeface="Arial" pitchFamily="34" charset="0"/>
              </a:rPr>
              <a:t>Architectural design</a:t>
            </a:r>
            <a:endParaRPr lang="en-US" sz="4400" b="1" dirty="0" smtClean="0">
              <a:latin typeface="Arial" pitchFamily="34" charset="0"/>
              <a:cs typeface="Arial" pitchFamily="34" charset="0"/>
            </a:endParaRPr>
          </a:p>
        </p:txBody>
      </p:sp>
      <p:sp>
        <p:nvSpPr>
          <p:cNvPr id="6" name="Footer Placeholder 5"/>
          <p:cNvSpPr>
            <a:spLocks noGrp="1"/>
          </p:cNvSpPr>
          <p:nvPr>
            <p:ph type="ftr" sz="quarter" idx="14"/>
          </p:nvPr>
        </p:nvSpPr>
        <p:spPr/>
        <p:txBody>
          <a:bodyPr/>
          <a:lstStyle/>
          <a:p>
            <a:pPr>
              <a:defRPr/>
            </a:pPr>
            <a:r>
              <a:rPr lang="en-US" sz="1600" b="1" dirty="0" smtClean="0"/>
              <a:t>An-Najah National University</a:t>
            </a:r>
            <a:endParaRPr lang="en-US" sz="1600" b="1" dirty="0"/>
          </a:p>
        </p:txBody>
      </p:sp>
      <p:pic>
        <p:nvPicPr>
          <p:cNvPr id="37892" name="Picture 4" descr="شعار الجامعة"/>
          <p:cNvPicPr>
            <a:picLocks noChangeAspect="1" noChangeArrowheads="1"/>
          </p:cNvPicPr>
          <p:nvPr/>
        </p:nvPicPr>
        <p:blipFill>
          <a:blip r:embed="rId2" cstate="print"/>
          <a:srcRect/>
          <a:stretch>
            <a:fillRect/>
          </a:stretch>
        </p:blipFill>
        <p:spPr bwMode="auto">
          <a:xfrm>
            <a:off x="76200" y="76200"/>
            <a:ext cx="990600" cy="609600"/>
          </a:xfrm>
          <a:prstGeom prst="rect">
            <a:avLst/>
          </a:prstGeom>
          <a:noFill/>
          <a:ln w="9525">
            <a:noFill/>
            <a:miter lim="800000"/>
            <a:headEnd/>
            <a:tailEnd/>
          </a:ln>
        </p:spPr>
      </p:pic>
      <p:sp>
        <p:nvSpPr>
          <p:cNvPr id="37893" name="TextBox 6"/>
          <p:cNvSpPr txBox="1">
            <a:spLocks noChangeArrowheads="1"/>
          </p:cNvSpPr>
          <p:nvPr/>
        </p:nvSpPr>
        <p:spPr bwMode="auto">
          <a:xfrm>
            <a:off x="0" y="762000"/>
            <a:ext cx="1066800" cy="692150"/>
          </a:xfrm>
          <a:prstGeom prst="rect">
            <a:avLst/>
          </a:prstGeom>
          <a:noFill/>
          <a:ln w="9525">
            <a:noFill/>
            <a:miter lim="800000"/>
            <a:headEnd/>
            <a:tailEnd/>
          </a:ln>
        </p:spPr>
        <p:txBody>
          <a:bodyPr>
            <a:spAutoFit/>
          </a:bodyPr>
          <a:lstStyle/>
          <a:p>
            <a:pPr algn="ctr"/>
            <a:r>
              <a:rPr lang="en-US" sz="1300" b="1" i="1" dirty="0">
                <a:solidFill>
                  <a:schemeClr val="bg1"/>
                </a:solidFill>
              </a:rPr>
              <a:t>Building Engineering</a:t>
            </a:r>
          </a:p>
        </p:txBody>
      </p:sp>
      <p:sp>
        <p:nvSpPr>
          <p:cNvPr id="8" name="TextBox 7"/>
          <p:cNvSpPr txBox="1"/>
          <p:nvPr/>
        </p:nvSpPr>
        <p:spPr>
          <a:xfrm>
            <a:off x="0" y="6550025"/>
            <a:ext cx="1905000" cy="277813"/>
          </a:xfrm>
          <a:prstGeom prst="rect">
            <a:avLst/>
          </a:prstGeom>
          <a:noFill/>
        </p:spPr>
        <p:txBody>
          <a:bodyPr>
            <a:spAutoFit/>
          </a:bodyPr>
          <a:lstStyle/>
          <a:p>
            <a:pPr>
              <a:defRPr/>
            </a:pPr>
            <a:r>
              <a:rPr lang="en-US" sz="1150" b="1" dirty="0">
                <a:solidFill>
                  <a:schemeClr val="bg1"/>
                </a:solidFill>
                <a:latin typeface="Arial" pitchFamily="34" charset="0"/>
                <a:cs typeface="Arial" pitchFamily="34" charset="0"/>
              </a:rPr>
              <a:t>Graduation Project</a:t>
            </a:r>
          </a:p>
        </p:txBody>
      </p:sp>
      <p:sp>
        <p:nvSpPr>
          <p:cNvPr id="10" name="TextBox 9"/>
          <p:cNvSpPr txBox="1"/>
          <p:nvPr/>
        </p:nvSpPr>
        <p:spPr>
          <a:xfrm>
            <a:off x="457200" y="1600200"/>
            <a:ext cx="8153400" cy="1446550"/>
          </a:xfrm>
          <a:prstGeom prst="rect">
            <a:avLst/>
          </a:prstGeom>
          <a:noFill/>
        </p:spPr>
        <p:txBody>
          <a:bodyPr wrap="square" rtlCol="0">
            <a:spAutoFit/>
          </a:bodyPr>
          <a:lstStyle/>
          <a:p>
            <a:pPr lvl="0">
              <a:buFont typeface="Wingdings" pitchFamily="2" charset="2"/>
              <a:buChar char="ü"/>
            </a:pPr>
            <a:endParaRPr lang="en-US" sz="32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a:p>
            <a:pPr>
              <a:buFont typeface="Wingdings" pitchFamily="2" charset="2"/>
              <a:buChar char="Ø"/>
            </a:pPr>
            <a:endParaRPr lang="en-US" sz="2800" b="1" dirty="0" smtClean="0">
              <a:latin typeface="Arial" pitchFamily="34" charset="0"/>
              <a:cs typeface="Arial" pitchFamily="34" charset="0"/>
            </a:endParaRPr>
          </a:p>
        </p:txBody>
      </p:sp>
      <p:sp>
        <p:nvSpPr>
          <p:cNvPr id="11" name="TextBox 10"/>
          <p:cNvSpPr txBox="1"/>
          <p:nvPr/>
        </p:nvSpPr>
        <p:spPr>
          <a:xfrm>
            <a:off x="1143000" y="838200"/>
            <a:ext cx="5257800" cy="400110"/>
          </a:xfrm>
          <a:prstGeom prst="rect">
            <a:avLst/>
          </a:prstGeom>
          <a:noFill/>
        </p:spPr>
        <p:txBody>
          <a:bodyPr wrap="square" rtlCol="0">
            <a:spAutoFit/>
          </a:bodyPr>
          <a:lstStyle/>
          <a:p>
            <a:r>
              <a:rPr lang="en-US" sz="2000" b="1" dirty="0" smtClean="0">
                <a:solidFill>
                  <a:schemeClr val="bg1"/>
                </a:solidFill>
              </a:rPr>
              <a:t>GENERAL VIEW OF PROJECT</a:t>
            </a:r>
            <a:endParaRPr lang="en-US" sz="2000" b="1" dirty="0">
              <a:solidFill>
                <a:schemeClr val="bg1"/>
              </a:solidFill>
            </a:endParaRPr>
          </a:p>
        </p:txBody>
      </p:sp>
      <p:pic>
        <p:nvPicPr>
          <p:cNvPr id="12" name="Picture 11" descr="4.jpg"/>
          <p:cNvPicPr>
            <a:picLocks noChangeAspect="1"/>
          </p:cNvPicPr>
          <p:nvPr/>
        </p:nvPicPr>
        <p:blipFill>
          <a:blip r:embed="rId3"/>
          <a:stretch>
            <a:fillRect/>
          </a:stretch>
        </p:blipFill>
        <p:spPr>
          <a:xfrm>
            <a:off x="0" y="1219200"/>
            <a:ext cx="9144000" cy="5334000"/>
          </a:xfrm>
          <a:prstGeom prst="rect">
            <a:avLst/>
          </a:prstGeom>
        </p:spPr>
      </p:pic>
    </p:spTree>
  </p:cSld>
  <p:clrMapOvr>
    <a:masterClrMapping/>
  </p:clrMapOvr>
  <p:transition>
    <p:pull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1009</TotalTime>
  <Words>2540</Words>
  <Application>Microsoft Office PowerPoint</Application>
  <PresentationFormat>On-screen Show (4:3)</PresentationFormat>
  <Paragraphs>766</Paragraphs>
  <Slides>76</Slides>
  <Notes>1</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Office Theme</vt:lpstr>
      <vt:lpstr>Slide 1</vt:lpstr>
      <vt:lpstr>Prepared By : Mohammad Nori -   Iyad Hunnon-  Iyad Abd-Alhafez        </vt:lpstr>
      <vt:lpstr>OUTE LINE</vt:lpstr>
      <vt:lpstr> OBJECTIVES OF THIS STUDY</vt:lpstr>
      <vt:lpstr>Project Information</vt:lpstr>
      <vt:lpstr>Project Information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Architectural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structural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 electrical and mechanical design</vt:lpstr>
      <vt:lpstr>hvac design</vt:lpstr>
      <vt:lpstr>hvac design</vt:lpstr>
      <vt:lpstr>hvac design</vt:lpstr>
      <vt:lpstr>Slide 76</vt:lpstr>
    </vt:vector>
  </TitlesOfParts>
  <Company>MagicSoft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Eyad</dc:creator>
  <cp:lastModifiedBy>Administrator</cp:lastModifiedBy>
  <cp:revision>192</cp:revision>
  <dcterms:created xsi:type="dcterms:W3CDTF">2013-01-02T04:43:38Z</dcterms:created>
  <dcterms:modified xsi:type="dcterms:W3CDTF">2013-05-20T03:29:23Z</dcterms:modified>
</cp:coreProperties>
</file>