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2"/>
  </p:notesMasterIdLst>
  <p:handoutMasterIdLst>
    <p:handoutMasterId r:id="rId83"/>
  </p:handoutMasterIdLst>
  <p:sldIdLst>
    <p:sldId id="272" r:id="rId2"/>
    <p:sldId id="274" r:id="rId3"/>
    <p:sldId id="275" r:id="rId4"/>
    <p:sldId id="287" r:id="rId5"/>
    <p:sldId id="283" r:id="rId6"/>
    <p:sldId id="288" r:id="rId7"/>
    <p:sldId id="289" r:id="rId8"/>
    <p:sldId id="290" r:id="rId9"/>
    <p:sldId id="291" r:id="rId10"/>
    <p:sldId id="292" r:id="rId11"/>
    <p:sldId id="293" r:id="rId12"/>
    <p:sldId id="278" r:id="rId13"/>
    <p:sldId id="279" r:id="rId14"/>
    <p:sldId id="280" r:id="rId15"/>
    <p:sldId id="281" r:id="rId16"/>
    <p:sldId id="282" r:id="rId17"/>
    <p:sldId id="284" r:id="rId18"/>
    <p:sldId id="285" r:id="rId19"/>
    <p:sldId id="286" r:id="rId20"/>
    <p:sldId id="304" r:id="rId21"/>
    <p:sldId id="309" r:id="rId22"/>
    <p:sldId id="305" r:id="rId23"/>
    <p:sldId id="306" r:id="rId24"/>
    <p:sldId id="300" r:id="rId25"/>
    <p:sldId id="301" r:id="rId26"/>
    <p:sldId id="302" r:id="rId27"/>
    <p:sldId id="379" r:id="rId28"/>
    <p:sldId id="380" r:id="rId29"/>
    <p:sldId id="383" r:id="rId30"/>
    <p:sldId id="381" r:id="rId31"/>
    <p:sldId id="382" r:id="rId32"/>
    <p:sldId id="384" r:id="rId33"/>
    <p:sldId id="385" r:id="rId34"/>
    <p:sldId id="386" r:id="rId35"/>
    <p:sldId id="359" r:id="rId36"/>
    <p:sldId id="360" r:id="rId37"/>
    <p:sldId id="361" r:id="rId38"/>
    <p:sldId id="362" r:id="rId39"/>
    <p:sldId id="363" r:id="rId40"/>
    <p:sldId id="364" r:id="rId41"/>
    <p:sldId id="365" r:id="rId42"/>
    <p:sldId id="366" r:id="rId43"/>
    <p:sldId id="367" r:id="rId44"/>
    <p:sldId id="368" r:id="rId45"/>
    <p:sldId id="371" r:id="rId46"/>
    <p:sldId id="372" r:id="rId47"/>
    <p:sldId id="369" r:id="rId48"/>
    <p:sldId id="370" r:id="rId49"/>
    <p:sldId id="373" r:id="rId50"/>
    <p:sldId id="374" r:id="rId51"/>
    <p:sldId id="375" r:id="rId52"/>
    <p:sldId id="376" r:id="rId53"/>
    <p:sldId id="377" r:id="rId54"/>
    <p:sldId id="378" r:id="rId55"/>
    <p:sldId id="394" r:id="rId56"/>
    <p:sldId id="395" r:id="rId57"/>
    <p:sldId id="396" r:id="rId58"/>
    <p:sldId id="397" r:id="rId59"/>
    <p:sldId id="398" r:id="rId60"/>
    <p:sldId id="399" r:id="rId61"/>
    <p:sldId id="400" r:id="rId62"/>
    <p:sldId id="402" r:id="rId63"/>
    <p:sldId id="388" r:id="rId64"/>
    <p:sldId id="389" r:id="rId65"/>
    <p:sldId id="390" r:id="rId66"/>
    <p:sldId id="391" r:id="rId67"/>
    <p:sldId id="392" r:id="rId68"/>
    <p:sldId id="393" r:id="rId69"/>
    <p:sldId id="310" r:id="rId70"/>
    <p:sldId id="358" r:id="rId71"/>
    <p:sldId id="356" r:id="rId72"/>
    <p:sldId id="357" r:id="rId73"/>
    <p:sldId id="408" r:id="rId74"/>
    <p:sldId id="403" r:id="rId75"/>
    <p:sldId id="404" r:id="rId76"/>
    <p:sldId id="405" r:id="rId77"/>
    <p:sldId id="406" r:id="rId78"/>
    <p:sldId id="409" r:id="rId79"/>
    <p:sldId id="410" r:id="rId80"/>
    <p:sldId id="411" r:id="rId8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1" d="100"/>
          <a:sy n="71" d="100"/>
        </p:scale>
        <p:origin x="71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688"/>
    </p:cViewPr>
  </p:sorterViewPr>
  <p:notesViewPr>
    <p:cSldViewPr snapToGrid="0" showGuides="1">
      <p:cViewPr varScale="1">
        <p:scale>
          <a:sx n="54" d="100"/>
          <a:sy n="54" d="100"/>
        </p:scale>
        <p:origin x="1944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908430" y="8386275"/>
            <a:ext cx="701798" cy="4587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E613-15B7-43D6-83BB-8DC4C1BEBF81}" type="slidenum">
              <a:rPr lang="en-US" sz="2800" b="1" smtClean="0"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0763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2018-05-15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1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8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33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9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5C0-081F-4017-AE59-8FDA2113A5AE}" type="datetime1">
              <a:rPr lang="en-US" smtClean="0"/>
              <a:t>2018-05-15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EBB23-F346-4EA7-890D-6635000971FD}" type="datetime1">
              <a:rPr lang="en-US" smtClean="0"/>
              <a:t>2018-05-15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0651-377A-4C29-BF8D-9CDBD4AD0FAE}" type="datetime1">
              <a:rPr lang="en-US" smtClean="0"/>
              <a:t>2018-05-15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2537-8D9C-4187-BA19-2B54F50B7E9C}" type="datetime1">
              <a:rPr lang="en-US" smtClean="0"/>
              <a:t>2018-05-15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D62B-A934-45D8-ABFB-BA9E4B5485F4}" type="datetime1">
              <a:rPr lang="en-US" smtClean="0"/>
              <a:t>2018-05-15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4A0F-1A48-4A05-B46B-886027848BB8}" type="datetime1">
              <a:rPr lang="en-US" smtClean="0"/>
              <a:t>2018-05-15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8209-AD50-4B85-82E0-C69DC470D64A}" type="datetime1">
              <a:rPr lang="en-US" smtClean="0"/>
              <a:t>2018-05-15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9E68-098E-4EC1-839B-2D1F931487DE}" type="datetime1">
              <a:rPr lang="en-US" smtClean="0"/>
              <a:t>2018-05-15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7207-8CA8-4CA1-897D-E9BB9EA14AA5}" type="datetime1">
              <a:rPr lang="en-US" smtClean="0"/>
              <a:t>2018-05-15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AA6C-A8BB-424F-B65C-5A3BE99B6E1F}" type="datetime1">
              <a:rPr lang="en-US" smtClean="0"/>
              <a:t>2018-05-15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D014-0292-49FE-8E73-9875BA714B3A}" type="datetime1">
              <a:rPr lang="en-US" smtClean="0"/>
              <a:t>2018-05-15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</p:grpSp>
        </p:grp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fld id="{10BA90C3-3D01-440D-9615-EB1613BCB2B9}" type="datetime1">
              <a:rPr lang="en-US" smtClean="0"/>
              <a:t>2018-05-15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103428" y="6324601"/>
            <a:ext cx="478971" cy="39687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vert="horz" lIns="0" tIns="0" rIns="0" bIns="0" anchor="b"/>
          <a:lstStyle>
            <a:lvl1pPr algn="ctr" eaLnBrk="1" latinLnBrk="0" hangingPunct="1">
              <a:defRPr kumimoji="0" sz="2800" b="1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1091755" y="3132792"/>
            <a:ext cx="10468864" cy="628554"/>
          </a:xfr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270000"/>
          </a:effectLst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Directorate of Health in Nablus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09463" y="3815694"/>
            <a:ext cx="4563364" cy="1752600"/>
          </a:xfrm>
        </p:spPr>
        <p:txBody>
          <a:bodyPr>
            <a:normAutofit/>
          </a:bodyPr>
          <a:lstStyle/>
          <a:p>
            <a:pPr marL="685800" indent="-685800" algn="ctr">
              <a:lnSpc>
                <a:spcPct val="110000"/>
              </a:lnSpc>
            </a:pPr>
            <a:r>
              <a:rPr 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685800" indent="-685800" algn="ctr">
              <a:lnSpc>
                <a:spcPct val="110000"/>
              </a:lnSpc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Ahmad Resha</a:t>
            </a:r>
          </a:p>
          <a:p>
            <a:pPr marL="685800" indent="-685800" algn="ctr">
              <a:lnSpc>
                <a:spcPct val="110000"/>
              </a:lnSpc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Osama Khouerh</a:t>
            </a:r>
          </a:p>
          <a:p>
            <a:pPr marL="685800" indent="-685800" algn="ctr">
              <a:lnSpc>
                <a:spcPct val="11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Qusai Abu Raad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28877E-07C4-41DA-8DFA-702D3C559BD6}"/>
              </a:ext>
            </a:extLst>
          </p:cNvPr>
          <p:cNvSpPr/>
          <p:nvPr/>
        </p:nvSpPr>
        <p:spPr>
          <a:xfrm>
            <a:off x="3219324" y="5502297"/>
            <a:ext cx="5343642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  <a:r>
              <a:rPr lang="en-US" sz="2000" b="1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Eng. Abdel Hakeem Al Jawhari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4930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image52.png" descr="ABET cente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31" y="1015294"/>
            <a:ext cx="1368425" cy="135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41328" y="2285386"/>
            <a:ext cx="76996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</a:t>
            </a:r>
            <a:endParaRPr kumimoji="0" lang="en-US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Building Engineering</a:t>
            </a:r>
            <a:endParaRPr kumimoji="0" lang="en-US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4511" y="645962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cs typeface="Times New Roman" panose="02020603050405020304" pitchFamily="18" charset="0"/>
              </a:rPr>
              <a:t> </a:t>
            </a:r>
            <a:r>
              <a:rPr lang="en-US" b="1" i="1" dirty="0">
                <a:cs typeface="Times New Roman" panose="02020603050405020304" pitchFamily="18" charset="0"/>
              </a:rPr>
              <a:t>An-</a:t>
            </a:r>
            <a:r>
              <a:rPr lang="en-US" b="1" i="1" dirty="0" err="1">
                <a:cs typeface="Times New Roman" panose="02020603050405020304" pitchFamily="18" charset="0"/>
              </a:rPr>
              <a:t>Najah</a:t>
            </a:r>
            <a:r>
              <a:rPr lang="en-US" b="1" i="1" dirty="0">
                <a:cs typeface="Times New Roman" panose="02020603050405020304" pitchFamily="18" charset="0"/>
              </a:rPr>
              <a:t> National University </a:t>
            </a:r>
            <a:endParaRPr lang="en-US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2937"/>
            <a:ext cx="10972800" cy="564388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Parking Floor 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1362" y="5742931"/>
            <a:ext cx="350608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Old Parking Floor area = 492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5530"/>
            <a:ext cx="5908309" cy="3622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35425"/>
            <a:ext cx="6096000" cy="38221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95292" y="5742931"/>
            <a:ext cx="303801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Parking Floor area = 500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</p:spTree>
    <p:extLst>
      <p:ext uri="{BB962C8B-B14F-4D97-AF65-F5344CB8AC3E}">
        <p14:creationId xmlns:p14="http://schemas.microsoft.com/office/powerpoint/2010/main" val="241541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3531"/>
            <a:ext cx="10972800" cy="780288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Ground Floor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84191" y="5372987"/>
            <a:ext cx="3506089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Old Ground Floor area = 425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33" y="1831781"/>
            <a:ext cx="5523596" cy="35044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586" y="1635795"/>
            <a:ext cx="5770330" cy="35452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17494" y="5372986"/>
            <a:ext cx="303801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Ground Floor area = 450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</p:spTree>
    <p:extLst>
      <p:ext uri="{BB962C8B-B14F-4D97-AF65-F5344CB8AC3E}">
        <p14:creationId xmlns:p14="http://schemas.microsoft.com/office/powerpoint/2010/main" val="2015177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6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First Floor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24900" y="5240298"/>
            <a:ext cx="314701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Old First Floor area = 435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06" y="1757343"/>
            <a:ext cx="5663303" cy="34249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191" y="1545673"/>
            <a:ext cx="5584903" cy="3531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32872" y="5182288"/>
            <a:ext cx="2678940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First Floor area = 440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</p:spTree>
    <p:extLst>
      <p:ext uri="{BB962C8B-B14F-4D97-AF65-F5344CB8AC3E}">
        <p14:creationId xmlns:p14="http://schemas.microsoft.com/office/powerpoint/2010/main" val="13174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03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Second Floor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61959" y="5219945"/>
            <a:ext cx="344196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Old Second Floor area = 435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18" y="1838289"/>
            <a:ext cx="5359281" cy="32903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717" y="1553025"/>
            <a:ext cx="5635330" cy="35756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4674" y="5219945"/>
            <a:ext cx="297389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Second Floor area = 440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</p:spTree>
    <p:extLst>
      <p:ext uri="{BB962C8B-B14F-4D97-AF65-F5344CB8AC3E}">
        <p14:creationId xmlns:p14="http://schemas.microsoft.com/office/powerpoint/2010/main" val="92315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6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Third Floor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83011" y="5186149"/>
            <a:ext cx="327525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Old Third Floor area = 435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44" y="1733028"/>
            <a:ext cx="5526273" cy="33953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0688"/>
            <a:ext cx="5960832" cy="36876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19376" y="5186149"/>
            <a:ext cx="2807179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Third Floor area = 440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</p:spTree>
    <p:extLst>
      <p:ext uri="{BB962C8B-B14F-4D97-AF65-F5344CB8AC3E}">
        <p14:creationId xmlns:p14="http://schemas.microsoft.com/office/powerpoint/2010/main" val="2306531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68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Southern Elevation </a:t>
            </a:r>
            <a:endParaRPr lang="en-US" sz="36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" y="1389888"/>
            <a:ext cx="9391650" cy="49434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6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Northern Elevation</a:t>
            </a:r>
            <a:endParaRPr lang="en-US" sz="36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550" y="1427988"/>
            <a:ext cx="7937500" cy="517508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40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Section A-A</a:t>
            </a:r>
            <a:endParaRPr lang="en-US" sz="36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522" y="1427988"/>
            <a:ext cx="6760955" cy="513791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0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3900" y="3103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+mn-lt"/>
              </a:rPr>
              <a:t>Section B-B</a:t>
            </a:r>
            <a:endParaRPr lang="en-US" sz="36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387" y="1453388"/>
            <a:ext cx="8240713" cy="507445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53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652" y="642444"/>
            <a:ext cx="10972800" cy="67719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+mn-lt"/>
              </a:rPr>
              <a:t>Environmental Design</a:t>
            </a:r>
            <a:endParaRPr lang="en-US" sz="3600" dirty="0">
              <a:latin typeface="+mn-l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800" b="1" smtClean="0"/>
              <a:t>19</a:t>
            </a:fld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2652" y="1440756"/>
            <a:ext cx="3063659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 b="1" dirty="0" smtClean="0"/>
              <a:t>Thermal Design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259536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 U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building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nvelope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825918"/>
              </p:ext>
            </p:extLst>
          </p:nvPr>
        </p:nvGraphicFramePr>
        <p:xfrm>
          <a:off x="919534" y="2581834"/>
          <a:ext cx="4647549" cy="35565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/>
                <a:gridCol w="2111679"/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Component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2.608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2.585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2.106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Roof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2.01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Windows </a:t>
                      </a:r>
                      <a:r>
                        <a:rPr lang="en-US" sz="1800" b="1" dirty="0" smtClean="0">
                          <a:latin typeface="+mn-lt"/>
                        </a:rPr>
                        <a:t>(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Clear glass 4 mm </a:t>
                      </a:r>
                      <a:r>
                        <a:rPr lang="en-US" sz="1800" b="1" dirty="0" smtClean="0">
                          <a:latin typeface="+mn-lt"/>
                        </a:rPr>
                        <a:t>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5.879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555962"/>
              </p:ext>
            </p:extLst>
          </p:nvPr>
        </p:nvGraphicFramePr>
        <p:xfrm>
          <a:off x="6612122" y="2572869"/>
          <a:ext cx="4647549" cy="35565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/>
                <a:gridCol w="2111679"/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Component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0.492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2.585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0.487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Roof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0.498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+mn-lt"/>
                        </a:rPr>
                        <a:t>Windows (Double glass, low </a:t>
                      </a:r>
                      <a:r>
                        <a:rPr lang="en-US" sz="1800" b="1" dirty="0" smtClean="0">
                          <a:latin typeface="+mn-lt"/>
                        </a:rPr>
                        <a:t>e, 6 mm)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1.493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486841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U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building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nvelope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3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03B15F-BD13-44C2-833A-0FBE909D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18761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+mn-lt"/>
                <a:cs typeface="Times New Roman" panose="02020603050405020304" pitchFamily="18" charset="0"/>
              </a:rPr>
              <a:t>Contents:</a:t>
            </a:r>
            <a:endParaRPr lang="en-US" sz="4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0D2CF41B-FFFA-49F3-B0A6-581CF1A3D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51913"/>
            <a:ext cx="10972800" cy="4389120"/>
          </a:xfrm>
        </p:spPr>
        <p:txBody>
          <a:bodyPr>
            <a:normAutofit fontScale="92500" lnSpcReduction="20000"/>
          </a:bodyPr>
          <a:lstStyle/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/>
              <a:t>Site </a:t>
            </a:r>
            <a:r>
              <a:rPr lang="en-US" sz="2800" b="1" dirty="0"/>
              <a:t>analysis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cs typeface="Times New Roman" panose="02020603050405020304" pitchFamily="18" charset="0"/>
              </a:rPr>
              <a:t>Architectural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Environmental</a:t>
            </a:r>
            <a:r>
              <a:rPr lang="en-US" sz="2800" b="1" dirty="0">
                <a:cs typeface="Calibri" panose="020F0502020204030204" pitchFamily="34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Design</a:t>
            </a:r>
            <a:r>
              <a:rPr lang="en-US" sz="2800" b="1" dirty="0">
                <a:cs typeface="Calibri" panose="020F0502020204030204" pitchFamily="34" charset="0"/>
              </a:rPr>
              <a:t> </a:t>
            </a:r>
            <a:endParaRPr lang="en-US" sz="2800" b="1" dirty="0" smtClean="0">
              <a:cs typeface="Times New Roman" panose="02020603050405020304" pitchFamily="18" charset="0"/>
            </a:endParaRP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cs typeface="Times New Roman" panose="02020603050405020304" pitchFamily="18" charset="0"/>
              </a:rPr>
              <a:t>Structural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cs typeface="Times New Roman" panose="02020603050405020304" pitchFamily="18" charset="0"/>
              </a:rPr>
              <a:t>Electro-Mechanical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cs typeface="Times New Roman" panose="02020603050405020304" pitchFamily="18" charset="0"/>
              </a:rPr>
              <a:t>Safety design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Quantity</a:t>
            </a:r>
            <a:r>
              <a:rPr lang="en-US" sz="2800" b="1" cap="small" dirty="0" smtClean="0">
                <a:cs typeface="Times New Roman" panose="02020603050405020304" pitchFamily="18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Survey</a:t>
            </a:r>
            <a:r>
              <a:rPr lang="en-US" sz="2800" b="1" cap="small" dirty="0" smtClean="0">
                <a:cs typeface="Times New Roman" panose="02020603050405020304" pitchFamily="18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and</a:t>
            </a:r>
            <a:r>
              <a:rPr lang="en-US" sz="2800" b="1" cap="small" dirty="0" smtClean="0"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cs typeface="Times New Roman" panose="02020603050405020304" pitchFamily="18" charset="0"/>
              </a:rPr>
              <a:t>Cost</a:t>
            </a:r>
            <a:endParaRPr lang="en-US" sz="2800" b="1" dirty="0"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094" y="869188"/>
            <a:ext cx="10972800" cy="1143000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Shading </a:t>
            </a:r>
            <a:br>
              <a:rPr lang="en-US" sz="3600" dirty="0" smtClean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20</a:t>
            </a:fld>
            <a:endParaRPr lang="en-US"/>
          </a:p>
        </p:txBody>
      </p:sp>
      <p:pic>
        <p:nvPicPr>
          <p:cNvPr id="5" name="image47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34770" y="2115570"/>
            <a:ext cx="6866965" cy="4407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865094" y="1604354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Design Builder program ( 3D Model 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00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889000"/>
            <a:ext cx="10972800" cy="551688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 smtClean="0"/>
              <a:t>Shading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7752" y="2147364"/>
            <a:ext cx="5575222" cy="29834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6852" y="2147365"/>
            <a:ext cx="4230688" cy="34763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953495" y="1581117"/>
            <a:ext cx="3971087" cy="4564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Cambria" panose="02040503050406030204" pitchFamily="18" charset="0"/>
              </a:rPr>
              <a:t>Eastern </a:t>
            </a:r>
            <a:r>
              <a:rPr lang="en-US" b="1" dirty="0">
                <a:latin typeface="Cambria" panose="02040503050406030204" pitchFamily="18" charset="0"/>
              </a:rPr>
              <a:t>windows (vertical shutters)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8065" y="1714423"/>
            <a:ext cx="6201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mbria" panose="02040503050406030204" pitchFamily="18" charset="0"/>
              </a:rPr>
              <a:t>Southern </a:t>
            </a:r>
            <a:r>
              <a:rPr lang="en-US" b="1" dirty="0">
                <a:latin typeface="Cambria" panose="02040503050406030204" pitchFamily="18" charset="0"/>
              </a:rPr>
              <a:t>windows (horizontal </a:t>
            </a:r>
            <a:r>
              <a:rPr lang="en-US" b="1" dirty="0" smtClean="0">
                <a:latin typeface="Cambria" panose="02040503050406030204" pitchFamily="18" charset="0"/>
              </a:rPr>
              <a:t>Louvers</a:t>
            </a:r>
            <a:r>
              <a:rPr lang="en-US" b="1" dirty="0" smtClean="0"/>
              <a:t>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0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2405"/>
            <a:ext cx="10972800" cy="1006677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Shading </a:t>
            </a:r>
            <a:br>
              <a:rPr lang="en-US" sz="3600" dirty="0" smtClean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200" y="1619750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Summer day (sun path 21/1 at 8:00 am )</a:t>
            </a:r>
            <a:endParaRPr lang="en-US" dirty="0"/>
          </a:p>
        </p:txBody>
      </p:sp>
      <p:pic>
        <p:nvPicPr>
          <p:cNvPr id="10" name="image55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99611" y="2164976"/>
            <a:ext cx="4921260" cy="3757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44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479290" y="2164976"/>
            <a:ext cx="4624138" cy="3757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6560719" y="1619750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Summer day (sun path 21/1 at 2:00 pm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44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2405"/>
            <a:ext cx="10972800" cy="1006677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Shading </a:t>
            </a:r>
            <a:br>
              <a:rPr lang="en-US" sz="3600" dirty="0" smtClean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200" y="1619750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Winter day (sun path 21/1 at 8:00 am )</a:t>
            </a:r>
            <a:endParaRPr lang="en-US" dirty="0"/>
          </a:p>
        </p:txBody>
      </p:sp>
      <p:pic>
        <p:nvPicPr>
          <p:cNvPr id="8" name="image43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324600" y="2127753"/>
            <a:ext cx="4778828" cy="3641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70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838199" y="2127752"/>
            <a:ext cx="4836459" cy="36410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6510564" y="1619750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Winter day (sun path 21/1 at 2:00 pm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4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434387"/>
            <a:ext cx="10972800" cy="240447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 Heating </a:t>
            </a:r>
            <a:r>
              <a:rPr lang="en-US" sz="2400" dirty="0"/>
              <a:t>and cooling </a:t>
            </a:r>
            <a:r>
              <a:rPr lang="en-US" sz="2400" dirty="0" smtClean="0"/>
              <a:t>load </a:t>
            </a:r>
            <a:endParaRPr lang="en-US" sz="2400" b="1" dirty="0"/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 smtClean="0"/>
              <a:t> Cooling load 77.4 kw</a:t>
            </a:r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 smtClean="0"/>
              <a:t> Heating load 41.9 kw</a:t>
            </a: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1425575" algn="l"/>
              </a:tabLst>
            </a:pPr>
            <a:r>
              <a:rPr lang="en-US" sz="2400" b="1" dirty="0" smtClean="0"/>
              <a:t> Site </a:t>
            </a:r>
            <a:r>
              <a:rPr lang="en-US" sz="2400" b="1" dirty="0"/>
              <a:t>and Source Energy </a:t>
            </a:r>
          </a:p>
          <a:p>
            <a:pPr marL="457200" indent="0">
              <a:lnSpc>
                <a:spcPct val="150000"/>
              </a:lnSpc>
              <a:buNone/>
              <a:tabLst>
                <a:tab pos="1425575" algn="l"/>
              </a:tabLs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9" y="911167"/>
            <a:ext cx="3454792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Thermal Design </a:t>
            </a:r>
          </a:p>
        </p:txBody>
      </p:sp>
      <p:pic>
        <p:nvPicPr>
          <p:cNvPr id="6" name="image76.png"/>
          <p:cNvPicPr/>
          <p:nvPr/>
        </p:nvPicPr>
        <p:blipFill rotWithShape="1">
          <a:blip r:embed="rId2"/>
          <a:srcRect r="36992" b="5794"/>
          <a:stretch/>
        </p:blipFill>
        <p:spPr>
          <a:xfrm>
            <a:off x="6514529" y="3838862"/>
            <a:ext cx="5067870" cy="2021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4" r="414" b="8206"/>
          <a:stretch/>
        </p:blipFill>
        <p:spPr bwMode="auto">
          <a:xfrm>
            <a:off x="609599" y="3838863"/>
            <a:ext cx="5368119" cy="2021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844" y="595526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Old  total site energy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0386" y="592632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New total site energy </a:t>
            </a:r>
          </a:p>
        </p:txBody>
      </p:sp>
    </p:spTree>
    <p:extLst>
      <p:ext uri="{BB962C8B-B14F-4D97-AF65-F5344CB8AC3E}">
        <p14:creationId xmlns:p14="http://schemas.microsoft.com/office/powerpoint/2010/main" val="253337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9" y="922587"/>
            <a:ext cx="2818400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Comfort PMV-Set</a:t>
            </a:r>
          </a:p>
        </p:txBody>
      </p:sp>
      <p:pic>
        <p:nvPicPr>
          <p:cNvPr id="7" name="image23.png" descr="C:\Users\OSAMA KHOUERH\Desktop\com.png"/>
          <p:cNvPicPr/>
          <p:nvPr/>
        </p:nvPicPr>
        <p:blipFill rotWithShape="1">
          <a:blip r:embed="rId2"/>
          <a:srcRect t="65398"/>
          <a:stretch/>
        </p:blipFill>
        <p:spPr>
          <a:xfrm>
            <a:off x="489856" y="4390056"/>
            <a:ext cx="10733314" cy="2132983"/>
          </a:xfrm>
          <a:prstGeom prst="rect">
            <a:avLst/>
          </a:prstGeom>
          <a:ln/>
        </p:spPr>
      </p:pic>
      <p:sp>
        <p:nvSpPr>
          <p:cNvPr id="2" name="TextBox 1"/>
          <p:cNvSpPr txBox="1"/>
          <p:nvPr/>
        </p:nvSpPr>
        <p:spPr>
          <a:xfrm>
            <a:off x="1050877" y="1336469"/>
            <a:ext cx="188064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Old PMV graph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0876" y="4006952"/>
            <a:ext cx="198644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New PMV graph 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09"/>
          <a:stretch/>
        </p:blipFill>
        <p:spPr bwMode="auto">
          <a:xfrm>
            <a:off x="489856" y="1765765"/>
            <a:ext cx="10733314" cy="18745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6970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10972800" cy="1143000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daylight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26</a:t>
            </a:fld>
            <a:endParaRPr lang="en-US"/>
          </a:p>
        </p:txBody>
      </p:sp>
      <p:pic>
        <p:nvPicPr>
          <p:cNvPr id="5" name="image37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98638" y="1573307"/>
            <a:ext cx="7579699" cy="3994992"/>
          </a:xfrm>
          <a:prstGeom prst="rect">
            <a:avLst/>
          </a:prstGeom>
          <a:ln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534811"/>
              </p:ext>
            </p:extLst>
          </p:nvPr>
        </p:nvGraphicFramePr>
        <p:xfrm>
          <a:off x="609600" y="2297057"/>
          <a:ext cx="3549934" cy="271023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4967"/>
                <a:gridCol w="1774967"/>
              </a:tblGrid>
              <a:tr h="4688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D.F%</a:t>
                      </a:r>
                      <a:endParaRPr lang="ar-JO" sz="20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ar-JO" sz="18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Space </a:t>
                      </a:r>
                      <a:endParaRPr lang="ar-JO" sz="20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hall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5.23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893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5.61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Medical committee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3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12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039" b="16778"/>
          <a:stretch/>
        </p:blipFill>
        <p:spPr>
          <a:xfrm>
            <a:off x="4012442" y="1955730"/>
            <a:ext cx="4599936" cy="21113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0145"/>
          <a:stretch/>
        </p:blipFill>
        <p:spPr>
          <a:xfrm>
            <a:off x="3138419" y="4229100"/>
            <a:ext cx="5676900" cy="23622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198630" y="2932274"/>
            <a:ext cx="1633470" cy="383782"/>
          </a:xfrm>
          <a:prstGeom prst="rect">
            <a:avLst/>
          </a:prstGeom>
        </p:spPr>
        <p:txBody>
          <a:bodyPr vert="horz" lIns="0" rIns="0" bIns="0" anchor="b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Spaces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98629" y="5120581"/>
            <a:ext cx="1939789" cy="383782"/>
          </a:xfrm>
          <a:prstGeom prst="rect">
            <a:avLst/>
          </a:prstGeom>
        </p:spPr>
        <p:txBody>
          <a:bodyPr vert="horz" lIns="0" rIns="0" bIns="0" anchor="b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Spaces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8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61149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764" y="1606629"/>
            <a:ext cx="3470910" cy="28197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36" y="1486059"/>
            <a:ext cx="4572623" cy="306085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386469"/>
              </p:ext>
            </p:extLst>
          </p:nvPr>
        </p:nvGraphicFramePr>
        <p:xfrm>
          <a:off x="1060270" y="4699158"/>
          <a:ext cx="9634077" cy="185581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19853"/>
                <a:gridCol w="1633523"/>
                <a:gridCol w="736583"/>
                <a:gridCol w="736583"/>
                <a:gridCol w="736583"/>
                <a:gridCol w="736583"/>
                <a:gridCol w="823810"/>
                <a:gridCol w="823810"/>
                <a:gridCol w="749799"/>
                <a:gridCol w="749799"/>
                <a:gridCol w="690767"/>
                <a:gridCol w="96384"/>
              </a:tblGrid>
              <a:tr h="30133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Element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Finish material</a:t>
                      </a:r>
                    </a:p>
                  </a:txBody>
                  <a:tcPr marL="68580" marR="68580" marT="0" marB="0" anchor="ctr"/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Absorption coefficient(α) at each frequency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84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63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125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2060"/>
                          </a:solidFill>
                          <a:effectLst/>
                        </a:rPr>
                        <a:t>250</a:t>
                      </a:r>
                      <a:r>
                        <a:rPr lang="en-US" sz="1600" baseline="-2500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2000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2060"/>
                          </a:solidFill>
                          <a:effectLst/>
                        </a:rPr>
                        <a:t>4000</a:t>
                      </a:r>
                      <a:r>
                        <a:rPr lang="en-US" sz="1600" baseline="-2500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8000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  <a:effectLst/>
                        </a:rPr>
                        <a:t> 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effectLst/>
                        </a:rPr>
                        <a:t>16000</a:t>
                      </a:r>
                      <a:r>
                        <a:rPr lang="en-US" sz="1600" baseline="-25000" dirty="0" smtClean="0">
                          <a:solidFill>
                            <a:srgbClr val="002060"/>
                          </a:solidFill>
                          <a:effectLst/>
                        </a:rPr>
                        <a:t>HZ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01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Ceiling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Acoustical Tile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2060"/>
                          </a:solidFill>
                          <a:effectLst/>
                        </a:rPr>
                        <a:t>0.7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2060"/>
                          </a:solidFill>
                          <a:effectLst/>
                        </a:rPr>
                        <a:t>0.66</a:t>
                      </a:r>
                      <a:endParaRPr lang="en-US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0.72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0.92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0.88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</a:rPr>
                        <a:t>0.75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7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8239"/>
            <a:ext cx="10972800" cy="1143000"/>
          </a:xfrm>
        </p:spPr>
        <p:txBody>
          <a:bodyPr>
            <a:normAutofit/>
          </a:bodyPr>
          <a:lstStyle/>
          <a:p>
            <a:pPr marL="520700" indent="-177800" algn="ctr">
              <a:lnSpc>
                <a:spcPct val="150000"/>
              </a:lnSpc>
            </a:pPr>
            <a:r>
              <a:rPr lang="en-US" sz="3600" b="1" dirty="0" smtClean="0">
                <a:latin typeface="+mn-lt"/>
                <a:cs typeface="Times New Roman" panose="02020603050405020304" pitchFamily="18" charset="0"/>
              </a:rPr>
              <a:t>Architectural design</a:t>
            </a:r>
            <a:endParaRPr lang="en-US" sz="3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421239"/>
            <a:ext cx="11097296" cy="4389120"/>
          </a:xfrm>
        </p:spPr>
        <p:txBody>
          <a:bodyPr/>
          <a:lstStyle/>
          <a:p>
            <a:r>
              <a:rPr lang="en-GB" dirty="0" smtClean="0"/>
              <a:t>Site </a:t>
            </a:r>
            <a:r>
              <a:rPr lang="en-US" dirty="0" smtClean="0"/>
              <a:t>analysis </a:t>
            </a:r>
          </a:p>
          <a:p>
            <a:pPr marL="0" indent="0" algn="just">
              <a:buNone/>
            </a:pPr>
            <a:r>
              <a:rPr lang="en-US" sz="2400" dirty="0">
                <a:cs typeface="Times New Roman" panose="02020603050405020304" pitchFamily="18" charset="0"/>
              </a:rPr>
              <a:t>The </a:t>
            </a:r>
            <a:r>
              <a:rPr lang="en-US" sz="2400" dirty="0"/>
              <a:t>site</a:t>
            </a:r>
            <a:r>
              <a:rPr lang="en-US" sz="2400" dirty="0">
                <a:cs typeface="Times New Roman" panose="02020603050405020304" pitchFamily="18" charset="0"/>
              </a:rPr>
              <a:t> is located in (balata al balad), east of Nablus near to (Jacob’s well church), it’s to the East-north of Amman street, about 496 m above sea level and </a:t>
            </a:r>
            <a:r>
              <a:rPr lang="ar-SA" sz="2400" dirty="0">
                <a:cs typeface="Times New Roman" panose="02020603050405020304" pitchFamily="18" charset="0"/>
              </a:rPr>
              <a:t>2</a:t>
            </a:r>
            <a:r>
              <a:rPr lang="en-US" sz="2400" dirty="0">
                <a:cs typeface="Times New Roman" panose="02020603050405020304" pitchFamily="18" charset="0"/>
              </a:rPr>
              <a:t> kilometers away from city center. Site has a total area of 1483 m2.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876" y="3301552"/>
            <a:ext cx="6132245" cy="331834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61149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24853"/>
              </p:ext>
            </p:extLst>
          </p:nvPr>
        </p:nvGraphicFramePr>
        <p:xfrm>
          <a:off x="2674162" y="1966592"/>
          <a:ext cx="2368634" cy="454191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4317"/>
                <a:gridCol w="1184317"/>
              </a:tblGrid>
              <a:tr h="27647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At 50 % occupancy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FREQ.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RT</a:t>
                      </a:r>
                      <a:r>
                        <a:rPr lang="en-US" sz="1800" baseline="-25000" dirty="0" smtClean="0">
                          <a:effectLst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63Hz: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125Hz: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0.98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250Hz: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0.91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500Hz: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0.96</a:t>
                      </a:r>
                      <a:endParaRPr lang="en-US" sz="18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1kHz: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2kHz: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0.33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4kHz: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8kHz: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16kHz: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74259" y="3200104"/>
            <a:ext cx="18726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Recommended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Clinic room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(0.4-0.6) 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740844" y="1574438"/>
            <a:ext cx="38666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Old RT60 Values for Clinic Room</a:t>
            </a:r>
            <a:endParaRPr lang="en-US" sz="20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765968"/>
              </p:ext>
            </p:extLst>
          </p:nvPr>
        </p:nvGraphicFramePr>
        <p:xfrm>
          <a:off x="7768724" y="1974548"/>
          <a:ext cx="2511548" cy="4611965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255774"/>
                <a:gridCol w="1255774"/>
              </a:tblGrid>
              <a:tr h="34634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</a:rPr>
                        <a:t>At 50 % occupancy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FREQ. 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 RT (60)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4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 63Hz: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0.51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125Hz: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0.52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250Hz: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0.49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500Hz: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rgbClr val="FF0000"/>
                          </a:solidFill>
                          <a:effectLst/>
                        </a:rPr>
                        <a:t>0.45</a:t>
                      </a:r>
                      <a:endParaRPr kumimoji="0" lang="en-US" sz="1800" b="1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 1kHz: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0.44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 2kHz: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0.44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 4kHz: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0.36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 8kHz: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0.23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tx1"/>
                          </a:solidFill>
                          <a:effectLst/>
                        </a:rPr>
                        <a:t>16kHz: 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effectLst/>
                        </a:rPr>
                        <a:t>0.23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7714741" y="399540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446888" y="3942014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99083" y="1581323"/>
            <a:ext cx="394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New RT60 Values for Clinic Room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37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61149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1632" y="1574438"/>
            <a:ext cx="4205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Old RT60 Values for Manager Room</a:t>
            </a:r>
            <a:endParaRPr lang="en-US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6529871" y="1581323"/>
            <a:ext cx="4278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New RT60 Values for Manager Room</a:t>
            </a:r>
            <a:endParaRPr lang="en-US" sz="2000" b="1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83427"/>
              </p:ext>
            </p:extLst>
          </p:nvPr>
        </p:nvGraphicFramePr>
        <p:xfrm>
          <a:off x="1901674" y="2109609"/>
          <a:ext cx="2340849" cy="4577818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70034"/>
                <a:gridCol w="1170815"/>
              </a:tblGrid>
              <a:tr h="463018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At 50 % occupancy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FREQ.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RT(60)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63Hz: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0.98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125Hz: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1.14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250Hz: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1.16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500Hz: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1.19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1kHz: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1.16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2kHz: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0.72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4kHz: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0.43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8kHz: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0.23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2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16kHz: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0.26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977443"/>
              </p:ext>
            </p:extLst>
          </p:nvPr>
        </p:nvGraphicFramePr>
        <p:xfrm>
          <a:off x="6886253" y="2109609"/>
          <a:ext cx="2626046" cy="452628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313023"/>
                <a:gridCol w="1313023"/>
              </a:tblGrid>
              <a:tr h="4050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50 % occupancy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FREQ. 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RT (60)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63Hz: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125Hz: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0.66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0.69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0.72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1kHz: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2kHz: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4kHz: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0.72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8kHz: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 anchor="b"/>
                </a:tc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16kHz: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0" y="3428253"/>
            <a:ext cx="19016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Manager office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room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(0.7-1.3) </a:t>
            </a:r>
            <a:endParaRPr lang="en-US" sz="2000" b="1" dirty="0"/>
          </a:p>
        </p:txBody>
      </p:sp>
      <p:sp>
        <p:nvSpPr>
          <p:cNvPr id="21" name="Oval 20"/>
          <p:cNvSpPr/>
          <p:nvPr/>
        </p:nvSpPr>
        <p:spPr>
          <a:xfrm>
            <a:off x="6910008" y="414875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890468" y="414875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4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830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and IIC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9565" y="1740277"/>
            <a:ext cx="3739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For External Wall of Clinic Room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45" y="2402329"/>
            <a:ext cx="4089455" cy="3624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799" y="1986744"/>
            <a:ext cx="6299200" cy="452528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744665" y="1506461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TL = 50 dB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880600" y="1924943"/>
            <a:ext cx="444500" cy="6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142999" y="6093951"/>
            <a:ext cx="1714501" cy="465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External Wall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7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830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and IIC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9565" y="1740277"/>
            <a:ext cx="3739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For Manger room adjacent to secretary office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84365" y="1330973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TL = 46 dB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695050"/>
            <a:ext cx="3039807" cy="3535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894" y="1740277"/>
            <a:ext cx="6177175" cy="458639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9864935" y="1770330"/>
            <a:ext cx="444500" cy="6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142999" y="6093951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Internal Wall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33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99000" y="1125088"/>
            <a:ext cx="338893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Recommended Value 45 dB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796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4613" y="214209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830" y="77864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For Ceiling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54" y="2190248"/>
            <a:ext cx="6305550" cy="38004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443721" y="1575405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IIC = 70 dB</a:t>
            </a:r>
            <a:endParaRPr lang="en-US" sz="20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400800" y="2019891"/>
            <a:ext cx="1833139" cy="707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28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29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Loads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935480"/>
                <a:ext cx="5379076" cy="4389120"/>
              </a:xfrm>
            </p:spPr>
            <p:txBody>
              <a:bodyPr/>
              <a:lstStyle/>
              <a:p>
                <a:r>
                  <a:rPr lang="en-US" b="1" dirty="0" smtClean="0"/>
                  <a:t>Loads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 = 4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SID = 4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 Load coefficients (UBC-97)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5.5       , I = 1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 = 2B (Nablus) ,  Cv= 0.2  ,    Ca = 0.2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Soil Profile (SB)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935480"/>
                <a:ext cx="5379076" cy="4389120"/>
              </a:xfrm>
              <a:blipFill rotWithShape="0">
                <a:blip r:embed="rId2"/>
                <a:stretch>
                  <a:fillRect l="-1587" t="-1389" r="-2268"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935480"/>
            <a:ext cx="5379076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Codes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UBC-97 for Earthquake design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 for RC structure design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433" y="2128663"/>
            <a:ext cx="3002925" cy="15804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Materials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Concrete B300 , B350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Steel  fy = 420 Mpa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433" y="2071588"/>
            <a:ext cx="2962141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426662"/>
            <a:ext cx="4690058" cy="158045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 smtClean="0"/>
              <a:t>Structural System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One Way Ribbed Slab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Drop Beams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830" y="4259236"/>
            <a:ext cx="3958108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0715" y="2071588"/>
            <a:ext cx="6587544" cy="38822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 smtClean="0"/>
              <a:t>Final Design Sections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99658" y="276865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 </a:t>
            </a:r>
            <a:r>
              <a:rPr lang="en-US" sz="2000" b="1" dirty="0" smtClean="0"/>
              <a:t>Slab thickness  35 cm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99658" y="4056941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Beams dimensions ( 30 * 70  &amp; 30 * 50 )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99658" y="3431098"/>
            <a:ext cx="6314940" cy="58544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Columns dimensions ( 30*55 , 45*80 , 50 Circular )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26488" y="490000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Walls Thickness  30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3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186" y="1314718"/>
            <a:ext cx="7134225" cy="5181600"/>
          </a:xfrm>
          <a:prstGeom prst="rect">
            <a:avLst/>
          </a:prstGeom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86873" y="1863186"/>
            <a:ext cx="109728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38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2119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Compatibility Check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499" y="1445138"/>
            <a:ext cx="5535769" cy="517647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04963"/>
            <a:ext cx="10972800" cy="685757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Site </a:t>
            </a:r>
            <a:r>
              <a:rPr lang="en-US" sz="3600" dirty="0" smtClean="0">
                <a:latin typeface="+mn-lt"/>
              </a:rPr>
              <a:t>analysis </a:t>
            </a:r>
            <a:r>
              <a:rPr lang="en-US" sz="3600" dirty="0">
                <a:latin typeface="+mn-lt"/>
              </a:rPr>
              <a:t/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033" y="1236661"/>
            <a:ext cx="8811258" cy="5286378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12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8765" y="3180266"/>
            <a:ext cx="9038823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Done for Dead, SID and Live load within difference less than 5 %.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Equilibrium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1999" y="4040392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Internal Forces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8765" y="4615272"/>
            <a:ext cx="9038823" cy="58544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en-US" sz="2000" b="1" dirty="0"/>
              <a:t>Done for 3 samples of slab strip, beams and columns </a:t>
            </a:r>
            <a:r>
              <a:rPr lang="en-US" sz="2000" b="1" dirty="0" smtClean="0"/>
              <a:t>within </a:t>
            </a:r>
            <a:r>
              <a:rPr lang="en-US" sz="2000" b="1" dirty="0"/>
              <a:t>difference less than 10%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9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Deflection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2"/>
          <a:srcRect t="3944"/>
          <a:stretch/>
        </p:blipFill>
        <p:spPr>
          <a:xfrm>
            <a:off x="4290287" y="1751527"/>
            <a:ext cx="7481003" cy="4704818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347731" y="3051434"/>
            <a:ext cx="2627290" cy="16364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 = L/240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6.5/ 240 = 27 mm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0305" y="2813885"/>
            <a:ext cx="2962141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75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Period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7577" y="2872011"/>
            <a:ext cx="6314939" cy="16364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9860" indent="0">
              <a:buNone/>
            </a:pP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= </a:t>
            </a: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0.62 sec.</a:t>
            </a:r>
          </a:p>
          <a:p>
            <a:pPr marL="799860" indent="0">
              <a:buNone/>
            </a:pP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hand </a:t>
            </a: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calculation= 0.44</a:t>
            </a:r>
            <a:endParaRPr lang="en-US" sz="19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9860" indent="0" algn="ctr">
              <a:buNone/>
            </a:pP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from ETABS &lt; </a:t>
            </a: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 </a:t>
            </a: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hand calc.</a:t>
            </a:r>
          </a:p>
          <a:p>
            <a:pPr marL="799860" indent="0" algn="ctr">
              <a:buNone/>
            </a:pP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0.62 </a:t>
            </a: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sec.&lt; </a:t>
            </a:r>
            <a:r>
              <a:rPr lang="en-US" sz="199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0.63 </a:t>
            </a: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sec.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4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94" y="865508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189" y="1513013"/>
            <a:ext cx="8312445" cy="494830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59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894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086"/>
          <a:stretch/>
        </p:blipFill>
        <p:spPr>
          <a:xfrm>
            <a:off x="579663" y="2481943"/>
            <a:ext cx="10763250" cy="36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67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84" y="2119358"/>
            <a:ext cx="920115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1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7851"/>
          <a:stretch/>
        </p:blipFill>
        <p:spPr>
          <a:xfrm>
            <a:off x="416417" y="2072218"/>
            <a:ext cx="2831635" cy="32596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052" y="2246222"/>
            <a:ext cx="3714750" cy="3267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5575" y="5471887"/>
            <a:ext cx="859530" cy="5183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224" y="5471887"/>
            <a:ext cx="1002020" cy="4829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3116" y="2041434"/>
            <a:ext cx="3133725" cy="3676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4465" y="5555389"/>
            <a:ext cx="589008" cy="4348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32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42" y="2119358"/>
            <a:ext cx="6415729" cy="36897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5217" y="1441259"/>
            <a:ext cx="2660388" cy="50459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4683" y="3636038"/>
            <a:ext cx="2573886" cy="13684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4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414" y="1355997"/>
            <a:ext cx="3793239" cy="31524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617" y="1889526"/>
            <a:ext cx="4315166" cy="2294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454" y="4425762"/>
            <a:ext cx="2402986" cy="22134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4163" y="4619265"/>
            <a:ext cx="4881019" cy="2019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2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594500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316" y="32111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0" y="1889526"/>
            <a:ext cx="3577210" cy="47386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940" y="1081687"/>
            <a:ext cx="7860660" cy="554648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3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04963"/>
            <a:ext cx="10972800" cy="685757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Site </a:t>
            </a:r>
            <a:r>
              <a:rPr lang="en-US" sz="3600" dirty="0" smtClean="0">
                <a:latin typeface="+mn-lt"/>
              </a:rPr>
              <a:t>analysis </a:t>
            </a:r>
            <a:r>
              <a:rPr lang="en-US" sz="3600" dirty="0">
                <a:latin typeface="+mn-lt"/>
              </a:rPr>
              <a:t/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08141"/>
            <a:ext cx="11025341" cy="52196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1500" y="6032500"/>
            <a:ext cx="256833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GB" b="1" dirty="0" smtClean="0"/>
              <a:t>Building area = 447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45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94" y="2065231"/>
            <a:ext cx="5514707" cy="4527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765" y="2392550"/>
            <a:ext cx="5277293" cy="36464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40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46" y="2412078"/>
            <a:ext cx="3676650" cy="3857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298" y="1889526"/>
            <a:ext cx="2562225" cy="4638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228" y="2412078"/>
            <a:ext cx="4731050" cy="3857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6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02536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Wall Reinforcement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94" y="2470299"/>
            <a:ext cx="5710389" cy="3490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168"/>
          <a:stretch/>
        </p:blipFill>
        <p:spPr>
          <a:xfrm>
            <a:off x="6662670" y="1889526"/>
            <a:ext cx="3610378" cy="43286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87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17" y="2119358"/>
            <a:ext cx="7733405" cy="4180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060" y="1534053"/>
            <a:ext cx="5384779" cy="220954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31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038823" y="746975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 smtClean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6417" y="1137142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and New Design 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5104" y="2119358"/>
            <a:ext cx="1820214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845020"/>
            <a:ext cx="5134377" cy="34795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Not Designed For Seismic Load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High Eccentricity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Hidden Beams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Columns Prevent effective </a:t>
            </a:r>
          </a:p>
          <a:p>
            <a:pPr marL="0" indent="0">
              <a:buNone/>
            </a:pPr>
            <a:r>
              <a:rPr lang="en-US" dirty="0" smtClean="0"/>
              <a:t>using Parking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04963" y="2158144"/>
            <a:ext cx="3870102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743977" y="2158144"/>
            <a:ext cx="0" cy="3727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5969051" y="2804336"/>
            <a:ext cx="5134377" cy="3479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Earth quick Design Based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Minimum Eccentricity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Drop Beams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Structural Elements compatible with architectural purposes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50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3245885" y="329781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socket plan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258" y="1989158"/>
            <a:ext cx="7357835" cy="46270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0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3245885" y="329781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Lighting Plan 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515" y="1756229"/>
            <a:ext cx="7497707" cy="47454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9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914400"/>
            <a:ext cx="3991430" cy="558380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 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427" y="4042525"/>
            <a:ext cx="7439025" cy="1933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2186"/>
          <a:stretch/>
        </p:blipFill>
        <p:spPr>
          <a:xfrm>
            <a:off x="1071427" y="1742386"/>
            <a:ext cx="7439025" cy="234107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763308" y="1712980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Main Luminaire </a:t>
            </a:r>
            <a:endParaRPr lang="en-US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73794" y="4806103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Main Luminaire </a:t>
            </a:r>
            <a:endParaRPr lang="en-US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14779" y="2559446"/>
            <a:ext cx="296214" cy="353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247666" y="4414028"/>
            <a:ext cx="29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100 lm/w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91863" y="2079844"/>
            <a:ext cx="1133341" cy="43985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072734" y="4853884"/>
            <a:ext cx="238259" cy="402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177403" y="4366247"/>
            <a:ext cx="1133341" cy="43985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en-US" sz="2000" b="1" dirty="0"/>
          </a:p>
        </p:txBody>
      </p:sp>
      <p:sp>
        <p:nvSpPr>
          <p:cNvPr id="19" name="Rectangle 18"/>
          <p:cNvSpPr/>
          <p:nvPr/>
        </p:nvSpPr>
        <p:spPr>
          <a:xfrm>
            <a:off x="3350224" y="2079844"/>
            <a:ext cx="960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50 lm/w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6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914400"/>
            <a:ext cx="3991430" cy="558380"/>
          </a:xfrm>
        </p:spPr>
        <p:txBody>
          <a:bodyPr>
            <a:normAutofit fontScale="90000"/>
          </a:bodyPr>
          <a:lstStyle/>
          <a:p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Rendering 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(Dialux)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14" y="1811842"/>
            <a:ext cx="5245852" cy="40297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166" y="1193590"/>
            <a:ext cx="6342743" cy="443992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109003" y="5964659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Second Floor</a:t>
            </a:r>
            <a:endParaRPr lang="en-US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959856" y="5841563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Second Floor</a:t>
            </a:r>
            <a:endParaRPr lang="en-US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93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9653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ar-SA" sz="3600" dirty="0" smtClean="0"/>
              <a:t>3</a:t>
            </a:r>
            <a:r>
              <a:rPr lang="en-US" sz="3600" dirty="0" smtClean="0"/>
              <a:t>D Model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sp>
        <p:nvSpPr>
          <p:cNvPr id="7" name="Rectangle 6"/>
          <p:cNvSpPr/>
          <p:nvPr/>
        </p:nvSpPr>
        <p:spPr>
          <a:xfrm>
            <a:off x="609600" y="17736"/>
            <a:ext cx="2247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  <a:endParaRPr lang="en-US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2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914400"/>
            <a:ext cx="5050972" cy="558380"/>
          </a:xfrm>
        </p:spPr>
        <p:txBody>
          <a:bodyPr>
            <a:normAutofit fontScale="90000"/>
          </a:bodyPr>
          <a:lstStyle/>
          <a:p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Rendering View for Selected Rooms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004" y="1829996"/>
            <a:ext cx="3679824" cy="36053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2066" y="5665009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Health education office </a:t>
            </a:r>
            <a:endParaRPr lang="en-US" b="1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86" y="1734892"/>
            <a:ext cx="4837339" cy="379558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6526430" y="5665009"/>
            <a:ext cx="1956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Conference Room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0677" y="901521"/>
            <a:ext cx="5050972" cy="558380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 Education Office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34" y="1679080"/>
            <a:ext cx="5195615" cy="47295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90" y="951202"/>
            <a:ext cx="3516136" cy="32385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079" y="4189748"/>
            <a:ext cx="3876747" cy="221892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276600" y="4048125"/>
            <a:ext cx="1200150" cy="1438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20610" y="3015206"/>
            <a:ext cx="2225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Average Illuminance</a:t>
            </a:r>
          </a:p>
          <a:p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535 Lux 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3988936" y="2879836"/>
            <a:ext cx="2089150" cy="119406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78086" y="4767262"/>
            <a:ext cx="837064" cy="128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72377" y="4997662"/>
            <a:ext cx="1573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UGR = 17.7</a:t>
            </a:r>
            <a:endParaRPr lang="en-US" sz="12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34205" y="5022111"/>
            <a:ext cx="1345391" cy="21917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36617" y="1142034"/>
            <a:ext cx="31405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illuminance 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lux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uniformity 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(&gt;0.60)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6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914400"/>
            <a:ext cx="5050972" cy="558380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Consumption Estimation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170022"/>
              </p:ext>
            </p:extLst>
          </p:nvPr>
        </p:nvGraphicFramePr>
        <p:xfrm>
          <a:off x="153068" y="2219249"/>
          <a:ext cx="5642220" cy="234809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91780"/>
                <a:gridCol w="1433710"/>
                <a:gridCol w="1396161"/>
                <a:gridCol w="1420569"/>
              </a:tblGrid>
              <a:tr h="976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(KW/day)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(Nis/day)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(Nis/month)</a:t>
                      </a:r>
                    </a:p>
                  </a:txBody>
                  <a:tcPr marL="68580" marR="68580" marT="0" marB="0"/>
                </a:tc>
              </a:tr>
              <a:tr h="368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117.67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84.72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1677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8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171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132.12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2462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8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288.67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216.84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4139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99947" y="1651712"/>
            <a:ext cx="4600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Old Electricity Consumption Estimation</a:t>
            </a:r>
            <a:endParaRPr lang="en-US" sz="20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285176"/>
              </p:ext>
            </p:extLst>
          </p:nvPr>
        </p:nvGraphicFramePr>
        <p:xfrm>
          <a:off x="5918902" y="2193016"/>
          <a:ext cx="6080760" cy="233573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520190"/>
                <a:gridCol w="1541655"/>
                <a:gridCol w="1498725"/>
                <a:gridCol w="1520190"/>
              </a:tblGrid>
              <a:tr h="919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Consumption (KW/day)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(Nis/day)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(Nis/month)</a:t>
                      </a:r>
                    </a:p>
                  </a:txBody>
                  <a:tcPr marL="68580" marR="68580" marT="0" marB="0"/>
                </a:tc>
              </a:tr>
              <a:tr h="433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77.58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>
                          <a:effectLst/>
                        </a:rPr>
                        <a:t>55.85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>
                          <a:effectLst/>
                        </a:rPr>
                        <a:t>1117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222.96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160.53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>
                          <a:effectLst/>
                        </a:rPr>
                        <a:t>3210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85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600" b="1" dirty="0">
                          <a:effectLst/>
                        </a:rPr>
                        <a:t>225.4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4327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629911" y="1651712"/>
            <a:ext cx="4674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New Electricity Consumption Estimation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99947" y="4643276"/>
            <a:ext cx="1093568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/>
              <a:t>Lighting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712890" y="4966152"/>
            <a:ext cx="1087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844800" y="4643276"/>
            <a:ext cx="2153154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 smtClean="0"/>
              <a:t>Decreased by 34 %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5970880" y="5589650"/>
            <a:ext cx="5697394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 smtClean="0"/>
              <a:t>VRF system instead of Split Units for specific rooms</a:t>
            </a:r>
            <a:endParaRPr lang="en-US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593515" y="5788253"/>
            <a:ext cx="1087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838891" y="5439619"/>
            <a:ext cx="2076209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 smtClean="0"/>
              <a:t>Increased by 30 %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997954" y="4981257"/>
            <a:ext cx="1234336" cy="8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850046" y="4759329"/>
            <a:ext cx="269817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 smtClean="0"/>
              <a:t>High efficacy luminaire</a:t>
            </a:r>
            <a:endParaRPr lang="en-US" b="1" dirty="0"/>
          </a:p>
        </p:txBody>
      </p:sp>
      <p:sp>
        <p:nvSpPr>
          <p:cNvPr id="28" name="Oval 27"/>
          <p:cNvSpPr/>
          <p:nvPr/>
        </p:nvSpPr>
        <p:spPr>
          <a:xfrm>
            <a:off x="6475330" y="4710823"/>
            <a:ext cx="3690647" cy="722893"/>
          </a:xfrm>
          <a:prstGeom prst="ellipse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885818" y="5704534"/>
            <a:ext cx="920322" cy="8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73375" y="5592019"/>
            <a:ext cx="85151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tabLst>
                <a:tab pos="819150" algn="l"/>
              </a:tabLst>
            </a:pPr>
            <a:r>
              <a:rPr lang="en-US" b="1" dirty="0" smtClean="0"/>
              <a:t>Power</a:t>
            </a:r>
            <a:endParaRPr lang="en-US" b="1" dirty="0"/>
          </a:p>
        </p:txBody>
      </p:sp>
      <p:sp>
        <p:nvSpPr>
          <p:cNvPr id="32" name="Oval 31"/>
          <p:cNvSpPr/>
          <p:nvPr/>
        </p:nvSpPr>
        <p:spPr>
          <a:xfrm>
            <a:off x="5934490" y="5433716"/>
            <a:ext cx="5898524" cy="799911"/>
          </a:xfrm>
          <a:prstGeom prst="ellipse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8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6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Water demand = 28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  <a:blipFill rotWithShape="0">
                <a:blip r:embed="rId2"/>
                <a:stretch>
                  <a:fillRect t="-7576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225" y="1965277"/>
            <a:ext cx="3060672" cy="35967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897" y="1999931"/>
            <a:ext cx="3287018" cy="356210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Water Supply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8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Water Supply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109" y="2060362"/>
            <a:ext cx="7086600" cy="444817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74269" y="2263081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number of tanks = 13 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772743" y="2857500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number of tanks = 16 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0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Drainage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642" y="2353328"/>
            <a:ext cx="3717472" cy="29630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491" y="1542143"/>
            <a:ext cx="3382509" cy="404097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6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Drainage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863272"/>
            <a:ext cx="7696200" cy="4495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84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Rain Water Drainage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155" y="1901172"/>
            <a:ext cx="6382099" cy="413677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523396" y="243467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Rain Water Tank size = 36 m3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27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 smtClean="0"/>
              <a:t>(HVAC</a:t>
            </a:r>
            <a:r>
              <a:rPr lang="ar-SA" sz="3200" dirty="0" smtClean="0"/>
              <a:t> (</a:t>
            </a:r>
            <a:r>
              <a:rPr lang="en-US" sz="3200" dirty="0" smtClean="0"/>
              <a:t>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-273050">
              <a:lnSpc>
                <a:spcPct val="150000"/>
              </a:lnSpc>
            </a:pPr>
            <a:r>
              <a:rPr lang="en-US" sz="2400" dirty="0" smtClean="0"/>
              <a:t>VRF system used </a:t>
            </a:r>
          </a:p>
          <a:p>
            <a:pPr marL="701675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From Design builder </a:t>
            </a:r>
          </a:p>
          <a:p>
            <a:pPr marL="631825" indent="-273050">
              <a:lnSpc>
                <a:spcPct val="150000"/>
              </a:lnSpc>
              <a:buNone/>
            </a:pPr>
            <a:r>
              <a:rPr lang="en-US" sz="2400" dirty="0" smtClean="0"/>
              <a:t>Total Cooling load 77.4 kw</a:t>
            </a:r>
          </a:p>
          <a:p>
            <a:pPr marL="631825" indent="-273050">
              <a:lnSpc>
                <a:spcPct val="150000"/>
              </a:lnSpc>
              <a:buNone/>
            </a:pPr>
            <a:r>
              <a:rPr lang="en-US" sz="2400" dirty="0" smtClean="0"/>
              <a:t>Total Heating load 41.9 kw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498" y="1751584"/>
            <a:ext cx="6585090" cy="378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24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609600" y="57757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53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 smtClean="0"/>
              <a:t>(HVAC</a:t>
            </a:r>
            <a:r>
              <a:rPr lang="ar-SA" sz="3200" dirty="0" smtClean="0"/>
              <a:t> (</a:t>
            </a:r>
            <a:r>
              <a:rPr lang="en-US" sz="3200" dirty="0" smtClean="0"/>
              <a:t>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-273050">
              <a:lnSpc>
                <a:spcPct val="150000"/>
              </a:lnSpc>
            </a:pPr>
            <a:r>
              <a:rPr lang="en-US" sz="2400" dirty="0" smtClean="0"/>
              <a:t>VRF system</a:t>
            </a:r>
          </a:p>
          <a:p>
            <a:pPr marL="273050" indent="-2730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 Outdoor unit Selected From LG company with </a:t>
            </a:r>
          </a:p>
          <a:p>
            <a:pPr marL="860425" indent="-273050">
              <a:lnSpc>
                <a:spcPct val="150000"/>
              </a:lnSpc>
              <a:buNone/>
            </a:pPr>
            <a:r>
              <a:rPr lang="en-US" sz="2400" dirty="0" smtClean="0"/>
              <a:t>Cooling capacity 80 kw</a:t>
            </a:r>
          </a:p>
          <a:p>
            <a:pPr marL="860425" indent="-273050">
              <a:lnSpc>
                <a:spcPct val="150000"/>
              </a:lnSpc>
              <a:buNone/>
            </a:pPr>
            <a:r>
              <a:rPr lang="en-US" sz="2400" dirty="0" smtClean="0"/>
              <a:t>Heating capacity 87 kw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87398" y="5176128"/>
            <a:ext cx="4455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(MULTI V 5) MODEL NO: ARUM264BTE5 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912" y="1008566"/>
            <a:ext cx="3270485" cy="409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 smtClean="0"/>
              <a:t>(HVAC</a:t>
            </a:r>
            <a:r>
              <a:rPr lang="ar-SA" sz="3200" dirty="0" smtClean="0"/>
              <a:t> (</a:t>
            </a:r>
            <a:r>
              <a:rPr lang="en-US" sz="3200" dirty="0" smtClean="0"/>
              <a:t>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238125">
              <a:lnSpc>
                <a:spcPct val="150000"/>
              </a:lnSpc>
            </a:pPr>
            <a:r>
              <a:rPr lang="en-US" dirty="0" smtClean="0"/>
              <a:t>VRF system </a:t>
            </a:r>
          </a:p>
          <a:p>
            <a:pPr marL="403225" indent="-53975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en-US" dirty="0" smtClean="0"/>
              <a:t> Fan coil From LG company depending</a:t>
            </a:r>
          </a:p>
          <a:p>
            <a:pPr marL="349250" indent="0">
              <a:lnSpc>
                <a:spcPct val="150000"/>
              </a:lnSpc>
              <a:buNone/>
              <a:tabLst>
                <a:tab pos="228600" algn="l"/>
              </a:tabLst>
            </a:pPr>
            <a:r>
              <a:rPr lang="en-US" dirty="0" smtClean="0"/>
              <a:t> on volumetric </a:t>
            </a:r>
            <a:r>
              <a:rPr lang="en-US" dirty="0"/>
              <a:t>flow </a:t>
            </a:r>
            <a:r>
              <a:rPr lang="en-US" dirty="0" smtClean="0"/>
              <a:t>rate for each space.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71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378" y="1751584"/>
            <a:ext cx="4209021" cy="187529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19" y="4038093"/>
            <a:ext cx="6150536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18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329" y="246887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Ground floor HVAC system layout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384" y="1523571"/>
            <a:ext cx="7583553" cy="48010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72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Reflective Ceiling Plan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0" y="1822079"/>
            <a:ext cx="8264703" cy="48281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804"/>
          <a:stretch/>
        </p:blipFill>
        <p:spPr>
          <a:xfrm>
            <a:off x="6525296" y="1271018"/>
            <a:ext cx="5641315" cy="19753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2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Safety Design</a:t>
            </a:r>
            <a:endParaRPr lang="en-US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6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Fire Protection System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649" y="2287867"/>
            <a:ext cx="7529849" cy="443947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4000323" y="3090851"/>
            <a:ext cx="1295120" cy="865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728" y="1825468"/>
            <a:ext cx="2211770" cy="23858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358399" y="3898892"/>
            <a:ext cx="541020" cy="624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687649" y="5370490"/>
            <a:ext cx="4642120" cy="219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صورة 1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7" b="9119"/>
          <a:stretch/>
        </p:blipFill>
        <p:spPr bwMode="auto">
          <a:xfrm>
            <a:off x="998696" y="4391062"/>
            <a:ext cx="2657475" cy="2447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8090737" y="5167721"/>
            <a:ext cx="541020" cy="624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27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Fire Protection System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4710"/>
            <a:ext cx="6032521" cy="41922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296" y="1944710"/>
            <a:ext cx="4106805" cy="19539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6694677" y="4372623"/>
            <a:ext cx="43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Old Number of Firefighting Tanks = 2</a:t>
            </a:r>
            <a:endParaRPr lang="en-US" sz="2000" b="1" dirty="0"/>
          </a:p>
        </p:txBody>
      </p:sp>
      <p:sp>
        <p:nvSpPr>
          <p:cNvPr id="14" name="Rectangle 13"/>
          <p:cNvSpPr/>
          <p:nvPr/>
        </p:nvSpPr>
        <p:spPr>
          <a:xfrm>
            <a:off x="6694677" y="5176094"/>
            <a:ext cx="4409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New Number of Firefighting Tanks = 4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6694677" y="4260258"/>
            <a:ext cx="4335932" cy="624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31546" y="5063729"/>
            <a:ext cx="4335932" cy="624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0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730" y="894826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Egress System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299" r="2120"/>
          <a:stretch/>
        </p:blipFill>
        <p:spPr>
          <a:xfrm>
            <a:off x="347731" y="2109609"/>
            <a:ext cx="5602020" cy="376651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3"/>
          <a:srcRect l="10364" r="5395"/>
          <a:stretch/>
        </p:blipFill>
        <p:spPr>
          <a:xfrm>
            <a:off x="6525296" y="2109609"/>
            <a:ext cx="4961943" cy="37665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58357" y="5876119"/>
            <a:ext cx="37807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Escaping Plan for Ground Floor </a:t>
            </a:r>
            <a:endParaRPr lang="en-US" sz="2000" b="1" dirty="0"/>
          </a:p>
        </p:txBody>
      </p:sp>
      <p:sp>
        <p:nvSpPr>
          <p:cNvPr id="16" name="Rectangle 15"/>
          <p:cNvSpPr/>
          <p:nvPr/>
        </p:nvSpPr>
        <p:spPr>
          <a:xfrm>
            <a:off x="7199155" y="5783821"/>
            <a:ext cx="33828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Escaping Plan for First Floor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253803"/>
            <a:ext cx="10972800" cy="16573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 </a:t>
            </a:r>
            <a:endParaRPr lang="en-US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4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18606"/>
              </p:ext>
            </p:extLst>
          </p:nvPr>
        </p:nvGraphicFramePr>
        <p:xfrm>
          <a:off x="500130" y="2107333"/>
          <a:ext cx="4865246" cy="4078313"/>
        </p:xfrm>
        <a:graphic>
          <a:graphicData uri="http://schemas.openxmlformats.org/drawingml/2006/table">
            <a:tbl>
              <a:tblPr firstRow="1" firstCol="1" lastRow="1" bandRow="1">
                <a:tableStyleId>{EB344D84-9AFB-497E-A393-DC336BA19D2E}</a:tableStyleId>
              </a:tblPr>
              <a:tblGrid>
                <a:gridCol w="2432623"/>
                <a:gridCol w="2432623"/>
              </a:tblGrid>
              <a:tr h="797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Directorate of Health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 Cost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(Nis)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2,297,256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240,500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Finishing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1,158,506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Electrical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294,801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direct 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</a:rPr>
                        <a:t>3,991,063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666704" y="2891051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3991063/2235 = 1786 Nis /m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0130" y="1047226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66704" y="3751789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352 JD /m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01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609600" y="57757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2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956476" y="3159686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Thank You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25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brainstorming presentation.potx" id="{DE77CA07-3D7A-4CF2-AF02-587F794CB3CB}" vid="{13C2A94F-C0A1-4622-B71C-29A3B00D5E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3917</TotalTime>
  <Words>1405</Words>
  <Application>Microsoft Office PowerPoint</Application>
  <PresentationFormat>Widescreen</PresentationFormat>
  <Paragraphs>528</Paragraphs>
  <Slides>80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2" baseType="lpstr">
      <vt:lpstr>Arial</vt:lpstr>
      <vt:lpstr>Calibri</vt:lpstr>
      <vt:lpstr>Cambria</vt:lpstr>
      <vt:lpstr>Cambria Math</vt:lpstr>
      <vt:lpstr>Century Gothic</vt:lpstr>
      <vt:lpstr>Palatino Linotype</vt:lpstr>
      <vt:lpstr>Segoe Print</vt:lpstr>
      <vt:lpstr>Tahoma</vt:lpstr>
      <vt:lpstr>Times New Roman</vt:lpstr>
      <vt:lpstr>Wingdings</vt:lpstr>
      <vt:lpstr>Wingdings 2</vt:lpstr>
      <vt:lpstr>Presentation on brainstorming</vt:lpstr>
      <vt:lpstr>Design for Directorate of Health in Nablus</vt:lpstr>
      <vt:lpstr>Contents:</vt:lpstr>
      <vt:lpstr>Architectural design</vt:lpstr>
      <vt:lpstr>Site analysis  </vt:lpstr>
      <vt:lpstr>Site analysis  </vt:lpstr>
      <vt:lpstr>3D Model</vt:lpstr>
      <vt:lpstr>PowerPoint Presentation</vt:lpstr>
      <vt:lpstr>PowerPoint Presentation</vt:lpstr>
      <vt:lpstr>PowerPoint Presentation</vt:lpstr>
      <vt:lpstr>Parking Floor </vt:lpstr>
      <vt:lpstr>Ground Floor</vt:lpstr>
      <vt:lpstr>First Floor</vt:lpstr>
      <vt:lpstr>Second Floor</vt:lpstr>
      <vt:lpstr>Third Floor </vt:lpstr>
      <vt:lpstr>Southern Elevation </vt:lpstr>
      <vt:lpstr>Northern Elevation</vt:lpstr>
      <vt:lpstr>Section A-A</vt:lpstr>
      <vt:lpstr>Section B-B</vt:lpstr>
      <vt:lpstr>Environmental Design</vt:lpstr>
      <vt:lpstr>Shading  </vt:lpstr>
      <vt:lpstr>Shading </vt:lpstr>
      <vt:lpstr>Shading  </vt:lpstr>
      <vt:lpstr>Shading  </vt:lpstr>
      <vt:lpstr>PowerPoint Presentation</vt:lpstr>
      <vt:lpstr>PowerPoint Presentation</vt:lpstr>
      <vt:lpstr>daylight analysis </vt:lpstr>
      <vt:lpstr>Acoustics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Codes and Loads</vt:lpstr>
      <vt:lpstr>Structural system</vt:lpstr>
      <vt:lpstr>3D-Modeling </vt:lpstr>
      <vt:lpstr>Model Checks</vt:lpstr>
      <vt:lpstr>Model Checks</vt:lpstr>
      <vt:lpstr>Model Checks</vt:lpstr>
      <vt:lpstr>Model Checks</vt:lpstr>
      <vt:lpstr>Slab Reinforcement </vt:lpstr>
      <vt:lpstr>Slab Reinforcement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Ground Floor socket plan</vt:lpstr>
      <vt:lpstr>Ground Floor Lighting Plan </vt:lpstr>
      <vt:lpstr>Luminaires Layout </vt:lpstr>
      <vt:lpstr>3D Rendering model (Dialux)</vt:lpstr>
      <vt:lpstr>3D Rendering View for Selected Rooms</vt:lpstr>
      <vt:lpstr>Health Education Office</vt:lpstr>
      <vt:lpstr>Power Consumption Estimation</vt:lpstr>
      <vt:lpstr>Mechanical Design</vt:lpstr>
      <vt:lpstr>Water demand = 28 m^3/day</vt:lpstr>
      <vt:lpstr>PowerPoint Presentation</vt:lpstr>
      <vt:lpstr>PowerPoint Presentation</vt:lpstr>
      <vt:lpstr>PowerPoint Presentation</vt:lpstr>
      <vt:lpstr>PowerPoint Presentation</vt:lpstr>
      <vt:lpstr>(HVAC (System</vt:lpstr>
      <vt:lpstr>(HVAC (System</vt:lpstr>
      <vt:lpstr>(HVAC (System</vt:lpstr>
      <vt:lpstr>Ground floor HVAC system layout</vt:lpstr>
      <vt:lpstr>PowerPoint Presentation</vt:lpstr>
      <vt:lpstr>Firefighting and Safety Design</vt:lpstr>
      <vt:lpstr>PowerPoint Presentation</vt:lpstr>
      <vt:lpstr>PowerPoint Presentation</vt:lpstr>
      <vt:lpstr>PowerPoint Presentation</vt:lpstr>
      <vt:lpstr>Quantity Surveying and Cost Estimation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for Directorate of Health in Nablus</dc:title>
  <dc:creator>اسامه خويرة</dc:creator>
  <cp:lastModifiedBy>اسامه خويرة</cp:lastModifiedBy>
  <cp:revision>108</cp:revision>
  <dcterms:created xsi:type="dcterms:W3CDTF">2018-05-10T07:49:07Z</dcterms:created>
  <dcterms:modified xsi:type="dcterms:W3CDTF">2018-05-15T18:49:13Z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