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48" r:id="rId1"/>
  </p:sldMasterIdLst>
  <p:notesMasterIdLst>
    <p:notesMasterId r:id="rId127"/>
  </p:notesMasterIdLst>
  <p:handoutMasterIdLst>
    <p:handoutMasterId r:id="rId128"/>
  </p:handoutMasterIdLst>
  <p:sldIdLst>
    <p:sldId id="391" r:id="rId2"/>
    <p:sldId id="259" r:id="rId3"/>
    <p:sldId id="392" r:id="rId4"/>
    <p:sldId id="261" r:id="rId5"/>
    <p:sldId id="269" r:id="rId6"/>
    <p:sldId id="271" r:id="rId7"/>
    <p:sldId id="272" r:id="rId8"/>
    <p:sldId id="273" r:id="rId9"/>
    <p:sldId id="274" r:id="rId10"/>
    <p:sldId id="393" r:id="rId11"/>
    <p:sldId id="394" r:id="rId12"/>
    <p:sldId id="262" r:id="rId13"/>
    <p:sldId id="275" r:id="rId14"/>
    <p:sldId id="276" r:id="rId15"/>
    <p:sldId id="277" r:id="rId16"/>
    <p:sldId id="278" r:id="rId17"/>
    <p:sldId id="279" r:id="rId18"/>
    <p:sldId id="280" r:id="rId19"/>
    <p:sldId id="263" r:id="rId20"/>
    <p:sldId id="281" r:id="rId21"/>
    <p:sldId id="282" r:id="rId22"/>
    <p:sldId id="283" r:id="rId23"/>
    <p:sldId id="284" r:id="rId24"/>
    <p:sldId id="286" r:id="rId25"/>
    <p:sldId id="287" r:id="rId26"/>
    <p:sldId id="288" r:id="rId27"/>
    <p:sldId id="289" r:id="rId28"/>
    <p:sldId id="291" r:id="rId29"/>
    <p:sldId id="290" r:id="rId30"/>
    <p:sldId id="264" r:id="rId31"/>
    <p:sldId id="292" r:id="rId32"/>
    <p:sldId id="293" r:id="rId33"/>
    <p:sldId id="295" r:id="rId34"/>
    <p:sldId id="294" r:id="rId35"/>
    <p:sldId id="296" r:id="rId36"/>
    <p:sldId id="297" r:id="rId37"/>
    <p:sldId id="298" r:id="rId38"/>
    <p:sldId id="389" r:id="rId39"/>
    <p:sldId id="299" r:id="rId40"/>
    <p:sldId id="390" r:id="rId41"/>
    <p:sldId id="300" r:id="rId42"/>
    <p:sldId id="301" r:id="rId43"/>
    <p:sldId id="302" r:id="rId44"/>
    <p:sldId id="303" r:id="rId45"/>
    <p:sldId id="307" r:id="rId46"/>
    <p:sldId id="306" r:id="rId47"/>
    <p:sldId id="308" r:id="rId48"/>
    <p:sldId id="305" r:id="rId49"/>
    <p:sldId id="309" r:id="rId50"/>
    <p:sldId id="310" r:id="rId51"/>
    <p:sldId id="265" r:id="rId52"/>
    <p:sldId id="311" r:id="rId53"/>
    <p:sldId id="312" r:id="rId54"/>
    <p:sldId id="316" r:id="rId55"/>
    <p:sldId id="315" r:id="rId56"/>
    <p:sldId id="319" r:id="rId57"/>
    <p:sldId id="318" r:id="rId58"/>
    <p:sldId id="317" r:id="rId59"/>
    <p:sldId id="320" r:id="rId60"/>
    <p:sldId id="321" r:id="rId61"/>
    <p:sldId id="322" r:id="rId62"/>
    <p:sldId id="323" r:id="rId63"/>
    <p:sldId id="324" r:id="rId64"/>
    <p:sldId id="325" r:id="rId65"/>
    <p:sldId id="326" r:id="rId66"/>
    <p:sldId id="327" r:id="rId67"/>
    <p:sldId id="314" r:id="rId68"/>
    <p:sldId id="330" r:id="rId69"/>
    <p:sldId id="329" r:id="rId70"/>
    <p:sldId id="333" r:id="rId71"/>
    <p:sldId id="332" r:id="rId72"/>
    <p:sldId id="335" r:id="rId73"/>
    <p:sldId id="331" r:id="rId74"/>
    <p:sldId id="334" r:id="rId75"/>
    <p:sldId id="337" r:id="rId76"/>
    <p:sldId id="338" r:id="rId77"/>
    <p:sldId id="340" r:id="rId78"/>
    <p:sldId id="341" r:id="rId79"/>
    <p:sldId id="266" r:id="rId80"/>
    <p:sldId id="395" r:id="rId81"/>
    <p:sldId id="342" r:id="rId82"/>
    <p:sldId id="343" r:id="rId83"/>
    <p:sldId id="344" r:id="rId84"/>
    <p:sldId id="345" r:id="rId85"/>
    <p:sldId id="347" r:id="rId86"/>
    <p:sldId id="348" r:id="rId87"/>
    <p:sldId id="349" r:id="rId88"/>
    <p:sldId id="351" r:id="rId89"/>
    <p:sldId id="356" r:id="rId90"/>
    <p:sldId id="350" r:id="rId91"/>
    <p:sldId id="352" r:id="rId92"/>
    <p:sldId id="353" r:id="rId93"/>
    <p:sldId id="354" r:id="rId94"/>
    <p:sldId id="355" r:id="rId95"/>
    <p:sldId id="357" r:id="rId96"/>
    <p:sldId id="359" r:id="rId97"/>
    <p:sldId id="358" r:id="rId98"/>
    <p:sldId id="360" r:id="rId99"/>
    <p:sldId id="364" r:id="rId100"/>
    <p:sldId id="363" r:id="rId101"/>
    <p:sldId id="362" r:id="rId102"/>
    <p:sldId id="361" r:id="rId103"/>
    <p:sldId id="365" r:id="rId104"/>
    <p:sldId id="366" r:id="rId105"/>
    <p:sldId id="367" r:id="rId106"/>
    <p:sldId id="346" r:id="rId107"/>
    <p:sldId id="267" r:id="rId108"/>
    <p:sldId id="368" r:id="rId109"/>
    <p:sldId id="369" r:id="rId110"/>
    <p:sldId id="371" r:id="rId111"/>
    <p:sldId id="370" r:id="rId112"/>
    <p:sldId id="373" r:id="rId113"/>
    <p:sldId id="372" r:id="rId114"/>
    <p:sldId id="375" r:id="rId115"/>
    <p:sldId id="376" r:id="rId116"/>
    <p:sldId id="374" r:id="rId117"/>
    <p:sldId id="377" r:id="rId118"/>
    <p:sldId id="380" r:id="rId119"/>
    <p:sldId id="381" r:id="rId120"/>
    <p:sldId id="382" r:id="rId121"/>
    <p:sldId id="383" r:id="rId122"/>
    <p:sldId id="384" r:id="rId123"/>
    <p:sldId id="385" r:id="rId124"/>
    <p:sldId id="386" r:id="rId125"/>
    <p:sldId id="268" r:id="rId1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a:srgbClr val="9999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434" autoAdjust="0"/>
  </p:normalViewPr>
  <p:slideViewPr>
    <p:cSldViewPr snapToGrid="0">
      <p:cViewPr varScale="1">
        <p:scale>
          <a:sx n="68" d="100"/>
          <a:sy n="68" d="100"/>
        </p:scale>
        <p:origin x="90" y="2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handoutMaster" Target="handoutMasters/handout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presProps" Target="pres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tableStyles" Target="tableStyle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E531253-42F6-4445-B140-B858BD2A9280}" type="datetimeFigureOut">
              <a:rPr lang="en-US" smtClean="0"/>
              <a:t>07-Jun-20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F1EF96-9A95-438A-9B4D-20A9B040C7D4}" type="slidenum">
              <a:rPr lang="en-US" smtClean="0"/>
              <a:t>‹#›</a:t>
            </a:fld>
            <a:endParaRPr lang="en-US"/>
          </a:p>
        </p:txBody>
      </p:sp>
    </p:spTree>
    <p:extLst>
      <p:ext uri="{BB962C8B-B14F-4D97-AF65-F5344CB8AC3E}">
        <p14:creationId xmlns:p14="http://schemas.microsoft.com/office/powerpoint/2010/main" val="3542223546"/>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AE0865-AECB-499E-AED5-32D761C4BE80}" type="datetimeFigureOut">
              <a:rPr lang="en-US" smtClean="0"/>
              <a:t>07-Jun-20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8C49C3-B979-4EDF-8CFF-ABCA549080D6}" type="slidenum">
              <a:rPr lang="en-US" smtClean="0"/>
              <a:t>‹#›</a:t>
            </a:fld>
            <a:endParaRPr lang="en-US"/>
          </a:p>
        </p:txBody>
      </p:sp>
    </p:spTree>
    <p:extLst>
      <p:ext uri="{BB962C8B-B14F-4D97-AF65-F5344CB8AC3E}">
        <p14:creationId xmlns:p14="http://schemas.microsoft.com/office/powerpoint/2010/main" val="1645912103"/>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22138052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3430242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3258845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874686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3422487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7427631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39380070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241188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773932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52808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07-Jun-20</a:t>
            </a:r>
            <a:endParaRPr lang="en-US"/>
          </a:p>
        </p:txBody>
      </p:sp>
      <p:sp>
        <p:nvSpPr>
          <p:cNvPr id="5" name="Footer Placeholder 4"/>
          <p:cNvSpPr>
            <a:spLocks noGrp="1"/>
          </p:cNvSpPr>
          <p:nvPr>
            <p:ph type="ftr" sz="quarter" idx="11"/>
          </p:nvPr>
        </p:nvSpPr>
        <p:spPr/>
        <p:txBody>
          <a:bodyPr/>
          <a:lstStyle/>
          <a:p>
            <a:r>
              <a:rPr lang="en-US" smtClean="0"/>
              <a:t>Graduation project II</a:t>
            </a:r>
            <a:endParaRPr lang="en-US"/>
          </a:p>
        </p:txBody>
      </p:sp>
      <p:sp>
        <p:nvSpPr>
          <p:cNvPr id="6" name="Slide Number Placeholder 5"/>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3621737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07-Jun-20</a:t>
            </a:r>
            <a:endParaRPr lang="en-US"/>
          </a:p>
        </p:txBody>
      </p:sp>
      <p:sp>
        <p:nvSpPr>
          <p:cNvPr id="5" name="Footer Placeholder 4"/>
          <p:cNvSpPr>
            <a:spLocks noGrp="1"/>
          </p:cNvSpPr>
          <p:nvPr>
            <p:ph type="ftr" sz="quarter" idx="11"/>
          </p:nvPr>
        </p:nvSpPr>
        <p:spPr/>
        <p:txBody>
          <a:bodyPr/>
          <a:lstStyle/>
          <a:p>
            <a:r>
              <a:rPr lang="en-US" smtClean="0"/>
              <a:t>Graduation project II</a:t>
            </a:r>
            <a:endParaRPr lang="en-US"/>
          </a:p>
        </p:txBody>
      </p:sp>
      <p:sp>
        <p:nvSpPr>
          <p:cNvPr id="6" name="Slide Number Placeholder 5"/>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3037917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07-Jun-20</a:t>
            </a:r>
            <a:endParaRPr lang="en-US"/>
          </a:p>
        </p:txBody>
      </p:sp>
      <p:sp>
        <p:nvSpPr>
          <p:cNvPr id="5" name="Footer Placeholder 4"/>
          <p:cNvSpPr>
            <a:spLocks noGrp="1"/>
          </p:cNvSpPr>
          <p:nvPr>
            <p:ph type="ftr" sz="quarter" idx="11"/>
          </p:nvPr>
        </p:nvSpPr>
        <p:spPr/>
        <p:txBody>
          <a:bodyPr/>
          <a:lstStyle/>
          <a:p>
            <a:r>
              <a:rPr lang="en-US" smtClean="0"/>
              <a:t>Graduation project II</a:t>
            </a:r>
            <a:endParaRPr lang="en-US"/>
          </a:p>
        </p:txBody>
      </p:sp>
      <p:sp>
        <p:nvSpPr>
          <p:cNvPr id="6" name="Slide Number Placeholder 5"/>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26701171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mparision with Subtitle">
    <p:spTree>
      <p:nvGrpSpPr>
        <p:cNvPr id="1" name=""/>
        <p:cNvGrpSpPr/>
        <p:nvPr/>
      </p:nvGrpSpPr>
      <p:grpSpPr>
        <a:xfrm>
          <a:off x="0" y="0"/>
          <a:ext cx="0" cy="0"/>
          <a:chOff x="0" y="0"/>
          <a:chExt cx="0" cy="0"/>
        </a:xfrm>
      </p:grpSpPr>
      <p:cxnSp>
        <p:nvCxnSpPr>
          <p:cNvPr id="8" name="Straight Connector 21">
            <a:extLst/>
          </p:cNvPr>
          <p:cNvCxnSpPr>
            <a:cxnSpLocks/>
          </p:cNvCxnSpPr>
          <p:nvPr userDrawn="1"/>
        </p:nvCxnSpPr>
        <p:spPr>
          <a:xfrm flipH="1" flipV="1">
            <a:off x="-9525" y="3633788"/>
            <a:ext cx="1912938" cy="157321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9" name="Group 22"/>
          <p:cNvGrpSpPr>
            <a:grpSpLocks/>
          </p:cNvGrpSpPr>
          <p:nvPr userDrawn="1"/>
        </p:nvGrpSpPr>
        <p:grpSpPr bwMode="auto">
          <a:xfrm flipH="1">
            <a:off x="7561263" y="0"/>
            <a:ext cx="4832350" cy="3541713"/>
            <a:chOff x="-192127" y="-2"/>
            <a:chExt cx="4831840" cy="3367272"/>
          </a:xfrm>
        </p:grpSpPr>
        <p:sp>
          <p:nvSpPr>
            <p:cNvPr id="10" name="Diagonal Stripe 25">
              <a:extLst/>
            </p:cNvPr>
            <p:cNvSpPr/>
            <p:nvPr userDrawn="1"/>
          </p:nvSpPr>
          <p:spPr>
            <a:xfrm>
              <a:off x="-59" y="-2"/>
              <a:ext cx="4639772" cy="3367272"/>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tx1"/>
                </a:solidFill>
              </a:endParaRPr>
            </a:p>
          </p:txBody>
        </p:sp>
        <p:cxnSp>
          <p:nvCxnSpPr>
            <p:cNvPr id="11" name="Straight Connector 27">
              <a:extLst/>
            </p:cNvPr>
            <p:cNvCxnSpPr>
              <a:cxnSpLocks/>
            </p:cNvCxnSpPr>
            <p:nvPr userDrawn="1"/>
          </p:nvCxnSpPr>
          <p:spPr>
            <a:xfrm flipV="1">
              <a:off x="1433301" y="-2"/>
              <a:ext cx="1241294" cy="9161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Parallelogram 29">
              <a:extLst/>
            </p:cNvPr>
            <p:cNvSpPr/>
            <p:nvPr userDrawn="1"/>
          </p:nvSpPr>
          <p:spPr>
            <a:xfrm rot="19421162">
              <a:off x="-192127" y="1141037"/>
              <a:ext cx="1353995" cy="214322"/>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grpSp>
      <p:sp>
        <p:nvSpPr>
          <p:cNvPr id="13" name="TextBox 24"/>
          <p:cNvSpPr txBox="1">
            <a:spLocks noChangeArrowheads="1"/>
          </p:cNvSpPr>
          <p:nvPr userDrawn="1"/>
        </p:nvSpPr>
        <p:spPr bwMode="auto">
          <a:xfrm>
            <a:off x="11072813" y="234950"/>
            <a:ext cx="8143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3400" b="1" smtClean="0">
                <a:solidFill>
                  <a:schemeClr val="accent1"/>
                </a:solidFill>
                <a:latin typeface="Arial Black" panose="020B0A04020102020204" pitchFamily="34" charset="0"/>
              </a:rPr>
              <a:t>FR</a:t>
            </a:r>
          </a:p>
        </p:txBody>
      </p:sp>
      <p:sp>
        <p:nvSpPr>
          <p:cNvPr id="14" name="Parallelogram 35">
            <a:extLst/>
          </p:cNvPr>
          <p:cNvSpPr/>
          <p:nvPr userDrawn="1"/>
        </p:nvSpPr>
        <p:spPr>
          <a:xfrm flipH="1">
            <a:off x="6680200" y="0"/>
            <a:ext cx="1447800" cy="639763"/>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7" name="Text Placeholder 2">
            <a:extLst/>
          </p:cNvPr>
          <p:cNvSpPr>
            <a:spLocks noGrp="1"/>
          </p:cNvSpPr>
          <p:nvPr>
            <p:ph type="body" idx="1"/>
          </p:nvPr>
        </p:nvSpPr>
        <p:spPr>
          <a:xfrm>
            <a:off x="520698" y="2104888"/>
            <a:ext cx="5475290" cy="781188"/>
          </a:xfrm>
          <a:prstGeom prst="rect">
            <a:avLst/>
          </a:prstGeom>
        </p:spPr>
        <p:txBody>
          <a:bodyPr anchor="b">
            <a:normAutofit/>
          </a:bodyPr>
          <a:lstStyle>
            <a:lvl1pPr marL="0" indent="0">
              <a:lnSpc>
                <a:spcPct val="100000"/>
              </a:lnSpc>
              <a:spcBef>
                <a:spcPts val="0"/>
              </a:spcBef>
              <a:buNone/>
              <a:defRPr sz="2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noProof="0" smtClean="0"/>
              <a:t>انقر لتحرير أنماط النص الرئيسي</a:t>
            </a:r>
          </a:p>
        </p:txBody>
      </p:sp>
      <p:sp>
        <p:nvSpPr>
          <p:cNvPr id="18" name="Content Placeholder 3" title="Bullet Points">
            <a:extLst/>
          </p:cNvPr>
          <p:cNvSpPr>
            <a:spLocks noGrp="1"/>
          </p:cNvSpPr>
          <p:nvPr>
            <p:ph sz="half" idx="13"/>
          </p:nvPr>
        </p:nvSpPr>
        <p:spPr>
          <a:xfrm>
            <a:off x="520698" y="2886076"/>
            <a:ext cx="5475290" cy="3232149"/>
          </a:xfrm>
          <a:prstGeom prst="rect">
            <a:avLst/>
          </a:prstGeom>
        </p:spPr>
        <p:txBody>
          <a:bodyPr>
            <a:normAutofit/>
          </a:bodyPr>
          <a:lstStyle>
            <a:lvl1pPr>
              <a:defRPr lang="en-US" dirty="0">
                <a:solidFill>
                  <a:schemeClr val="tx1"/>
                </a:solidFill>
              </a:defRPr>
            </a:lvl1pPr>
            <a:lvl2pPr>
              <a:defRPr lang="en-US" dirty="0">
                <a:solidFill>
                  <a:schemeClr val="tx1"/>
                </a:solidFill>
              </a:defRPr>
            </a:lvl2pPr>
            <a:lvl3pPr>
              <a:defRPr lang="en-US" dirty="0">
                <a:solidFill>
                  <a:schemeClr val="tx1"/>
                </a:solidFill>
              </a:defRPr>
            </a:lvl3pPr>
            <a:lvl4pPr>
              <a:defRPr lang="en-US" dirty="0">
                <a:solidFill>
                  <a:schemeClr val="tx1"/>
                </a:solidFill>
              </a:defRPr>
            </a:lvl4pPr>
            <a:lvl5pPr>
              <a:defRPr lang="en-IN" dirty="0">
                <a:solidFill>
                  <a:schemeClr val="tx1"/>
                </a:solidFill>
              </a:defRPr>
            </a:lvl5p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endParaRPr lang="en-US" noProof="0"/>
          </a:p>
        </p:txBody>
      </p:sp>
      <p:sp>
        <p:nvSpPr>
          <p:cNvPr id="19" name="Text Placeholder 4">
            <a:extLst/>
          </p:cNvPr>
          <p:cNvSpPr>
            <a:spLocks noGrp="1"/>
          </p:cNvSpPr>
          <p:nvPr>
            <p:ph type="body" sz="quarter" idx="14"/>
          </p:nvPr>
        </p:nvSpPr>
        <p:spPr>
          <a:xfrm>
            <a:off x="6186713" y="2104888"/>
            <a:ext cx="5475600" cy="781188"/>
          </a:xfrm>
          <a:prstGeom prst="rect">
            <a:avLst/>
          </a:prstGeom>
        </p:spPr>
        <p:txBody>
          <a:bodyPr anchor="b">
            <a:normAutofit/>
          </a:bodyPr>
          <a:lstStyle>
            <a:lvl1pPr marL="0" indent="0">
              <a:lnSpc>
                <a:spcPct val="100000"/>
              </a:lnSpc>
              <a:buNone/>
              <a:defRPr sz="2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noProof="0" smtClean="0"/>
              <a:t>انقر لتحرير أنماط النص الرئيسي</a:t>
            </a:r>
          </a:p>
        </p:txBody>
      </p:sp>
      <p:sp>
        <p:nvSpPr>
          <p:cNvPr id="20" name="Content Placeholder 5" title="Bullet Points">
            <a:extLst/>
          </p:cNvPr>
          <p:cNvSpPr>
            <a:spLocks noGrp="1"/>
          </p:cNvSpPr>
          <p:nvPr>
            <p:ph sz="quarter" idx="15"/>
          </p:nvPr>
        </p:nvSpPr>
        <p:spPr>
          <a:xfrm>
            <a:off x="6186713" y="2886076"/>
            <a:ext cx="5475600" cy="3232149"/>
          </a:xfrm>
          <a:prstGeom prst="rect">
            <a:avLst/>
          </a:prstGeom>
        </p:spPr>
        <p:txBody>
          <a:bodyPr>
            <a:normAutofit/>
          </a:bodyPr>
          <a:lstStyle>
            <a:lvl1pPr>
              <a:defRPr lang="en-US" dirty="0">
                <a:solidFill>
                  <a:schemeClr val="tx1"/>
                </a:solidFill>
              </a:defRPr>
            </a:lvl1pPr>
            <a:lvl2pPr>
              <a:defRPr lang="en-US" dirty="0">
                <a:solidFill>
                  <a:schemeClr val="tx1"/>
                </a:solidFill>
              </a:defRPr>
            </a:lvl2pPr>
            <a:lvl3pPr>
              <a:defRPr lang="en-US" dirty="0">
                <a:solidFill>
                  <a:schemeClr val="tx1"/>
                </a:solidFill>
              </a:defRPr>
            </a:lvl3pPr>
            <a:lvl4pPr>
              <a:defRPr lang="en-US" dirty="0">
                <a:solidFill>
                  <a:schemeClr val="tx1"/>
                </a:solidFill>
              </a:defRPr>
            </a:lvl4pPr>
            <a:lvl5pPr>
              <a:defRPr lang="en-IN" dirty="0">
                <a:solidFill>
                  <a:schemeClr val="tx1"/>
                </a:solidFill>
              </a:defRPr>
            </a:lvl5p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endParaRPr lang="en-US" noProof="0"/>
          </a:p>
        </p:txBody>
      </p:sp>
      <p:sp>
        <p:nvSpPr>
          <p:cNvPr id="24" name="Text Placeholder 4" title="Subtitle">
            <a:extLst/>
          </p:cNvPr>
          <p:cNvSpPr>
            <a:spLocks noGrp="1"/>
          </p:cNvSpPr>
          <p:nvPr>
            <p:ph type="body" sz="quarter" idx="16"/>
          </p:nvPr>
        </p:nvSpPr>
        <p:spPr>
          <a:xfrm>
            <a:off x="520493" y="1376932"/>
            <a:ext cx="7368596" cy="608895"/>
          </a:xfrm>
          <a:prstGeom prst="rect">
            <a:avLst/>
          </a:prstGeom>
        </p:spPr>
        <p:txBody>
          <a:bodyPr/>
          <a:lstStyle>
            <a:lvl1pPr marL="0" indent="0">
              <a:buNone/>
              <a:defRPr sz="2000" spc="300">
                <a:solidFill>
                  <a:schemeClr val="accent6"/>
                </a:solidFill>
              </a:defRPr>
            </a:lvl1pPr>
            <a:lvl2pPr marL="457200" indent="0">
              <a:buNone/>
              <a:defRPr/>
            </a:lvl2pPr>
          </a:lstStyle>
          <a:p>
            <a:pPr lvl="0"/>
            <a:r>
              <a:rPr lang="ar-SA" noProof="0" smtClean="0"/>
              <a:t>انقر لتحرير أنماط النص الرئيسي</a:t>
            </a:r>
          </a:p>
        </p:txBody>
      </p:sp>
      <p:sp>
        <p:nvSpPr>
          <p:cNvPr id="27" name="Title 1" title="Title ">
            <a:extLst/>
          </p:cNvPr>
          <p:cNvSpPr>
            <a:spLocks noGrp="1"/>
          </p:cNvSpPr>
          <p:nvPr>
            <p:ph type="title"/>
          </p:nvPr>
        </p:nvSpPr>
        <p:spPr>
          <a:xfrm>
            <a:off x="518678" y="209028"/>
            <a:ext cx="8333222" cy="1147969"/>
          </a:xfrm>
          <a:prstGeom prst="rect">
            <a:avLst/>
          </a:prstGeom>
        </p:spPr>
        <p:txBody>
          <a:bodyPr>
            <a:normAutofit/>
          </a:bodyPr>
          <a:lstStyle>
            <a:lvl1pPr>
              <a:defRPr sz="4400" b="1">
                <a:solidFill>
                  <a:schemeClr val="accent1"/>
                </a:solidFill>
              </a:defRPr>
            </a:lvl1pPr>
          </a:lstStyle>
          <a:p>
            <a:r>
              <a:rPr lang="ar-SA" noProof="0" smtClean="0"/>
              <a:t>انقر لتحرير نمط العنوان الرئيسي</a:t>
            </a:r>
            <a:endParaRPr lang="en-US" noProof="0"/>
          </a:p>
        </p:txBody>
      </p:sp>
      <p:sp>
        <p:nvSpPr>
          <p:cNvPr id="15" name="Footer Placeholder 1">
            <a:extLst/>
          </p:cNvPr>
          <p:cNvSpPr>
            <a:spLocks noGrp="1"/>
          </p:cNvSpPr>
          <p:nvPr>
            <p:ph type="ftr" sz="quarter" idx="17"/>
          </p:nvPr>
        </p:nvSpPr>
        <p:spPr/>
        <p:txBody>
          <a:bodyPr/>
          <a:lstStyle>
            <a:lvl1pPr algn="l">
              <a:defRPr/>
            </a:lvl1pPr>
          </a:lstStyle>
          <a:p>
            <a:pPr>
              <a:defRPr/>
            </a:pPr>
            <a:r>
              <a:rPr lang="en-US" smtClean="0"/>
              <a:t>Graduation project II</a:t>
            </a:r>
            <a:endParaRPr lang="en-US"/>
          </a:p>
        </p:txBody>
      </p:sp>
      <p:sp>
        <p:nvSpPr>
          <p:cNvPr id="16" name="Slide Number Placeholder 2">
            <a:extLst/>
          </p:cNvPr>
          <p:cNvSpPr>
            <a:spLocks noGrp="1"/>
          </p:cNvSpPr>
          <p:nvPr>
            <p:ph type="sldNum" sz="quarter" idx="18"/>
          </p:nvPr>
        </p:nvSpPr>
        <p:spPr/>
        <p:txBody>
          <a:bodyPr/>
          <a:lstStyle>
            <a:lvl1pPr>
              <a:defRPr smtClean="0"/>
            </a:lvl1pPr>
          </a:lstStyle>
          <a:p>
            <a:pPr>
              <a:defRPr/>
            </a:pPr>
            <a:fld id="{16ADDDAD-F5CC-485F-8857-B0C8144E1800}" type="slidenum">
              <a:rPr lang="en-US" altLang="en-US"/>
              <a:pPr>
                <a:defRPr/>
              </a:pPr>
              <a:t>‹#›</a:t>
            </a:fld>
            <a:endParaRPr lang="en-US" altLang="en-US"/>
          </a:p>
        </p:txBody>
      </p:sp>
    </p:spTree>
    <p:extLst>
      <p:ext uri="{BB962C8B-B14F-4D97-AF65-F5344CB8AC3E}">
        <p14:creationId xmlns:p14="http://schemas.microsoft.com/office/powerpoint/2010/main" val="2405800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07-Jun-20</a:t>
            </a:r>
            <a:endParaRPr lang="en-US"/>
          </a:p>
        </p:txBody>
      </p:sp>
      <p:sp>
        <p:nvSpPr>
          <p:cNvPr id="5" name="Footer Placeholder 4"/>
          <p:cNvSpPr>
            <a:spLocks noGrp="1"/>
          </p:cNvSpPr>
          <p:nvPr>
            <p:ph type="ftr" sz="quarter" idx="11"/>
          </p:nvPr>
        </p:nvSpPr>
        <p:spPr/>
        <p:txBody>
          <a:bodyPr/>
          <a:lstStyle/>
          <a:p>
            <a:r>
              <a:rPr lang="en-US" smtClean="0"/>
              <a:t>Graduation project II</a:t>
            </a:r>
            <a:endParaRPr lang="en-US"/>
          </a:p>
        </p:txBody>
      </p:sp>
      <p:sp>
        <p:nvSpPr>
          <p:cNvPr id="6" name="Slide Number Placeholder 5"/>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338673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07-Jun-20</a:t>
            </a:r>
            <a:endParaRPr lang="en-US"/>
          </a:p>
        </p:txBody>
      </p:sp>
      <p:sp>
        <p:nvSpPr>
          <p:cNvPr id="5" name="Footer Placeholder 4"/>
          <p:cNvSpPr>
            <a:spLocks noGrp="1"/>
          </p:cNvSpPr>
          <p:nvPr>
            <p:ph type="ftr" sz="quarter" idx="11"/>
          </p:nvPr>
        </p:nvSpPr>
        <p:spPr/>
        <p:txBody>
          <a:bodyPr/>
          <a:lstStyle/>
          <a:p>
            <a:r>
              <a:rPr lang="en-US" smtClean="0"/>
              <a:t>Graduation project II</a:t>
            </a:r>
            <a:endParaRPr lang="en-US"/>
          </a:p>
        </p:txBody>
      </p:sp>
      <p:sp>
        <p:nvSpPr>
          <p:cNvPr id="6" name="Slide Number Placeholder 5"/>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1913364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07-Jun-20</a:t>
            </a:r>
            <a:endParaRPr lang="en-US"/>
          </a:p>
        </p:txBody>
      </p:sp>
      <p:sp>
        <p:nvSpPr>
          <p:cNvPr id="6" name="Footer Placeholder 5"/>
          <p:cNvSpPr>
            <a:spLocks noGrp="1"/>
          </p:cNvSpPr>
          <p:nvPr>
            <p:ph type="ftr" sz="quarter" idx="11"/>
          </p:nvPr>
        </p:nvSpPr>
        <p:spPr/>
        <p:txBody>
          <a:bodyPr/>
          <a:lstStyle/>
          <a:p>
            <a:r>
              <a:rPr lang="en-US" smtClean="0"/>
              <a:t>Graduation project II</a:t>
            </a:r>
            <a:endParaRPr lang="en-US"/>
          </a:p>
        </p:txBody>
      </p:sp>
      <p:sp>
        <p:nvSpPr>
          <p:cNvPr id="7" name="Slide Number Placeholder 6"/>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754635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07-Jun-20</a:t>
            </a:r>
            <a:endParaRPr lang="en-US"/>
          </a:p>
        </p:txBody>
      </p:sp>
      <p:sp>
        <p:nvSpPr>
          <p:cNvPr id="8" name="Footer Placeholder 7"/>
          <p:cNvSpPr>
            <a:spLocks noGrp="1"/>
          </p:cNvSpPr>
          <p:nvPr>
            <p:ph type="ftr" sz="quarter" idx="11"/>
          </p:nvPr>
        </p:nvSpPr>
        <p:spPr/>
        <p:txBody>
          <a:bodyPr/>
          <a:lstStyle/>
          <a:p>
            <a:r>
              <a:rPr lang="en-US" smtClean="0"/>
              <a:t>Graduation project II</a:t>
            </a:r>
            <a:endParaRPr lang="en-US"/>
          </a:p>
        </p:txBody>
      </p:sp>
      <p:sp>
        <p:nvSpPr>
          <p:cNvPr id="9" name="Slide Number Placeholder 8"/>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73338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07-Jun-20</a:t>
            </a:r>
            <a:endParaRPr lang="en-US"/>
          </a:p>
        </p:txBody>
      </p:sp>
      <p:sp>
        <p:nvSpPr>
          <p:cNvPr id="4" name="Footer Placeholder 3"/>
          <p:cNvSpPr>
            <a:spLocks noGrp="1"/>
          </p:cNvSpPr>
          <p:nvPr>
            <p:ph type="ftr" sz="quarter" idx="11"/>
          </p:nvPr>
        </p:nvSpPr>
        <p:spPr/>
        <p:txBody>
          <a:bodyPr/>
          <a:lstStyle/>
          <a:p>
            <a:r>
              <a:rPr lang="en-US" smtClean="0"/>
              <a:t>Graduation project II</a:t>
            </a:r>
            <a:endParaRPr lang="en-US"/>
          </a:p>
        </p:txBody>
      </p:sp>
      <p:sp>
        <p:nvSpPr>
          <p:cNvPr id="5" name="Slide Number Placeholder 4"/>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2285069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07-Jun-20</a:t>
            </a:r>
            <a:endParaRPr lang="en-US"/>
          </a:p>
        </p:txBody>
      </p:sp>
      <p:sp>
        <p:nvSpPr>
          <p:cNvPr id="3" name="Footer Placeholder 2"/>
          <p:cNvSpPr>
            <a:spLocks noGrp="1"/>
          </p:cNvSpPr>
          <p:nvPr>
            <p:ph type="ftr" sz="quarter" idx="11"/>
          </p:nvPr>
        </p:nvSpPr>
        <p:spPr/>
        <p:txBody>
          <a:bodyPr/>
          <a:lstStyle/>
          <a:p>
            <a:r>
              <a:rPr lang="en-US" smtClean="0"/>
              <a:t>Graduation project II</a:t>
            </a:r>
            <a:endParaRPr lang="en-US"/>
          </a:p>
        </p:txBody>
      </p:sp>
      <p:sp>
        <p:nvSpPr>
          <p:cNvPr id="4" name="Slide Number Placeholder 3"/>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2377593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07-Jun-20</a:t>
            </a:r>
            <a:endParaRPr lang="en-US"/>
          </a:p>
        </p:txBody>
      </p:sp>
      <p:sp>
        <p:nvSpPr>
          <p:cNvPr id="6" name="Footer Placeholder 5"/>
          <p:cNvSpPr>
            <a:spLocks noGrp="1"/>
          </p:cNvSpPr>
          <p:nvPr>
            <p:ph type="ftr" sz="quarter" idx="11"/>
          </p:nvPr>
        </p:nvSpPr>
        <p:spPr/>
        <p:txBody>
          <a:bodyPr/>
          <a:lstStyle/>
          <a:p>
            <a:r>
              <a:rPr lang="en-US" smtClean="0"/>
              <a:t>Graduation project II</a:t>
            </a:r>
            <a:endParaRPr lang="en-US"/>
          </a:p>
        </p:txBody>
      </p:sp>
      <p:sp>
        <p:nvSpPr>
          <p:cNvPr id="7" name="Slide Number Placeholder 6"/>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470311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07-Jun-20</a:t>
            </a:r>
            <a:endParaRPr lang="en-US"/>
          </a:p>
        </p:txBody>
      </p:sp>
      <p:sp>
        <p:nvSpPr>
          <p:cNvPr id="6" name="Footer Placeholder 5"/>
          <p:cNvSpPr>
            <a:spLocks noGrp="1"/>
          </p:cNvSpPr>
          <p:nvPr>
            <p:ph type="ftr" sz="quarter" idx="11"/>
          </p:nvPr>
        </p:nvSpPr>
        <p:spPr/>
        <p:txBody>
          <a:bodyPr/>
          <a:lstStyle/>
          <a:p>
            <a:r>
              <a:rPr lang="en-US" smtClean="0"/>
              <a:t>Graduation project II</a:t>
            </a:r>
            <a:endParaRPr lang="en-US"/>
          </a:p>
        </p:txBody>
      </p:sp>
      <p:sp>
        <p:nvSpPr>
          <p:cNvPr id="7" name="Slide Number Placeholder 6"/>
          <p:cNvSpPr>
            <a:spLocks noGrp="1"/>
          </p:cNvSpPr>
          <p:nvPr>
            <p:ph type="sldNum" sz="quarter" idx="12"/>
          </p:nvPr>
        </p:nvSpPr>
        <p:spPr/>
        <p:txBody>
          <a:bodyPr/>
          <a:lstStyle/>
          <a:p>
            <a:fld id="{2856B1DD-6134-4C1B-AFE9-F96904C6F549}" type="slidenum">
              <a:rPr lang="en-US" smtClean="0"/>
              <a:t>‹#›</a:t>
            </a:fld>
            <a:endParaRPr lang="en-US"/>
          </a:p>
        </p:txBody>
      </p:sp>
    </p:spTree>
    <p:extLst>
      <p:ext uri="{BB962C8B-B14F-4D97-AF65-F5344CB8AC3E}">
        <p14:creationId xmlns:p14="http://schemas.microsoft.com/office/powerpoint/2010/main" val="1914208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75000"/>
            <a:alpha val="23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07-Jun-20</a:t>
            </a:r>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Graduation project II</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56B1DD-6134-4C1B-AFE9-F96904C6F549}" type="slidenum">
              <a:rPr lang="en-US" smtClean="0"/>
              <a:t>‹#›</a:t>
            </a:fld>
            <a:endParaRPr lang="en-US"/>
          </a:p>
        </p:txBody>
      </p:sp>
    </p:spTree>
    <p:extLst>
      <p:ext uri="{BB962C8B-B14F-4D97-AF65-F5344CB8AC3E}">
        <p14:creationId xmlns:p14="http://schemas.microsoft.com/office/powerpoint/2010/main" val="3884289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3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4.png"/><Relationship Id="rId1" Type="http://schemas.openxmlformats.org/officeDocument/2006/relationships/slideLayout" Target="../slideLayouts/slideLayout7.xml"/><Relationship Id="rId5" Type="http://schemas.openxmlformats.org/officeDocument/2006/relationships/image" Target="../media/image136.png"/><Relationship Id="rId4" Type="http://schemas.openxmlformats.org/officeDocument/2006/relationships/image" Target="../media/image135.png"/></Relationships>
</file>

<file path=ppt/slides/_rels/slide112.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6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7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50.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6.png"/><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3.PNG"/></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5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92.png"/><Relationship Id="rId1" Type="http://schemas.openxmlformats.org/officeDocument/2006/relationships/slideLayout" Target="../slideLayouts/slideLayout7.xml"/><Relationship Id="rId4" Type="http://schemas.openxmlformats.org/officeDocument/2006/relationships/image" Target="../media/image91.PNG"/></Relationships>
</file>

<file path=ppt/slides/_rels/slide76.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6.png"/><Relationship Id="rId1" Type="http://schemas.openxmlformats.org/officeDocument/2006/relationships/slideLayout" Target="../slideLayouts/slideLayout7.xml"/><Relationship Id="rId4" Type="http://schemas.openxmlformats.org/officeDocument/2006/relationships/image" Target="../media/image95.PNG"/></Relationships>
</file>

<file path=ppt/slides/_rels/slide78.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1030.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07-Jun-20</a:t>
            </a:r>
            <a:endParaRPr lang="en-US"/>
          </a:p>
        </p:txBody>
      </p:sp>
      <p:sp>
        <p:nvSpPr>
          <p:cNvPr id="3" name="Footer Placeholder 2"/>
          <p:cNvSpPr>
            <a:spLocks noGrp="1"/>
          </p:cNvSpPr>
          <p:nvPr>
            <p:ph type="ftr" sz="quarter" idx="11"/>
          </p:nvPr>
        </p:nvSpPr>
        <p:spPr/>
        <p:txBody>
          <a:bodyPr/>
          <a:lstStyle/>
          <a:p>
            <a:r>
              <a:rPr lang="en-US" smtClean="0"/>
              <a:t>Graduation project II</a:t>
            </a:r>
            <a:endParaRPr lang="en-US"/>
          </a:p>
        </p:txBody>
      </p:sp>
      <p:sp>
        <p:nvSpPr>
          <p:cNvPr id="4" name="Slide Number Placeholder 3"/>
          <p:cNvSpPr>
            <a:spLocks noGrp="1"/>
          </p:cNvSpPr>
          <p:nvPr>
            <p:ph type="sldNum" sz="quarter" idx="12"/>
          </p:nvPr>
        </p:nvSpPr>
        <p:spPr/>
        <p:txBody>
          <a:bodyPr/>
          <a:lstStyle/>
          <a:p>
            <a:fld id="{2856B1DD-6134-4C1B-AFE9-F96904C6F549}" type="slidenum">
              <a:rPr lang="en-US" smtClean="0"/>
              <a:t>1</a:t>
            </a:fld>
            <a:endParaRPr lang="en-US"/>
          </a:p>
        </p:txBody>
      </p:sp>
      <p:pic>
        <p:nvPicPr>
          <p:cNvPr id="5" name="Picture 4"/>
          <p:cNvPicPr>
            <a:picLocks noChangeAspect="1"/>
          </p:cNvPicPr>
          <p:nvPr/>
        </p:nvPicPr>
        <p:blipFill>
          <a:blip r:embed="rId3"/>
          <a:stretch>
            <a:fillRect/>
          </a:stretch>
        </p:blipFill>
        <p:spPr>
          <a:xfrm>
            <a:off x="-109180" y="-109182"/>
            <a:ext cx="12542290" cy="7069540"/>
          </a:xfrm>
          <a:prstGeom prst="rect">
            <a:avLst/>
          </a:prstGeom>
        </p:spPr>
      </p:pic>
      <p:sp>
        <p:nvSpPr>
          <p:cNvPr id="6" name="مستطيل 6"/>
          <p:cNvSpPr/>
          <p:nvPr/>
        </p:nvSpPr>
        <p:spPr>
          <a:xfrm>
            <a:off x="7070452" y="-16628"/>
            <a:ext cx="5239830" cy="6926691"/>
          </a:xfrm>
          <a:prstGeom prst="rect">
            <a:avLst/>
          </a:prstGeom>
          <a:solidFill>
            <a:schemeClr val="tx2">
              <a:lumMod val="50000"/>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مستطيل 7"/>
          <p:cNvSpPr/>
          <p:nvPr/>
        </p:nvSpPr>
        <p:spPr>
          <a:xfrm>
            <a:off x="6758778" y="0"/>
            <a:ext cx="171685" cy="6926691"/>
          </a:xfrm>
          <a:prstGeom prst="rect">
            <a:avLst/>
          </a:prstGeom>
          <a:solidFill>
            <a:schemeClr val="tx2">
              <a:lumMod val="50000"/>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p:cNvPicPr>
            <a:picLocks noChangeAspect="1"/>
          </p:cNvPicPr>
          <p:nvPr/>
        </p:nvPicPr>
        <p:blipFill>
          <a:blip r:embed="rId4"/>
          <a:stretch>
            <a:fillRect/>
          </a:stretch>
        </p:blipFill>
        <p:spPr>
          <a:xfrm>
            <a:off x="8928202" y="0"/>
            <a:ext cx="1444877" cy="1450974"/>
          </a:xfrm>
          <a:prstGeom prst="rect">
            <a:avLst/>
          </a:prstGeom>
        </p:spPr>
      </p:pic>
      <p:sp>
        <p:nvSpPr>
          <p:cNvPr id="9" name="TextBox 8"/>
          <p:cNvSpPr txBox="1"/>
          <p:nvPr/>
        </p:nvSpPr>
        <p:spPr>
          <a:xfrm>
            <a:off x="7376013" y="1575332"/>
            <a:ext cx="4732410" cy="1015663"/>
          </a:xfrm>
          <a:prstGeom prst="rect">
            <a:avLst/>
          </a:prstGeom>
          <a:noFill/>
        </p:spPr>
        <p:txBody>
          <a:bodyPr wrap="square" rtlCol="0">
            <a:spAutoFit/>
          </a:bodyPr>
          <a:lstStyle/>
          <a:p>
            <a:pPr algn="ctr"/>
            <a:r>
              <a:rPr lang="en-US" sz="2000" b="1" dirty="0">
                <a:solidFill>
                  <a:srgbClr val="FFC000"/>
                </a:solidFill>
                <a:latin typeface="Book Antiqua" panose="02040602050305030304" pitchFamily="18" charset="0"/>
              </a:rPr>
              <a:t>Faculty of Engineering &amp; Information Technology</a:t>
            </a:r>
            <a:br>
              <a:rPr lang="en-US" sz="2000" b="1" dirty="0">
                <a:solidFill>
                  <a:srgbClr val="FFC000"/>
                </a:solidFill>
                <a:latin typeface="Book Antiqua" panose="02040602050305030304" pitchFamily="18" charset="0"/>
              </a:rPr>
            </a:br>
            <a:r>
              <a:rPr lang="en-US" sz="2000" b="1" dirty="0">
                <a:solidFill>
                  <a:srgbClr val="FFC000"/>
                </a:solidFill>
                <a:latin typeface="Book Antiqua" panose="02040602050305030304" pitchFamily="18" charset="0"/>
              </a:rPr>
              <a:t>Department of Civil </a:t>
            </a:r>
            <a:r>
              <a:rPr lang="en-US" sz="2000" b="1" dirty="0" smtClean="0">
                <a:solidFill>
                  <a:srgbClr val="FFC000"/>
                </a:solidFill>
                <a:latin typeface="Book Antiqua" panose="02040602050305030304" pitchFamily="18" charset="0"/>
              </a:rPr>
              <a:t>Engineer</a:t>
            </a:r>
            <a:endParaRPr lang="en-US" dirty="0"/>
          </a:p>
        </p:txBody>
      </p:sp>
      <p:sp>
        <p:nvSpPr>
          <p:cNvPr id="10" name="TextBox 9"/>
          <p:cNvSpPr txBox="1"/>
          <p:nvPr/>
        </p:nvSpPr>
        <p:spPr>
          <a:xfrm>
            <a:off x="7117973" y="2733345"/>
            <a:ext cx="5315137" cy="584775"/>
          </a:xfrm>
          <a:prstGeom prst="rect">
            <a:avLst/>
          </a:prstGeom>
          <a:noFill/>
        </p:spPr>
        <p:txBody>
          <a:bodyPr wrap="square" rtlCol="0">
            <a:spAutoFit/>
          </a:bodyPr>
          <a:lstStyle/>
          <a:p>
            <a:pPr lvl="0">
              <a:defRPr/>
            </a:pPr>
            <a:r>
              <a:rPr lang="en-US" sz="3200" b="1" spc="600" dirty="0">
                <a:solidFill>
                  <a:prstClr val="white"/>
                </a:solidFill>
                <a:latin typeface="Andalus" panose="02020603050405020304" pitchFamily="18" charset="-78"/>
                <a:cs typeface="Andalus" panose="02020603050405020304" pitchFamily="18" charset="-78"/>
              </a:rPr>
              <a:t>Graduation Project II</a:t>
            </a:r>
            <a:endParaRPr lang="en-US" sz="3200" b="1" spc="600" dirty="0">
              <a:solidFill>
                <a:prstClr val="black"/>
              </a:solidFill>
              <a:latin typeface="Andalus" panose="02020603050405020304" pitchFamily="18" charset="-78"/>
              <a:cs typeface="Andalus" panose="02020603050405020304" pitchFamily="18" charset="-78"/>
            </a:endParaRPr>
          </a:p>
        </p:txBody>
      </p:sp>
      <p:sp>
        <p:nvSpPr>
          <p:cNvPr id="11" name="TextBox 10"/>
          <p:cNvSpPr txBox="1"/>
          <p:nvPr/>
        </p:nvSpPr>
        <p:spPr>
          <a:xfrm>
            <a:off x="7685931" y="3460470"/>
            <a:ext cx="3929418" cy="1200329"/>
          </a:xfrm>
          <a:prstGeom prst="rect">
            <a:avLst/>
          </a:prstGeom>
          <a:noFill/>
        </p:spPr>
        <p:txBody>
          <a:bodyPr wrap="square" rtlCol="0">
            <a:spAutoFit/>
          </a:bodyPr>
          <a:lstStyle/>
          <a:p>
            <a:pPr lvl="0" algn="ctr">
              <a:defRPr/>
            </a:pPr>
            <a:r>
              <a:rPr lang="en-US" sz="2400" b="1" spc="300" dirty="0">
                <a:solidFill>
                  <a:srgbClr val="FFC000"/>
                </a:solidFill>
                <a:latin typeface="Andalus" panose="02020603050405020304" pitchFamily="18" charset="-78"/>
                <a:cs typeface="Andalus" panose="02020603050405020304" pitchFamily="18" charset="-78"/>
              </a:rPr>
              <a:t>Design &amp; Analysis for AL-</a:t>
            </a:r>
            <a:r>
              <a:rPr lang="en-US" sz="2400" b="1" spc="300" dirty="0" err="1">
                <a:solidFill>
                  <a:srgbClr val="FFC000"/>
                </a:solidFill>
                <a:latin typeface="Andalus" panose="02020603050405020304" pitchFamily="18" charset="-78"/>
                <a:cs typeface="Andalus" panose="02020603050405020304" pitchFamily="18" charset="-78"/>
              </a:rPr>
              <a:t>Sha`ar</a:t>
            </a:r>
            <a:r>
              <a:rPr lang="en-US" sz="2400" b="1" spc="300" dirty="0">
                <a:solidFill>
                  <a:srgbClr val="FFC000"/>
                </a:solidFill>
                <a:latin typeface="Andalus" panose="02020603050405020304" pitchFamily="18" charset="-78"/>
                <a:cs typeface="Andalus" panose="02020603050405020304" pitchFamily="18" charset="-78"/>
              </a:rPr>
              <a:t> Building in </a:t>
            </a:r>
            <a:r>
              <a:rPr lang="en-US" sz="2400" b="1" spc="300" dirty="0" err="1">
                <a:solidFill>
                  <a:srgbClr val="FFC000"/>
                </a:solidFill>
                <a:latin typeface="Andalus" panose="02020603050405020304" pitchFamily="18" charset="-78"/>
                <a:cs typeface="Andalus" panose="02020603050405020304" pitchFamily="18" charset="-78"/>
              </a:rPr>
              <a:t>Nabluse</a:t>
            </a:r>
            <a:r>
              <a:rPr lang="en-US" sz="2400" b="1" spc="300" dirty="0">
                <a:solidFill>
                  <a:srgbClr val="FFC000"/>
                </a:solidFill>
                <a:latin typeface="Andalus" panose="02020603050405020304" pitchFamily="18" charset="-78"/>
                <a:cs typeface="Andalus" panose="02020603050405020304" pitchFamily="18" charset="-78"/>
              </a:rPr>
              <a:t> City</a:t>
            </a:r>
          </a:p>
        </p:txBody>
      </p:sp>
      <p:sp>
        <p:nvSpPr>
          <p:cNvPr id="12" name="TextBox 11"/>
          <p:cNvSpPr txBox="1"/>
          <p:nvPr/>
        </p:nvSpPr>
        <p:spPr>
          <a:xfrm>
            <a:off x="7350010" y="4849351"/>
            <a:ext cx="4601260" cy="1938992"/>
          </a:xfrm>
          <a:prstGeom prst="rect">
            <a:avLst/>
          </a:prstGeom>
          <a:noFill/>
        </p:spPr>
        <p:txBody>
          <a:bodyPr wrap="square" rtlCol="0">
            <a:spAutoFit/>
          </a:bodyPr>
          <a:lstStyle/>
          <a:p>
            <a:pPr lvl="0" algn="ctr">
              <a:defRPr/>
            </a:pPr>
            <a:r>
              <a:rPr lang="en-US" sz="2400" b="1">
                <a:solidFill>
                  <a:prstClr val="white"/>
                </a:solidFill>
                <a:latin typeface="Bell MT" panose="02020503060305020303" pitchFamily="18" charset="0"/>
              </a:rPr>
              <a:t>Prepared By:</a:t>
            </a:r>
          </a:p>
          <a:p>
            <a:pPr lvl="0" algn="ctr">
              <a:defRPr/>
            </a:pPr>
            <a:r>
              <a:rPr lang="en-US" sz="2400" b="1">
                <a:solidFill>
                  <a:prstClr val="white"/>
                </a:solidFill>
                <a:latin typeface="Bell MT" panose="02020503060305020303" pitchFamily="18" charset="0"/>
              </a:rPr>
              <a:t> Ammar Khader Amr</a:t>
            </a:r>
          </a:p>
          <a:p>
            <a:pPr lvl="0" algn="ctr">
              <a:defRPr/>
            </a:pPr>
            <a:r>
              <a:rPr lang="en-US" sz="2400" b="1">
                <a:solidFill>
                  <a:prstClr val="white"/>
                </a:solidFill>
                <a:latin typeface="Bell MT" panose="02020503060305020303" pitchFamily="18" charset="0"/>
              </a:rPr>
              <a:t> Linda Fares Bsharat</a:t>
            </a:r>
          </a:p>
          <a:p>
            <a:pPr lvl="0" algn="ctr">
              <a:defRPr/>
            </a:pPr>
            <a:r>
              <a:rPr lang="en-US" sz="2400" b="1">
                <a:solidFill>
                  <a:prstClr val="white"/>
                </a:solidFill>
                <a:latin typeface="Bell MT" panose="02020503060305020303" pitchFamily="18" charset="0"/>
              </a:rPr>
              <a:t> Qusai Khaled Khalifa </a:t>
            </a:r>
          </a:p>
          <a:p>
            <a:pPr lvl="0" algn="ctr">
              <a:defRPr/>
            </a:pPr>
            <a:r>
              <a:rPr lang="en-US" sz="2400" b="1">
                <a:solidFill>
                  <a:prstClr val="white"/>
                </a:solidFill>
                <a:latin typeface="Bell MT" panose="02020503060305020303" pitchFamily="18" charset="0"/>
              </a:rPr>
              <a:t>Rami Omar Daraghmeh</a:t>
            </a:r>
            <a:endParaRPr lang="en-US" sz="2800" b="1" dirty="0">
              <a:solidFill>
                <a:prstClr val="white"/>
              </a:solidFill>
              <a:latin typeface="Bell MT" panose="02020503060305020303" pitchFamily="18" charset="0"/>
            </a:endParaRPr>
          </a:p>
        </p:txBody>
      </p:sp>
      <p:sp>
        <p:nvSpPr>
          <p:cNvPr id="13" name="TextBox 12"/>
          <p:cNvSpPr txBox="1"/>
          <p:nvPr/>
        </p:nvSpPr>
        <p:spPr>
          <a:xfrm>
            <a:off x="-148685" y="6389801"/>
            <a:ext cx="7258642" cy="461665"/>
          </a:xfrm>
          <a:prstGeom prst="rect">
            <a:avLst/>
          </a:prstGeom>
          <a:noFill/>
        </p:spPr>
        <p:txBody>
          <a:bodyPr wrap="square" rtlCol="0">
            <a:spAutoFit/>
          </a:bodyPr>
          <a:lstStyle/>
          <a:p>
            <a:pPr lvl="0" algn="ctr"/>
            <a:r>
              <a:rPr lang="en-US" sz="2400" b="1" dirty="0">
                <a:solidFill>
                  <a:schemeClr val="bg1"/>
                </a:solidFill>
                <a:latin typeface="Andalus" panose="02020603050405020304" pitchFamily="18" charset="-78"/>
                <a:cs typeface="Andalus" panose="02020603050405020304" pitchFamily="18" charset="-78"/>
              </a:rPr>
              <a:t>Under supervision of:  Dr. Mohammad </a:t>
            </a:r>
            <a:r>
              <a:rPr lang="en-US" sz="2400" b="1" dirty="0" err="1">
                <a:solidFill>
                  <a:schemeClr val="bg1"/>
                </a:solidFill>
                <a:latin typeface="Andalus" panose="02020603050405020304" pitchFamily="18" charset="-78"/>
                <a:cs typeface="Andalus" panose="02020603050405020304" pitchFamily="18" charset="-78"/>
              </a:rPr>
              <a:t>Samaaneh</a:t>
            </a:r>
            <a:endParaRPr lang="en-US" sz="2400" b="1" dirty="0">
              <a:solidFill>
                <a:schemeClr val="bg1"/>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129712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b="1" smtClean="0"/>
              <a:t>07-Jun-20</a:t>
            </a:r>
            <a:endParaRPr lang="en-US" b="1" dirty="0"/>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10</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rPr>
              <a:t>Introduction</a:t>
            </a:r>
            <a:endParaRPr lang="en-US" sz="2400" dirty="0">
              <a:solidFill>
                <a:schemeClr val="bg1"/>
              </a:solidFill>
              <a:latin typeface="Segoe UI (Body)"/>
            </a:endParaRPr>
          </a:p>
        </p:txBody>
      </p:sp>
      <p:sp>
        <p:nvSpPr>
          <p:cNvPr id="12" name="Content Placeholder 19"/>
          <p:cNvSpPr txBox="1">
            <a:spLocks/>
          </p:cNvSpPr>
          <p:nvPr/>
        </p:nvSpPr>
        <p:spPr>
          <a:xfrm>
            <a:off x="427704" y="777280"/>
            <a:ext cx="2847759" cy="6463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4000" dirty="0">
                <a:solidFill>
                  <a:srgbClr val="FFC000"/>
                </a:solidFill>
              </a:rPr>
              <a:t>1</a:t>
            </a:r>
            <a:r>
              <a:rPr kumimoji="0" lang="ar-SA" sz="4000" b="1" i="0" u="none" strike="noStrike" kern="1200" cap="none" spc="0" normalizeH="0" baseline="0" noProof="0" dirty="0" smtClean="0">
                <a:ln>
                  <a:noFill/>
                </a:ln>
                <a:solidFill>
                  <a:srgbClr val="FFC000"/>
                </a:solidFill>
                <a:effectLst/>
                <a:uLnTx/>
                <a:uFillTx/>
              </a:rPr>
              <a:t>.</a:t>
            </a:r>
            <a:r>
              <a:rPr lang="en-US" sz="4000" dirty="0">
                <a:solidFill>
                  <a:srgbClr val="FFC000"/>
                </a:solidFill>
              </a:rPr>
              <a:t>3</a:t>
            </a:r>
            <a:r>
              <a:rPr lang="en-US" sz="4000" dirty="0" smtClean="0">
                <a:solidFill>
                  <a:srgbClr val="FFC000"/>
                </a:solidFill>
              </a:rPr>
              <a:t>: </a:t>
            </a:r>
            <a:r>
              <a:rPr lang="en-US" sz="4000" dirty="0" smtClean="0">
                <a:solidFill>
                  <a:schemeClr val="accent6">
                    <a:lumMod val="75000"/>
                  </a:schemeClr>
                </a:solidFill>
              </a:rPr>
              <a:t>Loads  </a:t>
            </a:r>
            <a:endParaRPr kumimoji="0" lang="en-US" sz="4000" b="1" i="0" u="none" strike="noStrike" kern="1200" cap="none" spc="0" normalizeH="0" baseline="0" noProof="0" dirty="0">
              <a:ln>
                <a:noFill/>
              </a:ln>
              <a:solidFill>
                <a:schemeClr val="accent6">
                  <a:lumMod val="75000"/>
                </a:schemeClr>
              </a:solidFill>
              <a:effectLst/>
              <a:uLnTx/>
              <a:uFillTx/>
            </a:endParaRPr>
          </a:p>
        </p:txBody>
      </p:sp>
      <p:sp>
        <p:nvSpPr>
          <p:cNvPr id="14" name="Rectangle 13"/>
          <p:cNvSpPr/>
          <p:nvPr/>
        </p:nvSpPr>
        <p:spPr>
          <a:xfrm>
            <a:off x="1514901" y="841280"/>
            <a:ext cx="1760562" cy="840230"/>
          </a:xfrm>
          <a:prstGeom prst="rect">
            <a:avLst/>
          </a:prstGeom>
        </p:spPr>
        <p:txBody>
          <a:bodyPr wrap="square">
            <a:spAutoFit/>
          </a:bodyPr>
          <a:lstStyle/>
          <a:p>
            <a:pPr lvl="0" algn="ctr">
              <a:lnSpc>
                <a:spcPct val="90000"/>
              </a:lnSpc>
              <a:spcBef>
                <a:spcPts val="1000"/>
              </a:spcBef>
            </a:pPr>
            <a:endParaRPr kumimoji="0" lang="en-US" sz="5400" b="1" i="0" u="none" strike="noStrike" kern="0" cap="none" spc="0" normalizeH="0" baseline="0" noProof="0" dirty="0">
              <a:ln>
                <a:noFill/>
              </a:ln>
              <a:solidFill>
                <a:schemeClr val="accent6">
                  <a:lumMod val="75000"/>
                </a:schemeClr>
              </a:solidFill>
              <a:effectLst/>
              <a:uLnTx/>
              <a:uFillTx/>
              <a:latin typeface="Segoe UI (Body)"/>
            </a:endParaRPr>
          </a:p>
        </p:txBody>
      </p:sp>
      <p:sp>
        <p:nvSpPr>
          <p:cNvPr id="3" name="Rectangle 2"/>
          <p:cNvSpPr/>
          <p:nvPr/>
        </p:nvSpPr>
        <p:spPr>
          <a:xfrm>
            <a:off x="239359" y="1366519"/>
            <a:ext cx="5555285"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1.3.2</a:t>
            </a:r>
            <a:r>
              <a:rPr lang="en-US" sz="3200" b="1" dirty="0" smtClean="0">
                <a:solidFill>
                  <a:schemeClr val="accent2">
                    <a:lumMod val="75000"/>
                  </a:schemeClr>
                </a:solidFill>
                <a:latin typeface="Century Gothic" panose="020B0502020202020204"/>
              </a:rPr>
              <a:t>:</a:t>
            </a:r>
            <a:r>
              <a:rPr lang="en-US" sz="3200" b="1" dirty="0" smtClean="0">
                <a:solidFill>
                  <a:prstClr val="white"/>
                </a:solidFill>
                <a:latin typeface="Century Gothic" panose="020B0502020202020204"/>
              </a:rPr>
              <a:t> </a:t>
            </a:r>
            <a:r>
              <a:rPr lang="en-US" sz="3200" b="1" dirty="0">
                <a:solidFill>
                  <a:schemeClr val="accent2">
                    <a:lumMod val="50000"/>
                  </a:schemeClr>
                </a:solidFill>
                <a:latin typeface="Century Gothic" panose="020B0502020202020204"/>
              </a:rPr>
              <a:t>Load Combinations</a:t>
            </a:r>
          </a:p>
        </p:txBody>
      </p:sp>
      <p:sp>
        <p:nvSpPr>
          <p:cNvPr id="15" name="Rectangle 14"/>
          <p:cNvSpPr/>
          <p:nvPr/>
        </p:nvSpPr>
        <p:spPr>
          <a:xfrm>
            <a:off x="617943" y="2250370"/>
            <a:ext cx="4798119"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t>
            </a: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2" name="Rectangle 1"/>
          <p:cNvSpPr/>
          <p:nvPr/>
        </p:nvSpPr>
        <p:spPr>
          <a:xfrm>
            <a:off x="990600" y="2509559"/>
            <a:ext cx="6096000" cy="1328569"/>
          </a:xfrm>
          <a:prstGeom prst="rect">
            <a:avLst/>
          </a:prstGeom>
        </p:spPr>
        <p:txBody>
          <a:bodyPr>
            <a:spAutoFit/>
          </a:bodyPr>
          <a:lstStyle/>
          <a:p>
            <a:pPr lvl="0" defTabSz="457200">
              <a:spcBef>
                <a:spcPts val="1000"/>
              </a:spcBef>
              <a:buClr>
                <a:srgbClr val="A53010"/>
              </a:buClr>
            </a:pPr>
            <a:r>
              <a:rPr lang="ar-SA" sz="3600" dirty="0" smtClean="0">
                <a:solidFill>
                  <a:prstClr val="black">
                    <a:lumMod val="75000"/>
                    <a:lumOff val="25000"/>
                  </a:prstClr>
                </a:solidFill>
                <a:latin typeface="Century Gothic" panose="020B0502020202020204"/>
              </a:rPr>
              <a:t> </a:t>
            </a:r>
            <a:endParaRPr lang="en-US" sz="3200" dirty="0">
              <a:solidFill>
                <a:prstClr val="black">
                  <a:lumMod val="75000"/>
                  <a:lumOff val="25000"/>
                </a:prstClr>
              </a:solidFill>
              <a:latin typeface="Century Gothic" panose="020B0502020202020204"/>
            </a:endParaRPr>
          </a:p>
          <a:p>
            <a:pPr lvl="0" defTabSz="457200">
              <a:spcBef>
                <a:spcPts val="1000"/>
              </a:spcBef>
              <a:buClr>
                <a:srgbClr val="A53010"/>
              </a:buClr>
            </a:pPr>
            <a:endParaRPr lang="en-US" sz="3600" dirty="0">
              <a:solidFill>
                <a:prstClr val="black">
                  <a:lumMod val="75000"/>
                  <a:lumOff val="25000"/>
                </a:prstClr>
              </a:solidFill>
              <a:latin typeface="Century Gothic" panose="020B0502020202020204"/>
            </a:endParaRPr>
          </a:p>
        </p:txBody>
      </p:sp>
      <p:sp>
        <p:nvSpPr>
          <p:cNvPr id="13" name="Rectangle 12"/>
          <p:cNvSpPr/>
          <p:nvPr/>
        </p:nvSpPr>
        <p:spPr>
          <a:xfrm>
            <a:off x="1078847" y="1832306"/>
            <a:ext cx="6096000" cy="4626908"/>
          </a:xfrm>
          <a:prstGeom prst="rect">
            <a:avLst/>
          </a:prstGeom>
        </p:spPr>
        <p:txBody>
          <a:bodyPr>
            <a:spAutoFit/>
          </a:bodyPr>
          <a:lstStyle/>
          <a:p>
            <a:pPr lvl="0" defTabSz="457200">
              <a:spcBef>
                <a:spcPts val="1000"/>
              </a:spcBef>
              <a:buClr>
                <a:srgbClr val="A53010"/>
              </a:buClr>
            </a:pPr>
            <a:r>
              <a:rPr lang="en-US" sz="3600" dirty="0">
                <a:solidFill>
                  <a:prstClr val="black">
                    <a:lumMod val="75000"/>
                    <a:lumOff val="25000"/>
                  </a:prstClr>
                </a:solidFill>
                <a:latin typeface="Century Gothic" panose="020B0502020202020204"/>
              </a:rPr>
              <a:t>SEISMIC:</a:t>
            </a: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entury Gothic" panose="020B0502020202020204"/>
              </a:rPr>
              <a:t>1.2 D + 1L +EX+EV</a:t>
            </a: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entury Gothic" panose="020B0502020202020204"/>
              </a:rPr>
              <a:t>1.2 D + 1L - EX+EV</a:t>
            </a: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entury Gothic" panose="020B0502020202020204"/>
              </a:rPr>
              <a:t>0.9 D + EX + EV</a:t>
            </a: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entury Gothic" panose="020B0502020202020204"/>
              </a:rPr>
              <a:t>0.9 D - EX + EV</a:t>
            </a: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entury Gothic" panose="020B0502020202020204"/>
              </a:rPr>
              <a:t>1.2D+L-Ey+Ev  </a:t>
            </a: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entury Gothic" panose="020B0502020202020204"/>
              </a:rPr>
              <a:t>1.2D+L+Ey+Ev </a:t>
            </a: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entury Gothic" panose="020B0502020202020204"/>
              </a:rPr>
              <a:t>0.9+L+Ey+Ev  </a:t>
            </a: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entury Gothic" panose="020B0502020202020204"/>
              </a:rPr>
              <a:t>0.9+L-Ey+Ev</a:t>
            </a:r>
          </a:p>
        </p:txBody>
      </p:sp>
    </p:spTree>
    <p:extLst>
      <p:ext uri="{BB962C8B-B14F-4D97-AF65-F5344CB8AC3E}">
        <p14:creationId xmlns:p14="http://schemas.microsoft.com/office/powerpoint/2010/main" val="140230243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100</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7095597" cy="984885"/>
          </a:xfrm>
          <a:prstGeom prst="rect">
            <a:avLst/>
          </a:prstGeom>
        </p:spPr>
        <p:txBody>
          <a:bodyPr wrap="none">
            <a:spAutoFit/>
          </a:bodyPr>
          <a:lstStyle/>
          <a:p>
            <a:pPr lvl="0"/>
            <a:r>
              <a:rPr lang="en-US" sz="4000" b="1" dirty="0" smtClean="0">
                <a:solidFill>
                  <a:srgbClr val="FFC000"/>
                </a:solidFill>
              </a:rPr>
              <a:t>6.3</a:t>
            </a:r>
            <a:r>
              <a:rPr lang="en-US" sz="4000" b="1" dirty="0">
                <a:solidFill>
                  <a:srgbClr val="FFC000"/>
                </a:solidFill>
              </a:rPr>
              <a:t>: </a:t>
            </a:r>
            <a:r>
              <a:rPr lang="en-US" sz="4000" b="1" dirty="0">
                <a:solidFill>
                  <a:schemeClr val="accent6">
                    <a:lumMod val="75000"/>
                  </a:schemeClr>
                </a:solidFill>
              </a:rPr>
              <a:t>Design Foundation by ETABs</a:t>
            </a:r>
            <a:br>
              <a:rPr lang="en-US" sz="4000" b="1" dirty="0">
                <a:solidFill>
                  <a:schemeClr val="accent6">
                    <a:lumMod val="75000"/>
                  </a:schemeClr>
                </a:solidFill>
              </a:rPr>
            </a:br>
            <a:endParaRPr lang="en-US" dirty="0">
              <a:solidFill>
                <a:schemeClr val="accent6">
                  <a:lumMod val="75000"/>
                </a:schemeClr>
              </a:solidFill>
            </a:endParaRPr>
          </a:p>
        </p:txBody>
      </p:sp>
      <p:sp>
        <p:nvSpPr>
          <p:cNvPr id="6" name="Rectangle 5"/>
          <p:cNvSpPr/>
          <p:nvPr/>
        </p:nvSpPr>
        <p:spPr>
          <a:xfrm>
            <a:off x="452216" y="1113450"/>
            <a:ext cx="8336469" cy="584775"/>
          </a:xfrm>
          <a:prstGeom prst="rect">
            <a:avLst/>
          </a:prstGeom>
        </p:spPr>
        <p:txBody>
          <a:bodyPr wrap="square">
            <a:spAutoFit/>
          </a:bodyPr>
          <a:lstStyle/>
          <a:p>
            <a:pPr lvl="0"/>
            <a:r>
              <a:rPr lang="en-US" sz="3200" b="1" dirty="0" smtClean="0">
                <a:solidFill>
                  <a:srgbClr val="7030A0"/>
                </a:solidFill>
                <a:latin typeface="Century Gothic" panose="020B0502020202020204"/>
              </a:rPr>
              <a:t>6.3.2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a:t>
            </a:r>
            <a:r>
              <a:rPr lang="en-US" sz="3200" b="1" dirty="0">
                <a:solidFill>
                  <a:srgbClr val="ED7D31">
                    <a:lumMod val="50000"/>
                  </a:srgbClr>
                </a:solidFill>
                <a:latin typeface="Century Gothic" panose="020B0502020202020204"/>
              </a:rPr>
              <a:t>Punching Shear Check: </a:t>
            </a:r>
          </a:p>
        </p:txBody>
      </p:sp>
      <p:sp>
        <p:nvSpPr>
          <p:cNvPr id="11" name="Rectangle 10"/>
          <p:cNvSpPr/>
          <p:nvPr/>
        </p:nvSpPr>
        <p:spPr>
          <a:xfrm>
            <a:off x="533400" y="1605893"/>
            <a:ext cx="11206316" cy="83099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As picture shown maximum shear force in x-direction equal to </a:t>
            </a:r>
            <a:r>
              <a:rPr kumimoji="0" lang="en-US" sz="2400" b="1" i="0" u="none" strike="noStrike" kern="0" cap="none" spc="0" normalizeH="0" baseline="0" noProof="0" dirty="0" smtClean="0">
                <a:ln>
                  <a:noFill/>
                </a:ln>
                <a:solidFill>
                  <a:srgbClr val="FF0000"/>
                </a:solidFill>
                <a:effectLst/>
                <a:uLnTx/>
                <a:uFillTx/>
                <a:latin typeface="Century Gothic" panose="020B0502020202020204"/>
              </a:rPr>
              <a:t>1659.741 </a:t>
            </a:r>
            <a:r>
              <a:rPr kumimoji="0" lang="en-US" sz="2400" b="1" i="0" u="none" strike="noStrike" kern="0" cap="none" spc="0" normalizeH="0" baseline="0" noProof="0" dirty="0" err="1" smtClean="0">
                <a:ln>
                  <a:noFill/>
                </a:ln>
                <a:solidFill>
                  <a:srgbClr val="FF0000"/>
                </a:solidFill>
                <a:effectLst/>
                <a:uLnTx/>
                <a:uFillTx/>
                <a:latin typeface="Century Gothic" panose="020B0502020202020204"/>
              </a:rPr>
              <a:t>kN</a:t>
            </a:r>
            <a:r>
              <a:rPr kumimoji="0" lang="en-US" sz="2400" b="1" i="0" u="none" strike="noStrike" kern="0" cap="none" spc="0" normalizeH="0" baseline="0" noProof="0" dirty="0" smtClean="0">
                <a:ln>
                  <a:noFill/>
                </a:ln>
                <a:solidFill>
                  <a:srgbClr val="FF0000"/>
                </a:solidFill>
                <a:effectLst/>
                <a:uLnTx/>
                <a:uFillTx/>
                <a:latin typeface="Century Gothic" panose="020B0502020202020204"/>
              </a:rPr>
              <a:t> </a:t>
            </a: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&lt; </a:t>
            </a: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2512.14 </a:t>
            </a:r>
            <a:r>
              <a:rPr kumimoji="0" lang="en-US" sz="2400" b="1" i="0" u="none" strike="noStrike" kern="0" cap="none" spc="0" normalizeH="0" baseline="0" noProof="0" dirty="0" err="1" smtClean="0">
                <a:ln>
                  <a:noFill/>
                </a:ln>
                <a:solidFill>
                  <a:prstClr val="black">
                    <a:lumMod val="85000"/>
                    <a:lumOff val="15000"/>
                  </a:prstClr>
                </a:solidFill>
                <a:effectLst/>
                <a:uLnTx/>
                <a:uFillTx/>
                <a:latin typeface="Century Gothic" panose="020B0502020202020204"/>
              </a:rPr>
              <a:t>kN</a:t>
            </a: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t>
            </a: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so the capacity of foundation to resist shear force are ok.</a:t>
            </a:r>
            <a:endParaRPr kumimoji="0" lang="en-US" sz="1800" b="0" i="0" u="none" strike="noStrike" kern="0" cap="none" spc="0" normalizeH="0" baseline="0" noProof="0" dirty="0" smtClean="0">
              <a:ln>
                <a:noFill/>
              </a:ln>
              <a:solidFill>
                <a:sysClr val="windowText" lastClr="000000"/>
              </a:solidFill>
              <a:effectLst/>
              <a:uLnTx/>
              <a:uFillTx/>
            </a:endParaRPr>
          </a:p>
        </p:txBody>
      </p:sp>
      <p:pic>
        <p:nvPicPr>
          <p:cNvPr id="12" name="Content Placeholder 3"/>
          <p:cNvPicPr>
            <a:picLocks noChangeAspect="1"/>
          </p:cNvPicPr>
          <p:nvPr/>
        </p:nvPicPr>
        <p:blipFill>
          <a:blip r:embed="rId2"/>
          <a:stretch>
            <a:fillRect/>
          </a:stretch>
        </p:blipFill>
        <p:spPr>
          <a:xfrm>
            <a:off x="1802052" y="2588454"/>
            <a:ext cx="7989062" cy="3738604"/>
          </a:xfrm>
          <a:prstGeom prst="rect">
            <a:avLst/>
          </a:prstGeom>
          <a:ln>
            <a:solidFill>
              <a:srgbClr val="FF0000"/>
            </a:solidFill>
          </a:ln>
        </p:spPr>
      </p:pic>
      <p:sp>
        <p:nvSpPr>
          <p:cNvPr id="13" name="Rounded Rectangle 12"/>
          <p:cNvSpPr/>
          <p:nvPr/>
        </p:nvSpPr>
        <p:spPr>
          <a:xfrm>
            <a:off x="6781960" y="4901898"/>
            <a:ext cx="734095" cy="347729"/>
          </a:xfrm>
          <a:prstGeom prst="roundRect">
            <a:avLst/>
          </a:prstGeom>
          <a:noFill/>
          <a:ln w="38100" cap="rnd"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entury Gothic" panose="020B0502020202020204"/>
            </a:endParaRPr>
          </a:p>
        </p:txBody>
      </p:sp>
    </p:spTree>
    <p:extLst>
      <p:ext uri="{BB962C8B-B14F-4D97-AF65-F5344CB8AC3E}">
        <p14:creationId xmlns:p14="http://schemas.microsoft.com/office/powerpoint/2010/main" val="1713157035"/>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101</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7095597" cy="984885"/>
          </a:xfrm>
          <a:prstGeom prst="rect">
            <a:avLst/>
          </a:prstGeom>
        </p:spPr>
        <p:txBody>
          <a:bodyPr wrap="none">
            <a:spAutoFit/>
          </a:bodyPr>
          <a:lstStyle/>
          <a:p>
            <a:pPr lvl="0"/>
            <a:r>
              <a:rPr lang="en-US" sz="4000" b="1" dirty="0" smtClean="0">
                <a:solidFill>
                  <a:srgbClr val="FFC000"/>
                </a:solidFill>
              </a:rPr>
              <a:t>6.3</a:t>
            </a:r>
            <a:r>
              <a:rPr lang="en-US" sz="4000" b="1" dirty="0">
                <a:solidFill>
                  <a:srgbClr val="FFC000"/>
                </a:solidFill>
              </a:rPr>
              <a:t>: </a:t>
            </a:r>
            <a:r>
              <a:rPr lang="en-US" sz="4000" b="1" dirty="0">
                <a:solidFill>
                  <a:schemeClr val="accent6">
                    <a:lumMod val="75000"/>
                  </a:schemeClr>
                </a:solidFill>
              </a:rPr>
              <a:t>Design Foundation by ETABs</a:t>
            </a:r>
            <a:br>
              <a:rPr lang="en-US" sz="4000" b="1" dirty="0">
                <a:solidFill>
                  <a:schemeClr val="accent6">
                    <a:lumMod val="75000"/>
                  </a:schemeClr>
                </a:solidFill>
              </a:rPr>
            </a:br>
            <a:endParaRPr lang="en-US" dirty="0">
              <a:solidFill>
                <a:schemeClr val="accent6">
                  <a:lumMod val="75000"/>
                </a:schemeClr>
              </a:solidFill>
            </a:endParaRPr>
          </a:p>
        </p:txBody>
      </p:sp>
      <p:sp>
        <p:nvSpPr>
          <p:cNvPr id="6" name="Rectangle 5"/>
          <p:cNvSpPr/>
          <p:nvPr/>
        </p:nvSpPr>
        <p:spPr>
          <a:xfrm>
            <a:off x="452216" y="1170178"/>
            <a:ext cx="8336469" cy="584775"/>
          </a:xfrm>
          <a:prstGeom prst="rect">
            <a:avLst/>
          </a:prstGeom>
        </p:spPr>
        <p:txBody>
          <a:bodyPr wrap="square">
            <a:spAutoFit/>
          </a:bodyPr>
          <a:lstStyle/>
          <a:p>
            <a:pPr lvl="0"/>
            <a:r>
              <a:rPr lang="en-US" sz="3200" b="1" dirty="0" smtClean="0">
                <a:solidFill>
                  <a:srgbClr val="7030A0"/>
                </a:solidFill>
                <a:latin typeface="Century Gothic" panose="020B0502020202020204"/>
              </a:rPr>
              <a:t>6.3.2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a:t>
            </a:r>
            <a:r>
              <a:rPr lang="en-US" sz="3200" b="1" dirty="0">
                <a:solidFill>
                  <a:srgbClr val="ED7D31">
                    <a:lumMod val="50000"/>
                  </a:srgbClr>
                </a:solidFill>
                <a:latin typeface="Century Gothic" panose="020B0502020202020204"/>
              </a:rPr>
              <a:t>Punching Shear Check: </a:t>
            </a:r>
          </a:p>
        </p:txBody>
      </p:sp>
      <p:sp>
        <p:nvSpPr>
          <p:cNvPr id="11" name="Rectangle 10"/>
          <p:cNvSpPr/>
          <p:nvPr/>
        </p:nvSpPr>
        <p:spPr>
          <a:xfrm>
            <a:off x="427703" y="1631229"/>
            <a:ext cx="11406848" cy="107721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Here maximum value equal to </a:t>
            </a:r>
            <a:r>
              <a:rPr kumimoji="0" lang="en-US" sz="2400" b="1" i="0" u="none" strike="noStrike" kern="0" cap="none" spc="0" normalizeH="0" baseline="0" noProof="0" dirty="0" smtClean="0">
                <a:ln>
                  <a:noFill/>
                </a:ln>
                <a:solidFill>
                  <a:srgbClr val="FF0000"/>
                </a:solidFill>
                <a:effectLst/>
                <a:uLnTx/>
                <a:uFillTx/>
                <a:latin typeface="Century Gothic" panose="020B0502020202020204"/>
              </a:rPr>
              <a:t>2159.688 </a:t>
            </a:r>
            <a:r>
              <a:rPr kumimoji="0" lang="en-US" sz="2400" b="1" i="0" u="none" strike="noStrike" kern="0" cap="none" spc="0" normalizeH="0" baseline="0" noProof="0" dirty="0" err="1" smtClean="0">
                <a:ln>
                  <a:noFill/>
                </a:ln>
                <a:solidFill>
                  <a:srgbClr val="FF0000"/>
                </a:solidFill>
                <a:effectLst/>
                <a:uLnTx/>
                <a:uFillTx/>
                <a:latin typeface="Century Gothic" panose="020B0502020202020204"/>
              </a:rPr>
              <a:t>kN</a:t>
            </a:r>
            <a:r>
              <a:rPr kumimoji="0" lang="en-US" sz="2400" b="1" i="0" u="none" strike="noStrike" kern="0" cap="none" spc="0" normalizeH="0" baseline="0" noProof="0" dirty="0" smtClean="0">
                <a:ln>
                  <a:noFill/>
                </a:ln>
                <a:solidFill>
                  <a:srgbClr val="FF0000"/>
                </a:solidFill>
                <a:effectLst/>
                <a:uLnTx/>
                <a:uFillTx/>
                <a:latin typeface="Century Gothic" panose="020B0502020202020204"/>
              </a:rPr>
              <a:t> </a:t>
            </a: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&lt; </a:t>
            </a: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2512.14 </a:t>
            </a:r>
            <a:r>
              <a:rPr kumimoji="0" lang="en-US" sz="2400" b="1" i="0" u="none" strike="noStrike" kern="0" cap="none" spc="0" normalizeH="0" baseline="0" noProof="0" dirty="0" err="1" smtClean="0">
                <a:ln>
                  <a:noFill/>
                </a:ln>
                <a:solidFill>
                  <a:prstClr val="black">
                    <a:lumMod val="85000"/>
                    <a:lumOff val="15000"/>
                  </a:prstClr>
                </a:solidFill>
                <a:effectLst/>
                <a:uLnTx/>
                <a:uFillTx/>
                <a:latin typeface="Century Gothic" panose="020B0502020202020204"/>
              </a:rPr>
              <a:t>kN</a:t>
            </a: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so its ok, also we over conservative because we take the value @ the center of columns. </a:t>
            </a:r>
            <a:b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endParaRPr kumimoji="0" lang="en-US" sz="1400" b="0" i="0" u="none" strike="noStrike" kern="0" cap="none" spc="0" normalizeH="0" baseline="0" noProof="0" dirty="0" smtClean="0">
              <a:ln>
                <a:noFill/>
              </a:ln>
              <a:solidFill>
                <a:sysClr val="windowText" lastClr="000000"/>
              </a:solidFill>
              <a:effectLst/>
              <a:uLnTx/>
              <a:uFillTx/>
            </a:endParaRPr>
          </a:p>
        </p:txBody>
      </p:sp>
      <p:pic>
        <p:nvPicPr>
          <p:cNvPr id="12" name="Content Placeholder 3"/>
          <p:cNvPicPr>
            <a:picLocks noChangeAspect="1"/>
          </p:cNvPicPr>
          <p:nvPr/>
        </p:nvPicPr>
        <p:blipFill>
          <a:blip r:embed="rId2"/>
          <a:stretch>
            <a:fillRect/>
          </a:stretch>
        </p:blipFill>
        <p:spPr>
          <a:xfrm>
            <a:off x="1228043" y="2580815"/>
            <a:ext cx="9160657" cy="3873875"/>
          </a:xfrm>
          <a:prstGeom prst="rect">
            <a:avLst/>
          </a:prstGeom>
        </p:spPr>
      </p:pic>
      <p:sp>
        <p:nvSpPr>
          <p:cNvPr id="13" name="Rounded Rectangle 12"/>
          <p:cNvSpPr/>
          <p:nvPr/>
        </p:nvSpPr>
        <p:spPr>
          <a:xfrm>
            <a:off x="4620450" y="5321325"/>
            <a:ext cx="759853" cy="373488"/>
          </a:xfrm>
          <a:prstGeom prst="roundRect">
            <a:avLst/>
          </a:prstGeom>
          <a:noFill/>
          <a:ln w="38100" cap="rnd"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entury Gothic" panose="020B0502020202020204"/>
            </a:endParaRPr>
          </a:p>
        </p:txBody>
      </p:sp>
    </p:spTree>
    <p:extLst>
      <p:ext uri="{BB962C8B-B14F-4D97-AF65-F5344CB8AC3E}">
        <p14:creationId xmlns:p14="http://schemas.microsoft.com/office/powerpoint/2010/main" val="25806227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102</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5552802" cy="707886"/>
          </a:xfrm>
          <a:prstGeom prst="rect">
            <a:avLst/>
          </a:prstGeom>
        </p:spPr>
        <p:txBody>
          <a:bodyPr wrap="none">
            <a:spAutoFit/>
          </a:bodyPr>
          <a:lstStyle/>
          <a:p>
            <a:pPr lvl="0"/>
            <a:r>
              <a:rPr lang="en-US" sz="4000" b="1" dirty="0" smtClean="0">
                <a:solidFill>
                  <a:srgbClr val="FFC000"/>
                </a:solidFill>
              </a:rPr>
              <a:t>6.4</a:t>
            </a:r>
            <a:r>
              <a:rPr lang="en-US" sz="4000" b="1" dirty="0">
                <a:solidFill>
                  <a:srgbClr val="FFC000"/>
                </a:solidFill>
              </a:rPr>
              <a:t>: </a:t>
            </a:r>
            <a:r>
              <a:rPr lang="en-US" sz="4000" b="1" dirty="0" smtClean="0">
                <a:solidFill>
                  <a:schemeClr val="accent6">
                    <a:lumMod val="75000"/>
                  </a:schemeClr>
                </a:solidFill>
              </a:rPr>
              <a:t>Foundation Detailing</a:t>
            </a:r>
            <a:endParaRPr lang="en-US" dirty="0">
              <a:solidFill>
                <a:schemeClr val="accent6">
                  <a:lumMod val="75000"/>
                </a:schemeClr>
              </a:solidFill>
            </a:endParaRPr>
          </a:p>
        </p:txBody>
      </p:sp>
      <p:sp>
        <p:nvSpPr>
          <p:cNvPr id="6" name="Rectangle 5"/>
          <p:cNvSpPr/>
          <p:nvPr/>
        </p:nvSpPr>
        <p:spPr>
          <a:xfrm>
            <a:off x="452216" y="1185566"/>
            <a:ext cx="8336469" cy="584775"/>
          </a:xfrm>
          <a:prstGeom prst="rect">
            <a:avLst/>
          </a:prstGeom>
        </p:spPr>
        <p:txBody>
          <a:bodyPr wrap="square">
            <a:spAutoFit/>
          </a:bodyPr>
          <a:lstStyle/>
          <a:p>
            <a:pPr lvl="0"/>
            <a:r>
              <a:rPr lang="en-US" sz="3200" b="1" dirty="0" smtClean="0">
                <a:solidFill>
                  <a:srgbClr val="7030A0"/>
                </a:solidFill>
                <a:latin typeface="Century Gothic" panose="020B0502020202020204"/>
              </a:rPr>
              <a:t>6.4.1</a:t>
            </a:r>
            <a:r>
              <a:rPr lang="en-US" sz="3200" b="1" dirty="0" smtClean="0">
                <a:solidFill>
                  <a:srgbClr val="ED7D31">
                    <a:lumMod val="75000"/>
                  </a:srgbClr>
                </a:solidFill>
                <a:latin typeface="Century Gothic" panose="020B0502020202020204"/>
              </a:rPr>
              <a:t>:</a:t>
            </a:r>
            <a:r>
              <a:rPr lang="en-US" sz="3200" b="1" dirty="0">
                <a:solidFill>
                  <a:srgbClr val="ED7D31">
                    <a:lumMod val="50000"/>
                  </a:srgbClr>
                </a:solidFill>
                <a:latin typeface="Century Gothic" panose="020B0502020202020204"/>
              </a:rPr>
              <a:t> </a:t>
            </a:r>
            <a:r>
              <a:rPr lang="en-US" sz="3200" b="1" dirty="0" smtClean="0">
                <a:solidFill>
                  <a:srgbClr val="ED7D31">
                    <a:lumMod val="50000"/>
                  </a:srgbClr>
                </a:solidFill>
                <a:latin typeface="Century Gothic" panose="020B0502020202020204"/>
              </a:rPr>
              <a:t>Rebar </a:t>
            </a:r>
            <a:r>
              <a:rPr lang="en-US" sz="3200" b="1" dirty="0">
                <a:solidFill>
                  <a:srgbClr val="ED7D31">
                    <a:lumMod val="50000"/>
                  </a:srgbClr>
                </a:solidFill>
                <a:latin typeface="Century Gothic" panose="020B0502020202020204"/>
              </a:rPr>
              <a:t>in Direction one: </a:t>
            </a:r>
          </a:p>
        </p:txBody>
      </p:sp>
      <p:sp>
        <p:nvSpPr>
          <p:cNvPr id="11" name="Rectangle 10"/>
          <p:cNvSpPr/>
          <p:nvPr/>
        </p:nvSpPr>
        <p:spPr>
          <a:xfrm>
            <a:off x="452216" y="2760055"/>
            <a:ext cx="4101089" cy="3326039"/>
          </a:xfrm>
          <a:prstGeom prst="rect">
            <a:avLst/>
          </a:prstGeom>
        </p:spPr>
        <p:txBody>
          <a:bodyPr wrap="square">
            <a:spAutoFit/>
          </a:bodyPr>
          <a:lstStyle/>
          <a:p>
            <a:pPr marL="342900" lvl="0" indent="-342900" defTabSz="457200">
              <a:spcBef>
                <a:spcPts val="1000"/>
              </a:spcBef>
              <a:buClr>
                <a:srgbClr val="A53010"/>
              </a:buClr>
              <a:buFont typeface="Wingdings 3" charset="2"/>
              <a:buChar char=""/>
            </a:pPr>
            <a:r>
              <a:rPr lang="en-US" sz="2800" b="1" dirty="0">
                <a:solidFill>
                  <a:prstClr val="black">
                    <a:lumMod val="75000"/>
                    <a:lumOff val="25000"/>
                  </a:prstClr>
                </a:solidFill>
                <a:latin typeface="Century Gothic" panose="020B0502020202020204"/>
              </a:rPr>
              <a:t>Top Rebar:</a:t>
            </a:r>
          </a:p>
          <a:p>
            <a:pPr marL="365760" lvl="0" indent="-274320" defTabSz="457200">
              <a:lnSpc>
                <a:spcPct val="115000"/>
              </a:lnSpc>
              <a:spcBef>
                <a:spcPts val="2000"/>
              </a:spcBef>
              <a:spcAft>
                <a:spcPts val="1000"/>
              </a:spcAft>
              <a:buClr>
                <a:srgbClr val="A53010"/>
              </a:buClr>
              <a:buFont typeface="Wingdings 3" charset="2"/>
              <a:buChar char=""/>
            </a:pPr>
            <a:r>
              <a:rPr lang="en-US" sz="28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As figure shown the top steel is approximately minimum steel and this the general case. </a:t>
            </a:r>
            <a:endParaRPr lang="en-US" sz="28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42900" lvl="0" indent="-342900" defTabSz="457200">
              <a:spcBef>
                <a:spcPts val="1000"/>
              </a:spcBef>
              <a:buClr>
                <a:srgbClr val="A53010"/>
              </a:buClr>
              <a:buFont typeface="Wingdings 3" charset="2"/>
              <a:buChar char=""/>
            </a:pPr>
            <a:endParaRPr lang="en-US" sz="2000" dirty="0">
              <a:solidFill>
                <a:prstClr val="black">
                  <a:lumMod val="75000"/>
                  <a:lumOff val="25000"/>
                </a:prstClr>
              </a:solidFill>
              <a:latin typeface="Century Gothic" panose="020B0502020202020204"/>
            </a:endParaRPr>
          </a:p>
        </p:txBody>
      </p:sp>
      <p:pic>
        <p:nvPicPr>
          <p:cNvPr id="12" name="Picture 11"/>
          <p:cNvPicPr>
            <a:picLocks noChangeAspect="1"/>
          </p:cNvPicPr>
          <p:nvPr/>
        </p:nvPicPr>
        <p:blipFill>
          <a:blip r:embed="rId2"/>
          <a:stretch>
            <a:fillRect/>
          </a:stretch>
        </p:blipFill>
        <p:spPr>
          <a:xfrm>
            <a:off x="4560194" y="2298681"/>
            <a:ext cx="7186411" cy="4095481"/>
          </a:xfrm>
          <a:prstGeom prst="rect">
            <a:avLst/>
          </a:prstGeom>
        </p:spPr>
      </p:pic>
      <p:sp>
        <p:nvSpPr>
          <p:cNvPr id="13" name="Rectangle 12"/>
          <p:cNvSpPr/>
          <p:nvPr/>
        </p:nvSpPr>
        <p:spPr>
          <a:xfrm>
            <a:off x="6155255" y="1760815"/>
            <a:ext cx="4108945" cy="523220"/>
          </a:xfrm>
          <a:prstGeom prst="rect">
            <a:avLst/>
          </a:prstGeom>
        </p:spPr>
        <p:txBody>
          <a:bodyPr wrap="none">
            <a:spAutoFit/>
          </a:bodyPr>
          <a:lstStyle/>
          <a:p>
            <a:pPr marL="342900" lvl="0" indent="-342900" defTabSz="457200">
              <a:spcBef>
                <a:spcPts val="1000"/>
              </a:spcBef>
              <a:buClr>
                <a:srgbClr val="A53010"/>
              </a:buClr>
              <a:buFont typeface="Wingdings 3" charset="2"/>
              <a:buChar char=""/>
            </a:pPr>
            <a:r>
              <a:rPr lang="en-US" sz="28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rPr>
              <a:t>Row Values in direction1</a:t>
            </a:r>
          </a:p>
        </p:txBody>
      </p:sp>
    </p:spTree>
    <p:extLst>
      <p:ext uri="{BB962C8B-B14F-4D97-AF65-F5344CB8AC3E}">
        <p14:creationId xmlns:p14="http://schemas.microsoft.com/office/powerpoint/2010/main" val="152651763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103</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5552802" cy="707886"/>
          </a:xfrm>
          <a:prstGeom prst="rect">
            <a:avLst/>
          </a:prstGeom>
        </p:spPr>
        <p:txBody>
          <a:bodyPr wrap="none">
            <a:spAutoFit/>
          </a:bodyPr>
          <a:lstStyle/>
          <a:p>
            <a:pPr lvl="0"/>
            <a:r>
              <a:rPr lang="en-US" sz="4000" b="1" dirty="0" smtClean="0">
                <a:solidFill>
                  <a:srgbClr val="FFC000"/>
                </a:solidFill>
              </a:rPr>
              <a:t>6.4</a:t>
            </a:r>
            <a:r>
              <a:rPr lang="en-US" sz="4000" b="1" dirty="0">
                <a:solidFill>
                  <a:srgbClr val="FFC000"/>
                </a:solidFill>
              </a:rPr>
              <a:t>: </a:t>
            </a:r>
            <a:r>
              <a:rPr lang="en-US" sz="4000" b="1" dirty="0" smtClean="0">
                <a:solidFill>
                  <a:schemeClr val="accent6">
                    <a:lumMod val="75000"/>
                  </a:schemeClr>
                </a:solidFill>
              </a:rPr>
              <a:t>Foundation Detailing</a:t>
            </a:r>
            <a:endParaRPr lang="en-US" dirty="0">
              <a:solidFill>
                <a:schemeClr val="accent6">
                  <a:lumMod val="75000"/>
                </a:schemeClr>
              </a:solidFill>
            </a:endParaRPr>
          </a:p>
        </p:txBody>
      </p:sp>
      <p:sp>
        <p:nvSpPr>
          <p:cNvPr id="6" name="Rectangle 5"/>
          <p:cNvSpPr/>
          <p:nvPr/>
        </p:nvSpPr>
        <p:spPr>
          <a:xfrm>
            <a:off x="452216" y="1185566"/>
            <a:ext cx="8336469" cy="584775"/>
          </a:xfrm>
          <a:prstGeom prst="rect">
            <a:avLst/>
          </a:prstGeom>
        </p:spPr>
        <p:txBody>
          <a:bodyPr wrap="square">
            <a:spAutoFit/>
          </a:bodyPr>
          <a:lstStyle/>
          <a:p>
            <a:pPr lvl="0"/>
            <a:r>
              <a:rPr lang="en-US" sz="3200" b="1" dirty="0" smtClean="0">
                <a:solidFill>
                  <a:srgbClr val="7030A0"/>
                </a:solidFill>
                <a:latin typeface="Century Gothic" panose="020B0502020202020204"/>
              </a:rPr>
              <a:t>6.4.1</a:t>
            </a:r>
            <a:r>
              <a:rPr lang="en-US" sz="3200" b="1" dirty="0" smtClean="0">
                <a:solidFill>
                  <a:srgbClr val="ED7D31">
                    <a:lumMod val="75000"/>
                  </a:srgbClr>
                </a:solidFill>
                <a:latin typeface="Century Gothic" panose="020B0502020202020204"/>
              </a:rPr>
              <a:t>:</a:t>
            </a:r>
            <a:r>
              <a:rPr lang="en-US" sz="3200" b="1" dirty="0">
                <a:solidFill>
                  <a:srgbClr val="ED7D31">
                    <a:lumMod val="50000"/>
                  </a:srgbClr>
                </a:solidFill>
                <a:latin typeface="Century Gothic" panose="020B0502020202020204"/>
              </a:rPr>
              <a:t> </a:t>
            </a:r>
            <a:r>
              <a:rPr lang="en-US" sz="3200" b="1" dirty="0" smtClean="0">
                <a:solidFill>
                  <a:srgbClr val="ED7D31">
                    <a:lumMod val="50000"/>
                  </a:srgbClr>
                </a:solidFill>
                <a:latin typeface="Century Gothic" panose="020B0502020202020204"/>
              </a:rPr>
              <a:t>Rebar </a:t>
            </a:r>
            <a:r>
              <a:rPr lang="en-US" sz="3200" b="1" dirty="0">
                <a:solidFill>
                  <a:srgbClr val="ED7D31">
                    <a:lumMod val="50000"/>
                  </a:srgbClr>
                </a:solidFill>
                <a:latin typeface="Century Gothic" panose="020B0502020202020204"/>
              </a:rPr>
              <a:t>in Direction one: </a:t>
            </a:r>
          </a:p>
        </p:txBody>
      </p:sp>
      <p:sp>
        <p:nvSpPr>
          <p:cNvPr id="11" name="Rectangle 10"/>
          <p:cNvSpPr/>
          <p:nvPr/>
        </p:nvSpPr>
        <p:spPr>
          <a:xfrm>
            <a:off x="718071" y="2702305"/>
            <a:ext cx="3190252" cy="2375009"/>
          </a:xfrm>
          <a:prstGeom prst="rect">
            <a:avLst/>
          </a:prstGeom>
        </p:spPr>
        <p:txBody>
          <a:bodyPr wrap="square">
            <a:spAutoFit/>
          </a:bodyPr>
          <a:lstStyle/>
          <a:p>
            <a:pPr marL="342900" lvl="0" indent="-342900" defTabSz="457200">
              <a:spcBef>
                <a:spcPts val="1000"/>
              </a:spcBef>
              <a:buClr>
                <a:srgbClr val="A53010"/>
              </a:buClr>
              <a:buFont typeface="Wingdings 3" charset="2"/>
              <a:buChar char=""/>
            </a:pPr>
            <a:r>
              <a:rPr lang="en-US" sz="2800" b="1" dirty="0">
                <a:solidFill>
                  <a:prstClr val="black">
                    <a:lumMod val="75000"/>
                    <a:lumOff val="25000"/>
                  </a:prstClr>
                </a:solidFill>
                <a:latin typeface="Century Gothic" panose="020B0502020202020204"/>
              </a:rPr>
              <a:t>Bottom Rebar:</a:t>
            </a:r>
          </a:p>
          <a:p>
            <a:pPr marL="342900" lvl="0" indent="-342900" defTabSz="457200">
              <a:spcBef>
                <a:spcPts val="1000"/>
              </a:spcBef>
              <a:buClr>
                <a:srgbClr val="A53010"/>
              </a:buClr>
              <a:buFont typeface="Wingdings 3" charset="2"/>
              <a:buChar char=""/>
            </a:pPr>
            <a:r>
              <a:rPr lang="en-US" sz="28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Here we note that the steel is too big than previous so its ok. </a:t>
            </a:r>
            <a:endParaRPr lang="en-US" sz="28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p:txBody>
      </p:sp>
      <p:pic>
        <p:nvPicPr>
          <p:cNvPr id="12" name="Content Placeholder 4"/>
          <p:cNvPicPr>
            <a:picLocks noChangeAspect="1"/>
          </p:cNvPicPr>
          <p:nvPr/>
        </p:nvPicPr>
        <p:blipFill>
          <a:blip r:embed="rId2"/>
          <a:stretch>
            <a:fillRect/>
          </a:stretch>
        </p:blipFill>
        <p:spPr>
          <a:xfrm>
            <a:off x="4149664" y="1768165"/>
            <a:ext cx="7516969" cy="4435688"/>
          </a:xfrm>
          <a:prstGeom prst="rect">
            <a:avLst/>
          </a:prstGeom>
        </p:spPr>
      </p:pic>
    </p:spTree>
    <p:extLst>
      <p:ext uri="{BB962C8B-B14F-4D97-AF65-F5344CB8AC3E}">
        <p14:creationId xmlns:p14="http://schemas.microsoft.com/office/powerpoint/2010/main" val="296365956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104</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5552802" cy="707886"/>
          </a:xfrm>
          <a:prstGeom prst="rect">
            <a:avLst/>
          </a:prstGeom>
        </p:spPr>
        <p:txBody>
          <a:bodyPr wrap="none">
            <a:spAutoFit/>
          </a:bodyPr>
          <a:lstStyle/>
          <a:p>
            <a:pPr lvl="0"/>
            <a:r>
              <a:rPr lang="en-US" sz="4000" b="1" dirty="0" smtClean="0">
                <a:solidFill>
                  <a:srgbClr val="FFC000"/>
                </a:solidFill>
              </a:rPr>
              <a:t>6.4</a:t>
            </a:r>
            <a:r>
              <a:rPr lang="en-US" sz="4000" b="1" dirty="0">
                <a:solidFill>
                  <a:srgbClr val="FFC000"/>
                </a:solidFill>
              </a:rPr>
              <a:t>: </a:t>
            </a:r>
            <a:r>
              <a:rPr lang="en-US" sz="4000" b="1" dirty="0" smtClean="0">
                <a:solidFill>
                  <a:schemeClr val="accent6">
                    <a:lumMod val="75000"/>
                  </a:schemeClr>
                </a:solidFill>
              </a:rPr>
              <a:t>Foundation Detailing</a:t>
            </a:r>
            <a:endParaRPr lang="en-US" dirty="0">
              <a:solidFill>
                <a:schemeClr val="accent6">
                  <a:lumMod val="75000"/>
                </a:schemeClr>
              </a:solidFill>
            </a:endParaRPr>
          </a:p>
        </p:txBody>
      </p:sp>
      <p:sp>
        <p:nvSpPr>
          <p:cNvPr id="6" name="Rectangle 5"/>
          <p:cNvSpPr/>
          <p:nvPr/>
        </p:nvSpPr>
        <p:spPr>
          <a:xfrm>
            <a:off x="452216" y="1185566"/>
            <a:ext cx="8336469" cy="584775"/>
          </a:xfrm>
          <a:prstGeom prst="rect">
            <a:avLst/>
          </a:prstGeom>
        </p:spPr>
        <p:txBody>
          <a:bodyPr wrap="square">
            <a:spAutoFit/>
          </a:bodyPr>
          <a:lstStyle/>
          <a:p>
            <a:pPr lvl="0"/>
            <a:r>
              <a:rPr lang="en-US" sz="3200" b="1" dirty="0" smtClean="0">
                <a:solidFill>
                  <a:srgbClr val="7030A0"/>
                </a:solidFill>
                <a:latin typeface="Century Gothic" panose="020B0502020202020204"/>
              </a:rPr>
              <a:t>6.4.2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Rebar </a:t>
            </a:r>
            <a:r>
              <a:rPr lang="en-US" sz="3200" b="1" dirty="0">
                <a:solidFill>
                  <a:srgbClr val="ED7D31">
                    <a:lumMod val="50000"/>
                  </a:srgbClr>
                </a:solidFill>
                <a:latin typeface="Century Gothic" panose="020B0502020202020204"/>
              </a:rPr>
              <a:t>in Direction </a:t>
            </a:r>
            <a:r>
              <a:rPr lang="en-US" sz="3200" b="1" dirty="0" smtClean="0">
                <a:solidFill>
                  <a:srgbClr val="ED7D31">
                    <a:lumMod val="50000"/>
                  </a:srgbClr>
                </a:solidFill>
                <a:latin typeface="Century Gothic" panose="020B0502020202020204"/>
              </a:rPr>
              <a:t>Two: </a:t>
            </a:r>
            <a:endParaRPr lang="en-US" sz="3200" b="1" dirty="0">
              <a:solidFill>
                <a:srgbClr val="ED7D31">
                  <a:lumMod val="50000"/>
                </a:srgbClr>
              </a:solidFill>
              <a:latin typeface="Century Gothic" panose="020B0502020202020204"/>
            </a:endParaRPr>
          </a:p>
        </p:txBody>
      </p:sp>
      <p:pic>
        <p:nvPicPr>
          <p:cNvPr id="11" name="Content Placeholder 3"/>
          <p:cNvPicPr>
            <a:picLocks noChangeAspect="1"/>
          </p:cNvPicPr>
          <p:nvPr/>
        </p:nvPicPr>
        <p:blipFill>
          <a:blip r:embed="rId2"/>
          <a:stretch>
            <a:fillRect/>
          </a:stretch>
        </p:blipFill>
        <p:spPr>
          <a:xfrm>
            <a:off x="2828030" y="1770342"/>
            <a:ext cx="8721546" cy="4419444"/>
          </a:xfrm>
          <a:prstGeom prst="rect">
            <a:avLst/>
          </a:prstGeom>
        </p:spPr>
      </p:pic>
      <p:sp>
        <p:nvSpPr>
          <p:cNvPr id="12" name="Rectangle 11"/>
          <p:cNvSpPr/>
          <p:nvPr/>
        </p:nvSpPr>
        <p:spPr>
          <a:xfrm>
            <a:off x="533400" y="2999700"/>
            <a:ext cx="6096000" cy="861774"/>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Top Rebar</a:t>
            </a:r>
            <a:br>
              <a:rPr kumimoji="0" lang="en-US" sz="32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endParaRPr kumimoji="0" lang="en-US" sz="1600" b="1"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2394994606"/>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105</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5552802" cy="707886"/>
          </a:xfrm>
          <a:prstGeom prst="rect">
            <a:avLst/>
          </a:prstGeom>
        </p:spPr>
        <p:txBody>
          <a:bodyPr wrap="none">
            <a:spAutoFit/>
          </a:bodyPr>
          <a:lstStyle/>
          <a:p>
            <a:pPr lvl="0"/>
            <a:r>
              <a:rPr lang="en-US" sz="4000" b="1" dirty="0" smtClean="0">
                <a:solidFill>
                  <a:srgbClr val="FFC000"/>
                </a:solidFill>
              </a:rPr>
              <a:t>6.4</a:t>
            </a:r>
            <a:r>
              <a:rPr lang="en-US" sz="4000" b="1" dirty="0">
                <a:solidFill>
                  <a:srgbClr val="FFC000"/>
                </a:solidFill>
              </a:rPr>
              <a:t>: </a:t>
            </a:r>
            <a:r>
              <a:rPr lang="en-US" sz="4000" b="1" dirty="0" smtClean="0">
                <a:solidFill>
                  <a:schemeClr val="accent6">
                    <a:lumMod val="75000"/>
                  </a:schemeClr>
                </a:solidFill>
              </a:rPr>
              <a:t>Foundation Detailing</a:t>
            </a:r>
            <a:endParaRPr lang="en-US" dirty="0">
              <a:solidFill>
                <a:schemeClr val="accent6">
                  <a:lumMod val="75000"/>
                </a:schemeClr>
              </a:solidFill>
            </a:endParaRPr>
          </a:p>
        </p:txBody>
      </p:sp>
      <p:sp>
        <p:nvSpPr>
          <p:cNvPr id="6" name="Rectangle 5"/>
          <p:cNvSpPr/>
          <p:nvPr/>
        </p:nvSpPr>
        <p:spPr>
          <a:xfrm>
            <a:off x="452216" y="1185566"/>
            <a:ext cx="8336469" cy="584775"/>
          </a:xfrm>
          <a:prstGeom prst="rect">
            <a:avLst/>
          </a:prstGeom>
        </p:spPr>
        <p:txBody>
          <a:bodyPr wrap="square">
            <a:spAutoFit/>
          </a:bodyPr>
          <a:lstStyle/>
          <a:p>
            <a:pPr lvl="0"/>
            <a:r>
              <a:rPr lang="en-US" sz="3200" b="1" dirty="0" smtClean="0">
                <a:solidFill>
                  <a:srgbClr val="7030A0"/>
                </a:solidFill>
                <a:latin typeface="Century Gothic" panose="020B0502020202020204"/>
              </a:rPr>
              <a:t>6.4.2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Rebar </a:t>
            </a:r>
            <a:r>
              <a:rPr lang="en-US" sz="3200" b="1" dirty="0">
                <a:solidFill>
                  <a:srgbClr val="ED7D31">
                    <a:lumMod val="50000"/>
                  </a:srgbClr>
                </a:solidFill>
                <a:latin typeface="Century Gothic" panose="020B0502020202020204"/>
              </a:rPr>
              <a:t>in Direction </a:t>
            </a:r>
            <a:r>
              <a:rPr lang="en-US" sz="3200" b="1" dirty="0" smtClean="0">
                <a:solidFill>
                  <a:srgbClr val="ED7D31">
                    <a:lumMod val="50000"/>
                  </a:srgbClr>
                </a:solidFill>
                <a:latin typeface="Century Gothic" panose="020B0502020202020204"/>
              </a:rPr>
              <a:t>Two: </a:t>
            </a:r>
            <a:endParaRPr lang="en-US" sz="3200" b="1" dirty="0">
              <a:solidFill>
                <a:srgbClr val="ED7D31">
                  <a:lumMod val="50000"/>
                </a:srgbClr>
              </a:solidFill>
              <a:latin typeface="Century Gothic" panose="020B0502020202020204"/>
            </a:endParaRPr>
          </a:p>
        </p:txBody>
      </p:sp>
      <p:pic>
        <p:nvPicPr>
          <p:cNvPr id="11" name="Content Placeholder 3"/>
          <p:cNvPicPr>
            <a:picLocks noChangeAspect="1"/>
          </p:cNvPicPr>
          <p:nvPr/>
        </p:nvPicPr>
        <p:blipFill>
          <a:blip r:embed="rId2"/>
          <a:stretch>
            <a:fillRect/>
          </a:stretch>
        </p:blipFill>
        <p:spPr>
          <a:xfrm>
            <a:off x="3207434" y="1799634"/>
            <a:ext cx="8412480" cy="4362016"/>
          </a:xfrm>
          <a:prstGeom prst="rect">
            <a:avLst/>
          </a:prstGeom>
        </p:spPr>
      </p:pic>
      <p:sp>
        <p:nvSpPr>
          <p:cNvPr id="12" name="Rectangle 11"/>
          <p:cNvSpPr/>
          <p:nvPr/>
        </p:nvSpPr>
        <p:spPr>
          <a:xfrm>
            <a:off x="427703" y="2745478"/>
            <a:ext cx="6096000" cy="769441"/>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Bottom Rebar:</a:t>
            </a:r>
            <a:br>
              <a:rPr kumimoji="0" lang="en-US" sz="28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endParaRPr kumimoji="0" lang="en-US" sz="1600" b="1"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458471396"/>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5" y="6356350"/>
            <a:ext cx="551363"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106</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718071" y="686518"/>
            <a:ext cx="7705186" cy="707886"/>
          </a:xfrm>
          <a:prstGeom prst="rect">
            <a:avLst/>
          </a:prstGeom>
        </p:spPr>
        <p:txBody>
          <a:bodyPr wrap="none">
            <a:spAutoFit/>
          </a:bodyPr>
          <a:lstStyle/>
          <a:p>
            <a:pPr lvl="0"/>
            <a:r>
              <a:rPr lang="en-US" sz="4000" b="1" dirty="0" smtClean="0">
                <a:solidFill>
                  <a:srgbClr val="FFC000"/>
                </a:solidFill>
              </a:rPr>
              <a:t>6.5: </a:t>
            </a:r>
            <a:r>
              <a:rPr lang="en-US" sz="4000" b="1" dirty="0" smtClean="0">
                <a:solidFill>
                  <a:srgbClr val="70AD47">
                    <a:lumMod val="75000"/>
                  </a:srgbClr>
                </a:solidFill>
              </a:rPr>
              <a:t>Mat </a:t>
            </a:r>
            <a:r>
              <a:rPr lang="en-US" sz="4000" b="1" dirty="0">
                <a:solidFill>
                  <a:srgbClr val="70AD47">
                    <a:lumMod val="75000"/>
                  </a:srgbClr>
                </a:solidFill>
              </a:rPr>
              <a:t>foundation Reinforcement</a:t>
            </a:r>
            <a:endParaRPr lang="en-US" dirty="0">
              <a:solidFill>
                <a:srgbClr val="70AD47">
                  <a:lumMod val="75000"/>
                </a:srgbClr>
              </a:solidFill>
            </a:endParaRPr>
          </a:p>
        </p:txBody>
      </p:sp>
      <p:pic>
        <p:nvPicPr>
          <p:cNvPr id="11" name="Content Placeholder 3"/>
          <p:cNvPicPr>
            <a:picLocks/>
          </p:cNvPicPr>
          <p:nvPr/>
        </p:nvPicPr>
        <p:blipFill>
          <a:blip r:embed="rId2">
            <a:extLst>
              <a:ext uri="{28A0092B-C50C-407E-A947-70E740481C1C}">
                <a14:useLocalDpi xmlns:a14="http://schemas.microsoft.com/office/drawing/2010/main" val="0"/>
              </a:ext>
            </a:extLst>
          </a:blip>
          <a:stretch>
            <a:fillRect/>
          </a:stretch>
        </p:blipFill>
        <p:spPr>
          <a:xfrm>
            <a:off x="1460713" y="1394404"/>
            <a:ext cx="9453092" cy="4809448"/>
          </a:xfrm>
          <a:prstGeom prst="rect">
            <a:avLst/>
          </a:prstGeom>
        </p:spPr>
      </p:pic>
    </p:spTree>
    <p:extLst>
      <p:ext uri="{BB962C8B-B14F-4D97-AF65-F5344CB8AC3E}">
        <p14:creationId xmlns:p14="http://schemas.microsoft.com/office/powerpoint/2010/main" val="395691083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107</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8806374" cy="707886"/>
          </a:xfrm>
          <a:prstGeom prst="rect">
            <a:avLst/>
          </a:prstGeom>
        </p:spPr>
        <p:txBody>
          <a:bodyPr wrap="square">
            <a:spAutoFit/>
          </a:bodyPr>
          <a:lstStyle/>
          <a:p>
            <a:pPr lvl="0"/>
            <a:r>
              <a:rPr lang="en-US" sz="4000" b="1" dirty="0">
                <a:solidFill>
                  <a:srgbClr val="FFC000"/>
                </a:solidFill>
              </a:rPr>
              <a:t>7.1</a:t>
            </a:r>
            <a:r>
              <a:rPr lang="en-US" sz="4000" b="1" dirty="0" smtClean="0">
                <a:solidFill>
                  <a:srgbClr val="FFC000"/>
                </a:solidFill>
              </a:rPr>
              <a:t>: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p:sp>
        <p:nvSpPr>
          <p:cNvPr id="6" name="Rectangle 5"/>
          <p:cNvSpPr/>
          <p:nvPr/>
        </p:nvSpPr>
        <p:spPr>
          <a:xfrm>
            <a:off x="746386" y="2286409"/>
            <a:ext cx="3878498" cy="523220"/>
          </a:xfrm>
          <a:prstGeom prst="rect">
            <a:avLst/>
          </a:prstGeom>
        </p:spPr>
        <p:txBody>
          <a:bodyPr wrap="none">
            <a:spAutoFit/>
          </a:bodyPr>
          <a:lstStyle/>
          <a:p>
            <a:pPr marL="342900" lvl="0" indent="-342900" defTabSz="457200">
              <a:spcBef>
                <a:spcPts val="1000"/>
              </a:spcBef>
              <a:buClr>
                <a:srgbClr val="A53010"/>
              </a:buClr>
              <a:buFont typeface="Wingdings 3" charset="2"/>
              <a:buChar char=""/>
            </a:pPr>
            <a:r>
              <a:rPr lang="en-US" sz="28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rPr>
              <a:t>Location of Shear Wall:</a:t>
            </a:r>
            <a:endParaRPr lang="en-US" sz="2800" dirty="0">
              <a:solidFill>
                <a:prstClr val="black">
                  <a:lumMod val="75000"/>
                  <a:lumOff val="25000"/>
                </a:prstClr>
              </a:solidFill>
              <a:latin typeface="Century Gothic" panose="020B0502020202020204"/>
            </a:endParaRPr>
          </a:p>
        </p:txBody>
      </p:sp>
      <p:pic>
        <p:nvPicPr>
          <p:cNvPr id="11" name="Picture 10"/>
          <p:cNvPicPr/>
          <p:nvPr/>
        </p:nvPicPr>
        <p:blipFill>
          <a:blip r:embed="rId2">
            <a:extLst>
              <a:ext uri="{28A0092B-C50C-407E-A947-70E740481C1C}">
                <a14:useLocalDpi xmlns:a14="http://schemas.microsoft.com/office/drawing/2010/main" val="0"/>
              </a:ext>
            </a:extLst>
          </a:blip>
          <a:stretch>
            <a:fillRect/>
          </a:stretch>
        </p:blipFill>
        <p:spPr>
          <a:xfrm>
            <a:off x="4793813" y="1416962"/>
            <a:ext cx="5705340" cy="4874655"/>
          </a:xfrm>
          <a:prstGeom prst="rect">
            <a:avLst/>
          </a:prstGeom>
        </p:spPr>
      </p:pic>
    </p:spTree>
    <p:extLst>
      <p:ext uri="{BB962C8B-B14F-4D97-AF65-F5344CB8AC3E}">
        <p14:creationId xmlns:p14="http://schemas.microsoft.com/office/powerpoint/2010/main" val="198983625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108</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518115"/>
            <a:ext cx="5498418" cy="707886"/>
          </a:xfrm>
          <a:prstGeom prst="rect">
            <a:avLst/>
          </a:prstGeom>
        </p:spPr>
        <p:txBody>
          <a:bodyPr wrap="square">
            <a:spAutoFit/>
          </a:bodyPr>
          <a:lstStyle/>
          <a:p>
            <a:pPr lvl="0"/>
            <a:r>
              <a:rPr lang="en-US" sz="4000" b="1" dirty="0">
                <a:solidFill>
                  <a:srgbClr val="FFC000"/>
                </a:solidFill>
              </a:rPr>
              <a:t>7.1</a:t>
            </a:r>
            <a:r>
              <a:rPr lang="en-US" sz="4000" b="1" dirty="0" smtClean="0">
                <a:solidFill>
                  <a:srgbClr val="FFC000"/>
                </a:solidFill>
              </a:rPr>
              <a:t>: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p:sp>
        <p:nvSpPr>
          <p:cNvPr id="12" name="Rectangle 11"/>
          <p:cNvSpPr/>
          <p:nvPr/>
        </p:nvSpPr>
        <p:spPr>
          <a:xfrm>
            <a:off x="4602332" y="919881"/>
            <a:ext cx="7102135"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By using section designer program:</a:t>
            </a:r>
            <a:b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we got the following results:</a:t>
            </a:r>
            <a:endParaRPr kumimoji="0" lang="en-US" sz="1600" b="0" i="0" u="none" strike="noStrike" kern="0" cap="none" spc="0" normalizeH="0" baseline="0" noProof="0" dirty="0" smtClean="0">
              <a:ln>
                <a:noFill/>
              </a:ln>
              <a:solidFill>
                <a:sysClr val="windowText" lastClr="000000"/>
              </a:solidFill>
              <a:effectLst/>
              <a:uLnTx/>
              <a:uFillTx/>
            </a:endParaRPr>
          </a:p>
        </p:txBody>
      </p:sp>
      <p:pic>
        <p:nvPicPr>
          <p:cNvPr id="13" name="Picture 12"/>
          <p:cNvPicPr>
            <a:picLocks noChangeAspect="1"/>
          </p:cNvPicPr>
          <p:nvPr/>
        </p:nvPicPr>
        <p:blipFill>
          <a:blip r:embed="rId2"/>
          <a:stretch>
            <a:fillRect/>
          </a:stretch>
        </p:blipFill>
        <p:spPr>
          <a:xfrm>
            <a:off x="5293217" y="1871457"/>
            <a:ext cx="6898783" cy="3400023"/>
          </a:xfrm>
          <a:prstGeom prst="rect">
            <a:avLst/>
          </a:prstGeom>
        </p:spPr>
      </p:pic>
      <mc:AlternateContent xmlns:mc="http://schemas.openxmlformats.org/markup-compatibility/2006" xmlns:a14="http://schemas.microsoft.com/office/drawing/2010/main">
        <mc:Choice Requires="a14">
          <p:sp>
            <p:nvSpPr>
              <p:cNvPr id="14" name="Rectangle 13"/>
              <p:cNvSpPr/>
              <p:nvPr/>
            </p:nvSpPr>
            <p:spPr>
              <a:xfrm>
                <a:off x="533400" y="1393826"/>
                <a:ext cx="6096000" cy="4765407"/>
              </a:xfrm>
              <a:prstGeom prst="rect">
                <a:avLst/>
              </a:prstGeom>
            </p:spPr>
            <p:txBody>
              <a:bodyPr>
                <a:spAutoFit/>
              </a:bodyPr>
              <a:lstStyle/>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rPr>
                  <a:t>ultimate forces in this table:</a:t>
                </a: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r>
                      <a:rPr lang="en-US" sz="2000" b="1" i="1">
                        <a:solidFill>
                          <a:prstClr val="black">
                            <a:lumMod val="75000"/>
                            <a:lumOff val="25000"/>
                          </a:prstClr>
                        </a:solidFill>
                        <a:latin typeface="Cambria Math" panose="02040503050406030204" pitchFamily="18" charset="0"/>
                        <a:ea typeface="Calibri" panose="020F0502020204030204" pitchFamily="34" charset="0"/>
                        <a:cs typeface="Arial" panose="020B0604020202020204" pitchFamily="34" charset="0"/>
                      </a:rPr>
                      <m:t>𝒑</m:t>
                    </m:r>
                    <m:r>
                      <a:rPr lang="en-US" sz="2000" b="1" i="1">
                        <a:solidFill>
                          <a:prstClr val="black">
                            <a:lumMod val="75000"/>
                            <a:lumOff val="25000"/>
                          </a:prstClr>
                        </a:solidFill>
                        <a:latin typeface="Cambria Math" panose="02040503050406030204" pitchFamily="18" charset="0"/>
                        <a:ea typeface="Calibri" panose="020F0502020204030204" pitchFamily="34" charset="0"/>
                        <a:cs typeface="Arial" panose="020B0604020202020204" pitchFamily="34" charset="0"/>
                      </a:rPr>
                      <m:t>=</m:t>
                    </m:r>
                    <m:r>
                      <a:rPr lang="en-US" sz="2000" b="1" i="1">
                        <a:solidFill>
                          <a:prstClr val="black">
                            <a:lumMod val="75000"/>
                            <a:lumOff val="25000"/>
                          </a:prstClr>
                        </a:solidFill>
                        <a:latin typeface="Cambria Math" panose="02040503050406030204" pitchFamily="18" charset="0"/>
                        <a:ea typeface="Calibri" panose="020F0502020204030204" pitchFamily="34" charset="0"/>
                        <a:cs typeface="Arial" panose="020B0604020202020204" pitchFamily="34" charset="0"/>
                      </a:rPr>
                      <m:t>𝟏𝟓𝟏𝟗</m:t>
                    </m:r>
                    <m:r>
                      <a:rPr lang="en-US" sz="2000" b="1" i="1">
                        <a:solidFill>
                          <a:prstClr val="black">
                            <a:lumMod val="75000"/>
                            <a:lumOff val="25000"/>
                          </a:prstClr>
                        </a:solidFill>
                        <a:latin typeface="Cambria Math" panose="02040503050406030204" pitchFamily="18" charset="0"/>
                        <a:ea typeface="Calibri" panose="020F0502020204030204" pitchFamily="34" charset="0"/>
                        <a:cs typeface="Arial" panose="020B0604020202020204" pitchFamily="34" charset="0"/>
                      </a:rPr>
                      <m:t>.</m:t>
                    </m:r>
                    <m:r>
                      <a:rPr lang="en-US" sz="2000" b="1" i="1">
                        <a:solidFill>
                          <a:prstClr val="black">
                            <a:lumMod val="75000"/>
                            <a:lumOff val="25000"/>
                          </a:prstClr>
                        </a:solidFill>
                        <a:latin typeface="Cambria Math" panose="02040503050406030204" pitchFamily="18" charset="0"/>
                        <a:ea typeface="Calibri" panose="020F0502020204030204" pitchFamily="34" charset="0"/>
                        <a:cs typeface="Arial" panose="020B0604020202020204" pitchFamily="34" charset="0"/>
                      </a:rPr>
                      <m:t>𝟐𝟕𝟑𝟗</m:t>
                    </m:r>
                    <m:r>
                      <a:rPr lang="en-US" sz="2000" b="1" i="1">
                        <a:solidFill>
                          <a:prstClr val="black">
                            <a:lumMod val="75000"/>
                            <a:lumOff val="25000"/>
                          </a:prstClr>
                        </a:solidFill>
                        <a:latin typeface="Cambria Math" panose="02040503050406030204" pitchFamily="18" charset="0"/>
                        <a:ea typeface="Calibri" panose="020F0502020204030204" pitchFamily="34" charset="0"/>
                        <a:cs typeface="Arial" panose="020B0604020202020204" pitchFamily="34" charset="0"/>
                      </a:rPr>
                      <m:t> </m:t>
                    </m:r>
                    <m:r>
                      <a:rPr lang="en-US" sz="2000" b="1" i="1">
                        <a:solidFill>
                          <a:prstClr val="black">
                            <a:lumMod val="75000"/>
                            <a:lumOff val="25000"/>
                          </a:prstClr>
                        </a:solidFill>
                        <a:latin typeface="Cambria Math" panose="02040503050406030204" pitchFamily="18" charset="0"/>
                        <a:ea typeface="Calibri" panose="020F0502020204030204" pitchFamily="34" charset="0"/>
                        <a:cs typeface="Arial" panose="020B0604020202020204" pitchFamily="34" charset="0"/>
                      </a:rPr>
                      <m:t>𝑲𝑵</m:t>
                    </m:r>
                  </m:oMath>
                </a14:m>
                <a:endParaRPr lang="en-US" sz="2000" b="1"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𝑀</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𝑢</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9642</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1441</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𝐾𝑁</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m:t>
                    </m:r>
                  </m:oMath>
                </a14:m>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𝑀</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𝑢</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31</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4517</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𝐾𝑁</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oMath>
                </a14:m>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Required area of steel = 0.015263 </a:t>
                </a:r>
                <a14:m>
                  <m:oMath xmlns:m="http://schemas.openxmlformats.org/officeDocument/2006/math">
                    <m:sSup>
                      <m:sSup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p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m:t>
                        </m:r>
                      </m:e>
                      <m:sup>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sup>
                    </m:sSup>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15263</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sSup>
                      <m:sSup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p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𝑚𝑚</m:t>
                        </m:r>
                      </m:e>
                      <m:sup>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sup>
                    </m:sSup>
                  </m:oMath>
                </a14:m>
                <a:endParaRPr lang="en-US" sz="16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𝑙𝑒𝑛𝑔𝑡</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h</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75</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oMath>
                </a14:m>
                <a:endParaRPr lang="en-US" sz="16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𝑡</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h</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𝑖𝑐𝑘𝑛𝑒𝑠𝑠</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oMath>
                </a14:m>
                <a:endParaRPr lang="en-US" sz="16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533400" y="1393826"/>
                <a:ext cx="6096000" cy="4765407"/>
              </a:xfrm>
              <a:prstGeom prst="rect">
                <a:avLst/>
              </a:prstGeom>
              <a:blipFill rotWithShape="0">
                <a:blip r:embed="rId3"/>
                <a:stretch>
                  <a:fillRect l="-1400" t="-1024" b="-640"/>
                </a:stretch>
              </a:blipFill>
            </p:spPr>
            <p:txBody>
              <a:bodyPr/>
              <a:lstStyle/>
              <a:p>
                <a:r>
                  <a:rPr lang="en-US">
                    <a:noFill/>
                  </a:rPr>
                  <a:t> </a:t>
                </a:r>
              </a:p>
            </p:txBody>
          </p:sp>
        </mc:Fallback>
      </mc:AlternateContent>
    </p:spTree>
    <p:extLst>
      <p:ext uri="{BB962C8B-B14F-4D97-AF65-F5344CB8AC3E}">
        <p14:creationId xmlns:p14="http://schemas.microsoft.com/office/powerpoint/2010/main" val="34618722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109</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578825" y="548325"/>
            <a:ext cx="8806374" cy="707886"/>
          </a:xfrm>
          <a:prstGeom prst="rect">
            <a:avLst/>
          </a:prstGeom>
        </p:spPr>
        <p:txBody>
          <a:bodyPr wrap="square">
            <a:spAutoFit/>
          </a:bodyPr>
          <a:lstStyle/>
          <a:p>
            <a:pPr lvl="0"/>
            <a:r>
              <a:rPr lang="en-US" sz="4000" b="1" dirty="0">
                <a:solidFill>
                  <a:srgbClr val="FFC000"/>
                </a:solidFill>
              </a:rPr>
              <a:t>7.1</a:t>
            </a:r>
            <a:r>
              <a:rPr lang="en-US" sz="4000" b="1" dirty="0" smtClean="0">
                <a:solidFill>
                  <a:srgbClr val="FFC000"/>
                </a:solidFill>
              </a:rPr>
              <a:t>: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6" name="Rectangle 5"/>
              <p:cNvSpPr/>
              <p:nvPr/>
            </p:nvSpPr>
            <p:spPr>
              <a:xfrm>
                <a:off x="860323" y="1118883"/>
                <a:ext cx="6096000" cy="1406347"/>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sng" strike="noStrike" kern="0" cap="none" spc="0" normalizeH="0" baseline="0" noProof="0" dirty="0" smtClean="0">
                    <a:ln>
                      <a:noFill/>
                    </a:ln>
                    <a:solidFill>
                      <a:prstClr val="black">
                        <a:lumMod val="85000"/>
                        <a:lumOff val="15000"/>
                      </a:prstClr>
                    </a:solidFill>
                    <a:effectLst/>
                    <a:uLnTx/>
                    <a:uFillTx/>
                    <a:latin typeface="Calibri" panose="020F0502020204030204" pitchFamily="34" charset="0"/>
                    <a:ea typeface="Times New Roman" panose="02020603050405020304" pitchFamily="18" charset="0"/>
                    <a:cs typeface="Arial" panose="020B0604020202020204" pitchFamily="34" charset="0"/>
                  </a:rPr>
                  <a:t>From </a:t>
                </a:r>
                <a:r>
                  <a:rPr kumimoji="0" lang="en-US" sz="2800" b="1" i="0" u="sng" strike="noStrike" kern="0" cap="none" spc="0" normalizeH="0" baseline="0" noProof="0" dirty="0" err="1" smtClean="0">
                    <a:ln>
                      <a:noFill/>
                    </a:ln>
                    <a:solidFill>
                      <a:prstClr val="black">
                        <a:lumMod val="85000"/>
                        <a:lumOff val="15000"/>
                      </a:prstClr>
                    </a:solidFill>
                    <a:effectLst/>
                    <a:uLnTx/>
                    <a:uFillTx/>
                    <a:latin typeface="Calibri" panose="020F0502020204030204" pitchFamily="34" charset="0"/>
                    <a:ea typeface="Times New Roman" panose="02020603050405020304" pitchFamily="18" charset="0"/>
                    <a:cs typeface="Arial" panose="020B0604020202020204" pitchFamily="34" charset="0"/>
                  </a:rPr>
                  <a:t>Bresler</a:t>
                </a:r>
                <a:r>
                  <a:rPr kumimoji="0" lang="en-US" sz="2800" b="1" i="0" u="sng" strike="noStrike" kern="0" cap="none" spc="0" normalizeH="0" baseline="0" noProof="0" dirty="0" smtClean="0">
                    <a:ln>
                      <a:noFill/>
                    </a:ln>
                    <a:solidFill>
                      <a:prstClr val="black">
                        <a:lumMod val="85000"/>
                        <a:lumOff val="15000"/>
                      </a:prstClr>
                    </a:solidFill>
                    <a:effectLst/>
                    <a:uLnTx/>
                    <a:uFillTx/>
                    <a:latin typeface="Calibri" panose="020F0502020204030204" pitchFamily="34" charset="0"/>
                    <a:ea typeface="Times New Roman" panose="02020603050405020304" pitchFamily="18" charset="0"/>
                    <a:cs typeface="Arial" panose="020B0604020202020204" pitchFamily="34" charset="0"/>
                  </a:rPr>
                  <a:t> </a:t>
                </a:r>
                <a:r>
                  <a:rPr kumimoji="0" lang="en-US" sz="2800" b="1" i="0" u="sng" strike="noStrike" kern="0" cap="none" spc="0" normalizeH="0" baseline="0" noProof="0" dirty="0">
                    <a:ln>
                      <a:noFill/>
                    </a:ln>
                    <a:solidFill>
                      <a:prstClr val="black">
                        <a:lumMod val="85000"/>
                        <a:lumOff val="15000"/>
                      </a:prstClr>
                    </a:solidFill>
                    <a:effectLst/>
                    <a:uLnTx/>
                    <a:uFillTx/>
                    <a:latin typeface="Calibri" panose="020F0502020204030204" pitchFamily="34" charset="0"/>
                    <a:ea typeface="Times New Roman" panose="02020603050405020304" pitchFamily="18" charset="0"/>
                    <a:cs typeface="Arial" panose="020B0604020202020204" pitchFamily="34" charset="0"/>
                  </a:rPr>
                  <a:t>equation: </a:t>
                </a:r>
                <a:r>
                  <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Arial" panose="020B0604020202020204" pitchFamily="34" charset="0"/>
                  </a:rPr>
                  <a:t/>
                </a:r>
                <a:br>
                  <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Arial" panose="020B0604020202020204" pitchFamily="34" charset="0"/>
                  </a:rPr>
                </a:br>
                <a14:m>
                  <m:oMathPara xmlns:m="http://schemas.openxmlformats.org/officeDocument/2006/math">
                    <m:oMathParaPr>
                      <m:jc m:val="centerGroup"/>
                    </m:oMathParaPr>
                    <m:oMath xmlns:m="http://schemas.openxmlformats.org/officeDocument/2006/math">
                      <m:f>
                        <m:fPr>
                          <m:ctrlP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ctrlPr>
                        </m:fPr>
                        <m:num>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1</m:t>
                          </m:r>
                        </m:num>
                        <m:den>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m:t>
                          </m:r>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𝑝𝑛</m:t>
                          </m:r>
                        </m:den>
                      </m:f>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 </m:t>
                      </m:r>
                      <m:f>
                        <m:fPr>
                          <m:ctrlP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ctrlPr>
                        </m:fPr>
                        <m:num>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1</m:t>
                          </m:r>
                        </m:num>
                        <m:den>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m:t>
                          </m:r>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𝑝𝑥</m:t>
                          </m:r>
                        </m:den>
                      </m:f>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 </m:t>
                      </m:r>
                      <m:f>
                        <m:fPr>
                          <m:ctrlP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ctrlPr>
                        </m:fPr>
                        <m:num>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1</m:t>
                          </m:r>
                        </m:num>
                        <m:den>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m:t>
                          </m:r>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𝑝𝑦</m:t>
                          </m:r>
                        </m:den>
                      </m:f>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 + </m:t>
                      </m:r>
                      <m:f>
                        <m:fPr>
                          <m:ctrlP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ctrlPr>
                        </m:fPr>
                        <m:num>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1</m:t>
                          </m:r>
                        </m:num>
                        <m:den>
                          <m:sSub>
                            <m:sSubPr>
                              <m:ctrlP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ctrlPr>
                            </m:sSubPr>
                            <m:e>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𝑝</m:t>
                              </m:r>
                            </m:e>
                            <m:sub>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𝑜</m:t>
                              </m:r>
                            </m:sub>
                          </m:sSub>
                        </m:den>
                      </m:f>
                      <m:r>
                        <a:rPr kumimoji="0" lang="en-US" sz="28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  </m:t>
                      </m:r>
                    </m:oMath>
                  </m:oMathPara>
                </a14:m>
                <a:r>
                  <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Arial" panose="020B0604020202020204" pitchFamily="34" charset="0"/>
                  </a:rPr>
                  <a:t/>
                </a:r>
                <a:br>
                  <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Arial" panose="020B0604020202020204" pitchFamily="34" charset="0"/>
                  </a:rPr>
                </a:br>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6" name="Rectangle 5"/>
              <p:cNvSpPr>
                <a:spLocks noRot="1" noChangeAspect="1" noMove="1" noResize="1" noEditPoints="1" noAdjustHandles="1" noChangeArrowheads="1" noChangeShapeType="1" noTextEdit="1"/>
              </p:cNvSpPr>
              <p:nvPr/>
            </p:nvSpPr>
            <p:spPr>
              <a:xfrm>
                <a:off x="860323" y="1118883"/>
                <a:ext cx="6096000" cy="1406347"/>
              </a:xfrm>
              <a:prstGeom prst="rect">
                <a:avLst/>
              </a:prstGeom>
              <a:blipFill rotWithShape="0">
                <a:blip r:embed="rId2"/>
                <a:stretch>
                  <a:fillRect l="-2000" t="-43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860322" y="2541062"/>
                <a:ext cx="10879393" cy="3249929"/>
              </a:xfrm>
              <a:prstGeom prst="rect">
                <a:avLst/>
              </a:prstGeom>
            </p:spPr>
            <p:txBody>
              <a:bodyPr wrap="square">
                <a:spAutoFit/>
              </a:bodyPr>
              <a:lstStyle/>
              <a:p>
                <a:pPr marL="365760" lvl="0" indent="-274320" defTabSz="457200">
                  <a:lnSpc>
                    <a:spcPct val="115000"/>
                  </a:lnSpc>
                  <a:spcBef>
                    <a:spcPts val="2000"/>
                  </a:spcBef>
                  <a:spcAft>
                    <a:spcPts val="1000"/>
                  </a:spcAft>
                  <a:buClr>
                    <a:srgbClr val="A53010"/>
                  </a:buClr>
                  <a:buFont typeface="Wingdings 3" charset="2"/>
                  <a:buChar char=""/>
                </a:pPr>
                <a:r>
                  <a:rPr lang="en-US"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From </a:t>
                </a:r>
                <a14:m>
                  <m:oMath xmlns:m="http://schemas.openxmlformats.org/officeDocument/2006/math">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𝑀</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𝑢</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m:t>
                        </m:r>
                      </m:sub>
                    </m:s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𝑑𝑒𝑡𝑒𝑟𝑚𝑖𝑛𝑒</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𝑝𝑥</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𝑓𝑟𝑜𝑚</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𝑖𝑛𝑡𝑒𝑟𝑎𝑐𝑡𝑖𝑜𝑛</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𝑑𝑖𝑎𝑔𝑟𝑎𝑚</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𝑝𝑥</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13900</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𝑘𝑛</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 </m:t>
                    </m:r>
                  </m:oMath>
                </a14:m>
                <a:endParaRPr lang="en-US" sz="1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From </a:t>
                </a:r>
                <a14:m>
                  <m:oMath xmlns:m="http://schemas.openxmlformats.org/officeDocument/2006/math">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𝑀</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𝑢</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sub>
                    </m:s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𝑑𝑒𝑡𝑒𝑟𝑚𝑖𝑛𝑒</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𝑝𝑦</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𝑓𝑟𝑜𝑚</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𝑖𝑛𝑡𝑒𝑟𝑎𝑐𝑡𝑖𝑜𝑛</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𝑑𝑖𝑎𝑔𝑟𝑎𝑚</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𝑝𝑦</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14000</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𝑘𝑛</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 </m:t>
                    </m:r>
                  </m:oMath>
                </a14:m>
                <a:endParaRPr lang="en-US" sz="1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Minimum steel ratio for walls (</a:t>
                </a:r>
                <a14:m>
                  <m:oMath xmlns:m="http://schemas.openxmlformats.org/officeDocument/2006/math">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𝜌</m:t>
                    </m:r>
                  </m:oMath>
                </a14:m>
                <a:r>
                  <a:rPr lang="en-US"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 0.0025) , </a:t>
                </a:r>
                <a14:m>
                  <m:oMath xmlns:m="http://schemas.openxmlformats.org/officeDocument/2006/math">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𝑆</m:t>
                        </m:r>
                      </m:sub>
                    </m:s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𝜌</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𝑔</m:t>
                        </m:r>
                      </m:sub>
                    </m:s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0025</m:t>
                    </m:r>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𝑔</m:t>
                        </m:r>
                      </m:sub>
                    </m:s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oMath>
                </a14:m>
                <a:endParaRPr lang="en-US" sz="1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m:rPr>
                        <m:sty m:val="p"/>
                      </m:rP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pn</m:t>
                    </m:r>
                    <m: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m:rPr>
                        <m:sty m:val="p"/>
                      </m:rP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λ</m:t>
                    </m:r>
                    <m: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85</m:t>
                    </m:r>
                    <m:r>
                      <m:rPr>
                        <m:sty m:val="p"/>
                      </m:rP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fc</m:t>
                    </m:r>
                    <m: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d>
                      <m:d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dPr>
                      <m:e>
                        <m:r>
                          <m:rPr>
                            <m:sty m:val="p"/>
                          </m:rP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Ag</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m:rPr>
                            <m:sty m:val="p"/>
                          </m:rP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As</m:t>
                        </m:r>
                      </m:e>
                    </m:d>
                    <m: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m:rPr>
                        <m:sty m:val="p"/>
                      </m:rP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fyAs</m:t>
                    </m:r>
                  </m:oMath>
                </a14:m>
                <a:r>
                  <a:rPr lang="en-US"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 0.65*0.80* ( 0.85*28 ( </a:t>
                </a:r>
                <a14:m>
                  <m:oMath xmlns:m="http://schemas.openxmlformats.org/officeDocument/2006/math">
                    <m:r>
                      <m:rPr>
                        <m:sty m:val="p"/>
                      </m:rP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Ag</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0025</m:t>
                    </m:r>
                    <m:r>
                      <m:rPr>
                        <m:sty m:val="p"/>
                      </m:rP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Ag</m:t>
                    </m:r>
                  </m:oMath>
                </a14:m>
                <a:r>
                  <a:rPr lang="en-US"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  + 420 * </a:t>
                </a:r>
                <a14:m>
                  <m:oMath xmlns:m="http://schemas.openxmlformats.org/officeDocument/2006/math">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0025</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m:rPr>
                        <m:sty m:val="p"/>
                      </m:rP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Ag</m:t>
                    </m:r>
                    <m:r>
                      <a:rPr lang="en-US">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oMath>
                </a14:m>
                <a:r>
                  <a:rPr lang="en-US"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a:t>
                </a:r>
              </a:p>
              <a:p>
                <a:pPr marL="91440" lvl="0" defTabSz="457200">
                  <a:lnSpc>
                    <a:spcPct val="115000"/>
                  </a:lnSpc>
                  <a:spcBef>
                    <a:spcPts val="2000"/>
                  </a:spcBef>
                  <a:spcAft>
                    <a:spcPts val="1000"/>
                  </a:spcAft>
                  <a:buClr>
                    <a:srgbClr val="A53010"/>
                  </a:buClr>
                </a:pPr>
                <a:r>
                  <a:rPr lang="en-US"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  12.89 * 5750 * 200 = </a:t>
                </a:r>
                <a:r>
                  <a:rPr lang="en-US" b="1"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14823.50 KN  </a:t>
                </a:r>
                <a:r>
                  <a:rPr lang="en-US" b="1" dirty="0">
                    <a:solidFill>
                      <a:srgbClr val="FF0000"/>
                    </a:solidFill>
                    <a:latin typeface="Calibri" panose="020F0502020204030204" pitchFamily="34" charset="0"/>
                    <a:ea typeface="Times New Roman" panose="02020603050405020304" pitchFamily="18" charset="0"/>
                    <a:cs typeface="Arial" panose="020B0604020202020204" pitchFamily="34" charset="0"/>
                  </a:rPr>
                  <a:t>&gt;&gt;&gt; </a:t>
                </a:r>
                <a:r>
                  <a:rPr lang="en-US" b="1"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1519.2739KN</a:t>
                </a:r>
                <a:r>
                  <a:rPr lang="en-US"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so its </a:t>
                </a:r>
                <a:r>
                  <a:rPr lang="en-US" b="1"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ok </a:t>
                </a:r>
                <a:endParaRPr lang="en-US" b="1"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860322" y="2541062"/>
                <a:ext cx="10879393" cy="3249929"/>
              </a:xfrm>
              <a:prstGeom prst="rect">
                <a:avLst/>
              </a:prstGeom>
              <a:blipFill rotWithShape="0">
                <a:blip r:embed="rId3"/>
                <a:stretch>
                  <a:fillRect t="-375" b="-1501"/>
                </a:stretch>
              </a:blipFill>
            </p:spPr>
            <p:txBody>
              <a:bodyPr/>
              <a:lstStyle/>
              <a:p>
                <a:r>
                  <a:rPr lang="en-US">
                    <a:noFill/>
                  </a:rPr>
                  <a:t> </a:t>
                </a:r>
              </a:p>
            </p:txBody>
          </p:sp>
        </mc:Fallback>
      </mc:AlternateContent>
    </p:spTree>
    <p:extLst>
      <p:ext uri="{BB962C8B-B14F-4D97-AF65-F5344CB8AC3E}">
        <p14:creationId xmlns:p14="http://schemas.microsoft.com/office/powerpoint/2010/main" val="5018264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b="1" smtClean="0"/>
              <a:t>07-Jun-20</a:t>
            </a:r>
            <a:endParaRPr lang="en-US" b="1" dirty="0"/>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11</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rPr>
              <a:t>Introduction</a:t>
            </a:r>
            <a:endParaRPr lang="en-US" sz="2400" dirty="0">
              <a:solidFill>
                <a:schemeClr val="bg1"/>
              </a:solidFill>
              <a:latin typeface="Segoe UI (Body)"/>
            </a:endParaRPr>
          </a:p>
        </p:txBody>
      </p:sp>
      <p:sp>
        <p:nvSpPr>
          <p:cNvPr id="12" name="Content Placeholder 19"/>
          <p:cNvSpPr txBox="1">
            <a:spLocks/>
          </p:cNvSpPr>
          <p:nvPr/>
        </p:nvSpPr>
        <p:spPr>
          <a:xfrm>
            <a:off x="427704" y="777280"/>
            <a:ext cx="2847759" cy="6463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4000" dirty="0">
                <a:solidFill>
                  <a:srgbClr val="FFC000"/>
                </a:solidFill>
              </a:rPr>
              <a:t>1</a:t>
            </a:r>
            <a:r>
              <a:rPr kumimoji="0" lang="ar-SA" sz="4000" b="1" i="0" u="none" strike="noStrike" kern="1200" cap="none" spc="0" normalizeH="0" baseline="0" noProof="0" dirty="0" smtClean="0">
                <a:ln>
                  <a:noFill/>
                </a:ln>
                <a:solidFill>
                  <a:srgbClr val="FFC000"/>
                </a:solidFill>
                <a:effectLst/>
                <a:uLnTx/>
                <a:uFillTx/>
              </a:rPr>
              <a:t>.</a:t>
            </a:r>
            <a:r>
              <a:rPr lang="en-US" sz="4000" dirty="0">
                <a:solidFill>
                  <a:srgbClr val="FFC000"/>
                </a:solidFill>
              </a:rPr>
              <a:t>3</a:t>
            </a:r>
            <a:r>
              <a:rPr lang="en-US" sz="4000" dirty="0" smtClean="0">
                <a:solidFill>
                  <a:srgbClr val="FFC000"/>
                </a:solidFill>
              </a:rPr>
              <a:t>: </a:t>
            </a:r>
            <a:r>
              <a:rPr lang="en-US" sz="4000" dirty="0" smtClean="0">
                <a:solidFill>
                  <a:schemeClr val="accent6">
                    <a:lumMod val="75000"/>
                  </a:schemeClr>
                </a:solidFill>
              </a:rPr>
              <a:t>Loads  </a:t>
            </a:r>
            <a:endParaRPr kumimoji="0" lang="en-US" sz="4000" b="1" i="0" u="none" strike="noStrike" kern="1200" cap="none" spc="0" normalizeH="0" baseline="0" noProof="0" dirty="0">
              <a:ln>
                <a:noFill/>
              </a:ln>
              <a:solidFill>
                <a:schemeClr val="accent6">
                  <a:lumMod val="75000"/>
                </a:schemeClr>
              </a:solidFill>
              <a:effectLst/>
              <a:uLnTx/>
              <a:uFillTx/>
            </a:endParaRPr>
          </a:p>
        </p:txBody>
      </p:sp>
      <p:sp>
        <p:nvSpPr>
          <p:cNvPr id="14" name="Rectangle 13"/>
          <p:cNvSpPr/>
          <p:nvPr/>
        </p:nvSpPr>
        <p:spPr>
          <a:xfrm>
            <a:off x="1514901" y="841280"/>
            <a:ext cx="1760562" cy="840230"/>
          </a:xfrm>
          <a:prstGeom prst="rect">
            <a:avLst/>
          </a:prstGeom>
        </p:spPr>
        <p:txBody>
          <a:bodyPr wrap="square">
            <a:spAutoFit/>
          </a:bodyPr>
          <a:lstStyle/>
          <a:p>
            <a:pPr lvl="0" algn="ctr">
              <a:lnSpc>
                <a:spcPct val="90000"/>
              </a:lnSpc>
              <a:spcBef>
                <a:spcPts val="1000"/>
              </a:spcBef>
            </a:pPr>
            <a:endParaRPr kumimoji="0" lang="en-US" sz="5400" b="1" i="0" u="none" strike="noStrike" kern="0" cap="none" spc="0" normalizeH="0" baseline="0" noProof="0" dirty="0">
              <a:ln>
                <a:noFill/>
              </a:ln>
              <a:solidFill>
                <a:schemeClr val="accent6">
                  <a:lumMod val="75000"/>
                </a:schemeClr>
              </a:solidFill>
              <a:effectLst/>
              <a:uLnTx/>
              <a:uFillTx/>
              <a:latin typeface="Segoe UI (Body)"/>
            </a:endParaRPr>
          </a:p>
        </p:txBody>
      </p:sp>
      <p:sp>
        <p:nvSpPr>
          <p:cNvPr id="3" name="Rectangle 2"/>
          <p:cNvSpPr/>
          <p:nvPr/>
        </p:nvSpPr>
        <p:spPr>
          <a:xfrm>
            <a:off x="239359" y="1366519"/>
            <a:ext cx="5555285"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1.3.2</a:t>
            </a:r>
            <a:r>
              <a:rPr lang="en-US" sz="3200" b="1" dirty="0" smtClean="0">
                <a:solidFill>
                  <a:schemeClr val="accent2">
                    <a:lumMod val="75000"/>
                  </a:schemeClr>
                </a:solidFill>
                <a:latin typeface="Century Gothic" panose="020B0502020202020204"/>
              </a:rPr>
              <a:t>:</a:t>
            </a:r>
            <a:r>
              <a:rPr lang="en-US" sz="3200" b="1" dirty="0" smtClean="0">
                <a:solidFill>
                  <a:prstClr val="white"/>
                </a:solidFill>
                <a:latin typeface="Century Gothic" panose="020B0502020202020204"/>
              </a:rPr>
              <a:t> </a:t>
            </a:r>
            <a:r>
              <a:rPr lang="en-US" sz="3200" b="1" dirty="0">
                <a:solidFill>
                  <a:schemeClr val="accent2">
                    <a:lumMod val="50000"/>
                  </a:schemeClr>
                </a:solidFill>
                <a:latin typeface="Century Gothic" panose="020B0502020202020204"/>
              </a:rPr>
              <a:t>Load Combinations</a:t>
            </a:r>
          </a:p>
        </p:txBody>
      </p:sp>
      <p:sp>
        <p:nvSpPr>
          <p:cNvPr id="15" name="Rectangle 14"/>
          <p:cNvSpPr/>
          <p:nvPr/>
        </p:nvSpPr>
        <p:spPr>
          <a:xfrm>
            <a:off x="617943" y="2250370"/>
            <a:ext cx="4798119"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t>
            </a: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2" name="Rectangle 1"/>
          <p:cNvSpPr/>
          <p:nvPr/>
        </p:nvSpPr>
        <p:spPr>
          <a:xfrm>
            <a:off x="990600" y="2509559"/>
            <a:ext cx="6096000" cy="1328569"/>
          </a:xfrm>
          <a:prstGeom prst="rect">
            <a:avLst/>
          </a:prstGeom>
        </p:spPr>
        <p:txBody>
          <a:bodyPr>
            <a:spAutoFit/>
          </a:bodyPr>
          <a:lstStyle/>
          <a:p>
            <a:pPr lvl="0" defTabSz="457200">
              <a:spcBef>
                <a:spcPts val="1000"/>
              </a:spcBef>
              <a:buClr>
                <a:srgbClr val="A53010"/>
              </a:buClr>
            </a:pPr>
            <a:r>
              <a:rPr lang="ar-SA" sz="3600" dirty="0" smtClean="0">
                <a:solidFill>
                  <a:prstClr val="black">
                    <a:lumMod val="75000"/>
                    <a:lumOff val="25000"/>
                  </a:prstClr>
                </a:solidFill>
                <a:latin typeface="Century Gothic" panose="020B0502020202020204"/>
              </a:rPr>
              <a:t> </a:t>
            </a:r>
            <a:endParaRPr lang="en-US" sz="3200" dirty="0">
              <a:solidFill>
                <a:prstClr val="black">
                  <a:lumMod val="75000"/>
                  <a:lumOff val="25000"/>
                </a:prstClr>
              </a:solidFill>
              <a:latin typeface="Century Gothic" panose="020B0502020202020204"/>
            </a:endParaRPr>
          </a:p>
          <a:p>
            <a:pPr lvl="0" defTabSz="457200">
              <a:spcBef>
                <a:spcPts val="1000"/>
              </a:spcBef>
              <a:buClr>
                <a:srgbClr val="A53010"/>
              </a:buClr>
            </a:pPr>
            <a:endParaRPr lang="en-US" sz="3600" dirty="0">
              <a:solidFill>
                <a:prstClr val="black">
                  <a:lumMod val="75000"/>
                  <a:lumOff val="25000"/>
                </a:prstClr>
              </a:solidFill>
              <a:latin typeface="Century Gothic" panose="020B0502020202020204"/>
            </a:endParaRPr>
          </a:p>
        </p:txBody>
      </p:sp>
      <p:sp>
        <p:nvSpPr>
          <p:cNvPr id="13" name="Rectangle 12"/>
          <p:cNvSpPr/>
          <p:nvPr/>
        </p:nvSpPr>
        <p:spPr>
          <a:xfrm>
            <a:off x="1078847" y="1948850"/>
            <a:ext cx="6096000" cy="646331"/>
          </a:xfrm>
          <a:prstGeom prst="rect">
            <a:avLst/>
          </a:prstGeom>
        </p:spPr>
        <p:txBody>
          <a:bodyPr>
            <a:spAutoFit/>
          </a:bodyPr>
          <a:lstStyle/>
          <a:p>
            <a:pPr lvl="0" defTabSz="457200">
              <a:spcBef>
                <a:spcPts val="1000"/>
              </a:spcBef>
              <a:buClr>
                <a:srgbClr val="A53010"/>
              </a:buClr>
            </a:pPr>
            <a:r>
              <a:rPr lang="en-US" sz="3600" dirty="0" smtClean="0">
                <a:solidFill>
                  <a:prstClr val="black">
                    <a:lumMod val="75000"/>
                    <a:lumOff val="25000"/>
                  </a:prstClr>
                </a:solidFill>
                <a:latin typeface="Century Gothic" panose="020B0502020202020204"/>
              </a:rPr>
              <a:t> </a:t>
            </a:r>
            <a:endParaRPr lang="en-US" sz="2400" dirty="0">
              <a:solidFill>
                <a:prstClr val="black">
                  <a:lumMod val="75000"/>
                  <a:lumOff val="25000"/>
                </a:prstClr>
              </a:solidFill>
              <a:latin typeface="Century Gothic" panose="020B0502020202020204"/>
            </a:endParaRPr>
          </a:p>
        </p:txBody>
      </p:sp>
      <p:sp>
        <p:nvSpPr>
          <p:cNvPr id="16" name="Rectangle 15"/>
          <p:cNvSpPr/>
          <p:nvPr/>
        </p:nvSpPr>
        <p:spPr>
          <a:xfrm>
            <a:off x="990600" y="2318182"/>
            <a:ext cx="6096000" cy="3934410"/>
          </a:xfrm>
          <a:prstGeom prst="rect">
            <a:avLst/>
          </a:prstGeom>
        </p:spPr>
        <p:txBody>
          <a:bodyPr>
            <a:spAutoFit/>
          </a:bodyPr>
          <a:lstStyle/>
          <a:p>
            <a:pPr lvl="0" defTabSz="457200">
              <a:spcBef>
                <a:spcPts val="1000"/>
              </a:spcBef>
              <a:buClr>
                <a:srgbClr val="A53010"/>
              </a:buClr>
            </a:pPr>
            <a:r>
              <a:rPr lang="en-US" sz="3200" dirty="0">
                <a:solidFill>
                  <a:prstClr val="black">
                    <a:lumMod val="75000"/>
                    <a:lumOff val="25000"/>
                  </a:prstClr>
                </a:solidFill>
                <a:latin typeface="Century Gothic" panose="020B0502020202020204"/>
              </a:rPr>
              <a:t>SERVICE</a:t>
            </a:r>
            <a:r>
              <a:rPr lang="en-US" sz="3200" dirty="0" smtClean="0">
                <a:solidFill>
                  <a:prstClr val="black">
                    <a:lumMod val="75000"/>
                    <a:lumOff val="25000"/>
                  </a:prstClr>
                </a:solidFill>
                <a:latin typeface="Century Gothic" panose="020B0502020202020204"/>
              </a:rPr>
              <a:t>:</a:t>
            </a:r>
          </a:p>
          <a:p>
            <a:pPr marL="342900" lvl="0" indent="-342900" defTabSz="457200">
              <a:spcBef>
                <a:spcPts val="1000"/>
              </a:spcBef>
              <a:buClr>
                <a:srgbClr val="A53010"/>
              </a:buClr>
              <a:buFont typeface="Wingdings 3" charset="2"/>
              <a:buChar char=""/>
            </a:pPr>
            <a:r>
              <a:rPr lang="en-US" sz="2400" dirty="0" smtClean="0">
                <a:solidFill>
                  <a:prstClr val="black">
                    <a:lumMod val="75000"/>
                    <a:lumOff val="25000"/>
                  </a:prstClr>
                </a:solidFill>
                <a:latin typeface="Century Gothic" panose="020B0502020202020204"/>
              </a:rPr>
              <a:t>1D </a:t>
            </a:r>
            <a:r>
              <a:rPr lang="en-US" sz="2400" dirty="0">
                <a:solidFill>
                  <a:prstClr val="black">
                    <a:lumMod val="75000"/>
                    <a:lumOff val="25000"/>
                  </a:prstClr>
                </a:solidFill>
                <a:latin typeface="Century Gothic" panose="020B0502020202020204"/>
              </a:rPr>
              <a:t>+ </a:t>
            </a:r>
            <a:r>
              <a:rPr lang="en-US" sz="2400" dirty="0" smtClean="0">
                <a:solidFill>
                  <a:prstClr val="black">
                    <a:lumMod val="75000"/>
                    <a:lumOff val="25000"/>
                  </a:prstClr>
                </a:solidFill>
                <a:latin typeface="Century Gothic" panose="020B0502020202020204"/>
              </a:rPr>
              <a:t>1L</a:t>
            </a:r>
            <a:endParaRPr lang="en-US" sz="2400" dirty="0">
              <a:solidFill>
                <a:prstClr val="black">
                  <a:lumMod val="75000"/>
                  <a:lumOff val="25000"/>
                </a:prstClr>
              </a:solidFill>
              <a:latin typeface="Century Gothic" panose="020B0502020202020204"/>
            </a:endParaRPr>
          </a:p>
          <a:p>
            <a:pPr marL="342900" lvl="0" indent="-342900" defTabSz="457200">
              <a:spcBef>
                <a:spcPts val="1000"/>
              </a:spcBef>
              <a:buClr>
                <a:srgbClr val="A53010"/>
              </a:buClr>
              <a:buFont typeface="Wingdings 3" charset="2"/>
              <a:buChar char=""/>
            </a:pPr>
            <a:r>
              <a:rPr lang="en-US" sz="2400" dirty="0">
                <a:solidFill>
                  <a:prstClr val="black"/>
                </a:solidFill>
                <a:latin typeface="Century Gothic" panose="020B0502020202020204"/>
              </a:rPr>
              <a:t>1D+0.7Ev+0.7Eh</a:t>
            </a:r>
          </a:p>
          <a:p>
            <a:pPr marL="342900" lvl="0" indent="-342900" defTabSz="457200">
              <a:spcBef>
                <a:spcPts val="1000"/>
              </a:spcBef>
              <a:buClr>
                <a:srgbClr val="A53010"/>
              </a:buClr>
              <a:buFont typeface="Wingdings 3" charset="2"/>
              <a:buChar char=""/>
            </a:pPr>
            <a:r>
              <a:rPr lang="en-US" sz="2400" dirty="0">
                <a:solidFill>
                  <a:prstClr val="black"/>
                </a:solidFill>
                <a:latin typeface="Century Gothic" panose="020B0502020202020204"/>
              </a:rPr>
              <a:t>1D+(0.75(.0.7Ev+0.7Eh))+0.25L</a:t>
            </a:r>
          </a:p>
          <a:p>
            <a:pPr marL="342900" lvl="0" indent="-342900" defTabSz="457200">
              <a:spcBef>
                <a:spcPts val="1000"/>
              </a:spcBef>
              <a:buClr>
                <a:srgbClr val="A53010"/>
              </a:buClr>
              <a:buFont typeface="Wingdings 3" charset="2"/>
              <a:buChar char=""/>
            </a:pPr>
            <a:r>
              <a:rPr lang="en-US" sz="2400" dirty="0">
                <a:solidFill>
                  <a:prstClr val="black"/>
                </a:solidFill>
                <a:latin typeface="Century Gothic" panose="020B0502020202020204"/>
              </a:rPr>
              <a:t>0.6D-0.7Ev+0.7Eh</a:t>
            </a:r>
            <a:br>
              <a:rPr lang="en-US" sz="2400" dirty="0">
                <a:solidFill>
                  <a:prstClr val="black"/>
                </a:solidFill>
                <a:latin typeface="Century Gothic" panose="020B0502020202020204"/>
              </a:rPr>
            </a:br>
            <a:endParaRPr lang="en-US" sz="2400" dirty="0">
              <a:solidFill>
                <a:prstClr val="black"/>
              </a:solidFill>
              <a:latin typeface="Century Gothic" panose="020B0502020202020204"/>
            </a:endParaRPr>
          </a:p>
          <a:p>
            <a:pPr lvl="0" defTabSz="457200">
              <a:spcBef>
                <a:spcPts val="1000"/>
              </a:spcBef>
              <a:buClr>
                <a:srgbClr val="A53010"/>
              </a:buClr>
            </a:pPr>
            <a:r>
              <a:rPr lang="en-US" sz="2400" dirty="0">
                <a:solidFill>
                  <a:prstClr val="black"/>
                </a:solidFill>
                <a:latin typeface="Century Gothic" panose="020B0502020202020204"/>
              </a:rPr>
              <a:t>Also the same of this load combinations in other direction. </a:t>
            </a:r>
          </a:p>
        </p:txBody>
      </p:sp>
    </p:spTree>
    <p:extLst>
      <p:ext uri="{BB962C8B-B14F-4D97-AF65-F5344CB8AC3E}">
        <p14:creationId xmlns:p14="http://schemas.microsoft.com/office/powerpoint/2010/main" val="3909855219"/>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110</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27703" y="518115"/>
            <a:ext cx="8806374" cy="707886"/>
          </a:xfrm>
          <a:prstGeom prst="rect">
            <a:avLst/>
          </a:prstGeom>
        </p:spPr>
        <p:txBody>
          <a:bodyPr wrap="square">
            <a:spAutoFit/>
          </a:bodyPr>
          <a:lstStyle/>
          <a:p>
            <a:pPr lvl="0"/>
            <a:r>
              <a:rPr lang="en-US" sz="4000" b="1" dirty="0">
                <a:solidFill>
                  <a:srgbClr val="FFC000"/>
                </a:solidFill>
              </a:rPr>
              <a:t>7.1</a:t>
            </a:r>
            <a:r>
              <a:rPr lang="en-US" sz="4000" b="1" dirty="0" smtClean="0">
                <a:solidFill>
                  <a:srgbClr val="FFC000"/>
                </a:solidFill>
              </a:rPr>
              <a:t>: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6" name="Rectangle 5"/>
              <p:cNvSpPr/>
              <p:nvPr/>
            </p:nvSpPr>
            <p:spPr>
              <a:xfrm>
                <a:off x="1114088" y="1098371"/>
                <a:ext cx="7433603"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prstClr val="black">
                        <a:lumMod val="85000"/>
                        <a:lumOff val="15000"/>
                      </a:prstClr>
                    </a:solidFill>
                    <a:effectLst/>
                    <a:uLnTx/>
                    <a:uFillTx/>
                    <a:latin typeface="Calibri" panose="020F0502020204030204" pitchFamily="34" charset="0"/>
                    <a:ea typeface="Times New Roman" panose="02020603050405020304" pitchFamily="18" charset="0"/>
                    <a:cs typeface="Arial" panose="020B0604020202020204" pitchFamily="34" charset="0"/>
                  </a:rPr>
                  <a:t>Also (</a:t>
                </a:r>
                <a14:m>
                  <m:oMath xmlns:m="http://schemas.openxmlformats.org/officeDocument/2006/math">
                    <m:r>
                      <a:rPr kumimoji="0" lang="en-US" sz="2800" b="0" i="0"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m:t>
                    </m:r>
                    <m:r>
                      <m:rPr>
                        <m:sty m:val="p"/>
                      </m:rPr>
                      <a:rPr kumimoji="0" lang="en-US" sz="2800" b="0" i="0"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pn</m:t>
                    </m:r>
                    <m:r>
                      <a:rPr kumimoji="0" lang="en-US" sz="2800" b="0" i="0"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m:t>
                    </m:r>
                    <m:r>
                      <m:rPr>
                        <m:nor/>
                      </m:rPr>
                      <a:rPr kumimoji="0" lang="en-US" sz="2800" b="1" i="0" u="none" strike="noStrike" kern="0" cap="none" spc="0" normalizeH="0" baseline="0" noProof="0" dirty="0">
                        <a:ln>
                          <a:noFill/>
                        </a:ln>
                        <a:solidFill>
                          <a:prstClr val="black">
                            <a:lumMod val="75000"/>
                            <a:lumOff val="25000"/>
                          </a:prstClr>
                        </a:solidFill>
                        <a:effectLst/>
                        <a:uLnTx/>
                        <a:uFillTx/>
                        <a:latin typeface="Calibri" panose="020F0502020204030204" pitchFamily="34" charset="0"/>
                        <a:ea typeface="Times New Roman" panose="02020603050405020304" pitchFamily="18" charset="0"/>
                        <a:cs typeface="Arial" panose="020B0604020202020204" pitchFamily="34" charset="0"/>
                      </a:rPr>
                      <m:t>14823.50 </m:t>
                    </m:r>
                    <m:r>
                      <m:rPr>
                        <m:nor/>
                      </m:rPr>
                      <a:rPr kumimoji="0" lang="en-US" sz="2800" b="1" i="0" u="none" strike="noStrike" kern="0" cap="none" spc="0" normalizeH="0" baseline="0" noProof="0" dirty="0">
                        <a:ln>
                          <a:noFill/>
                        </a:ln>
                        <a:solidFill>
                          <a:prstClr val="black">
                            <a:lumMod val="75000"/>
                            <a:lumOff val="25000"/>
                          </a:prstClr>
                        </a:solidFill>
                        <a:effectLst/>
                        <a:uLnTx/>
                        <a:uFillTx/>
                        <a:latin typeface="Calibri" panose="020F0502020204030204" pitchFamily="34" charset="0"/>
                        <a:ea typeface="Times New Roman" panose="02020603050405020304" pitchFamily="18" charset="0"/>
                        <a:cs typeface="Arial" panose="020B0604020202020204" pitchFamily="34" charset="0"/>
                      </a:rPr>
                      <m:t>KN</m:t>
                    </m:r>
                  </m:oMath>
                </a14:m>
                <a:r>
                  <a:rPr kumimoji="0" lang="en-US" sz="2800" b="0" i="0" u="none" strike="noStrike" kern="0" cap="none" spc="0" normalizeH="0" baseline="0" noProof="0" dirty="0" smtClean="0">
                    <a:ln>
                      <a:noFill/>
                    </a:ln>
                    <a:solidFill>
                      <a:prstClr val="black">
                        <a:lumMod val="85000"/>
                        <a:lumOff val="15000"/>
                      </a:prstClr>
                    </a:solidFill>
                    <a:effectLst/>
                    <a:uLnTx/>
                    <a:uFillTx/>
                    <a:latin typeface="Calibri" panose="020F0502020204030204" pitchFamily="34" charset="0"/>
                    <a:ea typeface="Times New Roman" panose="02020603050405020304" pitchFamily="18" charset="0"/>
                    <a:cs typeface="Arial" panose="020B0604020202020204" pitchFamily="34" charset="0"/>
                  </a:rPr>
                  <a:t>)more </a:t>
                </a:r>
                <a:r>
                  <a:rPr kumimoji="0" lang="en-US" sz="2800" b="0" i="0" u="none" strike="noStrike" kern="0" cap="none" spc="0" normalizeH="0" baseline="0" noProof="0" dirty="0">
                    <a:ln>
                      <a:noFill/>
                    </a:ln>
                    <a:solidFill>
                      <a:prstClr val="black">
                        <a:lumMod val="85000"/>
                        <a:lumOff val="15000"/>
                      </a:prstClr>
                    </a:solidFill>
                    <a:effectLst/>
                    <a:uLnTx/>
                    <a:uFillTx/>
                    <a:latin typeface="Calibri" panose="020F0502020204030204" pitchFamily="34" charset="0"/>
                    <a:ea typeface="Times New Roman" panose="02020603050405020304" pitchFamily="18" charset="0"/>
                    <a:cs typeface="Arial" panose="020B0604020202020204" pitchFamily="34" charset="0"/>
                  </a:rPr>
                  <a:t>than ultimate load from envelope of all combinations so its </a:t>
                </a:r>
                <a:r>
                  <a:rPr kumimoji="0" lang="en-US" sz="2800" b="1" i="0" u="none" strike="noStrike" kern="0" cap="none" spc="0" normalizeH="0" baseline="0" noProof="0" dirty="0" smtClean="0">
                    <a:ln>
                      <a:noFill/>
                    </a:ln>
                    <a:solidFill>
                      <a:prstClr val="black">
                        <a:lumMod val="85000"/>
                        <a:lumOff val="15000"/>
                      </a:prstClr>
                    </a:solidFill>
                    <a:effectLst/>
                    <a:uLnTx/>
                    <a:uFillTx/>
                    <a:latin typeface="Calibri" panose="020F0502020204030204" pitchFamily="34" charset="0"/>
                    <a:ea typeface="Times New Roman" panose="02020603050405020304" pitchFamily="18" charset="0"/>
                    <a:cs typeface="Arial" panose="020B0604020202020204" pitchFamily="34" charset="0"/>
                  </a:rPr>
                  <a:t>OK</a:t>
                </a:r>
                <a:r>
                  <a:rPr kumimoji="0" lang="en-US" sz="2800" b="0" i="0" u="none" strike="noStrike" kern="0" cap="none" spc="0" normalizeH="0" baseline="0" noProof="0" dirty="0" smtClean="0">
                    <a:ln>
                      <a:noFill/>
                    </a:ln>
                    <a:solidFill>
                      <a:prstClr val="black">
                        <a:lumMod val="85000"/>
                        <a:lumOff val="15000"/>
                      </a:prstClr>
                    </a:solidFill>
                    <a:effectLst/>
                    <a:uLnTx/>
                    <a:uFillTx/>
                    <a:latin typeface="Calibri" panose="020F0502020204030204" pitchFamily="34" charset="0"/>
                    <a:ea typeface="Times New Roman" panose="02020603050405020304" pitchFamily="18" charset="0"/>
                    <a:cs typeface="Arial" panose="020B0604020202020204" pitchFamily="34" charset="0"/>
                  </a:rPr>
                  <a:t>. </a:t>
                </a:r>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6" name="Rectangle 5"/>
              <p:cNvSpPr>
                <a:spLocks noRot="1" noChangeAspect="1" noMove="1" noResize="1" noEditPoints="1" noAdjustHandles="1" noChangeArrowheads="1" noChangeShapeType="1" noTextEdit="1"/>
              </p:cNvSpPr>
              <p:nvPr/>
            </p:nvSpPr>
            <p:spPr>
              <a:xfrm>
                <a:off x="1114088" y="1098371"/>
                <a:ext cx="7433603" cy="954107"/>
              </a:xfrm>
              <a:prstGeom prst="rect">
                <a:avLst/>
              </a:prstGeom>
              <a:blipFill rotWithShape="0">
                <a:blip r:embed="rId2"/>
                <a:stretch>
                  <a:fillRect l="-1723" t="-5732" r="-574" b="-17197"/>
                </a:stretch>
              </a:blipFill>
            </p:spPr>
            <p:txBody>
              <a:bodyPr/>
              <a:lstStyle/>
              <a:p>
                <a:r>
                  <a:rPr lang="en-US">
                    <a:noFill/>
                  </a:rPr>
                  <a:t> </a:t>
                </a:r>
              </a:p>
            </p:txBody>
          </p:sp>
        </mc:Fallback>
      </mc:AlternateContent>
      <p:pic>
        <p:nvPicPr>
          <p:cNvPr id="11" name="Content Placeholder 3"/>
          <p:cNvPicPr>
            <a:picLocks/>
          </p:cNvPicPr>
          <p:nvPr/>
        </p:nvPicPr>
        <p:blipFill>
          <a:blip r:embed="rId3">
            <a:extLst>
              <a:ext uri="{28A0092B-C50C-407E-A947-70E740481C1C}">
                <a14:useLocalDpi xmlns:a14="http://schemas.microsoft.com/office/drawing/2010/main" val="0"/>
              </a:ext>
            </a:extLst>
          </a:blip>
          <a:stretch>
            <a:fillRect/>
          </a:stretch>
        </p:blipFill>
        <p:spPr>
          <a:xfrm>
            <a:off x="2209800" y="2192400"/>
            <a:ext cx="9195515" cy="3994735"/>
          </a:xfrm>
          <a:prstGeom prst="rect">
            <a:avLst/>
          </a:prstGeom>
        </p:spPr>
      </p:pic>
      <p:sp>
        <p:nvSpPr>
          <p:cNvPr id="12" name="Rectangle 11"/>
          <p:cNvSpPr/>
          <p:nvPr/>
        </p:nvSpPr>
        <p:spPr>
          <a:xfrm>
            <a:off x="718071" y="2885952"/>
            <a:ext cx="1371059" cy="255454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effectLst/>
                <a:uLnTx/>
                <a:uFillTx/>
                <a:latin typeface="Calibri" panose="020F0502020204030204" pitchFamily="34" charset="0"/>
                <a:ea typeface="Calibri" panose="020F0502020204030204" pitchFamily="34" charset="0"/>
                <a:cs typeface="Arial" panose="020B0604020202020204" pitchFamily="34" charset="0"/>
              </a:rPr>
              <a:t>Axial &amp; Torsion values from ETABs:</a:t>
            </a:r>
            <a:br>
              <a:rPr kumimoji="0" lang="en-US" sz="2800" b="0" i="0" u="none" strike="noStrike" kern="0" cap="none" spc="0" normalizeH="0" baseline="0" noProof="0" dirty="0" smtClean="0">
                <a:ln>
                  <a:noFill/>
                </a:ln>
                <a:effectLst/>
                <a:uLnTx/>
                <a:uFillTx/>
                <a:latin typeface="Calibri" panose="020F0502020204030204" pitchFamily="34" charset="0"/>
                <a:ea typeface="Calibri" panose="020F0502020204030204" pitchFamily="34" charset="0"/>
                <a:cs typeface="Arial" panose="020B0604020202020204" pitchFamily="34" charset="0"/>
              </a:rPr>
            </a:br>
            <a:endParaRPr kumimoji="0" lang="en-US" sz="2000" b="0" i="0" u="none" strike="noStrike" kern="0" cap="none" spc="0" normalizeH="0" baseline="0" noProof="0" dirty="0" smtClean="0">
              <a:ln>
                <a:noFill/>
              </a:ln>
              <a:effectLst/>
              <a:uLnTx/>
              <a:uFillTx/>
            </a:endParaRPr>
          </a:p>
        </p:txBody>
      </p:sp>
    </p:spTree>
    <p:extLst>
      <p:ext uri="{BB962C8B-B14F-4D97-AF65-F5344CB8AC3E}">
        <p14:creationId xmlns:p14="http://schemas.microsoft.com/office/powerpoint/2010/main" val="79117344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111</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570767"/>
            <a:ext cx="8806374" cy="707886"/>
          </a:xfrm>
          <a:prstGeom prst="rect">
            <a:avLst/>
          </a:prstGeom>
        </p:spPr>
        <p:txBody>
          <a:bodyPr wrap="square">
            <a:spAutoFit/>
          </a:bodyPr>
          <a:lstStyle/>
          <a:p>
            <a:pPr lvl="0"/>
            <a:r>
              <a:rPr lang="en-US" sz="4000" b="1" dirty="0">
                <a:solidFill>
                  <a:srgbClr val="FFC000"/>
                </a:solidFill>
              </a:rPr>
              <a:t>7.1</a:t>
            </a:r>
            <a:r>
              <a:rPr lang="en-US" sz="4000" b="1" dirty="0" smtClean="0">
                <a:solidFill>
                  <a:srgbClr val="FFC000"/>
                </a:solidFill>
              </a:rPr>
              <a:t>: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6" name="Rectangle 5"/>
              <p:cNvSpPr/>
              <p:nvPr/>
            </p:nvSpPr>
            <p:spPr>
              <a:xfrm>
                <a:off x="452216" y="1156625"/>
                <a:ext cx="7273413" cy="132343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In our </a:t>
                </a:r>
                <a:r>
                  <a:rPr kumimoji="0" lang="en-US" sz="2800" b="0" i="0" u="none" strike="noStrike" kern="0" cap="none" spc="0" normalizeH="0" baseline="0" noProof="0" dirty="0">
                    <a:ln>
                      <a:noFill/>
                    </a:ln>
                    <a:solidFill>
                      <a:prstClr val="black">
                        <a:lumMod val="85000"/>
                        <a:lumOff val="15000"/>
                      </a:prstClr>
                    </a:solidFill>
                    <a:effectLst/>
                    <a:uLnTx/>
                    <a:uFillTx/>
                    <a:latin typeface="Century Gothic" panose="020B0502020202020204"/>
                  </a:rPr>
                  <a:t>design we use </a:t>
                </a:r>
                <a:r>
                  <a:rPr kumimoji="0" lang="en-US" sz="28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Uniform Reinforcing</a:t>
                </a:r>
                <a:r>
                  <a:rPr kumimoji="0" lang="en-US" sz="2800" b="1" i="0" u="none" strike="noStrike" kern="0" cap="none" spc="0" normalizeH="0" baseline="0" noProof="0" dirty="0">
                    <a:ln>
                      <a:noFill/>
                    </a:ln>
                    <a:solidFill>
                      <a:prstClr val="black">
                        <a:lumMod val="85000"/>
                        <a:lumOff val="15000"/>
                      </a:prstClr>
                    </a:solidFill>
                    <a:effectLst/>
                    <a:uLnTx/>
                    <a:uFillTx/>
                    <a:latin typeface="Century Gothic" panose="020B0502020202020204"/>
                  </a:rPr>
                  <a:t> </a:t>
                </a: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method:</a:t>
                </a:r>
                <a:b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400" b="0" i="0" u="none" strike="noStrike" kern="0" cap="none" spc="0" normalizeH="0" baseline="0" noProof="0" dirty="0">
                    <a:ln>
                      <a:noFill/>
                    </a:ln>
                    <a:solidFill>
                      <a:prstClr val="black">
                        <a:lumMod val="85000"/>
                        <a:lumOff val="15000"/>
                      </a:prstClr>
                    </a:solidFill>
                    <a:effectLst/>
                    <a:uLnTx/>
                    <a:uFillTx/>
                    <a:latin typeface="Calibri" panose="020F0502020204030204" pitchFamily="34" charset="0"/>
                    <a:ea typeface="Times New Roman" panose="02020603050405020304" pitchFamily="18" charset="0"/>
                    <a:cs typeface="Arial" panose="020B0604020202020204" pitchFamily="34" charset="0"/>
                  </a:rPr>
                  <a:t>( </a:t>
                </a:r>
                <a14:m>
                  <m:oMath xmlns:m="http://schemas.openxmlformats.org/officeDocument/2006/math">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𝑃𝑖𝑒𝑟</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 </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1</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 ,</m:t>
                    </m:r>
                    <m:sSub>
                      <m:sSubPr>
                        <m:ctrlP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ctrlPr>
                      </m:sSubPr>
                      <m:e>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h</m:t>
                        </m:r>
                      </m:e>
                      <m:sub>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𝑤</m:t>
                        </m:r>
                      </m:sub>
                    </m:sSub>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1</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4</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 </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𝑚</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 , </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𝑙</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5</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75</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 </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𝑚</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 ,</m:t>
                    </m:r>
                    <m:sSub>
                      <m:sSubPr>
                        <m:ctrlP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ctrlPr>
                      </m:sSubPr>
                      <m:e>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𝑏</m:t>
                        </m:r>
                      </m:e>
                      <m:sub>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𝑤</m:t>
                        </m:r>
                      </m:sub>
                    </m:sSub>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0</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20</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 </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𝑚</m:t>
                    </m:r>
                    <m:r>
                      <a:rPr kumimoji="0" lang="en-US" sz="24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Times New Roman" panose="02020603050405020304" pitchFamily="18" charset="0"/>
                        <a:cs typeface="Arial" panose="020B0604020202020204" pitchFamily="34" charset="0"/>
                      </a:rPr>
                      <m:t> ) .  </m:t>
                    </m:r>
                  </m:oMath>
                </a14:m>
                <a:endParaRPr kumimoji="0" lang="en-US" sz="2400" b="0" i="0" u="none" strike="noStrike" kern="0" cap="none" spc="0" normalizeH="0" baseline="0" noProof="0" dirty="0" smtClean="0">
                  <a:ln>
                    <a:noFill/>
                  </a:ln>
                  <a:solidFill>
                    <a:sysClr val="windowText" lastClr="000000"/>
                  </a:solidFill>
                  <a:effectLst/>
                  <a:uLnTx/>
                  <a:uFillTx/>
                </a:endParaRPr>
              </a:p>
            </p:txBody>
          </p:sp>
        </mc:Choice>
        <mc:Fallback xmlns="">
          <p:sp>
            <p:nvSpPr>
              <p:cNvPr id="6" name="Rectangle 5"/>
              <p:cNvSpPr>
                <a:spLocks noRot="1" noChangeAspect="1" noMove="1" noResize="1" noEditPoints="1" noAdjustHandles="1" noChangeArrowheads="1" noChangeShapeType="1" noTextEdit="1"/>
              </p:cNvSpPr>
              <p:nvPr/>
            </p:nvSpPr>
            <p:spPr>
              <a:xfrm>
                <a:off x="452216" y="1156625"/>
                <a:ext cx="7273413" cy="1323439"/>
              </a:xfrm>
              <a:prstGeom prst="rect">
                <a:avLst/>
              </a:prstGeom>
              <a:blipFill rotWithShape="0">
                <a:blip r:embed="rId2"/>
                <a:stretch>
                  <a:fillRect l="-1676" t="-5069" b="-9677"/>
                </a:stretch>
              </a:blipFill>
            </p:spPr>
            <p:txBody>
              <a:bodyPr/>
              <a:lstStyle/>
              <a:p>
                <a:r>
                  <a:rPr lang="en-US">
                    <a:noFill/>
                  </a:rPr>
                  <a:t> </a:t>
                </a:r>
              </a:p>
            </p:txBody>
          </p:sp>
        </mc:Fallback>
      </mc:AlternateContent>
      <p:pic>
        <p:nvPicPr>
          <p:cNvPr id="11" name="Picture 10"/>
          <p:cNvPicPr>
            <a:picLocks noChangeAspect="1"/>
          </p:cNvPicPr>
          <p:nvPr/>
        </p:nvPicPr>
        <p:blipFill>
          <a:blip r:embed="rId3"/>
          <a:stretch>
            <a:fillRect/>
          </a:stretch>
        </p:blipFill>
        <p:spPr>
          <a:xfrm>
            <a:off x="7484012" y="1078703"/>
            <a:ext cx="4707988" cy="1678338"/>
          </a:xfrm>
          <a:prstGeom prst="rect">
            <a:avLst/>
          </a:prstGeom>
        </p:spPr>
      </p:pic>
      <p:pic>
        <p:nvPicPr>
          <p:cNvPr id="12" name="Picture 11"/>
          <p:cNvPicPr>
            <a:picLocks noChangeAspect="1"/>
          </p:cNvPicPr>
          <p:nvPr/>
        </p:nvPicPr>
        <p:blipFill>
          <a:blip r:embed="rId4"/>
          <a:stretch>
            <a:fillRect/>
          </a:stretch>
        </p:blipFill>
        <p:spPr>
          <a:xfrm>
            <a:off x="623596" y="2628101"/>
            <a:ext cx="9027532" cy="2113208"/>
          </a:xfrm>
          <a:prstGeom prst="rect">
            <a:avLst/>
          </a:prstGeom>
        </p:spPr>
      </p:pic>
      <mc:AlternateContent xmlns:mc="http://schemas.openxmlformats.org/markup-compatibility/2006" xmlns:a14="http://schemas.microsoft.com/office/drawing/2010/main">
        <mc:Choice Requires="a14">
          <p:sp>
            <p:nvSpPr>
              <p:cNvPr id="13" name="Rectangle 12"/>
              <p:cNvSpPr/>
              <p:nvPr/>
            </p:nvSpPr>
            <p:spPr>
              <a:xfrm>
                <a:off x="718071" y="4789470"/>
                <a:ext cx="8933057" cy="1456809"/>
              </a:xfrm>
              <a:prstGeom prst="rect">
                <a:avLst/>
              </a:prstGeom>
            </p:spPr>
            <p:txBody>
              <a:bodyPr wrap="square">
                <a:spAutoFit/>
              </a:bodyPr>
              <a:lstStyle/>
              <a:p>
                <a:pPr marL="342900" lvl="0" indent="-342900" defTabSz="457200">
                  <a:spcBef>
                    <a:spcPts val="1000"/>
                  </a:spcBef>
                  <a:buClr>
                    <a:srgbClr val="A53010"/>
                  </a:buClr>
                  <a:buFont typeface="Wingdings 3" charset="2"/>
                  <a:buChar char=""/>
                </a:pPr>
                <a:r>
                  <a:rPr lang="en-US" sz="2400" dirty="0" smtClean="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According to the figure above shown the values of design loads:</a:t>
                </a: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ultimate load which is equal to 1519.3 </a:t>
                </a:r>
                <a14:m>
                  <m:oMath xmlns:m="http://schemas.openxmlformats.org/officeDocument/2006/math">
                    <m:r>
                      <a:rPr lang="en-US" sz="2400" b="0" i="1" smtClean="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𝐾𝑁</m:t>
                    </m:r>
                  </m:oMath>
                </a14:m>
                <a:r>
                  <a:rPr lang="en-US" sz="24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a:t>
                </a: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ultimate moment equal to 9642.2</a:t>
                </a:r>
                <a14:m>
                  <m:oMath xmlns:m="http://schemas.openxmlformats.org/officeDocument/2006/math">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400" b="0" i="1" smtClean="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𝐾𝑁</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m:t>
                    </m:r>
                  </m:oMath>
                </a14:m>
                <a:r>
                  <a:rPr lang="en-US" sz="24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 </a:t>
                </a:r>
                <a:endParaRPr lang="en-US" sz="2400" dirty="0">
                  <a:solidFill>
                    <a:prstClr val="black">
                      <a:lumMod val="75000"/>
                      <a:lumOff val="25000"/>
                    </a:prstClr>
                  </a:solidFill>
                  <a:latin typeface="Century Gothic" panose="020B0502020202020204"/>
                </a:endParaRPr>
              </a:p>
            </p:txBody>
          </p:sp>
        </mc:Choice>
        <mc:Fallback xmlns="">
          <p:sp>
            <p:nvSpPr>
              <p:cNvPr id="13" name="Rectangle 12"/>
              <p:cNvSpPr>
                <a:spLocks noRot="1" noChangeAspect="1" noMove="1" noResize="1" noEditPoints="1" noAdjustHandles="1" noChangeArrowheads="1" noChangeShapeType="1" noTextEdit="1"/>
              </p:cNvSpPr>
              <p:nvPr/>
            </p:nvSpPr>
            <p:spPr>
              <a:xfrm>
                <a:off x="718071" y="4789470"/>
                <a:ext cx="8933057" cy="1456809"/>
              </a:xfrm>
              <a:prstGeom prst="rect">
                <a:avLst/>
              </a:prstGeom>
              <a:blipFill rotWithShape="0">
                <a:blip r:embed="rId5"/>
                <a:stretch>
                  <a:fillRect l="-956" t="-3347" b="-8787"/>
                </a:stretch>
              </a:blipFill>
            </p:spPr>
            <p:txBody>
              <a:bodyPr/>
              <a:lstStyle/>
              <a:p>
                <a:r>
                  <a:rPr lang="en-US">
                    <a:noFill/>
                  </a:rPr>
                  <a:t> </a:t>
                </a:r>
              </a:p>
            </p:txBody>
          </p:sp>
        </mc:Fallback>
      </mc:AlternateContent>
    </p:spTree>
    <p:extLst>
      <p:ext uri="{BB962C8B-B14F-4D97-AF65-F5344CB8AC3E}">
        <p14:creationId xmlns:p14="http://schemas.microsoft.com/office/powerpoint/2010/main" val="3683994919"/>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112</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86518"/>
            <a:ext cx="5723501" cy="707886"/>
          </a:xfrm>
          <a:prstGeom prst="rect">
            <a:avLst/>
          </a:prstGeom>
        </p:spPr>
        <p:txBody>
          <a:bodyPr wrap="square">
            <a:spAutoFit/>
          </a:bodyPr>
          <a:lstStyle/>
          <a:p>
            <a:pPr lvl="0"/>
            <a:r>
              <a:rPr lang="en-US" sz="4000" b="1" dirty="0">
                <a:solidFill>
                  <a:srgbClr val="FFC000"/>
                </a:solidFill>
              </a:rPr>
              <a:t>7.1</a:t>
            </a:r>
            <a:r>
              <a:rPr lang="en-US" sz="4000" b="1" dirty="0" smtClean="0">
                <a:solidFill>
                  <a:srgbClr val="FFC000"/>
                </a:solidFill>
              </a:rPr>
              <a:t>: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p:sp>
        <p:nvSpPr>
          <p:cNvPr id="6" name="Rectangle 5"/>
          <p:cNvSpPr/>
          <p:nvPr/>
        </p:nvSpPr>
        <p:spPr>
          <a:xfrm>
            <a:off x="719501" y="1485250"/>
            <a:ext cx="8539089" cy="83099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Now we need to calculate the tension and compression acting of the boundary element of the wall </a:t>
            </a:r>
            <a:endParaRPr kumimoji="0" lang="en-US" sz="1800" b="0" i="0" u="none" strike="noStrike" kern="0" cap="none" spc="0" normalizeH="0" baseline="0" noProof="0" dirty="0" smtClean="0">
              <a:ln>
                <a:noFill/>
              </a:ln>
              <a:solidFill>
                <a:sysClr val="windowText" lastClr="000000"/>
              </a:solidFill>
              <a:effectLst/>
              <a:uLnTx/>
              <a:uFillTx/>
            </a:endParaRPr>
          </a:p>
        </p:txBody>
      </p:sp>
      <mc:AlternateContent xmlns:mc="http://schemas.openxmlformats.org/markup-compatibility/2006" xmlns:a14="http://schemas.microsoft.com/office/drawing/2010/main">
        <mc:Choice Requires="a14">
          <p:sp>
            <p:nvSpPr>
              <p:cNvPr id="11" name="Rectangle 10"/>
              <p:cNvSpPr/>
              <p:nvPr/>
            </p:nvSpPr>
            <p:spPr>
              <a:xfrm>
                <a:off x="961895" y="2385866"/>
                <a:ext cx="10217835" cy="3559885"/>
              </a:xfrm>
              <a:prstGeom prst="rect">
                <a:avLst/>
              </a:prstGeom>
            </p:spPr>
            <p:txBody>
              <a:bodyPr wrap="square">
                <a:spAutoFit/>
              </a:bodyPr>
              <a:lstStyle/>
              <a:p>
                <a:pPr marL="342900" lvl="0" indent="-342900" defTabSz="457200">
                  <a:lnSpc>
                    <a:spcPct val="107000"/>
                  </a:lnSpc>
                  <a:spcAft>
                    <a:spcPts val="800"/>
                  </a:spcAft>
                  <a:buClr>
                    <a:srgbClr val="A53010"/>
                  </a:buClr>
                  <a:buFont typeface="+mj-lt"/>
                  <a:buAutoNum type="arabicPeriod"/>
                </a:pPr>
                <a:r>
                  <a:rPr lang="en-US" sz="2400" b="1" dirty="0" smtClean="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Compression force (C): </a:t>
                </a:r>
                <a:endParaRPr lang="en-US" sz="2400" b="1"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𝐶</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𝑃</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𝑢</m:t>
                            </m:r>
                          </m:sub>
                        </m:sSub>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𝑙</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𝑏𝑒</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h</m:t>
                        </m:r>
                      </m:num>
                      <m:den>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𝑡𝑜𝑡𝑎𝑙</m:t>
                            </m:r>
                          </m:sub>
                        </m:sSub>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𝑀</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𝑢</m:t>
                            </m:r>
                          </m:sub>
                        </m:sSub>
                      </m:num>
                      <m:den>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𝑙</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𝑤</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𝑙</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𝑤</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𝑙</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𝑏𝑒</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1519</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50</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20</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75</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20</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9642</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75</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50</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𝟐𝟔𝟔𝟓</m:t>
                    </m:r>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𝟏</m:t>
                    </m:r>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400" b="1" i="1" smtClean="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𝑲𝑵</m:t>
                    </m:r>
                  </m:oMath>
                </a14:m>
                <a:endParaRPr lang="en-US" sz="2400" dirty="0" smtClean="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lvl="0" defTabSz="457200">
                  <a:lnSpc>
                    <a:spcPct val="107000"/>
                  </a:lnSpc>
                  <a:spcAft>
                    <a:spcPts val="800"/>
                  </a:spcAft>
                  <a:buClr>
                    <a:srgbClr val="A53010"/>
                  </a:buClr>
                </a:pPr>
                <a:endParaRPr lang="en-US" sz="2400" b="1"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endParaRPr>
              </a:p>
              <a:p>
                <a:pPr lvl="0" defTabSz="457200">
                  <a:lnSpc>
                    <a:spcPct val="107000"/>
                  </a:lnSpc>
                  <a:spcAft>
                    <a:spcPts val="800"/>
                  </a:spcAft>
                  <a:buClr>
                    <a:srgbClr val="A53010"/>
                  </a:buClr>
                </a:pPr>
                <a:r>
                  <a:rPr lang="en-US" sz="2400" b="1" dirty="0" smtClean="0">
                    <a:solidFill>
                      <a:srgbClr val="A53010"/>
                    </a:solidFill>
                    <a:latin typeface="Calibri" panose="020F0502020204030204" pitchFamily="34" charset="0"/>
                    <a:ea typeface="Times New Roman" panose="02020603050405020304" pitchFamily="18" charset="0"/>
                    <a:cs typeface="Arial" panose="020B0604020202020204" pitchFamily="34" charset="0"/>
                  </a:rPr>
                  <a:t>2</a:t>
                </a:r>
                <a:r>
                  <a:rPr lang="en-US" sz="2400" b="1" dirty="0">
                    <a:solidFill>
                      <a:srgbClr val="A53010"/>
                    </a:solidFill>
                    <a:latin typeface="Calibri" panose="020F0502020204030204" pitchFamily="34" charset="0"/>
                    <a:ea typeface="Times New Roman" panose="02020603050405020304" pitchFamily="18" charset="0"/>
                    <a:cs typeface="Arial" panose="020B0604020202020204" pitchFamily="34" charset="0"/>
                  </a:rPr>
                  <a:t>. </a:t>
                </a:r>
                <a:r>
                  <a:rPr lang="en-US" sz="2400" b="1"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Tension force (T): </a:t>
                </a:r>
                <a:endParaRPr lang="en-US" sz="2400" b="1"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𝑇</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𝑀</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𝑢</m:t>
                            </m:r>
                          </m:sub>
                        </m:sSub>
                      </m:num>
                      <m:den>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𝑙</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𝑤</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𝑙</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𝑤</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𝑙</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𝑏𝑒</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𝑃</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𝑢</m:t>
                            </m:r>
                          </m:sub>
                        </m:sSub>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𝑙</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𝑏𝑒</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h</m:t>
                        </m:r>
                      </m:num>
                      <m:den>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𝑡𝑜𝑡𝑎𝑙</m:t>
                            </m:r>
                          </m:sub>
                        </m:sSub>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9642</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75</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50</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1519</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50</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75</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20</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𝟏𝟖𝟕𝟐</m:t>
                    </m:r>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𝟒𝟐</m:t>
                    </m:r>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400" b="1" i="1" smtClean="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𝑲𝑵</m:t>
                    </m:r>
                  </m:oMath>
                </a14:m>
                <a:endParaRPr lang="en-US" sz="2400" b="1"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961895" y="2385866"/>
                <a:ext cx="10217835" cy="3559885"/>
              </a:xfrm>
              <a:prstGeom prst="rect">
                <a:avLst/>
              </a:prstGeom>
              <a:blipFill rotWithShape="0">
                <a:blip r:embed="rId2"/>
                <a:stretch>
                  <a:fillRect l="-955" t="-1370"/>
                </a:stretch>
              </a:blipFill>
            </p:spPr>
            <p:txBody>
              <a:bodyPr/>
              <a:lstStyle/>
              <a:p>
                <a:r>
                  <a:rPr lang="en-US">
                    <a:noFill/>
                  </a:rPr>
                  <a:t> </a:t>
                </a:r>
              </a:p>
            </p:txBody>
          </p:sp>
        </mc:Fallback>
      </mc:AlternateContent>
    </p:spTree>
    <p:extLst>
      <p:ext uri="{BB962C8B-B14F-4D97-AF65-F5344CB8AC3E}">
        <p14:creationId xmlns:p14="http://schemas.microsoft.com/office/powerpoint/2010/main" val="2213140169"/>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113</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671175"/>
            <a:ext cx="8806374" cy="707886"/>
          </a:xfrm>
          <a:prstGeom prst="rect">
            <a:avLst/>
          </a:prstGeom>
        </p:spPr>
        <p:txBody>
          <a:bodyPr wrap="square">
            <a:spAutoFit/>
          </a:bodyPr>
          <a:lstStyle/>
          <a:p>
            <a:pPr lvl="0"/>
            <a:r>
              <a:rPr lang="en-US" sz="4000" b="1" dirty="0">
                <a:solidFill>
                  <a:srgbClr val="FFC000"/>
                </a:solidFill>
              </a:rPr>
              <a:t>7.1</a:t>
            </a:r>
            <a:r>
              <a:rPr lang="en-US" sz="4000" b="1" dirty="0" smtClean="0">
                <a:solidFill>
                  <a:srgbClr val="FFC000"/>
                </a:solidFill>
              </a:rPr>
              <a:t>: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p:sp>
        <p:nvSpPr>
          <p:cNvPr id="6" name="Rectangle 5"/>
          <p:cNvSpPr/>
          <p:nvPr/>
        </p:nvSpPr>
        <p:spPr>
          <a:xfrm>
            <a:off x="609009" y="1440615"/>
            <a:ext cx="9173308"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calculate area of steel for both compression and tension and take maximum value from both. </a:t>
            </a:r>
            <a:endParaRPr kumimoji="0" lang="en-US" sz="1800" b="0" i="0" u="none" strike="noStrike" kern="0" cap="none" spc="0" normalizeH="0" baseline="0" noProof="0" dirty="0" smtClean="0">
              <a:ln>
                <a:noFill/>
              </a:ln>
              <a:solidFill>
                <a:sysClr val="windowText" lastClr="000000"/>
              </a:solidFill>
              <a:effectLst/>
              <a:uLnTx/>
              <a:uFillTx/>
            </a:endParaRPr>
          </a:p>
        </p:txBody>
      </p:sp>
      <mc:AlternateContent xmlns:mc="http://schemas.openxmlformats.org/markup-compatibility/2006" xmlns:a14="http://schemas.microsoft.com/office/drawing/2010/main">
        <mc:Choice Requires="a14">
          <p:sp>
            <p:nvSpPr>
              <p:cNvPr id="11" name="Rectangle 10"/>
              <p:cNvSpPr/>
              <p:nvPr/>
            </p:nvSpPr>
            <p:spPr>
              <a:xfrm>
                <a:off x="718071" y="2515480"/>
                <a:ext cx="11142857" cy="3690819"/>
              </a:xfrm>
              <a:prstGeom prst="rect">
                <a:avLst/>
              </a:prstGeom>
            </p:spPr>
            <p:txBody>
              <a:bodyPr wrap="square">
                <a:spAutoFit/>
              </a:bodyPr>
              <a:lstStyle/>
              <a:p>
                <a:pPr marL="342900" lvl="0" indent="-342900" defTabSz="457200">
                  <a:lnSpc>
                    <a:spcPct val="107000"/>
                  </a:lnSpc>
                  <a:spcAft>
                    <a:spcPts val="800"/>
                  </a:spcAft>
                  <a:buClr>
                    <a:srgbClr val="A53010"/>
                  </a:buClr>
                  <a:buFont typeface="+mj-lt"/>
                  <a:buAutoNum type="arabicPeriod"/>
                </a:pPr>
                <a:r>
                  <a:rPr lang="en-US" sz="2400" dirty="0" smtClean="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For compression calculate area of steel from capacity of column in axial. </a:t>
                </a:r>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𝑝</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𝑛</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𝜆</m:t>
                    </m:r>
                    <m:d>
                      <m:d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d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85</m:t>
                        </m:r>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𝑓</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𝑐</m:t>
                            </m:r>
                          </m:sub>
                        </m:sSub>
                        <m:d>
                          <m:d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dPr>
                          <m:e>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𝑔</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𝑠</m:t>
                                </m:r>
                              </m:sub>
                            </m:sSub>
                          </m:e>
                        </m:d>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𝑓</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𝑦</m:t>
                            </m:r>
                          </m:sub>
                        </m:sSub>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𝑠</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e>
                    </m:d>
                  </m:oMath>
                </a14:m>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sz="24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2665.1 * </a:t>
                </a:r>
                <a14:m>
                  <m:oMath xmlns:m="http://schemas.openxmlformats.org/officeDocument/2006/math">
                    <m:sSup>
                      <m:sSup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p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10</m:t>
                        </m:r>
                      </m:e>
                      <m:sup>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m:t>
                        </m:r>
                      </m:sup>
                    </m:sSup>
                  </m:oMath>
                </a14:m>
                <a:r>
                  <a:rPr lang="en-US" sz="24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 0.65 * 0.80 ( 0.85*28 ( 1500*200 - </a:t>
                </a:r>
                <a14:m>
                  <m:oMath xmlns:m="http://schemas.openxmlformats.org/officeDocument/2006/math">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𝑠</m:t>
                        </m:r>
                      </m:sub>
                    </m:sSub>
                  </m:oMath>
                </a14:m>
                <a:r>
                  <a:rPr lang="en-US" sz="24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 + 420 *</a:t>
                </a:r>
                <a14:m>
                  <m:oMath xmlns:m="http://schemas.openxmlformats.org/officeDocument/2006/math">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𝑠</m:t>
                        </m:r>
                      </m:sub>
                    </m:sSub>
                  </m:oMath>
                </a14:m>
                <a:r>
                  <a:rPr lang="en-US" sz="24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a:t>
                </a:r>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2665.1 * </a:t>
                </a:r>
                <a14:m>
                  <m:oMath xmlns:m="http://schemas.openxmlformats.org/officeDocument/2006/math">
                    <m:sSup>
                      <m:sSupPr>
                        <m:ctrlPr>
                          <a:rPr lang="en-US" sz="2400" i="1">
                            <a:solidFill>
                              <a:prstClr val="black">
                                <a:lumMod val="75000"/>
                                <a:lumOff val="25000"/>
                              </a:prstClr>
                            </a:solidFill>
                            <a:latin typeface="Cambria Math" panose="02040503050406030204" pitchFamily="18" charset="0"/>
                            <a:ea typeface="Times New Roman" panose="02020603050405020304" pitchFamily="18" charset="0"/>
                          </a:rPr>
                        </m:ctrlPr>
                      </m:sSup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10</m:t>
                        </m:r>
                      </m:e>
                      <m:sup>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m:t>
                        </m:r>
                      </m:sup>
                    </m:sSup>
                  </m:oMath>
                </a14:m>
                <a:r>
                  <a:rPr lang="en-US" sz="24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 3712800 + 206.024</a:t>
                </a:r>
                <a14:m>
                  <m:oMath xmlns:m="http://schemas.openxmlformats.org/officeDocument/2006/math">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𝑠</m:t>
                        </m:r>
                      </m:sub>
                    </m:sSub>
                  </m:oMath>
                </a14:m>
                <a:r>
                  <a:rPr lang="en-US" sz="24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a:t>
                </a: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𝑠</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r>
                          <a:rPr lang="en-US" sz="240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2665</m:t>
                        </m:r>
                        <m:r>
                          <a:rPr lang="en-US" sz="240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m:t>
                        </m:r>
                        <m:r>
                          <a:rPr lang="en-US" sz="240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sSup>
                          <m:sSup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p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10</m:t>
                            </m:r>
                          </m:e>
                          <m:sup>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m:t>
                            </m:r>
                          </m:sup>
                        </m:sSup>
                        <m:r>
                          <a:rPr lang="en-US" sz="240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3712800</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206</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024</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oMath>
                </a14:m>
                <a:r>
                  <a:rPr lang="en-US" sz="24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a:t>
                </a:r>
                <a14:m>
                  <m:oMath xmlns:m="http://schemas.openxmlformats.org/officeDocument/2006/math">
                    <m:r>
                      <a:rPr lang="en-US" sz="28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8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𝟓𝟎𝟖𝟓</m:t>
                    </m:r>
                    <m:r>
                      <a:rPr lang="en-US" sz="28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8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𝟑𝟑</m:t>
                    </m:r>
                    <m:r>
                      <a:rPr lang="en-US" sz="28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sSup>
                      <m:sSupPr>
                        <m:ctrlPr>
                          <a:rPr lang="en-US" sz="28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pPr>
                      <m:e>
                        <m:r>
                          <a:rPr lang="en-US" sz="28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𝒎𝒎</m:t>
                        </m:r>
                      </m:e>
                      <m:sup>
                        <m:r>
                          <a:rPr lang="en-US" sz="28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𝟐</m:t>
                        </m:r>
                      </m:sup>
                    </m:sSup>
                    <m:r>
                      <a:rPr lang="en-US" sz="2800" b="0" i="1" smtClean="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oMath>
                </a14:m>
                <a:r>
                  <a:rPr lang="en-US" sz="2800" dirty="0" smtClean="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,So </a:t>
                </a:r>
                <a:r>
                  <a:rPr lang="en-US" sz="28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no need to Reinforcement </a:t>
                </a:r>
                <a:endParaRPr lang="en-US" sz="28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718071" y="2515480"/>
                <a:ext cx="11142857" cy="3690819"/>
              </a:xfrm>
              <a:prstGeom prst="rect">
                <a:avLst/>
              </a:prstGeom>
              <a:blipFill rotWithShape="0">
                <a:blip r:embed="rId2"/>
                <a:stretch>
                  <a:fillRect l="-875" t="-1488" r="-1204" b="-1653"/>
                </a:stretch>
              </a:blipFill>
            </p:spPr>
            <p:txBody>
              <a:bodyPr/>
              <a:lstStyle/>
              <a:p>
                <a:r>
                  <a:rPr lang="en-US">
                    <a:noFill/>
                  </a:rPr>
                  <a:t> </a:t>
                </a:r>
              </a:p>
            </p:txBody>
          </p:sp>
        </mc:Fallback>
      </mc:AlternateContent>
    </p:spTree>
    <p:extLst>
      <p:ext uri="{BB962C8B-B14F-4D97-AF65-F5344CB8AC3E}">
        <p14:creationId xmlns:p14="http://schemas.microsoft.com/office/powerpoint/2010/main" val="365393054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114</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76729" y="590502"/>
            <a:ext cx="8806374" cy="707886"/>
          </a:xfrm>
          <a:prstGeom prst="rect">
            <a:avLst/>
          </a:prstGeom>
        </p:spPr>
        <p:txBody>
          <a:bodyPr wrap="square">
            <a:spAutoFit/>
          </a:bodyPr>
          <a:lstStyle/>
          <a:p>
            <a:pPr lvl="0"/>
            <a:r>
              <a:rPr lang="en-US" sz="4000" b="1" dirty="0">
                <a:solidFill>
                  <a:srgbClr val="FFC000"/>
                </a:solidFill>
              </a:rPr>
              <a:t>7.1</a:t>
            </a:r>
            <a:r>
              <a:rPr lang="en-US" sz="4000" b="1" dirty="0" smtClean="0">
                <a:solidFill>
                  <a:srgbClr val="FFC000"/>
                </a:solidFill>
              </a:rPr>
              <a:t>: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6" name="Rectangle 5"/>
              <p:cNvSpPr/>
              <p:nvPr/>
            </p:nvSpPr>
            <p:spPr>
              <a:xfrm>
                <a:off x="476729" y="1223406"/>
                <a:ext cx="11764296" cy="5112169"/>
              </a:xfrm>
              <a:prstGeom prst="rect">
                <a:avLst/>
              </a:prstGeom>
            </p:spPr>
            <p:txBody>
              <a:bodyPr wrap="square">
                <a:spAutoFit/>
              </a:bodyPr>
              <a:lstStyle/>
              <a:p>
                <a:pPr lvl="0" defTabSz="457200">
                  <a:lnSpc>
                    <a:spcPct val="107000"/>
                  </a:lnSpc>
                  <a:spcAft>
                    <a:spcPts val="800"/>
                  </a:spcAft>
                  <a:buClr>
                    <a:srgbClr val="A53010"/>
                  </a:buClr>
                </a:pPr>
                <a:r>
                  <a:rPr lang="en-US" sz="2000" b="1" dirty="0" smtClean="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2. </a:t>
                </a:r>
                <a:r>
                  <a:rPr lang="en-US" sz="2000" b="1"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For tension side:</a:t>
                </a:r>
                <a:endParaRPr lang="en-US" sz="2000" b="1"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𝑠</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𝑇</m:t>
                        </m:r>
                      </m:num>
                      <m:den>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𝑓</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𝑦</m:t>
                            </m:r>
                          </m:sub>
                        </m:sSub>
                      </m:den>
                    </m:f>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1872</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42</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p>
                          <m:sSup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p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10</m:t>
                            </m:r>
                          </m:e>
                          <m:sup>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m:t>
                            </m:r>
                          </m:sup>
                        </m:sSup>
                      </m:num>
                      <m:den>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9</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420</m:t>
                        </m:r>
                      </m:den>
                    </m:f>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4953</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sSup>
                      <m:sSup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p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𝑚𝑚</m:t>
                        </m:r>
                      </m:e>
                      <m:sup>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sup>
                    </m:sSup>
                  </m:oMath>
                </a14:m>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So the value we take </a:t>
                </a:r>
                <a:r>
                  <a:rPr lang="en-US" sz="2000" b="1"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4953.5</a:t>
                </a:r>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a:t>
                </a:r>
                <a14:m>
                  <m:oMath xmlns:m="http://schemas.openxmlformats.org/officeDocument/2006/math">
                    <m:sSup>
                      <m:sSup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p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𝑚𝑚</m:t>
                        </m:r>
                      </m:e>
                      <m:sup>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sup>
                    </m:sSup>
                  </m:oMath>
                </a14:m>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 </a:t>
                </a:r>
                <a:r>
                  <a:rPr lang="en-US" sz="2000" b="1"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25</a:t>
                </a:r>
                <a14:m>
                  <m:oMath xmlns:m="http://schemas.openxmlformats.org/officeDocument/2006/math">
                    <m:r>
                      <a:rPr lang="en-US" sz="20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𝟏𝟔</m:t>
                    </m:r>
                  </m:oMath>
                </a14:m>
                <a:endParaRPr lang="en-US" sz="2000" b="1"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lvl="0" defTabSz="457200">
                  <a:lnSpc>
                    <a:spcPct val="107000"/>
                  </a:lnSpc>
                  <a:spcAft>
                    <a:spcPts val="800"/>
                  </a:spcAft>
                  <a:buClr>
                    <a:srgbClr val="A53010"/>
                  </a:buClr>
                </a:pPr>
                <a:endParaRPr lang="en-US" sz="2000" b="1"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endParaRPr>
              </a:p>
              <a:p>
                <a:pPr lvl="0" defTabSz="457200">
                  <a:lnSpc>
                    <a:spcPct val="107000"/>
                  </a:lnSpc>
                  <a:spcAft>
                    <a:spcPts val="800"/>
                  </a:spcAft>
                  <a:buClr>
                    <a:srgbClr val="A53010"/>
                  </a:buClr>
                </a:pPr>
                <a:r>
                  <a:rPr lang="en-US" sz="2000" b="1"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3. </a:t>
                </a:r>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For the critical section in middle we calculate area of steel for it from the remaining of </a:t>
                </a:r>
                <a14:m>
                  <m:oMath xmlns:m="http://schemas.openxmlformats.org/officeDocument/2006/math">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𝑃</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𝑢</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&amp;  </m:t>
                    </m:r>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𝑀</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𝑢</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  </m:t>
                    </m:r>
                  </m:oMath>
                </a14:m>
                <a:endPar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endParaRPr>
              </a:p>
              <a:p>
                <a:pPr lvl="0" defTabSz="457200">
                  <a:lnSpc>
                    <a:spcPct val="107000"/>
                  </a:lnSpc>
                  <a:spcAft>
                    <a:spcPts val="800"/>
                  </a:spcAft>
                  <a:buClr>
                    <a:srgbClr val="A53010"/>
                  </a:buClr>
                </a:pPr>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Where the value of the moment in second direction is equal to </a:t>
                </a:r>
                <a14:m>
                  <m:oMath xmlns:m="http://schemas.openxmlformats.org/officeDocument/2006/math">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32</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000" b="0" i="1" smtClean="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𝐾𝑁</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m:t>
                    </m:r>
                  </m:oMath>
                </a14:m>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as shown from the previous figure. </a:t>
                </a: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𝑝</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𝑢</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𝑟𝑒𝑚𝑎𝑖𝑛𝑖𝑛𝑔</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𝑝</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𝑢</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𝑙</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𝑤</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𝑙</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𝑏𝑒</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num>
                      <m:den>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𝑡𝑜𝑡𝑎𝑙</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sub>
                        </m:sSub>
                      </m:den>
                    </m:f>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1519</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75</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num>
                      <m:den>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75</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20</m:t>
                        </m:r>
                      </m:den>
                    </m:f>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000" b="1" i="1" smtClean="0">
                        <a:solidFill>
                          <a:schemeClr val="accent6">
                            <a:lumMod val="50000"/>
                          </a:schemeClr>
                        </a:solidFill>
                        <a:latin typeface="Cambria Math" panose="02040503050406030204" pitchFamily="18" charset="0"/>
                        <a:ea typeface="Times New Roman" panose="02020603050405020304" pitchFamily="18" charset="0"/>
                        <a:cs typeface="Arial" panose="020B0604020202020204" pitchFamily="34" charset="0"/>
                      </a:rPr>
                      <m:t>𝟑𝟔𝟑𝟑</m:t>
                    </m:r>
                    <m:r>
                      <a:rPr lang="en-US" sz="2000" b="1" i="1" smtClean="0">
                        <a:solidFill>
                          <a:schemeClr val="accent6">
                            <a:lumMod val="50000"/>
                          </a:schemeClr>
                        </a:solidFill>
                        <a:latin typeface="Cambria Math" panose="02040503050406030204" pitchFamily="18" charset="0"/>
                        <a:ea typeface="Times New Roman" panose="02020603050405020304" pitchFamily="18" charset="0"/>
                        <a:cs typeface="Arial" panose="020B0604020202020204" pitchFamily="34" charset="0"/>
                      </a:rPr>
                      <m:t>.</m:t>
                    </m:r>
                    <m:r>
                      <a:rPr lang="en-US" sz="2000" b="1" i="1" smtClean="0">
                        <a:solidFill>
                          <a:schemeClr val="accent6">
                            <a:lumMod val="50000"/>
                          </a:schemeClr>
                        </a:solidFill>
                        <a:latin typeface="Cambria Math" panose="02040503050406030204" pitchFamily="18" charset="0"/>
                        <a:ea typeface="Times New Roman" panose="02020603050405020304" pitchFamily="18" charset="0"/>
                        <a:cs typeface="Arial" panose="020B0604020202020204" pitchFamily="34" charset="0"/>
                      </a:rPr>
                      <m:t>𝟏𝟏</m:t>
                    </m:r>
                    <m:r>
                      <a:rPr lang="en-US" sz="2000" b="1" i="1" smtClean="0">
                        <a:solidFill>
                          <a:schemeClr val="accent6">
                            <a:lumMod val="50000"/>
                          </a:schemeClr>
                        </a:solidFill>
                        <a:latin typeface="Cambria Math" panose="02040503050406030204" pitchFamily="18" charset="0"/>
                        <a:ea typeface="Times New Roman" panose="02020603050405020304" pitchFamily="18" charset="0"/>
                        <a:cs typeface="Arial" panose="020B0604020202020204" pitchFamily="34" charset="0"/>
                      </a:rPr>
                      <m:t> </m:t>
                    </m:r>
                    <m:r>
                      <a:rPr lang="en-US" sz="2000" b="1" i="1" smtClean="0">
                        <a:solidFill>
                          <a:schemeClr val="accent6">
                            <a:lumMod val="50000"/>
                          </a:schemeClr>
                        </a:solidFill>
                        <a:latin typeface="Cambria Math" panose="02040503050406030204" pitchFamily="18" charset="0"/>
                        <a:ea typeface="Times New Roman" panose="02020603050405020304" pitchFamily="18" charset="0"/>
                        <a:cs typeface="Arial" panose="020B0604020202020204" pitchFamily="34" charset="0"/>
                      </a:rPr>
                      <m:t>𝑲𝑵</m:t>
                    </m:r>
                  </m:oMath>
                </a14:m>
                <a:endParaRPr lang="en-US" sz="2000" b="1" dirty="0" smtClean="0">
                  <a:solidFill>
                    <a:schemeClr val="accent6">
                      <a:lumMod val="50000"/>
                    </a:schemeClr>
                  </a:solidFill>
                  <a:latin typeface="Calibri" panose="020F0502020204030204" pitchFamily="34" charset="0"/>
                  <a:ea typeface="Times New Roman" panose="02020603050405020304" pitchFamily="18"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So we represent the inner zone in SAP to get interaction diagram for it.</a:t>
                </a:r>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476729" y="1223406"/>
                <a:ext cx="11764296" cy="5112169"/>
              </a:xfrm>
              <a:prstGeom prst="rect">
                <a:avLst/>
              </a:prstGeom>
              <a:blipFill rotWithShape="0">
                <a:blip r:embed="rId2"/>
                <a:stretch>
                  <a:fillRect l="-518" t="-597" b="-1313"/>
                </a:stretch>
              </a:blipFill>
            </p:spPr>
            <p:txBody>
              <a:bodyPr/>
              <a:lstStyle/>
              <a:p>
                <a:r>
                  <a:rPr lang="en-US">
                    <a:noFill/>
                  </a:rPr>
                  <a:t> </a:t>
                </a:r>
              </a:p>
            </p:txBody>
          </p:sp>
        </mc:Fallback>
      </mc:AlternateContent>
    </p:spTree>
    <p:extLst>
      <p:ext uri="{BB962C8B-B14F-4D97-AF65-F5344CB8AC3E}">
        <p14:creationId xmlns:p14="http://schemas.microsoft.com/office/powerpoint/2010/main" val="1718741086"/>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115</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440032" y="-3956"/>
            <a:ext cx="5732668" cy="707886"/>
          </a:xfrm>
          <a:prstGeom prst="rect">
            <a:avLst/>
          </a:prstGeom>
        </p:spPr>
        <p:txBody>
          <a:bodyPr wrap="square">
            <a:spAutoFit/>
          </a:bodyPr>
          <a:lstStyle/>
          <a:p>
            <a:pPr lvl="0"/>
            <a:r>
              <a:rPr lang="en-US" sz="4000" b="1" dirty="0">
                <a:solidFill>
                  <a:srgbClr val="FFC000"/>
                </a:solidFill>
              </a:rPr>
              <a:t>7.1</a:t>
            </a:r>
            <a:r>
              <a:rPr lang="en-US" sz="4000" b="1" dirty="0" smtClean="0">
                <a:solidFill>
                  <a:srgbClr val="FFC000"/>
                </a:solidFill>
              </a:rPr>
              <a:t>: </a:t>
            </a:r>
            <a:r>
              <a:rPr lang="en-US" sz="4000" b="1" dirty="0" smtClean="0">
                <a:solidFill>
                  <a:schemeClr val="accent6">
                    <a:lumMod val="75000"/>
                  </a:schemeClr>
                </a:solidFill>
              </a:rPr>
              <a:t>Design </a:t>
            </a:r>
            <a:r>
              <a:rPr lang="en-US" sz="4000" b="1" dirty="0">
                <a:solidFill>
                  <a:schemeClr val="accent6">
                    <a:lumMod val="75000"/>
                  </a:schemeClr>
                </a:solidFill>
              </a:rPr>
              <a:t>of Shear </a:t>
            </a:r>
            <a:r>
              <a:rPr lang="en-US" sz="4000" b="1" dirty="0" smtClean="0">
                <a:solidFill>
                  <a:schemeClr val="accent6">
                    <a:lumMod val="75000"/>
                  </a:schemeClr>
                </a:solidFill>
              </a:rPr>
              <a:t>Wall</a:t>
            </a:r>
            <a:endParaRPr lang="en-US" dirty="0">
              <a:solidFill>
                <a:schemeClr val="accent6">
                  <a:lumMod val="75000"/>
                </a:schemeClr>
              </a:solidFill>
            </a:endParaRPr>
          </a:p>
        </p:txBody>
      </p:sp>
      <p:pic>
        <p:nvPicPr>
          <p:cNvPr id="11" name="Picture 10"/>
          <p:cNvPicPr>
            <a:picLocks noChangeAspect="1"/>
          </p:cNvPicPr>
          <p:nvPr/>
        </p:nvPicPr>
        <p:blipFill>
          <a:blip r:embed="rId2"/>
          <a:stretch>
            <a:fillRect/>
          </a:stretch>
        </p:blipFill>
        <p:spPr>
          <a:xfrm>
            <a:off x="718071" y="624964"/>
            <a:ext cx="9195515" cy="2987898"/>
          </a:xfrm>
          <a:prstGeom prst="rect">
            <a:avLst/>
          </a:prstGeom>
        </p:spPr>
      </p:pic>
      <mc:AlternateContent xmlns:mc="http://schemas.openxmlformats.org/markup-compatibility/2006" xmlns:a14="http://schemas.microsoft.com/office/drawing/2010/main">
        <mc:Choice Requires="a14">
          <p:sp>
            <p:nvSpPr>
              <p:cNvPr id="6" name="Rectangle 5"/>
              <p:cNvSpPr/>
              <p:nvPr/>
            </p:nvSpPr>
            <p:spPr>
              <a:xfrm>
                <a:off x="452216" y="3398536"/>
                <a:ext cx="9243750" cy="3142848"/>
              </a:xfrm>
              <a:prstGeom prst="rect">
                <a:avLst/>
              </a:prstGeom>
            </p:spPr>
            <p:txBody>
              <a:bodyPr wrap="square">
                <a:spAutoFit/>
              </a:bodyPr>
              <a:lstStyle/>
              <a:p>
                <a:pPr marL="365760" lvl="0" indent="-274320" defTabSz="457200">
                  <a:lnSpc>
                    <a:spcPct val="115000"/>
                  </a:lnSpc>
                  <a:spcBef>
                    <a:spcPts val="2000"/>
                  </a:spcBef>
                  <a:spcAft>
                    <a:spcPts val="1000"/>
                  </a:spcAft>
                  <a:buClr>
                    <a:srgbClr val="A53010"/>
                  </a:buClr>
                  <a:buFont typeface="Wingdings 3" charset="2"/>
                  <a:buChar char=""/>
                </a:pPr>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So from the values in previous we note that the ratio of axial load to the second bending moment are huge, so we can calculate the area of steel from axial compression load only from capacity of column in axial. </a:t>
                </a:r>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𝑝</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𝑛</m:t>
                        </m:r>
                      </m:sub>
                    </m:s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𝜆</m:t>
                    </m:r>
                    <m:d>
                      <m:d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d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85</m:t>
                        </m:r>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𝑓</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𝑐</m:t>
                            </m:r>
                          </m:sub>
                        </m:sSub>
                        <m:d>
                          <m:d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dPr>
                          <m:e>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𝑔</m:t>
                                </m:r>
                              </m:sub>
                            </m:s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𝑠</m:t>
                                </m:r>
                              </m:sub>
                            </m:sSub>
                          </m:e>
                        </m:d>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𝑓</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𝑦</m:t>
                            </m:r>
                          </m:sub>
                        </m:sSub>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𝑠</m:t>
                            </m:r>
                          </m:sub>
                        </m:s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e>
                    </m:d>
                  </m:oMath>
                </a14:m>
                <a:endParaRPr lang="en-US" sz="1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r>
                      <a:rPr lang="en-US" b="1" i="1" smtClean="0">
                        <a:solidFill>
                          <a:schemeClr val="accent6">
                            <a:lumMod val="50000"/>
                          </a:schemeClr>
                        </a:solidFill>
                        <a:latin typeface="Cambria Math" panose="02040503050406030204" pitchFamily="18" charset="0"/>
                        <a:ea typeface="Times New Roman" panose="02020603050405020304" pitchFamily="18" charset="0"/>
                        <a:cs typeface="Arial" panose="020B0604020202020204" pitchFamily="34" charset="0"/>
                      </a:rPr>
                      <m:t>𝟑𝟔𝟑𝟑</m:t>
                    </m:r>
                    <m:r>
                      <a:rPr lang="en-US" b="1" i="1" smtClean="0">
                        <a:solidFill>
                          <a:schemeClr val="accent6">
                            <a:lumMod val="50000"/>
                          </a:schemeClr>
                        </a:solidFill>
                        <a:latin typeface="Cambria Math" panose="02040503050406030204" pitchFamily="18" charset="0"/>
                        <a:ea typeface="Times New Roman" panose="02020603050405020304" pitchFamily="18" charset="0"/>
                        <a:cs typeface="Arial" panose="020B0604020202020204" pitchFamily="34" charset="0"/>
                      </a:rPr>
                      <m:t>.</m:t>
                    </m:r>
                    <m:r>
                      <a:rPr lang="en-US" b="1" i="1" smtClean="0">
                        <a:solidFill>
                          <a:schemeClr val="accent6">
                            <a:lumMod val="50000"/>
                          </a:schemeClr>
                        </a:solidFill>
                        <a:latin typeface="Cambria Math" panose="02040503050406030204" pitchFamily="18" charset="0"/>
                        <a:ea typeface="Times New Roman" panose="02020603050405020304" pitchFamily="18" charset="0"/>
                        <a:cs typeface="Arial" panose="020B0604020202020204" pitchFamily="34" charset="0"/>
                      </a:rPr>
                      <m:t>𝟏𝟏</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p>
                      <m:sSup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p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10</m:t>
                        </m:r>
                      </m:e>
                      <m:sup>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m:t>
                        </m:r>
                      </m:sup>
                    </m:sSup>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65</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80</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d>
                      <m:d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d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85</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28</m:t>
                        </m:r>
                        <m:d>
                          <m:d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d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2750</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200</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𝑠</m:t>
                                </m:r>
                              </m:sub>
                            </m:sSub>
                          </m:e>
                        </m:d>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420</m:t>
                        </m:r>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𝑠</m:t>
                            </m:r>
                          </m:sub>
                        </m:s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e>
                    </m:d>
                  </m:oMath>
                </a14:m>
                <a:endParaRPr lang="en-US" sz="1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42900" lvl="0" indent="-342900" defTabSz="457200">
                  <a:spcBef>
                    <a:spcPts val="1000"/>
                  </a:spcBef>
                  <a:buClr>
                    <a:srgbClr val="A53010"/>
                  </a:buClr>
                  <a:buFont typeface="Wingdings 3" charset="2"/>
                  <a:buChar char=""/>
                </a:pPr>
                <a14:m>
                  <m:oMath xmlns:m="http://schemas.openxmlformats.org/officeDocument/2006/math">
                    <m:sSub>
                      <m:sSubPr>
                        <m:ctrlPr>
                          <a:rPr lang="en-US" i="1">
                            <a:solidFill>
                              <a:prstClr val="black">
                                <a:lumMod val="75000"/>
                                <a:lumOff val="25000"/>
                              </a:prstClr>
                            </a:solidFill>
                            <a:latin typeface="Cambria Math" panose="02040503050406030204" pitchFamily="18" charset="0"/>
                            <a:ea typeface="Times New Roman" panose="02020603050405020304" pitchFamily="18" charset="0"/>
                          </a:rPr>
                        </m:ctrlPr>
                      </m:sSub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𝑠</m:t>
                        </m:r>
                      </m:sub>
                    </m:sSub>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15404</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5</m:t>
                    </m:r>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sSup>
                      <m:sSupPr>
                        <m:ctrlPr>
                          <a:rPr lang="en-US" i="1">
                            <a:solidFill>
                              <a:prstClr val="black">
                                <a:lumMod val="75000"/>
                                <a:lumOff val="25000"/>
                              </a:prstClr>
                            </a:solidFill>
                            <a:latin typeface="Cambria Math" panose="02040503050406030204" pitchFamily="18" charset="0"/>
                            <a:ea typeface="Times New Roman" panose="02020603050405020304" pitchFamily="18" charset="0"/>
                          </a:rPr>
                        </m:ctrlPr>
                      </m:sSupPr>
                      <m:e>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𝑚𝑚</m:t>
                        </m:r>
                      </m:e>
                      <m:sup>
                        <m:r>
                          <a:rPr lang="en-US"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sup>
                    </m:sSup>
                  </m:oMath>
                </a14:m>
                <a:r>
                  <a:rPr lang="en-US"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a:t>
                </a:r>
                <a:r>
                  <a:rPr lang="en-US" b="1"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(41</a:t>
                </a:r>
                <a14:m>
                  <m:oMath xmlns:m="http://schemas.openxmlformats.org/officeDocument/2006/math">
                    <m:r>
                      <a:rPr lang="en-US"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𝟐𝟐</m:t>
                    </m:r>
                    <m:r>
                      <a:rPr lang="en-US"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 </m:t>
                    </m:r>
                    <m:r>
                      <a:rPr lang="en-US"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𝒆𝒂𝒄𝒉</m:t>
                    </m:r>
                    <m:r>
                      <a:rPr lang="en-US"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𝒇𝒂𝒄𝒆</m:t>
                    </m:r>
                  </m:oMath>
                </a14:m>
                <a:r>
                  <a:rPr lang="en-US"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a:t>
                </a:r>
                <a:endParaRPr lang="en-US" dirty="0">
                  <a:solidFill>
                    <a:prstClr val="black">
                      <a:lumMod val="75000"/>
                      <a:lumOff val="25000"/>
                    </a:prstClr>
                  </a:solidFill>
                  <a:latin typeface="Century Gothic" panose="020B0502020202020204"/>
                </a:endParaRPr>
              </a:p>
            </p:txBody>
          </p:sp>
        </mc:Choice>
        <mc:Fallback xmlns="">
          <p:sp>
            <p:nvSpPr>
              <p:cNvPr id="6" name="Rectangle 5"/>
              <p:cNvSpPr>
                <a:spLocks noRot="1" noChangeAspect="1" noMove="1" noResize="1" noEditPoints="1" noAdjustHandles="1" noChangeArrowheads="1" noChangeShapeType="1" noTextEdit="1"/>
              </p:cNvSpPr>
              <p:nvPr/>
            </p:nvSpPr>
            <p:spPr>
              <a:xfrm>
                <a:off x="452216" y="3398536"/>
                <a:ext cx="9243750" cy="3142848"/>
              </a:xfrm>
              <a:prstGeom prst="rect">
                <a:avLst/>
              </a:prstGeom>
              <a:blipFill rotWithShape="0">
                <a:blip r:embed="rId3"/>
                <a:stretch>
                  <a:fillRect l="-461" t="-388" b="-2330"/>
                </a:stretch>
              </a:blipFill>
            </p:spPr>
            <p:txBody>
              <a:bodyPr/>
              <a:lstStyle/>
              <a:p>
                <a:r>
                  <a:rPr lang="en-US">
                    <a:noFill/>
                  </a:rPr>
                  <a:t> </a:t>
                </a:r>
              </a:p>
            </p:txBody>
          </p:sp>
        </mc:Fallback>
      </mc:AlternateContent>
    </p:spTree>
    <p:extLst>
      <p:ext uri="{BB962C8B-B14F-4D97-AF65-F5344CB8AC3E}">
        <p14:creationId xmlns:p14="http://schemas.microsoft.com/office/powerpoint/2010/main" val="2846602886"/>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116</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561183"/>
            <a:ext cx="5723501" cy="707886"/>
          </a:xfrm>
          <a:prstGeom prst="rect">
            <a:avLst/>
          </a:prstGeom>
        </p:spPr>
        <p:txBody>
          <a:bodyPr wrap="square">
            <a:spAutoFit/>
          </a:bodyPr>
          <a:lstStyle/>
          <a:p>
            <a:pPr lvl="0"/>
            <a:r>
              <a:rPr lang="en-US" sz="4000" b="1" dirty="0" smtClean="0">
                <a:solidFill>
                  <a:srgbClr val="FFC000"/>
                </a:solidFill>
              </a:rPr>
              <a:t>7.2: </a:t>
            </a:r>
            <a:r>
              <a:rPr lang="en-US" sz="4000" b="1" dirty="0">
                <a:solidFill>
                  <a:schemeClr val="accent6">
                    <a:lumMod val="75000"/>
                  </a:schemeClr>
                </a:solidFill>
              </a:rPr>
              <a:t>Shear Reinforcement</a:t>
            </a:r>
            <a:r>
              <a:rPr lang="en-US" sz="4000" b="1" dirty="0" smtClean="0">
                <a:solidFill>
                  <a:schemeClr val="accent6">
                    <a:lumMod val="75000"/>
                  </a:schemeClr>
                </a:solidFill>
              </a:rPr>
              <a:t> </a:t>
            </a:r>
            <a:endParaRPr lang="en-US"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6" name="Rectangle 5"/>
              <p:cNvSpPr/>
              <p:nvPr/>
            </p:nvSpPr>
            <p:spPr>
              <a:xfrm>
                <a:off x="838200" y="1572999"/>
                <a:ext cx="10669172" cy="4732770"/>
              </a:xfrm>
              <a:prstGeom prst="rect">
                <a:avLst/>
              </a:prstGeom>
            </p:spPr>
            <p:txBody>
              <a:bodyPr wrap="square">
                <a:spAutoFit/>
              </a:bodyPr>
              <a:lstStyle/>
              <a:p>
                <a:pPr marL="365760" lvl="0" indent="-274320" defTabSz="457200">
                  <a:lnSpc>
                    <a:spcPct val="115000"/>
                  </a:lnSpc>
                  <a:spcBef>
                    <a:spcPts val="2000"/>
                  </a:spcBef>
                  <a:spcAft>
                    <a:spcPts val="1000"/>
                  </a:spcAft>
                  <a:buClr>
                    <a:srgbClr val="A53010"/>
                  </a:buClr>
                  <a:buFont typeface="Wingdings 3" charset="2"/>
                  <a:buChar char=""/>
                </a:pPr>
                <a:r>
                  <a:rPr lang="en-US" sz="2000" dirty="0" smtClean="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For wall </a:t>
                </a:r>
                <a14:m>
                  <m:oMath xmlns:m="http://schemas.openxmlformats.org/officeDocument/2006/math">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𝑉</m:t>
                            </m:r>
                          </m:sub>
                        </m:sSub>
                      </m:num>
                      <m:den>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𝑆</m:t>
                        </m:r>
                      </m:den>
                    </m:f>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68</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f>
                      <m:fPr>
                        <m:type m:val="skw"/>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sSup>
                          <m:sSup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p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𝑚𝑚</m:t>
                            </m:r>
                          </m:e>
                          <m:sup>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sup>
                        </m:sSup>
                      </m:num>
                      <m:den>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𝑚𝑚</m:t>
                        </m:r>
                      </m:den>
                    </m:f>
                  </m:oMath>
                </a14:m>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sz="2000" b="1" u="sng"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Transverse Reinforcement for Boundary element: </a:t>
                </a:r>
                <a:endPar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endParaRPr>
              </a:p>
              <a:p>
                <a:pPr marL="91440" lvl="0" defTabSz="457200">
                  <a:lnSpc>
                    <a:spcPct val="115000"/>
                  </a:lnSpc>
                  <a:spcBef>
                    <a:spcPts val="2000"/>
                  </a:spcBef>
                  <a:spcAft>
                    <a:spcPts val="1000"/>
                  </a:spcAft>
                  <a:buClr>
                    <a:srgbClr val="A53010"/>
                  </a:buClr>
                </a:pPr>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max of these values </a:t>
                </a:r>
                <a14:m>
                  <m:oMath xmlns:m="http://schemas.openxmlformats.org/officeDocument/2006/math">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d>
                      <m:dPr>
                        <m:begChr m:val="["/>
                        <m:endChr m:val="]"/>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dPr>
                      <m:e>
                        <m:eqArr>
                          <m:eqArr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eqArr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3</m:t>
                            </m:r>
                            <m:d>
                              <m:d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dPr>
                              <m:e>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𝑔</m:t>
                                        </m:r>
                                      </m:sub>
                                    </m:sSub>
                                  </m:num>
                                  <m:den>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𝑐</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h</m:t>
                                        </m:r>
                                      </m:sub>
                                    </m:sSub>
                                  </m:den>
                                </m:f>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m:t>
                                </m:r>
                              </m:e>
                            </m:d>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𝑓</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𝑐</m:t>
                                    </m:r>
                                  </m:sub>
                                </m:sSub>
                              </m:num>
                              <m:den>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𝑓</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𝑦</m:t>
                                    </m:r>
                                  </m:sub>
                                </m:sSub>
                              </m:den>
                            </m:f>
                          </m:e>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09</m:t>
                            </m:r>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fPr>
                              <m:num>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𝑓</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𝑐</m:t>
                                    </m:r>
                                  </m:sub>
                                </m:sSub>
                              </m:num>
                              <m:den>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𝑓</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𝑦</m:t>
                                    </m:r>
                                  </m:sub>
                                </m:sSub>
                              </m:den>
                            </m:f>
                          </m:e>
                        </m:eqArr>
                      </m:e>
                    </m:d>
                  </m:oMath>
                </a14:m>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a:t>
                </a:r>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42900" lvl="0" indent="-342900" defTabSz="457200">
                  <a:spcBef>
                    <a:spcPts val="1000"/>
                  </a:spcBef>
                  <a:buClr>
                    <a:srgbClr val="A53010"/>
                  </a:buClr>
                  <a:buFont typeface="Wingdings 3" charset="2"/>
                  <a:buChar char=""/>
                </a:pPr>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So take maximum ratio from above</a:t>
                </a:r>
                <a14:m>
                  <m:oMath xmlns:m="http://schemas.openxmlformats.org/officeDocument/2006/math">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𝜌</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oMath>
                </a14:m>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 0.0077113 </a:t>
                </a:r>
              </a:p>
              <a:p>
                <a:pPr marL="365760" lvl="0" indent="-274320" defTabSz="457200">
                  <a:lnSpc>
                    <a:spcPct val="115000"/>
                  </a:lnSpc>
                  <a:spcBef>
                    <a:spcPts val="2000"/>
                  </a:spcBef>
                  <a:spcAft>
                    <a:spcPts val="1000"/>
                  </a:spcAft>
                  <a:buClr>
                    <a:srgbClr val="A53010"/>
                  </a:buClr>
                  <a:buFont typeface="Wingdings 3" charset="2"/>
                  <a:buChar char=""/>
                </a:pPr>
                <a:r>
                  <a:rPr lang="en-US" sz="2000" dirty="0">
                    <a:solidFill>
                      <a:prstClr val="black">
                        <a:lumMod val="75000"/>
                        <a:lumOff val="25000"/>
                      </a:prstClr>
                    </a:solidFill>
                    <a:latin typeface="Calibri" panose="020F0502020204030204" pitchFamily="34" charset="0"/>
                    <a:ea typeface="Times New Roman" panose="02020603050405020304" pitchFamily="18" charset="0"/>
                    <a:cs typeface="Arial" panose="020B0604020202020204" pitchFamily="34" charset="0"/>
                  </a:rPr>
                  <a:t>so </a:t>
                </a:r>
                <a14:m>
                  <m:oMath xmlns:m="http://schemas.openxmlformats.org/officeDocument/2006/math">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𝑣</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0077113</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200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1400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2159</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64</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sSup>
                      <m:sSup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p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𝑚𝑚</m:t>
                        </m:r>
                      </m:e>
                      <m:sup>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2</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sup>
                    </m:sSup>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d>
                      <m:d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dPr>
                      <m:e>
                        <m:r>
                          <a:rPr lang="en-US" sz="20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𝟐𝟎</m:t>
                        </m:r>
                        <m:r>
                          <a:rPr lang="en-US" sz="20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b="1"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𝟏𝟐</m:t>
                        </m:r>
                      </m:e>
                    </m:d>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&gt; </m:t>
                    </m:r>
                    <m:sSub>
                      <m:sSubPr>
                        <m:ctrlPr>
                          <a:rPr lang="en-US" sz="2000" i="1" smtClean="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𝐴</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𝑉</m:t>
                        </m:r>
                        <m:r>
                          <a:rPr lang="en-US" sz="2000" b="0" i="1" smtClean="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𝑚𝑖𝑛</m:t>
                        </m:r>
                        <m:r>
                          <a:rPr lang="en-US" sz="2000" b="0" i="1" smtClean="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 </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𝜌</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0025</m:t>
                    </m:r>
                    <m:r>
                      <a:rPr lang="en-US" sz="2000" b="0" i="1" smtClean="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 </m:t>
                    </m:r>
                    <m:r>
                      <a:rPr lang="en-US" sz="2000" b="0" i="1" smtClean="0">
                        <a:solidFill>
                          <a:prstClr val="black">
                            <a:lumMod val="75000"/>
                            <a:lumOff val="25000"/>
                          </a:prstClr>
                        </a:solidFill>
                        <a:latin typeface="Cambria Math" panose="02040503050406030204" pitchFamily="18" charset="0"/>
                        <a:ea typeface="Times New Roman" panose="02020603050405020304" pitchFamily="18" charset="0"/>
                        <a:cs typeface="Arial" panose="020B0604020202020204" pitchFamily="34" charset="0"/>
                      </a:rPr>
                      <m:t>𝑂𝐾</m:t>
                    </m:r>
                  </m:oMath>
                </a14:m>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42900" lvl="0" indent="-342900" defTabSz="457200">
                  <a:spcBef>
                    <a:spcPts val="1000"/>
                  </a:spcBef>
                  <a:buClr>
                    <a:srgbClr val="A53010"/>
                  </a:buClr>
                  <a:buFont typeface="Wingdings 3" charset="2"/>
                  <a:buChar char=""/>
                </a:pPr>
                <a:endParaRPr lang="en-US" dirty="0">
                  <a:solidFill>
                    <a:prstClr val="black">
                      <a:lumMod val="75000"/>
                      <a:lumOff val="25000"/>
                    </a:prstClr>
                  </a:solidFill>
                  <a:latin typeface="Century Gothic" panose="020B0502020202020204"/>
                </a:endParaRPr>
              </a:p>
            </p:txBody>
          </p:sp>
        </mc:Choice>
        <mc:Fallback xmlns="">
          <p:sp>
            <p:nvSpPr>
              <p:cNvPr id="6" name="Rectangle 5"/>
              <p:cNvSpPr>
                <a:spLocks noRot="1" noChangeAspect="1" noMove="1" noResize="1" noEditPoints="1" noAdjustHandles="1" noChangeArrowheads="1" noChangeShapeType="1" noTextEdit="1"/>
              </p:cNvSpPr>
              <p:nvPr/>
            </p:nvSpPr>
            <p:spPr>
              <a:xfrm>
                <a:off x="838200" y="1572999"/>
                <a:ext cx="10669172" cy="4732770"/>
              </a:xfrm>
              <a:prstGeom prst="rect">
                <a:avLst/>
              </a:prstGeom>
              <a:blipFill rotWithShape="0">
                <a:blip r:embed="rId2"/>
                <a:stretch>
                  <a:fillRect l="-571"/>
                </a:stretch>
              </a:blipFill>
            </p:spPr>
            <p:txBody>
              <a:bodyPr/>
              <a:lstStyle/>
              <a:p>
                <a:r>
                  <a:rPr lang="en-US">
                    <a:noFill/>
                  </a:rPr>
                  <a:t> </a:t>
                </a:r>
              </a:p>
            </p:txBody>
          </p:sp>
        </mc:Fallback>
      </mc:AlternateContent>
    </p:spTree>
    <p:extLst>
      <p:ext uri="{BB962C8B-B14F-4D97-AF65-F5344CB8AC3E}">
        <p14:creationId xmlns:p14="http://schemas.microsoft.com/office/powerpoint/2010/main" val="2597093832"/>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117</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561183"/>
            <a:ext cx="5723501" cy="707886"/>
          </a:xfrm>
          <a:prstGeom prst="rect">
            <a:avLst/>
          </a:prstGeom>
        </p:spPr>
        <p:txBody>
          <a:bodyPr wrap="square">
            <a:spAutoFit/>
          </a:bodyPr>
          <a:lstStyle/>
          <a:p>
            <a:pPr lvl="0"/>
            <a:r>
              <a:rPr lang="en-US" sz="4000" b="1" dirty="0" smtClean="0">
                <a:solidFill>
                  <a:srgbClr val="FFC000"/>
                </a:solidFill>
              </a:rPr>
              <a:t>7.3</a:t>
            </a:r>
            <a:r>
              <a:rPr lang="en-US" sz="4000" b="1" dirty="0">
                <a:solidFill>
                  <a:srgbClr val="FFC000"/>
                </a:solidFill>
              </a:rPr>
              <a:t>: </a:t>
            </a:r>
            <a:r>
              <a:rPr lang="en-US" sz="4000" b="1" dirty="0">
                <a:solidFill>
                  <a:schemeClr val="accent6">
                    <a:lumMod val="75000"/>
                  </a:schemeClr>
                </a:solidFill>
              </a:rPr>
              <a:t>Shear wall layout</a:t>
            </a:r>
            <a:r>
              <a:rPr lang="en-US" sz="4000" b="1" dirty="0" smtClean="0">
                <a:solidFill>
                  <a:schemeClr val="accent6">
                    <a:lumMod val="75000"/>
                  </a:schemeClr>
                </a:solidFill>
              </a:rPr>
              <a:t> </a:t>
            </a:r>
            <a:endParaRPr lang="en-US" dirty="0">
              <a:solidFill>
                <a:schemeClr val="accent6">
                  <a:lumMod val="75000"/>
                </a:schemeClr>
              </a:solidFill>
            </a:endParaRPr>
          </a:p>
        </p:txBody>
      </p:sp>
      <p:sp>
        <p:nvSpPr>
          <p:cNvPr id="6" name="Rectangle 5"/>
          <p:cNvSpPr/>
          <p:nvPr/>
        </p:nvSpPr>
        <p:spPr>
          <a:xfrm>
            <a:off x="597249" y="1269069"/>
            <a:ext cx="8307600" cy="584775"/>
          </a:xfrm>
          <a:prstGeom prst="rect">
            <a:avLst/>
          </a:prstGeom>
        </p:spPr>
        <p:txBody>
          <a:bodyPr wrap="square">
            <a:spAutoFit/>
          </a:bodyPr>
          <a:lstStyle/>
          <a:p>
            <a:pPr lvl="0"/>
            <a:r>
              <a:rPr lang="en-US" sz="3200" b="1" dirty="0" smtClean="0">
                <a:solidFill>
                  <a:srgbClr val="7030A0"/>
                </a:solidFill>
                <a:latin typeface="Century Gothic" panose="020B0502020202020204"/>
              </a:rPr>
              <a:t>7.3.1</a:t>
            </a:r>
            <a:r>
              <a:rPr lang="en-US" sz="3200" b="1" dirty="0" smtClean="0">
                <a:solidFill>
                  <a:srgbClr val="ED7D31">
                    <a:lumMod val="75000"/>
                  </a:srgbClr>
                </a:solidFill>
                <a:latin typeface="Century Gothic" panose="020B0502020202020204"/>
              </a:rPr>
              <a:t>:</a:t>
            </a:r>
            <a:r>
              <a:rPr lang="en-US" sz="3200" b="1" dirty="0" smtClean="0">
                <a:solidFill>
                  <a:schemeClr val="accent2">
                    <a:lumMod val="50000"/>
                  </a:schemeClr>
                </a:solidFill>
                <a:latin typeface="Century Gothic" panose="020B0502020202020204"/>
              </a:rPr>
              <a:t>Shear </a:t>
            </a:r>
            <a:r>
              <a:rPr lang="en-US" sz="3200" b="1" dirty="0">
                <a:solidFill>
                  <a:schemeClr val="accent2">
                    <a:lumMod val="50000"/>
                  </a:schemeClr>
                </a:solidFill>
                <a:latin typeface="Century Gothic" panose="020B0502020202020204"/>
              </a:rPr>
              <a:t>wall layout for stories 6, 7 &amp; 8</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pic>
        <p:nvPicPr>
          <p:cNvPr id="12" name="Content Placeholder 4"/>
          <p:cNvPicPr>
            <a:picLocks/>
          </p:cNvPicPr>
          <p:nvPr/>
        </p:nvPicPr>
        <p:blipFill>
          <a:blip r:embed="rId2">
            <a:extLst>
              <a:ext uri="{28A0092B-C50C-407E-A947-70E740481C1C}">
                <a14:useLocalDpi xmlns:a14="http://schemas.microsoft.com/office/drawing/2010/main" val="0"/>
              </a:ext>
            </a:extLst>
          </a:blip>
          <a:stretch>
            <a:fillRect/>
          </a:stretch>
        </p:blipFill>
        <p:spPr>
          <a:xfrm>
            <a:off x="1281313" y="1853845"/>
            <a:ext cx="9040969" cy="4350008"/>
          </a:xfrm>
          <a:prstGeom prst="rect">
            <a:avLst/>
          </a:prstGeom>
        </p:spPr>
      </p:pic>
    </p:spTree>
    <p:extLst>
      <p:ext uri="{BB962C8B-B14F-4D97-AF65-F5344CB8AC3E}">
        <p14:creationId xmlns:p14="http://schemas.microsoft.com/office/powerpoint/2010/main" val="4251220157"/>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118</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561183"/>
            <a:ext cx="5723501" cy="707886"/>
          </a:xfrm>
          <a:prstGeom prst="rect">
            <a:avLst/>
          </a:prstGeom>
        </p:spPr>
        <p:txBody>
          <a:bodyPr wrap="square">
            <a:spAutoFit/>
          </a:bodyPr>
          <a:lstStyle/>
          <a:p>
            <a:pPr lvl="0"/>
            <a:r>
              <a:rPr lang="en-US" sz="4000" b="1" dirty="0" smtClean="0">
                <a:solidFill>
                  <a:srgbClr val="FFC000"/>
                </a:solidFill>
              </a:rPr>
              <a:t>7.3</a:t>
            </a:r>
            <a:r>
              <a:rPr lang="en-US" sz="4000" b="1" dirty="0">
                <a:solidFill>
                  <a:srgbClr val="FFC000"/>
                </a:solidFill>
              </a:rPr>
              <a:t>: </a:t>
            </a:r>
            <a:r>
              <a:rPr lang="en-US" sz="4000" b="1" dirty="0">
                <a:solidFill>
                  <a:schemeClr val="accent6">
                    <a:lumMod val="75000"/>
                  </a:schemeClr>
                </a:solidFill>
              </a:rPr>
              <a:t>Shear wall layout</a:t>
            </a:r>
            <a:r>
              <a:rPr lang="en-US" sz="4000" b="1" dirty="0" smtClean="0">
                <a:solidFill>
                  <a:schemeClr val="accent6">
                    <a:lumMod val="75000"/>
                  </a:schemeClr>
                </a:solidFill>
              </a:rPr>
              <a:t> </a:t>
            </a:r>
            <a:endParaRPr lang="en-US" dirty="0">
              <a:solidFill>
                <a:schemeClr val="accent6">
                  <a:lumMod val="75000"/>
                </a:schemeClr>
              </a:solidFill>
            </a:endParaRPr>
          </a:p>
        </p:txBody>
      </p:sp>
      <p:sp>
        <p:nvSpPr>
          <p:cNvPr id="6" name="Rectangle 5"/>
          <p:cNvSpPr/>
          <p:nvPr/>
        </p:nvSpPr>
        <p:spPr>
          <a:xfrm>
            <a:off x="597249" y="1269069"/>
            <a:ext cx="6774222" cy="584775"/>
          </a:xfrm>
          <a:prstGeom prst="rect">
            <a:avLst/>
          </a:prstGeom>
        </p:spPr>
        <p:txBody>
          <a:bodyPr wrap="square">
            <a:spAutoFit/>
          </a:bodyPr>
          <a:lstStyle/>
          <a:p>
            <a:pPr lvl="0"/>
            <a:r>
              <a:rPr lang="en-US" sz="3200" b="1" dirty="0" smtClean="0">
                <a:solidFill>
                  <a:srgbClr val="7030A0"/>
                </a:solidFill>
                <a:latin typeface="Century Gothic" panose="020B0502020202020204"/>
              </a:rPr>
              <a:t>7.3.2</a:t>
            </a:r>
            <a:r>
              <a:rPr lang="en-US" sz="3200" b="1" dirty="0" smtClean="0">
                <a:solidFill>
                  <a:srgbClr val="ED7D31">
                    <a:lumMod val="75000"/>
                  </a:srgbClr>
                </a:solidFill>
                <a:latin typeface="Century Gothic" panose="020B0502020202020204"/>
              </a:rPr>
              <a:t>:</a:t>
            </a:r>
            <a:r>
              <a:rPr lang="en-US" sz="3200" b="1" dirty="0" smtClean="0">
                <a:solidFill>
                  <a:schemeClr val="accent2">
                    <a:lumMod val="50000"/>
                  </a:schemeClr>
                </a:solidFill>
                <a:latin typeface="Century Gothic" panose="020B0502020202020204"/>
              </a:rPr>
              <a:t> Shear </a:t>
            </a:r>
            <a:r>
              <a:rPr lang="en-US" sz="3200" b="1" dirty="0">
                <a:solidFill>
                  <a:schemeClr val="accent2">
                    <a:lumMod val="50000"/>
                  </a:schemeClr>
                </a:solidFill>
                <a:latin typeface="Century Gothic" panose="020B0502020202020204"/>
              </a:rPr>
              <a:t>wall layout for story 5 </a:t>
            </a:r>
          </a:p>
        </p:txBody>
      </p:sp>
      <p:pic>
        <p:nvPicPr>
          <p:cNvPr id="11" name="Content Placeholder 3"/>
          <p:cNvPicPr>
            <a:picLocks/>
          </p:cNvPicPr>
          <p:nvPr/>
        </p:nvPicPr>
        <p:blipFill>
          <a:blip r:embed="rId2">
            <a:extLst>
              <a:ext uri="{28A0092B-C50C-407E-A947-70E740481C1C}">
                <a14:useLocalDpi xmlns:a14="http://schemas.microsoft.com/office/drawing/2010/main" val="0"/>
              </a:ext>
            </a:extLst>
          </a:blip>
          <a:stretch>
            <a:fillRect/>
          </a:stretch>
        </p:blipFill>
        <p:spPr>
          <a:xfrm>
            <a:off x="1640156" y="1729748"/>
            <a:ext cx="8911687" cy="4460037"/>
          </a:xfrm>
          <a:prstGeom prst="rect">
            <a:avLst/>
          </a:prstGeom>
        </p:spPr>
      </p:pic>
    </p:spTree>
    <p:extLst>
      <p:ext uri="{BB962C8B-B14F-4D97-AF65-F5344CB8AC3E}">
        <p14:creationId xmlns:p14="http://schemas.microsoft.com/office/powerpoint/2010/main" val="1542880281"/>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119</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561183"/>
            <a:ext cx="5723501" cy="707886"/>
          </a:xfrm>
          <a:prstGeom prst="rect">
            <a:avLst/>
          </a:prstGeom>
        </p:spPr>
        <p:txBody>
          <a:bodyPr wrap="square">
            <a:spAutoFit/>
          </a:bodyPr>
          <a:lstStyle/>
          <a:p>
            <a:pPr lvl="0"/>
            <a:r>
              <a:rPr lang="en-US" sz="4000" b="1" dirty="0" smtClean="0">
                <a:solidFill>
                  <a:srgbClr val="FFC000"/>
                </a:solidFill>
              </a:rPr>
              <a:t>7.3</a:t>
            </a:r>
            <a:r>
              <a:rPr lang="en-US" sz="4000" b="1" dirty="0">
                <a:solidFill>
                  <a:srgbClr val="FFC000"/>
                </a:solidFill>
              </a:rPr>
              <a:t>: </a:t>
            </a:r>
            <a:r>
              <a:rPr lang="en-US" sz="4000" b="1" dirty="0">
                <a:solidFill>
                  <a:schemeClr val="accent6">
                    <a:lumMod val="75000"/>
                  </a:schemeClr>
                </a:solidFill>
              </a:rPr>
              <a:t>Shear wall layout</a:t>
            </a:r>
            <a:r>
              <a:rPr lang="en-US" sz="4000" b="1" dirty="0" smtClean="0">
                <a:solidFill>
                  <a:schemeClr val="accent6">
                    <a:lumMod val="75000"/>
                  </a:schemeClr>
                </a:solidFill>
              </a:rPr>
              <a:t> </a:t>
            </a:r>
            <a:endParaRPr lang="en-US" dirty="0">
              <a:solidFill>
                <a:schemeClr val="accent6">
                  <a:lumMod val="75000"/>
                </a:schemeClr>
              </a:solidFill>
            </a:endParaRPr>
          </a:p>
        </p:txBody>
      </p:sp>
      <p:sp>
        <p:nvSpPr>
          <p:cNvPr id="6" name="Rectangle 5"/>
          <p:cNvSpPr/>
          <p:nvPr/>
        </p:nvSpPr>
        <p:spPr>
          <a:xfrm>
            <a:off x="597249" y="1269069"/>
            <a:ext cx="6774222" cy="584775"/>
          </a:xfrm>
          <a:prstGeom prst="rect">
            <a:avLst/>
          </a:prstGeom>
        </p:spPr>
        <p:txBody>
          <a:bodyPr wrap="square">
            <a:spAutoFit/>
          </a:bodyPr>
          <a:lstStyle/>
          <a:p>
            <a:pPr lvl="0"/>
            <a:r>
              <a:rPr lang="en-US" sz="3200" b="1" dirty="0" smtClean="0">
                <a:solidFill>
                  <a:srgbClr val="7030A0"/>
                </a:solidFill>
                <a:latin typeface="Century Gothic" panose="020B0502020202020204"/>
              </a:rPr>
              <a:t>7.3.3</a:t>
            </a:r>
            <a:r>
              <a:rPr lang="en-US" sz="3200" b="1" dirty="0" smtClean="0">
                <a:solidFill>
                  <a:srgbClr val="ED7D31">
                    <a:lumMod val="75000"/>
                  </a:srgbClr>
                </a:solidFill>
                <a:latin typeface="Century Gothic" panose="020B0502020202020204"/>
              </a:rPr>
              <a:t>:</a:t>
            </a:r>
            <a:r>
              <a:rPr lang="en-US" sz="3200" b="1" dirty="0" smtClean="0">
                <a:solidFill>
                  <a:schemeClr val="accent2">
                    <a:lumMod val="50000"/>
                  </a:schemeClr>
                </a:solidFill>
                <a:latin typeface="Century Gothic" panose="020B0502020202020204"/>
              </a:rPr>
              <a:t> Shear wall layout for story 4</a:t>
            </a:r>
            <a:endParaRPr lang="en-US" sz="3200" b="1" dirty="0">
              <a:solidFill>
                <a:schemeClr val="accent2">
                  <a:lumMod val="50000"/>
                </a:schemeClr>
              </a:solidFill>
              <a:latin typeface="Century Gothic" panose="020B0502020202020204"/>
            </a:endParaRPr>
          </a:p>
        </p:txBody>
      </p:sp>
      <p:pic>
        <p:nvPicPr>
          <p:cNvPr id="11" name="Content Placeholder 3"/>
          <p:cNvPicPr>
            <a:picLocks/>
          </p:cNvPicPr>
          <p:nvPr/>
        </p:nvPicPr>
        <p:blipFill>
          <a:blip r:embed="rId2">
            <a:extLst>
              <a:ext uri="{28A0092B-C50C-407E-A947-70E740481C1C}">
                <a14:useLocalDpi xmlns:a14="http://schemas.microsoft.com/office/drawing/2010/main" val="0"/>
              </a:ext>
            </a:extLst>
          </a:blip>
          <a:stretch>
            <a:fillRect/>
          </a:stretch>
        </p:blipFill>
        <p:spPr>
          <a:xfrm>
            <a:off x="1790461" y="1798012"/>
            <a:ext cx="8770512" cy="4377705"/>
          </a:xfrm>
          <a:prstGeom prst="rect">
            <a:avLst/>
          </a:prstGeom>
        </p:spPr>
      </p:pic>
    </p:spTree>
    <p:extLst>
      <p:ext uri="{BB962C8B-B14F-4D97-AF65-F5344CB8AC3E}">
        <p14:creationId xmlns:p14="http://schemas.microsoft.com/office/powerpoint/2010/main" val="34240969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35" name="Pentagon 34"/>
          <p:cNvSpPr/>
          <p:nvPr/>
        </p:nvSpPr>
        <p:spPr>
          <a:xfrm>
            <a:off x="466217" y="397458"/>
            <a:ext cx="3854547" cy="5241503"/>
          </a:xfrm>
          <a:prstGeom prst="homePlate">
            <a:avLst/>
          </a:prstGeom>
          <a:solidFill>
            <a:schemeClr val="accent4"/>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t>
            </a:r>
            <a:endParaRPr kumimoji="0" lang="en-US" sz="1800" b="0" i="0" u="none" strike="noStrike" kern="0" cap="none" spc="0" normalizeH="0" baseline="0" noProof="0" dirty="0" smtClean="0">
              <a:ln>
                <a:noFill/>
              </a:ln>
              <a:solidFill>
                <a:prstClr val="white"/>
              </a:solidFill>
              <a:effectLst/>
              <a:uLnTx/>
              <a:uFillTx/>
              <a:latin typeface="Century Gothic" panose="020B0502020202020204"/>
            </a:endParaRPr>
          </a:p>
        </p:txBody>
      </p:sp>
      <p:sp>
        <p:nvSpPr>
          <p:cNvPr id="36" name="Pentagon 35"/>
          <p:cNvSpPr/>
          <p:nvPr/>
        </p:nvSpPr>
        <p:spPr>
          <a:xfrm>
            <a:off x="4555588" y="442656"/>
            <a:ext cx="3080824" cy="1071151"/>
          </a:xfrm>
          <a:prstGeom prst="homePlate">
            <a:avLst/>
          </a:prstGeom>
          <a:solidFill>
            <a:srgbClr val="00B0F0"/>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smtClean="0">
                <a:ln>
                  <a:noFill/>
                </a:ln>
                <a:solidFill>
                  <a:prstClr val="white"/>
                </a:solidFill>
                <a:effectLst/>
                <a:uLnTx/>
                <a:uFillTx/>
                <a:latin typeface="Century Gothic" panose="020B0502020202020204"/>
              </a:rPr>
              <a:t>Beams</a:t>
            </a:r>
            <a:endParaRPr kumimoji="0" lang="en-US" sz="1800" b="1" i="0" u="none" strike="noStrike" kern="0" cap="none" spc="0" normalizeH="0" baseline="0" noProof="0" dirty="0" smtClean="0">
              <a:ln>
                <a:noFill/>
              </a:ln>
              <a:solidFill>
                <a:prstClr val="white"/>
              </a:solidFill>
              <a:effectLst/>
              <a:uLnTx/>
              <a:uFillTx/>
              <a:latin typeface="Century Gothic" panose="020B0502020202020204"/>
            </a:endParaRPr>
          </a:p>
        </p:txBody>
      </p:sp>
      <p:sp>
        <p:nvSpPr>
          <p:cNvPr id="37" name="Pentagon 36"/>
          <p:cNvSpPr/>
          <p:nvPr/>
        </p:nvSpPr>
        <p:spPr>
          <a:xfrm>
            <a:off x="4555588" y="4415866"/>
            <a:ext cx="3201103" cy="1082338"/>
          </a:xfrm>
          <a:prstGeom prst="homePlate">
            <a:avLst/>
          </a:prstGeom>
          <a:solidFill>
            <a:srgbClr val="00B0F0"/>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smtClean="0">
                <a:ln>
                  <a:noFill/>
                </a:ln>
                <a:solidFill>
                  <a:prstClr val="white"/>
                </a:solidFill>
                <a:effectLst/>
                <a:uLnTx/>
                <a:uFillTx/>
                <a:latin typeface="Century Gothic" panose="020B0502020202020204"/>
              </a:rPr>
              <a:t>Columns</a:t>
            </a:r>
          </a:p>
        </p:txBody>
      </p:sp>
      <p:sp>
        <p:nvSpPr>
          <p:cNvPr id="38" name="Pentagon 37"/>
          <p:cNvSpPr/>
          <p:nvPr/>
        </p:nvSpPr>
        <p:spPr>
          <a:xfrm>
            <a:off x="8153400" y="486194"/>
            <a:ext cx="2318004" cy="569089"/>
          </a:xfrm>
          <a:prstGeom prst="homePlate">
            <a:avLst/>
          </a:prstGeom>
          <a:solidFill>
            <a:srgbClr val="A53010">
              <a:lumMod val="20000"/>
              <a:lumOff val="80000"/>
            </a:srgb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black"/>
                </a:solidFill>
                <a:effectLst/>
                <a:uLnTx/>
                <a:uFillTx/>
                <a:latin typeface="Century Gothic" panose="020B0502020202020204"/>
              </a:rPr>
              <a:t>Main Beams</a:t>
            </a:r>
          </a:p>
        </p:txBody>
      </p:sp>
      <p:sp>
        <p:nvSpPr>
          <p:cNvPr id="39" name="Pentagon 38"/>
          <p:cNvSpPr/>
          <p:nvPr/>
        </p:nvSpPr>
        <p:spPr>
          <a:xfrm>
            <a:off x="8331257" y="5052276"/>
            <a:ext cx="2327496" cy="445928"/>
          </a:xfrm>
          <a:prstGeom prst="homePlate">
            <a:avLst/>
          </a:prstGeom>
          <a:solidFill>
            <a:srgbClr val="A53010">
              <a:lumMod val="20000"/>
              <a:lumOff val="80000"/>
            </a:srgb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black"/>
                </a:solidFill>
                <a:effectLst/>
                <a:uLnTx/>
                <a:uFillTx/>
                <a:latin typeface="Century Gothic" panose="020B0502020202020204"/>
              </a:rPr>
              <a:t>Square</a:t>
            </a:r>
            <a:endParaRPr kumimoji="0" lang="en-US" sz="1800" b="1" i="0" u="none" strike="noStrike" kern="0" cap="none" spc="0" normalizeH="0" baseline="0" noProof="0" dirty="0" smtClean="0">
              <a:ln>
                <a:noFill/>
              </a:ln>
              <a:solidFill>
                <a:prstClr val="black"/>
              </a:solidFill>
              <a:effectLst/>
              <a:uLnTx/>
              <a:uFillTx/>
              <a:latin typeface="Century Gothic" panose="020B0502020202020204"/>
            </a:endParaRPr>
          </a:p>
        </p:txBody>
      </p:sp>
      <p:sp>
        <p:nvSpPr>
          <p:cNvPr id="40" name="Pentagon 39"/>
          <p:cNvSpPr/>
          <p:nvPr/>
        </p:nvSpPr>
        <p:spPr>
          <a:xfrm>
            <a:off x="8331257" y="4339187"/>
            <a:ext cx="2318004" cy="437538"/>
          </a:xfrm>
          <a:prstGeom prst="homePlate">
            <a:avLst/>
          </a:prstGeom>
          <a:solidFill>
            <a:srgbClr val="A53010">
              <a:lumMod val="20000"/>
              <a:lumOff val="80000"/>
            </a:srgb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black"/>
                </a:solidFill>
                <a:effectLst/>
                <a:uLnTx/>
                <a:uFillTx/>
                <a:latin typeface="Century Gothic" panose="020B0502020202020204"/>
              </a:rPr>
              <a:t>Circular</a:t>
            </a:r>
            <a:endParaRPr kumimoji="0" lang="en-US" sz="1800" b="1" i="0" u="none" strike="noStrike" kern="0" cap="none" spc="0" normalizeH="0" baseline="0" noProof="0" dirty="0" smtClean="0">
              <a:ln>
                <a:noFill/>
              </a:ln>
              <a:solidFill>
                <a:prstClr val="black"/>
              </a:solidFill>
              <a:effectLst/>
              <a:uLnTx/>
              <a:uFillTx/>
              <a:latin typeface="Century Gothic" panose="020B0502020202020204"/>
            </a:endParaRPr>
          </a:p>
        </p:txBody>
      </p:sp>
      <p:sp>
        <p:nvSpPr>
          <p:cNvPr id="41" name="Chevron 40"/>
          <p:cNvSpPr/>
          <p:nvPr/>
        </p:nvSpPr>
        <p:spPr>
          <a:xfrm>
            <a:off x="4774613" y="2003922"/>
            <a:ext cx="3615397" cy="1904839"/>
          </a:xfrm>
          <a:prstGeom prst="chevron">
            <a:avLst/>
          </a:prstGeom>
          <a:solidFill>
            <a:srgbClr val="00B0F0"/>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00" b="1" i="0" u="none" strike="noStrike" kern="0" cap="none" spc="0" normalizeH="0" baseline="0" noProof="0" dirty="0" smtClean="0">
                <a:ln>
                  <a:noFill/>
                </a:ln>
                <a:solidFill>
                  <a:prstClr val="white"/>
                </a:solidFill>
                <a:effectLst/>
                <a:uLnTx/>
                <a:uFillTx/>
                <a:latin typeface="Century Gothic" panose="020B0502020202020204"/>
              </a:rPr>
              <a:t>Slab</a:t>
            </a:r>
            <a:endParaRPr kumimoji="0" lang="en-US" sz="2000" b="1" i="0" u="none" strike="noStrike" kern="0" cap="none" spc="0" normalizeH="0" baseline="0" noProof="0" dirty="0" smtClean="0">
              <a:ln>
                <a:noFill/>
              </a:ln>
              <a:solidFill>
                <a:prstClr val="white"/>
              </a:solidFill>
              <a:effectLst/>
              <a:uLnTx/>
              <a:uFillTx/>
              <a:latin typeface="Century Gothic" panose="020B0502020202020204"/>
            </a:endParaRPr>
          </a:p>
        </p:txBody>
      </p:sp>
      <p:sp>
        <p:nvSpPr>
          <p:cNvPr id="42" name="TextBox 41"/>
          <p:cNvSpPr txBox="1"/>
          <p:nvPr/>
        </p:nvSpPr>
        <p:spPr>
          <a:xfrm rot="16200000">
            <a:off x="-384832" y="2141045"/>
            <a:ext cx="4200393" cy="1754326"/>
          </a:xfrm>
          <a:prstGeom prst="rect">
            <a:avLst/>
          </a:prstGeom>
          <a:noFill/>
        </p:spPr>
        <p:txBody>
          <a:bodyPr wrap="square" rtlCol="0">
            <a:spAutoFit/>
          </a:bodyPr>
          <a:lstStyle/>
          <a:p>
            <a:pPr algn="ctr"/>
            <a:r>
              <a:rPr lang="en-US" sz="5400" b="1" dirty="0">
                <a:solidFill>
                  <a:prstClr val="white"/>
                </a:solidFill>
                <a:latin typeface="Century Gothic" panose="020B0502020202020204"/>
              </a:rPr>
              <a:t>Preliminary Dimensions              </a:t>
            </a:r>
          </a:p>
        </p:txBody>
      </p:sp>
      <p:sp>
        <p:nvSpPr>
          <p:cNvPr id="13" name="Pentagon 12"/>
          <p:cNvSpPr/>
          <p:nvPr/>
        </p:nvSpPr>
        <p:spPr>
          <a:xfrm>
            <a:off x="8153400" y="1297057"/>
            <a:ext cx="2318004" cy="569089"/>
          </a:xfrm>
          <a:prstGeom prst="homePlate">
            <a:avLst/>
          </a:prstGeom>
          <a:solidFill>
            <a:srgbClr val="A53010">
              <a:lumMod val="20000"/>
              <a:lumOff val="80000"/>
            </a:srgb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b="1" kern="0" dirty="0" smtClean="0">
                <a:solidFill>
                  <a:prstClr val="black"/>
                </a:solidFill>
                <a:latin typeface="Century Gothic" panose="020B0502020202020204"/>
              </a:rPr>
              <a:t>Secondary</a:t>
            </a:r>
            <a:r>
              <a:rPr kumimoji="0" lang="en-US" sz="2000" b="1" i="0" u="none" strike="noStrike" kern="0" cap="none" spc="0" normalizeH="0" baseline="0" noProof="0" dirty="0" smtClean="0">
                <a:ln>
                  <a:noFill/>
                </a:ln>
                <a:solidFill>
                  <a:prstClr val="black"/>
                </a:solidFill>
                <a:effectLst/>
                <a:uLnTx/>
                <a:uFillTx/>
                <a:latin typeface="Century Gothic" panose="020B0502020202020204"/>
              </a:rPr>
              <a:t> Beam</a:t>
            </a:r>
          </a:p>
        </p:txBody>
      </p:sp>
    </p:spTree>
    <p:extLst>
      <p:ext uri="{BB962C8B-B14F-4D97-AF65-F5344CB8AC3E}">
        <p14:creationId xmlns:p14="http://schemas.microsoft.com/office/powerpoint/2010/main" val="3467465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circle(in)">
                                      <p:cBhvr>
                                        <p:cTn id="7" dur="20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circle(in)">
                                      <p:cBhvr>
                                        <p:cTn id="12" dur="20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circle(in)">
                                      <p:cBhvr>
                                        <p:cTn id="17" dur="20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1000" fill="hold"/>
                                        <p:tgtEl>
                                          <p:spTgt spid="38"/>
                                        </p:tgtEl>
                                        <p:attrNameLst>
                                          <p:attrName>ppt_w</p:attrName>
                                        </p:attrNameLst>
                                      </p:cBhvr>
                                      <p:tavLst>
                                        <p:tav tm="0">
                                          <p:val>
                                            <p:fltVal val="0"/>
                                          </p:val>
                                        </p:tav>
                                        <p:tav tm="100000">
                                          <p:val>
                                            <p:strVal val="#ppt_w"/>
                                          </p:val>
                                        </p:tav>
                                      </p:tavLst>
                                    </p:anim>
                                    <p:anim calcmode="lin" valueType="num">
                                      <p:cBhvr>
                                        <p:cTn id="23" dur="1000" fill="hold"/>
                                        <p:tgtEl>
                                          <p:spTgt spid="38"/>
                                        </p:tgtEl>
                                        <p:attrNameLst>
                                          <p:attrName>ppt_h</p:attrName>
                                        </p:attrNameLst>
                                      </p:cBhvr>
                                      <p:tavLst>
                                        <p:tav tm="0">
                                          <p:val>
                                            <p:fltVal val="0"/>
                                          </p:val>
                                        </p:tav>
                                        <p:tav tm="100000">
                                          <p:val>
                                            <p:strVal val="#ppt_h"/>
                                          </p:val>
                                        </p:tav>
                                      </p:tavLst>
                                    </p:anim>
                                    <p:anim calcmode="lin" valueType="num">
                                      <p:cBhvr>
                                        <p:cTn id="24" dur="1000" fill="hold"/>
                                        <p:tgtEl>
                                          <p:spTgt spid="38"/>
                                        </p:tgtEl>
                                        <p:attrNameLst>
                                          <p:attrName>style.rotation</p:attrName>
                                        </p:attrNameLst>
                                      </p:cBhvr>
                                      <p:tavLst>
                                        <p:tav tm="0">
                                          <p:val>
                                            <p:fltVal val="90"/>
                                          </p:val>
                                        </p:tav>
                                        <p:tav tm="100000">
                                          <p:val>
                                            <p:fltVal val="0"/>
                                          </p:val>
                                        </p:tav>
                                      </p:tavLst>
                                    </p:anim>
                                    <p:animEffect transition="in" filter="fade">
                                      <p:cBhvr>
                                        <p:cTn id="25" dur="1000"/>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grpId="0" nodeType="click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circle(in)">
                                      <p:cBhvr>
                                        <p:cTn id="30" dur="2000"/>
                                        <p:tgtEl>
                                          <p:spTgt spid="37"/>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1000" fill="hold"/>
                                        <p:tgtEl>
                                          <p:spTgt spid="39"/>
                                        </p:tgtEl>
                                        <p:attrNameLst>
                                          <p:attrName>ppt_w</p:attrName>
                                        </p:attrNameLst>
                                      </p:cBhvr>
                                      <p:tavLst>
                                        <p:tav tm="0">
                                          <p:val>
                                            <p:fltVal val="0"/>
                                          </p:val>
                                        </p:tav>
                                        <p:tav tm="100000">
                                          <p:val>
                                            <p:strVal val="#ppt_w"/>
                                          </p:val>
                                        </p:tav>
                                      </p:tavLst>
                                    </p:anim>
                                    <p:anim calcmode="lin" valueType="num">
                                      <p:cBhvr>
                                        <p:cTn id="36" dur="1000" fill="hold"/>
                                        <p:tgtEl>
                                          <p:spTgt spid="39"/>
                                        </p:tgtEl>
                                        <p:attrNameLst>
                                          <p:attrName>ppt_h</p:attrName>
                                        </p:attrNameLst>
                                      </p:cBhvr>
                                      <p:tavLst>
                                        <p:tav tm="0">
                                          <p:val>
                                            <p:fltVal val="0"/>
                                          </p:val>
                                        </p:tav>
                                        <p:tav tm="100000">
                                          <p:val>
                                            <p:strVal val="#ppt_h"/>
                                          </p:val>
                                        </p:tav>
                                      </p:tavLst>
                                    </p:anim>
                                    <p:anim calcmode="lin" valueType="num">
                                      <p:cBhvr>
                                        <p:cTn id="37" dur="1000" fill="hold"/>
                                        <p:tgtEl>
                                          <p:spTgt spid="39"/>
                                        </p:tgtEl>
                                        <p:attrNameLst>
                                          <p:attrName>style.rotation</p:attrName>
                                        </p:attrNameLst>
                                      </p:cBhvr>
                                      <p:tavLst>
                                        <p:tav tm="0">
                                          <p:val>
                                            <p:fltVal val="90"/>
                                          </p:val>
                                        </p:tav>
                                        <p:tav tm="100000">
                                          <p:val>
                                            <p:fltVal val="0"/>
                                          </p:val>
                                        </p:tav>
                                      </p:tavLst>
                                    </p:anim>
                                    <p:animEffect transition="in" filter="fade">
                                      <p:cBhvr>
                                        <p:cTn id="38" dur="1000"/>
                                        <p:tgtEl>
                                          <p:spTgt spid="39"/>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1000" fill="hold"/>
                                        <p:tgtEl>
                                          <p:spTgt spid="40"/>
                                        </p:tgtEl>
                                        <p:attrNameLst>
                                          <p:attrName>ppt_w</p:attrName>
                                        </p:attrNameLst>
                                      </p:cBhvr>
                                      <p:tavLst>
                                        <p:tav tm="0">
                                          <p:val>
                                            <p:fltVal val="0"/>
                                          </p:val>
                                        </p:tav>
                                        <p:tav tm="100000">
                                          <p:val>
                                            <p:strVal val="#ppt_w"/>
                                          </p:val>
                                        </p:tav>
                                      </p:tavLst>
                                    </p:anim>
                                    <p:anim calcmode="lin" valueType="num">
                                      <p:cBhvr>
                                        <p:cTn id="44" dur="1000" fill="hold"/>
                                        <p:tgtEl>
                                          <p:spTgt spid="40"/>
                                        </p:tgtEl>
                                        <p:attrNameLst>
                                          <p:attrName>ppt_h</p:attrName>
                                        </p:attrNameLst>
                                      </p:cBhvr>
                                      <p:tavLst>
                                        <p:tav tm="0">
                                          <p:val>
                                            <p:fltVal val="0"/>
                                          </p:val>
                                        </p:tav>
                                        <p:tav tm="100000">
                                          <p:val>
                                            <p:strVal val="#ppt_h"/>
                                          </p:val>
                                        </p:tav>
                                      </p:tavLst>
                                    </p:anim>
                                    <p:anim calcmode="lin" valueType="num">
                                      <p:cBhvr>
                                        <p:cTn id="45" dur="1000" fill="hold"/>
                                        <p:tgtEl>
                                          <p:spTgt spid="40"/>
                                        </p:tgtEl>
                                        <p:attrNameLst>
                                          <p:attrName>style.rotation</p:attrName>
                                        </p:attrNameLst>
                                      </p:cBhvr>
                                      <p:tavLst>
                                        <p:tav tm="0">
                                          <p:val>
                                            <p:fltVal val="90"/>
                                          </p:val>
                                        </p:tav>
                                        <p:tav tm="100000">
                                          <p:val>
                                            <p:fltVal val="0"/>
                                          </p:val>
                                        </p:tav>
                                      </p:tavLst>
                                    </p:anim>
                                    <p:animEffect transition="in" filter="fade">
                                      <p:cBhvr>
                                        <p:cTn id="46" dur="1000"/>
                                        <p:tgtEl>
                                          <p:spTgt spid="40"/>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1000" fill="hold"/>
                                        <p:tgtEl>
                                          <p:spTgt spid="13"/>
                                        </p:tgtEl>
                                        <p:attrNameLst>
                                          <p:attrName>ppt_w</p:attrName>
                                        </p:attrNameLst>
                                      </p:cBhvr>
                                      <p:tavLst>
                                        <p:tav tm="0">
                                          <p:val>
                                            <p:fltVal val="0"/>
                                          </p:val>
                                        </p:tav>
                                        <p:tav tm="100000">
                                          <p:val>
                                            <p:strVal val="#ppt_w"/>
                                          </p:val>
                                        </p:tav>
                                      </p:tavLst>
                                    </p:anim>
                                    <p:anim calcmode="lin" valueType="num">
                                      <p:cBhvr>
                                        <p:cTn id="52" dur="1000" fill="hold"/>
                                        <p:tgtEl>
                                          <p:spTgt spid="13"/>
                                        </p:tgtEl>
                                        <p:attrNameLst>
                                          <p:attrName>ppt_h</p:attrName>
                                        </p:attrNameLst>
                                      </p:cBhvr>
                                      <p:tavLst>
                                        <p:tav tm="0">
                                          <p:val>
                                            <p:fltVal val="0"/>
                                          </p:val>
                                        </p:tav>
                                        <p:tav tm="100000">
                                          <p:val>
                                            <p:strVal val="#ppt_h"/>
                                          </p:val>
                                        </p:tav>
                                      </p:tavLst>
                                    </p:anim>
                                    <p:anim calcmode="lin" valueType="num">
                                      <p:cBhvr>
                                        <p:cTn id="53" dur="1000" fill="hold"/>
                                        <p:tgtEl>
                                          <p:spTgt spid="13"/>
                                        </p:tgtEl>
                                        <p:attrNameLst>
                                          <p:attrName>style.rotation</p:attrName>
                                        </p:attrNameLst>
                                      </p:cBhvr>
                                      <p:tavLst>
                                        <p:tav tm="0">
                                          <p:val>
                                            <p:fltVal val="90"/>
                                          </p:val>
                                        </p:tav>
                                        <p:tav tm="100000">
                                          <p:val>
                                            <p:fltVal val="0"/>
                                          </p:val>
                                        </p:tav>
                                      </p:tavLst>
                                    </p:anim>
                                    <p:animEffect transition="in" filter="fade">
                                      <p:cBhvr>
                                        <p:cTn id="5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13" grpId="0" animBg="1"/>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120</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561183"/>
            <a:ext cx="5723501" cy="707886"/>
          </a:xfrm>
          <a:prstGeom prst="rect">
            <a:avLst/>
          </a:prstGeom>
        </p:spPr>
        <p:txBody>
          <a:bodyPr wrap="square">
            <a:spAutoFit/>
          </a:bodyPr>
          <a:lstStyle/>
          <a:p>
            <a:pPr lvl="0"/>
            <a:r>
              <a:rPr lang="en-US" sz="4000" b="1" dirty="0" smtClean="0">
                <a:solidFill>
                  <a:srgbClr val="FFC000"/>
                </a:solidFill>
              </a:rPr>
              <a:t>7.3</a:t>
            </a:r>
            <a:r>
              <a:rPr lang="en-US" sz="4000" b="1" dirty="0">
                <a:solidFill>
                  <a:srgbClr val="FFC000"/>
                </a:solidFill>
              </a:rPr>
              <a:t>: </a:t>
            </a:r>
            <a:r>
              <a:rPr lang="en-US" sz="4000" b="1" dirty="0">
                <a:solidFill>
                  <a:schemeClr val="accent6">
                    <a:lumMod val="75000"/>
                  </a:schemeClr>
                </a:solidFill>
              </a:rPr>
              <a:t>Shear wall layout</a:t>
            </a:r>
            <a:r>
              <a:rPr lang="en-US" sz="4000" b="1" dirty="0" smtClean="0">
                <a:solidFill>
                  <a:schemeClr val="accent6">
                    <a:lumMod val="75000"/>
                  </a:schemeClr>
                </a:solidFill>
              </a:rPr>
              <a:t> </a:t>
            </a:r>
            <a:endParaRPr lang="en-US" dirty="0">
              <a:solidFill>
                <a:schemeClr val="accent6">
                  <a:lumMod val="75000"/>
                </a:schemeClr>
              </a:solidFill>
            </a:endParaRPr>
          </a:p>
        </p:txBody>
      </p:sp>
      <p:sp>
        <p:nvSpPr>
          <p:cNvPr id="6" name="Rectangle 5"/>
          <p:cNvSpPr/>
          <p:nvPr/>
        </p:nvSpPr>
        <p:spPr>
          <a:xfrm>
            <a:off x="521212" y="1038344"/>
            <a:ext cx="6774222" cy="584775"/>
          </a:xfrm>
          <a:prstGeom prst="rect">
            <a:avLst/>
          </a:prstGeom>
        </p:spPr>
        <p:txBody>
          <a:bodyPr wrap="square">
            <a:spAutoFit/>
          </a:bodyPr>
          <a:lstStyle/>
          <a:p>
            <a:pPr lvl="0"/>
            <a:r>
              <a:rPr lang="en-US" sz="3200" b="1" dirty="0" smtClean="0">
                <a:solidFill>
                  <a:srgbClr val="7030A0"/>
                </a:solidFill>
                <a:latin typeface="Century Gothic" panose="020B0502020202020204"/>
              </a:rPr>
              <a:t>7.3.4</a:t>
            </a:r>
            <a:r>
              <a:rPr lang="en-US" sz="3200" b="1" dirty="0" smtClean="0">
                <a:solidFill>
                  <a:srgbClr val="ED7D31">
                    <a:lumMod val="75000"/>
                  </a:srgbClr>
                </a:solidFill>
                <a:latin typeface="Century Gothic" panose="020B0502020202020204"/>
              </a:rPr>
              <a:t>:</a:t>
            </a:r>
            <a:r>
              <a:rPr lang="en-US" sz="3200" b="1" dirty="0" smtClean="0">
                <a:solidFill>
                  <a:schemeClr val="accent2">
                    <a:lumMod val="50000"/>
                  </a:schemeClr>
                </a:solidFill>
                <a:latin typeface="Century Gothic" panose="020B0502020202020204"/>
              </a:rPr>
              <a:t> Shear wall layout for story 3</a:t>
            </a:r>
            <a:endParaRPr lang="en-US" sz="3200" b="1" dirty="0">
              <a:solidFill>
                <a:schemeClr val="accent2">
                  <a:lumMod val="50000"/>
                </a:schemeClr>
              </a:solidFill>
              <a:latin typeface="Century Gothic" panose="020B0502020202020204"/>
            </a:endParaRPr>
          </a:p>
        </p:txBody>
      </p:sp>
      <p:pic>
        <p:nvPicPr>
          <p:cNvPr id="11" name="Content Placeholder 3"/>
          <p:cNvPicPr>
            <a:picLocks/>
          </p:cNvPicPr>
          <p:nvPr/>
        </p:nvPicPr>
        <p:blipFill>
          <a:blip r:embed="rId2">
            <a:extLst>
              <a:ext uri="{28A0092B-C50C-407E-A947-70E740481C1C}">
                <a14:useLocalDpi xmlns:a14="http://schemas.microsoft.com/office/drawing/2010/main" val="0"/>
              </a:ext>
            </a:extLst>
          </a:blip>
          <a:stretch>
            <a:fillRect/>
          </a:stretch>
        </p:blipFill>
        <p:spPr>
          <a:xfrm>
            <a:off x="1523782" y="1623119"/>
            <a:ext cx="8911686" cy="4594801"/>
          </a:xfrm>
          <a:prstGeom prst="rect">
            <a:avLst/>
          </a:prstGeom>
        </p:spPr>
      </p:pic>
    </p:spTree>
    <p:extLst>
      <p:ext uri="{BB962C8B-B14F-4D97-AF65-F5344CB8AC3E}">
        <p14:creationId xmlns:p14="http://schemas.microsoft.com/office/powerpoint/2010/main" val="4088979841"/>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121</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561183"/>
            <a:ext cx="5723501" cy="707886"/>
          </a:xfrm>
          <a:prstGeom prst="rect">
            <a:avLst/>
          </a:prstGeom>
        </p:spPr>
        <p:txBody>
          <a:bodyPr wrap="square">
            <a:spAutoFit/>
          </a:bodyPr>
          <a:lstStyle/>
          <a:p>
            <a:pPr lvl="0"/>
            <a:r>
              <a:rPr lang="en-US" sz="4000" b="1" dirty="0" smtClean="0">
                <a:solidFill>
                  <a:srgbClr val="FFC000"/>
                </a:solidFill>
              </a:rPr>
              <a:t>7.3</a:t>
            </a:r>
            <a:r>
              <a:rPr lang="en-US" sz="4000" b="1" dirty="0">
                <a:solidFill>
                  <a:srgbClr val="FFC000"/>
                </a:solidFill>
              </a:rPr>
              <a:t>: </a:t>
            </a:r>
            <a:r>
              <a:rPr lang="en-US" sz="4000" b="1" dirty="0">
                <a:solidFill>
                  <a:schemeClr val="accent6">
                    <a:lumMod val="75000"/>
                  </a:schemeClr>
                </a:solidFill>
              </a:rPr>
              <a:t>Shear wall layout</a:t>
            </a:r>
            <a:r>
              <a:rPr lang="en-US" sz="4000" b="1" dirty="0" smtClean="0">
                <a:solidFill>
                  <a:schemeClr val="accent6">
                    <a:lumMod val="75000"/>
                  </a:schemeClr>
                </a:solidFill>
              </a:rPr>
              <a:t> </a:t>
            </a:r>
            <a:endParaRPr lang="en-US" dirty="0">
              <a:solidFill>
                <a:schemeClr val="accent6">
                  <a:lumMod val="75000"/>
                </a:schemeClr>
              </a:solidFill>
            </a:endParaRPr>
          </a:p>
        </p:txBody>
      </p:sp>
      <p:sp>
        <p:nvSpPr>
          <p:cNvPr id="6" name="Rectangle 5"/>
          <p:cNvSpPr/>
          <p:nvPr/>
        </p:nvSpPr>
        <p:spPr>
          <a:xfrm>
            <a:off x="521212" y="1081012"/>
            <a:ext cx="6774222" cy="584775"/>
          </a:xfrm>
          <a:prstGeom prst="rect">
            <a:avLst/>
          </a:prstGeom>
        </p:spPr>
        <p:txBody>
          <a:bodyPr wrap="square">
            <a:spAutoFit/>
          </a:bodyPr>
          <a:lstStyle/>
          <a:p>
            <a:pPr lvl="0"/>
            <a:r>
              <a:rPr lang="en-US" sz="3200" b="1" dirty="0" smtClean="0">
                <a:solidFill>
                  <a:srgbClr val="7030A0"/>
                </a:solidFill>
                <a:latin typeface="Century Gothic" panose="020B0502020202020204"/>
              </a:rPr>
              <a:t>7.3.5</a:t>
            </a:r>
            <a:r>
              <a:rPr lang="en-US" sz="3200" b="1" dirty="0" smtClean="0">
                <a:solidFill>
                  <a:srgbClr val="ED7D31">
                    <a:lumMod val="75000"/>
                  </a:srgbClr>
                </a:solidFill>
                <a:latin typeface="Century Gothic" panose="020B0502020202020204"/>
              </a:rPr>
              <a:t>:</a:t>
            </a:r>
            <a:r>
              <a:rPr lang="en-US" sz="3200" b="1" dirty="0" smtClean="0">
                <a:solidFill>
                  <a:schemeClr val="accent2">
                    <a:lumMod val="50000"/>
                  </a:schemeClr>
                </a:solidFill>
                <a:latin typeface="Century Gothic" panose="020B0502020202020204"/>
              </a:rPr>
              <a:t> Shear wall layout for story 2</a:t>
            </a:r>
            <a:endParaRPr lang="en-US" sz="3200" b="1" dirty="0">
              <a:solidFill>
                <a:schemeClr val="accent2">
                  <a:lumMod val="50000"/>
                </a:schemeClr>
              </a:solidFill>
              <a:latin typeface="Century Gothic" panose="020B0502020202020204"/>
            </a:endParaRPr>
          </a:p>
        </p:txBody>
      </p:sp>
      <p:pic>
        <p:nvPicPr>
          <p:cNvPr id="11" name="Content Placeholder 3"/>
          <p:cNvPicPr>
            <a:picLocks/>
          </p:cNvPicPr>
          <p:nvPr/>
        </p:nvPicPr>
        <p:blipFill>
          <a:blip r:embed="rId2">
            <a:extLst>
              <a:ext uri="{28A0092B-C50C-407E-A947-70E740481C1C}">
                <a14:useLocalDpi xmlns:a14="http://schemas.microsoft.com/office/drawing/2010/main" val="0"/>
              </a:ext>
            </a:extLst>
          </a:blip>
          <a:stretch>
            <a:fillRect/>
          </a:stretch>
        </p:blipFill>
        <p:spPr>
          <a:xfrm>
            <a:off x="1427098" y="1665787"/>
            <a:ext cx="9031868" cy="4612313"/>
          </a:xfrm>
          <a:prstGeom prst="rect">
            <a:avLst/>
          </a:prstGeom>
        </p:spPr>
      </p:pic>
    </p:spTree>
    <p:extLst>
      <p:ext uri="{BB962C8B-B14F-4D97-AF65-F5344CB8AC3E}">
        <p14:creationId xmlns:p14="http://schemas.microsoft.com/office/powerpoint/2010/main" val="3256356068"/>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122</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561183"/>
            <a:ext cx="5723501" cy="707886"/>
          </a:xfrm>
          <a:prstGeom prst="rect">
            <a:avLst/>
          </a:prstGeom>
        </p:spPr>
        <p:txBody>
          <a:bodyPr wrap="square">
            <a:spAutoFit/>
          </a:bodyPr>
          <a:lstStyle/>
          <a:p>
            <a:pPr lvl="0"/>
            <a:r>
              <a:rPr lang="en-US" sz="4000" b="1" dirty="0" smtClean="0">
                <a:solidFill>
                  <a:srgbClr val="FFC000"/>
                </a:solidFill>
              </a:rPr>
              <a:t>7.3</a:t>
            </a:r>
            <a:r>
              <a:rPr lang="en-US" sz="4000" b="1" dirty="0">
                <a:solidFill>
                  <a:srgbClr val="FFC000"/>
                </a:solidFill>
              </a:rPr>
              <a:t>: </a:t>
            </a:r>
            <a:r>
              <a:rPr lang="en-US" sz="4000" b="1" dirty="0">
                <a:solidFill>
                  <a:schemeClr val="accent6">
                    <a:lumMod val="75000"/>
                  </a:schemeClr>
                </a:solidFill>
              </a:rPr>
              <a:t>Shear wall layout</a:t>
            </a:r>
            <a:r>
              <a:rPr lang="en-US" sz="4000" b="1" dirty="0" smtClean="0">
                <a:solidFill>
                  <a:schemeClr val="accent6">
                    <a:lumMod val="75000"/>
                  </a:schemeClr>
                </a:solidFill>
              </a:rPr>
              <a:t> </a:t>
            </a:r>
            <a:endParaRPr lang="en-US" dirty="0">
              <a:solidFill>
                <a:schemeClr val="accent6">
                  <a:lumMod val="75000"/>
                </a:schemeClr>
              </a:solidFill>
            </a:endParaRPr>
          </a:p>
        </p:txBody>
      </p:sp>
      <p:sp>
        <p:nvSpPr>
          <p:cNvPr id="6" name="Rectangle 5"/>
          <p:cNvSpPr/>
          <p:nvPr/>
        </p:nvSpPr>
        <p:spPr>
          <a:xfrm>
            <a:off x="597249" y="1269069"/>
            <a:ext cx="6774222" cy="584775"/>
          </a:xfrm>
          <a:prstGeom prst="rect">
            <a:avLst/>
          </a:prstGeom>
        </p:spPr>
        <p:txBody>
          <a:bodyPr wrap="square">
            <a:spAutoFit/>
          </a:bodyPr>
          <a:lstStyle/>
          <a:p>
            <a:pPr lvl="0"/>
            <a:r>
              <a:rPr lang="en-US" sz="3200" b="1" dirty="0" smtClean="0">
                <a:solidFill>
                  <a:srgbClr val="7030A0"/>
                </a:solidFill>
                <a:latin typeface="Century Gothic" panose="020B0502020202020204"/>
              </a:rPr>
              <a:t>7.3.6</a:t>
            </a:r>
            <a:r>
              <a:rPr lang="en-US" sz="3200" b="1" dirty="0" smtClean="0">
                <a:solidFill>
                  <a:srgbClr val="ED7D31">
                    <a:lumMod val="75000"/>
                  </a:srgbClr>
                </a:solidFill>
                <a:latin typeface="Century Gothic" panose="020B0502020202020204"/>
              </a:rPr>
              <a:t>:</a:t>
            </a:r>
            <a:r>
              <a:rPr lang="en-US" sz="3200" b="1" dirty="0" smtClean="0">
                <a:solidFill>
                  <a:schemeClr val="accent2">
                    <a:lumMod val="50000"/>
                  </a:schemeClr>
                </a:solidFill>
                <a:latin typeface="Century Gothic" panose="020B0502020202020204"/>
              </a:rPr>
              <a:t> Shear wall layout for story 1</a:t>
            </a:r>
            <a:endParaRPr lang="en-US" sz="3200" b="1" dirty="0">
              <a:solidFill>
                <a:schemeClr val="accent2">
                  <a:lumMod val="50000"/>
                </a:schemeClr>
              </a:solidFill>
              <a:latin typeface="Century Gothic" panose="020B0502020202020204"/>
            </a:endParaRPr>
          </a:p>
        </p:txBody>
      </p:sp>
      <p:pic>
        <p:nvPicPr>
          <p:cNvPr id="12" name="Content Placeholder 3"/>
          <p:cNvPicPr>
            <a:picLocks/>
          </p:cNvPicPr>
          <p:nvPr/>
        </p:nvPicPr>
        <p:blipFill>
          <a:blip r:embed="rId2">
            <a:extLst>
              <a:ext uri="{28A0092B-C50C-407E-A947-70E740481C1C}">
                <a14:useLocalDpi xmlns:a14="http://schemas.microsoft.com/office/drawing/2010/main" val="0"/>
              </a:ext>
            </a:extLst>
          </a:blip>
          <a:stretch>
            <a:fillRect/>
          </a:stretch>
        </p:blipFill>
        <p:spPr>
          <a:xfrm>
            <a:off x="1722321" y="1853843"/>
            <a:ext cx="8722775" cy="4364077"/>
          </a:xfrm>
          <a:prstGeom prst="rect">
            <a:avLst/>
          </a:prstGeom>
        </p:spPr>
      </p:pic>
    </p:spTree>
    <p:extLst>
      <p:ext uri="{BB962C8B-B14F-4D97-AF65-F5344CB8AC3E}">
        <p14:creationId xmlns:p14="http://schemas.microsoft.com/office/powerpoint/2010/main" val="2125932930"/>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123</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561183"/>
            <a:ext cx="6440953" cy="707886"/>
          </a:xfrm>
          <a:prstGeom prst="rect">
            <a:avLst/>
          </a:prstGeom>
        </p:spPr>
        <p:txBody>
          <a:bodyPr wrap="square">
            <a:spAutoFit/>
          </a:bodyPr>
          <a:lstStyle/>
          <a:p>
            <a:pPr lvl="0"/>
            <a:r>
              <a:rPr lang="en-US" sz="4000" b="1" dirty="0" smtClean="0">
                <a:solidFill>
                  <a:srgbClr val="FFC000"/>
                </a:solidFill>
              </a:rPr>
              <a:t>7.4: </a:t>
            </a:r>
            <a:r>
              <a:rPr lang="en-US" sz="4000" b="1" dirty="0" smtClean="0">
                <a:solidFill>
                  <a:schemeClr val="accent6">
                    <a:lumMod val="75000"/>
                  </a:schemeClr>
                </a:solidFill>
              </a:rPr>
              <a:t>Detailing </a:t>
            </a:r>
            <a:r>
              <a:rPr lang="en-US" sz="4000" b="1" dirty="0">
                <a:solidFill>
                  <a:schemeClr val="accent6">
                    <a:lumMod val="75000"/>
                  </a:schemeClr>
                </a:solidFill>
              </a:rPr>
              <a:t>of Shear wall </a:t>
            </a:r>
            <a:endParaRPr lang="en-US" dirty="0">
              <a:solidFill>
                <a:schemeClr val="accent6">
                  <a:lumMod val="75000"/>
                </a:schemeClr>
              </a:solidFill>
            </a:endParaRPr>
          </a:p>
        </p:txBody>
      </p:sp>
      <p:pic>
        <p:nvPicPr>
          <p:cNvPr id="13" name="Content Placeholder 3"/>
          <p:cNvPicPr>
            <a:picLocks/>
          </p:cNvPicPr>
          <p:nvPr/>
        </p:nvPicPr>
        <p:blipFill>
          <a:blip r:embed="rId2">
            <a:extLst>
              <a:ext uri="{28A0092B-C50C-407E-A947-70E740481C1C}">
                <a14:useLocalDpi xmlns:a14="http://schemas.microsoft.com/office/drawing/2010/main" val="0"/>
              </a:ext>
            </a:extLst>
          </a:blip>
          <a:stretch>
            <a:fillRect/>
          </a:stretch>
        </p:blipFill>
        <p:spPr>
          <a:xfrm>
            <a:off x="1091418" y="1269069"/>
            <a:ext cx="9822388" cy="4948851"/>
          </a:xfrm>
          <a:prstGeom prst="rect">
            <a:avLst/>
          </a:prstGeom>
        </p:spPr>
      </p:pic>
    </p:spTree>
    <p:extLst>
      <p:ext uri="{BB962C8B-B14F-4D97-AF65-F5344CB8AC3E}">
        <p14:creationId xmlns:p14="http://schemas.microsoft.com/office/powerpoint/2010/main" val="3686983034"/>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593566"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124</a:t>
            </a:fld>
            <a:endParaRPr lang="en-US" sz="1800" b="1" dirty="0">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sp>
        <p:nvSpPr>
          <p:cNvPr id="5" name="Rectangle 4"/>
          <p:cNvSpPr/>
          <p:nvPr/>
        </p:nvSpPr>
        <p:spPr>
          <a:xfrm>
            <a:off x="452216" y="561183"/>
            <a:ext cx="6440953" cy="707886"/>
          </a:xfrm>
          <a:prstGeom prst="rect">
            <a:avLst/>
          </a:prstGeom>
        </p:spPr>
        <p:txBody>
          <a:bodyPr wrap="square">
            <a:spAutoFit/>
          </a:bodyPr>
          <a:lstStyle/>
          <a:p>
            <a:pPr lvl="0"/>
            <a:r>
              <a:rPr lang="en-US" sz="4000" b="1" dirty="0" smtClean="0">
                <a:solidFill>
                  <a:srgbClr val="FFC000"/>
                </a:solidFill>
              </a:rPr>
              <a:t>7.4: </a:t>
            </a:r>
            <a:r>
              <a:rPr lang="en-US" sz="4000" b="1" dirty="0" smtClean="0">
                <a:solidFill>
                  <a:schemeClr val="accent6">
                    <a:lumMod val="75000"/>
                  </a:schemeClr>
                </a:solidFill>
              </a:rPr>
              <a:t>Detailing </a:t>
            </a:r>
            <a:r>
              <a:rPr lang="en-US" sz="4000" b="1" dirty="0">
                <a:solidFill>
                  <a:schemeClr val="accent6">
                    <a:lumMod val="75000"/>
                  </a:schemeClr>
                </a:solidFill>
              </a:rPr>
              <a:t>of Shear wall </a:t>
            </a:r>
            <a:endParaRPr lang="en-US" dirty="0">
              <a:solidFill>
                <a:schemeClr val="accent6">
                  <a:lumMod val="75000"/>
                </a:schemeClr>
              </a:solidFill>
            </a:endParaRPr>
          </a:p>
        </p:txBody>
      </p:sp>
      <p:pic>
        <p:nvPicPr>
          <p:cNvPr id="11" name="Content Placeholder 3"/>
          <p:cNvPicPr>
            <a:picLocks/>
          </p:cNvPicPr>
          <p:nvPr/>
        </p:nvPicPr>
        <p:blipFill>
          <a:blip r:embed="rId2">
            <a:extLst>
              <a:ext uri="{28A0092B-C50C-407E-A947-70E740481C1C}">
                <a14:useLocalDpi xmlns:a14="http://schemas.microsoft.com/office/drawing/2010/main" val="0"/>
              </a:ext>
            </a:extLst>
          </a:blip>
          <a:stretch>
            <a:fillRect/>
          </a:stretch>
        </p:blipFill>
        <p:spPr>
          <a:xfrm>
            <a:off x="1122246" y="1153551"/>
            <a:ext cx="9375819" cy="5064369"/>
          </a:xfrm>
          <a:prstGeom prst="rect">
            <a:avLst/>
          </a:prstGeom>
        </p:spPr>
      </p:pic>
    </p:spTree>
    <p:extLst>
      <p:ext uri="{BB962C8B-B14F-4D97-AF65-F5344CB8AC3E}">
        <p14:creationId xmlns:p14="http://schemas.microsoft.com/office/powerpoint/2010/main" val="3758606369"/>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60763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125</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r>
                <a:rPr lang="en-US" sz="2400" b="1" dirty="0" smtClean="0">
                  <a:solidFill>
                    <a:schemeClr val="bg1"/>
                  </a:solidFill>
                </a:rPr>
                <a:t>Shear Wall</a:t>
              </a:r>
              <a:endParaRPr lang="en-US" sz="2400" b="1" dirty="0">
                <a:solidFill>
                  <a:schemeClr val="bg1"/>
                </a:solidFill>
              </a:endParaRP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7</a:t>
              </a:r>
              <a:endParaRPr lang="en-US" sz="1400" b="1" dirty="0"/>
            </a:p>
          </p:txBody>
        </p:sp>
      </p:grpSp>
      <p:pic>
        <p:nvPicPr>
          <p:cNvPr id="11"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Tree>
    <p:extLst>
      <p:ext uri="{BB962C8B-B14F-4D97-AF65-F5344CB8AC3E}">
        <p14:creationId xmlns:p14="http://schemas.microsoft.com/office/powerpoint/2010/main" val="31911460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13</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2231701"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smtClean="0">
                <a:solidFill>
                  <a:srgbClr val="FFC000"/>
                </a:solidFill>
              </a:rPr>
              <a:t>1: </a:t>
            </a:r>
            <a:r>
              <a:rPr lang="en-US" sz="4000" b="1" dirty="0" smtClean="0">
                <a:solidFill>
                  <a:srgbClr val="70AD47">
                    <a:lumMod val="75000"/>
                  </a:srgbClr>
                </a:solidFill>
              </a:rPr>
              <a:t>Slab  </a:t>
            </a:r>
            <a:endParaRPr lang="en-US" sz="4000" b="1" dirty="0">
              <a:solidFill>
                <a:srgbClr val="70AD47">
                  <a:lumMod val="75000"/>
                </a:srgbClr>
              </a:solidFill>
            </a:endParaRPr>
          </a:p>
        </p:txBody>
      </p:sp>
      <p:sp>
        <p:nvSpPr>
          <p:cNvPr id="6" name="Rectangle 5"/>
          <p:cNvSpPr/>
          <p:nvPr/>
        </p:nvSpPr>
        <p:spPr>
          <a:xfrm>
            <a:off x="718071" y="1579944"/>
            <a:ext cx="9677954" cy="1384995"/>
          </a:xfrm>
          <a:prstGeom prst="rect">
            <a:avLst/>
          </a:prstGeom>
        </p:spPr>
        <p:txBody>
          <a:bodyPr wrap="square">
            <a:spAutoFit/>
          </a:bodyPr>
          <a:lstStyle/>
          <a:p>
            <a:pPr lvl="0"/>
            <a:r>
              <a:rPr lang="en-US" sz="2800" dirty="0">
                <a:solidFill>
                  <a:prstClr val="black"/>
                </a:solidFill>
                <a:latin typeface="Century Gothic" panose="020B0502020202020204"/>
              </a:rPr>
              <a:t>After comparing between two systems (Two-Way Ribbed Slab and Two-Way Solid Slab)_as table bellow_</a:t>
            </a:r>
          </a:p>
          <a:p>
            <a:pPr lvl="0"/>
            <a:r>
              <a:rPr lang="en-US" sz="2800" dirty="0">
                <a:solidFill>
                  <a:prstClr val="black"/>
                </a:solidFill>
                <a:latin typeface="Century Gothic" panose="020B0502020202020204"/>
              </a:rPr>
              <a:t>We decide to use </a:t>
            </a:r>
            <a:r>
              <a:rPr lang="en-US" sz="2800" b="1" dirty="0">
                <a:solidFill>
                  <a:srgbClr val="002060"/>
                </a:solidFill>
                <a:latin typeface="Century Gothic" panose="020B0502020202020204"/>
              </a:rPr>
              <a:t>Two-Way Solid Slab.</a:t>
            </a:r>
          </a:p>
        </p:txBody>
      </p:sp>
      <mc:AlternateContent xmlns:mc="http://schemas.openxmlformats.org/markup-compatibility/2006" xmlns:a14="http://schemas.microsoft.com/office/drawing/2010/main">
        <mc:Choice Requires="a14">
          <p:graphicFrame>
            <p:nvGraphicFramePr>
              <p:cNvPr id="11" name="Table 10"/>
              <p:cNvGraphicFramePr>
                <a:graphicFrameLocks noGrp="1"/>
              </p:cNvGraphicFramePr>
              <p:nvPr>
                <p:extLst>
                  <p:ext uri="{D42A27DB-BD31-4B8C-83A1-F6EECF244321}">
                    <p14:modId xmlns:p14="http://schemas.microsoft.com/office/powerpoint/2010/main" val="3003168906"/>
                  </p:ext>
                </p:extLst>
              </p:nvPr>
            </p:nvGraphicFramePr>
            <p:xfrm>
              <a:off x="1219118" y="3167607"/>
              <a:ext cx="10134682" cy="2820474"/>
            </p:xfrm>
            <a:graphic>
              <a:graphicData uri="http://schemas.openxmlformats.org/drawingml/2006/table">
                <a:tbl>
                  <a:tblPr firstRow="1" firstCol="1" bandRow="1"/>
                  <a:tblGrid>
                    <a:gridCol w="2532670">
                      <a:extLst>
                        <a:ext uri="{9D8B030D-6E8A-4147-A177-3AD203B41FA5}">
                          <a16:colId xmlns="" xmlns:a16="http://schemas.microsoft.com/office/drawing/2014/main" val="20000"/>
                        </a:ext>
                      </a:extLst>
                    </a:gridCol>
                    <a:gridCol w="2532670">
                      <a:extLst>
                        <a:ext uri="{9D8B030D-6E8A-4147-A177-3AD203B41FA5}">
                          <a16:colId xmlns="" xmlns:a16="http://schemas.microsoft.com/office/drawing/2014/main" val="20001"/>
                        </a:ext>
                      </a:extLst>
                    </a:gridCol>
                    <a:gridCol w="2534671">
                      <a:extLst>
                        <a:ext uri="{9D8B030D-6E8A-4147-A177-3AD203B41FA5}">
                          <a16:colId xmlns="" xmlns:a16="http://schemas.microsoft.com/office/drawing/2014/main" val="20002"/>
                        </a:ext>
                      </a:extLst>
                    </a:gridCol>
                    <a:gridCol w="2534671">
                      <a:extLst>
                        <a:ext uri="{9D8B030D-6E8A-4147-A177-3AD203B41FA5}">
                          <a16:colId xmlns="" xmlns:a16="http://schemas.microsoft.com/office/drawing/2014/main" val="20003"/>
                        </a:ext>
                      </a:extLst>
                    </a:gridCol>
                  </a:tblGrid>
                  <a:tr h="56530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algn="ctr">
                            <a:lnSpc>
                              <a:spcPct val="107000"/>
                            </a:lnSpc>
                            <a:spcBef>
                              <a:spcPts val="0"/>
                            </a:spcBef>
                            <a:spcAft>
                              <a:spcPts val="0"/>
                            </a:spcAft>
                          </a:pPr>
                          <a:r>
                            <a:rPr lang="en-US" sz="2000" dirty="0">
                              <a:effectLst/>
                            </a:rPr>
                            <a:t>System type</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algn="ctr">
                            <a:lnSpc>
                              <a:spcPct val="107000"/>
                            </a:lnSpc>
                            <a:spcBef>
                              <a:spcPts val="0"/>
                            </a:spcBef>
                            <a:spcAft>
                              <a:spcPts val="0"/>
                            </a:spcAft>
                          </a:pPr>
                          <a:r>
                            <a:rPr lang="en-US" sz="2000">
                              <a:effectLst/>
                            </a:rPr>
                            <a:t>Thickness</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algn="ctr">
                            <a:lnSpc>
                              <a:spcPct val="107000"/>
                            </a:lnSpc>
                            <a:spcBef>
                              <a:spcPts val="0"/>
                            </a:spcBef>
                            <a:spcAft>
                              <a:spcPts val="0"/>
                            </a:spcAft>
                          </a:pPr>
                          <a:r>
                            <a:rPr lang="en-US" sz="2000">
                              <a:effectLst/>
                            </a:rPr>
                            <a:t>Shear (</a:t>
                          </a:r>
                          <a14:m>
                            <m:oMath xmlns:m="http://schemas.openxmlformats.org/officeDocument/2006/math">
                              <m:r>
                                <a:rPr lang="en-US" sz="2000">
                                  <a:effectLst/>
                                  <a:latin typeface="Cambria Math" panose="02040503050406030204" pitchFamily="18" charset="0"/>
                                </a:rPr>
                                <m:t>∅</m:t>
                              </m:r>
                              <m:sSub>
                                <m:sSubPr>
                                  <m:ctrlPr>
                                    <a:rPr lang="en-US" sz="2000" i="1">
                                      <a:effectLst/>
                                      <a:latin typeface="Cambria Math" panose="02040503050406030204" pitchFamily="18" charset="0"/>
                                    </a:rPr>
                                  </m:ctrlPr>
                                </m:sSubPr>
                                <m:e>
                                  <m:r>
                                    <a:rPr lang="en-US" sz="2000">
                                      <a:effectLst/>
                                      <a:latin typeface="Cambria Math" panose="02040503050406030204" pitchFamily="18" charset="0"/>
                                    </a:rPr>
                                    <m:t>𝑉</m:t>
                                  </m:r>
                                </m:e>
                                <m:sub>
                                  <m:r>
                                    <a:rPr lang="en-US" sz="2000">
                                      <a:effectLst/>
                                      <a:latin typeface="Cambria Math" panose="02040503050406030204" pitchFamily="18" charset="0"/>
                                    </a:rPr>
                                    <m:t>𝐶</m:t>
                                  </m:r>
                                </m:sub>
                              </m:sSub>
                              <m:r>
                                <a:rPr lang="en-US" sz="2000">
                                  <a:effectLst/>
                                  <a:latin typeface="Cambria Math" panose="02040503050406030204" pitchFamily="18" charset="0"/>
                                </a:rPr>
                                <m:t>)</m:t>
                              </m:r>
                            </m:oMath>
                          </a14:m>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algn="ctr">
                            <a:lnSpc>
                              <a:spcPct val="107000"/>
                            </a:lnSpc>
                            <a:spcBef>
                              <a:spcPts val="0"/>
                            </a:spcBef>
                            <a:spcAft>
                              <a:spcPts val="0"/>
                            </a:spcAft>
                          </a:pPr>
                          <a:r>
                            <a:rPr lang="en-US" sz="2000">
                              <a:effectLst/>
                            </a:rPr>
                            <a:t>Deflection</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 xmlns:a16="http://schemas.microsoft.com/office/drawing/2014/main" val="10000"/>
                      </a:ext>
                    </a:extLst>
                  </a:tr>
                  <a:tr h="1397323">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algn="ctr">
                            <a:lnSpc>
                              <a:spcPct val="107000"/>
                            </a:lnSpc>
                            <a:spcBef>
                              <a:spcPts val="0"/>
                            </a:spcBef>
                            <a:spcAft>
                              <a:spcPts val="0"/>
                            </a:spcAft>
                          </a:pPr>
                          <a:endParaRPr lang="en-US" sz="2000" dirty="0" smtClean="0">
                            <a:effectLst/>
                          </a:endParaRPr>
                        </a:p>
                        <a:p>
                          <a:pPr marL="0" marR="0" algn="ctr">
                            <a:lnSpc>
                              <a:spcPct val="107000"/>
                            </a:lnSpc>
                            <a:spcBef>
                              <a:spcPts val="0"/>
                            </a:spcBef>
                            <a:spcAft>
                              <a:spcPts val="0"/>
                            </a:spcAft>
                          </a:pPr>
                          <a:r>
                            <a:rPr lang="en-US" sz="2000" dirty="0" smtClean="0">
                              <a:effectLst/>
                            </a:rPr>
                            <a:t>Ribbed</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algn="ctr">
                            <a:lnSpc>
                              <a:spcPct val="107000"/>
                            </a:lnSpc>
                            <a:spcBef>
                              <a:spcPts val="0"/>
                            </a:spcBef>
                            <a:spcAft>
                              <a:spcPts val="0"/>
                            </a:spcAft>
                          </a:pPr>
                          <a:endParaRPr lang="en-US" sz="2000" dirty="0" smtClean="0">
                            <a:effectLst/>
                          </a:endParaRPr>
                        </a:p>
                        <a:p>
                          <a:pPr marL="0" marR="0" algn="ctr">
                            <a:lnSpc>
                              <a:spcPct val="107000"/>
                            </a:lnSpc>
                            <a:spcBef>
                              <a:spcPts val="0"/>
                            </a:spcBef>
                            <a:spcAft>
                              <a:spcPts val="0"/>
                            </a:spcAft>
                          </a:pPr>
                          <a:r>
                            <a:rPr lang="en-US" sz="2000" dirty="0" smtClean="0">
                              <a:effectLst/>
                            </a:rPr>
                            <a:t>30 </a:t>
                          </a:r>
                          <a:r>
                            <a:rPr lang="en-US" sz="2000" dirty="0">
                              <a:effectLst/>
                            </a:rPr>
                            <a:t>cm</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algn="ctr">
                            <a:lnSpc>
                              <a:spcPct val="107000"/>
                            </a:lnSpc>
                            <a:spcBef>
                              <a:spcPts val="0"/>
                            </a:spcBef>
                            <a:spcAft>
                              <a:spcPts val="0"/>
                            </a:spcAft>
                          </a:pPr>
                          <a:endParaRPr lang="en-US" sz="2000" dirty="0" smtClean="0">
                            <a:effectLst/>
                          </a:endParaRPr>
                        </a:p>
                        <a:p>
                          <a:pPr marL="0" marR="0" algn="ctr">
                            <a:lnSpc>
                              <a:spcPct val="107000"/>
                            </a:lnSpc>
                            <a:spcBef>
                              <a:spcPts val="0"/>
                            </a:spcBef>
                            <a:spcAft>
                              <a:spcPts val="0"/>
                            </a:spcAft>
                          </a:pPr>
                          <a:r>
                            <a:rPr lang="en-US" sz="2000" dirty="0" smtClean="0">
                              <a:effectLst/>
                            </a:rPr>
                            <a:t>26 KN</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2000" i="1">
                                        <a:effectLst/>
                                        <a:latin typeface="Cambria Math" panose="02040503050406030204" pitchFamily="18" charset="0"/>
                                      </a:rPr>
                                    </m:ctrlPr>
                                  </m:sSubPr>
                                  <m:e>
                                    <m:r>
                                      <a:rPr lang="en-US" sz="2000">
                                        <a:effectLst/>
                                        <a:latin typeface="Cambria Math" panose="02040503050406030204" pitchFamily="18" charset="0"/>
                                      </a:rPr>
                                      <m:t>∆</m:t>
                                    </m:r>
                                  </m:e>
                                  <m:sub>
                                    <m:r>
                                      <a:rPr lang="en-US" sz="2000">
                                        <a:effectLst/>
                                        <a:latin typeface="Cambria Math" panose="02040503050406030204" pitchFamily="18" charset="0"/>
                                      </a:rPr>
                                      <m:t>𝐿𝑇</m:t>
                                    </m:r>
                                  </m:sub>
                                </m:sSub>
                                <m:r>
                                  <a:rPr lang="en-US" sz="2000">
                                    <a:effectLst/>
                                    <a:latin typeface="Cambria Math" panose="02040503050406030204" pitchFamily="18" charset="0"/>
                                  </a:rPr>
                                  <m:t> =</m:t>
                                </m:r>
                                <m:r>
                                  <a:rPr lang="en-US" sz="2000">
                                    <a:effectLst/>
                                    <a:latin typeface="Cambria Math" panose="02040503050406030204" pitchFamily="18" charset="0"/>
                                  </a:rPr>
                                  <m:t>25</m:t>
                                </m:r>
                                <m:r>
                                  <a:rPr lang="en-US" sz="2000">
                                    <a:effectLst/>
                                    <a:latin typeface="Cambria Math" panose="02040503050406030204" pitchFamily="18" charset="0"/>
                                  </a:rPr>
                                  <m:t>.</m:t>
                                </m:r>
                                <m:r>
                                  <a:rPr lang="en-US" sz="2000">
                                    <a:effectLst/>
                                    <a:latin typeface="Cambria Math" panose="02040503050406030204" pitchFamily="18" charset="0"/>
                                  </a:rPr>
                                  <m:t>45</m:t>
                                </m:r>
                                <m:r>
                                  <a:rPr lang="en-US" sz="2000">
                                    <a:effectLst/>
                                    <a:latin typeface="Cambria Math" panose="02040503050406030204" pitchFamily="18" charset="0"/>
                                  </a:rPr>
                                  <m:t> </m:t>
                                </m:r>
                                <m:r>
                                  <a:rPr lang="en-US" sz="2000">
                                    <a:effectLst/>
                                    <a:latin typeface="Cambria Math" panose="02040503050406030204" pitchFamily="18" charset="0"/>
                                  </a:rPr>
                                  <m:t>𝑚𝑚</m:t>
                                </m:r>
                              </m:oMath>
                            </m:oMathPara>
                          </a14:m>
                          <a:endParaRPr lang="en-US" sz="2000" dirty="0">
                            <a:effectLst/>
                          </a:endParaRPr>
                        </a:p>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f>
                                  <m:fPr>
                                    <m:ctrlPr>
                                      <a:rPr lang="en-US" sz="2000" i="1">
                                        <a:effectLst/>
                                        <a:latin typeface="Cambria Math" panose="02040503050406030204" pitchFamily="18" charset="0"/>
                                      </a:rPr>
                                    </m:ctrlPr>
                                  </m:fPr>
                                  <m:num>
                                    <m:sSub>
                                      <m:sSubPr>
                                        <m:ctrlPr>
                                          <a:rPr lang="en-US" sz="2000" i="1">
                                            <a:effectLst/>
                                            <a:latin typeface="Cambria Math" panose="02040503050406030204" pitchFamily="18" charset="0"/>
                                          </a:rPr>
                                        </m:ctrlPr>
                                      </m:sSubPr>
                                      <m:e>
                                        <m:r>
                                          <a:rPr lang="en-US" sz="2000">
                                            <a:effectLst/>
                                            <a:latin typeface="Cambria Math" panose="02040503050406030204" pitchFamily="18" charset="0"/>
                                          </a:rPr>
                                          <m:t>∆</m:t>
                                        </m:r>
                                      </m:e>
                                      <m:sub>
                                        <m:r>
                                          <a:rPr lang="en-US" sz="2000">
                                            <a:effectLst/>
                                            <a:latin typeface="Cambria Math" panose="02040503050406030204" pitchFamily="18" charset="0"/>
                                          </a:rPr>
                                          <m:t>𝐿𝑇</m:t>
                                        </m:r>
                                      </m:sub>
                                    </m:sSub>
                                  </m:num>
                                  <m:den>
                                    <m:r>
                                      <a:rPr lang="en-US" sz="2000">
                                        <a:effectLst/>
                                        <a:latin typeface="Cambria Math" panose="02040503050406030204" pitchFamily="18" charset="0"/>
                                      </a:rPr>
                                      <m:t>1</m:t>
                                    </m:r>
                                    <m:r>
                                      <a:rPr lang="en-US" sz="2000">
                                        <a:effectLst/>
                                        <a:latin typeface="Cambria Math" panose="02040503050406030204" pitchFamily="18" charset="0"/>
                                      </a:rPr>
                                      <m:t>.</m:t>
                                    </m:r>
                                    <m:r>
                                      <a:rPr lang="en-US" sz="2000">
                                        <a:effectLst/>
                                        <a:latin typeface="Cambria Math" panose="02040503050406030204" pitchFamily="18" charset="0"/>
                                      </a:rPr>
                                      <m:t>4</m:t>
                                    </m:r>
                                  </m:den>
                                </m:f>
                                <m:r>
                                  <a:rPr lang="en-US" sz="2000">
                                    <a:effectLst/>
                                    <a:latin typeface="Cambria Math" panose="02040503050406030204" pitchFamily="18" charset="0"/>
                                  </a:rPr>
                                  <m:t>=</m:t>
                                </m:r>
                                <m:r>
                                  <a:rPr lang="en-US" sz="2000" b="1" i="1" smtClean="0">
                                    <a:solidFill>
                                      <a:schemeClr val="tx1"/>
                                    </a:solidFill>
                                    <a:effectLst/>
                                    <a:latin typeface="Cambria Math" panose="02040503050406030204" pitchFamily="18" charset="0"/>
                                  </a:rPr>
                                  <m:t>𝟏𝟖</m:t>
                                </m:r>
                                <m:r>
                                  <a:rPr lang="en-US" sz="2000" b="1" smtClean="0">
                                    <a:solidFill>
                                      <a:schemeClr val="tx1"/>
                                    </a:solidFill>
                                    <a:effectLst/>
                                    <a:latin typeface="Cambria Math" panose="02040503050406030204" pitchFamily="18" charset="0"/>
                                  </a:rPr>
                                  <m:t>.</m:t>
                                </m:r>
                                <m:r>
                                  <a:rPr lang="en-US" sz="2000" b="1" i="1" smtClean="0">
                                    <a:solidFill>
                                      <a:schemeClr val="tx1"/>
                                    </a:solidFill>
                                    <a:effectLst/>
                                    <a:latin typeface="Cambria Math" panose="02040503050406030204" pitchFamily="18" charset="0"/>
                                  </a:rPr>
                                  <m:t>𝟏𝟔</m:t>
                                </m:r>
                                <m:r>
                                  <a:rPr lang="en-US" sz="2000" b="1" smtClean="0">
                                    <a:solidFill>
                                      <a:schemeClr val="tx1"/>
                                    </a:solidFill>
                                    <a:effectLst/>
                                    <a:latin typeface="Cambria Math" panose="02040503050406030204" pitchFamily="18" charset="0"/>
                                  </a:rPr>
                                  <m:t> </m:t>
                                </m:r>
                                <m:r>
                                  <a:rPr lang="en-US" sz="2000" b="1" i="1" smtClean="0">
                                    <a:solidFill>
                                      <a:schemeClr val="tx1"/>
                                    </a:solidFill>
                                    <a:effectLst/>
                                    <a:latin typeface="Cambria Math" panose="02040503050406030204" pitchFamily="18" charset="0"/>
                                  </a:rPr>
                                  <m:t>𝐦𝐦</m:t>
                                </m:r>
                              </m:oMath>
                            </m:oMathPara>
                          </a14:m>
                          <a:endParaRPr lang="en-US" sz="2000" b="1" dirty="0">
                            <a:solidFill>
                              <a:schemeClr val="tx1"/>
                            </a:solidFill>
                            <a:effectLst/>
                          </a:endParaRPr>
                        </a:p>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2000" i="1">
                                        <a:effectLst/>
                                        <a:latin typeface="Cambria Math" panose="02040503050406030204" pitchFamily="18" charset="0"/>
                                      </a:rPr>
                                    </m:ctrlPr>
                                  </m:sSubPr>
                                  <m:e>
                                    <m:r>
                                      <a:rPr lang="en-US" sz="2000">
                                        <a:effectLst/>
                                        <a:latin typeface="Cambria Math" panose="02040503050406030204" pitchFamily="18" charset="0"/>
                                      </a:rPr>
                                      <m:t>∆</m:t>
                                    </m:r>
                                  </m:e>
                                  <m:sub>
                                    <m:r>
                                      <a:rPr lang="en-US" sz="2000">
                                        <a:effectLst/>
                                        <a:latin typeface="Cambria Math" panose="02040503050406030204" pitchFamily="18" charset="0"/>
                                      </a:rPr>
                                      <m:t>𝑎𝑙𝑙𝑜𝑤𝑎𝑏𝑙𝑒</m:t>
                                    </m:r>
                                  </m:sub>
                                </m:sSub>
                                <m:r>
                                  <a:rPr lang="en-US" sz="2000">
                                    <a:effectLst/>
                                    <a:latin typeface="Cambria Math" panose="02040503050406030204" pitchFamily="18" charset="0"/>
                                  </a:rPr>
                                  <m:t>=</m:t>
                                </m:r>
                                <m:r>
                                  <a:rPr lang="en-US" sz="2000">
                                    <a:effectLst/>
                                    <a:latin typeface="Cambria Math" panose="02040503050406030204" pitchFamily="18" charset="0"/>
                                  </a:rPr>
                                  <m:t>22</m:t>
                                </m:r>
                                <m:r>
                                  <a:rPr lang="en-US" sz="2000">
                                    <a:effectLst/>
                                    <a:latin typeface="Cambria Math" panose="02040503050406030204" pitchFamily="18" charset="0"/>
                                  </a:rPr>
                                  <m:t>.</m:t>
                                </m:r>
                                <m:r>
                                  <a:rPr lang="en-US" sz="2000">
                                    <a:effectLst/>
                                    <a:latin typeface="Cambria Math" panose="02040503050406030204" pitchFamily="18" charset="0"/>
                                  </a:rPr>
                                  <m:t>6</m:t>
                                </m:r>
                                <m:r>
                                  <a:rPr lang="en-US" sz="2000">
                                    <a:effectLst/>
                                    <a:latin typeface="Cambria Math" panose="02040503050406030204" pitchFamily="18" charset="0"/>
                                  </a:rPr>
                                  <m:t>𝑚𝑚</m:t>
                                </m:r>
                              </m:oMath>
                            </m:oMathPara>
                          </a14:m>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10001"/>
                      </a:ext>
                    </a:extLst>
                  </a:tr>
                  <a:tr h="857842">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algn="ctr">
                            <a:lnSpc>
                              <a:spcPct val="107000"/>
                            </a:lnSpc>
                            <a:spcBef>
                              <a:spcPts val="0"/>
                            </a:spcBef>
                            <a:spcAft>
                              <a:spcPts val="0"/>
                            </a:spcAft>
                          </a:pPr>
                          <a:endParaRPr lang="en-US" sz="2000" dirty="0" smtClean="0">
                            <a:effectLst/>
                          </a:endParaRPr>
                        </a:p>
                        <a:p>
                          <a:pPr marL="0" marR="0" algn="ctr">
                            <a:lnSpc>
                              <a:spcPct val="107000"/>
                            </a:lnSpc>
                            <a:spcBef>
                              <a:spcPts val="0"/>
                            </a:spcBef>
                            <a:spcAft>
                              <a:spcPts val="0"/>
                            </a:spcAft>
                          </a:pPr>
                          <a:r>
                            <a:rPr lang="en-US" sz="2000" dirty="0" smtClean="0">
                              <a:effectLst/>
                            </a:rPr>
                            <a:t>Solid</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algn="ctr">
                            <a:lnSpc>
                              <a:spcPct val="107000"/>
                            </a:lnSpc>
                            <a:spcBef>
                              <a:spcPts val="0"/>
                            </a:spcBef>
                            <a:spcAft>
                              <a:spcPts val="0"/>
                            </a:spcAft>
                          </a:pPr>
                          <a:endParaRPr lang="en-US" sz="2000" dirty="0" smtClean="0">
                            <a:effectLst/>
                          </a:endParaRPr>
                        </a:p>
                        <a:p>
                          <a:pPr marL="0" marR="0" algn="ctr">
                            <a:lnSpc>
                              <a:spcPct val="107000"/>
                            </a:lnSpc>
                            <a:spcBef>
                              <a:spcPts val="0"/>
                            </a:spcBef>
                            <a:spcAft>
                              <a:spcPts val="0"/>
                            </a:spcAft>
                          </a:pPr>
                          <a:r>
                            <a:rPr lang="en-US" sz="2000" dirty="0" smtClean="0">
                              <a:effectLst/>
                            </a:rPr>
                            <a:t>20 </a:t>
                          </a:r>
                          <a:r>
                            <a:rPr lang="en-US" sz="2000" dirty="0">
                              <a:effectLst/>
                            </a:rPr>
                            <a:t>cm</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algn="ctr">
                            <a:lnSpc>
                              <a:spcPct val="107000"/>
                            </a:lnSpc>
                            <a:spcBef>
                              <a:spcPts val="0"/>
                            </a:spcBef>
                            <a:spcAft>
                              <a:spcPts val="0"/>
                            </a:spcAft>
                          </a:pPr>
                          <a:endParaRPr lang="en-US" sz="2000" dirty="0" smtClean="0">
                            <a:effectLst/>
                          </a:endParaRPr>
                        </a:p>
                        <a:p>
                          <a:pPr marL="0" marR="0" algn="ctr">
                            <a:lnSpc>
                              <a:spcPct val="107000"/>
                            </a:lnSpc>
                            <a:spcBef>
                              <a:spcPts val="0"/>
                            </a:spcBef>
                            <a:spcAft>
                              <a:spcPts val="0"/>
                            </a:spcAft>
                          </a:pPr>
                          <a:r>
                            <a:rPr lang="en-US" sz="2000" baseline="0" dirty="0" smtClean="0">
                              <a:effectLst/>
                            </a:rPr>
                            <a:t>112 KN</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2000" i="1" smtClean="0">
                                        <a:effectLst/>
                                        <a:latin typeface="Cambria Math" panose="02040503050406030204" pitchFamily="18" charset="0"/>
                                      </a:rPr>
                                    </m:ctrlPr>
                                  </m:sSubPr>
                                  <m:e>
                                    <m:r>
                                      <a:rPr lang="en-US" sz="2000">
                                        <a:effectLst/>
                                        <a:latin typeface="Cambria Math" panose="02040503050406030204" pitchFamily="18" charset="0"/>
                                      </a:rPr>
                                      <m:t>∆</m:t>
                                    </m:r>
                                  </m:e>
                                  <m:sub>
                                    <m:r>
                                      <a:rPr lang="en-US" sz="2000">
                                        <a:effectLst/>
                                        <a:latin typeface="Cambria Math" panose="02040503050406030204" pitchFamily="18" charset="0"/>
                                      </a:rPr>
                                      <m:t>𝐿𝑇</m:t>
                                    </m:r>
                                  </m:sub>
                                </m:sSub>
                                <m:r>
                                  <a:rPr lang="en-US" sz="2000">
                                    <a:effectLst/>
                                    <a:latin typeface="Cambria Math" panose="02040503050406030204" pitchFamily="18" charset="0"/>
                                  </a:rPr>
                                  <m:t> =</m:t>
                                </m:r>
                                <m:r>
                                  <a:rPr lang="en-US" sz="2000" b="1" i="1">
                                    <a:effectLst/>
                                    <a:latin typeface="Cambria Math" panose="02040503050406030204" pitchFamily="18" charset="0"/>
                                  </a:rPr>
                                  <m:t>𝟏</m:t>
                                </m:r>
                                <m:r>
                                  <a:rPr lang="en-US" sz="2000" b="1" i="0" smtClean="0">
                                    <a:effectLst/>
                                    <a:latin typeface="Cambria Math" panose="02040503050406030204" pitchFamily="18" charset="0"/>
                                  </a:rPr>
                                  <m:t>𝟔</m:t>
                                </m:r>
                                <m:r>
                                  <a:rPr lang="en-US" sz="2000" b="1" i="0" smtClean="0">
                                    <a:effectLst/>
                                    <a:latin typeface="Cambria Math" panose="02040503050406030204" pitchFamily="18" charset="0"/>
                                  </a:rPr>
                                  <m:t>.</m:t>
                                </m:r>
                                <m:r>
                                  <a:rPr lang="en-US" sz="2000" b="1" i="0" smtClean="0">
                                    <a:effectLst/>
                                    <a:latin typeface="Cambria Math" panose="02040503050406030204" pitchFamily="18" charset="0"/>
                                  </a:rPr>
                                  <m:t>𝟑</m:t>
                                </m:r>
                                <m:r>
                                  <a:rPr lang="en-US" sz="2000" b="1">
                                    <a:effectLst/>
                                    <a:latin typeface="Cambria Math" panose="02040503050406030204" pitchFamily="18" charset="0"/>
                                  </a:rPr>
                                  <m:t> </m:t>
                                </m:r>
                                <m:r>
                                  <a:rPr lang="en-US" sz="2000" b="1" i="1">
                                    <a:effectLst/>
                                    <a:latin typeface="Cambria Math" panose="02040503050406030204" pitchFamily="18" charset="0"/>
                                  </a:rPr>
                                  <m:t>𝐦𝐦</m:t>
                                </m:r>
                              </m:oMath>
                            </m:oMathPara>
                          </a14:m>
                          <a:endParaRPr lang="en-US" sz="2000" b="1" dirty="0">
                            <a:effectLst/>
                          </a:endParaRPr>
                        </a:p>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2000" b="1" i="1">
                                        <a:effectLst/>
                                        <a:latin typeface="Cambria Math" panose="02040503050406030204" pitchFamily="18" charset="0"/>
                                      </a:rPr>
                                    </m:ctrlPr>
                                  </m:sSubPr>
                                  <m:e>
                                    <m:r>
                                      <a:rPr lang="en-US" sz="2000" b="1">
                                        <a:effectLst/>
                                        <a:latin typeface="Cambria Math" panose="02040503050406030204" pitchFamily="18" charset="0"/>
                                      </a:rPr>
                                      <m:t>∆</m:t>
                                    </m:r>
                                  </m:e>
                                  <m:sub>
                                    <m:r>
                                      <a:rPr lang="en-US" sz="2000" b="1" i="1">
                                        <a:effectLst/>
                                        <a:latin typeface="Cambria Math" panose="02040503050406030204" pitchFamily="18" charset="0"/>
                                      </a:rPr>
                                      <m:t>𝐚𝐥𝐥𝐨𝐰𝐚𝐛𝐥𝐞</m:t>
                                    </m:r>
                                    <m:r>
                                      <a:rPr lang="en-US" sz="2000" b="1">
                                        <a:effectLst/>
                                        <a:latin typeface="Cambria Math" panose="02040503050406030204" pitchFamily="18" charset="0"/>
                                      </a:rPr>
                                      <m:t> </m:t>
                                    </m:r>
                                  </m:sub>
                                </m:sSub>
                                <m:r>
                                  <a:rPr lang="en-US" sz="2000">
                                    <a:effectLst/>
                                    <a:latin typeface="Cambria Math" panose="02040503050406030204" pitchFamily="18" charset="0"/>
                                  </a:rPr>
                                  <m:t>=</m:t>
                                </m:r>
                                <m:r>
                                  <a:rPr lang="en-US" sz="2000">
                                    <a:effectLst/>
                                    <a:latin typeface="Cambria Math" panose="02040503050406030204" pitchFamily="18" charset="0"/>
                                  </a:rPr>
                                  <m:t>26</m:t>
                                </m:r>
                                <m:r>
                                  <a:rPr lang="en-US" sz="2000" b="0" i="0" smtClean="0">
                                    <a:effectLst/>
                                    <a:latin typeface="Cambria Math" panose="02040503050406030204" pitchFamily="18" charset="0"/>
                                  </a:rPr>
                                  <m:t>.</m:t>
                                </m:r>
                                <m:r>
                                  <a:rPr lang="en-US" sz="2000" b="0" i="0" smtClean="0">
                                    <a:effectLst/>
                                    <a:latin typeface="Cambria Math" panose="02040503050406030204" pitchFamily="18" charset="0"/>
                                  </a:rPr>
                                  <m:t>8</m:t>
                                </m:r>
                                <m:r>
                                  <a:rPr lang="en-US" sz="2000">
                                    <a:effectLst/>
                                    <a:latin typeface="Cambria Math" panose="02040503050406030204" pitchFamily="18" charset="0"/>
                                  </a:rPr>
                                  <m:t> </m:t>
                                </m:r>
                                <m:r>
                                  <a:rPr lang="en-US" sz="2000">
                                    <a:effectLst/>
                                    <a:latin typeface="Cambria Math" panose="02040503050406030204" pitchFamily="18" charset="0"/>
                                  </a:rPr>
                                  <m:t>𝑚𝑚</m:t>
                                </m:r>
                              </m:oMath>
                            </m:oMathPara>
                          </a14:m>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10002"/>
                      </a:ext>
                    </a:extLst>
                  </a:tr>
                </a:tbl>
              </a:graphicData>
            </a:graphic>
          </p:graphicFrame>
        </mc:Choice>
        <mc:Fallback xmlns="">
          <p:graphicFrame>
            <p:nvGraphicFramePr>
              <p:cNvPr id="11" name="Table 10"/>
              <p:cNvGraphicFramePr>
                <a:graphicFrameLocks noGrp="1"/>
              </p:cNvGraphicFramePr>
              <p:nvPr>
                <p:extLst>
                  <p:ext uri="{D42A27DB-BD31-4B8C-83A1-F6EECF244321}">
                    <p14:modId xmlns:p14="http://schemas.microsoft.com/office/powerpoint/2010/main" val="3003168906"/>
                  </p:ext>
                </p:extLst>
              </p:nvPr>
            </p:nvGraphicFramePr>
            <p:xfrm>
              <a:off x="1219118" y="3167607"/>
              <a:ext cx="10134682" cy="2820474"/>
            </p:xfrm>
            <a:graphic>
              <a:graphicData uri="http://schemas.openxmlformats.org/drawingml/2006/table">
                <a:tbl>
                  <a:tblPr firstRow="1" firstCol="1" bandRow="1"/>
                  <a:tblGrid>
                    <a:gridCol w="2532670">
                      <a:extLst>
                        <a:ext uri="{9D8B030D-6E8A-4147-A177-3AD203B41FA5}">
                          <a16:colId xmlns:a16="http://schemas.microsoft.com/office/drawing/2014/main" xmlns:a14="http://schemas.microsoft.com/office/drawing/2010/main" xmlns="" val="20000"/>
                        </a:ext>
                      </a:extLst>
                    </a:gridCol>
                    <a:gridCol w="2532670">
                      <a:extLst>
                        <a:ext uri="{9D8B030D-6E8A-4147-A177-3AD203B41FA5}">
                          <a16:colId xmlns:a16="http://schemas.microsoft.com/office/drawing/2014/main" xmlns:a14="http://schemas.microsoft.com/office/drawing/2010/main" xmlns="" val="20001"/>
                        </a:ext>
                      </a:extLst>
                    </a:gridCol>
                    <a:gridCol w="2534671">
                      <a:extLst>
                        <a:ext uri="{9D8B030D-6E8A-4147-A177-3AD203B41FA5}">
                          <a16:colId xmlns:a16="http://schemas.microsoft.com/office/drawing/2014/main" xmlns:a14="http://schemas.microsoft.com/office/drawing/2010/main" xmlns="" val="20002"/>
                        </a:ext>
                      </a:extLst>
                    </a:gridCol>
                    <a:gridCol w="2534671">
                      <a:extLst>
                        <a:ext uri="{9D8B030D-6E8A-4147-A177-3AD203B41FA5}">
                          <a16:colId xmlns:a16="http://schemas.microsoft.com/office/drawing/2014/main" xmlns:a14="http://schemas.microsoft.com/office/drawing/2010/main" xmlns="" val="20003"/>
                        </a:ext>
                      </a:extLst>
                    </a:gridCol>
                  </a:tblGrid>
                  <a:tr h="56530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algn="ctr">
                            <a:lnSpc>
                              <a:spcPct val="107000"/>
                            </a:lnSpc>
                            <a:spcBef>
                              <a:spcPts val="0"/>
                            </a:spcBef>
                            <a:spcAft>
                              <a:spcPts val="0"/>
                            </a:spcAft>
                          </a:pPr>
                          <a:r>
                            <a:rPr lang="en-US" sz="2000" dirty="0">
                              <a:effectLst/>
                            </a:rPr>
                            <a:t>System type</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algn="ctr">
                            <a:lnSpc>
                              <a:spcPct val="107000"/>
                            </a:lnSpc>
                            <a:spcBef>
                              <a:spcPts val="0"/>
                            </a:spcBef>
                            <a:spcAft>
                              <a:spcPts val="0"/>
                            </a:spcAft>
                          </a:pPr>
                          <a:r>
                            <a:rPr lang="en-US" sz="2000">
                              <a:effectLst/>
                            </a:rPr>
                            <a:t>Thickness</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p>
                          <a:endParaRPr lang="en-US"/>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blipFill rotWithShape="0">
                          <a:blip r:embed="rId2"/>
                          <a:stretch>
                            <a:fillRect l="-200240" t="-13978" r="-100962" b="-401075"/>
                          </a:stretch>
                        </a:blip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algn="ctr">
                            <a:lnSpc>
                              <a:spcPct val="107000"/>
                            </a:lnSpc>
                            <a:spcBef>
                              <a:spcPts val="0"/>
                            </a:spcBef>
                            <a:spcAft>
                              <a:spcPts val="0"/>
                            </a:spcAft>
                          </a:pPr>
                          <a:r>
                            <a:rPr lang="en-US" sz="2000">
                              <a:effectLst/>
                            </a:rPr>
                            <a:t>Deflection</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a16="http://schemas.microsoft.com/office/drawing/2014/main" xmlns:a14="http://schemas.microsoft.com/office/drawing/2010/main" xmlns="" val="10000"/>
                      </a:ext>
                    </a:extLst>
                  </a:tr>
                  <a:tr h="1397323">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algn="ctr">
                            <a:lnSpc>
                              <a:spcPct val="107000"/>
                            </a:lnSpc>
                            <a:spcBef>
                              <a:spcPts val="0"/>
                            </a:spcBef>
                            <a:spcAft>
                              <a:spcPts val="0"/>
                            </a:spcAft>
                          </a:pPr>
                          <a:endParaRPr lang="en-US" sz="2000" dirty="0" smtClean="0">
                            <a:effectLst/>
                          </a:endParaRPr>
                        </a:p>
                        <a:p>
                          <a:pPr marL="0" marR="0" algn="ctr">
                            <a:lnSpc>
                              <a:spcPct val="107000"/>
                            </a:lnSpc>
                            <a:spcBef>
                              <a:spcPts val="0"/>
                            </a:spcBef>
                            <a:spcAft>
                              <a:spcPts val="0"/>
                            </a:spcAft>
                          </a:pPr>
                          <a:r>
                            <a:rPr lang="en-US" sz="2000" dirty="0" smtClean="0">
                              <a:effectLst/>
                            </a:rPr>
                            <a:t>Ribbed</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algn="ctr">
                            <a:lnSpc>
                              <a:spcPct val="107000"/>
                            </a:lnSpc>
                            <a:spcBef>
                              <a:spcPts val="0"/>
                            </a:spcBef>
                            <a:spcAft>
                              <a:spcPts val="0"/>
                            </a:spcAft>
                          </a:pPr>
                          <a:endParaRPr lang="en-US" sz="2000" dirty="0" smtClean="0">
                            <a:effectLst/>
                          </a:endParaRPr>
                        </a:p>
                        <a:p>
                          <a:pPr marL="0" marR="0" algn="ctr">
                            <a:lnSpc>
                              <a:spcPct val="107000"/>
                            </a:lnSpc>
                            <a:spcBef>
                              <a:spcPts val="0"/>
                            </a:spcBef>
                            <a:spcAft>
                              <a:spcPts val="0"/>
                            </a:spcAft>
                          </a:pPr>
                          <a:r>
                            <a:rPr lang="en-US" sz="2000" dirty="0" smtClean="0">
                              <a:effectLst/>
                            </a:rPr>
                            <a:t>30 </a:t>
                          </a:r>
                          <a:r>
                            <a:rPr lang="en-US" sz="2000" dirty="0">
                              <a:effectLst/>
                            </a:rPr>
                            <a:t>cm</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algn="ctr">
                            <a:lnSpc>
                              <a:spcPct val="107000"/>
                            </a:lnSpc>
                            <a:spcBef>
                              <a:spcPts val="0"/>
                            </a:spcBef>
                            <a:spcAft>
                              <a:spcPts val="0"/>
                            </a:spcAft>
                          </a:pPr>
                          <a:endParaRPr lang="en-US" sz="2000" dirty="0" smtClean="0">
                            <a:effectLst/>
                          </a:endParaRPr>
                        </a:p>
                        <a:p>
                          <a:pPr marL="0" marR="0" algn="ctr">
                            <a:lnSpc>
                              <a:spcPct val="107000"/>
                            </a:lnSpc>
                            <a:spcBef>
                              <a:spcPts val="0"/>
                            </a:spcBef>
                            <a:spcAft>
                              <a:spcPts val="0"/>
                            </a:spcAft>
                          </a:pPr>
                          <a:r>
                            <a:rPr lang="en-US" sz="2000" dirty="0" smtClean="0">
                              <a:effectLst/>
                            </a:rPr>
                            <a:t>26 KN</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p>
                          <a:endParaRPr lang="en-US"/>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blipFill rotWithShape="0">
                          <a:blip r:embed="rId2"/>
                          <a:stretch>
                            <a:fillRect l="-300240" t="-46087" r="-962" b="-62174"/>
                          </a:stretch>
                        </a:blipFill>
                      </a:tcPr>
                    </a:tc>
                    <a:extLst>
                      <a:ext uri="{0D108BD9-81ED-4DB2-BD59-A6C34878D82A}">
                        <a16:rowId xmlns:a16="http://schemas.microsoft.com/office/drawing/2014/main" xmlns:a14="http://schemas.microsoft.com/office/drawing/2010/main" xmlns="" val="10001"/>
                      </a:ext>
                    </a:extLst>
                  </a:tr>
                  <a:tr h="857842">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algn="ctr">
                            <a:lnSpc>
                              <a:spcPct val="107000"/>
                            </a:lnSpc>
                            <a:spcBef>
                              <a:spcPts val="0"/>
                            </a:spcBef>
                            <a:spcAft>
                              <a:spcPts val="0"/>
                            </a:spcAft>
                          </a:pPr>
                          <a:endParaRPr lang="en-US" sz="2000" dirty="0" smtClean="0">
                            <a:effectLst/>
                          </a:endParaRPr>
                        </a:p>
                        <a:p>
                          <a:pPr marL="0" marR="0" algn="ctr">
                            <a:lnSpc>
                              <a:spcPct val="107000"/>
                            </a:lnSpc>
                            <a:spcBef>
                              <a:spcPts val="0"/>
                            </a:spcBef>
                            <a:spcAft>
                              <a:spcPts val="0"/>
                            </a:spcAft>
                          </a:pPr>
                          <a:r>
                            <a:rPr lang="en-US" sz="2000" dirty="0" smtClean="0">
                              <a:effectLst/>
                            </a:rPr>
                            <a:t>Solid</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algn="ctr">
                            <a:lnSpc>
                              <a:spcPct val="107000"/>
                            </a:lnSpc>
                            <a:spcBef>
                              <a:spcPts val="0"/>
                            </a:spcBef>
                            <a:spcAft>
                              <a:spcPts val="0"/>
                            </a:spcAft>
                          </a:pPr>
                          <a:endParaRPr lang="en-US" sz="2000" dirty="0" smtClean="0">
                            <a:effectLst/>
                          </a:endParaRPr>
                        </a:p>
                        <a:p>
                          <a:pPr marL="0" marR="0" algn="ctr">
                            <a:lnSpc>
                              <a:spcPct val="107000"/>
                            </a:lnSpc>
                            <a:spcBef>
                              <a:spcPts val="0"/>
                            </a:spcBef>
                            <a:spcAft>
                              <a:spcPts val="0"/>
                            </a:spcAft>
                          </a:pPr>
                          <a:r>
                            <a:rPr lang="en-US" sz="2000" dirty="0" smtClean="0">
                              <a:effectLst/>
                            </a:rPr>
                            <a:t>20 </a:t>
                          </a:r>
                          <a:r>
                            <a:rPr lang="en-US" sz="2000" dirty="0">
                              <a:effectLst/>
                            </a:rPr>
                            <a:t>cm</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algn="ctr">
                            <a:lnSpc>
                              <a:spcPct val="107000"/>
                            </a:lnSpc>
                            <a:spcBef>
                              <a:spcPts val="0"/>
                            </a:spcBef>
                            <a:spcAft>
                              <a:spcPts val="0"/>
                            </a:spcAft>
                          </a:pPr>
                          <a:endParaRPr lang="en-US" sz="2000" dirty="0" smtClean="0">
                            <a:effectLst/>
                          </a:endParaRPr>
                        </a:p>
                        <a:p>
                          <a:pPr marL="0" marR="0" algn="ctr">
                            <a:lnSpc>
                              <a:spcPct val="107000"/>
                            </a:lnSpc>
                            <a:spcBef>
                              <a:spcPts val="0"/>
                            </a:spcBef>
                            <a:spcAft>
                              <a:spcPts val="0"/>
                            </a:spcAft>
                          </a:pPr>
                          <a:r>
                            <a:rPr lang="en-US" sz="2000" baseline="0" dirty="0" smtClean="0">
                              <a:effectLst/>
                            </a:rPr>
                            <a:t>112 KN</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p>
                          <a:endParaRPr lang="en-US"/>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blipFill rotWithShape="0">
                          <a:blip r:embed="rId2"/>
                          <a:stretch>
                            <a:fillRect l="-300240" t="-238298" r="-962" b="-1418"/>
                          </a:stretch>
                        </a:blipFill>
                      </a:tcPr>
                    </a:tc>
                    <a:extLst>
                      <a:ext uri="{0D108BD9-81ED-4DB2-BD59-A6C34878D82A}">
                        <a16:rowId xmlns:a16="http://schemas.microsoft.com/office/drawing/2014/main" xmlns:a14="http://schemas.microsoft.com/office/drawing/2010/main" xmlns="" val="10002"/>
                      </a:ext>
                    </a:extLst>
                  </a:tr>
                </a:tbl>
              </a:graphicData>
            </a:graphic>
          </p:graphicFrame>
        </mc:Fallback>
      </mc:AlternateContent>
    </p:spTree>
    <p:extLst>
      <p:ext uri="{BB962C8B-B14F-4D97-AF65-F5344CB8AC3E}">
        <p14:creationId xmlns:p14="http://schemas.microsoft.com/office/powerpoint/2010/main" val="2708923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14</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2231701"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smtClean="0">
                <a:solidFill>
                  <a:srgbClr val="FFC000"/>
                </a:solidFill>
              </a:rPr>
              <a:t>1: </a:t>
            </a:r>
            <a:r>
              <a:rPr lang="en-US" sz="4000" b="1" dirty="0" smtClean="0">
                <a:solidFill>
                  <a:srgbClr val="70AD47">
                    <a:lumMod val="75000"/>
                  </a:srgbClr>
                </a:solidFill>
              </a:rPr>
              <a:t>Slab  </a:t>
            </a:r>
            <a:endParaRPr lang="en-US" sz="4000" b="1" dirty="0">
              <a:solidFill>
                <a:srgbClr val="70AD47">
                  <a:lumMod val="75000"/>
                </a:srgbClr>
              </a:solidFill>
            </a:endParaRPr>
          </a:p>
        </p:txBody>
      </p:sp>
      <p:sp>
        <p:nvSpPr>
          <p:cNvPr id="6" name="Rectangle 5"/>
          <p:cNvSpPr/>
          <p:nvPr/>
        </p:nvSpPr>
        <p:spPr>
          <a:xfrm>
            <a:off x="718071" y="1579944"/>
            <a:ext cx="9677954" cy="523220"/>
          </a:xfrm>
          <a:prstGeom prst="rect">
            <a:avLst/>
          </a:prstGeom>
        </p:spPr>
        <p:txBody>
          <a:bodyPr wrap="square">
            <a:spAutoFit/>
          </a:bodyPr>
          <a:lstStyle/>
          <a:p>
            <a:pPr lvl="0"/>
            <a:r>
              <a:rPr lang="en-US" sz="2800" dirty="0" smtClean="0">
                <a:solidFill>
                  <a:prstClr val="black"/>
                </a:solidFill>
                <a:latin typeface="Century Gothic" panose="020B0502020202020204"/>
              </a:rPr>
              <a:t> </a:t>
            </a:r>
            <a:endParaRPr lang="en-US" sz="2800" b="1" dirty="0">
              <a:solidFill>
                <a:srgbClr val="002060"/>
              </a:solidFill>
              <a:latin typeface="Century Gothic" panose="020B0502020202020204"/>
            </a:endParaRPr>
          </a:p>
        </p:txBody>
      </p:sp>
      <p:sp>
        <p:nvSpPr>
          <p:cNvPr id="12" name="Rectangle 11"/>
          <p:cNvSpPr/>
          <p:nvPr/>
        </p:nvSpPr>
        <p:spPr>
          <a:xfrm>
            <a:off x="452216" y="1579944"/>
            <a:ext cx="8425929" cy="132343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100" b="1" i="0" u="none" strike="noStrike" kern="0" cap="none" spc="0" normalizeH="0" baseline="0" noProof="0" dirty="0" smtClean="0">
                <a:ln>
                  <a:noFill/>
                </a:ln>
                <a:solidFill>
                  <a:srgbClr val="C00000"/>
                </a:solidFill>
                <a:effectLst/>
                <a:uLnTx/>
                <a:uFillTx/>
                <a:latin typeface="Century Gothic" panose="020B0502020202020204"/>
              </a:rPr>
              <a:t>Two-Way Solid Slab</a:t>
            </a:r>
            <a:br>
              <a:rPr kumimoji="0" lang="en-US" sz="3100" b="1" i="0" u="none" strike="noStrike" kern="0" cap="none" spc="0" normalizeH="0" baseline="0" noProof="0" dirty="0" smtClean="0">
                <a:ln>
                  <a:noFill/>
                </a:ln>
                <a:solidFill>
                  <a:srgbClr val="C00000"/>
                </a:solidFill>
                <a:effectLst/>
                <a:uLnTx/>
                <a:uFillTx/>
                <a:latin typeface="Century Gothic" panose="020B0502020202020204"/>
              </a:rPr>
            </a:br>
            <a:r>
              <a:rPr kumimoji="0" lang="en-US" sz="3100" b="0" i="0" u="none" strike="noStrike" kern="0" cap="none" spc="0" normalizeH="0" baseline="0" noProof="0" dirty="0" smtClean="0">
                <a:ln>
                  <a:noFill/>
                </a:ln>
                <a:solidFill>
                  <a:prstClr val="black"/>
                </a:solidFill>
                <a:effectLst/>
                <a:uLnTx/>
                <a:uFillTx/>
                <a:latin typeface="Century Gothic" panose="020B0502020202020204"/>
              </a:rPr>
              <a:t>we took critical panel</a:t>
            </a:r>
            <a:br>
              <a:rPr kumimoji="0" lang="en-US" sz="3100" b="0" i="0" u="none" strike="noStrike" kern="0" cap="none" spc="0" normalizeH="0" baseline="0" noProof="0" dirty="0" smtClean="0">
                <a:ln>
                  <a:noFill/>
                </a:ln>
                <a:solidFill>
                  <a:prstClr val="black"/>
                </a:solidFill>
                <a:effectLst/>
                <a:uLnTx/>
                <a:uFillTx/>
                <a:latin typeface="Century Gothic" panose="020B0502020202020204"/>
              </a:rPr>
            </a:br>
            <a:endParaRPr kumimoji="0" lang="en-US" sz="1800" b="0" i="0" u="none" strike="noStrike" kern="0" cap="none" spc="0" normalizeH="0" baseline="0" noProof="0" dirty="0" smtClean="0">
              <a:ln>
                <a:noFill/>
              </a:ln>
              <a:solidFill>
                <a:sysClr val="windowText" lastClr="000000"/>
              </a:solidFill>
              <a:effectLst/>
              <a:uLnTx/>
              <a:uFillTx/>
            </a:endParaRPr>
          </a:p>
        </p:txBody>
      </p:sp>
      <mc:AlternateContent xmlns:mc="http://schemas.openxmlformats.org/markup-compatibility/2006" xmlns:a14="http://schemas.microsoft.com/office/drawing/2010/main">
        <mc:Choice Requires="a14">
          <p:sp>
            <p:nvSpPr>
              <p:cNvPr id="13" name="Rectangle 12"/>
              <p:cNvSpPr/>
              <p:nvPr/>
            </p:nvSpPr>
            <p:spPr>
              <a:xfrm>
                <a:off x="595091" y="2713183"/>
                <a:ext cx="6691973" cy="3383042"/>
              </a:xfrm>
              <a:prstGeom prst="rect">
                <a:avLst/>
              </a:prstGeom>
            </p:spPr>
            <p:txBody>
              <a:bodyPr wrap="square">
                <a:spAutoFit/>
              </a:bodyPr>
              <a:lstStyle/>
              <a:p>
                <a:pPr marL="342900" lvl="0" indent="-342900" defTabSz="457200">
                  <a:spcBef>
                    <a:spcPts val="1000"/>
                  </a:spcBef>
                  <a:buClr>
                    <a:srgbClr val="A53010"/>
                  </a:buClr>
                  <a:buFont typeface="Wingdings 3" charset="2"/>
                  <a:buChar char=""/>
                </a:pPr>
                <a:r>
                  <a:rPr lang="en-US" sz="3200" dirty="0">
                    <a:solidFill>
                      <a:prstClr val="black">
                        <a:lumMod val="75000"/>
                        <a:lumOff val="25000"/>
                      </a:prstClr>
                    </a:solidFill>
                    <a:latin typeface="Century Gothic" panose="020B0502020202020204"/>
                  </a:rPr>
                  <a:t>Slab thickness </a:t>
                </a:r>
                <a:r>
                  <a:rPr lang="en-US" sz="3200" b="1" dirty="0">
                    <a:solidFill>
                      <a:prstClr val="black">
                        <a:lumMod val="75000"/>
                        <a:lumOff val="25000"/>
                      </a:prstClr>
                    </a:solidFill>
                    <a:latin typeface="Century Gothic" panose="020B0502020202020204"/>
                  </a:rPr>
                  <a:t>h = 20 cm</a:t>
                </a:r>
              </a:p>
              <a:p>
                <a:pPr lvl="0" defTabSz="457200">
                  <a:spcBef>
                    <a:spcPts val="1000"/>
                  </a:spcBef>
                  <a:buClr>
                    <a:srgbClr val="A53010"/>
                  </a:buClr>
                </a:pPr>
                <a:r>
                  <a:rPr lang="en-US" sz="3200" dirty="0">
                    <a:solidFill>
                      <a:prstClr val="black">
                        <a:lumMod val="75000"/>
                        <a:lumOff val="25000"/>
                      </a:prstClr>
                    </a:solidFill>
                    <a:latin typeface="Century Gothic" panose="020B0502020202020204"/>
                  </a:rPr>
                  <a:t>     h = </a:t>
                </a:r>
                <a14:m>
                  <m:oMath xmlns:m="http://schemas.openxmlformats.org/officeDocument/2006/math">
                    <m:f>
                      <m:fPr>
                        <m:ctrlPr>
                          <a:rPr lang="en-US" sz="3200" i="1">
                            <a:solidFill>
                              <a:prstClr val="black">
                                <a:lumMod val="75000"/>
                                <a:lumOff val="25000"/>
                              </a:prstClr>
                            </a:solidFill>
                            <a:latin typeface="Cambria Math" panose="02040503050406030204" pitchFamily="18" charset="0"/>
                          </a:rPr>
                        </m:ctrlPr>
                      </m:fPr>
                      <m:num>
                        <m:r>
                          <a:rPr lang="en-US" sz="3200" i="1">
                            <a:solidFill>
                              <a:prstClr val="black">
                                <a:lumMod val="75000"/>
                                <a:lumOff val="25000"/>
                              </a:prstClr>
                            </a:solidFill>
                            <a:latin typeface="Cambria Math" panose="02040503050406030204" pitchFamily="18" charset="0"/>
                          </a:rPr>
                          <m:t>𝐿𝑛</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0</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8</m:t>
                        </m:r>
                        <m:r>
                          <a:rPr lang="en-US" sz="3200" i="1">
                            <a:solidFill>
                              <a:prstClr val="black">
                                <a:lumMod val="75000"/>
                                <a:lumOff val="25000"/>
                              </a:prstClr>
                            </a:solidFill>
                            <a:latin typeface="Cambria Math" panose="02040503050406030204" pitchFamily="18" charset="0"/>
                          </a:rPr>
                          <m:t>+</m:t>
                        </m:r>
                        <m:f>
                          <m:fPr>
                            <m:ctrlPr>
                              <a:rPr lang="en-US" sz="3200" i="1">
                                <a:solidFill>
                                  <a:prstClr val="black">
                                    <a:lumMod val="75000"/>
                                    <a:lumOff val="25000"/>
                                  </a:prstClr>
                                </a:solidFill>
                                <a:latin typeface="Cambria Math" panose="02040503050406030204" pitchFamily="18" charset="0"/>
                              </a:rPr>
                            </m:ctrlPr>
                          </m:fPr>
                          <m:num>
                            <m:r>
                              <a:rPr lang="en-US" sz="3200" i="1">
                                <a:solidFill>
                                  <a:prstClr val="black">
                                    <a:lumMod val="75000"/>
                                    <a:lumOff val="25000"/>
                                  </a:prstClr>
                                </a:solidFill>
                                <a:latin typeface="Cambria Math" panose="02040503050406030204" pitchFamily="18" charset="0"/>
                              </a:rPr>
                              <m:t>𝐹𝑦</m:t>
                            </m:r>
                          </m:num>
                          <m:den>
                            <m:r>
                              <a:rPr lang="en-US" sz="3200" i="1">
                                <a:solidFill>
                                  <a:prstClr val="black">
                                    <a:lumMod val="75000"/>
                                    <a:lumOff val="25000"/>
                                  </a:prstClr>
                                </a:solidFill>
                                <a:latin typeface="Cambria Math" panose="02040503050406030204" pitchFamily="18" charset="0"/>
                              </a:rPr>
                              <m:t>1400</m:t>
                            </m:r>
                          </m:den>
                        </m:f>
                        <m:r>
                          <a:rPr lang="en-US" sz="3200" i="1">
                            <a:solidFill>
                              <a:prstClr val="black">
                                <a:lumMod val="75000"/>
                                <a:lumOff val="25000"/>
                              </a:prstClr>
                            </a:solidFill>
                            <a:latin typeface="Cambria Math" panose="02040503050406030204" pitchFamily="18" charset="0"/>
                          </a:rPr>
                          <m:t>)</m:t>
                        </m:r>
                      </m:num>
                      <m:den>
                        <m:r>
                          <a:rPr lang="en-US" sz="3200" i="1">
                            <a:solidFill>
                              <a:prstClr val="black">
                                <a:lumMod val="75000"/>
                                <a:lumOff val="25000"/>
                              </a:prstClr>
                            </a:solidFill>
                            <a:latin typeface="Cambria Math" panose="02040503050406030204" pitchFamily="18" charset="0"/>
                          </a:rPr>
                          <m:t>36</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9</m:t>
                        </m:r>
                        <m:r>
                          <a:rPr lang="en-US" sz="3200" i="1">
                            <a:solidFill>
                              <a:prstClr val="black">
                                <a:lumMod val="75000"/>
                                <a:lumOff val="25000"/>
                              </a:prstClr>
                            </a:solidFill>
                            <a:latin typeface="Cambria Math" panose="02040503050406030204" pitchFamily="18" charset="0"/>
                          </a:rPr>
                          <m:t>𝛽</m:t>
                        </m:r>
                      </m:den>
                    </m:f>
                  </m:oMath>
                </a14:m>
                <a:r>
                  <a:rPr lang="en-US" sz="3200" dirty="0">
                    <a:solidFill>
                      <a:prstClr val="black">
                        <a:lumMod val="75000"/>
                        <a:lumOff val="25000"/>
                      </a:prstClr>
                    </a:solidFill>
                    <a:latin typeface="Century Gothic" panose="020B0502020202020204"/>
                  </a:rPr>
                  <a:t> ; β= </a:t>
                </a:r>
                <a14:m>
                  <m:oMath xmlns:m="http://schemas.openxmlformats.org/officeDocument/2006/math">
                    <m:f>
                      <m:fPr>
                        <m:ctrlPr>
                          <a:rPr lang="en-US" sz="3200" i="1">
                            <a:solidFill>
                              <a:prstClr val="black">
                                <a:lumMod val="75000"/>
                                <a:lumOff val="25000"/>
                              </a:prstClr>
                            </a:solidFill>
                            <a:latin typeface="Cambria Math" panose="02040503050406030204" pitchFamily="18" charset="0"/>
                          </a:rPr>
                        </m:ctrlPr>
                      </m:fPr>
                      <m:num>
                        <m:r>
                          <a:rPr lang="en-US" sz="3200" i="1">
                            <a:solidFill>
                              <a:prstClr val="black">
                                <a:lumMod val="75000"/>
                                <a:lumOff val="25000"/>
                              </a:prstClr>
                            </a:solidFill>
                            <a:latin typeface="Cambria Math" panose="02040503050406030204" pitchFamily="18" charset="0"/>
                          </a:rPr>
                          <m:t>5</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756</m:t>
                        </m:r>
                      </m:num>
                      <m:den>
                        <m:r>
                          <a:rPr lang="en-US" sz="3200" i="1">
                            <a:solidFill>
                              <a:prstClr val="black">
                                <a:lumMod val="75000"/>
                                <a:lumOff val="25000"/>
                              </a:prstClr>
                            </a:solidFill>
                            <a:latin typeface="Cambria Math" panose="02040503050406030204" pitchFamily="18" charset="0"/>
                          </a:rPr>
                          <m:t>5</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424</m:t>
                        </m:r>
                      </m:den>
                    </m:f>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1</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061</m:t>
                    </m:r>
                  </m:oMath>
                </a14:m>
                <a:endParaRPr lang="en-US" sz="3200" dirty="0">
                  <a:solidFill>
                    <a:prstClr val="black">
                      <a:lumMod val="75000"/>
                      <a:lumOff val="25000"/>
                    </a:prstClr>
                  </a:solidFill>
                  <a:latin typeface="Century Gothic" panose="020B0502020202020204"/>
                </a:endParaRPr>
              </a:p>
              <a:p>
                <a:pPr lvl="0" defTabSz="457200">
                  <a:spcBef>
                    <a:spcPts val="1000"/>
                  </a:spcBef>
                  <a:buClr>
                    <a:srgbClr val="A53010"/>
                  </a:buClr>
                </a:pPr>
                <a:endParaRPr lang="en-US" sz="3200" dirty="0">
                  <a:solidFill>
                    <a:prstClr val="black">
                      <a:lumMod val="75000"/>
                      <a:lumOff val="25000"/>
                    </a:prstClr>
                  </a:solidFill>
                  <a:latin typeface="Century Gothic" panose="020B0502020202020204"/>
                </a:endParaRPr>
              </a:p>
              <a:p>
                <a:pPr lvl="0" defTabSz="457200">
                  <a:spcBef>
                    <a:spcPts val="1000"/>
                  </a:spcBef>
                  <a:buClr>
                    <a:srgbClr val="A53010"/>
                  </a:buClr>
                </a:pPr>
                <a:r>
                  <a:rPr lang="en-US" sz="3200" dirty="0">
                    <a:solidFill>
                      <a:prstClr val="black">
                        <a:lumMod val="75000"/>
                        <a:lumOff val="25000"/>
                      </a:prstClr>
                    </a:solidFill>
                    <a:latin typeface="Century Gothic" panose="020B0502020202020204"/>
                  </a:rPr>
                  <a:t>     h = </a:t>
                </a:r>
                <a14:m>
                  <m:oMath xmlns:m="http://schemas.openxmlformats.org/officeDocument/2006/math">
                    <m:f>
                      <m:fPr>
                        <m:ctrlPr>
                          <a:rPr lang="en-US" sz="3200" i="1">
                            <a:solidFill>
                              <a:prstClr val="black">
                                <a:lumMod val="75000"/>
                                <a:lumOff val="25000"/>
                              </a:prstClr>
                            </a:solidFill>
                            <a:latin typeface="Cambria Math" panose="02040503050406030204" pitchFamily="18" charset="0"/>
                          </a:rPr>
                        </m:ctrlPr>
                      </m:fPr>
                      <m:num>
                        <m:r>
                          <a:rPr lang="en-US" sz="3200" i="1">
                            <a:solidFill>
                              <a:prstClr val="black">
                                <a:lumMod val="75000"/>
                                <a:lumOff val="25000"/>
                              </a:prstClr>
                            </a:solidFill>
                            <a:latin typeface="Cambria Math" panose="02040503050406030204" pitchFamily="18" charset="0"/>
                          </a:rPr>
                          <m:t>7</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256</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0</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8</m:t>
                        </m:r>
                        <m:r>
                          <a:rPr lang="en-US" sz="3200" i="1">
                            <a:solidFill>
                              <a:prstClr val="black">
                                <a:lumMod val="75000"/>
                                <a:lumOff val="25000"/>
                              </a:prstClr>
                            </a:solidFill>
                            <a:latin typeface="Cambria Math" panose="02040503050406030204" pitchFamily="18" charset="0"/>
                          </a:rPr>
                          <m:t>+</m:t>
                        </m:r>
                        <m:f>
                          <m:fPr>
                            <m:ctrlPr>
                              <a:rPr lang="en-US" sz="3200" i="1">
                                <a:solidFill>
                                  <a:prstClr val="black">
                                    <a:lumMod val="75000"/>
                                    <a:lumOff val="25000"/>
                                  </a:prstClr>
                                </a:solidFill>
                                <a:latin typeface="Cambria Math" panose="02040503050406030204" pitchFamily="18" charset="0"/>
                              </a:rPr>
                            </m:ctrlPr>
                          </m:fPr>
                          <m:num>
                            <m:r>
                              <a:rPr lang="en-US" sz="3200" i="1">
                                <a:solidFill>
                                  <a:prstClr val="black">
                                    <a:lumMod val="75000"/>
                                    <a:lumOff val="25000"/>
                                  </a:prstClr>
                                </a:solidFill>
                                <a:latin typeface="Cambria Math" panose="02040503050406030204" pitchFamily="18" charset="0"/>
                              </a:rPr>
                              <m:t>420</m:t>
                            </m:r>
                          </m:num>
                          <m:den>
                            <m:r>
                              <a:rPr lang="en-US" sz="3200" i="1">
                                <a:solidFill>
                                  <a:prstClr val="black">
                                    <a:lumMod val="75000"/>
                                    <a:lumOff val="25000"/>
                                  </a:prstClr>
                                </a:solidFill>
                                <a:latin typeface="Cambria Math" panose="02040503050406030204" pitchFamily="18" charset="0"/>
                              </a:rPr>
                              <m:t>1400</m:t>
                            </m:r>
                          </m:den>
                        </m:f>
                        <m:r>
                          <a:rPr lang="en-US" sz="3200" i="1">
                            <a:solidFill>
                              <a:prstClr val="black">
                                <a:lumMod val="75000"/>
                                <a:lumOff val="25000"/>
                              </a:prstClr>
                            </a:solidFill>
                            <a:latin typeface="Cambria Math" panose="02040503050406030204" pitchFamily="18" charset="0"/>
                          </a:rPr>
                          <m:t>)</m:t>
                        </m:r>
                      </m:num>
                      <m:den>
                        <m:r>
                          <a:rPr lang="en-US" sz="3200" i="1">
                            <a:solidFill>
                              <a:prstClr val="black">
                                <a:lumMod val="75000"/>
                                <a:lumOff val="25000"/>
                              </a:prstClr>
                            </a:solidFill>
                            <a:latin typeface="Cambria Math" panose="02040503050406030204" pitchFamily="18" charset="0"/>
                          </a:rPr>
                          <m:t>36</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9</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1</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061</m:t>
                        </m:r>
                      </m:den>
                    </m:f>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175</m:t>
                    </m:r>
                    <m:r>
                      <a:rPr lang="en-US" sz="3200" i="1">
                        <a:solidFill>
                          <a:prstClr val="black">
                            <a:lumMod val="75000"/>
                            <a:lumOff val="25000"/>
                          </a:prstClr>
                        </a:solidFill>
                        <a:latin typeface="Cambria Math" panose="02040503050406030204" pitchFamily="18" charset="0"/>
                      </a:rPr>
                      <m:t>𝑚𝑚</m:t>
                    </m:r>
                  </m:oMath>
                </a14:m>
                <a:endParaRPr lang="en-US" sz="3200" dirty="0">
                  <a:solidFill>
                    <a:prstClr val="black">
                      <a:lumMod val="75000"/>
                      <a:lumOff val="25000"/>
                    </a:prstClr>
                  </a:solidFill>
                  <a:latin typeface="Century Gothic" panose="020B0502020202020204"/>
                </a:endParaRPr>
              </a:p>
            </p:txBody>
          </p:sp>
        </mc:Choice>
        <mc:Fallback xmlns="">
          <p:sp>
            <p:nvSpPr>
              <p:cNvPr id="13" name="Rectangle 12"/>
              <p:cNvSpPr>
                <a:spLocks noRot="1" noChangeAspect="1" noMove="1" noResize="1" noEditPoints="1" noAdjustHandles="1" noChangeArrowheads="1" noChangeShapeType="1" noTextEdit="1"/>
              </p:cNvSpPr>
              <p:nvPr/>
            </p:nvSpPr>
            <p:spPr>
              <a:xfrm>
                <a:off x="595091" y="2713183"/>
                <a:ext cx="6691973" cy="3383042"/>
              </a:xfrm>
              <a:prstGeom prst="rect">
                <a:avLst/>
              </a:prstGeom>
              <a:blipFill rotWithShape="0">
                <a:blip r:embed="rId2"/>
                <a:stretch>
                  <a:fillRect l="-2188" t="-2342" b="-541"/>
                </a:stretch>
              </a:blipFill>
            </p:spPr>
            <p:txBody>
              <a:bodyPr/>
              <a:lstStyle/>
              <a:p>
                <a:r>
                  <a:rPr lang="en-US">
                    <a:noFill/>
                  </a:rPr>
                  <a:t> </a:t>
                </a:r>
              </a:p>
            </p:txBody>
          </p:sp>
        </mc:Fallback>
      </mc:AlternateContent>
      <p:pic>
        <p:nvPicPr>
          <p:cNvPr id="14" name="Picture 13"/>
          <p:cNvPicPr/>
          <p:nvPr/>
        </p:nvPicPr>
        <p:blipFill>
          <a:blip r:embed="rId3" cstate="print">
            <a:extLst>
              <a:ext uri="{28A0092B-C50C-407E-A947-70E740481C1C}">
                <a14:useLocalDpi xmlns:a14="http://schemas.microsoft.com/office/drawing/2010/main" val="0"/>
              </a:ext>
            </a:extLst>
          </a:blip>
          <a:stretch>
            <a:fillRect/>
          </a:stretch>
        </p:blipFill>
        <p:spPr>
          <a:xfrm>
            <a:off x="7174523" y="2132456"/>
            <a:ext cx="4708068" cy="3311741"/>
          </a:xfrm>
          <a:prstGeom prst="rect">
            <a:avLst/>
          </a:prstGeom>
        </p:spPr>
      </p:pic>
    </p:spTree>
    <p:extLst>
      <p:ext uri="{BB962C8B-B14F-4D97-AF65-F5344CB8AC3E}">
        <p14:creationId xmlns:p14="http://schemas.microsoft.com/office/powerpoint/2010/main" val="398608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15</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2754280"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a:solidFill>
                  <a:srgbClr val="FFC000"/>
                </a:solidFill>
              </a:rPr>
              <a:t>2</a:t>
            </a:r>
            <a:r>
              <a:rPr lang="en-US" sz="4000" b="1" dirty="0" smtClean="0">
                <a:solidFill>
                  <a:srgbClr val="FFC000"/>
                </a:solidFill>
              </a:rPr>
              <a:t>: </a:t>
            </a:r>
            <a:r>
              <a:rPr lang="en-US" sz="4000" b="1" dirty="0" smtClean="0">
                <a:solidFill>
                  <a:srgbClr val="70AD47">
                    <a:lumMod val="75000"/>
                  </a:srgbClr>
                </a:solidFill>
              </a:rPr>
              <a:t>Beams  </a:t>
            </a:r>
            <a:endParaRPr lang="en-US" sz="4000" b="1" dirty="0">
              <a:solidFill>
                <a:srgbClr val="70AD47">
                  <a:lumMod val="75000"/>
                </a:srgbClr>
              </a:solidFill>
            </a:endParaRPr>
          </a:p>
        </p:txBody>
      </p:sp>
      <p:sp>
        <p:nvSpPr>
          <p:cNvPr id="6" name="Rectangle 5"/>
          <p:cNvSpPr/>
          <p:nvPr/>
        </p:nvSpPr>
        <p:spPr>
          <a:xfrm>
            <a:off x="718071" y="1579944"/>
            <a:ext cx="9677954" cy="523220"/>
          </a:xfrm>
          <a:prstGeom prst="rect">
            <a:avLst/>
          </a:prstGeom>
        </p:spPr>
        <p:txBody>
          <a:bodyPr wrap="square">
            <a:spAutoFit/>
          </a:bodyPr>
          <a:lstStyle/>
          <a:p>
            <a:pPr lvl="0"/>
            <a:r>
              <a:rPr lang="en-US" sz="2800" dirty="0" smtClean="0">
                <a:solidFill>
                  <a:prstClr val="black"/>
                </a:solidFill>
                <a:latin typeface="Century Gothic" panose="020B0502020202020204"/>
              </a:rPr>
              <a:t> </a:t>
            </a:r>
            <a:endParaRPr lang="en-US" sz="2800" b="1" dirty="0">
              <a:solidFill>
                <a:srgbClr val="002060"/>
              </a:solidFill>
              <a:latin typeface="Century Gothic" panose="020B0502020202020204"/>
            </a:endParaRPr>
          </a:p>
        </p:txBody>
      </p:sp>
      <p:sp>
        <p:nvSpPr>
          <p:cNvPr id="12" name="Rectangle 11"/>
          <p:cNvSpPr/>
          <p:nvPr/>
        </p:nvSpPr>
        <p:spPr>
          <a:xfrm>
            <a:off x="1048989" y="1794775"/>
            <a:ext cx="7104411" cy="1826141"/>
          </a:xfrm>
          <a:prstGeom prst="rect">
            <a:avLst/>
          </a:prstGeom>
        </p:spPr>
        <p:txBody>
          <a:bodyPr wrap="square">
            <a:spAutoFit/>
          </a:bodyPr>
          <a:lstStyle/>
          <a:p>
            <a:pPr marL="342900" lvl="0" indent="-342900" defTabSz="457200">
              <a:spcBef>
                <a:spcPts val="1000"/>
              </a:spcBef>
              <a:buClr>
                <a:srgbClr val="A53010"/>
              </a:buClr>
              <a:buFont typeface="Wingdings 3" charset="2"/>
              <a:buChar char=""/>
            </a:pPr>
            <a:r>
              <a:rPr lang="en-US" sz="3600" dirty="0">
                <a:solidFill>
                  <a:prstClr val="black">
                    <a:lumMod val="75000"/>
                    <a:lumOff val="25000"/>
                  </a:prstClr>
                </a:solidFill>
                <a:latin typeface="Century Gothic" panose="020B0502020202020204"/>
              </a:rPr>
              <a:t>Main </a:t>
            </a:r>
            <a:r>
              <a:rPr lang="en-US" sz="3600" dirty="0" smtClean="0">
                <a:solidFill>
                  <a:prstClr val="black">
                    <a:lumMod val="75000"/>
                    <a:lumOff val="25000"/>
                  </a:prstClr>
                </a:solidFill>
                <a:latin typeface="Century Gothic" panose="020B0502020202020204"/>
              </a:rPr>
              <a:t>Beams(drop) </a:t>
            </a:r>
          </a:p>
          <a:p>
            <a:pPr lvl="0" defTabSz="457200">
              <a:spcBef>
                <a:spcPts val="1000"/>
              </a:spcBef>
              <a:buClr>
                <a:srgbClr val="A53010"/>
              </a:buClr>
            </a:pPr>
            <a:r>
              <a:rPr lang="en-US" sz="3600" dirty="0">
                <a:solidFill>
                  <a:prstClr val="black">
                    <a:lumMod val="75000"/>
                    <a:lumOff val="25000"/>
                  </a:prstClr>
                </a:solidFill>
                <a:latin typeface="Century Gothic" panose="020B0502020202020204"/>
              </a:rPr>
              <a:t> </a:t>
            </a:r>
            <a:r>
              <a:rPr lang="en-US" sz="3600" dirty="0" smtClean="0">
                <a:solidFill>
                  <a:prstClr val="black">
                    <a:lumMod val="75000"/>
                    <a:lumOff val="25000"/>
                  </a:prstClr>
                </a:solidFill>
                <a:latin typeface="Century Gothic" panose="020B0502020202020204"/>
              </a:rPr>
              <a:t>   =  </a:t>
            </a:r>
            <a:r>
              <a:rPr lang="en-US" sz="3600" dirty="0">
                <a:solidFill>
                  <a:prstClr val="black">
                    <a:lumMod val="75000"/>
                    <a:lumOff val="25000"/>
                  </a:prstClr>
                </a:solidFill>
                <a:latin typeface="Century Gothic" panose="020B0502020202020204"/>
              </a:rPr>
              <a:t>450 * 300 mm</a:t>
            </a:r>
          </a:p>
          <a:p>
            <a:pPr lvl="0" defTabSz="457200">
              <a:spcBef>
                <a:spcPts val="1000"/>
              </a:spcBef>
              <a:buClr>
                <a:srgbClr val="A53010"/>
              </a:buClr>
            </a:pPr>
            <a:r>
              <a:rPr lang="en-US" sz="2400" b="1" dirty="0">
                <a:solidFill>
                  <a:prstClr val="black">
                    <a:lumMod val="75000"/>
                    <a:lumOff val="25000"/>
                  </a:prstClr>
                </a:solidFill>
                <a:latin typeface="Century Gothic" panose="020B0502020202020204"/>
              </a:rPr>
              <a:t> </a:t>
            </a:r>
            <a:endParaRPr lang="en-US" dirty="0">
              <a:solidFill>
                <a:prstClr val="black">
                  <a:lumMod val="75000"/>
                  <a:lumOff val="25000"/>
                </a:prstClr>
              </a:solidFill>
              <a:latin typeface="Century Gothic" panose="020B0502020202020204"/>
            </a:endParaRPr>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6126" y="1002078"/>
            <a:ext cx="4297680" cy="3004487"/>
          </a:xfrm>
          <a:prstGeom prst="rect">
            <a:avLst/>
          </a:prstGeom>
        </p:spPr>
      </p:pic>
      <p:sp>
        <p:nvSpPr>
          <p:cNvPr id="11" name="Rectangle 10"/>
          <p:cNvSpPr/>
          <p:nvPr/>
        </p:nvSpPr>
        <p:spPr>
          <a:xfrm>
            <a:off x="990600" y="4060916"/>
            <a:ext cx="6096000" cy="1826141"/>
          </a:xfrm>
          <a:prstGeom prst="rect">
            <a:avLst/>
          </a:prstGeom>
        </p:spPr>
        <p:txBody>
          <a:bodyPr>
            <a:spAutoFit/>
          </a:bodyPr>
          <a:lstStyle/>
          <a:p>
            <a:pPr marL="342900" lvl="0" indent="-342900" defTabSz="457200">
              <a:spcBef>
                <a:spcPts val="1000"/>
              </a:spcBef>
              <a:buClr>
                <a:srgbClr val="A53010"/>
              </a:buClr>
              <a:buFont typeface="Wingdings 3" charset="2"/>
              <a:buChar char=""/>
            </a:pPr>
            <a:r>
              <a:rPr lang="en-US" sz="3600" dirty="0" smtClean="0">
                <a:solidFill>
                  <a:prstClr val="black">
                    <a:lumMod val="75000"/>
                    <a:lumOff val="25000"/>
                  </a:prstClr>
                </a:solidFill>
                <a:latin typeface="Century Gothic" panose="020B0502020202020204"/>
              </a:rPr>
              <a:t>Secondary Beam(drop</a:t>
            </a:r>
            <a:r>
              <a:rPr lang="en-US" sz="3600" dirty="0">
                <a:solidFill>
                  <a:prstClr val="black">
                    <a:lumMod val="75000"/>
                    <a:lumOff val="25000"/>
                  </a:prstClr>
                </a:solidFill>
                <a:latin typeface="Century Gothic" panose="020B0502020202020204"/>
              </a:rPr>
              <a:t>) </a:t>
            </a:r>
          </a:p>
          <a:p>
            <a:pPr lvl="0" defTabSz="457200">
              <a:spcBef>
                <a:spcPts val="1000"/>
              </a:spcBef>
              <a:buClr>
                <a:srgbClr val="A53010"/>
              </a:buClr>
            </a:pPr>
            <a:r>
              <a:rPr lang="en-US" sz="3600" dirty="0">
                <a:solidFill>
                  <a:prstClr val="black">
                    <a:lumMod val="75000"/>
                    <a:lumOff val="25000"/>
                  </a:prstClr>
                </a:solidFill>
                <a:latin typeface="Century Gothic" panose="020B0502020202020204"/>
              </a:rPr>
              <a:t>    </a:t>
            </a:r>
            <a:r>
              <a:rPr lang="en-US" sz="3600" dirty="0" smtClean="0">
                <a:solidFill>
                  <a:prstClr val="black">
                    <a:lumMod val="75000"/>
                    <a:lumOff val="25000"/>
                  </a:prstClr>
                </a:solidFill>
                <a:latin typeface="Century Gothic" panose="020B0502020202020204"/>
              </a:rPr>
              <a:t> (around the structure)</a:t>
            </a:r>
            <a:endParaRPr lang="en-US" sz="3600" dirty="0">
              <a:solidFill>
                <a:prstClr val="black">
                  <a:lumMod val="75000"/>
                  <a:lumOff val="25000"/>
                </a:prstClr>
              </a:solidFill>
              <a:latin typeface="Century Gothic" panose="020B0502020202020204"/>
            </a:endParaRPr>
          </a:p>
          <a:p>
            <a:pPr lvl="0" defTabSz="457200">
              <a:spcBef>
                <a:spcPts val="1000"/>
              </a:spcBef>
              <a:buClr>
                <a:srgbClr val="A53010"/>
              </a:buClr>
            </a:pPr>
            <a:r>
              <a:rPr lang="en-US" sz="2400" dirty="0">
                <a:solidFill>
                  <a:prstClr val="black">
                    <a:lumMod val="75000"/>
                    <a:lumOff val="25000"/>
                  </a:prstClr>
                </a:solidFill>
                <a:latin typeface="Century Gothic" panose="020B0502020202020204"/>
              </a:rPr>
              <a:t> </a:t>
            </a:r>
            <a:endParaRPr lang="en-US" dirty="0">
              <a:solidFill>
                <a:prstClr val="black">
                  <a:lumMod val="75000"/>
                  <a:lumOff val="25000"/>
                </a:prstClr>
              </a:solidFill>
              <a:latin typeface="Century Gothic" panose="020B0502020202020204"/>
            </a:endParaRPr>
          </a:p>
        </p:txBody>
      </p:sp>
    </p:spTree>
    <p:extLst>
      <p:ext uri="{BB962C8B-B14F-4D97-AF65-F5344CB8AC3E}">
        <p14:creationId xmlns:p14="http://schemas.microsoft.com/office/powerpoint/2010/main" val="680826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16</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3180679"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smtClean="0">
                <a:solidFill>
                  <a:srgbClr val="FFC000"/>
                </a:solidFill>
              </a:rPr>
              <a:t>2: </a:t>
            </a:r>
            <a:r>
              <a:rPr lang="en-US" sz="4000" b="1" dirty="0" smtClean="0">
                <a:solidFill>
                  <a:srgbClr val="70AD47">
                    <a:lumMod val="75000"/>
                  </a:srgbClr>
                </a:solidFill>
              </a:rPr>
              <a:t>Columns  </a:t>
            </a:r>
            <a:endParaRPr lang="en-US" sz="4000" b="1" dirty="0">
              <a:solidFill>
                <a:srgbClr val="70AD47">
                  <a:lumMod val="75000"/>
                </a:srgbClr>
              </a:solidFill>
            </a:endParaRPr>
          </a:p>
        </p:txBody>
      </p:sp>
      <p:sp>
        <p:nvSpPr>
          <p:cNvPr id="6" name="Rectangle 5"/>
          <p:cNvSpPr/>
          <p:nvPr/>
        </p:nvSpPr>
        <p:spPr>
          <a:xfrm>
            <a:off x="718071" y="1579944"/>
            <a:ext cx="9272090" cy="1082348"/>
          </a:xfrm>
          <a:prstGeom prst="rect">
            <a:avLst/>
          </a:prstGeom>
        </p:spPr>
        <p:txBody>
          <a:bodyPr wrap="square">
            <a:spAutoFit/>
          </a:bodyPr>
          <a:lstStyle/>
          <a:p>
            <a:pPr marL="342900" lvl="0" indent="-342900" defTabSz="457200">
              <a:spcBef>
                <a:spcPts val="1000"/>
              </a:spcBef>
              <a:buClr>
                <a:srgbClr val="A53010"/>
              </a:buClr>
              <a:buFont typeface="Wingdings 3" charset="2"/>
              <a:buChar char=""/>
            </a:pPr>
            <a:r>
              <a:rPr lang="en-US" sz="2800" b="1" dirty="0" smtClean="0">
                <a:solidFill>
                  <a:prstClr val="black">
                    <a:lumMod val="75000"/>
                    <a:lumOff val="25000"/>
                  </a:prstClr>
                </a:solidFill>
                <a:latin typeface="Century Gothic" panose="020B0502020202020204"/>
              </a:rPr>
              <a:t>Rectangular </a:t>
            </a:r>
            <a:r>
              <a:rPr lang="en-US" sz="2800" b="1" dirty="0">
                <a:solidFill>
                  <a:prstClr val="black">
                    <a:lumMod val="75000"/>
                    <a:lumOff val="25000"/>
                  </a:prstClr>
                </a:solidFill>
                <a:latin typeface="Century Gothic" panose="020B0502020202020204"/>
              </a:rPr>
              <a:t>Column Dimensions </a:t>
            </a:r>
            <a:r>
              <a:rPr lang="en-US" sz="2800" b="1" dirty="0" smtClean="0">
                <a:solidFill>
                  <a:prstClr val="black">
                    <a:lumMod val="75000"/>
                    <a:lumOff val="25000"/>
                  </a:prstClr>
                </a:solidFill>
                <a:latin typeface="Century Gothic" panose="020B0502020202020204"/>
              </a:rPr>
              <a:t> </a:t>
            </a:r>
            <a:endParaRPr lang="en-US" sz="2800" b="1" dirty="0">
              <a:solidFill>
                <a:prstClr val="black">
                  <a:lumMod val="75000"/>
                  <a:lumOff val="25000"/>
                </a:prstClr>
              </a:solidFill>
              <a:latin typeface="Century Gothic" panose="020B0502020202020204"/>
            </a:endParaRPr>
          </a:p>
          <a:p>
            <a:pPr marL="342900" lvl="0" indent="-342900" defTabSz="457200">
              <a:spcBef>
                <a:spcPts val="1000"/>
              </a:spcBef>
              <a:buClr>
                <a:srgbClr val="A53010"/>
              </a:buClr>
              <a:buFont typeface="Wingdings 3" charset="2"/>
              <a:buChar char=""/>
            </a:pPr>
            <a:endParaRPr lang="en-US" sz="2800" b="1" dirty="0">
              <a:solidFill>
                <a:prstClr val="black">
                  <a:lumMod val="75000"/>
                  <a:lumOff val="25000"/>
                </a:prstClr>
              </a:solidFill>
              <a:latin typeface="Century Gothic" panose="020B0502020202020204"/>
            </a:endParaRPr>
          </a:p>
        </p:txBody>
      </p:sp>
      <p:sp>
        <p:nvSpPr>
          <p:cNvPr id="11" name="Rectangle 10"/>
          <p:cNvSpPr/>
          <p:nvPr/>
        </p:nvSpPr>
        <p:spPr>
          <a:xfrm>
            <a:off x="838200" y="2708459"/>
            <a:ext cx="6096000" cy="2123658"/>
          </a:xfrm>
          <a:prstGeom prst="rect">
            <a:avLst/>
          </a:prstGeom>
        </p:spPr>
        <p:txBody>
          <a:bodyPr>
            <a:spAutoFit/>
          </a:bodyPr>
          <a:lstStyle/>
          <a:p>
            <a:pPr lvl="0"/>
            <a:r>
              <a:rPr lang="en-US" sz="2400" dirty="0">
                <a:solidFill>
                  <a:prstClr val="black"/>
                </a:solidFill>
                <a:latin typeface="Century Gothic" panose="020B0502020202020204"/>
              </a:rPr>
              <a:t>We used three dimensions for columns:</a:t>
            </a:r>
          </a:p>
          <a:p>
            <a:pPr lvl="0"/>
            <a:endParaRPr lang="en-US" sz="2400" dirty="0">
              <a:solidFill>
                <a:prstClr val="black"/>
              </a:solidFill>
              <a:latin typeface="Century Gothic" panose="020B0502020202020204"/>
            </a:endParaRPr>
          </a:p>
          <a:p>
            <a:pPr lvl="0"/>
            <a:r>
              <a:rPr lang="en-US" sz="2800" dirty="0" smtClean="0">
                <a:solidFill>
                  <a:prstClr val="black"/>
                </a:solidFill>
                <a:latin typeface="Century Gothic" panose="020B0502020202020204"/>
              </a:rPr>
              <a:t>600*300 mm</a:t>
            </a:r>
            <a:endParaRPr lang="en-US" sz="2800" dirty="0">
              <a:solidFill>
                <a:prstClr val="black"/>
              </a:solidFill>
              <a:latin typeface="Century Gothic" panose="020B0502020202020204"/>
            </a:endParaRPr>
          </a:p>
          <a:p>
            <a:pPr lvl="0"/>
            <a:r>
              <a:rPr lang="en-US" sz="2800" dirty="0" smtClean="0">
                <a:solidFill>
                  <a:prstClr val="black"/>
                </a:solidFill>
                <a:latin typeface="Century Gothic" panose="020B0502020202020204"/>
              </a:rPr>
              <a:t>600*250 mm</a:t>
            </a:r>
            <a:endParaRPr lang="en-US" sz="2800" dirty="0">
              <a:solidFill>
                <a:prstClr val="black"/>
              </a:solidFill>
              <a:latin typeface="Century Gothic" panose="020B0502020202020204"/>
            </a:endParaRPr>
          </a:p>
          <a:p>
            <a:pPr lvl="0"/>
            <a:r>
              <a:rPr lang="en-US" sz="2800" dirty="0" smtClean="0">
                <a:solidFill>
                  <a:prstClr val="black"/>
                </a:solidFill>
                <a:latin typeface="Century Gothic" panose="020B0502020202020204"/>
              </a:rPr>
              <a:t>650*400 mm</a:t>
            </a:r>
            <a:endParaRPr lang="en-US" sz="2800" dirty="0">
              <a:solidFill>
                <a:prstClr val="black"/>
              </a:solidFill>
              <a:latin typeface="Century Gothic" panose="020B0502020202020204"/>
            </a:endParaRPr>
          </a:p>
        </p:txBody>
      </p:sp>
      <p:pic>
        <p:nvPicPr>
          <p:cNvPr id="12" name="Picture 11"/>
          <p:cNvPicPr/>
          <p:nvPr/>
        </p:nvPicPr>
        <p:blipFill>
          <a:blip r:embed="rId2">
            <a:extLst>
              <a:ext uri="{28A0092B-C50C-407E-A947-70E740481C1C}">
                <a14:useLocalDpi xmlns:a14="http://schemas.microsoft.com/office/drawing/2010/main" val="0"/>
              </a:ext>
            </a:extLst>
          </a:blip>
          <a:stretch>
            <a:fillRect/>
          </a:stretch>
        </p:blipFill>
        <p:spPr>
          <a:xfrm>
            <a:off x="5838825" y="3235569"/>
            <a:ext cx="5514975" cy="2867025"/>
          </a:xfrm>
          <a:prstGeom prst="rect">
            <a:avLst/>
          </a:prstGeom>
        </p:spPr>
      </p:pic>
    </p:spTree>
    <p:extLst>
      <p:ext uri="{BB962C8B-B14F-4D97-AF65-F5344CB8AC3E}">
        <p14:creationId xmlns:p14="http://schemas.microsoft.com/office/powerpoint/2010/main" val="40497625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17</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3180679"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smtClean="0">
                <a:solidFill>
                  <a:srgbClr val="FFC000"/>
                </a:solidFill>
              </a:rPr>
              <a:t>2: </a:t>
            </a:r>
            <a:r>
              <a:rPr lang="en-US" sz="4000" b="1" dirty="0" smtClean="0">
                <a:solidFill>
                  <a:srgbClr val="70AD47">
                    <a:lumMod val="75000"/>
                  </a:srgbClr>
                </a:solidFill>
              </a:rPr>
              <a:t>Columns  </a:t>
            </a:r>
            <a:endParaRPr lang="en-US" sz="4000" b="1" dirty="0">
              <a:solidFill>
                <a:srgbClr val="70AD47">
                  <a:lumMod val="75000"/>
                </a:srgbClr>
              </a:solidFill>
            </a:endParaRPr>
          </a:p>
        </p:txBody>
      </p:sp>
      <p:pic>
        <p:nvPicPr>
          <p:cNvPr id="13" name="Picture 12"/>
          <p:cNvPicPr>
            <a:picLocks noChangeAspect="1"/>
          </p:cNvPicPr>
          <p:nvPr/>
        </p:nvPicPr>
        <p:blipFill>
          <a:blip r:embed="rId2"/>
          <a:stretch>
            <a:fillRect/>
          </a:stretch>
        </p:blipFill>
        <p:spPr>
          <a:xfrm>
            <a:off x="4038600" y="711425"/>
            <a:ext cx="7168131" cy="1336431"/>
          </a:xfrm>
          <a:prstGeom prst="rect">
            <a:avLst/>
          </a:prstGeom>
        </p:spPr>
      </p:pic>
      <mc:AlternateContent xmlns:mc="http://schemas.openxmlformats.org/markup-compatibility/2006" xmlns:a14="http://schemas.microsoft.com/office/drawing/2010/main">
        <mc:Choice Requires="a14">
          <p:sp>
            <p:nvSpPr>
              <p:cNvPr id="14" name="Rectangle 13"/>
              <p:cNvSpPr/>
              <p:nvPr/>
            </p:nvSpPr>
            <p:spPr>
              <a:xfrm>
                <a:off x="953913" y="2277451"/>
                <a:ext cx="7199487" cy="3777444"/>
              </a:xfrm>
              <a:prstGeom prst="rect">
                <a:avLst/>
              </a:prstGeom>
            </p:spPr>
            <p:txBody>
              <a:bodyPr wrap="square">
                <a:spAutoFit/>
              </a:bodyPr>
              <a:lstStyle/>
              <a:p>
                <a:pPr marL="365760" lvl="0" indent="-274320">
                  <a:spcBef>
                    <a:spcPts val="2000"/>
                  </a:spcBef>
                  <a:spcAft>
                    <a:spcPts val="200"/>
                  </a:spcAft>
                </a:pPr>
                <a:r>
                  <a:rPr lang="en-US" sz="2000" dirty="0">
                    <a:solidFill>
                      <a:prstClr val="black"/>
                    </a:solidFill>
                    <a:latin typeface="Arial" panose="020B0604020202020204" pitchFamily="34" charset="0"/>
                    <a:ea typeface="Times New Roman" panose="02020603050405020304" pitchFamily="18" charset="0"/>
                    <a:cs typeface="Arial" panose="020B0604020202020204" pitchFamily="34" charset="0"/>
                  </a:rPr>
                  <a:t>Tributary area for the column = 3.44*5.79 = 19.92 </a:t>
                </a:r>
                <a14:m>
                  <m:oMath xmlns:m="http://schemas.openxmlformats.org/officeDocument/2006/math">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𝑚</m:t>
                        </m:r>
                      </m:e>
                      <m:sup>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oMath>
                </a14:m>
                <a:endParaRPr lang="en-US" sz="2000" dirty="0">
                  <a:solidFill>
                    <a:prstClr val="black"/>
                  </a:solidFill>
                  <a:latin typeface="Arial" panose="020B0604020202020204" pitchFamily="34" charset="0"/>
                  <a:ea typeface="Times New Roman" panose="02020603050405020304" pitchFamily="18" charset="0"/>
                  <a:cs typeface="Arial" panose="020B0604020202020204" pitchFamily="34" charset="0"/>
                </a:endParaRPr>
              </a:p>
              <a:p>
                <a:pPr marL="228600" lvl="0">
                  <a:lnSpc>
                    <a:spcPct val="107000"/>
                  </a:lnSpc>
                  <a:spcBef>
                    <a:spcPts val="2000"/>
                  </a:spcBef>
                </a:pPr>
                <a:r>
                  <a:rPr lang="en-US" sz="2000" dirty="0">
                    <a:solidFill>
                      <a:prstClr val="black"/>
                    </a:solidFill>
                    <a:latin typeface="Arial" panose="020B0604020202020204" pitchFamily="34" charset="0"/>
                    <a:ea typeface="Times New Roman" panose="02020603050405020304" pitchFamily="18" charset="0"/>
                    <a:cs typeface="Arial" panose="020B0604020202020204" pitchFamily="34" charset="0"/>
                  </a:rPr>
                  <a:t>Wu =1.2WD+1.6WL</a:t>
                </a:r>
              </a:p>
              <a:p>
                <a:pPr marL="228600" lvl="0">
                  <a:lnSpc>
                    <a:spcPct val="107000"/>
                  </a:lnSpc>
                  <a:spcAft>
                    <a:spcPts val="800"/>
                  </a:spcAft>
                </a:pPr>
                <a:r>
                  <a:rPr lang="en-US" sz="2000" dirty="0">
                    <a:solidFill>
                      <a:prstClr val="black"/>
                    </a:solidFill>
                    <a:latin typeface="Arial" panose="020B0604020202020204" pitchFamily="34" charset="0"/>
                    <a:ea typeface="Times New Roman" panose="02020603050405020304" pitchFamily="18" charset="0"/>
                    <a:cs typeface="Arial" panose="020B0604020202020204" pitchFamily="34" charset="0"/>
                  </a:rPr>
                  <a:t>       =1.2(0.22*25+2.08) + 1.6*4=15.5 </a:t>
                </a:r>
                <a:r>
                  <a:rPr lang="en-US" sz="2000" dirty="0" err="1">
                    <a:solidFill>
                      <a:prstClr val="black"/>
                    </a:solidFill>
                    <a:latin typeface="Arial" panose="020B0604020202020204" pitchFamily="34" charset="0"/>
                    <a:ea typeface="Times New Roman" panose="02020603050405020304" pitchFamily="18" charset="0"/>
                    <a:cs typeface="Arial" panose="020B0604020202020204" pitchFamily="34" charset="0"/>
                  </a:rPr>
                  <a:t>kN</a:t>
                </a:r>
                <a:endParaRPr lang="en-US" sz="2000" dirty="0">
                  <a:solidFill>
                    <a:prstClr val="black"/>
                  </a:solidFill>
                  <a:latin typeface="Arial" panose="020B0604020202020204" pitchFamily="34" charset="0"/>
                  <a:ea typeface="Times New Roman" panose="02020603050405020304" pitchFamily="18" charset="0"/>
                  <a:cs typeface="Arial" panose="020B0604020202020204" pitchFamily="34" charset="0"/>
                </a:endParaRPr>
              </a:p>
              <a:p>
                <a:pPr marL="377190" lvl="0" indent="-285750">
                  <a:spcBef>
                    <a:spcPts val="2000"/>
                  </a:spcBef>
                  <a:spcAft>
                    <a:spcPts val="200"/>
                  </a:spcAft>
                  <a:buFont typeface="Arial" panose="020B0604020202020204" pitchFamily="34" charset="0"/>
                  <a:buChar char="•"/>
                </a:pPr>
                <a:r>
                  <a:rPr lang="en-US" sz="2000" dirty="0">
                    <a:solidFill>
                      <a:prstClr val="black"/>
                    </a:solidFill>
                    <a:latin typeface="Arial" panose="020B0604020202020204" pitchFamily="34" charset="0"/>
                    <a:ea typeface="Times New Roman" panose="02020603050405020304" pitchFamily="18" charset="0"/>
                    <a:cs typeface="Arial" panose="020B0604020202020204" pitchFamily="34" charset="0"/>
                  </a:rPr>
                  <a:t>Load on the column = Wu * tributary area </a:t>
                </a:r>
              </a:p>
              <a:p>
                <a:pPr marL="91440" lvl="0">
                  <a:spcBef>
                    <a:spcPts val="2000"/>
                  </a:spcBef>
                  <a:spcAft>
                    <a:spcPts val="200"/>
                  </a:spcAft>
                </a:pPr>
                <a:r>
                  <a:rPr lang="en-US" sz="2000" dirty="0">
                    <a:solidFill>
                      <a:prstClr val="black"/>
                    </a:solidFill>
                    <a:latin typeface="Arial" panose="020B0604020202020204" pitchFamily="34" charset="0"/>
                    <a:ea typeface="Times New Roman" panose="02020603050405020304" pitchFamily="18" charset="0"/>
                    <a:cs typeface="Arial" panose="020B0604020202020204" pitchFamily="34" charset="0"/>
                  </a:rPr>
                  <a:t>                                    = 15.5* 19.92  = </a:t>
                </a:r>
                <a:r>
                  <a:rPr lang="en-US" sz="2000" b="1" dirty="0">
                    <a:solidFill>
                      <a:prstClr val="black"/>
                    </a:solidFill>
                    <a:latin typeface="Arial" panose="020B0604020202020204" pitchFamily="34" charset="0"/>
                    <a:ea typeface="Times New Roman" panose="02020603050405020304" pitchFamily="18" charset="0"/>
                    <a:cs typeface="Arial" panose="020B0604020202020204" pitchFamily="34" charset="0"/>
                  </a:rPr>
                  <a:t>308.76 KN= Pu</a:t>
                </a:r>
              </a:p>
              <a:p>
                <a:pPr marL="365760" lvl="0" indent="-274320">
                  <a:spcBef>
                    <a:spcPts val="2000"/>
                  </a:spcBef>
                  <a:spcAft>
                    <a:spcPts val="200"/>
                  </a:spcAft>
                </a:pPr>
                <a:r>
                  <a:rPr lang="en-US" sz="2000" dirty="0">
                    <a:solidFill>
                      <a:prstClr val="black"/>
                    </a:solidFill>
                    <a:latin typeface="Arial" panose="020B0604020202020204" pitchFamily="34" charset="0"/>
                    <a:ea typeface="Times New Roman" panose="02020603050405020304" pitchFamily="18" charset="0"/>
                    <a:cs typeface="Arial" panose="020B0604020202020204" pitchFamily="34" charset="0"/>
                  </a:rPr>
                  <a:t>∅</a:t>
                </a:r>
                <a:r>
                  <a:rPr lang="en-US" sz="2000" dirty="0" err="1">
                    <a:solidFill>
                      <a:prstClr val="black"/>
                    </a:solidFill>
                    <a:latin typeface="Arial" panose="020B0604020202020204" pitchFamily="34" charset="0"/>
                    <a:ea typeface="Times New Roman" panose="02020603050405020304" pitchFamily="18" charset="0"/>
                    <a:cs typeface="Arial" panose="020B0604020202020204" pitchFamily="34" charset="0"/>
                  </a:rPr>
                  <a:t>Pn</a:t>
                </a:r>
                <a:r>
                  <a:rPr lang="en-US" sz="2000" dirty="0">
                    <a:solidFill>
                      <a:prstClr val="black"/>
                    </a:solidFill>
                    <a:latin typeface="Arial" panose="020B0604020202020204" pitchFamily="34" charset="0"/>
                    <a:ea typeface="Times New Roman" panose="02020603050405020304" pitchFamily="18" charset="0"/>
                    <a:cs typeface="Arial" panose="020B0604020202020204" pitchFamily="34" charset="0"/>
                  </a:rPr>
                  <a:t> = </a:t>
                </a:r>
                <a:r>
                  <a:rPr lang="en-US" sz="2000" b="1" dirty="0">
                    <a:solidFill>
                      <a:prstClr val="black"/>
                    </a:solidFill>
                    <a:latin typeface="Arial" panose="020B0604020202020204" pitchFamily="34" charset="0"/>
                    <a:ea typeface="Times New Roman" panose="02020603050405020304" pitchFamily="18" charset="0"/>
                    <a:cs typeface="Arial" panose="020B0604020202020204" pitchFamily="34" charset="0"/>
                  </a:rPr>
                  <a:t>1371 KN</a:t>
                </a:r>
              </a:p>
              <a:p>
                <a:pPr marL="365760" lvl="0" indent="-274320">
                  <a:spcBef>
                    <a:spcPts val="2000"/>
                  </a:spcBef>
                  <a:spcAft>
                    <a:spcPts val="200"/>
                  </a:spcAft>
                </a:pPr>
                <a:r>
                  <a:rPr lang="en-US" sz="2000" b="1" dirty="0">
                    <a:solidFill>
                      <a:prstClr val="black"/>
                    </a:solidFill>
                    <a:latin typeface="Arial" panose="020B0604020202020204" pitchFamily="34" charset="0"/>
                    <a:ea typeface="Times New Roman" panose="02020603050405020304" pitchFamily="18" charset="0"/>
                    <a:cs typeface="Arial" panose="020B0604020202020204" pitchFamily="34" charset="0"/>
                  </a:rPr>
                  <a:t>∅</a:t>
                </a:r>
                <a:r>
                  <a:rPr lang="en-US" sz="2000" b="1" dirty="0" err="1">
                    <a:solidFill>
                      <a:prstClr val="black"/>
                    </a:solidFill>
                    <a:latin typeface="Arial" panose="020B0604020202020204" pitchFamily="34" charset="0"/>
                    <a:ea typeface="Times New Roman" panose="02020603050405020304" pitchFamily="18" charset="0"/>
                    <a:cs typeface="Arial" panose="020B0604020202020204" pitchFamily="34" charset="0"/>
                  </a:rPr>
                  <a:t>Pn</a:t>
                </a:r>
                <a:r>
                  <a:rPr lang="en-US" sz="2000" b="1" dirty="0">
                    <a:solidFill>
                      <a:prstClr val="black"/>
                    </a:solidFill>
                    <a:latin typeface="Arial" panose="020B0604020202020204" pitchFamily="34" charset="0"/>
                    <a:ea typeface="Times New Roman" panose="02020603050405020304" pitchFamily="18" charset="0"/>
                    <a:cs typeface="Arial" panose="020B0604020202020204" pitchFamily="34" charset="0"/>
                  </a:rPr>
                  <a:t> &gt; Pu   </a:t>
                </a:r>
                <a:r>
                  <a:rPr lang="en-US" sz="2000" b="1" dirty="0">
                    <a:solidFill>
                      <a:prstClr val="black"/>
                    </a:solidFill>
                    <a:latin typeface="Century Gothic" panose="020B0502020202020204"/>
                    <a:sym typeface="Wingdings" panose="05000000000000000000" pitchFamily="2" charset="2"/>
                  </a:rPr>
                  <a:t></a:t>
                </a:r>
                <a:r>
                  <a:rPr lang="en-US" sz="2000" b="1" dirty="0">
                    <a:solidFill>
                      <a:prstClr val="black"/>
                    </a:solidFill>
                    <a:latin typeface="Arial" panose="020B0604020202020204" pitchFamily="34" charset="0"/>
                    <a:ea typeface="Times New Roman" panose="02020603050405020304" pitchFamily="18" charset="0"/>
                    <a:cs typeface="Arial" panose="020B0604020202020204" pitchFamily="34" charset="0"/>
                  </a:rPr>
                  <a:t>  OK</a:t>
                </a:r>
              </a:p>
            </p:txBody>
          </p:sp>
        </mc:Choice>
        <mc:Fallback xmlns="">
          <p:sp>
            <p:nvSpPr>
              <p:cNvPr id="14" name="Rectangle 13"/>
              <p:cNvSpPr>
                <a:spLocks noRot="1" noChangeAspect="1" noMove="1" noResize="1" noEditPoints="1" noAdjustHandles="1" noChangeArrowheads="1" noChangeShapeType="1" noTextEdit="1"/>
              </p:cNvSpPr>
              <p:nvPr/>
            </p:nvSpPr>
            <p:spPr>
              <a:xfrm>
                <a:off x="953913" y="2277451"/>
                <a:ext cx="7199487" cy="3777444"/>
              </a:xfrm>
              <a:prstGeom prst="rect">
                <a:avLst/>
              </a:prstGeom>
              <a:blipFill rotWithShape="0">
                <a:blip r:embed="rId3"/>
                <a:stretch>
                  <a:fillRect t="-808" b="-2100"/>
                </a:stretch>
              </a:blipFill>
            </p:spPr>
            <p:txBody>
              <a:bodyPr/>
              <a:lstStyle/>
              <a:p>
                <a:r>
                  <a:rPr lang="en-US">
                    <a:noFill/>
                  </a:rPr>
                  <a:t> </a:t>
                </a:r>
              </a:p>
            </p:txBody>
          </p:sp>
        </mc:Fallback>
      </mc:AlternateContent>
    </p:spTree>
    <p:extLst>
      <p:ext uri="{BB962C8B-B14F-4D97-AF65-F5344CB8AC3E}">
        <p14:creationId xmlns:p14="http://schemas.microsoft.com/office/powerpoint/2010/main" val="39498767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18</a:t>
            </a:fld>
            <a:endParaRPr lang="en-US" sz="1800" b="1">
              <a:solidFill>
                <a:schemeClr val="accent6">
                  <a:lumMod val="75000"/>
                </a:schemeClr>
              </a:solidFill>
            </a:endParaRPr>
          </a:p>
        </p:txBody>
      </p:sp>
      <p:grpSp>
        <p:nvGrpSpPr>
          <p:cNvPr id="7" name="مجموعة 8"/>
          <p:cNvGrpSpPr/>
          <p:nvPr/>
        </p:nvGrpSpPr>
        <p:grpSpPr>
          <a:xfrm>
            <a:off x="186362" y="195562"/>
            <a:ext cx="3721961" cy="461665"/>
            <a:chOff x="609600" y="381000"/>
            <a:chExt cx="2667000" cy="724567"/>
          </a:xfrm>
        </p:grpSpPr>
        <p:sp>
          <p:nvSpPr>
            <p:cNvPr id="8" name="مربع نص 4"/>
            <p:cNvSpPr txBox="1"/>
            <p:nvPr/>
          </p:nvSpPr>
          <p:spPr>
            <a:xfrm>
              <a:off x="990600" y="381000"/>
              <a:ext cx="2286000" cy="724567"/>
            </a:xfrm>
            <a:prstGeom prst="rect">
              <a:avLst/>
            </a:prstGeom>
            <a:solidFill>
              <a:schemeClr val="bg1">
                <a:lumMod val="50000"/>
              </a:schemeClr>
            </a:solidFill>
          </p:spPr>
          <p:txBody>
            <a:bodyPr wrap="square" rtlCol="0">
              <a:spAutoFit/>
            </a:bodyPr>
            <a:lstStyle/>
            <a:p>
              <a:pPr lvl="0" algn="ctr">
                <a:defRPr/>
              </a:pPr>
              <a:r>
                <a:rPr lang="en-US" sz="2400" b="1" dirty="0">
                  <a:solidFill>
                    <a:schemeClr val="bg1"/>
                  </a:solidFill>
                </a:rPr>
                <a:t>Preliminary Dimensions </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2</a:t>
              </a:r>
              <a:endParaRPr lang="en-US" sz="2000" b="1" dirty="0"/>
            </a:p>
          </p:txBody>
        </p:sp>
      </p:grpSp>
      <p:sp>
        <p:nvSpPr>
          <p:cNvPr id="5" name="Rectangle 4"/>
          <p:cNvSpPr/>
          <p:nvPr/>
        </p:nvSpPr>
        <p:spPr>
          <a:xfrm>
            <a:off x="595092" y="872058"/>
            <a:ext cx="3180679" cy="707886"/>
          </a:xfrm>
          <a:prstGeom prst="rect">
            <a:avLst/>
          </a:prstGeom>
        </p:spPr>
        <p:txBody>
          <a:bodyPr wrap="none">
            <a:spAutoFit/>
          </a:bodyPr>
          <a:lstStyle/>
          <a:p>
            <a:pPr lvl="0">
              <a:defRPr/>
            </a:pPr>
            <a:r>
              <a:rPr lang="en-US" sz="4000" b="1" dirty="0" smtClean="0">
                <a:solidFill>
                  <a:srgbClr val="FFC000"/>
                </a:solidFill>
              </a:rPr>
              <a:t>2</a:t>
            </a:r>
            <a:r>
              <a:rPr lang="ar-SA" sz="4000" b="1" dirty="0" smtClean="0">
                <a:solidFill>
                  <a:srgbClr val="FFC000"/>
                </a:solidFill>
              </a:rPr>
              <a:t>.</a:t>
            </a:r>
            <a:r>
              <a:rPr lang="en-US" sz="4000" b="1" dirty="0" smtClean="0">
                <a:solidFill>
                  <a:srgbClr val="FFC000"/>
                </a:solidFill>
              </a:rPr>
              <a:t>2: </a:t>
            </a:r>
            <a:r>
              <a:rPr lang="en-US" sz="4000" b="1" dirty="0" smtClean="0">
                <a:solidFill>
                  <a:srgbClr val="70AD47">
                    <a:lumMod val="75000"/>
                  </a:srgbClr>
                </a:solidFill>
              </a:rPr>
              <a:t>Columns  </a:t>
            </a:r>
            <a:endParaRPr lang="en-US" sz="4000" b="1" dirty="0">
              <a:solidFill>
                <a:srgbClr val="70AD47">
                  <a:lumMod val="75000"/>
                </a:srgbClr>
              </a:solidFill>
            </a:endParaRPr>
          </a:p>
        </p:txBody>
      </p:sp>
      <mc:AlternateContent xmlns:mc="http://schemas.openxmlformats.org/markup-compatibility/2006" xmlns:a14="http://schemas.microsoft.com/office/drawing/2010/main">
        <mc:Choice Requires="a14">
          <p:sp>
            <p:nvSpPr>
              <p:cNvPr id="6" name="Rectangle 5"/>
              <p:cNvSpPr/>
              <p:nvPr/>
            </p:nvSpPr>
            <p:spPr>
              <a:xfrm>
                <a:off x="427703" y="1794775"/>
                <a:ext cx="4946155" cy="1951688"/>
              </a:xfrm>
              <a:prstGeom prst="rect">
                <a:avLst/>
              </a:prstGeom>
            </p:spPr>
            <p:txBody>
              <a:bodyPr wrap="square">
                <a:spAutoFit/>
              </a:bodyPr>
              <a:lstStyle/>
              <a:p>
                <a:pPr marL="342900" lvl="0" indent="-342900" defTabSz="457200">
                  <a:spcBef>
                    <a:spcPts val="1000"/>
                  </a:spcBef>
                  <a:buClr>
                    <a:srgbClr val="A53010"/>
                  </a:buClr>
                  <a:buFont typeface="Wingdings 3" charset="2"/>
                  <a:buChar char=""/>
                </a:pPr>
                <a:r>
                  <a:rPr lang="en-US" sz="2400" b="1" dirty="0" smtClean="0">
                    <a:solidFill>
                      <a:prstClr val="black">
                        <a:lumMod val="75000"/>
                        <a:lumOff val="25000"/>
                      </a:prstClr>
                    </a:solidFill>
                    <a:latin typeface="Century Gothic" panose="020B0502020202020204"/>
                  </a:rPr>
                  <a:t>Circular Columns Dimensions D = 500 </a:t>
                </a:r>
                <a:r>
                  <a:rPr lang="en-US" sz="2400" b="1" dirty="0">
                    <a:solidFill>
                      <a:prstClr val="black">
                        <a:lumMod val="75000"/>
                        <a:lumOff val="25000"/>
                      </a:prstClr>
                    </a:solidFill>
                    <a:latin typeface="Century Gothic" panose="020B0502020202020204"/>
                  </a:rPr>
                  <a:t>mm</a:t>
                </a:r>
              </a:p>
              <a:p>
                <a:pPr lvl="0" defTabSz="457200">
                  <a:spcBef>
                    <a:spcPts val="1000"/>
                  </a:spcBef>
                  <a:buClr>
                    <a:srgbClr val="A53010"/>
                  </a:buClr>
                </a:pPr>
                <a:r>
                  <a:rPr lang="en-US" sz="2400" dirty="0">
                    <a:solidFill>
                      <a:prstClr val="black">
                        <a:lumMod val="75000"/>
                        <a:lumOff val="25000"/>
                      </a:prstClr>
                    </a:solidFill>
                    <a:latin typeface="Century Gothic" panose="020B0502020202020204"/>
                  </a:rPr>
                  <a:t>Area of circular column = </a:t>
                </a:r>
                <a14:m>
                  <m:oMath xmlns:m="http://schemas.openxmlformats.org/officeDocument/2006/math">
                    <m:f>
                      <m:fPr>
                        <m:ctrlPr>
                          <a:rPr lang="en-US" sz="2800" i="1">
                            <a:solidFill>
                              <a:prstClr val="black">
                                <a:lumMod val="75000"/>
                                <a:lumOff val="25000"/>
                              </a:prstClr>
                            </a:solidFill>
                            <a:latin typeface="Cambria Math" panose="02040503050406030204" pitchFamily="18" charset="0"/>
                          </a:rPr>
                        </m:ctrlPr>
                      </m:fPr>
                      <m:num>
                        <m:r>
                          <a:rPr lang="en-US" sz="2800" i="1">
                            <a:solidFill>
                              <a:prstClr val="black">
                                <a:lumMod val="75000"/>
                                <a:lumOff val="25000"/>
                              </a:prstClr>
                            </a:solidFill>
                            <a:latin typeface="Cambria Math" panose="02040503050406030204" pitchFamily="18" charset="0"/>
                          </a:rPr>
                          <m:t>𝜋</m:t>
                        </m:r>
                      </m:num>
                      <m:den>
                        <m:r>
                          <a:rPr lang="en-US" sz="2800" i="1">
                            <a:solidFill>
                              <a:prstClr val="black">
                                <a:lumMod val="75000"/>
                                <a:lumOff val="25000"/>
                              </a:prstClr>
                            </a:solidFill>
                            <a:latin typeface="Cambria Math" panose="02040503050406030204" pitchFamily="18" charset="0"/>
                          </a:rPr>
                          <m:t>4</m:t>
                        </m:r>
                      </m:den>
                    </m:f>
                    <m:r>
                      <a:rPr lang="en-US" sz="2800" i="1">
                        <a:solidFill>
                          <a:prstClr val="black">
                            <a:lumMod val="75000"/>
                            <a:lumOff val="25000"/>
                          </a:prstClr>
                        </a:solidFill>
                        <a:latin typeface="Cambria Math" panose="02040503050406030204" pitchFamily="18" charset="0"/>
                      </a:rPr>
                      <m:t>∗</m:t>
                    </m:r>
                    <m:sSup>
                      <m:sSupPr>
                        <m:ctrlPr>
                          <a:rPr lang="en-US" sz="2800" i="1">
                            <a:solidFill>
                              <a:prstClr val="black">
                                <a:lumMod val="75000"/>
                                <a:lumOff val="25000"/>
                              </a:prstClr>
                            </a:solidFill>
                            <a:latin typeface="Cambria Math" panose="02040503050406030204" pitchFamily="18" charset="0"/>
                          </a:rPr>
                        </m:ctrlPr>
                      </m:sSupPr>
                      <m:e>
                        <m:r>
                          <a:rPr lang="en-US" sz="2800" b="0" i="1" smtClean="0">
                            <a:solidFill>
                              <a:prstClr val="black">
                                <a:lumMod val="75000"/>
                                <a:lumOff val="25000"/>
                              </a:prstClr>
                            </a:solidFill>
                            <a:latin typeface="Cambria Math" panose="02040503050406030204" pitchFamily="18" charset="0"/>
                          </a:rPr>
                          <m:t>𝐷</m:t>
                        </m:r>
                      </m:e>
                      <m:sup>
                        <m:r>
                          <a:rPr lang="en-US" sz="2800" i="1">
                            <a:solidFill>
                              <a:prstClr val="black">
                                <a:lumMod val="75000"/>
                                <a:lumOff val="25000"/>
                              </a:prstClr>
                            </a:solidFill>
                            <a:latin typeface="Cambria Math" panose="02040503050406030204" pitchFamily="18" charset="0"/>
                          </a:rPr>
                          <m:t>2</m:t>
                        </m:r>
                      </m:sup>
                    </m:sSup>
                    <m:r>
                      <a:rPr lang="en-US" sz="2800" i="1">
                        <a:solidFill>
                          <a:prstClr val="black">
                            <a:lumMod val="75000"/>
                            <a:lumOff val="25000"/>
                          </a:prstClr>
                        </a:solidFill>
                        <a:latin typeface="Cambria Math" panose="02040503050406030204" pitchFamily="18" charset="0"/>
                      </a:rPr>
                      <m:t>=</m:t>
                    </m:r>
                    <m:r>
                      <a:rPr lang="en-US" sz="2800" b="0" i="1" smtClean="0">
                        <a:solidFill>
                          <a:prstClr val="black">
                            <a:lumMod val="75000"/>
                            <a:lumOff val="25000"/>
                          </a:prstClr>
                        </a:solidFill>
                        <a:latin typeface="Cambria Math" panose="02040503050406030204" pitchFamily="18" charset="0"/>
                      </a:rPr>
                      <m:t>196350</m:t>
                    </m:r>
                  </m:oMath>
                </a14:m>
                <a:r>
                  <a:rPr lang="en-US" sz="2400" dirty="0">
                    <a:solidFill>
                      <a:prstClr val="black">
                        <a:lumMod val="75000"/>
                        <a:lumOff val="25000"/>
                      </a:prstClr>
                    </a:solidFill>
                    <a:latin typeface="Century Gothic" panose="020B0502020202020204"/>
                  </a:rPr>
                  <a:t> mm2</a:t>
                </a:r>
              </a:p>
            </p:txBody>
          </p:sp>
        </mc:Choice>
        <mc:Fallback xmlns="">
          <p:sp>
            <p:nvSpPr>
              <p:cNvPr id="6" name="Rectangle 5"/>
              <p:cNvSpPr>
                <a:spLocks noRot="1" noChangeAspect="1" noMove="1" noResize="1" noEditPoints="1" noAdjustHandles="1" noChangeArrowheads="1" noChangeShapeType="1" noTextEdit="1"/>
              </p:cNvSpPr>
              <p:nvPr/>
            </p:nvSpPr>
            <p:spPr>
              <a:xfrm>
                <a:off x="427703" y="1794775"/>
                <a:ext cx="4946155" cy="1951688"/>
              </a:xfrm>
              <a:prstGeom prst="rect">
                <a:avLst/>
              </a:prstGeom>
              <a:blipFill rotWithShape="0">
                <a:blip r:embed="rId2"/>
                <a:stretch>
                  <a:fillRect l="-1847" t="-2492" r="-862" b="-5296"/>
                </a:stretch>
              </a:blipFill>
            </p:spPr>
            <p:txBody>
              <a:bodyPr/>
              <a:lstStyle/>
              <a:p>
                <a:r>
                  <a:rPr lang="en-US">
                    <a:noFill/>
                  </a:rPr>
                  <a:t> </a:t>
                </a:r>
              </a:p>
            </p:txBody>
          </p:sp>
        </mc:Fallback>
      </mc:AlternateContent>
      <p:pic>
        <p:nvPicPr>
          <p:cNvPr id="15" name="Picture 14"/>
          <p:cNvPicPr>
            <a:picLocks noChangeAspect="1"/>
          </p:cNvPicPr>
          <p:nvPr/>
        </p:nvPicPr>
        <p:blipFill>
          <a:blip r:embed="rId3"/>
          <a:stretch>
            <a:fillRect/>
          </a:stretch>
        </p:blipFill>
        <p:spPr>
          <a:xfrm>
            <a:off x="5233182" y="1226001"/>
            <a:ext cx="6944512" cy="4745174"/>
          </a:xfrm>
          <a:prstGeom prst="rect">
            <a:avLst/>
          </a:prstGeom>
        </p:spPr>
      </p:pic>
      <p:sp>
        <p:nvSpPr>
          <p:cNvPr id="16" name="Right Arrow 15"/>
          <p:cNvSpPr/>
          <p:nvPr/>
        </p:nvSpPr>
        <p:spPr>
          <a:xfrm rot="20058336">
            <a:off x="3531034" y="5049031"/>
            <a:ext cx="2545028" cy="615690"/>
          </a:xfrm>
          <a:prstGeom prst="rightArrow">
            <a:avLst/>
          </a:prstGeom>
          <a:solidFill>
            <a:srgbClr val="FFFF00"/>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black"/>
                </a:solidFill>
                <a:effectLst/>
                <a:uLnTx/>
                <a:uFillTx/>
                <a:latin typeface="Century Gothic" panose="020B0502020202020204"/>
              </a:rPr>
              <a:t>Circular Column</a:t>
            </a:r>
          </a:p>
        </p:txBody>
      </p:sp>
      <p:sp>
        <p:nvSpPr>
          <p:cNvPr id="17" name="Right Arrow 16"/>
          <p:cNvSpPr/>
          <p:nvPr/>
        </p:nvSpPr>
        <p:spPr>
          <a:xfrm rot="12824306">
            <a:off x="11150923" y="4562518"/>
            <a:ext cx="1063118" cy="243010"/>
          </a:xfrm>
          <a:prstGeom prst="rightArrow">
            <a:avLst/>
          </a:prstGeom>
          <a:solidFill>
            <a:srgbClr val="FFFF00"/>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entury Gothic" panose="020B0502020202020204"/>
            </a:endParaRPr>
          </a:p>
        </p:txBody>
      </p:sp>
    </p:spTree>
    <p:extLst>
      <p:ext uri="{BB962C8B-B14F-4D97-AF65-F5344CB8AC3E}">
        <p14:creationId xmlns:p14="http://schemas.microsoft.com/office/powerpoint/2010/main" val="150191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1000" fill="hold"/>
                                        <p:tgtEl>
                                          <p:spTgt spid="16"/>
                                        </p:tgtEl>
                                        <p:attrNameLst>
                                          <p:attrName>ppt_w</p:attrName>
                                        </p:attrNameLst>
                                      </p:cBhvr>
                                      <p:tavLst>
                                        <p:tav tm="0">
                                          <p:val>
                                            <p:fltVal val="0"/>
                                          </p:val>
                                        </p:tav>
                                        <p:tav tm="100000">
                                          <p:val>
                                            <p:strVal val="#ppt_w"/>
                                          </p:val>
                                        </p:tav>
                                      </p:tavLst>
                                    </p:anim>
                                    <p:anim calcmode="lin" valueType="num">
                                      <p:cBhvr>
                                        <p:cTn id="16" dur="1000" fill="hold"/>
                                        <p:tgtEl>
                                          <p:spTgt spid="16"/>
                                        </p:tgtEl>
                                        <p:attrNameLst>
                                          <p:attrName>ppt_h</p:attrName>
                                        </p:attrNameLst>
                                      </p:cBhvr>
                                      <p:tavLst>
                                        <p:tav tm="0">
                                          <p:val>
                                            <p:fltVal val="0"/>
                                          </p:val>
                                        </p:tav>
                                        <p:tav tm="100000">
                                          <p:val>
                                            <p:strVal val="#ppt_h"/>
                                          </p:val>
                                        </p:tav>
                                      </p:tavLst>
                                    </p:anim>
                                    <p:anim calcmode="lin" valueType="num">
                                      <p:cBhvr>
                                        <p:cTn id="17" dur="1000" fill="hold"/>
                                        <p:tgtEl>
                                          <p:spTgt spid="16"/>
                                        </p:tgtEl>
                                        <p:attrNameLst>
                                          <p:attrName>style.rotation</p:attrName>
                                        </p:attrNameLst>
                                      </p:cBhvr>
                                      <p:tavLst>
                                        <p:tav tm="0">
                                          <p:val>
                                            <p:fltVal val="90"/>
                                          </p:val>
                                        </p:tav>
                                        <p:tav tm="100000">
                                          <p:val>
                                            <p:fltVal val="0"/>
                                          </p:val>
                                        </p:tav>
                                      </p:tavLst>
                                    </p:anim>
                                    <p:animEffect transition="in" filter="fade">
                                      <p:cBhvr>
                                        <p:cTn id="18" dur="10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1000" fill="hold"/>
                                        <p:tgtEl>
                                          <p:spTgt spid="17"/>
                                        </p:tgtEl>
                                        <p:attrNameLst>
                                          <p:attrName>ppt_w</p:attrName>
                                        </p:attrNameLst>
                                      </p:cBhvr>
                                      <p:tavLst>
                                        <p:tav tm="0">
                                          <p:val>
                                            <p:fltVal val="0"/>
                                          </p:val>
                                        </p:tav>
                                        <p:tav tm="100000">
                                          <p:val>
                                            <p:strVal val="#ppt_w"/>
                                          </p:val>
                                        </p:tav>
                                      </p:tavLst>
                                    </p:anim>
                                    <p:anim calcmode="lin" valueType="num">
                                      <p:cBhvr>
                                        <p:cTn id="24" dur="1000" fill="hold"/>
                                        <p:tgtEl>
                                          <p:spTgt spid="17"/>
                                        </p:tgtEl>
                                        <p:attrNameLst>
                                          <p:attrName>ppt_h</p:attrName>
                                        </p:attrNameLst>
                                      </p:cBhvr>
                                      <p:tavLst>
                                        <p:tav tm="0">
                                          <p:val>
                                            <p:fltVal val="0"/>
                                          </p:val>
                                        </p:tav>
                                        <p:tav tm="100000">
                                          <p:val>
                                            <p:strVal val="#ppt_h"/>
                                          </p:val>
                                        </p:tav>
                                      </p:tavLst>
                                    </p:anim>
                                    <p:anim calcmode="lin" valueType="num">
                                      <p:cBhvr>
                                        <p:cTn id="25" dur="1000" fill="hold"/>
                                        <p:tgtEl>
                                          <p:spTgt spid="17"/>
                                        </p:tgtEl>
                                        <p:attrNameLst>
                                          <p:attrName>style.rotation</p:attrName>
                                        </p:attrNameLst>
                                      </p:cBhvr>
                                      <p:tavLst>
                                        <p:tav tm="0">
                                          <p:val>
                                            <p:fltVal val="90"/>
                                          </p:val>
                                        </p:tav>
                                        <p:tav tm="100000">
                                          <p:val>
                                            <p:fltVal val="0"/>
                                          </p:val>
                                        </p:tav>
                                      </p:tavLst>
                                    </p:anim>
                                    <p:animEffect transition="in" filter="fade">
                                      <p:cBhvr>
                                        <p:cTn id="26"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19</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00721" y="933613"/>
            <a:ext cx="4186339" cy="707886"/>
          </a:xfrm>
          <a:prstGeom prst="rect">
            <a:avLst/>
          </a:prstGeom>
        </p:spPr>
        <p:txBody>
          <a:bodyPr wrap="none">
            <a:spAutoFit/>
          </a:bodyPr>
          <a:lstStyle/>
          <a:p>
            <a:pPr lvl="0">
              <a:defRPr/>
            </a:pPr>
            <a:r>
              <a:rPr lang="en-US" sz="4000" b="1" dirty="0" smtClean="0">
                <a:solidFill>
                  <a:srgbClr val="FFC000"/>
                </a:solidFill>
              </a:rPr>
              <a:t>3</a:t>
            </a:r>
            <a:r>
              <a:rPr lang="ar-SA" sz="4000" b="1" dirty="0" smtClean="0">
                <a:solidFill>
                  <a:srgbClr val="FFC000"/>
                </a:solidFill>
              </a:rPr>
              <a:t>.</a:t>
            </a:r>
            <a:r>
              <a:rPr lang="en-US" sz="4000" b="1" dirty="0" smtClean="0">
                <a:solidFill>
                  <a:srgbClr val="FFC000"/>
                </a:solidFill>
              </a:rPr>
              <a:t>1: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990599" y="2126878"/>
            <a:ext cx="8856786" cy="2062103"/>
          </a:xfrm>
          <a:prstGeom prst="rect">
            <a:avLst/>
          </a:prstGeom>
        </p:spPr>
        <p:txBody>
          <a:bodyPr wrap="square">
            <a:spAutoFit/>
          </a:bodyPr>
          <a:lstStyle/>
          <a:p>
            <a:pPr marL="342900" lvl="0" indent="-342900">
              <a:buFont typeface="+mj-lt"/>
              <a:buAutoNum type="arabicPeriod"/>
            </a:pPr>
            <a:r>
              <a:rPr lang="en-US" sz="3200" dirty="0">
                <a:solidFill>
                  <a:prstClr val="black"/>
                </a:solidFill>
                <a:latin typeface="Century Gothic" panose="020B0502020202020204"/>
              </a:rPr>
              <a:t>Compatibility check </a:t>
            </a:r>
          </a:p>
          <a:p>
            <a:pPr marL="342900" lvl="0" indent="-342900">
              <a:buFont typeface="+mj-lt"/>
              <a:buAutoNum type="arabicPeriod"/>
            </a:pPr>
            <a:r>
              <a:rPr lang="en-US" sz="3200" dirty="0" smtClean="0">
                <a:solidFill>
                  <a:prstClr val="black"/>
                </a:solidFill>
                <a:latin typeface="Century Gothic" panose="020B0502020202020204"/>
              </a:rPr>
              <a:t>Equilibrium </a:t>
            </a:r>
            <a:r>
              <a:rPr lang="en-US" sz="3200" dirty="0">
                <a:solidFill>
                  <a:prstClr val="black"/>
                </a:solidFill>
                <a:latin typeface="Century Gothic" panose="020B0502020202020204"/>
              </a:rPr>
              <a:t>check </a:t>
            </a:r>
          </a:p>
          <a:p>
            <a:pPr marL="342900" lvl="0" indent="-342900">
              <a:buFont typeface="+mj-lt"/>
              <a:buAutoNum type="arabicPeriod"/>
            </a:pPr>
            <a:r>
              <a:rPr lang="en-US" sz="3200" dirty="0">
                <a:solidFill>
                  <a:prstClr val="black"/>
                </a:solidFill>
                <a:latin typeface="Century Gothic" panose="020B0502020202020204"/>
              </a:rPr>
              <a:t>Internal force check ( stress – </a:t>
            </a:r>
            <a:r>
              <a:rPr lang="en-US" sz="3200" dirty="0" err="1">
                <a:solidFill>
                  <a:prstClr val="black"/>
                </a:solidFill>
                <a:latin typeface="Century Gothic" panose="020B0502020202020204"/>
              </a:rPr>
              <a:t>srain</a:t>
            </a:r>
            <a:r>
              <a:rPr lang="en-US" sz="3200" dirty="0">
                <a:solidFill>
                  <a:prstClr val="black"/>
                </a:solidFill>
                <a:latin typeface="Century Gothic" panose="020B0502020202020204"/>
              </a:rPr>
              <a:t> check ) </a:t>
            </a:r>
          </a:p>
          <a:p>
            <a:pPr marL="342900" lvl="0" indent="-342900">
              <a:buFont typeface="+mj-lt"/>
              <a:buAutoNum type="arabicPeriod"/>
            </a:pPr>
            <a:r>
              <a:rPr lang="en-US" sz="3200" dirty="0">
                <a:solidFill>
                  <a:prstClr val="black"/>
                </a:solidFill>
                <a:latin typeface="Century Gothic" panose="020B0502020202020204"/>
              </a:rPr>
              <a:t>Deflection check </a:t>
            </a:r>
            <a:r>
              <a:rPr lang="en-US" sz="3200" dirty="0" smtClean="0">
                <a:solidFill>
                  <a:prstClr val="black"/>
                </a:solidFill>
                <a:latin typeface="Century Gothic" panose="020B0502020202020204"/>
              </a:rPr>
              <a:t> </a:t>
            </a:r>
            <a:endParaRPr lang="en-US" sz="3200" dirty="0">
              <a:solidFill>
                <a:prstClr val="black"/>
              </a:solidFill>
              <a:latin typeface="Century Gothic" panose="020B0502020202020204"/>
            </a:endParaRPr>
          </a:p>
        </p:txBody>
      </p:sp>
    </p:spTree>
    <p:extLst>
      <p:ext uri="{BB962C8B-B14F-4D97-AF65-F5344CB8AC3E}">
        <p14:creationId xmlns:p14="http://schemas.microsoft.com/office/powerpoint/2010/main" val="565979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4"/>
          <p:cNvSpPr>
            <a:spLocks noGrp="1"/>
          </p:cNvSpPr>
          <p:nvPr>
            <p:ph type="ftr" sz="quarter" idx="17"/>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defRPr/>
            </a:pPr>
            <a:r>
              <a:rPr lang="en-US" altLang="en-US" smtClean="0">
                <a:solidFill>
                  <a:srgbClr val="9F9F9F"/>
                </a:solidFill>
              </a:rPr>
              <a:t>Graduation project II</a:t>
            </a:r>
            <a:endParaRPr lang="en-US" altLang="en-US" dirty="0" smtClean="0">
              <a:solidFill>
                <a:srgbClr val="9F9F9F"/>
              </a:solidFill>
            </a:endParaRPr>
          </a:p>
        </p:txBody>
      </p:sp>
      <p:sp>
        <p:nvSpPr>
          <p:cNvPr id="24579" name="Slide Number Placeholder 5"/>
          <p:cNvSpPr>
            <a:spLocks noGrp="1"/>
          </p:cNvSpPr>
          <p:nvPr>
            <p:ph type="sldNum" sz="quarter" idx="18"/>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BA16FC4F-2095-4DDD-8CC1-F7BF15EB054F}" type="slidenum">
              <a:rPr lang="en-US" altLang="en-US">
                <a:solidFill>
                  <a:srgbClr val="9F9F9F"/>
                </a:solidFill>
              </a:rPr>
              <a:pPr/>
              <a:t>2</a:t>
            </a:fld>
            <a:endParaRPr lang="en-US" altLang="en-US">
              <a:solidFill>
                <a:srgbClr val="9F9F9F"/>
              </a:solidFill>
            </a:endParaRPr>
          </a:p>
        </p:txBody>
      </p:sp>
      <p:sp>
        <p:nvSpPr>
          <p:cNvPr id="8" name="مستطيل 7"/>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مربع نص 8"/>
          <p:cNvSpPr txBox="1"/>
          <p:nvPr/>
        </p:nvSpPr>
        <p:spPr>
          <a:xfrm>
            <a:off x="7884255" y="135706"/>
            <a:ext cx="3028680" cy="646331"/>
          </a:xfrm>
          <a:prstGeom prst="rect">
            <a:avLst/>
          </a:prstGeom>
          <a:noFill/>
          <a:ln>
            <a:noFill/>
            <a:prstDash val="dash"/>
          </a:ln>
        </p:spPr>
        <p:txBody>
          <a:bodyPr>
            <a:spAutoFit/>
          </a:bodyPr>
          <a:lstStyle/>
          <a:p>
            <a:pPr algn="ctr" eaLnBrk="1" fontAlgn="auto" hangingPunct="1">
              <a:spcBef>
                <a:spcPts val="0"/>
              </a:spcBef>
              <a:spcAft>
                <a:spcPts val="0"/>
              </a:spcAft>
              <a:defRPr/>
            </a:pPr>
            <a:r>
              <a:rPr lang="en-US" sz="3600" b="1" spc="600" dirty="0">
                <a:ln w="28575">
                  <a:solidFill>
                    <a:schemeClr val="tx1"/>
                  </a:solidFill>
                </a:ln>
                <a:solidFill>
                  <a:srgbClr val="002060"/>
                </a:solidFill>
                <a:latin typeface="+mn-lt"/>
                <a:cs typeface="+mn-cs"/>
              </a:rPr>
              <a:t>Contents</a:t>
            </a:r>
          </a:p>
        </p:txBody>
      </p:sp>
      <p:cxnSp>
        <p:nvCxnSpPr>
          <p:cNvPr id="25" name="رابط مستقيم 24"/>
          <p:cNvCxnSpPr/>
          <p:nvPr/>
        </p:nvCxnSpPr>
        <p:spPr>
          <a:xfrm>
            <a:off x="6753225" y="2047875"/>
            <a:ext cx="1630363"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cxnSp>
        <p:nvCxnSpPr>
          <p:cNvPr id="27" name="رابط مستقيم 26"/>
          <p:cNvCxnSpPr/>
          <p:nvPr/>
        </p:nvCxnSpPr>
        <p:spPr>
          <a:xfrm>
            <a:off x="8643938" y="2060575"/>
            <a:ext cx="1631950"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cxnSp>
        <p:nvCxnSpPr>
          <p:cNvPr id="28" name="رابط مستقيم 27"/>
          <p:cNvCxnSpPr/>
          <p:nvPr/>
        </p:nvCxnSpPr>
        <p:spPr>
          <a:xfrm>
            <a:off x="10421938" y="2047875"/>
            <a:ext cx="1630362"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cxnSp>
        <p:nvCxnSpPr>
          <p:cNvPr id="29" name="رابط مستقيم 28"/>
          <p:cNvCxnSpPr/>
          <p:nvPr/>
        </p:nvCxnSpPr>
        <p:spPr>
          <a:xfrm>
            <a:off x="6753225" y="4113213"/>
            <a:ext cx="1630363"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cxnSp>
        <p:nvCxnSpPr>
          <p:cNvPr id="30" name="رابط مستقيم 29"/>
          <p:cNvCxnSpPr/>
          <p:nvPr/>
        </p:nvCxnSpPr>
        <p:spPr>
          <a:xfrm>
            <a:off x="8586788" y="4086225"/>
            <a:ext cx="1631950"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cxnSp>
        <p:nvCxnSpPr>
          <p:cNvPr id="31" name="رابط مستقيم 30"/>
          <p:cNvCxnSpPr/>
          <p:nvPr/>
        </p:nvCxnSpPr>
        <p:spPr>
          <a:xfrm>
            <a:off x="10428288" y="4086225"/>
            <a:ext cx="1630362"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sp>
        <p:nvSpPr>
          <p:cNvPr id="24589" name="مربع نص 25"/>
          <p:cNvSpPr txBox="1">
            <a:spLocks noChangeArrowheads="1"/>
          </p:cNvSpPr>
          <p:nvPr/>
        </p:nvSpPr>
        <p:spPr bwMode="auto">
          <a:xfrm>
            <a:off x="7200900" y="1379538"/>
            <a:ext cx="735013"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JO" altLang="en-US" sz="4400" b="1" dirty="0">
                <a:latin typeface="Berlin Sans FB Demi" panose="020E0802020502020306" pitchFamily="34" charset="0"/>
              </a:rPr>
              <a:t>1</a:t>
            </a:r>
            <a:endParaRPr lang="en-US" altLang="en-US" sz="4400" b="1" dirty="0">
              <a:latin typeface="Berlin Sans FB Demi" panose="020E0802020502020306" pitchFamily="34" charset="0"/>
            </a:endParaRPr>
          </a:p>
        </p:txBody>
      </p:sp>
      <p:sp>
        <p:nvSpPr>
          <p:cNvPr id="24590" name="مربع نص 32"/>
          <p:cNvSpPr txBox="1">
            <a:spLocks noChangeArrowheads="1"/>
          </p:cNvSpPr>
          <p:nvPr/>
        </p:nvSpPr>
        <p:spPr bwMode="auto">
          <a:xfrm>
            <a:off x="9036050" y="1343025"/>
            <a:ext cx="7334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JO" altLang="en-US" sz="4400" b="1">
                <a:latin typeface="Berlin Sans FB Demi" panose="020E0802020502020306" pitchFamily="34" charset="0"/>
              </a:rPr>
              <a:t>2</a:t>
            </a:r>
            <a:endParaRPr lang="en-US" altLang="en-US" sz="4400" b="1">
              <a:latin typeface="Berlin Sans FB Demi" panose="020E0802020502020306" pitchFamily="34" charset="0"/>
            </a:endParaRPr>
          </a:p>
        </p:txBody>
      </p:sp>
      <p:sp>
        <p:nvSpPr>
          <p:cNvPr id="24591" name="مربع نص 33"/>
          <p:cNvSpPr txBox="1">
            <a:spLocks noChangeArrowheads="1"/>
          </p:cNvSpPr>
          <p:nvPr/>
        </p:nvSpPr>
        <p:spPr bwMode="auto">
          <a:xfrm>
            <a:off x="10945813" y="1379538"/>
            <a:ext cx="7334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JO" altLang="en-US" sz="4400" b="1">
                <a:latin typeface="Berlin Sans FB Demi" panose="020E0802020502020306" pitchFamily="34" charset="0"/>
              </a:rPr>
              <a:t>3</a:t>
            </a:r>
            <a:endParaRPr lang="en-US" altLang="en-US" sz="4400" b="1">
              <a:latin typeface="Berlin Sans FB Demi" panose="020E0802020502020306" pitchFamily="34" charset="0"/>
            </a:endParaRPr>
          </a:p>
        </p:txBody>
      </p:sp>
      <p:sp>
        <p:nvSpPr>
          <p:cNvPr id="24592" name="مربع نص 36"/>
          <p:cNvSpPr txBox="1">
            <a:spLocks noChangeArrowheads="1"/>
          </p:cNvSpPr>
          <p:nvPr/>
        </p:nvSpPr>
        <p:spPr bwMode="auto">
          <a:xfrm>
            <a:off x="7200900" y="3340100"/>
            <a:ext cx="7350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JO" altLang="en-US" sz="4400" b="1" dirty="0">
                <a:latin typeface="Berlin Sans FB Demi" panose="020E0802020502020306" pitchFamily="34" charset="0"/>
              </a:rPr>
              <a:t>4</a:t>
            </a:r>
            <a:endParaRPr lang="en-US" altLang="en-US" sz="4400" b="1" dirty="0">
              <a:latin typeface="Berlin Sans FB Demi" panose="020E0802020502020306" pitchFamily="34" charset="0"/>
            </a:endParaRPr>
          </a:p>
        </p:txBody>
      </p:sp>
      <p:sp>
        <p:nvSpPr>
          <p:cNvPr id="24593" name="مربع نص 37"/>
          <p:cNvSpPr txBox="1">
            <a:spLocks noChangeArrowheads="1"/>
          </p:cNvSpPr>
          <p:nvPr/>
        </p:nvSpPr>
        <p:spPr bwMode="auto">
          <a:xfrm>
            <a:off x="9031288" y="3379788"/>
            <a:ext cx="735012"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JO" altLang="en-US" sz="4400" b="1">
                <a:latin typeface="Berlin Sans FB Demi" panose="020E0802020502020306" pitchFamily="34" charset="0"/>
              </a:rPr>
              <a:t>5</a:t>
            </a:r>
            <a:endParaRPr lang="en-US" altLang="en-US" sz="4400" b="1">
              <a:latin typeface="Berlin Sans FB Demi" panose="020E0802020502020306" pitchFamily="34" charset="0"/>
            </a:endParaRPr>
          </a:p>
        </p:txBody>
      </p:sp>
      <p:sp>
        <p:nvSpPr>
          <p:cNvPr id="24594" name="مربع نص 38"/>
          <p:cNvSpPr txBox="1">
            <a:spLocks noChangeArrowheads="1"/>
          </p:cNvSpPr>
          <p:nvPr/>
        </p:nvSpPr>
        <p:spPr bwMode="auto">
          <a:xfrm>
            <a:off x="10945813" y="3355975"/>
            <a:ext cx="7334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JO" altLang="en-US" sz="4400" b="1">
                <a:latin typeface="Berlin Sans FB Demi" panose="020E0802020502020306" pitchFamily="34" charset="0"/>
              </a:rPr>
              <a:t>6</a:t>
            </a:r>
            <a:endParaRPr lang="en-US" altLang="en-US" sz="4400" b="1">
              <a:latin typeface="Berlin Sans FB Demi" panose="020E0802020502020306" pitchFamily="34" charset="0"/>
            </a:endParaRPr>
          </a:p>
        </p:txBody>
      </p:sp>
      <p:sp>
        <p:nvSpPr>
          <p:cNvPr id="32" name="مربع نص 31"/>
          <p:cNvSpPr txBox="1"/>
          <p:nvPr/>
        </p:nvSpPr>
        <p:spPr>
          <a:xfrm>
            <a:off x="6851650" y="2111375"/>
            <a:ext cx="1531938" cy="400110"/>
          </a:xfrm>
          <a:prstGeom prst="rect">
            <a:avLst/>
          </a:prstGeom>
          <a:noFill/>
        </p:spPr>
        <p:txBody>
          <a:bodyPr>
            <a:spAutoFit/>
          </a:bodyPr>
          <a:lstStyle/>
          <a:p>
            <a:pPr algn="ctr">
              <a:defRPr/>
            </a:pPr>
            <a:r>
              <a:rPr lang="en-US" sz="2000" b="1" dirty="0">
                <a:solidFill>
                  <a:schemeClr val="accent5">
                    <a:lumMod val="75000"/>
                  </a:schemeClr>
                </a:solidFill>
              </a:rPr>
              <a:t>Introduction</a:t>
            </a:r>
          </a:p>
        </p:txBody>
      </p:sp>
      <p:sp>
        <p:nvSpPr>
          <p:cNvPr id="41" name="مربع نص 40"/>
          <p:cNvSpPr txBox="1"/>
          <p:nvPr/>
        </p:nvSpPr>
        <p:spPr>
          <a:xfrm>
            <a:off x="8693150" y="2147888"/>
            <a:ext cx="1533525" cy="707886"/>
          </a:xfrm>
          <a:prstGeom prst="rect">
            <a:avLst/>
          </a:prstGeom>
          <a:noFill/>
        </p:spPr>
        <p:txBody>
          <a:bodyPr>
            <a:spAutoFit/>
          </a:bodyPr>
          <a:lstStyle/>
          <a:p>
            <a:pPr algn="ctr">
              <a:defRPr/>
            </a:pPr>
            <a:r>
              <a:rPr lang="en-US" sz="2000" b="1" dirty="0" smtClean="0">
                <a:solidFill>
                  <a:schemeClr val="accent5">
                    <a:lumMod val="75000"/>
                  </a:schemeClr>
                </a:solidFill>
              </a:rPr>
              <a:t>Preliminary </a:t>
            </a:r>
            <a:r>
              <a:rPr lang="en-US" sz="2000" b="1" dirty="0">
                <a:solidFill>
                  <a:schemeClr val="accent5">
                    <a:lumMod val="75000"/>
                  </a:schemeClr>
                </a:solidFill>
              </a:rPr>
              <a:t>Dimensions</a:t>
            </a:r>
            <a:r>
              <a:rPr lang="en-US" sz="2000" b="1" dirty="0" smtClean="0">
                <a:solidFill>
                  <a:schemeClr val="accent5">
                    <a:lumMod val="75000"/>
                  </a:schemeClr>
                </a:solidFill>
              </a:rPr>
              <a:t> </a:t>
            </a:r>
            <a:endParaRPr lang="en-US" sz="2000" b="1" dirty="0">
              <a:solidFill>
                <a:schemeClr val="accent5">
                  <a:lumMod val="75000"/>
                </a:schemeClr>
              </a:solidFill>
            </a:endParaRPr>
          </a:p>
        </p:txBody>
      </p:sp>
      <p:sp>
        <p:nvSpPr>
          <p:cNvPr id="42" name="مربع نص 41"/>
          <p:cNvSpPr txBox="1"/>
          <p:nvPr/>
        </p:nvSpPr>
        <p:spPr>
          <a:xfrm>
            <a:off x="10518775" y="2111375"/>
            <a:ext cx="1533525" cy="707886"/>
          </a:xfrm>
          <a:prstGeom prst="rect">
            <a:avLst/>
          </a:prstGeom>
          <a:noFill/>
        </p:spPr>
        <p:txBody>
          <a:bodyPr>
            <a:spAutoFit/>
          </a:bodyPr>
          <a:lstStyle/>
          <a:p>
            <a:pPr algn="ctr">
              <a:defRPr/>
            </a:pPr>
            <a:r>
              <a:rPr lang="en-US" sz="2000" b="1" dirty="0">
                <a:solidFill>
                  <a:schemeClr val="accent5">
                    <a:lumMod val="75000"/>
                  </a:schemeClr>
                </a:solidFill>
              </a:rPr>
              <a:t>Modeling Using ETABs</a:t>
            </a:r>
          </a:p>
        </p:txBody>
      </p:sp>
      <p:sp>
        <p:nvSpPr>
          <p:cNvPr id="43" name="مربع نص 42"/>
          <p:cNvSpPr txBox="1"/>
          <p:nvPr/>
        </p:nvSpPr>
        <p:spPr>
          <a:xfrm>
            <a:off x="6802438" y="4149725"/>
            <a:ext cx="1531937" cy="646331"/>
          </a:xfrm>
          <a:prstGeom prst="rect">
            <a:avLst/>
          </a:prstGeom>
          <a:noFill/>
        </p:spPr>
        <p:txBody>
          <a:bodyPr>
            <a:spAutoFit/>
          </a:bodyPr>
          <a:lstStyle/>
          <a:p>
            <a:pPr algn="ctr">
              <a:defRPr/>
            </a:pPr>
            <a:r>
              <a:rPr lang="en-US" b="1" dirty="0">
                <a:solidFill>
                  <a:schemeClr val="accent5">
                    <a:lumMod val="75000"/>
                  </a:schemeClr>
                </a:solidFill>
              </a:rPr>
              <a:t>Seismic Force Analysis</a:t>
            </a:r>
          </a:p>
        </p:txBody>
      </p:sp>
      <p:sp>
        <p:nvSpPr>
          <p:cNvPr id="44" name="مربع نص 43"/>
          <p:cNvSpPr txBox="1"/>
          <p:nvPr/>
        </p:nvSpPr>
        <p:spPr>
          <a:xfrm>
            <a:off x="8283720" y="4177434"/>
            <a:ext cx="2315007" cy="646331"/>
          </a:xfrm>
          <a:prstGeom prst="rect">
            <a:avLst/>
          </a:prstGeom>
          <a:noFill/>
        </p:spPr>
        <p:txBody>
          <a:bodyPr wrap="square">
            <a:spAutoFit/>
          </a:bodyPr>
          <a:lstStyle/>
          <a:p>
            <a:pPr algn="ctr">
              <a:defRPr/>
            </a:pPr>
            <a:r>
              <a:rPr lang="en-US" b="1" dirty="0">
                <a:solidFill>
                  <a:schemeClr val="accent5">
                    <a:lumMod val="75000"/>
                  </a:schemeClr>
                </a:solidFill>
              </a:rPr>
              <a:t>Design for Structural Elements</a:t>
            </a:r>
          </a:p>
        </p:txBody>
      </p:sp>
      <p:sp>
        <p:nvSpPr>
          <p:cNvPr id="45" name="مربع نص 44"/>
          <p:cNvSpPr txBox="1"/>
          <p:nvPr/>
        </p:nvSpPr>
        <p:spPr>
          <a:xfrm>
            <a:off x="10463213" y="4149725"/>
            <a:ext cx="1533525" cy="646113"/>
          </a:xfrm>
          <a:prstGeom prst="rect">
            <a:avLst/>
          </a:prstGeom>
          <a:noFill/>
        </p:spPr>
        <p:txBody>
          <a:bodyPr>
            <a:spAutoFit/>
          </a:bodyPr>
          <a:lstStyle/>
          <a:p>
            <a:pPr algn="ctr">
              <a:defRPr/>
            </a:pPr>
            <a:r>
              <a:rPr lang="en-US" b="1" dirty="0">
                <a:solidFill>
                  <a:schemeClr val="accent5">
                    <a:lumMod val="75000"/>
                  </a:schemeClr>
                </a:solidFill>
              </a:rPr>
              <a:t>Design of Footing</a:t>
            </a:r>
          </a:p>
        </p:txBody>
      </p:sp>
      <p:sp>
        <p:nvSpPr>
          <p:cNvPr id="26" name="مربع نص 36"/>
          <p:cNvSpPr txBox="1">
            <a:spLocks noChangeArrowheads="1"/>
          </p:cNvSpPr>
          <p:nvPr/>
        </p:nvSpPr>
        <p:spPr bwMode="auto">
          <a:xfrm>
            <a:off x="7214754" y="5238173"/>
            <a:ext cx="7350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ar-SA" altLang="en-US" sz="4400" b="1" dirty="0" smtClean="0">
                <a:latin typeface="Berlin Sans FB Demi" panose="020E0802020502020306" pitchFamily="34" charset="0"/>
              </a:rPr>
              <a:t>7</a:t>
            </a:r>
            <a:endParaRPr lang="en-US" altLang="en-US" sz="4400" b="1" dirty="0">
              <a:latin typeface="Berlin Sans FB Demi" panose="020E0802020502020306" pitchFamily="34" charset="0"/>
            </a:endParaRPr>
          </a:p>
        </p:txBody>
      </p:sp>
      <p:cxnSp>
        <p:nvCxnSpPr>
          <p:cNvPr id="33" name="رابط مستقيم 28"/>
          <p:cNvCxnSpPr/>
          <p:nvPr/>
        </p:nvCxnSpPr>
        <p:spPr>
          <a:xfrm>
            <a:off x="6767079" y="5942013"/>
            <a:ext cx="1630363" cy="0"/>
          </a:xfrm>
          <a:prstGeom prst="line">
            <a:avLst/>
          </a:prstGeom>
          <a:ln w="38100">
            <a:solidFill>
              <a:srgbClr val="FFC000"/>
            </a:solidFill>
          </a:ln>
        </p:spPr>
        <p:style>
          <a:lnRef idx="3">
            <a:schemeClr val="accent6"/>
          </a:lnRef>
          <a:fillRef idx="0">
            <a:schemeClr val="accent6"/>
          </a:fillRef>
          <a:effectRef idx="2">
            <a:schemeClr val="accent6"/>
          </a:effectRef>
          <a:fontRef idx="minor">
            <a:schemeClr val="tx1"/>
          </a:fontRef>
        </p:style>
      </p:cxnSp>
      <p:sp>
        <p:nvSpPr>
          <p:cNvPr id="2" name="TextBox 1"/>
          <p:cNvSpPr txBox="1"/>
          <p:nvPr/>
        </p:nvSpPr>
        <p:spPr>
          <a:xfrm>
            <a:off x="6941128" y="5999018"/>
            <a:ext cx="2036618" cy="400110"/>
          </a:xfrm>
          <a:prstGeom prst="rect">
            <a:avLst/>
          </a:prstGeom>
          <a:noFill/>
        </p:spPr>
        <p:txBody>
          <a:bodyPr wrap="square" rtlCol="0">
            <a:spAutoFit/>
          </a:bodyPr>
          <a:lstStyle/>
          <a:p>
            <a:r>
              <a:rPr lang="en-US" sz="2000" b="1" dirty="0">
                <a:solidFill>
                  <a:schemeClr val="accent5">
                    <a:lumMod val="75000"/>
                  </a:schemeClr>
                </a:solidFill>
              </a:rPr>
              <a:t>Shear Wall</a:t>
            </a:r>
          </a:p>
        </p:txBody>
      </p:sp>
      <p:pic>
        <p:nvPicPr>
          <p:cNvPr id="5" name="Picture 4"/>
          <p:cNvPicPr>
            <a:picLocks noChangeAspect="1"/>
          </p:cNvPicPr>
          <p:nvPr/>
        </p:nvPicPr>
        <p:blipFill>
          <a:blip r:embed="rId3"/>
          <a:stretch>
            <a:fillRect/>
          </a:stretch>
        </p:blipFill>
        <p:spPr>
          <a:xfrm>
            <a:off x="112542" y="782037"/>
            <a:ext cx="6631158" cy="5464018"/>
          </a:xfrm>
          <a:prstGeom prst="rect">
            <a:avLst/>
          </a:prstGeom>
        </p:spPr>
      </p:pic>
    </p:spTree>
    <p:extLst>
      <p:ext uri="{BB962C8B-B14F-4D97-AF65-F5344CB8AC3E}">
        <p14:creationId xmlns:p14="http://schemas.microsoft.com/office/powerpoint/2010/main" val="20358841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20</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52216" y="717915"/>
            <a:ext cx="5231112"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smtClean="0">
                <a:solidFill>
                  <a:srgbClr val="FFC000"/>
                </a:solidFill>
              </a:rPr>
              <a:t>2: </a:t>
            </a:r>
            <a:r>
              <a:rPr lang="en-US" sz="4000" b="1" dirty="0" smtClean="0">
                <a:solidFill>
                  <a:srgbClr val="70AD47">
                    <a:lumMod val="75000"/>
                  </a:srgbClr>
                </a:solidFill>
              </a:rPr>
              <a:t>Element </a:t>
            </a:r>
            <a:r>
              <a:rPr lang="en-US" sz="4000" b="1" dirty="0">
                <a:solidFill>
                  <a:srgbClr val="70AD47">
                    <a:lumMod val="75000"/>
                  </a:srgbClr>
                </a:solidFill>
              </a:rPr>
              <a:t>modifiers  </a:t>
            </a: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0112" y="517242"/>
            <a:ext cx="3082834" cy="315094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3113" y="3668185"/>
            <a:ext cx="3082834" cy="2658874"/>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69945" y="487949"/>
            <a:ext cx="3069771" cy="3150943"/>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69944" y="3638892"/>
            <a:ext cx="3069771" cy="2688166"/>
          </a:xfrm>
          <a:prstGeom prst="rect">
            <a:avLst/>
          </a:prstGeom>
        </p:spPr>
      </p:pic>
    </p:spTree>
    <p:extLst>
      <p:ext uri="{BB962C8B-B14F-4D97-AF65-F5344CB8AC3E}">
        <p14:creationId xmlns:p14="http://schemas.microsoft.com/office/powerpoint/2010/main" val="272903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inVertic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inVertical)">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21</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52216" y="778982"/>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186362" y="1316235"/>
            <a:ext cx="5836042"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3.1.1</a:t>
            </a:r>
            <a:r>
              <a:rPr lang="en-US" sz="3200" b="1" dirty="0" smtClean="0">
                <a:solidFill>
                  <a:srgbClr val="ED7D31">
                    <a:lumMod val="75000"/>
                  </a:srgbClr>
                </a:solidFill>
                <a:latin typeface="Century Gothic" panose="020B0502020202020204"/>
              </a:rPr>
              <a:t>:</a:t>
            </a:r>
            <a:r>
              <a:rPr lang="en-US" sz="3200" b="1" dirty="0">
                <a:solidFill>
                  <a:prstClr val="white"/>
                </a:solidFill>
                <a:latin typeface="Century Gothic" panose="020B0502020202020204"/>
              </a:rPr>
              <a:t> </a:t>
            </a:r>
            <a:r>
              <a:rPr lang="en-US" sz="3200" b="1" dirty="0">
                <a:solidFill>
                  <a:schemeClr val="accent2">
                    <a:lumMod val="50000"/>
                  </a:schemeClr>
                </a:solidFill>
                <a:latin typeface="Century Gothic" panose="020B0502020202020204"/>
              </a:rPr>
              <a:t>Compatibility </a:t>
            </a:r>
            <a:r>
              <a:rPr lang="en-US" sz="3200" b="1" dirty="0" smtClean="0">
                <a:solidFill>
                  <a:schemeClr val="accent2">
                    <a:lumMod val="50000"/>
                  </a:schemeClr>
                </a:solidFill>
                <a:latin typeface="Century Gothic" panose="020B0502020202020204"/>
              </a:rPr>
              <a:t>Check</a:t>
            </a:r>
            <a:endParaRPr lang="en-US" sz="3200" b="1" dirty="0">
              <a:solidFill>
                <a:prstClr val="white"/>
              </a:solidFill>
              <a:latin typeface="Century Gothic" panose="020B0502020202020204"/>
            </a:endParaRPr>
          </a:p>
        </p:txBody>
      </p:sp>
      <p:pic>
        <p:nvPicPr>
          <p:cNvPr id="12" name="Picture 11"/>
          <p:cNvPicPr/>
          <p:nvPr/>
        </p:nvPicPr>
        <p:blipFill rotWithShape="1">
          <a:blip r:embed="rId2">
            <a:extLst>
              <a:ext uri="{28A0092B-C50C-407E-A947-70E740481C1C}">
                <a14:useLocalDpi xmlns:a14="http://schemas.microsoft.com/office/drawing/2010/main" val="0"/>
              </a:ext>
            </a:extLst>
          </a:blip>
          <a:srcRect l="19738"/>
          <a:stretch/>
        </p:blipFill>
        <p:spPr bwMode="auto">
          <a:xfrm>
            <a:off x="4300413" y="2114273"/>
            <a:ext cx="4754880" cy="4480560"/>
          </a:xfrm>
          <a:prstGeom prst="rect">
            <a:avLst/>
          </a:prstGeom>
          <a:ln>
            <a:noFill/>
          </a:ln>
          <a:extLst>
            <a:ext uri="{53640926-AAD7-44D8-BBD7-CCE9431645EC}">
              <a14:shadowObscured xmlns:a14="http://schemas.microsoft.com/office/drawing/2010/main"/>
            </a:ext>
          </a:extLst>
        </p:spPr>
      </p:pic>
      <p:sp>
        <p:nvSpPr>
          <p:cNvPr id="13" name="Rectangle 12"/>
          <p:cNvSpPr/>
          <p:nvPr/>
        </p:nvSpPr>
        <p:spPr>
          <a:xfrm>
            <a:off x="668423" y="2969558"/>
            <a:ext cx="2912977" cy="1384995"/>
          </a:xfrm>
          <a:prstGeom prst="rect">
            <a:avLst/>
          </a:prstGeom>
        </p:spPr>
        <p:txBody>
          <a:bodyPr wrap="none">
            <a:spAutoFit/>
          </a:bodyPr>
          <a:lstStyle/>
          <a:p>
            <a:pPr lvl="0"/>
            <a:r>
              <a:rPr lang="en-US" sz="2800" dirty="0" smtClean="0">
                <a:latin typeface="Century Gothic" panose="020B0502020202020204"/>
              </a:rPr>
              <a:t>As picture show</a:t>
            </a:r>
          </a:p>
          <a:p>
            <a:pPr lvl="0"/>
            <a:r>
              <a:rPr lang="en-US" sz="2800" dirty="0" smtClean="0">
                <a:latin typeface="Century Gothic" panose="020B0502020202020204"/>
              </a:rPr>
              <a:t>There is large</a:t>
            </a:r>
          </a:p>
          <a:p>
            <a:pPr lvl="0"/>
            <a:r>
              <a:rPr lang="en-US" sz="2800" dirty="0" smtClean="0">
                <a:latin typeface="Century Gothic" panose="020B0502020202020204"/>
              </a:rPr>
              <a:t> compatibility</a:t>
            </a:r>
            <a:endParaRPr lang="en-US" sz="2800" dirty="0">
              <a:latin typeface="Century Gothic" panose="020B0502020202020204"/>
            </a:endParaRPr>
          </a:p>
        </p:txBody>
      </p:sp>
    </p:spTree>
    <p:extLst>
      <p:ext uri="{BB962C8B-B14F-4D97-AF65-F5344CB8AC3E}">
        <p14:creationId xmlns:p14="http://schemas.microsoft.com/office/powerpoint/2010/main" val="2784308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22</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52216" y="1056723"/>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616524" y="1793901"/>
            <a:ext cx="5112297"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3.1.2</a:t>
            </a:r>
            <a:r>
              <a:rPr lang="en-US" sz="3200" b="1" dirty="0">
                <a:solidFill>
                  <a:srgbClr val="ED7D31">
                    <a:lumMod val="75000"/>
                  </a:srgbClr>
                </a:solidFill>
                <a:latin typeface="Century Gothic" panose="020B0502020202020204"/>
              </a:rPr>
              <a:t>:</a:t>
            </a:r>
            <a:r>
              <a:rPr lang="en-US" sz="3200" b="1" dirty="0" smtClean="0">
                <a:solidFill>
                  <a:prstClr val="white"/>
                </a:solidFill>
                <a:latin typeface="Century Gothic" panose="020B0502020202020204"/>
              </a:rPr>
              <a:t> </a:t>
            </a:r>
            <a:r>
              <a:rPr lang="en-US" sz="3200" b="1" dirty="0" smtClean="0">
                <a:solidFill>
                  <a:srgbClr val="ED7D31">
                    <a:lumMod val="50000"/>
                  </a:srgbClr>
                </a:solidFill>
                <a:latin typeface="Century Gothic" panose="020B0502020202020204"/>
              </a:rPr>
              <a:t>Equilibrium </a:t>
            </a:r>
            <a:r>
              <a:rPr lang="en-US" sz="3200" b="1" dirty="0">
                <a:solidFill>
                  <a:srgbClr val="ED7D31">
                    <a:lumMod val="50000"/>
                  </a:srgbClr>
                </a:solidFill>
                <a:latin typeface="Century Gothic" panose="020B0502020202020204"/>
              </a:rPr>
              <a:t>check </a:t>
            </a:r>
            <a:endParaRPr lang="en-US" sz="3200" b="1" dirty="0">
              <a:solidFill>
                <a:prstClr val="white"/>
              </a:solidFill>
              <a:latin typeface="Century Gothic" panose="020B0502020202020204"/>
            </a:endParaRPr>
          </a:p>
        </p:txBody>
      </p:sp>
      <p:graphicFrame>
        <p:nvGraphicFramePr>
          <p:cNvPr id="11" name="Table 10"/>
          <p:cNvGraphicFramePr>
            <a:graphicFrameLocks noGrp="1"/>
          </p:cNvGraphicFramePr>
          <p:nvPr>
            <p:extLst>
              <p:ext uri="{D42A27DB-BD31-4B8C-83A1-F6EECF244321}">
                <p14:modId xmlns:p14="http://schemas.microsoft.com/office/powerpoint/2010/main" val="1887778886"/>
              </p:ext>
            </p:extLst>
          </p:nvPr>
        </p:nvGraphicFramePr>
        <p:xfrm>
          <a:off x="2209800" y="2536002"/>
          <a:ext cx="8127724" cy="3007160"/>
        </p:xfrm>
        <a:graphic>
          <a:graphicData uri="http://schemas.openxmlformats.org/drawingml/2006/table">
            <a:tbl>
              <a:tblPr firstRow="1" bandRow="1"/>
              <a:tblGrid>
                <a:gridCol w="2031931">
                  <a:extLst>
                    <a:ext uri="{9D8B030D-6E8A-4147-A177-3AD203B41FA5}">
                      <a16:colId xmlns="" xmlns:a16="http://schemas.microsoft.com/office/drawing/2014/main" val="2889506558"/>
                    </a:ext>
                  </a:extLst>
                </a:gridCol>
                <a:gridCol w="2031931">
                  <a:extLst>
                    <a:ext uri="{9D8B030D-6E8A-4147-A177-3AD203B41FA5}">
                      <a16:colId xmlns="" xmlns:a16="http://schemas.microsoft.com/office/drawing/2014/main" val="2683735746"/>
                    </a:ext>
                  </a:extLst>
                </a:gridCol>
                <a:gridCol w="2031931">
                  <a:extLst>
                    <a:ext uri="{9D8B030D-6E8A-4147-A177-3AD203B41FA5}">
                      <a16:colId xmlns="" xmlns:a16="http://schemas.microsoft.com/office/drawing/2014/main" val="2339456674"/>
                    </a:ext>
                  </a:extLst>
                </a:gridCol>
                <a:gridCol w="2031931">
                  <a:extLst>
                    <a:ext uri="{9D8B030D-6E8A-4147-A177-3AD203B41FA5}">
                      <a16:colId xmlns="" xmlns:a16="http://schemas.microsoft.com/office/drawing/2014/main" val="2470708223"/>
                    </a:ext>
                  </a:extLst>
                </a:gridCol>
              </a:tblGrid>
              <a:tr h="75179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algn="ct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algn="ctr"/>
                      <a:r>
                        <a:rPr lang="en-US" sz="2400" dirty="0" smtClean="0"/>
                        <a:t>Manual</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algn="ctr"/>
                      <a:r>
                        <a:rPr lang="en-US" sz="2400" dirty="0" smtClean="0"/>
                        <a:t>From ETAB’s</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algn="ctr"/>
                      <a:r>
                        <a:rPr lang="en-US" sz="2400" dirty="0" smtClean="0"/>
                        <a:t>%Error</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 xmlns:a16="http://schemas.microsoft.com/office/drawing/2014/main" val="2018815900"/>
                  </a:ext>
                </a:extLst>
              </a:tr>
              <a:tr h="751790">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algn="ctr"/>
                      <a:r>
                        <a:rPr lang="en-US" sz="2400" dirty="0" smtClean="0"/>
                        <a:t>LIVE</a:t>
                      </a:r>
                      <a:r>
                        <a:rPr lang="en-US" sz="2400" baseline="0" dirty="0" smtClean="0"/>
                        <a:t> LOAD</a:t>
                      </a:r>
                      <a:endParaRPr lang="en-US" sz="2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algn="ctr"/>
                      <a:r>
                        <a:rPr lang="en-US" sz="2400" dirty="0" smtClean="0"/>
                        <a:t>13272.2</a:t>
                      </a:r>
                      <a:endParaRPr lang="en-US" sz="2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algn="ctr"/>
                      <a:r>
                        <a:rPr lang="en-US" sz="2400" dirty="0" smtClean="0"/>
                        <a:t>13278</a:t>
                      </a:r>
                      <a:endParaRPr lang="en-US" sz="2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algn="ctr"/>
                      <a:r>
                        <a:rPr lang="en-US" sz="2400" dirty="0" smtClean="0"/>
                        <a:t>0.04% </a:t>
                      </a:r>
                      <a:endParaRPr lang="en-US" sz="2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2291639437"/>
                  </a:ext>
                </a:extLst>
              </a:tr>
              <a:tr h="751790">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algn="ctr"/>
                      <a:r>
                        <a:rPr lang="en-US" sz="2400" dirty="0" smtClean="0"/>
                        <a:t>DEAD LOAD</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algn="ctr"/>
                      <a:r>
                        <a:rPr lang="en-US" sz="2400" dirty="0" smtClean="0"/>
                        <a:t>30994</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algn="ctr"/>
                      <a:r>
                        <a:rPr lang="en-US" sz="2400" dirty="0" smtClean="0"/>
                        <a:t>30080</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algn="ctr"/>
                      <a:r>
                        <a:rPr lang="en-US" sz="2400" dirty="0" smtClean="0"/>
                        <a:t>2.9%</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3828069028"/>
                  </a:ext>
                </a:extLst>
              </a:tr>
              <a:tr h="751790">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algn="ctr"/>
                      <a:r>
                        <a:rPr lang="en-US" sz="2400" dirty="0" smtClean="0"/>
                        <a:t>SD LOAD</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algn="ctr"/>
                      <a:r>
                        <a:rPr lang="en-US" sz="2400" dirty="0" smtClean="0"/>
                        <a:t>13215.375</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algn="ctr"/>
                      <a:r>
                        <a:rPr lang="en-US" sz="2400" dirty="0" smtClean="0"/>
                        <a:t>13222</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algn="ctr"/>
                      <a:r>
                        <a:rPr lang="en-US" sz="2400" dirty="0" smtClean="0"/>
                        <a:t>0.05%</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903923009"/>
                  </a:ext>
                </a:extLst>
              </a:tr>
            </a:tbl>
          </a:graphicData>
        </a:graphic>
      </p:graphicFrame>
      <p:sp>
        <p:nvSpPr>
          <p:cNvPr id="12" name="Rectangle 11"/>
          <p:cNvSpPr/>
          <p:nvPr/>
        </p:nvSpPr>
        <p:spPr>
          <a:xfrm>
            <a:off x="2979400" y="5556874"/>
            <a:ext cx="5974713" cy="523220"/>
          </a:xfrm>
          <a:prstGeom prst="rect">
            <a:avLst/>
          </a:prstGeom>
        </p:spPr>
        <p:txBody>
          <a:bodyPr wrap="none">
            <a:spAutoFit/>
          </a:bodyPr>
          <a:lstStyle/>
          <a:p>
            <a:r>
              <a:rPr lang="en-US" sz="2800" dirty="0" smtClean="0">
                <a:latin typeface="Century Gothic" panose="020B0502020202020204"/>
              </a:rPr>
              <a:t>All values less than 5 %, So it`s </a:t>
            </a:r>
            <a:r>
              <a:rPr lang="en-US" sz="2800" b="1" dirty="0" smtClean="0">
                <a:latin typeface="Century Gothic" panose="020B0502020202020204"/>
              </a:rPr>
              <a:t>OK</a:t>
            </a:r>
            <a:r>
              <a:rPr lang="en-US" sz="2800" dirty="0" smtClean="0">
                <a:latin typeface="Century Gothic" panose="020B0502020202020204"/>
              </a:rPr>
              <a:t> </a:t>
            </a:r>
            <a:endParaRPr lang="en-US" sz="1600" dirty="0"/>
          </a:p>
        </p:txBody>
      </p:sp>
    </p:spTree>
    <p:extLst>
      <p:ext uri="{BB962C8B-B14F-4D97-AF65-F5344CB8AC3E}">
        <p14:creationId xmlns:p14="http://schemas.microsoft.com/office/powerpoint/2010/main" val="86686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23</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367079" y="1349110"/>
            <a:ext cx="5716630"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3.1.3</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Internal </a:t>
            </a:r>
            <a:r>
              <a:rPr lang="en-US" sz="3200" b="1" dirty="0">
                <a:solidFill>
                  <a:schemeClr val="accent2">
                    <a:lumMod val="50000"/>
                  </a:schemeClr>
                </a:solidFill>
                <a:latin typeface="Century Gothic" panose="020B0502020202020204"/>
              </a:rPr>
              <a:t>force 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614149" y="1871716"/>
                <a:ext cx="5411017" cy="461665"/>
              </a:xfrm>
              <a:prstGeom prst="rect">
                <a:avLst/>
              </a:prstGeom>
            </p:spPr>
            <p:txBody>
              <a:bodyPr wrap="square">
                <a:spAutoFit/>
              </a:bodyPr>
              <a:lstStyle/>
              <a:p>
                <a:pPr lvl="0"/>
                <a:r>
                  <a:rPr lang="en-US" sz="2400" dirty="0">
                    <a:solidFill>
                      <a:prstClr val="black"/>
                    </a:solidFill>
                    <a:latin typeface="Century Gothic" panose="020B0502020202020204"/>
                  </a:rPr>
                  <a:t>From </a:t>
                </a:r>
                <a:r>
                  <a:rPr lang="en-US" sz="2400" dirty="0" smtClean="0">
                    <a:solidFill>
                      <a:prstClr val="black"/>
                    </a:solidFill>
                    <a:latin typeface="Century Gothic" panose="020B0502020202020204"/>
                  </a:rPr>
                  <a:t>combination → </a:t>
                </a:r>
                <a14:m>
                  <m:oMath xmlns:m="http://schemas.openxmlformats.org/officeDocument/2006/math">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1</m:t>
                        </m:r>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2</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𝑊</m:t>
                        </m:r>
                      </m:e>
                      <m:sub>
                        <m:r>
                          <a:rPr lang="en-US" sz="2400" i="1">
                            <a:solidFill>
                              <a:prstClr val="black"/>
                            </a:solidFill>
                            <a:latin typeface="Cambria Math" panose="02040503050406030204" pitchFamily="18" charset="0"/>
                          </a:rPr>
                          <m:t>𝐷</m:t>
                        </m:r>
                      </m:sub>
                    </m:sSub>
                    <m:r>
                      <a:rPr lang="en-US" sz="2400" i="1">
                        <a:solidFill>
                          <a:prstClr val="black"/>
                        </a:solidFill>
                        <a:latin typeface="Cambria Math" panose="02040503050406030204" pitchFamily="18" charset="0"/>
                      </a:rPr>
                      <m:t>+</m:t>
                    </m:r>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1</m:t>
                        </m:r>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6</m:t>
                        </m:r>
                        <m:r>
                          <a:rPr lang="en-US" sz="2400" i="1">
                            <a:solidFill>
                              <a:prstClr val="black"/>
                            </a:solidFill>
                            <a:latin typeface="Cambria Math" panose="02040503050406030204" pitchFamily="18" charset="0"/>
                          </a:rPr>
                          <m:t>𝑊</m:t>
                        </m:r>
                      </m:e>
                      <m:sub>
                        <m:r>
                          <a:rPr lang="en-US" sz="2400" i="1">
                            <a:solidFill>
                              <a:prstClr val="black"/>
                            </a:solidFill>
                            <a:latin typeface="Cambria Math" panose="02040503050406030204" pitchFamily="18" charset="0"/>
                          </a:rPr>
                          <m:t>𝐿</m:t>
                        </m:r>
                      </m:sub>
                    </m:sSub>
                  </m:oMath>
                </a14:m>
                <a:endParaRPr lang="en-US" sz="2400" dirty="0">
                  <a:solidFill>
                    <a:prstClr val="black"/>
                  </a:solidFill>
                  <a:latin typeface="Century Gothic" panose="020B0502020202020204"/>
                </a:endParaRPr>
              </a:p>
            </p:txBody>
          </p:sp>
        </mc:Choice>
        <mc:Fallback xmlns="">
          <p:sp>
            <p:nvSpPr>
              <p:cNvPr id="11" name="Rectangle 10"/>
              <p:cNvSpPr>
                <a:spLocks noRot="1" noChangeAspect="1" noMove="1" noResize="1" noEditPoints="1" noAdjustHandles="1" noChangeArrowheads="1" noChangeShapeType="1" noTextEdit="1"/>
              </p:cNvSpPr>
              <p:nvPr/>
            </p:nvSpPr>
            <p:spPr>
              <a:xfrm>
                <a:off x="614149" y="1871716"/>
                <a:ext cx="5411017" cy="461665"/>
              </a:xfrm>
              <a:prstGeom prst="rect">
                <a:avLst/>
              </a:prstGeom>
              <a:blipFill rotWithShape="0">
                <a:blip r:embed="rId2"/>
                <a:stretch>
                  <a:fillRect l="-1804" t="-10526" b="-28947"/>
                </a:stretch>
              </a:blipFill>
            </p:spPr>
            <p:txBody>
              <a:bodyPr/>
              <a:lstStyle/>
              <a:p>
                <a:r>
                  <a:rPr lang="en-US">
                    <a:noFill/>
                  </a:rPr>
                  <a:t> </a:t>
                </a:r>
              </a:p>
            </p:txBody>
          </p:sp>
        </mc:Fallback>
      </mc:AlternateContent>
      <p:pic>
        <p:nvPicPr>
          <p:cNvPr id="12" name="Picture 11"/>
          <p:cNvPicPr/>
          <p:nvPr/>
        </p:nvPicPr>
        <p:blipFill>
          <a:blip r:embed="rId3">
            <a:extLst>
              <a:ext uri="{28A0092B-C50C-407E-A947-70E740481C1C}">
                <a14:useLocalDpi xmlns:a14="http://schemas.microsoft.com/office/drawing/2010/main" val="0"/>
              </a:ext>
            </a:extLst>
          </a:blip>
          <a:stretch>
            <a:fillRect/>
          </a:stretch>
        </p:blipFill>
        <p:spPr>
          <a:xfrm>
            <a:off x="4038600" y="2333380"/>
            <a:ext cx="6583680" cy="3993677"/>
          </a:xfrm>
          <a:prstGeom prst="rect">
            <a:avLst/>
          </a:prstGeom>
        </p:spPr>
      </p:pic>
    </p:spTree>
    <p:extLst>
      <p:ext uri="{BB962C8B-B14F-4D97-AF65-F5344CB8AC3E}">
        <p14:creationId xmlns:p14="http://schemas.microsoft.com/office/powerpoint/2010/main" val="24137613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24</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367079" y="1349110"/>
            <a:ext cx="5716630"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3.1.3</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Internal </a:t>
            </a:r>
            <a:r>
              <a:rPr lang="en-US" sz="3200" b="1" dirty="0">
                <a:solidFill>
                  <a:schemeClr val="accent2">
                    <a:lumMod val="50000"/>
                  </a:schemeClr>
                </a:solidFill>
                <a:latin typeface="Century Gothic" panose="020B0502020202020204"/>
              </a:rPr>
              <a:t>force 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p:pic>
        <p:nvPicPr>
          <p:cNvPr id="13" name="Picture 12"/>
          <p:cNvPicPr/>
          <p:nvPr/>
        </p:nvPicPr>
        <p:blipFill>
          <a:blip r:embed="rId2">
            <a:extLst>
              <a:ext uri="{28A0092B-C50C-407E-A947-70E740481C1C}">
                <a14:useLocalDpi xmlns:a14="http://schemas.microsoft.com/office/drawing/2010/main" val="0"/>
              </a:ext>
            </a:extLst>
          </a:blip>
          <a:stretch>
            <a:fillRect/>
          </a:stretch>
        </p:blipFill>
        <p:spPr>
          <a:xfrm>
            <a:off x="3225394" y="1933885"/>
            <a:ext cx="7040880" cy="4480560"/>
          </a:xfrm>
          <a:prstGeom prst="rect">
            <a:avLst/>
          </a:prstGeom>
        </p:spPr>
      </p:pic>
    </p:spTree>
    <p:extLst>
      <p:ext uri="{BB962C8B-B14F-4D97-AF65-F5344CB8AC3E}">
        <p14:creationId xmlns:p14="http://schemas.microsoft.com/office/powerpoint/2010/main" val="31489951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25</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367079" y="1349110"/>
            <a:ext cx="5716630"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3.1.3</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Internal </a:t>
            </a:r>
            <a:r>
              <a:rPr lang="en-US" sz="3200" b="1" dirty="0">
                <a:solidFill>
                  <a:schemeClr val="accent2">
                    <a:lumMod val="50000"/>
                  </a:schemeClr>
                </a:solidFill>
                <a:latin typeface="Century Gothic" panose="020B0502020202020204"/>
              </a:rPr>
              <a:t>force 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p:pic>
        <p:nvPicPr>
          <p:cNvPr id="12" name="Picture 11"/>
          <p:cNvPicPr/>
          <p:nvPr/>
        </p:nvPicPr>
        <p:blipFill>
          <a:blip r:embed="rId2">
            <a:extLst>
              <a:ext uri="{28A0092B-C50C-407E-A947-70E740481C1C}">
                <a14:useLocalDpi xmlns:a14="http://schemas.microsoft.com/office/drawing/2010/main" val="0"/>
              </a:ext>
            </a:extLst>
          </a:blip>
          <a:stretch>
            <a:fillRect/>
          </a:stretch>
        </p:blipFill>
        <p:spPr>
          <a:xfrm>
            <a:off x="5874494" y="1725992"/>
            <a:ext cx="5760720" cy="4480560"/>
          </a:xfrm>
          <a:prstGeom prst="rect">
            <a:avLst/>
          </a:prstGeom>
        </p:spPr>
      </p:pic>
      <p:sp>
        <p:nvSpPr>
          <p:cNvPr id="13" name="Rectangle 12"/>
          <p:cNvSpPr/>
          <p:nvPr/>
        </p:nvSpPr>
        <p:spPr>
          <a:xfrm>
            <a:off x="718071" y="2210271"/>
            <a:ext cx="6096000" cy="4031873"/>
          </a:xfrm>
          <a:prstGeom prst="rect">
            <a:avLst/>
          </a:prstGeom>
        </p:spPr>
        <p:txBody>
          <a:bodyPr>
            <a:spAutoFit/>
          </a:bodyPr>
          <a:lstStyle/>
          <a:p>
            <a:pPr lvl="0"/>
            <a:r>
              <a:rPr lang="en-US" sz="3200" dirty="0">
                <a:solidFill>
                  <a:prstClr val="black"/>
                </a:solidFill>
                <a:latin typeface="Century Gothic" panose="020B0502020202020204"/>
              </a:rPr>
              <a:t>Ln = 4.8 m</a:t>
            </a:r>
          </a:p>
          <a:p>
            <a:pPr lvl="0"/>
            <a:r>
              <a:rPr lang="en-US" sz="3200" dirty="0">
                <a:solidFill>
                  <a:prstClr val="black"/>
                </a:solidFill>
                <a:latin typeface="Century Gothic" panose="020B0502020202020204"/>
              </a:rPr>
              <a:t>Q = 5kN/m2</a:t>
            </a:r>
          </a:p>
          <a:p>
            <a:pPr lvl="0"/>
            <a:r>
              <a:rPr lang="en-US" sz="3200" dirty="0">
                <a:solidFill>
                  <a:prstClr val="black"/>
                </a:solidFill>
                <a:latin typeface="Century Gothic" panose="020B0502020202020204"/>
              </a:rPr>
              <a:t>M = Ln2 * L2 * </a:t>
            </a:r>
            <a:r>
              <a:rPr lang="en-US" sz="3200" dirty="0" smtClean="0">
                <a:solidFill>
                  <a:prstClr val="black"/>
                </a:solidFill>
                <a:latin typeface="Century Gothic" panose="020B0502020202020204"/>
              </a:rPr>
              <a:t>Q/ </a:t>
            </a:r>
            <a:r>
              <a:rPr lang="en-US" sz="3200" dirty="0">
                <a:solidFill>
                  <a:prstClr val="black"/>
                </a:solidFill>
                <a:latin typeface="Century Gothic" panose="020B0502020202020204"/>
              </a:rPr>
              <a:t>8 </a:t>
            </a:r>
            <a:endParaRPr lang="en-US" sz="3200" dirty="0" smtClean="0">
              <a:solidFill>
                <a:prstClr val="black"/>
              </a:solidFill>
              <a:latin typeface="Century Gothic" panose="020B0502020202020204"/>
            </a:endParaRPr>
          </a:p>
          <a:p>
            <a:pPr lvl="0"/>
            <a:r>
              <a:rPr lang="en-US" sz="3200" dirty="0">
                <a:solidFill>
                  <a:prstClr val="black"/>
                </a:solidFill>
                <a:latin typeface="Century Gothic" panose="020B0502020202020204"/>
              </a:rPr>
              <a:t> </a:t>
            </a:r>
            <a:r>
              <a:rPr lang="en-US" sz="3200" dirty="0" smtClean="0">
                <a:solidFill>
                  <a:prstClr val="black"/>
                </a:solidFill>
                <a:latin typeface="Century Gothic" panose="020B0502020202020204"/>
              </a:rPr>
              <a:t>   = </a:t>
            </a:r>
            <a:r>
              <a:rPr lang="en-US" sz="3200" dirty="0" smtClean="0">
                <a:solidFill>
                  <a:schemeClr val="accent1">
                    <a:lumMod val="75000"/>
                  </a:schemeClr>
                </a:solidFill>
                <a:latin typeface="Century Gothic" panose="020B0502020202020204"/>
              </a:rPr>
              <a:t>56.52 </a:t>
            </a:r>
            <a:r>
              <a:rPr lang="en-US" sz="3200" dirty="0" err="1" smtClean="0">
                <a:solidFill>
                  <a:schemeClr val="accent1">
                    <a:lumMod val="75000"/>
                  </a:schemeClr>
                </a:solidFill>
                <a:latin typeface="Century Gothic" panose="020B0502020202020204"/>
              </a:rPr>
              <a:t>kN.m</a:t>
            </a:r>
            <a:endParaRPr lang="en-US" sz="3200" dirty="0">
              <a:solidFill>
                <a:schemeClr val="accent1">
                  <a:lumMod val="75000"/>
                </a:schemeClr>
              </a:solidFill>
              <a:latin typeface="Century Gothic" panose="020B0502020202020204"/>
            </a:endParaRPr>
          </a:p>
          <a:p>
            <a:pPr lvl="0"/>
            <a:endParaRPr lang="en-US" sz="3200" dirty="0">
              <a:solidFill>
                <a:prstClr val="black"/>
              </a:solidFill>
              <a:latin typeface="Century Gothic" panose="020B0502020202020204"/>
            </a:endParaRPr>
          </a:p>
          <a:p>
            <a:pPr lvl="0"/>
            <a:r>
              <a:rPr lang="en-US" sz="3200" dirty="0">
                <a:solidFill>
                  <a:prstClr val="black"/>
                </a:solidFill>
                <a:latin typeface="Century Gothic" panose="020B0502020202020204"/>
              </a:rPr>
              <a:t>From ETABs = </a:t>
            </a:r>
            <a:r>
              <a:rPr lang="en-US" sz="3200" dirty="0">
                <a:solidFill>
                  <a:schemeClr val="accent1">
                    <a:lumMod val="75000"/>
                  </a:schemeClr>
                </a:solidFill>
                <a:latin typeface="Century Gothic" panose="020B0502020202020204"/>
              </a:rPr>
              <a:t>54.1 </a:t>
            </a:r>
            <a:r>
              <a:rPr lang="en-US" sz="3200" dirty="0" err="1">
                <a:solidFill>
                  <a:schemeClr val="accent1">
                    <a:lumMod val="75000"/>
                  </a:schemeClr>
                </a:solidFill>
                <a:latin typeface="Century Gothic" panose="020B0502020202020204"/>
              </a:rPr>
              <a:t>kN.m</a:t>
            </a:r>
            <a:r>
              <a:rPr lang="en-US" sz="3200" dirty="0">
                <a:solidFill>
                  <a:schemeClr val="accent1">
                    <a:lumMod val="75000"/>
                  </a:schemeClr>
                </a:solidFill>
                <a:latin typeface="Century Gothic" panose="020B0502020202020204"/>
              </a:rPr>
              <a:t> </a:t>
            </a:r>
          </a:p>
          <a:p>
            <a:pPr lvl="0"/>
            <a:r>
              <a:rPr lang="en-US" sz="3200" dirty="0">
                <a:solidFill>
                  <a:prstClr val="black"/>
                </a:solidFill>
                <a:latin typeface="Century Gothic" panose="020B0502020202020204"/>
              </a:rPr>
              <a:t>% diff. = 3.7 % &lt; 25</a:t>
            </a:r>
            <a:r>
              <a:rPr lang="en-US" sz="3200" dirty="0" smtClean="0">
                <a:solidFill>
                  <a:prstClr val="black"/>
                </a:solidFill>
                <a:latin typeface="Century Gothic" panose="020B0502020202020204"/>
              </a:rPr>
              <a:t>%</a:t>
            </a:r>
          </a:p>
          <a:p>
            <a:pPr lvl="0"/>
            <a:r>
              <a:rPr lang="en-US" sz="3200" dirty="0" smtClean="0">
                <a:solidFill>
                  <a:prstClr val="black"/>
                </a:solidFill>
                <a:latin typeface="Century Gothic" panose="020B0502020202020204"/>
              </a:rPr>
              <a:t>It`s </a:t>
            </a:r>
            <a:r>
              <a:rPr lang="en-US" sz="3200" b="1" dirty="0" smtClean="0">
                <a:solidFill>
                  <a:prstClr val="black"/>
                </a:solidFill>
                <a:latin typeface="Century Gothic" panose="020B0502020202020204"/>
              </a:rPr>
              <a:t>OK</a:t>
            </a:r>
            <a:endParaRPr lang="en-US" sz="3200" b="1" dirty="0">
              <a:solidFill>
                <a:prstClr val="black"/>
              </a:solidFill>
              <a:latin typeface="Century Gothic" panose="020B0502020202020204"/>
            </a:endParaRPr>
          </a:p>
        </p:txBody>
      </p:sp>
    </p:spTree>
    <p:extLst>
      <p:ext uri="{BB962C8B-B14F-4D97-AF65-F5344CB8AC3E}">
        <p14:creationId xmlns:p14="http://schemas.microsoft.com/office/powerpoint/2010/main" val="3289660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26</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680469" y="1349110"/>
            <a:ext cx="5089856"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3.1.4</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Deflection </a:t>
            </a:r>
            <a:r>
              <a:rPr lang="en-US" sz="3200" b="1" dirty="0">
                <a:solidFill>
                  <a:schemeClr val="accent2">
                    <a:lumMod val="50000"/>
                  </a:schemeClr>
                </a:solidFill>
                <a:latin typeface="Century Gothic" panose="020B0502020202020204"/>
              </a:rPr>
              <a:t>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mc:AlternateContent xmlns:mc="http://schemas.openxmlformats.org/markup-compatibility/2006" xmlns:a14="http://schemas.microsoft.com/office/drawing/2010/main">
        <mc:Choice Requires="a14">
          <p:sp>
            <p:nvSpPr>
              <p:cNvPr id="12" name="Rectangle 11"/>
              <p:cNvSpPr/>
              <p:nvPr/>
            </p:nvSpPr>
            <p:spPr>
              <a:xfrm>
                <a:off x="1247336" y="2168397"/>
                <a:ext cx="2171113" cy="123110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u="none" strike="noStrike" kern="0" cap="none" spc="0" normalizeH="0" baseline="0" noProof="0" dirty="0" smtClean="0">
                    <a:ln>
                      <a:noFill/>
                    </a:ln>
                    <a:solidFill>
                      <a:prstClr val="black"/>
                    </a:solidFill>
                    <a:effectLst/>
                    <a:uLnTx/>
                    <a:uFillTx/>
                  </a:rPr>
                  <a:t>Live: </a:t>
                </a:r>
                <a14:m>
                  <m:oMath xmlns:m="http://schemas.openxmlformats.org/officeDocument/2006/math">
                    <m:r>
                      <a:rPr kumimoji="0" lang="en-US" sz="2800" b="0" i="1" u="none" strike="noStrike" kern="0" cap="none" spc="0" normalizeH="0" baseline="0" noProof="0" smtClean="0">
                        <a:ln>
                          <a:noFill/>
                        </a:ln>
                        <a:solidFill>
                          <a:prstClr val="black"/>
                        </a:solidFill>
                        <a:effectLst/>
                        <a:uLnTx/>
                        <a:uFillTx/>
                        <a:latin typeface="Cambria Math" panose="02040503050406030204" pitchFamily="18" charset="0"/>
                      </a:rPr>
                      <m:t>∆</m:t>
                    </m:r>
                  </m:oMath>
                </a14:m>
                <a:r>
                  <a:rPr kumimoji="0" lang="en-US" sz="2800" b="0" i="0" u="none" strike="noStrike" kern="0" cap="none" spc="0" normalizeH="0" baseline="0" noProof="0" dirty="0" smtClean="0">
                    <a:ln>
                      <a:noFill/>
                    </a:ln>
                    <a:solidFill>
                      <a:prstClr val="black"/>
                    </a:solidFill>
                    <a:effectLst/>
                    <a:uLnTx/>
                    <a:uFillTx/>
                    <a:latin typeface="Century Gothic" panose="020B0502020202020204"/>
                  </a:rPr>
                  <a:t>=4.03mm</a:t>
                </a:r>
                <a:r>
                  <a:rPr kumimoji="0" lang="en-US" sz="2800" b="0" i="0" u="none" strike="noStrike" kern="0" cap="none" spc="0" normalizeH="0" baseline="0" noProof="0" dirty="0">
                    <a:ln>
                      <a:noFill/>
                    </a:ln>
                    <a:solidFill>
                      <a:prstClr val="black"/>
                    </a:solidFill>
                    <a:effectLst/>
                    <a:uLnTx/>
                    <a:uFillTx/>
                    <a:latin typeface="Century Gothic" panose="020B0502020202020204"/>
                  </a:rPr>
                  <a:t/>
                </a:r>
                <a:br>
                  <a:rPr kumimoji="0" lang="en-US" sz="2800" b="0" i="0" u="none" strike="noStrike" kern="0" cap="none" spc="0" normalizeH="0" baseline="0" noProof="0" dirty="0">
                    <a:ln>
                      <a:noFill/>
                    </a:ln>
                    <a:solidFill>
                      <a:prstClr val="black"/>
                    </a:solidFill>
                    <a:effectLst/>
                    <a:uLnTx/>
                    <a:uFillTx/>
                    <a:latin typeface="Century Gothic" panose="020B0502020202020204"/>
                  </a:rPr>
                </a:br>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2" name="Rectangle 11"/>
              <p:cNvSpPr>
                <a:spLocks noRot="1" noChangeAspect="1" noMove="1" noResize="1" noEditPoints="1" noAdjustHandles="1" noChangeArrowheads="1" noChangeShapeType="1" noTextEdit="1"/>
              </p:cNvSpPr>
              <p:nvPr/>
            </p:nvSpPr>
            <p:spPr>
              <a:xfrm>
                <a:off x="1247336" y="2168397"/>
                <a:ext cx="2171113" cy="1231106"/>
              </a:xfrm>
              <a:prstGeom prst="rect">
                <a:avLst/>
              </a:prstGeom>
              <a:blipFill rotWithShape="0">
                <a:blip r:embed="rId2"/>
                <a:stretch>
                  <a:fillRect l="-5899" t="-4950"/>
                </a:stretch>
              </a:blipFill>
            </p:spPr>
            <p:txBody>
              <a:bodyPr/>
              <a:lstStyle/>
              <a:p>
                <a:r>
                  <a:rPr lang="en-US">
                    <a:noFill/>
                  </a:rPr>
                  <a:t> </a:t>
                </a:r>
              </a:p>
            </p:txBody>
          </p:sp>
        </mc:Fallback>
      </mc:AlternateContent>
      <p:pic>
        <p:nvPicPr>
          <p:cNvPr id="13" name="Picture 12"/>
          <p:cNvPicPr/>
          <p:nvPr/>
        </p:nvPicPr>
        <p:blipFill>
          <a:blip r:embed="rId3">
            <a:extLst>
              <a:ext uri="{28A0092B-C50C-407E-A947-70E740481C1C}">
                <a14:useLocalDpi xmlns:a14="http://schemas.microsoft.com/office/drawing/2010/main" val="0"/>
              </a:ext>
            </a:extLst>
          </a:blip>
          <a:stretch>
            <a:fillRect/>
          </a:stretch>
        </p:blipFill>
        <p:spPr>
          <a:xfrm>
            <a:off x="3581400" y="1933885"/>
            <a:ext cx="6949440" cy="4284035"/>
          </a:xfrm>
          <a:prstGeom prst="rect">
            <a:avLst/>
          </a:prstGeom>
        </p:spPr>
      </p:pic>
    </p:spTree>
    <p:extLst>
      <p:ext uri="{BB962C8B-B14F-4D97-AF65-F5344CB8AC3E}">
        <p14:creationId xmlns:p14="http://schemas.microsoft.com/office/powerpoint/2010/main" val="36456467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27</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680469" y="1349110"/>
            <a:ext cx="5089856"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3.1.4</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Deflection </a:t>
            </a:r>
            <a:r>
              <a:rPr lang="en-US" sz="3200" b="1" dirty="0">
                <a:solidFill>
                  <a:schemeClr val="accent2">
                    <a:lumMod val="50000"/>
                  </a:schemeClr>
                </a:solidFill>
                <a:latin typeface="Century Gothic" panose="020B0502020202020204"/>
              </a:rPr>
              <a:t>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mc:AlternateContent xmlns:mc="http://schemas.openxmlformats.org/markup-compatibility/2006" xmlns:a14="http://schemas.microsoft.com/office/drawing/2010/main">
        <mc:Choice Requires="a14">
          <p:sp>
            <p:nvSpPr>
              <p:cNvPr id="12" name="Rectangle 11"/>
              <p:cNvSpPr/>
              <p:nvPr/>
            </p:nvSpPr>
            <p:spPr>
              <a:xfrm>
                <a:off x="878046" y="2271825"/>
                <a:ext cx="2481192"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2400" b="0" i="1" u="none" strike="noStrike" kern="0" cap="none" spc="0" normalizeH="0" baseline="0" noProof="0" smtClean="0">
                        <a:ln>
                          <a:noFill/>
                        </a:ln>
                        <a:solidFill>
                          <a:prstClr val="black"/>
                        </a:solidFill>
                        <a:effectLst/>
                        <a:uLnTx/>
                        <a:uFillTx/>
                        <a:latin typeface="Cambria Math" panose="02040503050406030204" pitchFamily="18" charset="0"/>
                      </a:rPr>
                      <m:t>𝑆𝐷</m:t>
                    </m:r>
                    <m:r>
                      <a:rPr kumimoji="0" lang="en-US" sz="2400" b="0" i="1" u="none" strike="noStrike" kern="0" cap="none" spc="0" normalizeH="0" baseline="0" noProof="0" smtClean="0">
                        <a:ln>
                          <a:noFill/>
                        </a:ln>
                        <a:solidFill>
                          <a:prstClr val="black"/>
                        </a:solidFill>
                        <a:effectLst/>
                        <a:uLnTx/>
                        <a:uFillTx/>
                        <a:latin typeface="Cambria Math" panose="02040503050406030204" pitchFamily="18" charset="0"/>
                      </a:rPr>
                      <m:t>: ∆</m:t>
                    </m:r>
                  </m:oMath>
                </a14:m>
                <a:r>
                  <a:rPr kumimoji="0" lang="en-US" sz="2400" b="0" i="0" u="none" strike="noStrike" kern="0" cap="none" spc="0" normalizeH="0" baseline="0" noProof="0" dirty="0" smtClean="0">
                    <a:ln>
                      <a:noFill/>
                    </a:ln>
                    <a:solidFill>
                      <a:prstClr val="black"/>
                    </a:solidFill>
                    <a:effectLst/>
                    <a:uLnTx/>
                    <a:uFillTx/>
                    <a:latin typeface="Century Gothic" panose="020B0502020202020204"/>
                  </a:rPr>
                  <a:t>=1.617mm</a:t>
                </a:r>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2" name="Rectangle 11"/>
              <p:cNvSpPr>
                <a:spLocks noRot="1" noChangeAspect="1" noMove="1" noResize="1" noEditPoints="1" noAdjustHandles="1" noChangeArrowheads="1" noChangeShapeType="1" noTextEdit="1"/>
              </p:cNvSpPr>
              <p:nvPr/>
            </p:nvSpPr>
            <p:spPr>
              <a:xfrm>
                <a:off x="878046" y="2271825"/>
                <a:ext cx="2481192" cy="461665"/>
              </a:xfrm>
              <a:prstGeom prst="rect">
                <a:avLst/>
              </a:prstGeom>
              <a:blipFill rotWithShape="0">
                <a:blip r:embed="rId2"/>
                <a:stretch>
                  <a:fillRect l="-491" t="-13333" r="-3194" b="-28000"/>
                </a:stretch>
              </a:blipFill>
            </p:spPr>
            <p:txBody>
              <a:bodyPr/>
              <a:lstStyle/>
              <a:p>
                <a:r>
                  <a:rPr lang="en-US">
                    <a:noFill/>
                  </a:rPr>
                  <a:t> </a:t>
                </a:r>
              </a:p>
            </p:txBody>
          </p:sp>
        </mc:Fallback>
      </mc:AlternateContent>
      <p:pic>
        <p:nvPicPr>
          <p:cNvPr id="13" name="Picture 12"/>
          <p:cNvPicPr/>
          <p:nvPr/>
        </p:nvPicPr>
        <p:blipFill>
          <a:blip r:embed="rId3">
            <a:extLst>
              <a:ext uri="{28A0092B-C50C-407E-A947-70E740481C1C}">
                <a14:useLocalDpi xmlns:a14="http://schemas.microsoft.com/office/drawing/2010/main" val="0"/>
              </a:ext>
            </a:extLst>
          </a:blip>
          <a:stretch>
            <a:fillRect/>
          </a:stretch>
        </p:blipFill>
        <p:spPr>
          <a:xfrm>
            <a:off x="4183626" y="1871716"/>
            <a:ext cx="7040880" cy="4455342"/>
          </a:xfrm>
          <a:prstGeom prst="rect">
            <a:avLst/>
          </a:prstGeom>
        </p:spPr>
      </p:pic>
    </p:spTree>
    <p:extLst>
      <p:ext uri="{BB962C8B-B14F-4D97-AF65-F5344CB8AC3E}">
        <p14:creationId xmlns:p14="http://schemas.microsoft.com/office/powerpoint/2010/main" val="24348983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28</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702780"/>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680469" y="1349110"/>
            <a:ext cx="5089856"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3.1.4</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Deflection </a:t>
            </a:r>
            <a:r>
              <a:rPr lang="en-US" sz="3200" b="1" dirty="0">
                <a:solidFill>
                  <a:schemeClr val="accent2">
                    <a:lumMod val="50000"/>
                  </a:schemeClr>
                </a:solidFill>
                <a:latin typeface="Century Gothic" panose="020B0502020202020204"/>
              </a:rPr>
              <a:t>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mc:AlternateContent xmlns:mc="http://schemas.openxmlformats.org/markup-compatibility/2006" xmlns:a14="http://schemas.microsoft.com/office/drawing/2010/main">
        <mc:Choice Requires="a14">
          <p:sp>
            <p:nvSpPr>
              <p:cNvPr id="12" name="Rectangle 11"/>
              <p:cNvSpPr/>
              <p:nvPr/>
            </p:nvSpPr>
            <p:spPr>
              <a:xfrm>
                <a:off x="1004667" y="2192093"/>
                <a:ext cx="2410265" cy="954107"/>
              </a:xfrm>
              <a:prstGeom prst="rect">
                <a:avLst/>
              </a:prstGeom>
            </p:spPr>
            <p:txBody>
              <a:bodyPr wrap="square">
                <a:spAutoFit/>
              </a:bodyPr>
              <a:lstStyle/>
              <a:p>
                <a:pPr lvl="0"/>
                <a14:m>
                  <m:oMathPara xmlns:m="http://schemas.openxmlformats.org/officeDocument/2006/math">
                    <m:oMathParaPr>
                      <m:jc m:val="centerGroup"/>
                    </m:oMathParaPr>
                    <m:oMath xmlns:m="http://schemas.openxmlformats.org/officeDocument/2006/math">
                      <m:r>
                        <a:rPr lang="en-US" sz="2800" b="0" i="1" smtClean="0">
                          <a:solidFill>
                            <a:prstClr val="black"/>
                          </a:solidFill>
                          <a:latin typeface="Cambria Math" panose="02040503050406030204" pitchFamily="18" charset="0"/>
                        </a:rPr>
                        <m:t>𝐷𝑒𝑎𝑑</m:t>
                      </m:r>
                      <m:r>
                        <a:rPr lang="en-US" sz="2800" b="0" i="1" smtClean="0">
                          <a:solidFill>
                            <a:prstClr val="black"/>
                          </a:solidFill>
                          <a:latin typeface="Cambria Math" panose="02040503050406030204" pitchFamily="18" charset="0"/>
                        </a:rPr>
                        <m:t>:              </m:t>
                      </m:r>
                    </m:oMath>
                  </m:oMathPara>
                </a14:m>
                <a:endParaRPr lang="en-US" sz="2800" b="0" i="1" dirty="0" smtClean="0">
                  <a:solidFill>
                    <a:prstClr val="black"/>
                  </a:solidFill>
                  <a:latin typeface="Cambria Math" panose="02040503050406030204" pitchFamily="18" charset="0"/>
                </a:endParaRPr>
              </a:p>
              <a:p>
                <a:pPr lvl="0"/>
                <a14:m>
                  <m:oMath xmlns:m="http://schemas.openxmlformats.org/officeDocument/2006/math">
                    <m:r>
                      <a:rPr lang="en-US" sz="2800" i="1" smtClean="0">
                        <a:solidFill>
                          <a:prstClr val="black"/>
                        </a:solidFill>
                        <a:latin typeface="Cambria Math" panose="02040503050406030204" pitchFamily="18" charset="0"/>
                      </a:rPr>
                      <m:t>∆</m:t>
                    </m:r>
                    <m:r>
                      <a:rPr lang="en-US" sz="2800" b="0" i="1" smtClean="0">
                        <a:solidFill>
                          <a:prstClr val="black"/>
                        </a:solidFill>
                        <a:latin typeface="Cambria Math" panose="02040503050406030204" pitchFamily="18" charset="0"/>
                      </a:rPr>
                      <m:t> </m:t>
                    </m:r>
                  </m:oMath>
                </a14:m>
                <a:r>
                  <a:rPr lang="en-US" sz="2800" dirty="0" smtClean="0">
                    <a:solidFill>
                      <a:prstClr val="black"/>
                    </a:solidFill>
                    <a:latin typeface="Century Gothic" panose="020B0502020202020204"/>
                  </a:rPr>
                  <a:t>=2.827mm</a:t>
                </a:r>
                <a:endParaRPr lang="en-US" dirty="0">
                  <a:solidFill>
                    <a:prstClr val="black"/>
                  </a:solidFill>
                  <a:latin typeface="Century Gothic" panose="020B0502020202020204"/>
                </a:endParaRPr>
              </a:p>
            </p:txBody>
          </p:sp>
        </mc:Choice>
        <mc:Fallback xmlns="">
          <p:sp>
            <p:nvSpPr>
              <p:cNvPr id="12" name="Rectangle 11"/>
              <p:cNvSpPr>
                <a:spLocks noRot="1" noChangeAspect="1" noMove="1" noResize="1" noEditPoints="1" noAdjustHandles="1" noChangeArrowheads="1" noChangeShapeType="1" noTextEdit="1"/>
              </p:cNvSpPr>
              <p:nvPr/>
            </p:nvSpPr>
            <p:spPr>
              <a:xfrm>
                <a:off x="1004667" y="2192093"/>
                <a:ext cx="2410265" cy="954107"/>
              </a:xfrm>
              <a:prstGeom prst="rect">
                <a:avLst/>
              </a:prstGeom>
              <a:blipFill rotWithShape="0">
                <a:blip r:embed="rId2"/>
                <a:stretch>
                  <a:fillRect b="-17308"/>
                </a:stretch>
              </a:blipFill>
            </p:spPr>
            <p:txBody>
              <a:bodyPr/>
              <a:lstStyle/>
              <a:p>
                <a:r>
                  <a:rPr lang="en-US">
                    <a:noFill/>
                  </a:rPr>
                  <a:t> </a:t>
                </a:r>
              </a:p>
            </p:txBody>
          </p:sp>
        </mc:Fallback>
      </mc:AlternateContent>
      <p:pic>
        <p:nvPicPr>
          <p:cNvPr id="13" name="Picture 12"/>
          <p:cNvPicPr/>
          <p:nvPr/>
        </p:nvPicPr>
        <p:blipFill>
          <a:blip r:embed="rId3">
            <a:extLst>
              <a:ext uri="{28A0092B-C50C-407E-A947-70E740481C1C}">
                <a14:useLocalDpi xmlns:a14="http://schemas.microsoft.com/office/drawing/2010/main" val="0"/>
              </a:ext>
            </a:extLst>
          </a:blip>
          <a:stretch>
            <a:fillRect/>
          </a:stretch>
        </p:blipFill>
        <p:spPr>
          <a:xfrm>
            <a:off x="3656273" y="1871716"/>
            <a:ext cx="7680960" cy="4455342"/>
          </a:xfrm>
          <a:prstGeom prst="rect">
            <a:avLst/>
          </a:prstGeom>
        </p:spPr>
      </p:pic>
    </p:spTree>
    <p:extLst>
      <p:ext uri="{BB962C8B-B14F-4D97-AF65-F5344CB8AC3E}">
        <p14:creationId xmlns:p14="http://schemas.microsoft.com/office/powerpoint/2010/main" val="3310092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29</a:t>
            </a:fld>
            <a:endParaRPr lang="en-US" sz="1800" b="1">
              <a:solidFill>
                <a:schemeClr val="accent6">
                  <a:lumMod val="75000"/>
                </a:schemeClr>
              </a:solidFill>
            </a:endParaRPr>
          </a:p>
        </p:txBody>
      </p:sp>
      <p:grpSp>
        <p:nvGrpSpPr>
          <p:cNvPr id="7" name="مجموعة 8"/>
          <p:cNvGrpSpPr/>
          <p:nvPr/>
        </p:nvGrpSpPr>
        <p:grpSpPr>
          <a:xfrm>
            <a:off x="186362" y="195562"/>
            <a:ext cx="3721961" cy="584775"/>
            <a:chOff x="609600" y="381000"/>
            <a:chExt cx="2667000" cy="917783"/>
          </a:xfrm>
        </p:grpSpPr>
        <p:sp>
          <p:nvSpPr>
            <p:cNvPr id="8" name="مربع نص 4"/>
            <p:cNvSpPr txBox="1"/>
            <p:nvPr/>
          </p:nvSpPr>
          <p:spPr>
            <a:xfrm>
              <a:off x="990600" y="381000"/>
              <a:ext cx="2286000" cy="917783"/>
            </a:xfrm>
            <a:prstGeom prst="rect">
              <a:avLst/>
            </a:prstGeom>
            <a:solidFill>
              <a:schemeClr val="bg1">
                <a:lumMod val="50000"/>
              </a:schemeClr>
            </a:solidFill>
          </p:spPr>
          <p:txBody>
            <a:bodyPr wrap="square" rtlCol="0">
              <a:spAutoFit/>
            </a:bodyPr>
            <a:lstStyle/>
            <a:p>
              <a:pPr lvl="0" algn="ctr">
                <a:defRPr/>
              </a:pPr>
              <a:r>
                <a:rPr lang="en-US" sz="2000" b="1" dirty="0">
                  <a:solidFill>
                    <a:schemeClr val="bg1"/>
                  </a:solidFill>
                </a:rPr>
                <a:t>Modeling Using </a:t>
              </a:r>
              <a:r>
                <a:rPr lang="en-US" sz="2000" b="1" dirty="0" smtClean="0">
                  <a:solidFill>
                    <a:schemeClr val="bg1"/>
                  </a:solidFill>
                </a:rPr>
                <a:t>ETABs</a:t>
              </a:r>
              <a:r>
                <a:rPr lang="en-US" sz="3200" b="1" dirty="0" smtClean="0">
                  <a:solidFill>
                    <a:schemeClr val="bg1"/>
                  </a:solidFill>
                </a:rPr>
                <a:t> </a:t>
              </a:r>
              <a:endParaRPr lang="en-US" sz="3200" b="1" dirty="0">
                <a:solidFill>
                  <a:schemeClr val="bg1"/>
                </a:solidFill>
              </a:endParaRPr>
            </a:p>
          </p:txBody>
        </p:sp>
        <p:sp>
          <p:nvSpPr>
            <p:cNvPr id="9" name="مربع نص 6"/>
            <p:cNvSpPr txBox="1"/>
            <p:nvPr/>
          </p:nvSpPr>
          <p:spPr>
            <a:xfrm>
              <a:off x="609600" y="381000"/>
              <a:ext cx="381000" cy="724566"/>
            </a:xfrm>
            <a:prstGeom prst="rect">
              <a:avLst/>
            </a:prstGeom>
            <a:solidFill>
              <a:srgbClr val="FFC000"/>
            </a:solidFill>
          </p:spPr>
          <p:txBody>
            <a:bodyPr wrap="square" rtlCol="0">
              <a:spAutoFit/>
            </a:bodyPr>
            <a:lstStyle/>
            <a:p>
              <a:pPr algn="ctr"/>
              <a:r>
                <a:rPr lang="en-US" sz="2400" b="1" dirty="0" smtClean="0"/>
                <a:t>3</a:t>
              </a:r>
              <a:endParaRPr lang="en-US" sz="1600" b="1" dirty="0"/>
            </a:p>
          </p:txBody>
        </p:sp>
      </p:grpSp>
      <p:sp>
        <p:nvSpPr>
          <p:cNvPr id="5" name="Rectangle 4"/>
          <p:cNvSpPr/>
          <p:nvPr/>
        </p:nvSpPr>
        <p:spPr>
          <a:xfrm>
            <a:off x="427703" y="910528"/>
            <a:ext cx="4186339" cy="707886"/>
          </a:xfrm>
          <a:prstGeom prst="rect">
            <a:avLst/>
          </a:prstGeom>
        </p:spPr>
        <p:txBody>
          <a:bodyPr wrap="none">
            <a:spAutoFit/>
          </a:bodyPr>
          <a:lstStyle/>
          <a:p>
            <a:pPr lvl="0">
              <a:defRPr/>
            </a:pPr>
            <a:r>
              <a:rPr lang="en-US" sz="4000" b="1" dirty="0">
                <a:solidFill>
                  <a:srgbClr val="FFC000"/>
                </a:solidFill>
              </a:rPr>
              <a:t>3</a:t>
            </a:r>
            <a:r>
              <a:rPr lang="ar-SA" sz="4000" b="1" dirty="0" smtClean="0">
                <a:solidFill>
                  <a:srgbClr val="FFC000"/>
                </a:solidFill>
              </a:rPr>
              <a:t>.</a:t>
            </a:r>
            <a:r>
              <a:rPr lang="en-US" sz="4000" b="1" dirty="0">
                <a:solidFill>
                  <a:srgbClr val="FFC000"/>
                </a:solidFill>
              </a:rPr>
              <a:t>1</a:t>
            </a:r>
            <a:r>
              <a:rPr lang="en-US" sz="4000" b="1" dirty="0" smtClean="0">
                <a:solidFill>
                  <a:srgbClr val="FFC000"/>
                </a:solidFill>
              </a:rPr>
              <a:t>: </a:t>
            </a:r>
            <a:r>
              <a:rPr lang="en-US" sz="4000" b="1" dirty="0" smtClean="0">
                <a:solidFill>
                  <a:srgbClr val="70AD47">
                    <a:lumMod val="75000"/>
                  </a:srgbClr>
                </a:solidFill>
              </a:rPr>
              <a:t>Model </a:t>
            </a:r>
            <a:r>
              <a:rPr lang="en-US" sz="4000" b="1" dirty="0">
                <a:solidFill>
                  <a:srgbClr val="70AD47">
                    <a:lumMod val="75000"/>
                  </a:srgbClr>
                </a:solidFill>
              </a:rPr>
              <a:t>Checks </a:t>
            </a:r>
          </a:p>
        </p:txBody>
      </p:sp>
      <p:sp>
        <p:nvSpPr>
          <p:cNvPr id="6" name="Rectangle 5"/>
          <p:cNvSpPr/>
          <p:nvPr/>
        </p:nvSpPr>
        <p:spPr>
          <a:xfrm>
            <a:off x="542095" y="1576402"/>
            <a:ext cx="5089856"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3.1.4</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Deflection </a:t>
            </a:r>
            <a:r>
              <a:rPr lang="en-US" sz="3200" b="1" dirty="0">
                <a:solidFill>
                  <a:schemeClr val="accent2">
                    <a:lumMod val="50000"/>
                  </a:schemeClr>
                </a:solidFill>
                <a:latin typeface="Century Gothic" panose="020B0502020202020204"/>
              </a:rPr>
              <a:t>check </a:t>
            </a:r>
            <a:r>
              <a:rPr lang="en-US" sz="3200" b="1" dirty="0" smtClean="0">
                <a:solidFill>
                  <a:schemeClr val="accent2">
                    <a:lumMod val="50000"/>
                  </a:schemeClr>
                </a:solidFill>
                <a:latin typeface="Century Gothic" panose="020B0502020202020204"/>
              </a:rPr>
              <a:t>  </a:t>
            </a:r>
            <a:endParaRPr lang="en-US" sz="3200" b="1" dirty="0">
              <a:solidFill>
                <a:schemeClr val="accent2">
                  <a:lumMod val="50000"/>
                </a:schemeClr>
              </a:solidFill>
              <a:latin typeface="Century Gothic" panose="020B0502020202020204"/>
            </a:endParaRPr>
          </a:p>
        </p:txBody>
      </p:sp>
      <p:sp>
        <p:nvSpPr>
          <p:cNvPr id="11" name="Rectangle 10"/>
          <p:cNvSpPr/>
          <p:nvPr/>
        </p:nvSpPr>
        <p:spPr>
          <a:xfrm>
            <a:off x="367079" y="1871716"/>
            <a:ext cx="269626" cy="461665"/>
          </a:xfrm>
          <a:prstGeom prst="rect">
            <a:avLst/>
          </a:prstGeom>
        </p:spPr>
        <p:txBody>
          <a:bodyPr wrap="none">
            <a:spAutoFit/>
          </a:bodyPr>
          <a:lstStyle/>
          <a:p>
            <a:pPr lvl="0"/>
            <a:r>
              <a:rPr lang="en-US" sz="2400" dirty="0" smtClean="0">
                <a:solidFill>
                  <a:prstClr val="black"/>
                </a:solidFill>
                <a:latin typeface="Century Gothic" panose="020B0502020202020204"/>
              </a:rPr>
              <a:t> </a:t>
            </a:r>
            <a:endParaRPr lang="en-US" sz="2400" dirty="0">
              <a:solidFill>
                <a:prstClr val="black"/>
              </a:solidFill>
              <a:latin typeface="Century Gothic" panose="020B0502020202020204"/>
            </a:endParaRPr>
          </a:p>
        </p:txBody>
      </p:sp>
      <mc:AlternateContent xmlns:mc="http://schemas.openxmlformats.org/markup-compatibility/2006" xmlns:a14="http://schemas.microsoft.com/office/drawing/2010/main">
        <mc:Choice Requires="a14">
          <p:sp>
            <p:nvSpPr>
              <p:cNvPr id="12" name="Rectangle 11"/>
              <p:cNvSpPr/>
              <p:nvPr/>
            </p:nvSpPr>
            <p:spPr>
              <a:xfrm>
                <a:off x="891975" y="2614819"/>
                <a:ext cx="7492218" cy="2127442"/>
              </a:xfrm>
              <a:prstGeom prst="rect">
                <a:avLst/>
              </a:prstGeom>
            </p:spPr>
            <p:txBody>
              <a:bodyPr wrap="square">
                <a:spAutoFit/>
              </a:bodyPr>
              <a:lstStyle/>
              <a:p>
                <a:pPr lvl="0" defTabSz="457200">
                  <a:spcBef>
                    <a:spcPts val="1000"/>
                  </a:spcBef>
                  <a:buClr>
                    <a:srgbClr val="A53010"/>
                  </a:buClr>
                </a:pPr>
                <a14:m>
                  <m:oMath xmlns:m="http://schemas.openxmlformats.org/officeDocument/2006/math">
                    <m:r>
                      <a:rPr lang="en-US" sz="3200" i="1">
                        <a:solidFill>
                          <a:prstClr val="black">
                            <a:lumMod val="75000"/>
                            <a:lumOff val="25000"/>
                          </a:prstClr>
                        </a:solidFill>
                        <a:latin typeface="Cambria Math" panose="02040503050406030204" pitchFamily="18" charset="0"/>
                      </a:rPr>
                      <m:t>∆ </m:t>
                    </m:r>
                    <m:r>
                      <a:rPr lang="en-US" sz="3200" i="1">
                        <a:solidFill>
                          <a:prstClr val="black">
                            <a:lumMod val="75000"/>
                            <a:lumOff val="25000"/>
                          </a:prstClr>
                        </a:solidFill>
                        <a:latin typeface="Cambria Math" panose="02040503050406030204" pitchFamily="18" charset="0"/>
                      </a:rPr>
                      <m:t>𝑙𝑜𝑛𝑔</m:t>
                    </m:r>
                    <m:r>
                      <a:rPr lang="en-US" sz="3200" i="1">
                        <a:solidFill>
                          <a:prstClr val="black">
                            <a:lumMod val="75000"/>
                            <a:lumOff val="25000"/>
                          </a:prstClr>
                        </a:solidFill>
                        <a:latin typeface="Cambria Math" panose="02040503050406030204" pitchFamily="18" charset="0"/>
                      </a:rPr>
                      <m:t> </m:t>
                    </m:r>
                    <m:r>
                      <a:rPr lang="en-US" sz="3200" i="1">
                        <a:solidFill>
                          <a:prstClr val="black">
                            <a:lumMod val="75000"/>
                            <a:lumOff val="25000"/>
                          </a:prstClr>
                        </a:solidFill>
                        <a:latin typeface="Cambria Math" panose="02040503050406030204" pitchFamily="18" charset="0"/>
                      </a:rPr>
                      <m:t>𝑡𝑒𝑟𝑚</m:t>
                    </m:r>
                    <m:d>
                      <m:dPr>
                        <m:ctrlPr>
                          <a:rPr lang="en-US" sz="3200" i="1">
                            <a:solidFill>
                              <a:prstClr val="black">
                                <a:lumMod val="75000"/>
                                <a:lumOff val="25000"/>
                              </a:prstClr>
                            </a:solidFill>
                            <a:latin typeface="Cambria Math" panose="02040503050406030204" pitchFamily="18" charset="0"/>
                          </a:rPr>
                        </m:ctrlPr>
                      </m:dPr>
                      <m:e>
                        <m:sSub>
                          <m:sSubPr>
                            <m:ctrlPr>
                              <a:rPr lang="en-US" sz="3200" i="1">
                                <a:solidFill>
                                  <a:prstClr val="black">
                                    <a:lumMod val="75000"/>
                                    <a:lumOff val="25000"/>
                                  </a:prstClr>
                                </a:solidFill>
                                <a:latin typeface="Cambria Math" panose="02040503050406030204" pitchFamily="18" charset="0"/>
                              </a:rPr>
                            </m:ctrlPr>
                          </m:sSubPr>
                          <m:e>
                            <m:r>
                              <a:rPr lang="en-US" sz="3200" i="1">
                                <a:solidFill>
                                  <a:prstClr val="black">
                                    <a:lumMod val="75000"/>
                                    <a:lumOff val="25000"/>
                                  </a:prstClr>
                                </a:solidFill>
                                <a:latin typeface="Cambria Math" panose="02040503050406030204" pitchFamily="18" charset="0"/>
                              </a:rPr>
                              <m:t>2</m:t>
                            </m:r>
                            <m:r>
                              <a:rPr lang="en-US" sz="3200" i="1">
                                <a:solidFill>
                                  <a:prstClr val="black">
                                    <a:lumMod val="75000"/>
                                    <a:lumOff val="25000"/>
                                  </a:prstClr>
                                </a:solidFill>
                                <a:latin typeface="Cambria Math" panose="02040503050406030204" pitchFamily="18" charset="0"/>
                              </a:rPr>
                              <m:t>𝑊</m:t>
                            </m:r>
                          </m:e>
                          <m:sub>
                            <m:r>
                              <a:rPr lang="en-US" sz="3200" i="1">
                                <a:solidFill>
                                  <a:prstClr val="black">
                                    <a:lumMod val="75000"/>
                                    <a:lumOff val="25000"/>
                                  </a:prstClr>
                                </a:solidFill>
                                <a:latin typeface="Cambria Math" panose="02040503050406030204" pitchFamily="18" charset="0"/>
                              </a:rPr>
                              <m:t>𝐷</m:t>
                            </m:r>
                          </m:sub>
                        </m:sSub>
                        <m:r>
                          <a:rPr lang="en-US" sz="3200" i="1">
                            <a:solidFill>
                              <a:prstClr val="black">
                                <a:lumMod val="75000"/>
                                <a:lumOff val="25000"/>
                              </a:prstClr>
                            </a:solidFill>
                            <a:latin typeface="Cambria Math" panose="02040503050406030204" pitchFamily="18" charset="0"/>
                          </a:rPr>
                          <m:t>+</m:t>
                        </m:r>
                        <m:sSub>
                          <m:sSubPr>
                            <m:ctrlPr>
                              <a:rPr lang="en-US" sz="3200" i="1">
                                <a:solidFill>
                                  <a:prstClr val="black">
                                    <a:lumMod val="75000"/>
                                    <a:lumOff val="25000"/>
                                  </a:prstClr>
                                </a:solidFill>
                                <a:latin typeface="Cambria Math" panose="02040503050406030204" pitchFamily="18" charset="0"/>
                              </a:rPr>
                            </m:ctrlPr>
                          </m:sSubPr>
                          <m:e>
                            <m:r>
                              <a:rPr lang="en-US" sz="3200" i="1">
                                <a:solidFill>
                                  <a:prstClr val="black">
                                    <a:lumMod val="75000"/>
                                    <a:lumOff val="25000"/>
                                  </a:prstClr>
                                </a:solidFill>
                                <a:latin typeface="Cambria Math" panose="02040503050406030204" pitchFamily="18" charset="0"/>
                              </a:rPr>
                              <m:t>1</m:t>
                            </m:r>
                            <m:r>
                              <a:rPr lang="en-US" sz="3200" i="1">
                                <a:solidFill>
                                  <a:prstClr val="black">
                                    <a:lumMod val="75000"/>
                                    <a:lumOff val="25000"/>
                                  </a:prstClr>
                                </a:solidFill>
                                <a:latin typeface="Cambria Math" panose="02040503050406030204" pitchFamily="18" charset="0"/>
                              </a:rPr>
                              <m:t>.</m:t>
                            </m:r>
                            <m:r>
                              <a:rPr lang="en-US" sz="3200" i="1">
                                <a:solidFill>
                                  <a:prstClr val="black">
                                    <a:lumMod val="75000"/>
                                    <a:lumOff val="25000"/>
                                  </a:prstClr>
                                </a:solidFill>
                                <a:latin typeface="Cambria Math" panose="02040503050406030204" pitchFamily="18" charset="0"/>
                              </a:rPr>
                              <m:t>5</m:t>
                            </m:r>
                            <m:r>
                              <a:rPr lang="en-US" sz="3200" i="1">
                                <a:solidFill>
                                  <a:prstClr val="black">
                                    <a:lumMod val="75000"/>
                                    <a:lumOff val="25000"/>
                                  </a:prstClr>
                                </a:solidFill>
                                <a:latin typeface="Cambria Math" panose="02040503050406030204" pitchFamily="18" charset="0"/>
                              </a:rPr>
                              <m:t>𝑊</m:t>
                            </m:r>
                          </m:e>
                          <m:sub>
                            <m:r>
                              <a:rPr lang="en-US" sz="3200" i="1">
                                <a:solidFill>
                                  <a:prstClr val="black">
                                    <a:lumMod val="75000"/>
                                    <a:lumOff val="25000"/>
                                  </a:prstClr>
                                </a:solidFill>
                                <a:latin typeface="Cambria Math" panose="02040503050406030204" pitchFamily="18" charset="0"/>
                              </a:rPr>
                              <m:t>𝐿</m:t>
                            </m:r>
                          </m:sub>
                        </m:sSub>
                      </m:e>
                    </m:d>
                    <m:r>
                      <a:rPr lang="en-US" sz="3200" i="1">
                        <a:solidFill>
                          <a:prstClr val="black">
                            <a:lumMod val="75000"/>
                            <a:lumOff val="25000"/>
                          </a:prstClr>
                        </a:solidFill>
                        <a:latin typeface="Cambria Math" panose="02040503050406030204" pitchFamily="18" charset="0"/>
                      </a:rPr>
                      <m:t> </m:t>
                    </m:r>
                  </m:oMath>
                </a14:m>
                <a:r>
                  <a:rPr lang="en-US" sz="3200" dirty="0">
                    <a:solidFill>
                      <a:prstClr val="black">
                        <a:lumMod val="75000"/>
                        <a:lumOff val="25000"/>
                      </a:prstClr>
                    </a:solidFill>
                    <a:latin typeface="Century Gothic" panose="020B0502020202020204"/>
                  </a:rPr>
                  <a:t>=</a:t>
                </a:r>
                <a:r>
                  <a:rPr lang="en-US" sz="3200" dirty="0">
                    <a:solidFill>
                      <a:schemeClr val="accent1">
                        <a:lumMod val="75000"/>
                      </a:schemeClr>
                    </a:solidFill>
                    <a:latin typeface="Century Gothic" panose="020B0502020202020204"/>
                  </a:rPr>
                  <a:t>16.3mm</a:t>
                </a:r>
                <a:r>
                  <a:rPr lang="en-US" sz="3200" dirty="0">
                    <a:solidFill>
                      <a:prstClr val="black">
                        <a:lumMod val="75000"/>
                        <a:lumOff val="25000"/>
                      </a:prstClr>
                    </a:solidFill>
                    <a:latin typeface="Century Gothic" panose="020B0502020202020204"/>
                  </a:rPr>
                  <a:t> </a:t>
                </a:r>
              </a:p>
              <a:p>
                <a:pPr lvl="0" defTabSz="457200">
                  <a:spcBef>
                    <a:spcPts val="1000"/>
                  </a:spcBef>
                  <a:buClr>
                    <a:srgbClr val="A53010"/>
                  </a:buClr>
                </a:pPr>
                <a14:m>
                  <m:oMathPara xmlns:m="http://schemas.openxmlformats.org/officeDocument/2006/math">
                    <m:oMathParaPr>
                      <m:jc m:val="left"/>
                    </m:oMathParaPr>
                    <m:oMath xmlns:m="http://schemas.openxmlformats.org/officeDocument/2006/math">
                      <m:r>
                        <a:rPr lang="en-US" sz="3200" i="1" dirty="0">
                          <a:solidFill>
                            <a:prstClr val="black">
                              <a:lumMod val="75000"/>
                              <a:lumOff val="25000"/>
                            </a:prstClr>
                          </a:solidFill>
                          <a:latin typeface="Cambria Math" panose="02040503050406030204" pitchFamily="18" charset="0"/>
                        </a:rPr>
                        <m:t>∆ </m:t>
                      </m:r>
                      <m:r>
                        <a:rPr lang="en-US" sz="3200" i="1" dirty="0">
                          <a:solidFill>
                            <a:prstClr val="black">
                              <a:lumMod val="75000"/>
                              <a:lumOff val="25000"/>
                            </a:prstClr>
                          </a:solidFill>
                          <a:latin typeface="Cambria Math" panose="02040503050406030204" pitchFamily="18" charset="0"/>
                        </a:rPr>
                        <m:t>𝑎𝑙𝑙𝑜𝑤𝑎𝑏𝑙𝑒</m:t>
                      </m:r>
                      <m:r>
                        <a:rPr lang="en-US" sz="3200" i="1" dirty="0">
                          <a:solidFill>
                            <a:prstClr val="black">
                              <a:lumMod val="75000"/>
                              <a:lumOff val="25000"/>
                            </a:prstClr>
                          </a:solidFill>
                          <a:latin typeface="Cambria Math" panose="02040503050406030204" pitchFamily="18" charset="0"/>
                        </a:rPr>
                        <m:t>( </m:t>
                      </m:r>
                      <m:f>
                        <m:fPr>
                          <m:ctrlPr>
                            <a:rPr lang="en-US" sz="3200" i="1" dirty="0">
                              <a:solidFill>
                                <a:prstClr val="black">
                                  <a:lumMod val="75000"/>
                                  <a:lumOff val="25000"/>
                                </a:prstClr>
                              </a:solidFill>
                              <a:latin typeface="Cambria Math" panose="02040503050406030204" pitchFamily="18" charset="0"/>
                            </a:rPr>
                          </m:ctrlPr>
                        </m:fPr>
                        <m:num>
                          <m:r>
                            <a:rPr lang="en-US" sz="3200" i="1" dirty="0">
                              <a:solidFill>
                                <a:prstClr val="black">
                                  <a:lumMod val="75000"/>
                                  <a:lumOff val="25000"/>
                                </a:prstClr>
                              </a:solidFill>
                              <a:latin typeface="Cambria Math" panose="02040503050406030204" pitchFamily="18" charset="0"/>
                            </a:rPr>
                            <m:t>𝐿</m:t>
                          </m:r>
                        </m:num>
                        <m:den>
                          <m:r>
                            <a:rPr lang="en-US" sz="3200" i="1" dirty="0">
                              <a:solidFill>
                                <a:prstClr val="black">
                                  <a:lumMod val="75000"/>
                                  <a:lumOff val="25000"/>
                                </a:prstClr>
                              </a:solidFill>
                              <a:latin typeface="Cambria Math" panose="02040503050406030204" pitchFamily="18" charset="0"/>
                            </a:rPr>
                            <m:t>240</m:t>
                          </m:r>
                        </m:den>
                      </m:f>
                      <m:r>
                        <a:rPr lang="en-US" sz="3200" i="1" dirty="0">
                          <a:solidFill>
                            <a:prstClr val="black">
                              <a:lumMod val="75000"/>
                              <a:lumOff val="25000"/>
                            </a:prstClr>
                          </a:solidFill>
                          <a:latin typeface="Cambria Math" panose="02040503050406030204" pitchFamily="18" charset="0"/>
                        </a:rPr>
                        <m:t> )=</m:t>
                      </m:r>
                      <m:r>
                        <a:rPr lang="en-US" sz="3200" i="1" dirty="0" smtClean="0">
                          <a:solidFill>
                            <a:schemeClr val="accent1">
                              <a:lumMod val="75000"/>
                            </a:schemeClr>
                          </a:solidFill>
                          <a:latin typeface="Cambria Math" panose="02040503050406030204" pitchFamily="18" charset="0"/>
                        </a:rPr>
                        <m:t>26</m:t>
                      </m:r>
                      <m:r>
                        <a:rPr lang="en-US" sz="3200" i="1" dirty="0" smtClean="0">
                          <a:solidFill>
                            <a:schemeClr val="accent1">
                              <a:lumMod val="75000"/>
                            </a:schemeClr>
                          </a:solidFill>
                          <a:latin typeface="Cambria Math" panose="02040503050406030204" pitchFamily="18" charset="0"/>
                        </a:rPr>
                        <m:t>.</m:t>
                      </m:r>
                      <m:r>
                        <a:rPr lang="en-US" sz="3200" i="1" dirty="0" smtClean="0">
                          <a:solidFill>
                            <a:schemeClr val="accent1">
                              <a:lumMod val="75000"/>
                            </a:schemeClr>
                          </a:solidFill>
                          <a:latin typeface="Cambria Math" panose="02040503050406030204" pitchFamily="18" charset="0"/>
                        </a:rPr>
                        <m:t>8</m:t>
                      </m:r>
                      <m:r>
                        <a:rPr lang="en-US" sz="3200" i="1" dirty="0" smtClean="0">
                          <a:solidFill>
                            <a:schemeClr val="accent1">
                              <a:lumMod val="75000"/>
                            </a:schemeClr>
                          </a:solidFill>
                          <a:latin typeface="Cambria Math" panose="02040503050406030204" pitchFamily="18" charset="0"/>
                        </a:rPr>
                        <m:t>𝑚𝑚</m:t>
                      </m:r>
                    </m:oMath>
                  </m:oMathPara>
                </a14:m>
                <a:endParaRPr lang="en-US" sz="3200" dirty="0">
                  <a:solidFill>
                    <a:schemeClr val="accent1">
                      <a:lumMod val="75000"/>
                    </a:schemeClr>
                  </a:solidFill>
                  <a:latin typeface="Century Gothic" panose="020B0502020202020204"/>
                </a:endParaRPr>
              </a:p>
              <a:p>
                <a:pPr lvl="0" defTabSz="457200">
                  <a:spcBef>
                    <a:spcPts val="1000"/>
                  </a:spcBef>
                  <a:buClr>
                    <a:srgbClr val="A53010"/>
                  </a:buClr>
                </a:pPr>
                <a14:m>
                  <m:oMath xmlns:m="http://schemas.openxmlformats.org/officeDocument/2006/math">
                    <m:r>
                      <a:rPr lang="en-US" sz="3200" i="1">
                        <a:solidFill>
                          <a:prstClr val="black">
                            <a:lumMod val="75000"/>
                            <a:lumOff val="25000"/>
                          </a:prstClr>
                        </a:solidFill>
                        <a:latin typeface="Cambria Math" panose="02040503050406030204" pitchFamily="18" charset="0"/>
                      </a:rPr>
                      <m:t>∆ </m:t>
                    </m:r>
                    <m:r>
                      <a:rPr lang="en-US" sz="3200" i="1">
                        <a:solidFill>
                          <a:prstClr val="black">
                            <a:lumMod val="75000"/>
                            <a:lumOff val="25000"/>
                          </a:prstClr>
                        </a:solidFill>
                        <a:latin typeface="Cambria Math" panose="02040503050406030204" pitchFamily="18" charset="0"/>
                      </a:rPr>
                      <m:t>𝑙𝑜𝑛𝑔</m:t>
                    </m:r>
                    <m:r>
                      <a:rPr lang="en-US" sz="3200" i="1">
                        <a:solidFill>
                          <a:prstClr val="black">
                            <a:lumMod val="75000"/>
                            <a:lumOff val="25000"/>
                          </a:prstClr>
                        </a:solidFill>
                        <a:latin typeface="Cambria Math" panose="02040503050406030204" pitchFamily="18" charset="0"/>
                      </a:rPr>
                      <m:t> </m:t>
                    </m:r>
                    <m:r>
                      <a:rPr lang="en-US" sz="3200" i="1">
                        <a:solidFill>
                          <a:prstClr val="black">
                            <a:lumMod val="75000"/>
                            <a:lumOff val="25000"/>
                          </a:prstClr>
                        </a:solidFill>
                        <a:latin typeface="Cambria Math" panose="02040503050406030204" pitchFamily="18" charset="0"/>
                      </a:rPr>
                      <m:t>𝑡𝑒𝑟𝑚</m:t>
                    </m:r>
                  </m:oMath>
                </a14:m>
                <a:r>
                  <a:rPr lang="en-US" sz="3200" dirty="0">
                    <a:solidFill>
                      <a:prstClr val="black">
                        <a:lumMod val="75000"/>
                        <a:lumOff val="25000"/>
                      </a:prstClr>
                    </a:solidFill>
                    <a:latin typeface="Century Gothic" panose="020B0502020202020204"/>
                  </a:rPr>
                  <a:t> &lt; </a:t>
                </a:r>
                <a14:m>
                  <m:oMath xmlns:m="http://schemas.openxmlformats.org/officeDocument/2006/math">
                    <m:r>
                      <a:rPr lang="en-US" sz="3200" i="1" dirty="0">
                        <a:solidFill>
                          <a:prstClr val="black">
                            <a:lumMod val="75000"/>
                            <a:lumOff val="25000"/>
                          </a:prstClr>
                        </a:solidFill>
                        <a:latin typeface="Cambria Math" panose="02040503050406030204" pitchFamily="18" charset="0"/>
                      </a:rPr>
                      <m:t>∆ </m:t>
                    </m:r>
                    <m:r>
                      <a:rPr lang="en-US" sz="3200" i="1" dirty="0">
                        <a:solidFill>
                          <a:prstClr val="black">
                            <a:lumMod val="75000"/>
                            <a:lumOff val="25000"/>
                          </a:prstClr>
                        </a:solidFill>
                        <a:latin typeface="Cambria Math" panose="02040503050406030204" pitchFamily="18" charset="0"/>
                      </a:rPr>
                      <m:t>𝑎𝑙𝑙𝑜𝑤𝑎𝑏𝑙𝑒</m:t>
                    </m:r>
                  </m:oMath>
                </a14:m>
                <a:r>
                  <a:rPr lang="en-US" sz="3200" dirty="0">
                    <a:solidFill>
                      <a:prstClr val="black">
                        <a:lumMod val="75000"/>
                        <a:lumOff val="25000"/>
                      </a:prstClr>
                    </a:solidFill>
                    <a:latin typeface="Century Gothic" panose="020B0502020202020204"/>
                  </a:rPr>
                  <a:t> (</a:t>
                </a:r>
                <a:r>
                  <a:rPr lang="en-US" sz="3200" b="1" dirty="0">
                    <a:solidFill>
                      <a:prstClr val="black">
                        <a:lumMod val="75000"/>
                        <a:lumOff val="25000"/>
                      </a:prstClr>
                    </a:solidFill>
                    <a:latin typeface="Century Gothic" panose="020B0502020202020204"/>
                  </a:rPr>
                  <a:t>OK</a:t>
                </a:r>
                <a:r>
                  <a:rPr lang="en-US" sz="3200" dirty="0">
                    <a:solidFill>
                      <a:prstClr val="black">
                        <a:lumMod val="75000"/>
                        <a:lumOff val="25000"/>
                      </a:prstClr>
                    </a:solidFill>
                    <a:latin typeface="Century Gothic" panose="020B0502020202020204"/>
                  </a:rPr>
                  <a:t>)</a:t>
                </a:r>
              </a:p>
            </p:txBody>
          </p:sp>
        </mc:Choice>
        <mc:Fallback xmlns="">
          <p:sp>
            <p:nvSpPr>
              <p:cNvPr id="12" name="Rectangle 11"/>
              <p:cNvSpPr>
                <a:spLocks noRot="1" noChangeAspect="1" noMove="1" noResize="1" noEditPoints="1" noAdjustHandles="1" noChangeArrowheads="1" noChangeShapeType="1" noTextEdit="1"/>
              </p:cNvSpPr>
              <p:nvPr/>
            </p:nvSpPr>
            <p:spPr>
              <a:xfrm>
                <a:off x="891975" y="2614819"/>
                <a:ext cx="7492218" cy="2127442"/>
              </a:xfrm>
              <a:prstGeom prst="rect">
                <a:avLst/>
              </a:prstGeom>
              <a:blipFill rotWithShape="0">
                <a:blip r:embed="rId2"/>
                <a:stretch>
                  <a:fillRect t="-3725" b="-8596"/>
                </a:stretch>
              </a:blipFill>
            </p:spPr>
            <p:txBody>
              <a:bodyPr/>
              <a:lstStyle/>
              <a:p>
                <a:r>
                  <a:rPr lang="en-US">
                    <a:noFill/>
                  </a:rPr>
                  <a:t> </a:t>
                </a:r>
              </a:p>
            </p:txBody>
          </p:sp>
        </mc:Fallback>
      </mc:AlternateContent>
    </p:spTree>
    <p:extLst>
      <p:ext uri="{BB962C8B-B14F-4D97-AF65-F5344CB8AC3E}">
        <p14:creationId xmlns:p14="http://schemas.microsoft.com/office/powerpoint/2010/main" val="40058681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8" name="Footer Placeholder 7"/>
          <p:cNvSpPr>
            <a:spLocks noGrp="1"/>
          </p:cNvSpPr>
          <p:nvPr>
            <p:ph type="ftr" sz="quarter" idx="17"/>
          </p:nvPr>
        </p:nvSpPr>
        <p:spPr/>
        <p:txBody>
          <a:bodyPr/>
          <a:lstStyle/>
          <a:p>
            <a:pPr>
              <a:defRPr/>
            </a:pPr>
            <a:r>
              <a:rPr lang="en-US" smtClean="0"/>
              <a:t>Graduation project II</a:t>
            </a:r>
            <a:endParaRPr lang="en-US"/>
          </a:p>
        </p:txBody>
      </p:sp>
      <p:sp>
        <p:nvSpPr>
          <p:cNvPr id="9" name="Slide Number Placeholder 8"/>
          <p:cNvSpPr>
            <a:spLocks noGrp="1"/>
          </p:cNvSpPr>
          <p:nvPr>
            <p:ph type="sldNum" sz="quarter" idx="18"/>
          </p:nvPr>
        </p:nvSpPr>
        <p:spPr/>
        <p:txBody>
          <a:bodyPr/>
          <a:lstStyle/>
          <a:p>
            <a:pPr>
              <a:defRPr/>
            </a:pPr>
            <a:fld id="{16ADDDAD-F5CC-485F-8857-B0C8144E1800}" type="slidenum">
              <a:rPr lang="en-US" altLang="en-US" smtClean="0"/>
              <a:pPr>
                <a:defRPr/>
              </a:pPr>
              <a:t>3</a:t>
            </a:fld>
            <a:endParaRPr lang="en-US" altLang="en-US"/>
          </a:p>
        </p:txBody>
      </p:sp>
      <p:pic>
        <p:nvPicPr>
          <p:cNvPr id="12" name="Content Placeholder 11"/>
          <p:cNvPicPr>
            <a:picLocks noGrp="1" noChangeAspect="1"/>
          </p:cNvPicPr>
          <p:nvPr>
            <p:ph sz="half" idx="13"/>
          </p:nvPr>
        </p:nvPicPr>
        <p:blipFill>
          <a:blip r:embed="rId2"/>
          <a:stretch>
            <a:fillRect/>
          </a:stretch>
        </p:blipFill>
        <p:spPr>
          <a:xfrm>
            <a:off x="-95535" y="0"/>
            <a:ext cx="5622877" cy="6858000"/>
          </a:xfrm>
          <a:prstGeom prst="rect">
            <a:avLst/>
          </a:prstGeom>
        </p:spPr>
      </p:pic>
      <p:pic>
        <p:nvPicPr>
          <p:cNvPr id="13" name="Picture 12"/>
          <p:cNvPicPr>
            <a:picLocks noChangeAspect="1"/>
          </p:cNvPicPr>
          <p:nvPr/>
        </p:nvPicPr>
        <p:blipFill>
          <a:blip r:embed="rId3"/>
          <a:stretch>
            <a:fillRect/>
          </a:stretch>
        </p:blipFill>
        <p:spPr>
          <a:xfrm>
            <a:off x="5527342" y="1"/>
            <a:ext cx="6664659" cy="6858000"/>
          </a:xfrm>
          <a:prstGeom prst="rect">
            <a:avLst/>
          </a:prstGeom>
        </p:spPr>
      </p:pic>
      <p:sp>
        <p:nvSpPr>
          <p:cNvPr id="3" name="TextBox 2"/>
          <p:cNvSpPr txBox="1"/>
          <p:nvPr/>
        </p:nvSpPr>
        <p:spPr>
          <a:xfrm>
            <a:off x="1321158" y="6356350"/>
            <a:ext cx="2421228" cy="523220"/>
          </a:xfrm>
          <a:prstGeom prst="rect">
            <a:avLst/>
          </a:prstGeom>
          <a:noFill/>
        </p:spPr>
        <p:txBody>
          <a:bodyPr wrap="square" rtlCol="0">
            <a:spAutoFit/>
          </a:bodyPr>
          <a:lstStyle/>
          <a:p>
            <a:r>
              <a:rPr lang="en-US" sz="2800" dirty="0" smtClean="0">
                <a:latin typeface="Andalus" panose="02020603050405020304" pitchFamily="18" charset="-78"/>
                <a:cs typeface="Andalus" panose="02020603050405020304" pitchFamily="18" charset="-78"/>
              </a:rPr>
              <a:t>Side View</a:t>
            </a:r>
            <a:endParaRPr lang="en-US" sz="2800" dirty="0">
              <a:latin typeface="Andalus" panose="02020603050405020304" pitchFamily="18" charset="-78"/>
              <a:cs typeface="Andalus" panose="02020603050405020304" pitchFamily="18" charset="-78"/>
            </a:endParaRPr>
          </a:p>
        </p:txBody>
      </p:sp>
      <p:sp>
        <p:nvSpPr>
          <p:cNvPr id="4" name="TextBox 3"/>
          <p:cNvSpPr txBox="1"/>
          <p:nvPr/>
        </p:nvSpPr>
        <p:spPr>
          <a:xfrm>
            <a:off x="8314386" y="6356350"/>
            <a:ext cx="3335628" cy="523220"/>
          </a:xfrm>
          <a:prstGeom prst="rect">
            <a:avLst/>
          </a:prstGeom>
          <a:noFill/>
        </p:spPr>
        <p:txBody>
          <a:bodyPr wrap="square" rtlCol="0">
            <a:spAutoFit/>
          </a:bodyPr>
          <a:lstStyle/>
          <a:p>
            <a:r>
              <a:rPr lang="en-US" sz="2800" dirty="0" smtClean="0">
                <a:latin typeface="Andalus" panose="02020603050405020304" pitchFamily="18" charset="-78"/>
                <a:cs typeface="Andalus" panose="02020603050405020304" pitchFamily="18" charset="-78"/>
              </a:rPr>
              <a:t>Front View</a:t>
            </a:r>
            <a:endParaRPr lang="en-US" sz="2800"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7905209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30</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5894947" cy="707886"/>
          </a:xfrm>
          <a:prstGeom prst="rect">
            <a:avLst/>
          </a:prstGeom>
        </p:spPr>
        <p:txBody>
          <a:bodyPr wrap="none">
            <a:spAutoFit/>
          </a:bodyPr>
          <a:lstStyle/>
          <a:p>
            <a:pPr lvl="0">
              <a:defRPr/>
            </a:pPr>
            <a:r>
              <a:rPr lang="en-US" sz="4000" b="1" dirty="0" smtClean="0">
                <a:solidFill>
                  <a:srgbClr val="FFC000"/>
                </a:solidFill>
              </a:rPr>
              <a:t>4</a:t>
            </a:r>
            <a:r>
              <a:rPr lang="ar-SA" sz="4000" b="1" dirty="0" smtClean="0">
                <a:solidFill>
                  <a:srgbClr val="FFC000"/>
                </a:solidFill>
              </a:rPr>
              <a:t>.</a:t>
            </a:r>
            <a:r>
              <a:rPr lang="en-US" sz="4000" b="1" dirty="0">
                <a:solidFill>
                  <a:srgbClr val="FFC000"/>
                </a:solidFill>
              </a:rPr>
              <a:t>1: </a:t>
            </a:r>
            <a:r>
              <a:rPr lang="en-US" sz="4000" b="1" dirty="0">
                <a:solidFill>
                  <a:schemeClr val="accent6">
                    <a:lumMod val="75000"/>
                  </a:schemeClr>
                </a:solidFill>
              </a:rPr>
              <a:t>seismic zone factor ‘Z’</a:t>
            </a:r>
            <a:r>
              <a:rPr lang="en-US" sz="4000" b="1" dirty="0" smtClean="0">
                <a:solidFill>
                  <a:schemeClr val="accent6">
                    <a:lumMod val="75000"/>
                  </a:schemeClr>
                </a:solidFill>
              </a:rPr>
              <a:t> </a:t>
            </a:r>
            <a:endParaRPr lang="en-US" sz="4000" b="1" dirty="0">
              <a:solidFill>
                <a:schemeClr val="accent6">
                  <a:lumMod val="75000"/>
                </a:schemeClr>
              </a:solidFill>
            </a:endParaRPr>
          </a:p>
        </p:txBody>
      </p:sp>
      <p:sp>
        <p:nvSpPr>
          <p:cNvPr id="6" name="Rectangle 5"/>
          <p:cNvSpPr/>
          <p:nvPr/>
        </p:nvSpPr>
        <p:spPr>
          <a:xfrm>
            <a:off x="860323" y="1979438"/>
            <a:ext cx="6096000" cy="3795911"/>
          </a:xfrm>
          <a:prstGeom prst="rect">
            <a:avLst/>
          </a:prstGeom>
        </p:spPr>
        <p:txBody>
          <a:bodyPr>
            <a:spAutoFit/>
          </a:bodyPr>
          <a:lstStyle/>
          <a:p>
            <a:pPr lvl="0" defTabSz="457200">
              <a:spcBef>
                <a:spcPts val="1000"/>
              </a:spcBef>
              <a:buClr>
                <a:srgbClr val="A53010"/>
              </a:buClr>
            </a:pPr>
            <a:r>
              <a:rPr lang="en-US" sz="2800" dirty="0">
                <a:solidFill>
                  <a:prstClr val="black">
                    <a:lumMod val="65000"/>
                    <a:lumOff val="35000"/>
                  </a:prstClr>
                </a:solidFill>
                <a:latin typeface="Century Gothic" panose="020B0502020202020204"/>
              </a:rPr>
              <a:t>The building is in Nablus City, Palestine. So according to figure 5-1, seismic zone factor ‘Z’ equals to </a:t>
            </a:r>
            <a:r>
              <a:rPr lang="en-US" sz="2800" b="1" dirty="0">
                <a:solidFill>
                  <a:prstClr val="black">
                    <a:lumMod val="65000"/>
                    <a:lumOff val="35000"/>
                  </a:prstClr>
                </a:solidFill>
                <a:latin typeface="Century Gothic" panose="020B0502020202020204"/>
              </a:rPr>
              <a:t>0.2g</a:t>
            </a:r>
          </a:p>
          <a:p>
            <a:pPr lvl="0" defTabSz="457200">
              <a:spcBef>
                <a:spcPts val="1000"/>
              </a:spcBef>
              <a:buClr>
                <a:srgbClr val="A53010"/>
              </a:buClr>
            </a:pPr>
            <a:endParaRPr lang="en-US" sz="2800" dirty="0">
              <a:solidFill>
                <a:prstClr val="black">
                  <a:lumMod val="65000"/>
                  <a:lumOff val="35000"/>
                </a:prstClr>
              </a:solidFill>
              <a:latin typeface="Century Gothic" panose="020B0502020202020204"/>
            </a:endParaRPr>
          </a:p>
          <a:p>
            <a:pPr lvl="0" defTabSz="457200">
              <a:spcBef>
                <a:spcPts val="1000"/>
              </a:spcBef>
              <a:buClr>
                <a:srgbClr val="A53010"/>
              </a:buClr>
            </a:pPr>
            <a:r>
              <a:rPr lang="en-US" sz="2800" b="1" dirty="0">
                <a:solidFill>
                  <a:prstClr val="black">
                    <a:lumMod val="65000"/>
                    <a:lumOff val="35000"/>
                  </a:prstClr>
                </a:solidFill>
                <a:latin typeface="Century Gothic" panose="020B0502020202020204"/>
              </a:rPr>
              <a:t>Z</a:t>
            </a:r>
            <a:r>
              <a:rPr lang="en-US" sz="2800" dirty="0">
                <a:solidFill>
                  <a:prstClr val="black">
                    <a:lumMod val="65000"/>
                    <a:lumOff val="35000"/>
                  </a:prstClr>
                </a:solidFill>
                <a:latin typeface="Century Gothic" panose="020B0502020202020204"/>
              </a:rPr>
              <a:t> value is used to calculate mapped acceleration </a:t>
            </a:r>
            <a:r>
              <a:rPr lang="en-US" sz="2800" dirty="0" smtClean="0">
                <a:solidFill>
                  <a:prstClr val="black">
                    <a:lumMod val="65000"/>
                    <a:lumOff val="35000"/>
                  </a:prstClr>
                </a:solidFill>
                <a:latin typeface="Century Gothic" panose="020B0502020202020204"/>
              </a:rPr>
              <a:t>parameters.</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2" name="صورة 3"/>
          <p:cNvPicPr>
            <a:picLocks noChangeAspect="1"/>
          </p:cNvPicPr>
          <p:nvPr/>
        </p:nvPicPr>
        <p:blipFill>
          <a:blip r:embed="rId2"/>
          <a:stretch>
            <a:fillRect/>
          </a:stretch>
        </p:blipFill>
        <p:spPr>
          <a:xfrm>
            <a:off x="7006712" y="657226"/>
            <a:ext cx="4613202" cy="5490356"/>
          </a:xfrm>
          <a:prstGeom prst="rect">
            <a:avLst/>
          </a:prstGeom>
        </p:spPr>
      </p:pic>
    </p:spTree>
    <p:extLst>
      <p:ext uri="{BB962C8B-B14F-4D97-AF65-F5344CB8AC3E}">
        <p14:creationId xmlns:p14="http://schemas.microsoft.com/office/powerpoint/2010/main" val="483358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31</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3"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463" y="933612"/>
            <a:ext cx="6928148" cy="5422738"/>
          </a:xfrm>
          <a:prstGeom prst="rect">
            <a:avLst/>
          </a:prstGeom>
        </p:spPr>
      </p:pic>
    </p:spTree>
    <p:extLst>
      <p:ext uri="{BB962C8B-B14F-4D97-AF65-F5344CB8AC3E}">
        <p14:creationId xmlns:p14="http://schemas.microsoft.com/office/powerpoint/2010/main" val="20582020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32</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422" y="717904"/>
            <a:ext cx="7747000" cy="5573252"/>
          </a:xfrm>
          <a:prstGeom prst="rect">
            <a:avLst/>
          </a:prstGeom>
        </p:spPr>
      </p:pic>
    </p:spTree>
    <p:extLst>
      <p:ext uri="{BB962C8B-B14F-4D97-AF65-F5344CB8AC3E}">
        <p14:creationId xmlns:p14="http://schemas.microsoft.com/office/powerpoint/2010/main" val="19054464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33</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1"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381" y="933612"/>
            <a:ext cx="7797799" cy="5408092"/>
          </a:xfrm>
          <a:prstGeom prst="rect">
            <a:avLst/>
          </a:prstGeom>
        </p:spPr>
      </p:pic>
    </p:spTree>
    <p:extLst>
      <p:ext uri="{BB962C8B-B14F-4D97-AF65-F5344CB8AC3E}">
        <p14:creationId xmlns:p14="http://schemas.microsoft.com/office/powerpoint/2010/main" val="22226679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34</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1"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422" y="933612"/>
            <a:ext cx="9296400" cy="3534355"/>
          </a:xfrm>
          <a:prstGeom prst="rect">
            <a:avLst/>
          </a:prstGeom>
        </p:spPr>
      </p:pic>
      <p:pic>
        <p:nvPicPr>
          <p:cNvPr id="12"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071" y="4412110"/>
            <a:ext cx="7734300" cy="1788707"/>
          </a:xfrm>
          <a:prstGeom prst="rect">
            <a:avLst/>
          </a:prstGeom>
        </p:spPr>
      </p:pic>
    </p:spTree>
    <p:extLst>
      <p:ext uri="{BB962C8B-B14F-4D97-AF65-F5344CB8AC3E}">
        <p14:creationId xmlns:p14="http://schemas.microsoft.com/office/powerpoint/2010/main" val="366532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35</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1"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2403" y="933612"/>
            <a:ext cx="9931400" cy="5344732"/>
          </a:xfrm>
          <a:prstGeom prst="rect">
            <a:avLst/>
          </a:prstGeom>
        </p:spPr>
      </p:pic>
    </p:spTree>
    <p:extLst>
      <p:ext uri="{BB962C8B-B14F-4D97-AF65-F5344CB8AC3E}">
        <p14:creationId xmlns:p14="http://schemas.microsoft.com/office/powerpoint/2010/main" val="37367239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36</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1"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933612"/>
            <a:ext cx="7235694" cy="5241702"/>
          </a:xfrm>
          <a:prstGeom prst="rect">
            <a:avLst/>
          </a:prstGeom>
        </p:spPr>
      </p:pic>
    </p:spTree>
    <p:extLst>
      <p:ext uri="{BB962C8B-B14F-4D97-AF65-F5344CB8AC3E}">
        <p14:creationId xmlns:p14="http://schemas.microsoft.com/office/powerpoint/2010/main" val="39139573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37</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1"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1264" y="686518"/>
            <a:ext cx="8089900" cy="5655186"/>
          </a:xfrm>
          <a:prstGeom prst="rect">
            <a:avLst/>
          </a:prstGeom>
        </p:spPr>
      </p:pic>
    </p:spTree>
    <p:extLst>
      <p:ext uri="{BB962C8B-B14F-4D97-AF65-F5344CB8AC3E}">
        <p14:creationId xmlns:p14="http://schemas.microsoft.com/office/powerpoint/2010/main" val="37729880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38</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1" name="Picture 10"/>
          <p:cNvPicPr>
            <a:picLocks noChangeAspect="1"/>
          </p:cNvPicPr>
          <p:nvPr/>
        </p:nvPicPr>
        <p:blipFill>
          <a:blip r:embed="rId2"/>
          <a:stretch>
            <a:fillRect/>
          </a:stretch>
        </p:blipFill>
        <p:spPr>
          <a:xfrm>
            <a:off x="3932836" y="894428"/>
            <a:ext cx="7667625" cy="5010150"/>
          </a:xfrm>
          <a:prstGeom prst="rect">
            <a:avLst/>
          </a:prstGeom>
        </p:spPr>
      </p:pic>
      <p:sp>
        <p:nvSpPr>
          <p:cNvPr id="12" name="Rectangle 11"/>
          <p:cNvSpPr/>
          <p:nvPr/>
        </p:nvSpPr>
        <p:spPr>
          <a:xfrm>
            <a:off x="584381" y="964083"/>
            <a:ext cx="3002745" cy="584775"/>
          </a:xfrm>
          <a:prstGeom prst="rect">
            <a:avLst/>
          </a:prstGeom>
        </p:spPr>
        <p:txBody>
          <a:bodyPr wrap="none">
            <a:spAutoFit/>
          </a:bodyPr>
          <a:lstStyle/>
          <a:p>
            <a:r>
              <a:rPr lang="en-US" sz="3200" b="1" dirty="0">
                <a:solidFill>
                  <a:srgbClr val="ED7D31">
                    <a:lumMod val="50000"/>
                  </a:srgbClr>
                </a:solidFill>
                <a:latin typeface="Century Gothic" panose="020B0502020202020204"/>
              </a:rPr>
              <a:t>Period Check </a:t>
            </a:r>
            <a:endParaRPr lang="en-US" dirty="0"/>
          </a:p>
        </p:txBody>
      </p:sp>
      <p:sp>
        <p:nvSpPr>
          <p:cNvPr id="13" name="Rectangle 12"/>
          <p:cNvSpPr/>
          <p:nvPr/>
        </p:nvSpPr>
        <p:spPr>
          <a:xfrm>
            <a:off x="452216" y="2156074"/>
            <a:ext cx="3456107" cy="1384995"/>
          </a:xfrm>
          <a:prstGeom prst="rect">
            <a:avLst/>
          </a:prstGeom>
        </p:spPr>
        <p:txBody>
          <a:bodyPr wrap="square">
            <a:spAutoFit/>
          </a:bodyPr>
          <a:lstStyle/>
          <a:p>
            <a:r>
              <a:rPr lang="en-US" sz="2800" dirty="0" smtClean="0"/>
              <a:t>This picture shows stories that been considered </a:t>
            </a:r>
            <a:endParaRPr lang="en-US" sz="1600" dirty="0"/>
          </a:p>
        </p:txBody>
      </p:sp>
      <p:sp>
        <p:nvSpPr>
          <p:cNvPr id="14" name="Rounded Rectangle 13"/>
          <p:cNvSpPr/>
          <p:nvPr/>
        </p:nvSpPr>
        <p:spPr>
          <a:xfrm>
            <a:off x="6237027" y="3836629"/>
            <a:ext cx="1323833" cy="66713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85091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39</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6" name="Rectangle 5"/>
              <p:cNvSpPr/>
              <p:nvPr/>
            </p:nvSpPr>
            <p:spPr>
              <a:xfrm>
                <a:off x="657683" y="2020794"/>
                <a:ext cx="5554125" cy="2025170"/>
              </a:xfrm>
              <a:prstGeom prst="rect">
                <a:avLst/>
              </a:prstGeom>
            </p:spPr>
            <p:txBody>
              <a:bodyPr wrap="square">
                <a:spAutoFit/>
              </a:bodyPr>
              <a:lstStyle/>
              <a:p>
                <a:pPr marL="228600" lvl="0">
                  <a:spcBef>
                    <a:spcPts val="2000"/>
                  </a:spcBef>
                  <a:spcAft>
                    <a:spcPts val="1000"/>
                  </a:spcAft>
                  <a:tabLst>
                    <a:tab pos="2865755" algn="ctr"/>
                  </a:tabLst>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T = Cu * Ta</a:t>
                </a:r>
              </a:p>
              <a:p>
                <a:pPr marL="228600" lvl="0">
                  <a:spcBef>
                    <a:spcPts val="2000"/>
                  </a:spcBef>
                  <a:spcAft>
                    <a:spcPts val="1000"/>
                  </a:spcAft>
                  <a:tabLst>
                    <a:tab pos="2865755" algn="ctr"/>
                  </a:tabLst>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Ta = Ct *</a:t>
                </a:r>
                <a14:m>
                  <m:oMath xmlns:m="http://schemas.openxmlformats.org/officeDocument/2006/math">
                    <m:sSubSup>
                      <m:sSubSupPr>
                        <m:ctrlP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ctrlPr>
                      </m:sSubSupPr>
                      <m:e>
                        <m: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t>𝐻</m:t>
                        </m:r>
                      </m:e>
                      <m:sub>
                        <m: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t>𝑛</m:t>
                        </m:r>
                      </m:sub>
                      <m:sup>
                        <m: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t>𝑥</m:t>
                        </m:r>
                      </m:sup>
                    </m:sSubSup>
                  </m:oMath>
                </a14:m>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   </a:t>
                </a:r>
              </a:p>
              <a:p>
                <a:pPr marL="228600" lvl="0">
                  <a:lnSpc>
                    <a:spcPct val="115000"/>
                  </a:lnSpc>
                  <a:spcBef>
                    <a:spcPts val="2000"/>
                  </a:spcBef>
                  <a:spcAft>
                    <a:spcPts val="1000"/>
                  </a:spcAft>
                  <a:tabLst>
                    <a:tab pos="2865755" algn="ctr"/>
                  </a:tabLst>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 Ct= 0.0488 , x = 0.75 , h = 20.04 m</a:t>
                </a:r>
                <a:endParaRPr lang="en-US" sz="24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657683" y="2020794"/>
                <a:ext cx="5554125" cy="2025170"/>
              </a:xfrm>
              <a:prstGeom prst="rect">
                <a:avLst/>
              </a:prstGeom>
              <a:blipFill rotWithShape="0">
                <a:blip r:embed="rId2"/>
                <a:stretch>
                  <a:fillRect t="-2402" b="-42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5643716" y="1863829"/>
                <a:ext cx="6096000" cy="2140779"/>
              </a:xfrm>
              <a:prstGeom prst="rect">
                <a:avLst/>
              </a:prstGeom>
            </p:spPr>
            <p:txBody>
              <a:bodyPr>
                <a:spAutoFit/>
              </a:bodyPr>
              <a:lstStyle/>
              <a:p>
                <a:pPr marL="228600" lvl="0">
                  <a:lnSpc>
                    <a:spcPct val="115000"/>
                  </a:lnSpc>
                  <a:spcBef>
                    <a:spcPts val="2000"/>
                  </a:spcBef>
                  <a:spcAft>
                    <a:spcPts val="1000"/>
                  </a:spcAft>
                  <a:tabLst>
                    <a:tab pos="2865755" algn="ctr"/>
                  </a:tabLst>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Ta = 0.0488 *</a:t>
                </a:r>
                <a14:m>
                  <m:oMath xmlns:m="http://schemas.openxmlformats.org/officeDocument/2006/math">
                    <m:sSup>
                      <m:sSupPr>
                        <m:ctrlP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ctrlPr>
                      </m:sSupPr>
                      <m:e>
                        <m: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t>16</m:t>
                        </m:r>
                        <m: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t>6</m:t>
                        </m:r>
                      </m:e>
                      <m:sup>
                        <m: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t>0</m:t>
                        </m:r>
                        <m: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t>75</m:t>
                        </m:r>
                      </m:sup>
                    </m:sSup>
                    <m: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t>0</m:t>
                    </m:r>
                    <m: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prstClr val="black"/>
                        </a:solidFill>
                        <a:latin typeface="Cambria Math" panose="02040503050406030204" pitchFamily="18" charset="0"/>
                        <a:ea typeface="Calibri" panose="020F0502020204030204" pitchFamily="34" charset="0"/>
                        <a:cs typeface="Times New Roman" panose="02020603050405020304" pitchFamily="18" charset="0"/>
                      </a:rPr>
                      <m:t>4</m:t>
                    </m:r>
                  </m:oMath>
                </a14:m>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63 sec.    </a:t>
                </a:r>
                <a:endParaRPr lang="en-US" sz="24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28600" lvl="0">
                  <a:lnSpc>
                    <a:spcPct val="115000"/>
                  </a:lnSpc>
                  <a:spcBef>
                    <a:spcPts val="2000"/>
                  </a:spcBef>
                  <a:spcAft>
                    <a:spcPts val="1000"/>
                  </a:spcAft>
                  <a:tabLst>
                    <a:tab pos="2865755" algn="ctr"/>
                  </a:tabLst>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Cu = 1.4 (from table) </a:t>
                </a:r>
              </a:p>
              <a:p>
                <a:pPr marL="228600" lvl="0">
                  <a:lnSpc>
                    <a:spcPct val="115000"/>
                  </a:lnSpc>
                  <a:spcBef>
                    <a:spcPts val="2000"/>
                  </a:spcBef>
                  <a:spcAft>
                    <a:spcPts val="1000"/>
                  </a:spcAft>
                  <a:tabLst>
                    <a:tab pos="2865755" algn="ctr"/>
                  </a:tabLst>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 T = Cu * Ta = 1.4 * 0.463 = </a:t>
                </a:r>
                <a:r>
                  <a:rPr lang="en-US" sz="2400" b="1" dirty="0">
                    <a:solidFill>
                      <a:srgbClr val="4472C4">
                        <a:lumMod val="75000"/>
                      </a:srgbClr>
                    </a:solidFill>
                    <a:latin typeface="Times New Roman" panose="02020603050405020304" pitchFamily="18" charset="0"/>
                    <a:ea typeface="Calibri" panose="020F0502020204030204" pitchFamily="34" charset="0"/>
                    <a:cs typeface="Arial" panose="020B0604020202020204" pitchFamily="34" charset="0"/>
                  </a:rPr>
                  <a:t>0.651 sec.</a:t>
                </a:r>
                <a:endParaRPr lang="en-US" sz="2000" dirty="0">
                  <a:solidFill>
                    <a:prstClr val="black"/>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5643716" y="1863829"/>
                <a:ext cx="6096000" cy="2140779"/>
              </a:xfrm>
              <a:prstGeom prst="rect">
                <a:avLst/>
              </a:prstGeom>
              <a:blipFill rotWithShape="0">
                <a:blip r:embed="rId3"/>
                <a:stretch>
                  <a:fillRect t="-1140" b="-4274"/>
                </a:stretch>
              </a:blipFill>
            </p:spPr>
            <p:txBody>
              <a:bodyPr/>
              <a:lstStyle/>
              <a:p>
                <a:r>
                  <a:rPr lang="en-US">
                    <a:noFill/>
                  </a:rPr>
                  <a:t> </a:t>
                </a:r>
              </a:p>
            </p:txBody>
          </p:sp>
        </mc:Fallback>
      </mc:AlternateContent>
      <p:sp>
        <p:nvSpPr>
          <p:cNvPr id="14" name="Rectangle 13"/>
          <p:cNvSpPr/>
          <p:nvPr/>
        </p:nvSpPr>
        <p:spPr>
          <a:xfrm>
            <a:off x="811824" y="814191"/>
            <a:ext cx="3002745" cy="584775"/>
          </a:xfrm>
          <a:prstGeom prst="rect">
            <a:avLst/>
          </a:prstGeom>
        </p:spPr>
        <p:txBody>
          <a:bodyPr wrap="none">
            <a:spAutoFit/>
          </a:bodyPr>
          <a:lstStyle/>
          <a:p>
            <a:r>
              <a:rPr lang="en-US" sz="3200" b="1" dirty="0">
                <a:solidFill>
                  <a:srgbClr val="ED7D31">
                    <a:lumMod val="50000"/>
                  </a:srgbClr>
                </a:solidFill>
                <a:latin typeface="Century Gothic" panose="020B0502020202020204"/>
              </a:rPr>
              <a:t>Period Check </a:t>
            </a:r>
            <a:endParaRPr lang="en-US" dirty="0"/>
          </a:p>
        </p:txBody>
      </p:sp>
    </p:spTree>
    <p:extLst>
      <p:ext uri="{BB962C8B-B14F-4D97-AF65-F5344CB8AC3E}">
        <p14:creationId xmlns:p14="http://schemas.microsoft.com/office/powerpoint/2010/main" val="14689398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b="1" smtClean="0"/>
              <a:t>07-Jun-20</a:t>
            </a:r>
            <a:endParaRPr lang="en-US" b="1" dirty="0"/>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4</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cs typeface="Andalus" panose="02020603050405020304" pitchFamily="18" charset="-78"/>
              </a:rPr>
              <a:t>Introduction</a:t>
            </a:r>
          </a:p>
        </p:txBody>
      </p:sp>
      <p:sp>
        <p:nvSpPr>
          <p:cNvPr id="12" name="Content Placeholder 19"/>
          <p:cNvSpPr txBox="1">
            <a:spLocks/>
          </p:cNvSpPr>
          <p:nvPr/>
        </p:nvSpPr>
        <p:spPr>
          <a:xfrm>
            <a:off x="427703" y="1041336"/>
            <a:ext cx="5340051" cy="6463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sz="4000" dirty="0">
                <a:solidFill>
                  <a:srgbClr val="FFC000"/>
                </a:solidFill>
              </a:rPr>
              <a:t>1</a:t>
            </a:r>
            <a:r>
              <a:rPr kumimoji="0" lang="ar-SA" sz="4000" b="1" i="0" u="none" strike="noStrike" kern="1200" cap="none" spc="0" normalizeH="0" baseline="0" noProof="0" dirty="0" smtClean="0">
                <a:ln>
                  <a:noFill/>
                </a:ln>
                <a:solidFill>
                  <a:srgbClr val="FFC000"/>
                </a:solidFill>
                <a:effectLst/>
                <a:uLnTx/>
                <a:uFillTx/>
              </a:rPr>
              <a:t>.1</a:t>
            </a:r>
            <a:r>
              <a:rPr kumimoji="0" lang="en-US" sz="4000" b="1" i="0" u="none" strike="noStrike" kern="1200" cap="none" spc="0" normalizeH="0" baseline="0" noProof="0" dirty="0" smtClean="0">
                <a:ln>
                  <a:noFill/>
                </a:ln>
                <a:solidFill>
                  <a:srgbClr val="FFC000"/>
                </a:solidFill>
                <a:effectLst/>
                <a:uLnTx/>
                <a:uFillTx/>
              </a:rPr>
              <a:t>: </a:t>
            </a:r>
            <a:r>
              <a:rPr lang="en-US" sz="4000" dirty="0" smtClean="0">
                <a:solidFill>
                  <a:srgbClr val="70AD47">
                    <a:lumMod val="75000"/>
                  </a:srgbClr>
                </a:solidFill>
                <a:latin typeface="Calibri" panose="020F0502020204030204"/>
              </a:rPr>
              <a:t>Project </a:t>
            </a:r>
            <a:r>
              <a:rPr lang="en-US" sz="4000" dirty="0" smtClean="0">
                <a:solidFill>
                  <a:schemeClr val="accent6">
                    <a:lumMod val="75000"/>
                  </a:schemeClr>
                </a:solidFill>
                <a:latin typeface="Calibri" panose="020F0502020204030204"/>
              </a:rPr>
              <a:t>Description</a:t>
            </a:r>
            <a:endParaRPr lang="en-US" sz="6000" kern="0" dirty="0">
              <a:solidFill>
                <a:schemeClr val="accent6">
                  <a:lumMod val="75000"/>
                </a:schemeClr>
              </a:solidFill>
              <a:latin typeface="Segoe UI (Body)"/>
            </a:endParaRPr>
          </a:p>
        </p:txBody>
      </p:sp>
      <p:sp>
        <p:nvSpPr>
          <p:cNvPr id="2" name="Rectangle 1"/>
          <p:cNvSpPr/>
          <p:nvPr/>
        </p:nvSpPr>
        <p:spPr>
          <a:xfrm>
            <a:off x="617943" y="1901021"/>
            <a:ext cx="10129774" cy="1815882"/>
          </a:xfrm>
          <a:prstGeom prst="rect">
            <a:avLst/>
          </a:prstGeom>
        </p:spPr>
        <p:txBody>
          <a:bodyPr wrap="square">
            <a:spAutoFit/>
          </a:bodyPr>
          <a:lstStyle/>
          <a:p>
            <a:pPr marL="342900" lvl="0" indent="-342900" defTabSz="457200">
              <a:spcBef>
                <a:spcPts val="1000"/>
              </a:spcBef>
              <a:buClr>
                <a:srgbClr val="A53010"/>
              </a:buClr>
              <a:buFont typeface="Wingdings 3" charset="2"/>
              <a:buChar char=""/>
            </a:pPr>
            <a:r>
              <a:rPr lang="en-US" sz="2800" dirty="0">
                <a:solidFill>
                  <a:prstClr val="black">
                    <a:lumMod val="75000"/>
                    <a:lumOff val="25000"/>
                  </a:prstClr>
                </a:solidFill>
                <a:latin typeface="Andalus" panose="02020603050405020304" pitchFamily="18" charset="-78"/>
                <a:cs typeface="Andalus" panose="02020603050405020304" pitchFamily="18" charset="-78"/>
              </a:rPr>
              <a:t>The project is a residential and commercial building, located in the city of Nablus in Palestine, and consists of 6 floors, ground floor and basement level and enchanted floor and three floors of a </a:t>
            </a:r>
            <a:r>
              <a:rPr lang="en-US" sz="2800" b="1" dirty="0">
                <a:solidFill>
                  <a:prstClr val="black">
                    <a:lumMod val="75000"/>
                    <a:lumOff val="25000"/>
                  </a:prstClr>
                </a:solidFill>
                <a:latin typeface="Andalus" panose="02020603050405020304" pitchFamily="18" charset="-78"/>
                <a:cs typeface="Andalus" panose="02020603050405020304" pitchFamily="18" charset="-78"/>
              </a:rPr>
              <a:t>total area of 2636 square meters</a:t>
            </a:r>
            <a:r>
              <a:rPr lang="en-US" sz="2800" dirty="0">
                <a:solidFill>
                  <a:prstClr val="black">
                    <a:lumMod val="75000"/>
                    <a:lumOff val="25000"/>
                  </a:prstClr>
                </a:solidFill>
                <a:latin typeface="Andalus" panose="02020603050405020304" pitchFamily="18" charset="-78"/>
                <a:cs typeface="Andalus" panose="02020603050405020304" pitchFamily="18" charset="-78"/>
              </a:rPr>
              <a:t>. </a:t>
            </a:r>
          </a:p>
        </p:txBody>
      </p:sp>
      <p:graphicFrame>
        <p:nvGraphicFramePr>
          <p:cNvPr id="14" name="Table 13"/>
          <p:cNvGraphicFramePr>
            <a:graphicFrameLocks noGrp="1"/>
          </p:cNvGraphicFramePr>
          <p:nvPr>
            <p:extLst>
              <p:ext uri="{D42A27DB-BD31-4B8C-83A1-F6EECF244321}">
                <p14:modId xmlns:p14="http://schemas.microsoft.com/office/powerpoint/2010/main" val="3491291199"/>
              </p:ext>
            </p:extLst>
          </p:nvPr>
        </p:nvGraphicFramePr>
        <p:xfrm>
          <a:off x="1434905" y="3770142"/>
          <a:ext cx="9478901" cy="2448160"/>
        </p:xfrm>
        <a:graphic>
          <a:graphicData uri="http://schemas.openxmlformats.org/drawingml/2006/table">
            <a:tbl>
              <a:tblPr rtl="1" firstRow="1" firstCol="1" bandRow="1"/>
              <a:tblGrid>
                <a:gridCol w="3742793">
                  <a:extLst>
                    <a:ext uri="{9D8B030D-6E8A-4147-A177-3AD203B41FA5}">
                      <a16:colId xmlns="" xmlns:a16="http://schemas.microsoft.com/office/drawing/2014/main" val="1429995045"/>
                    </a:ext>
                  </a:extLst>
                </a:gridCol>
                <a:gridCol w="2812051">
                  <a:extLst>
                    <a:ext uri="{9D8B030D-6E8A-4147-A177-3AD203B41FA5}">
                      <a16:colId xmlns="" xmlns:a16="http://schemas.microsoft.com/office/drawing/2014/main" val="2982231426"/>
                    </a:ext>
                  </a:extLst>
                </a:gridCol>
                <a:gridCol w="2924057">
                  <a:extLst>
                    <a:ext uri="{9D8B030D-6E8A-4147-A177-3AD203B41FA5}">
                      <a16:colId xmlns="" xmlns:a16="http://schemas.microsoft.com/office/drawing/2014/main" val="1330747307"/>
                    </a:ext>
                  </a:extLst>
                </a:gridCol>
              </a:tblGrid>
              <a:tr h="733024">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rtl="0">
                        <a:spcBef>
                          <a:spcPts val="2000"/>
                        </a:spcBef>
                        <a:spcAft>
                          <a:spcPts val="0"/>
                        </a:spcAft>
                      </a:pPr>
                      <a:r>
                        <a:rPr lang="en-US" sz="2400" dirty="0">
                          <a:effectLst/>
                        </a:rPr>
                        <a:t>Consistence and use of floor</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rtl="0">
                        <a:spcBef>
                          <a:spcPts val="2000"/>
                        </a:spcBef>
                        <a:spcAft>
                          <a:spcPts val="0"/>
                        </a:spcAft>
                      </a:pPr>
                      <a:r>
                        <a:rPr lang="en-US" sz="2800" dirty="0">
                          <a:effectLst/>
                        </a:rPr>
                        <a:t>Area (m2)</a:t>
                      </a:r>
                      <a:endParaRPr lang="en-US" sz="2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rtl="0">
                        <a:spcBef>
                          <a:spcPts val="2000"/>
                        </a:spcBef>
                        <a:spcAft>
                          <a:spcPts val="0"/>
                        </a:spcAft>
                      </a:pPr>
                      <a:r>
                        <a:rPr lang="en-US" sz="2800" dirty="0">
                          <a:effectLst/>
                        </a:rPr>
                        <a:t>Floor</a:t>
                      </a:r>
                      <a:endParaRPr lang="en-US" sz="2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 xmlns:a16="http://schemas.microsoft.com/office/drawing/2014/main" val="1914161863"/>
                  </a:ext>
                </a:extLst>
              </a:tr>
              <a:tr h="440858">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rtl="0">
                        <a:spcBef>
                          <a:spcPts val="2000"/>
                        </a:spcBef>
                        <a:spcAft>
                          <a:spcPts val="0"/>
                        </a:spcAft>
                      </a:pPr>
                      <a:r>
                        <a:rPr lang="en-US" sz="1800" b="1">
                          <a:effectLst/>
                        </a:rPr>
                        <a:t>commercial</a:t>
                      </a:r>
                      <a:endParaRPr lang="en-US" sz="1800" b="1">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rtl="0">
                        <a:spcBef>
                          <a:spcPts val="2000"/>
                        </a:spcBef>
                        <a:spcAft>
                          <a:spcPts val="0"/>
                        </a:spcAft>
                      </a:pPr>
                      <a:r>
                        <a:rPr lang="en-US" sz="1800" b="1">
                          <a:effectLst/>
                        </a:rPr>
                        <a:t>401</a:t>
                      </a:r>
                      <a:endParaRPr lang="en-US" sz="1800" b="1">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rtl="0">
                        <a:spcBef>
                          <a:spcPts val="2000"/>
                        </a:spcBef>
                        <a:spcAft>
                          <a:spcPts val="0"/>
                        </a:spcAft>
                      </a:pPr>
                      <a:r>
                        <a:rPr lang="en-US" sz="1800" b="1" dirty="0">
                          <a:effectLst/>
                        </a:rPr>
                        <a:t>Ground floor</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1304102355"/>
                  </a:ext>
                </a:extLst>
              </a:tr>
              <a:tr h="5193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rtl="0">
                        <a:spcBef>
                          <a:spcPts val="2000"/>
                        </a:spcBef>
                        <a:spcAft>
                          <a:spcPts val="0"/>
                        </a:spcAft>
                      </a:pPr>
                      <a:r>
                        <a:rPr lang="en-US" sz="1800" b="1">
                          <a:effectLst/>
                        </a:rPr>
                        <a:t>Residential and commercial</a:t>
                      </a:r>
                      <a:endParaRPr lang="en-US" sz="1800" b="1">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rtl="0">
                        <a:spcBef>
                          <a:spcPts val="2000"/>
                        </a:spcBef>
                        <a:spcAft>
                          <a:spcPts val="0"/>
                        </a:spcAft>
                      </a:pPr>
                      <a:r>
                        <a:rPr lang="en-US" sz="1800" b="1" dirty="0">
                          <a:effectLst/>
                        </a:rPr>
                        <a:t>397.3</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rtl="0">
                        <a:spcBef>
                          <a:spcPts val="2000"/>
                        </a:spcBef>
                        <a:spcAft>
                          <a:spcPts val="0"/>
                        </a:spcAft>
                      </a:pPr>
                      <a:r>
                        <a:rPr lang="en-US" sz="1800" b="1" dirty="0">
                          <a:effectLst/>
                        </a:rPr>
                        <a:t>First floor</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2970894778"/>
                  </a:ext>
                </a:extLst>
              </a:tr>
              <a:tr h="75489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rtl="0">
                        <a:spcBef>
                          <a:spcPts val="2000"/>
                        </a:spcBef>
                        <a:spcAft>
                          <a:spcPts val="0"/>
                        </a:spcAft>
                      </a:pPr>
                      <a:r>
                        <a:rPr lang="en-US" sz="1800" b="1">
                          <a:effectLst/>
                        </a:rPr>
                        <a:t>Residential</a:t>
                      </a:r>
                      <a:endParaRPr lang="en-US" sz="1800" b="1">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rtl="0">
                        <a:spcBef>
                          <a:spcPts val="2000"/>
                        </a:spcBef>
                        <a:spcAft>
                          <a:spcPts val="0"/>
                        </a:spcAft>
                      </a:pPr>
                      <a:r>
                        <a:rPr lang="en-US" sz="1800" b="1">
                          <a:effectLst/>
                        </a:rPr>
                        <a:t>3*436.17</a:t>
                      </a:r>
                      <a:endParaRPr lang="en-US" sz="1800" b="1">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rtl="0">
                        <a:spcBef>
                          <a:spcPts val="2000"/>
                        </a:spcBef>
                        <a:spcAft>
                          <a:spcPts val="0"/>
                        </a:spcAft>
                      </a:pPr>
                      <a:r>
                        <a:rPr lang="en-US" sz="1800" b="1" dirty="0">
                          <a:effectLst/>
                        </a:rPr>
                        <a:t>Residential floors 2-4</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1736331166"/>
                  </a:ext>
                </a:extLst>
              </a:tr>
            </a:tbl>
          </a:graphicData>
        </a:graphic>
      </p:graphicFrame>
    </p:spTree>
    <p:extLst>
      <p:ext uri="{BB962C8B-B14F-4D97-AF65-F5344CB8AC3E}">
        <p14:creationId xmlns:p14="http://schemas.microsoft.com/office/powerpoint/2010/main" val="388840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40</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1" name="Rectangle 10"/>
          <p:cNvSpPr/>
          <p:nvPr/>
        </p:nvSpPr>
        <p:spPr>
          <a:xfrm>
            <a:off x="860323" y="995167"/>
            <a:ext cx="3002745" cy="584775"/>
          </a:xfrm>
          <a:prstGeom prst="rect">
            <a:avLst/>
          </a:prstGeom>
        </p:spPr>
        <p:txBody>
          <a:bodyPr wrap="none">
            <a:spAutoFit/>
          </a:bodyPr>
          <a:lstStyle/>
          <a:p>
            <a:r>
              <a:rPr lang="en-US" sz="3200" b="1" dirty="0">
                <a:solidFill>
                  <a:srgbClr val="ED7D31">
                    <a:lumMod val="50000"/>
                  </a:srgbClr>
                </a:solidFill>
                <a:latin typeface="Century Gothic" panose="020B0502020202020204"/>
              </a:rPr>
              <a:t>Period Check </a:t>
            </a:r>
            <a:endParaRPr lang="en-US" dirty="0"/>
          </a:p>
        </p:txBody>
      </p:sp>
      <p:sp>
        <p:nvSpPr>
          <p:cNvPr id="12" name="Rectangle 11"/>
          <p:cNvSpPr/>
          <p:nvPr/>
        </p:nvSpPr>
        <p:spPr>
          <a:xfrm>
            <a:off x="584381" y="2181014"/>
            <a:ext cx="4656359" cy="3370153"/>
          </a:xfrm>
          <a:prstGeom prst="rect">
            <a:avLst/>
          </a:prstGeom>
        </p:spPr>
        <p:txBody>
          <a:bodyPr wrap="square">
            <a:spAutoFit/>
          </a:bodyPr>
          <a:lstStyle/>
          <a:p>
            <a:pPr marL="228600" lvl="0">
              <a:lnSpc>
                <a:spcPct val="115000"/>
              </a:lnSpc>
              <a:spcBef>
                <a:spcPts val="2000"/>
              </a:spcBef>
              <a:spcAft>
                <a:spcPts val="1000"/>
              </a:spcAft>
              <a:tabLst>
                <a:tab pos="2865755" algn="ctr"/>
              </a:tabLst>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Fundamental mode period from ETABS ( </a:t>
            </a:r>
            <a:r>
              <a:rPr lang="en-US" sz="2400" b="1" dirty="0">
                <a:solidFill>
                  <a:srgbClr val="CC0066"/>
                </a:solidFill>
                <a:latin typeface="Times New Roman" panose="02020603050405020304" pitchFamily="18" charset="0"/>
                <a:ea typeface="Calibri" panose="020F0502020204030204" pitchFamily="34" charset="0"/>
                <a:cs typeface="Arial" panose="020B0604020202020204" pitchFamily="34" charset="0"/>
              </a:rPr>
              <a:t>T= 0.593 Sec</a:t>
            </a: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a:t>
            </a:r>
          </a:p>
          <a:p>
            <a:pPr marL="228600" lvl="0">
              <a:lnSpc>
                <a:spcPct val="115000"/>
              </a:lnSpc>
              <a:spcBef>
                <a:spcPts val="2000"/>
              </a:spcBef>
              <a:spcAft>
                <a:spcPts val="1000"/>
              </a:spcAft>
              <a:tabLst>
                <a:tab pos="2865755" algn="ctr"/>
              </a:tabLst>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Manual ( </a:t>
            </a:r>
            <a:r>
              <a:rPr lang="en-US" sz="2400" b="1" dirty="0">
                <a:solidFill>
                  <a:srgbClr val="4472C4">
                    <a:lumMod val="75000"/>
                  </a:srgbClr>
                </a:solidFill>
                <a:latin typeface="Times New Roman" panose="02020603050405020304" pitchFamily="18" charset="0"/>
                <a:ea typeface="Calibri" panose="020F0502020204030204" pitchFamily="34" charset="0"/>
                <a:cs typeface="Arial" panose="020B0604020202020204" pitchFamily="34" charset="0"/>
              </a:rPr>
              <a:t>T= 0.651 Sec</a:t>
            </a: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a:t>
            </a:r>
          </a:p>
          <a:p>
            <a:pPr marL="228600" lvl="0">
              <a:lnSpc>
                <a:spcPct val="115000"/>
              </a:lnSpc>
              <a:spcBef>
                <a:spcPts val="2000"/>
              </a:spcBef>
              <a:spcAft>
                <a:spcPts val="1000"/>
              </a:spcAft>
              <a:tabLst>
                <a:tab pos="2865755" algn="ctr"/>
              </a:tabLst>
            </a:pPr>
            <a:r>
              <a:rPr lang="en-US" sz="2400" b="1" dirty="0">
                <a:solidFill>
                  <a:srgbClr val="4472C4">
                    <a:lumMod val="75000"/>
                  </a:srgbClr>
                </a:solidFill>
                <a:latin typeface="Times New Roman" panose="02020603050405020304" pitchFamily="18" charset="0"/>
                <a:ea typeface="Calibri" panose="020F0502020204030204" pitchFamily="34" charset="0"/>
                <a:cs typeface="Arial" panose="020B0604020202020204" pitchFamily="34" charset="0"/>
              </a:rPr>
              <a:t>T= 0.651 Sec</a:t>
            </a:r>
            <a:r>
              <a:rPr lang="en-US" sz="2400" dirty="0" smtClean="0">
                <a:solidFill>
                  <a:prstClr val="black"/>
                </a:solidFill>
                <a:latin typeface="Times New Roman" panose="02020603050405020304" pitchFamily="18" charset="0"/>
                <a:ea typeface="Calibri" panose="020F0502020204030204" pitchFamily="34" charset="0"/>
                <a:cs typeface="Arial" panose="020B0604020202020204" pitchFamily="34" charset="0"/>
              </a:rPr>
              <a:t>. </a:t>
            </a:r>
            <a:r>
              <a:rPr lang="en-US" sz="2400" b="1" dirty="0" smtClean="0">
                <a:solidFill>
                  <a:srgbClr val="FF0000"/>
                </a:solidFill>
                <a:latin typeface="Times New Roman" panose="02020603050405020304" pitchFamily="18" charset="0"/>
                <a:ea typeface="Calibri" panose="020F0502020204030204" pitchFamily="34" charset="0"/>
                <a:cs typeface="Arial" panose="020B0604020202020204" pitchFamily="34" charset="0"/>
              </a:rPr>
              <a:t>&gt;</a:t>
            </a:r>
            <a:r>
              <a:rPr lang="en-US" sz="2400" dirty="0" smtClean="0">
                <a:solidFill>
                  <a:prstClr val="black"/>
                </a:solidFill>
                <a:latin typeface="Times New Roman" panose="02020603050405020304" pitchFamily="18" charset="0"/>
                <a:ea typeface="Calibri" panose="020F0502020204030204" pitchFamily="34" charset="0"/>
                <a:cs typeface="Arial" panose="020B0604020202020204" pitchFamily="34" charset="0"/>
              </a:rPr>
              <a:t> </a:t>
            </a: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ETABS</a:t>
            </a:r>
            <a:r>
              <a:rPr lang="en-US" sz="2400" dirty="0" smtClean="0">
                <a:solidFill>
                  <a:prstClr val="black"/>
                </a:solidFill>
                <a:latin typeface="Times New Roman" panose="02020603050405020304" pitchFamily="18" charset="0"/>
                <a:ea typeface="Calibri" panose="020F0502020204030204" pitchFamily="34" charset="0"/>
                <a:cs typeface="Arial" panose="020B0604020202020204" pitchFamily="34" charset="0"/>
              </a:rPr>
              <a:t> Period</a:t>
            </a:r>
          </a:p>
          <a:p>
            <a:pPr marL="228600" lvl="0">
              <a:lnSpc>
                <a:spcPct val="115000"/>
              </a:lnSpc>
              <a:spcBef>
                <a:spcPts val="2000"/>
              </a:spcBef>
              <a:spcAft>
                <a:spcPts val="1000"/>
              </a:spcAft>
              <a:tabLst>
                <a:tab pos="2865755" algn="ctr"/>
              </a:tabLst>
            </a:pPr>
            <a:r>
              <a:rPr lang="en-US" sz="2400" dirty="0" smtClean="0">
                <a:solidFill>
                  <a:prstClr val="black"/>
                </a:solidFill>
                <a:latin typeface="Times New Roman" panose="02020603050405020304" pitchFamily="18" charset="0"/>
                <a:ea typeface="Calibri" panose="020F0502020204030204" pitchFamily="34" charset="0"/>
                <a:cs typeface="Arial" panose="020B0604020202020204" pitchFamily="34" charset="0"/>
              </a:rPr>
              <a:t>It`s </a:t>
            </a:r>
            <a:r>
              <a:rPr lang="en-US" sz="2400" b="1" dirty="0">
                <a:solidFill>
                  <a:prstClr val="black"/>
                </a:solidFill>
                <a:latin typeface="Times New Roman" panose="02020603050405020304" pitchFamily="18" charset="0"/>
                <a:ea typeface="Calibri" panose="020F0502020204030204" pitchFamily="34" charset="0"/>
                <a:cs typeface="Arial" panose="020B0604020202020204" pitchFamily="34" charset="0"/>
              </a:rPr>
              <a:t>OK</a:t>
            </a:r>
          </a:p>
        </p:txBody>
      </p:sp>
      <p:pic>
        <p:nvPicPr>
          <p:cNvPr id="13" name="Picture 12"/>
          <p:cNvPicPr>
            <a:picLocks noChangeAspect="1"/>
          </p:cNvPicPr>
          <p:nvPr/>
        </p:nvPicPr>
        <p:blipFill>
          <a:blip r:embed="rId2"/>
          <a:stretch>
            <a:fillRect/>
          </a:stretch>
        </p:blipFill>
        <p:spPr>
          <a:xfrm>
            <a:off x="5754657" y="933612"/>
            <a:ext cx="5944115" cy="5151566"/>
          </a:xfrm>
          <a:prstGeom prst="rect">
            <a:avLst/>
          </a:prstGeom>
        </p:spPr>
      </p:pic>
      <p:sp>
        <p:nvSpPr>
          <p:cNvPr id="14" name="Rounded Rectangle 13"/>
          <p:cNvSpPr/>
          <p:nvPr/>
        </p:nvSpPr>
        <p:spPr>
          <a:xfrm>
            <a:off x="7615451" y="830354"/>
            <a:ext cx="1141951" cy="397945"/>
          </a:xfrm>
          <a:prstGeom prst="roundRect">
            <a:avLst/>
          </a:prstGeom>
          <a:noFill/>
          <a:ln w="28575">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01729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dirty="0"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41</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1"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381" y="686518"/>
            <a:ext cx="7759700" cy="2365560"/>
          </a:xfrm>
          <a:prstGeom prst="rect">
            <a:avLst/>
          </a:prstGeom>
        </p:spPr>
      </p:pic>
      <p:sp>
        <p:nvSpPr>
          <p:cNvPr id="12" name="Rectangle 11"/>
          <p:cNvSpPr/>
          <p:nvPr/>
        </p:nvSpPr>
        <p:spPr>
          <a:xfrm>
            <a:off x="838200" y="3161277"/>
            <a:ext cx="6096000" cy="2677656"/>
          </a:xfrm>
          <a:prstGeom prst="rect">
            <a:avLst/>
          </a:prstGeom>
        </p:spPr>
        <p:txBody>
          <a:bodyPr>
            <a:spAutoFit/>
          </a:bodyPr>
          <a:lstStyle/>
          <a:p>
            <a:pPr lvl="0"/>
            <a:r>
              <a:rPr lang="en-US" sz="2400" b="1" dirty="0">
                <a:solidFill>
                  <a:prstClr val="black"/>
                </a:solidFill>
                <a:latin typeface="Century Gothic" panose="020B0502020202020204"/>
              </a:rPr>
              <a:t>W = 56362.71 </a:t>
            </a:r>
            <a:r>
              <a:rPr lang="en-US" sz="2400" b="1" dirty="0" err="1">
                <a:solidFill>
                  <a:prstClr val="black"/>
                </a:solidFill>
                <a:latin typeface="Century Gothic" panose="020B0502020202020204"/>
              </a:rPr>
              <a:t>kN</a:t>
            </a:r>
            <a:endParaRPr lang="en-US" sz="2400" b="1" dirty="0">
              <a:solidFill>
                <a:prstClr val="black"/>
              </a:solidFill>
              <a:latin typeface="Century Gothic" panose="020B0502020202020204"/>
            </a:endParaRPr>
          </a:p>
          <a:p>
            <a:pPr lvl="0"/>
            <a:r>
              <a:rPr lang="en-US" sz="2400" b="1" dirty="0">
                <a:solidFill>
                  <a:prstClr val="black"/>
                </a:solidFill>
                <a:latin typeface="Century Gothic" panose="020B0502020202020204"/>
              </a:rPr>
              <a:t>V = Cs * W = 56362.71 * 0.114 = 6425.35 </a:t>
            </a:r>
            <a:r>
              <a:rPr lang="en-US" sz="2400" b="1" dirty="0" err="1" smtClean="0">
                <a:solidFill>
                  <a:prstClr val="black"/>
                </a:solidFill>
                <a:latin typeface="Century Gothic" panose="020B0502020202020204"/>
              </a:rPr>
              <a:t>kN</a:t>
            </a:r>
            <a:endParaRPr lang="en-US" sz="2400" b="1" dirty="0">
              <a:solidFill>
                <a:prstClr val="black"/>
              </a:solidFill>
              <a:latin typeface="Century Gothic" panose="020B0502020202020204"/>
            </a:endParaRPr>
          </a:p>
          <a:p>
            <a:pPr lvl="0"/>
            <a:endParaRPr lang="en-US" sz="2400" b="1" dirty="0">
              <a:solidFill>
                <a:prstClr val="black"/>
              </a:solidFill>
              <a:latin typeface="Century Gothic" panose="020B0502020202020204"/>
            </a:endParaRPr>
          </a:p>
          <a:p>
            <a:pPr lvl="0"/>
            <a:endParaRPr lang="en-US" sz="2400" b="1" dirty="0">
              <a:solidFill>
                <a:prstClr val="black"/>
              </a:solidFill>
              <a:latin typeface="Century Gothic" panose="020B0502020202020204"/>
            </a:endParaRPr>
          </a:p>
          <a:p>
            <a:pPr lvl="0"/>
            <a:r>
              <a:rPr lang="en-US" sz="2400" b="1" dirty="0" smtClean="0">
                <a:solidFill>
                  <a:prstClr val="black"/>
                </a:solidFill>
                <a:latin typeface="Century Gothic" panose="020B0502020202020204"/>
              </a:rPr>
              <a:t>From </a:t>
            </a:r>
            <a:r>
              <a:rPr lang="en-US" sz="2400" b="1" dirty="0">
                <a:solidFill>
                  <a:prstClr val="black"/>
                </a:solidFill>
                <a:latin typeface="Century Gothic" panose="020B0502020202020204"/>
              </a:rPr>
              <a:t>ETABs = 6309.45 </a:t>
            </a:r>
            <a:r>
              <a:rPr lang="en-US" sz="2400" b="1" dirty="0" err="1">
                <a:solidFill>
                  <a:prstClr val="black"/>
                </a:solidFill>
                <a:latin typeface="Century Gothic" panose="020B0502020202020204"/>
              </a:rPr>
              <a:t>kN</a:t>
            </a:r>
            <a:r>
              <a:rPr lang="en-US" sz="2400" b="1" dirty="0">
                <a:solidFill>
                  <a:prstClr val="black"/>
                </a:solidFill>
                <a:latin typeface="Century Gothic" panose="020B0502020202020204"/>
              </a:rPr>
              <a:t> </a:t>
            </a:r>
          </a:p>
          <a:p>
            <a:pPr lvl="0"/>
            <a:r>
              <a:rPr lang="en-US" sz="2400" b="1" dirty="0">
                <a:solidFill>
                  <a:prstClr val="black"/>
                </a:solidFill>
                <a:latin typeface="Century Gothic" panose="020B0502020202020204"/>
              </a:rPr>
              <a:t>%diff. = 1.8% &lt; 5%</a:t>
            </a:r>
          </a:p>
        </p:txBody>
      </p:sp>
      <p:pic>
        <p:nvPicPr>
          <p:cNvPr id="13" name="Picture 12"/>
          <p:cNvPicPr/>
          <p:nvPr/>
        </p:nvPicPr>
        <p:blipFill>
          <a:blip r:embed="rId3">
            <a:extLst>
              <a:ext uri="{28A0092B-C50C-407E-A947-70E740481C1C}">
                <a14:useLocalDpi xmlns:a14="http://schemas.microsoft.com/office/drawing/2010/main" val="0"/>
              </a:ext>
            </a:extLst>
          </a:blip>
          <a:stretch>
            <a:fillRect/>
          </a:stretch>
        </p:blipFill>
        <p:spPr>
          <a:xfrm>
            <a:off x="5496478" y="4663481"/>
            <a:ext cx="3840480" cy="1097280"/>
          </a:xfrm>
          <a:prstGeom prst="rect">
            <a:avLst/>
          </a:prstGeom>
        </p:spPr>
      </p:pic>
    </p:spTree>
    <p:extLst>
      <p:ext uri="{BB962C8B-B14F-4D97-AF65-F5344CB8AC3E}">
        <p14:creationId xmlns:p14="http://schemas.microsoft.com/office/powerpoint/2010/main" val="31532224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42</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452216" y="764334"/>
            <a:ext cx="5896166" cy="707886"/>
          </a:xfrm>
          <a:prstGeom prst="rect">
            <a:avLst/>
          </a:prstGeom>
        </p:spPr>
        <p:txBody>
          <a:bodyPr wrap="none">
            <a:spAutoFit/>
          </a:bodyPr>
          <a:lstStyle/>
          <a:p>
            <a:pPr lvl="0"/>
            <a:r>
              <a:rPr lang="en-US" sz="4000" b="1" dirty="0" smtClean="0">
                <a:solidFill>
                  <a:srgbClr val="FFC000"/>
                </a:solidFill>
              </a:rPr>
              <a:t> 4.2: </a:t>
            </a:r>
            <a:r>
              <a:rPr lang="en-US" sz="3200" b="1" dirty="0">
                <a:solidFill>
                  <a:srgbClr val="70AD47">
                    <a:lumMod val="75000"/>
                  </a:srgbClr>
                </a:solidFill>
                <a:latin typeface="Century Gothic" panose="020B0502020202020204"/>
              </a:rPr>
              <a:t>After running the </a:t>
            </a:r>
            <a:r>
              <a:rPr lang="en-US" sz="3200" b="1" dirty="0" smtClean="0">
                <a:solidFill>
                  <a:srgbClr val="70AD47">
                    <a:lumMod val="75000"/>
                  </a:srgbClr>
                </a:solidFill>
                <a:latin typeface="Century Gothic" panose="020B0502020202020204"/>
              </a:rPr>
              <a:t>model</a:t>
            </a:r>
            <a:endParaRPr lang="en-US" sz="3200" b="1" dirty="0">
              <a:solidFill>
                <a:srgbClr val="70AD47">
                  <a:lumMod val="75000"/>
                </a:srgbClr>
              </a:solidFill>
              <a:latin typeface="Century Gothic" panose="020B0502020202020204"/>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pic>
        <p:nvPicPr>
          <p:cNvPr id="12" name="Picture 11"/>
          <p:cNvPicPr/>
          <p:nvPr/>
        </p:nvPicPr>
        <p:blipFill>
          <a:blip r:embed="rId2">
            <a:extLst>
              <a:ext uri="{28A0092B-C50C-407E-A947-70E740481C1C}">
                <a14:useLocalDpi xmlns:a14="http://schemas.microsoft.com/office/drawing/2010/main" val="0"/>
              </a:ext>
            </a:extLst>
          </a:blip>
          <a:stretch>
            <a:fillRect/>
          </a:stretch>
        </p:blipFill>
        <p:spPr>
          <a:xfrm>
            <a:off x="3161892" y="1456834"/>
            <a:ext cx="5302839" cy="4766546"/>
          </a:xfrm>
          <a:prstGeom prst="rect">
            <a:avLst/>
          </a:prstGeom>
        </p:spPr>
      </p:pic>
    </p:spTree>
    <p:extLst>
      <p:ext uri="{BB962C8B-B14F-4D97-AF65-F5344CB8AC3E}">
        <p14:creationId xmlns:p14="http://schemas.microsoft.com/office/powerpoint/2010/main" val="90801041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43</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1" name="Rectangle 10"/>
          <p:cNvSpPr/>
          <p:nvPr/>
        </p:nvSpPr>
        <p:spPr>
          <a:xfrm>
            <a:off x="734422" y="795112"/>
            <a:ext cx="6333785" cy="584775"/>
          </a:xfrm>
          <a:prstGeom prst="rect">
            <a:avLst/>
          </a:prstGeom>
        </p:spPr>
        <p:txBody>
          <a:bodyPr wrap="none">
            <a:spAutoFit/>
          </a:bodyPr>
          <a:lstStyle/>
          <a:p>
            <a:pPr lvl="0"/>
            <a:r>
              <a:rPr lang="en-US" sz="3200" b="1" dirty="0" smtClean="0">
                <a:solidFill>
                  <a:schemeClr val="accent4"/>
                </a:solidFill>
                <a:latin typeface="Century Gothic" panose="020B0502020202020204"/>
              </a:rPr>
              <a:t>4.3:</a:t>
            </a:r>
            <a:r>
              <a:rPr lang="en-US" sz="3200" b="1" dirty="0" smtClean="0">
                <a:solidFill>
                  <a:schemeClr val="accent6">
                    <a:lumMod val="75000"/>
                  </a:schemeClr>
                </a:solidFill>
                <a:latin typeface="Century Gothic" panose="020B0502020202020204"/>
              </a:rPr>
              <a:t> Check </a:t>
            </a:r>
            <a:r>
              <a:rPr lang="en-US" sz="3200" b="1" dirty="0">
                <a:solidFill>
                  <a:schemeClr val="accent6">
                    <a:lumMod val="75000"/>
                  </a:schemeClr>
                </a:solidFill>
                <a:latin typeface="Century Gothic" panose="020B0502020202020204"/>
              </a:rPr>
              <a:t>moment on beams:</a:t>
            </a:r>
          </a:p>
        </p:txBody>
      </p:sp>
      <p:sp>
        <p:nvSpPr>
          <p:cNvPr id="12" name="Rectangle 11"/>
          <p:cNvSpPr/>
          <p:nvPr/>
        </p:nvSpPr>
        <p:spPr>
          <a:xfrm>
            <a:off x="746184" y="1329368"/>
            <a:ext cx="6096000" cy="4893647"/>
          </a:xfrm>
          <a:prstGeom prst="rect">
            <a:avLst/>
          </a:prstGeom>
        </p:spPr>
        <p:txBody>
          <a:bodyPr>
            <a:spAutoFit/>
          </a:bodyPr>
          <a:lstStyle/>
          <a:p>
            <a:pPr lvl="0"/>
            <a:r>
              <a:rPr lang="en-US" sz="2400" dirty="0">
                <a:solidFill>
                  <a:prstClr val="black"/>
                </a:solidFill>
                <a:latin typeface="Century Gothic" panose="020B0502020202020204"/>
              </a:rPr>
              <a:t>Weight of drop beam per meter length= 0.25*0.30*25*1= 1.875 </a:t>
            </a:r>
            <a:r>
              <a:rPr lang="en-US" sz="2400" dirty="0" err="1">
                <a:solidFill>
                  <a:prstClr val="black"/>
                </a:solidFill>
                <a:latin typeface="Century Gothic" panose="020B0502020202020204"/>
              </a:rPr>
              <a:t>kN</a:t>
            </a:r>
            <a:r>
              <a:rPr lang="en-US" sz="2400" dirty="0">
                <a:solidFill>
                  <a:prstClr val="black"/>
                </a:solidFill>
                <a:latin typeface="Century Gothic" panose="020B0502020202020204"/>
              </a:rPr>
              <a:t>/m</a:t>
            </a:r>
          </a:p>
          <a:p>
            <a:pPr lvl="0"/>
            <a:r>
              <a:rPr lang="en-US" sz="2400" dirty="0">
                <a:solidFill>
                  <a:prstClr val="black"/>
                </a:solidFill>
                <a:latin typeface="Century Gothic" panose="020B0502020202020204"/>
              </a:rPr>
              <a:t>Tributary area = 12 m2</a:t>
            </a:r>
          </a:p>
          <a:p>
            <a:pPr lvl="0"/>
            <a:r>
              <a:rPr lang="en-US" sz="2400" dirty="0">
                <a:solidFill>
                  <a:prstClr val="black"/>
                </a:solidFill>
                <a:latin typeface="Century Gothic" panose="020B0502020202020204"/>
              </a:rPr>
              <a:t>Wu = 36.7 </a:t>
            </a:r>
            <a:r>
              <a:rPr lang="en-US" sz="2400" dirty="0" err="1">
                <a:solidFill>
                  <a:prstClr val="black"/>
                </a:solidFill>
                <a:latin typeface="Century Gothic" panose="020B0502020202020204"/>
              </a:rPr>
              <a:t>kN</a:t>
            </a:r>
            <a:r>
              <a:rPr lang="en-US" sz="2400" dirty="0">
                <a:solidFill>
                  <a:prstClr val="black"/>
                </a:solidFill>
                <a:latin typeface="Century Gothic" panose="020B0502020202020204"/>
              </a:rPr>
              <a:t>/m</a:t>
            </a:r>
          </a:p>
          <a:p>
            <a:pPr lvl="0"/>
            <a:r>
              <a:rPr lang="en-US" sz="2400" dirty="0">
                <a:solidFill>
                  <a:prstClr val="black"/>
                </a:solidFill>
                <a:latin typeface="Century Gothic" panose="020B0502020202020204"/>
              </a:rPr>
              <a:t>Moment for both fixed ends = WL2/12 = 79.55 </a:t>
            </a:r>
            <a:r>
              <a:rPr lang="en-US" sz="2400" dirty="0" err="1">
                <a:solidFill>
                  <a:prstClr val="black"/>
                </a:solidFill>
                <a:latin typeface="Century Gothic" panose="020B0502020202020204"/>
              </a:rPr>
              <a:t>kN.m</a:t>
            </a:r>
            <a:endParaRPr lang="en-US" sz="2400" dirty="0">
              <a:solidFill>
                <a:prstClr val="black"/>
              </a:solidFill>
              <a:latin typeface="Century Gothic" panose="020B0502020202020204"/>
            </a:endParaRPr>
          </a:p>
          <a:p>
            <a:pPr lvl="0"/>
            <a:r>
              <a:rPr lang="en-US" sz="2400" dirty="0">
                <a:solidFill>
                  <a:prstClr val="black"/>
                </a:solidFill>
                <a:latin typeface="Century Gothic" panose="020B0502020202020204"/>
              </a:rPr>
              <a:t>Total moment = Wl2/8 = 79.55 </a:t>
            </a:r>
            <a:r>
              <a:rPr lang="en-US" sz="2400" dirty="0" err="1">
                <a:solidFill>
                  <a:prstClr val="black"/>
                </a:solidFill>
                <a:latin typeface="Century Gothic" panose="020B0502020202020204"/>
              </a:rPr>
              <a:t>kN.m</a:t>
            </a:r>
            <a:endParaRPr lang="en-US" sz="2400" dirty="0">
              <a:solidFill>
                <a:prstClr val="black"/>
              </a:solidFill>
              <a:latin typeface="Century Gothic" panose="020B0502020202020204"/>
            </a:endParaRPr>
          </a:p>
          <a:p>
            <a:pPr lvl="0"/>
            <a:r>
              <a:rPr lang="en-US" sz="2400" dirty="0">
                <a:solidFill>
                  <a:prstClr val="black"/>
                </a:solidFill>
                <a:latin typeface="Century Gothic" panose="020B0502020202020204"/>
              </a:rPr>
              <a:t>Moment from ETABs: </a:t>
            </a:r>
          </a:p>
          <a:p>
            <a:pPr lvl="0"/>
            <a:r>
              <a:rPr lang="en-US" sz="2400" dirty="0">
                <a:solidFill>
                  <a:prstClr val="black"/>
                </a:solidFill>
                <a:latin typeface="Century Gothic" panose="020B0502020202020204"/>
              </a:rPr>
              <a:t>Negative one = 62 </a:t>
            </a:r>
            <a:r>
              <a:rPr lang="en-US" sz="2400" dirty="0" err="1">
                <a:solidFill>
                  <a:prstClr val="black"/>
                </a:solidFill>
                <a:latin typeface="Century Gothic" panose="020B0502020202020204"/>
              </a:rPr>
              <a:t>kN.m</a:t>
            </a:r>
            <a:r>
              <a:rPr lang="en-US" sz="2400" dirty="0">
                <a:solidFill>
                  <a:prstClr val="black"/>
                </a:solidFill>
                <a:latin typeface="Century Gothic" panose="020B0502020202020204"/>
              </a:rPr>
              <a:t> </a:t>
            </a:r>
          </a:p>
          <a:p>
            <a:pPr lvl="0"/>
            <a:r>
              <a:rPr lang="en-US" sz="2400" dirty="0">
                <a:solidFill>
                  <a:prstClr val="black"/>
                </a:solidFill>
                <a:latin typeface="Century Gothic" panose="020B0502020202020204"/>
              </a:rPr>
              <a:t>Negative two = 71 </a:t>
            </a:r>
            <a:r>
              <a:rPr lang="en-US" sz="2400" dirty="0" err="1">
                <a:solidFill>
                  <a:prstClr val="black"/>
                </a:solidFill>
                <a:latin typeface="Century Gothic" panose="020B0502020202020204"/>
              </a:rPr>
              <a:t>kN.m</a:t>
            </a:r>
            <a:r>
              <a:rPr lang="en-US" sz="2400" dirty="0">
                <a:solidFill>
                  <a:prstClr val="black"/>
                </a:solidFill>
                <a:latin typeface="Century Gothic" panose="020B0502020202020204"/>
              </a:rPr>
              <a:t> </a:t>
            </a:r>
          </a:p>
          <a:p>
            <a:pPr lvl="0"/>
            <a:r>
              <a:rPr lang="en-US" sz="2400" dirty="0">
                <a:solidFill>
                  <a:prstClr val="black"/>
                </a:solidFill>
                <a:latin typeface="Century Gothic" panose="020B0502020202020204"/>
              </a:rPr>
              <a:t>Positive = 45 </a:t>
            </a:r>
            <a:r>
              <a:rPr lang="en-US" sz="2400" dirty="0" err="1">
                <a:solidFill>
                  <a:prstClr val="black"/>
                </a:solidFill>
                <a:latin typeface="Century Gothic" panose="020B0502020202020204"/>
              </a:rPr>
              <a:t>kN.m</a:t>
            </a:r>
            <a:r>
              <a:rPr lang="en-US" sz="2400" dirty="0">
                <a:solidFill>
                  <a:prstClr val="black"/>
                </a:solidFill>
                <a:latin typeface="Century Gothic" panose="020B0502020202020204"/>
              </a:rPr>
              <a:t>  </a:t>
            </a:r>
          </a:p>
          <a:p>
            <a:pPr lvl="0"/>
            <a:r>
              <a:rPr lang="en-US" sz="2400" dirty="0">
                <a:solidFill>
                  <a:prstClr val="black"/>
                </a:solidFill>
                <a:latin typeface="Century Gothic" panose="020B0502020202020204"/>
              </a:rPr>
              <a:t>So total value = 111.5 </a:t>
            </a:r>
            <a:r>
              <a:rPr lang="en-US" sz="2400" dirty="0" err="1">
                <a:solidFill>
                  <a:prstClr val="black"/>
                </a:solidFill>
                <a:latin typeface="Century Gothic" panose="020B0502020202020204"/>
              </a:rPr>
              <a:t>kN.m</a:t>
            </a:r>
            <a:r>
              <a:rPr lang="en-US" sz="2400" dirty="0">
                <a:solidFill>
                  <a:prstClr val="black"/>
                </a:solidFill>
                <a:latin typeface="Century Gothic" panose="020B0502020202020204"/>
              </a:rPr>
              <a:t> </a:t>
            </a:r>
          </a:p>
          <a:p>
            <a:pPr lvl="0"/>
            <a:r>
              <a:rPr lang="en-US" sz="2400" dirty="0">
                <a:solidFill>
                  <a:prstClr val="black"/>
                </a:solidFill>
                <a:latin typeface="Century Gothic" panose="020B0502020202020204"/>
              </a:rPr>
              <a:t>% difference = </a:t>
            </a:r>
            <a:r>
              <a:rPr lang="en-US" sz="2400" b="1" dirty="0">
                <a:solidFill>
                  <a:prstClr val="black"/>
                </a:solidFill>
                <a:latin typeface="Century Gothic" panose="020B0502020202020204"/>
              </a:rPr>
              <a:t>6.4 %</a:t>
            </a:r>
            <a:r>
              <a:rPr lang="en-US" sz="2400" dirty="0">
                <a:solidFill>
                  <a:prstClr val="black"/>
                </a:solidFill>
                <a:latin typeface="Century Gothic" panose="020B0502020202020204"/>
              </a:rPr>
              <a:t> </a:t>
            </a:r>
          </a:p>
        </p:txBody>
      </p:sp>
      <p:pic>
        <p:nvPicPr>
          <p:cNvPr id="13" name="Picture 12"/>
          <p:cNvPicPr/>
          <p:nvPr/>
        </p:nvPicPr>
        <p:blipFill>
          <a:blip r:embed="rId2">
            <a:extLst>
              <a:ext uri="{28A0092B-C50C-407E-A947-70E740481C1C}">
                <a14:useLocalDpi xmlns:a14="http://schemas.microsoft.com/office/drawing/2010/main" val="0"/>
              </a:ext>
            </a:extLst>
          </a:blip>
          <a:stretch>
            <a:fillRect/>
          </a:stretch>
        </p:blipFill>
        <p:spPr>
          <a:xfrm>
            <a:off x="6171254" y="3476681"/>
            <a:ext cx="5943600" cy="2760980"/>
          </a:xfrm>
          <a:prstGeom prst="rect">
            <a:avLst/>
          </a:prstGeom>
        </p:spPr>
      </p:pic>
    </p:spTree>
    <p:extLst>
      <p:ext uri="{BB962C8B-B14F-4D97-AF65-F5344CB8AC3E}">
        <p14:creationId xmlns:p14="http://schemas.microsoft.com/office/powerpoint/2010/main" val="256106908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44</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1" name="Rectangle 10"/>
          <p:cNvSpPr/>
          <p:nvPr/>
        </p:nvSpPr>
        <p:spPr>
          <a:xfrm>
            <a:off x="452216" y="691159"/>
            <a:ext cx="4451860" cy="707886"/>
          </a:xfrm>
          <a:prstGeom prst="rect">
            <a:avLst/>
          </a:prstGeom>
        </p:spPr>
        <p:txBody>
          <a:bodyPr wrap="none">
            <a:spAutoFit/>
          </a:bodyPr>
          <a:lstStyle/>
          <a:p>
            <a:pPr lvl="0"/>
            <a:r>
              <a:rPr lang="en-US" sz="4000" b="1" dirty="0" smtClean="0">
                <a:solidFill>
                  <a:srgbClr val="FFC000"/>
                </a:solidFill>
              </a:rPr>
              <a:t>4.3: </a:t>
            </a:r>
            <a:r>
              <a:rPr lang="en-US" sz="3200" b="1" dirty="0" smtClean="0">
                <a:solidFill>
                  <a:srgbClr val="70AD47">
                    <a:lumMod val="75000"/>
                  </a:srgbClr>
                </a:solidFill>
                <a:latin typeface="Century Gothic" panose="020B0502020202020204"/>
              </a:rPr>
              <a:t>Check </a:t>
            </a:r>
            <a:r>
              <a:rPr lang="en-US" sz="3200" b="1" dirty="0">
                <a:solidFill>
                  <a:srgbClr val="70AD47">
                    <a:lumMod val="75000"/>
                  </a:srgbClr>
                </a:solidFill>
                <a:latin typeface="Century Gothic" panose="020B0502020202020204"/>
              </a:rPr>
              <a:t>story </a:t>
            </a:r>
            <a:r>
              <a:rPr lang="en-US" sz="3200" b="1" dirty="0" smtClean="0">
                <a:solidFill>
                  <a:srgbClr val="70AD47">
                    <a:lumMod val="75000"/>
                  </a:srgbClr>
                </a:solidFill>
                <a:latin typeface="Century Gothic" panose="020B0502020202020204"/>
              </a:rPr>
              <a:t>drift:</a:t>
            </a:r>
            <a:endParaRPr lang="en-US" sz="3200" b="1" dirty="0">
              <a:solidFill>
                <a:srgbClr val="70AD47">
                  <a:lumMod val="75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2" name="Rectangle 11"/>
              <p:cNvSpPr/>
              <p:nvPr/>
            </p:nvSpPr>
            <p:spPr>
              <a:xfrm>
                <a:off x="4986036" y="505316"/>
                <a:ext cx="2237536" cy="983603"/>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2800" b="1"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𝛅</m:t>
                          </m:r>
                        </m:e>
                        <m:sub>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𝐱</m:t>
                          </m:r>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m:t>
                          </m:r>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𝐲</m:t>
                          </m:r>
                        </m:sub>
                      </m:sSub>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m:t>
                      </m:r>
                      <m:f>
                        <m:fPr>
                          <m:ctrlPr>
                            <a:rPr kumimoji="0" lang="en-US" sz="2800" b="1" i="1" u="none" strike="noStrike" kern="0" cap="none" spc="0" normalizeH="0" baseline="0" noProof="0">
                              <a:ln>
                                <a:noFill/>
                              </a:ln>
                              <a:solidFill>
                                <a:prstClr val="black"/>
                              </a:solidFill>
                              <a:effectLst/>
                              <a:uLnTx/>
                              <a:uFillTx/>
                              <a:latin typeface="Cambria Math" panose="02040503050406030204" pitchFamily="18" charset="0"/>
                            </a:rPr>
                          </m:ctrlPr>
                        </m:fPr>
                        <m:num>
                          <m:sSub>
                            <m:sSubPr>
                              <m:ctrlPr>
                                <a:rPr kumimoji="0" lang="en-US" sz="28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𝐜</m:t>
                              </m:r>
                            </m:e>
                            <m:sub>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𝐝</m:t>
                              </m:r>
                            </m:sub>
                          </m:sSub>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 </m:t>
                          </m:r>
                          <m:sSub>
                            <m:sSubPr>
                              <m:ctrlPr>
                                <a:rPr kumimoji="0" lang="en-US" sz="28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𝛅</m:t>
                              </m:r>
                            </m:e>
                            <m:sub>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𝐱𝐞</m:t>
                              </m:r>
                            </m:sub>
                          </m:sSub>
                        </m:num>
                        <m:den>
                          <m:sSub>
                            <m:sSubPr>
                              <m:ctrlPr>
                                <a:rPr kumimoji="0" lang="en-US" sz="28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𝐈</m:t>
                              </m:r>
                            </m:e>
                            <m:sub>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𝐞</m:t>
                              </m:r>
                            </m:sub>
                          </m:sSub>
                        </m:den>
                      </m:f>
                    </m:oMath>
                  </m:oMathPara>
                </a14:m>
                <a:endParaRPr kumimoji="0" lang="en-US" sz="1800" b="1" i="0" u="none" strike="noStrike" kern="0" cap="none" spc="0" normalizeH="0" baseline="0" noProof="0" dirty="0" smtClean="0">
                  <a:ln>
                    <a:noFill/>
                  </a:ln>
                  <a:solidFill>
                    <a:sysClr val="windowText" lastClr="000000"/>
                  </a:solidFill>
                  <a:effectLst/>
                  <a:uLnTx/>
                  <a:uFillTx/>
                </a:endParaRPr>
              </a:p>
            </p:txBody>
          </p:sp>
        </mc:Choice>
        <mc:Fallback xmlns="">
          <p:sp>
            <p:nvSpPr>
              <p:cNvPr id="12" name="Rectangle 11"/>
              <p:cNvSpPr>
                <a:spLocks noRot="1" noChangeAspect="1" noMove="1" noResize="1" noEditPoints="1" noAdjustHandles="1" noChangeArrowheads="1" noChangeShapeType="1" noTextEdit="1"/>
              </p:cNvSpPr>
              <p:nvPr/>
            </p:nvSpPr>
            <p:spPr>
              <a:xfrm>
                <a:off x="4986036" y="505316"/>
                <a:ext cx="2237536" cy="983603"/>
              </a:xfrm>
              <a:prstGeom prst="rect">
                <a:avLst/>
              </a:prstGeom>
              <a:blipFill rotWithShape="0">
                <a:blip r:embed="rId2"/>
                <a:stretch>
                  <a:fillRect/>
                </a:stretch>
              </a:blipFill>
            </p:spPr>
            <p:txBody>
              <a:bodyPr/>
              <a:lstStyle/>
              <a:p>
                <a:r>
                  <a:rPr lang="en-US">
                    <a:noFill/>
                  </a:rPr>
                  <a:t> </a:t>
                </a:r>
              </a:p>
            </p:txBody>
          </p:sp>
        </mc:Fallback>
      </mc:AlternateContent>
      <p:graphicFrame>
        <p:nvGraphicFramePr>
          <p:cNvPr id="13" name="Table 12"/>
          <p:cNvGraphicFramePr>
            <a:graphicFrameLocks noGrp="1"/>
          </p:cNvGraphicFramePr>
          <p:nvPr>
            <p:extLst>
              <p:ext uri="{D42A27DB-BD31-4B8C-83A1-F6EECF244321}">
                <p14:modId xmlns:p14="http://schemas.microsoft.com/office/powerpoint/2010/main" val="3428011541"/>
              </p:ext>
            </p:extLst>
          </p:nvPr>
        </p:nvGraphicFramePr>
        <p:xfrm>
          <a:off x="1291140" y="1816145"/>
          <a:ext cx="9627328" cy="4420882"/>
        </p:xfrm>
        <a:graphic>
          <a:graphicData uri="http://schemas.openxmlformats.org/drawingml/2006/table">
            <a:tbl>
              <a:tblPr firstRow="1" firstCol="1" bandRow="1"/>
              <a:tblGrid>
                <a:gridCol w="1374744">
                  <a:extLst>
                    <a:ext uri="{9D8B030D-6E8A-4147-A177-3AD203B41FA5}">
                      <a16:colId xmlns="" xmlns:a16="http://schemas.microsoft.com/office/drawing/2014/main" val="4285170352"/>
                    </a:ext>
                  </a:extLst>
                </a:gridCol>
                <a:gridCol w="1374744">
                  <a:extLst>
                    <a:ext uri="{9D8B030D-6E8A-4147-A177-3AD203B41FA5}">
                      <a16:colId xmlns="" xmlns:a16="http://schemas.microsoft.com/office/drawing/2014/main" val="1298680474"/>
                    </a:ext>
                  </a:extLst>
                </a:gridCol>
                <a:gridCol w="1169369">
                  <a:extLst>
                    <a:ext uri="{9D8B030D-6E8A-4147-A177-3AD203B41FA5}">
                      <a16:colId xmlns="" xmlns:a16="http://schemas.microsoft.com/office/drawing/2014/main" val="2805821645"/>
                    </a:ext>
                  </a:extLst>
                </a:gridCol>
                <a:gridCol w="1737360">
                  <a:extLst>
                    <a:ext uri="{9D8B030D-6E8A-4147-A177-3AD203B41FA5}">
                      <a16:colId xmlns="" xmlns:a16="http://schemas.microsoft.com/office/drawing/2014/main" val="3883805358"/>
                    </a:ext>
                  </a:extLst>
                </a:gridCol>
                <a:gridCol w="1219563">
                  <a:extLst>
                    <a:ext uri="{9D8B030D-6E8A-4147-A177-3AD203B41FA5}">
                      <a16:colId xmlns="" xmlns:a16="http://schemas.microsoft.com/office/drawing/2014/main" val="2099639429"/>
                    </a:ext>
                  </a:extLst>
                </a:gridCol>
                <a:gridCol w="1375774">
                  <a:extLst>
                    <a:ext uri="{9D8B030D-6E8A-4147-A177-3AD203B41FA5}">
                      <a16:colId xmlns="" xmlns:a16="http://schemas.microsoft.com/office/drawing/2014/main" val="2441210113"/>
                    </a:ext>
                  </a:extLst>
                </a:gridCol>
                <a:gridCol w="1375774">
                  <a:extLst>
                    <a:ext uri="{9D8B030D-6E8A-4147-A177-3AD203B41FA5}">
                      <a16:colId xmlns="" xmlns:a16="http://schemas.microsoft.com/office/drawing/2014/main" val="3252236038"/>
                    </a:ext>
                  </a:extLst>
                </a:gridCol>
              </a:tblGrid>
              <a:tr h="1133662">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nSpc>
                          <a:spcPct val="115000"/>
                        </a:lnSpc>
                        <a:spcBef>
                          <a:spcPts val="0"/>
                        </a:spcBef>
                        <a:spcAft>
                          <a:spcPts val="1000"/>
                        </a:spcAft>
                      </a:pPr>
                      <a:r>
                        <a:rPr lang="en-US" sz="1800" dirty="0">
                          <a:effectLst/>
                        </a:rPr>
                        <a:t>Story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nSpc>
                          <a:spcPct val="115000"/>
                        </a:lnSpc>
                        <a:spcBef>
                          <a:spcPts val="0"/>
                        </a:spcBef>
                        <a:spcAft>
                          <a:spcPts val="1000"/>
                        </a:spcAft>
                      </a:pPr>
                      <a:r>
                        <a:rPr lang="en-US" sz="1800" dirty="0">
                          <a:effectLst/>
                        </a:rPr>
                        <a:t>H (m)</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nSpc>
                          <a:spcPct val="115000"/>
                        </a:lnSpc>
                        <a:spcBef>
                          <a:spcPts val="0"/>
                        </a:spcBef>
                        <a:spcAft>
                          <a:spcPts val="1000"/>
                        </a:spcAft>
                      </a:pPr>
                      <a:r>
                        <a:rPr lang="en-US" sz="1800">
                          <a:effectLst/>
                        </a:rPr>
                        <a:t>Delta (mm)</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nSpc>
                          <a:spcPct val="115000"/>
                        </a:lnSpc>
                        <a:spcBef>
                          <a:spcPts val="0"/>
                        </a:spcBef>
                        <a:spcAft>
                          <a:spcPts val="1000"/>
                        </a:spcAft>
                      </a:pPr>
                      <a:r>
                        <a:rPr lang="en-US" sz="1800" dirty="0">
                          <a:effectLst/>
                        </a:rPr>
                        <a:t>Displacement</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nSpc>
                          <a:spcPct val="115000"/>
                        </a:lnSpc>
                        <a:spcBef>
                          <a:spcPts val="0"/>
                        </a:spcBef>
                        <a:spcAft>
                          <a:spcPts val="1000"/>
                        </a:spcAft>
                      </a:pPr>
                      <a:r>
                        <a:rPr lang="en-US" sz="1800">
                          <a:effectLst/>
                        </a:rPr>
                        <a:t>Story drift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nSpc>
                          <a:spcPct val="115000"/>
                        </a:lnSpc>
                        <a:spcBef>
                          <a:spcPts val="0"/>
                        </a:spcBef>
                        <a:spcAft>
                          <a:spcPts val="1000"/>
                        </a:spcAft>
                      </a:pPr>
                      <a:r>
                        <a:rPr lang="en-US" sz="1800">
                          <a:effectLst/>
                        </a:rPr>
                        <a:t>Allowable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nSpc>
                          <a:spcPct val="115000"/>
                        </a:lnSpc>
                        <a:spcBef>
                          <a:spcPts val="0"/>
                        </a:spcBef>
                        <a:spcAft>
                          <a:spcPts val="1000"/>
                        </a:spcAft>
                      </a:pPr>
                      <a:r>
                        <a:rPr lang="en-US" sz="1800">
                          <a:effectLst/>
                        </a:rPr>
                        <a:t>Check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 xmlns:a16="http://schemas.microsoft.com/office/drawing/2014/main" val="1530565825"/>
                  </a:ext>
                </a:extLst>
              </a:tr>
              <a:tr h="54787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dirty="0">
                          <a:effectLst/>
                        </a:rPr>
                        <a:t>4.94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dirty="0">
                          <a:effectLst/>
                        </a:rPr>
                        <a:t>1.842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7.368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7.368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34.58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b="1" dirty="0">
                          <a:effectLst/>
                        </a:rPr>
                        <a:t>Ok</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928506858"/>
                  </a:ext>
                </a:extLst>
              </a:tr>
              <a:tr h="54787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7.54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dirty="0">
                          <a:effectLst/>
                        </a:rPr>
                        <a:t>4.084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dirty="0">
                          <a:effectLst/>
                        </a:rPr>
                        <a:t>16.336</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8.968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52.78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b="1">
                          <a:effectLst/>
                        </a:rPr>
                        <a:t>Ok</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3269651981"/>
                  </a:ext>
                </a:extLst>
              </a:tr>
              <a:tr h="54787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10.44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7.117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dirty="0">
                          <a:effectLst/>
                        </a:rPr>
                        <a:t>28.468</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dirty="0">
                          <a:effectLst/>
                        </a:rPr>
                        <a:t>12.132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73.08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b="1" dirty="0">
                          <a:effectLst/>
                        </a:rPr>
                        <a:t>Ok</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3135533051"/>
                  </a:ext>
                </a:extLst>
              </a:tr>
              <a:tr h="54787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13.64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dirty="0">
                          <a:effectLst/>
                        </a:rPr>
                        <a:t>10.735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42.94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dirty="0">
                          <a:effectLst/>
                        </a:rPr>
                        <a:t>14.472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95.48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b="1" dirty="0">
                          <a:effectLst/>
                        </a:rPr>
                        <a:t>Ok</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1660894255"/>
                  </a:ext>
                </a:extLst>
              </a:tr>
              <a:tr h="54787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16.84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14.460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57.84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14.9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dirty="0">
                          <a:effectLst/>
                        </a:rPr>
                        <a:t>118</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b="1" dirty="0">
                          <a:effectLst/>
                        </a:rPr>
                        <a:t>Ok</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2597033374"/>
                  </a:ext>
                </a:extLst>
              </a:tr>
              <a:tr h="54787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dirty="0">
                          <a:effectLst/>
                        </a:rPr>
                        <a:t>6</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dirty="0">
                          <a:effectLst/>
                        </a:rPr>
                        <a:t>20.04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17.998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71.992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14.152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a:effectLst/>
                        </a:rPr>
                        <a:t>143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1800" b="1" dirty="0">
                          <a:effectLst/>
                        </a:rPr>
                        <a:t>Ok</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3321774378"/>
                  </a:ext>
                </a:extLst>
              </a:tr>
            </a:tbl>
          </a:graphicData>
        </a:graphic>
      </p:graphicFrame>
      <p:sp>
        <p:nvSpPr>
          <p:cNvPr id="14" name="Rectangle 13"/>
          <p:cNvSpPr/>
          <p:nvPr/>
        </p:nvSpPr>
        <p:spPr>
          <a:xfrm>
            <a:off x="1352033" y="1320217"/>
            <a:ext cx="2026517" cy="461665"/>
          </a:xfrm>
          <a:prstGeom prst="rect">
            <a:avLst/>
          </a:prstGeom>
        </p:spPr>
        <p:txBody>
          <a:bodyPr wrap="none">
            <a:spAutoFit/>
          </a:bodyPr>
          <a:lstStyle/>
          <a:p>
            <a:pPr lvl="0"/>
            <a:r>
              <a:rPr lang="en-US" sz="2400" b="1" dirty="0">
                <a:solidFill>
                  <a:prstClr val="black"/>
                </a:solidFill>
                <a:latin typeface="Century Gothic" panose="020B0502020202020204"/>
              </a:rPr>
              <a:t>X- Direction:</a:t>
            </a:r>
          </a:p>
        </p:txBody>
      </p:sp>
    </p:spTree>
    <p:extLst>
      <p:ext uri="{BB962C8B-B14F-4D97-AF65-F5344CB8AC3E}">
        <p14:creationId xmlns:p14="http://schemas.microsoft.com/office/powerpoint/2010/main" val="127084412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45</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1" name="Rectangle 10"/>
          <p:cNvSpPr/>
          <p:nvPr/>
        </p:nvSpPr>
        <p:spPr>
          <a:xfrm>
            <a:off x="452216" y="691159"/>
            <a:ext cx="4451860" cy="707886"/>
          </a:xfrm>
          <a:prstGeom prst="rect">
            <a:avLst/>
          </a:prstGeom>
        </p:spPr>
        <p:txBody>
          <a:bodyPr wrap="none">
            <a:spAutoFit/>
          </a:bodyPr>
          <a:lstStyle/>
          <a:p>
            <a:pPr lvl="0"/>
            <a:r>
              <a:rPr lang="en-US" sz="4000" b="1" dirty="0" smtClean="0">
                <a:solidFill>
                  <a:srgbClr val="FFC000"/>
                </a:solidFill>
              </a:rPr>
              <a:t>4.3: </a:t>
            </a:r>
            <a:r>
              <a:rPr lang="en-US" sz="3200" b="1" dirty="0" smtClean="0">
                <a:solidFill>
                  <a:srgbClr val="70AD47">
                    <a:lumMod val="75000"/>
                  </a:srgbClr>
                </a:solidFill>
                <a:latin typeface="Century Gothic" panose="020B0502020202020204"/>
              </a:rPr>
              <a:t>Check </a:t>
            </a:r>
            <a:r>
              <a:rPr lang="en-US" sz="3200" b="1" dirty="0">
                <a:solidFill>
                  <a:srgbClr val="70AD47">
                    <a:lumMod val="75000"/>
                  </a:srgbClr>
                </a:solidFill>
                <a:latin typeface="Century Gothic" panose="020B0502020202020204"/>
              </a:rPr>
              <a:t>story </a:t>
            </a:r>
            <a:r>
              <a:rPr lang="en-US" sz="3200" b="1" dirty="0" smtClean="0">
                <a:solidFill>
                  <a:srgbClr val="70AD47">
                    <a:lumMod val="75000"/>
                  </a:srgbClr>
                </a:solidFill>
                <a:latin typeface="Century Gothic" panose="020B0502020202020204"/>
              </a:rPr>
              <a:t>drift:</a:t>
            </a:r>
            <a:endParaRPr lang="en-US" sz="3200" b="1" dirty="0">
              <a:solidFill>
                <a:srgbClr val="70AD47">
                  <a:lumMod val="75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2" name="Rectangle 11"/>
              <p:cNvSpPr/>
              <p:nvPr/>
            </p:nvSpPr>
            <p:spPr>
              <a:xfrm>
                <a:off x="4977232" y="657895"/>
                <a:ext cx="2237536" cy="983603"/>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2800" b="1"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𝛅</m:t>
                          </m:r>
                        </m:e>
                        <m:sub>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𝐱</m:t>
                          </m:r>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m:t>
                          </m:r>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𝐲</m:t>
                          </m:r>
                        </m:sub>
                      </m:sSub>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m:t>
                      </m:r>
                      <m:f>
                        <m:fPr>
                          <m:ctrlPr>
                            <a:rPr kumimoji="0" lang="en-US" sz="2800" b="1" i="1" u="none" strike="noStrike" kern="0" cap="none" spc="0" normalizeH="0" baseline="0" noProof="0">
                              <a:ln>
                                <a:noFill/>
                              </a:ln>
                              <a:solidFill>
                                <a:prstClr val="black"/>
                              </a:solidFill>
                              <a:effectLst/>
                              <a:uLnTx/>
                              <a:uFillTx/>
                              <a:latin typeface="Cambria Math" panose="02040503050406030204" pitchFamily="18" charset="0"/>
                            </a:rPr>
                          </m:ctrlPr>
                        </m:fPr>
                        <m:num>
                          <m:sSub>
                            <m:sSubPr>
                              <m:ctrlPr>
                                <a:rPr kumimoji="0" lang="en-US" sz="28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𝐜</m:t>
                              </m:r>
                            </m:e>
                            <m:sub>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𝐝</m:t>
                              </m:r>
                            </m:sub>
                          </m:sSub>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 </m:t>
                          </m:r>
                          <m:sSub>
                            <m:sSubPr>
                              <m:ctrlPr>
                                <a:rPr kumimoji="0" lang="en-US" sz="28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𝛅</m:t>
                              </m:r>
                            </m:e>
                            <m:sub>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𝐱𝐞</m:t>
                              </m:r>
                            </m:sub>
                          </m:sSub>
                        </m:num>
                        <m:den>
                          <m:sSub>
                            <m:sSubPr>
                              <m:ctrlPr>
                                <a:rPr kumimoji="0" lang="en-US" sz="28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𝐈</m:t>
                              </m:r>
                            </m:e>
                            <m:sub>
                              <m:r>
                                <a:rPr kumimoji="0" lang="en-US" sz="2800" b="1" i="0" u="none" strike="noStrike" kern="0" cap="none" spc="0" normalizeH="0" baseline="0" noProof="0">
                                  <a:ln>
                                    <a:noFill/>
                                  </a:ln>
                                  <a:solidFill>
                                    <a:prstClr val="black"/>
                                  </a:solidFill>
                                  <a:effectLst/>
                                  <a:uLnTx/>
                                  <a:uFillTx/>
                                  <a:latin typeface="Cambria Math" panose="02040503050406030204" pitchFamily="18" charset="0"/>
                                </a:rPr>
                                <m:t>𝐞</m:t>
                              </m:r>
                            </m:sub>
                          </m:sSub>
                        </m:den>
                      </m:f>
                    </m:oMath>
                  </m:oMathPara>
                </a14:m>
                <a:endParaRPr kumimoji="0" lang="en-US" sz="1800" b="1" i="0" u="none" strike="noStrike" kern="0" cap="none" spc="0" normalizeH="0" baseline="0" noProof="0" dirty="0" smtClean="0">
                  <a:ln>
                    <a:noFill/>
                  </a:ln>
                  <a:solidFill>
                    <a:sysClr val="windowText" lastClr="000000"/>
                  </a:solidFill>
                  <a:effectLst/>
                  <a:uLnTx/>
                  <a:uFillTx/>
                </a:endParaRPr>
              </a:p>
            </p:txBody>
          </p:sp>
        </mc:Choice>
        <mc:Fallback xmlns="">
          <p:sp>
            <p:nvSpPr>
              <p:cNvPr id="12" name="Rectangle 11"/>
              <p:cNvSpPr>
                <a:spLocks noRot="1" noChangeAspect="1" noMove="1" noResize="1" noEditPoints="1" noAdjustHandles="1" noChangeArrowheads="1" noChangeShapeType="1" noTextEdit="1"/>
              </p:cNvSpPr>
              <p:nvPr/>
            </p:nvSpPr>
            <p:spPr>
              <a:xfrm>
                <a:off x="4977232" y="657895"/>
                <a:ext cx="2237536" cy="983603"/>
              </a:xfrm>
              <a:prstGeom prst="rect">
                <a:avLst/>
              </a:prstGeom>
              <a:blipFill rotWithShape="0">
                <a:blip r:embed="rId2"/>
                <a:stretch>
                  <a:fillRect/>
                </a:stretch>
              </a:blipFill>
            </p:spPr>
            <p:txBody>
              <a:bodyPr/>
              <a:lstStyle/>
              <a:p>
                <a:r>
                  <a:rPr lang="en-US">
                    <a:noFill/>
                  </a:rPr>
                  <a:t> </a:t>
                </a:r>
              </a:p>
            </p:txBody>
          </p:sp>
        </mc:Fallback>
      </mc:AlternateContent>
      <p:sp>
        <p:nvSpPr>
          <p:cNvPr id="14" name="Rectangle 13"/>
          <p:cNvSpPr/>
          <p:nvPr/>
        </p:nvSpPr>
        <p:spPr>
          <a:xfrm>
            <a:off x="1436258" y="1447592"/>
            <a:ext cx="2007281" cy="461665"/>
          </a:xfrm>
          <a:prstGeom prst="rect">
            <a:avLst/>
          </a:prstGeom>
        </p:spPr>
        <p:txBody>
          <a:bodyPr wrap="none">
            <a:spAutoFit/>
          </a:bodyPr>
          <a:lstStyle/>
          <a:p>
            <a:pPr lvl="0"/>
            <a:r>
              <a:rPr lang="en-US" sz="2400" b="1" dirty="0" smtClean="0">
                <a:solidFill>
                  <a:prstClr val="black"/>
                </a:solidFill>
                <a:latin typeface="Century Gothic" panose="020B0502020202020204"/>
              </a:rPr>
              <a:t>Y- </a:t>
            </a:r>
            <a:r>
              <a:rPr lang="en-US" sz="2400" b="1" dirty="0">
                <a:solidFill>
                  <a:prstClr val="black"/>
                </a:solidFill>
                <a:latin typeface="Century Gothic" panose="020B0502020202020204"/>
              </a:rPr>
              <a:t>Direction:</a:t>
            </a:r>
          </a:p>
        </p:txBody>
      </p:sp>
      <p:graphicFrame>
        <p:nvGraphicFramePr>
          <p:cNvPr id="15" name="Table 14"/>
          <p:cNvGraphicFramePr>
            <a:graphicFrameLocks noGrp="1"/>
          </p:cNvGraphicFramePr>
          <p:nvPr>
            <p:extLst>
              <p:ext uri="{D42A27DB-BD31-4B8C-83A1-F6EECF244321}">
                <p14:modId xmlns:p14="http://schemas.microsoft.com/office/powerpoint/2010/main" val="2642380440"/>
              </p:ext>
            </p:extLst>
          </p:nvPr>
        </p:nvGraphicFramePr>
        <p:xfrm>
          <a:off x="1352033" y="1979438"/>
          <a:ext cx="8778238" cy="4224412"/>
        </p:xfrm>
        <a:graphic>
          <a:graphicData uri="http://schemas.openxmlformats.org/drawingml/2006/table">
            <a:tbl>
              <a:tblPr firstRow="1" firstCol="1" bandRow="1"/>
              <a:tblGrid>
                <a:gridCol w="836023">
                  <a:extLst>
                    <a:ext uri="{9D8B030D-6E8A-4147-A177-3AD203B41FA5}">
                      <a16:colId xmlns="" xmlns:a16="http://schemas.microsoft.com/office/drawing/2014/main" val="4115217239"/>
                    </a:ext>
                  </a:extLst>
                </a:gridCol>
                <a:gridCol w="1254034">
                  <a:extLst>
                    <a:ext uri="{9D8B030D-6E8A-4147-A177-3AD203B41FA5}">
                      <a16:colId xmlns="" xmlns:a16="http://schemas.microsoft.com/office/drawing/2014/main" val="1823697073"/>
                    </a:ext>
                  </a:extLst>
                </a:gridCol>
                <a:gridCol w="1005840">
                  <a:extLst>
                    <a:ext uri="{9D8B030D-6E8A-4147-A177-3AD203B41FA5}">
                      <a16:colId xmlns="" xmlns:a16="http://schemas.microsoft.com/office/drawing/2014/main" val="3219484047"/>
                    </a:ext>
                  </a:extLst>
                </a:gridCol>
                <a:gridCol w="1919435">
                  <a:extLst>
                    <a:ext uri="{9D8B030D-6E8A-4147-A177-3AD203B41FA5}">
                      <a16:colId xmlns="" xmlns:a16="http://schemas.microsoft.com/office/drawing/2014/main" val="2507352221"/>
                    </a:ext>
                  </a:extLst>
                </a:gridCol>
                <a:gridCol w="1254302">
                  <a:extLst>
                    <a:ext uri="{9D8B030D-6E8A-4147-A177-3AD203B41FA5}">
                      <a16:colId xmlns="" xmlns:a16="http://schemas.microsoft.com/office/drawing/2014/main" val="2874696251"/>
                    </a:ext>
                  </a:extLst>
                </a:gridCol>
                <a:gridCol w="1450515">
                  <a:extLst>
                    <a:ext uri="{9D8B030D-6E8A-4147-A177-3AD203B41FA5}">
                      <a16:colId xmlns="" xmlns:a16="http://schemas.microsoft.com/office/drawing/2014/main" val="2555825658"/>
                    </a:ext>
                  </a:extLst>
                </a:gridCol>
                <a:gridCol w="1058089">
                  <a:extLst>
                    <a:ext uri="{9D8B030D-6E8A-4147-A177-3AD203B41FA5}">
                      <a16:colId xmlns="" xmlns:a16="http://schemas.microsoft.com/office/drawing/2014/main" val="1633274779"/>
                    </a:ext>
                  </a:extLst>
                </a:gridCol>
              </a:tblGrid>
              <a:tr h="108328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Story</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Height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Delta (mm)</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Displacement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Story drift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Allowable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nSpc>
                          <a:spcPct val="115000"/>
                        </a:lnSpc>
                        <a:spcBef>
                          <a:spcPts val="0"/>
                        </a:spcBef>
                        <a:spcAft>
                          <a:spcPts val="1000"/>
                        </a:spcAft>
                      </a:pPr>
                      <a:r>
                        <a:rPr lang="en-US" sz="2000" dirty="0">
                          <a:effectLst/>
                        </a:rPr>
                        <a:t>Check</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 xmlns:a16="http://schemas.microsoft.com/office/drawing/2014/main" val="714807124"/>
                  </a:ext>
                </a:extLst>
              </a:tr>
              <a:tr h="523522">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4.94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2.157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8.628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8.628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34.58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Ok</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2571331411"/>
                  </a:ext>
                </a:extLst>
              </a:tr>
              <a:tr h="523522">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7.54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3.687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14.748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6.12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52.78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Ok</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2547117202"/>
                  </a:ext>
                </a:extLst>
              </a:tr>
              <a:tr h="523522">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10.44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6.119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24.476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9.728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73.08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Ok</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2378352903"/>
                  </a:ext>
                </a:extLst>
              </a:tr>
              <a:tr h="523522">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13.64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9.149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36.596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12.12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95.48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Ok</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770858860"/>
                  </a:ext>
                </a:extLst>
              </a:tr>
              <a:tr h="523522">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16.84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12.278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49.112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12.52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118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Ok</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767008656"/>
                  </a:ext>
                </a:extLst>
              </a:tr>
              <a:tr h="523522">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20.04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15.181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60.724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11.62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143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Ok</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1261350626"/>
                  </a:ext>
                </a:extLst>
              </a:tr>
            </a:tbl>
          </a:graphicData>
        </a:graphic>
      </p:graphicFrame>
    </p:spTree>
    <p:extLst>
      <p:ext uri="{BB962C8B-B14F-4D97-AF65-F5344CB8AC3E}">
        <p14:creationId xmlns:p14="http://schemas.microsoft.com/office/powerpoint/2010/main" val="195644150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46</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1" name="Rectangle 10"/>
          <p:cNvSpPr/>
          <p:nvPr/>
        </p:nvSpPr>
        <p:spPr>
          <a:xfrm>
            <a:off x="309510" y="739716"/>
            <a:ext cx="6543779" cy="707886"/>
          </a:xfrm>
          <a:prstGeom prst="rect">
            <a:avLst/>
          </a:prstGeom>
        </p:spPr>
        <p:txBody>
          <a:bodyPr wrap="none">
            <a:spAutoFit/>
          </a:bodyPr>
          <a:lstStyle/>
          <a:p>
            <a:pPr lvl="0"/>
            <a:r>
              <a:rPr lang="en-US" sz="4000" b="1" dirty="0" smtClean="0">
                <a:solidFill>
                  <a:srgbClr val="FFC000"/>
                </a:solidFill>
              </a:rPr>
              <a:t>4.4: </a:t>
            </a:r>
            <a:r>
              <a:rPr lang="en-US" sz="3200" b="1" dirty="0" smtClean="0">
                <a:solidFill>
                  <a:srgbClr val="70AD47">
                    <a:lumMod val="75000"/>
                  </a:srgbClr>
                </a:solidFill>
                <a:latin typeface="Century Gothic" panose="020B0502020202020204"/>
              </a:rPr>
              <a:t>Check </a:t>
            </a:r>
            <a:r>
              <a:rPr lang="en-US" sz="3200" b="1" dirty="0">
                <a:solidFill>
                  <a:srgbClr val="70AD47">
                    <a:lumMod val="75000"/>
                  </a:srgbClr>
                </a:solidFill>
                <a:latin typeface="Century Gothic" panose="020B0502020202020204"/>
              </a:rPr>
              <a:t>torsional irregularly</a:t>
            </a:r>
            <a:r>
              <a:rPr lang="en-US" sz="3200" b="1" dirty="0" smtClean="0">
                <a:solidFill>
                  <a:srgbClr val="70AD47">
                    <a:lumMod val="75000"/>
                  </a:srgbClr>
                </a:solidFill>
                <a:latin typeface="Century Gothic" panose="020B0502020202020204"/>
              </a:rPr>
              <a:t>:</a:t>
            </a:r>
            <a:endParaRPr lang="en-US" sz="3200" b="1" dirty="0">
              <a:solidFill>
                <a:srgbClr val="70AD47">
                  <a:lumMod val="75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2" name="Rectangle 11"/>
              <p:cNvSpPr/>
              <p:nvPr/>
            </p:nvSpPr>
            <p:spPr>
              <a:xfrm>
                <a:off x="7094630" y="681234"/>
                <a:ext cx="2274597" cy="8526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en-US" sz="2400" b="1"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𝐀</m:t>
                        </m:r>
                      </m:e>
                      <m: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𝐗</m:t>
                        </m:r>
                      </m:sub>
                    </m:s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m:t>
                    </m:r>
                    <m:sSup>
                      <m:sSup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sSupPr>
                      <m:e>
                        <m:d>
                          <m:d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dPr>
                          <m:e>
                            <m:f>
                              <m:f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fPr>
                              <m:num>
                                <m:sSub>
                                  <m:sSub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𝛅</m:t>
                                    </m:r>
                                  </m:e>
                                  <m: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𝐦𝐚𝐱</m:t>
                                    </m:r>
                                  </m:sub>
                                </m:sSub>
                              </m:num>
                              <m:den>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𝟏</m:t>
                                </m:r>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m:t>
                                </m:r>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𝟐</m:t>
                                </m:r>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 </m:t>
                                </m:r>
                                <m:sSub>
                                  <m:sSub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𝛅</m:t>
                                    </m:r>
                                  </m:e>
                                  <m: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𝐚𝐯𝐠</m:t>
                                    </m:r>
                                  </m:sub>
                                </m:sSub>
                              </m:den>
                            </m:f>
                          </m:e>
                        </m:d>
                      </m:e>
                      <m:sup>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𝟐</m:t>
                        </m:r>
                      </m:sup>
                    </m:sSup>
                  </m:oMath>
                </a14:m>
                <a:r>
                  <a:rPr kumimoji="0" lang="en-US" sz="1800" b="0" i="0" u="none" strike="noStrike" kern="0" cap="none" spc="0" normalizeH="0" baseline="0" noProof="0" dirty="0" smtClean="0">
                    <a:ln>
                      <a:noFill/>
                    </a:ln>
                    <a:solidFill>
                      <a:prstClr val="black"/>
                    </a:solidFill>
                    <a:effectLst/>
                    <a:uLnTx/>
                    <a:uFillTx/>
                    <a:latin typeface="Century Gothic" panose="020B0502020202020204"/>
                  </a:rPr>
                  <a:t> </a:t>
                </a:r>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2" name="Rectangle 11"/>
              <p:cNvSpPr>
                <a:spLocks noRot="1" noChangeAspect="1" noMove="1" noResize="1" noEditPoints="1" noAdjustHandles="1" noChangeArrowheads="1" noChangeShapeType="1" noTextEdit="1"/>
              </p:cNvSpPr>
              <p:nvPr/>
            </p:nvSpPr>
            <p:spPr>
              <a:xfrm>
                <a:off x="7094630" y="681234"/>
                <a:ext cx="2274597" cy="852669"/>
              </a:xfrm>
              <a:prstGeom prst="rect">
                <a:avLst/>
              </a:prstGeom>
              <a:blipFill rotWithShape="0">
                <a:blip r:embed="rId2"/>
                <a:stretch>
                  <a:fillRect/>
                </a:stretch>
              </a:blipFill>
            </p:spPr>
            <p:txBody>
              <a:bodyPr/>
              <a:lstStyle/>
              <a:p>
                <a:r>
                  <a:rPr lang="en-US">
                    <a:noFill/>
                  </a:rPr>
                  <a:t> </a:t>
                </a:r>
              </a:p>
            </p:txBody>
          </p:sp>
        </mc:Fallback>
      </mc:AlternateContent>
      <p:sp>
        <p:nvSpPr>
          <p:cNvPr id="13" name="Rectangle 12"/>
          <p:cNvSpPr/>
          <p:nvPr/>
        </p:nvSpPr>
        <p:spPr>
          <a:xfrm>
            <a:off x="676210" y="1410794"/>
            <a:ext cx="1808508" cy="400110"/>
          </a:xfrm>
          <a:prstGeom prst="rect">
            <a:avLst/>
          </a:prstGeom>
        </p:spPr>
        <p:txBody>
          <a:bodyPr wrap="none">
            <a:spAutoFit/>
          </a:bodyPr>
          <a:lstStyle/>
          <a:p>
            <a:pPr lvl="0"/>
            <a:r>
              <a:rPr lang="en-US" sz="2000" b="1" dirty="0">
                <a:solidFill>
                  <a:prstClr val="black"/>
                </a:solidFill>
                <a:latin typeface="Century Gothic" panose="020B0502020202020204"/>
              </a:rPr>
              <a:t>X – Direction:</a:t>
            </a:r>
          </a:p>
        </p:txBody>
      </p:sp>
      <p:graphicFrame>
        <p:nvGraphicFramePr>
          <p:cNvPr id="14" name="Table 13"/>
          <p:cNvGraphicFramePr>
            <a:graphicFrameLocks noGrp="1"/>
          </p:cNvGraphicFramePr>
          <p:nvPr>
            <p:extLst>
              <p:ext uri="{D42A27DB-BD31-4B8C-83A1-F6EECF244321}">
                <p14:modId xmlns:p14="http://schemas.microsoft.com/office/powerpoint/2010/main" val="1288731994"/>
              </p:ext>
            </p:extLst>
          </p:nvPr>
        </p:nvGraphicFramePr>
        <p:xfrm>
          <a:off x="622662" y="1924784"/>
          <a:ext cx="10946676" cy="4342730"/>
        </p:xfrm>
        <a:graphic>
          <a:graphicData uri="http://schemas.openxmlformats.org/drawingml/2006/table">
            <a:tbl>
              <a:tblPr firstRow="1" firstCol="1" bandRow="1"/>
              <a:tblGrid>
                <a:gridCol w="1979116">
                  <a:extLst>
                    <a:ext uri="{9D8B030D-6E8A-4147-A177-3AD203B41FA5}">
                      <a16:colId xmlns="" xmlns:a16="http://schemas.microsoft.com/office/drawing/2014/main" val="3958000344"/>
                    </a:ext>
                  </a:extLst>
                </a:gridCol>
                <a:gridCol w="1793512">
                  <a:extLst>
                    <a:ext uri="{9D8B030D-6E8A-4147-A177-3AD203B41FA5}">
                      <a16:colId xmlns="" xmlns:a16="http://schemas.microsoft.com/office/drawing/2014/main" val="168604583"/>
                    </a:ext>
                  </a:extLst>
                </a:gridCol>
                <a:gridCol w="1793512">
                  <a:extLst>
                    <a:ext uri="{9D8B030D-6E8A-4147-A177-3AD203B41FA5}">
                      <a16:colId xmlns="" xmlns:a16="http://schemas.microsoft.com/office/drawing/2014/main" val="2447928724"/>
                    </a:ext>
                  </a:extLst>
                </a:gridCol>
                <a:gridCol w="1793512">
                  <a:extLst>
                    <a:ext uri="{9D8B030D-6E8A-4147-A177-3AD203B41FA5}">
                      <a16:colId xmlns="" xmlns:a16="http://schemas.microsoft.com/office/drawing/2014/main" val="388848403"/>
                    </a:ext>
                  </a:extLst>
                </a:gridCol>
                <a:gridCol w="1793512">
                  <a:extLst>
                    <a:ext uri="{9D8B030D-6E8A-4147-A177-3AD203B41FA5}">
                      <a16:colId xmlns="" xmlns:a16="http://schemas.microsoft.com/office/drawing/2014/main" val="4294136375"/>
                    </a:ext>
                  </a:extLst>
                </a:gridCol>
                <a:gridCol w="1793512">
                  <a:extLst>
                    <a:ext uri="{9D8B030D-6E8A-4147-A177-3AD203B41FA5}">
                      <a16:colId xmlns="" xmlns:a16="http://schemas.microsoft.com/office/drawing/2014/main" val="4018104777"/>
                    </a:ext>
                  </a:extLst>
                </a:gridCol>
              </a:tblGrid>
              <a:tr h="517856">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a:effectLst/>
                        </a:rPr>
                        <a:t>Story</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Load Case/Combo</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Item</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Max Drift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Avg Drift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Ratio</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 xmlns:a16="http://schemas.microsoft.com/office/drawing/2014/main" val="3156674974"/>
                  </a:ext>
                </a:extLst>
              </a:tr>
              <a:tr h="37792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a:effectLst/>
                        </a:rPr>
                        <a:t>Story10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EQx Max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Diaph project 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0.000242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0.000152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b="1" dirty="0">
                          <a:effectLst/>
                        </a:rPr>
                        <a:t>1.599</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1017875653"/>
                  </a:ext>
                </a:extLst>
              </a:tr>
              <a:tr h="37792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Story9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err="1">
                          <a:effectLst/>
                        </a:rPr>
                        <a:t>EQx</a:t>
                      </a:r>
                      <a:r>
                        <a:rPr lang="en-US" sz="1600" dirty="0">
                          <a:effectLst/>
                        </a:rPr>
                        <a:t> Max</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err="1">
                          <a:effectLst/>
                        </a:rPr>
                        <a:t>Diaph</a:t>
                      </a:r>
                      <a:r>
                        <a:rPr lang="en-US" sz="1600" dirty="0">
                          <a:effectLst/>
                        </a:rPr>
                        <a:t> project X</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0.000521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0.000346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b="1" dirty="0">
                          <a:effectLst/>
                        </a:rPr>
                        <a:t>1.506</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2703964528"/>
                  </a:ext>
                </a:extLst>
              </a:tr>
              <a:tr h="37792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Story8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err="1">
                          <a:effectLst/>
                        </a:rPr>
                        <a:t>EQx</a:t>
                      </a:r>
                      <a:r>
                        <a:rPr lang="en-US" sz="1600" dirty="0">
                          <a:effectLst/>
                        </a:rPr>
                        <a:t> Max</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err="1">
                          <a:effectLst/>
                        </a:rPr>
                        <a:t>Diaph</a:t>
                      </a:r>
                      <a:r>
                        <a:rPr lang="en-US" sz="1600" dirty="0">
                          <a:effectLst/>
                        </a:rPr>
                        <a:t> project X</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a:effectLst/>
                        </a:rPr>
                        <a:t>0.000578</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0.000408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b="1" dirty="0">
                          <a:effectLst/>
                        </a:rPr>
                        <a:t>1.416</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3864953018"/>
                  </a:ext>
                </a:extLst>
              </a:tr>
              <a:tr h="37792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Story7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EQx Max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err="1">
                          <a:effectLst/>
                        </a:rPr>
                        <a:t>Diaph</a:t>
                      </a:r>
                      <a:r>
                        <a:rPr lang="en-US" sz="1600" dirty="0">
                          <a:effectLst/>
                        </a:rPr>
                        <a:t> project X</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a:effectLst/>
                        </a:rPr>
                        <a:t>0.000578</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a:effectLst/>
                        </a:rPr>
                        <a:t>0.000419</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b="1" dirty="0">
                          <a:effectLst/>
                        </a:rPr>
                        <a:t>1.379</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2507977615"/>
                  </a:ext>
                </a:extLst>
              </a:tr>
              <a:tr h="37792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Story6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EQx Max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Diaph project 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a:effectLst/>
                        </a:rPr>
                        <a:t>0.000565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a:effectLst/>
                        </a:rPr>
                        <a:t>0.00037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b="1" dirty="0">
                          <a:effectLst/>
                        </a:rPr>
                        <a:t>1.527</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278727383"/>
                  </a:ext>
                </a:extLst>
              </a:tr>
              <a:tr h="37792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Story5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EQx Max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Diaph project 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a:effectLst/>
                        </a:rPr>
                        <a:t>0.000603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a:effectLst/>
                        </a:rPr>
                        <a:t>0.000432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b="1" dirty="0">
                          <a:effectLst/>
                        </a:rPr>
                        <a:t>1.395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2620829757"/>
                  </a:ext>
                </a:extLst>
              </a:tr>
              <a:tr h="37792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Story4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EQx Max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Diaph project 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0.000509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a:effectLst/>
                        </a:rPr>
                        <a:t>0.00036</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b="1" dirty="0">
                          <a:effectLst/>
                        </a:rPr>
                        <a:t>1.413</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1350452802"/>
                  </a:ext>
                </a:extLst>
              </a:tr>
              <a:tr h="37792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Story3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EQx Max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Diaph project 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0.000152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a:effectLst/>
                        </a:rPr>
                        <a:t>0.000106</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b="1" dirty="0">
                          <a:effectLst/>
                        </a:rPr>
                        <a:t>1.436</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3543674778"/>
                  </a:ext>
                </a:extLst>
              </a:tr>
              <a:tr h="37792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Story2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EQx Max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Diaph project 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8E-05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a:effectLst/>
                        </a:rPr>
                        <a:t>6.5E-05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b="1" dirty="0">
                          <a:effectLst/>
                        </a:rPr>
                        <a:t>1.234</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3494801637"/>
                  </a:ext>
                </a:extLst>
              </a:tr>
              <a:tr h="37792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Story1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EQx Max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Diaph project X</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a:effectLst/>
                        </a:rPr>
                        <a:t>6.7E-05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dirty="0">
                          <a:effectLst/>
                        </a:rPr>
                        <a:t>5.1E-05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600" b="1" dirty="0">
                          <a:effectLst/>
                        </a:rPr>
                        <a:t>1.314</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1349" marR="1349" marT="1349" marB="13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510121621"/>
                  </a:ext>
                </a:extLst>
              </a:tr>
            </a:tbl>
          </a:graphicData>
        </a:graphic>
      </p:graphicFrame>
    </p:spTree>
    <p:extLst>
      <p:ext uri="{BB962C8B-B14F-4D97-AF65-F5344CB8AC3E}">
        <p14:creationId xmlns:p14="http://schemas.microsoft.com/office/powerpoint/2010/main" val="19408161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47</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1" name="Rectangle 10"/>
          <p:cNvSpPr/>
          <p:nvPr/>
        </p:nvSpPr>
        <p:spPr>
          <a:xfrm>
            <a:off x="343428" y="543451"/>
            <a:ext cx="6543779" cy="707886"/>
          </a:xfrm>
          <a:prstGeom prst="rect">
            <a:avLst/>
          </a:prstGeom>
        </p:spPr>
        <p:txBody>
          <a:bodyPr wrap="none">
            <a:spAutoFit/>
          </a:bodyPr>
          <a:lstStyle/>
          <a:p>
            <a:pPr lvl="0"/>
            <a:r>
              <a:rPr lang="en-US" sz="4000" b="1" dirty="0" smtClean="0">
                <a:solidFill>
                  <a:srgbClr val="FFC000"/>
                </a:solidFill>
              </a:rPr>
              <a:t>4.4: </a:t>
            </a:r>
            <a:r>
              <a:rPr lang="en-US" sz="3200" b="1" dirty="0" smtClean="0">
                <a:solidFill>
                  <a:srgbClr val="70AD47">
                    <a:lumMod val="75000"/>
                  </a:srgbClr>
                </a:solidFill>
                <a:latin typeface="Century Gothic" panose="020B0502020202020204"/>
              </a:rPr>
              <a:t>Check </a:t>
            </a:r>
            <a:r>
              <a:rPr lang="en-US" sz="3200" b="1" dirty="0">
                <a:solidFill>
                  <a:srgbClr val="70AD47">
                    <a:lumMod val="75000"/>
                  </a:srgbClr>
                </a:solidFill>
                <a:latin typeface="Century Gothic" panose="020B0502020202020204"/>
              </a:rPr>
              <a:t>torsional irregularly</a:t>
            </a:r>
            <a:r>
              <a:rPr lang="en-US" sz="3200" b="1" dirty="0" smtClean="0">
                <a:solidFill>
                  <a:srgbClr val="70AD47">
                    <a:lumMod val="75000"/>
                  </a:srgbClr>
                </a:solidFill>
                <a:latin typeface="Century Gothic" panose="020B0502020202020204"/>
              </a:rPr>
              <a:t>:</a:t>
            </a:r>
            <a:endParaRPr lang="en-US" sz="3200" b="1" dirty="0">
              <a:solidFill>
                <a:srgbClr val="70AD47">
                  <a:lumMod val="75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2" name="Rectangle 11"/>
              <p:cNvSpPr/>
              <p:nvPr/>
            </p:nvSpPr>
            <p:spPr>
              <a:xfrm>
                <a:off x="6887207" y="516083"/>
                <a:ext cx="2274597" cy="8526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en-US" sz="2400" b="1"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𝐀</m:t>
                        </m:r>
                      </m:e>
                      <m: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𝐗</m:t>
                        </m:r>
                      </m:sub>
                    </m:s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m:t>
                    </m:r>
                    <m:sSup>
                      <m:sSup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sSupPr>
                      <m:e>
                        <m:d>
                          <m:d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dPr>
                          <m:e>
                            <m:f>
                              <m:f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fPr>
                              <m:num>
                                <m:sSub>
                                  <m:sSub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𝛅</m:t>
                                    </m:r>
                                  </m:e>
                                  <m: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𝐦𝐚𝐱</m:t>
                                    </m:r>
                                  </m:sub>
                                </m:sSub>
                              </m:num>
                              <m:den>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𝟏</m:t>
                                </m:r>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m:t>
                                </m:r>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𝟐</m:t>
                                </m:r>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 </m:t>
                                </m:r>
                                <m:sSub>
                                  <m:sSubPr>
                                    <m:ctrlPr>
                                      <a:rPr kumimoji="0" lang="en-US" sz="2400" b="1"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𝛅</m:t>
                                    </m:r>
                                  </m:e>
                                  <m:sub>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𝐚𝐯𝐠</m:t>
                                    </m:r>
                                  </m:sub>
                                </m:sSub>
                              </m:den>
                            </m:f>
                          </m:e>
                        </m:d>
                      </m:e>
                      <m:sup>
                        <m:r>
                          <a:rPr kumimoji="0" lang="en-US" sz="2400" b="1" i="0" u="none" strike="noStrike" kern="0" cap="none" spc="0" normalizeH="0" baseline="0" noProof="0">
                            <a:ln>
                              <a:noFill/>
                            </a:ln>
                            <a:solidFill>
                              <a:prstClr val="black"/>
                            </a:solidFill>
                            <a:effectLst/>
                            <a:uLnTx/>
                            <a:uFillTx/>
                            <a:latin typeface="Cambria Math" panose="02040503050406030204" pitchFamily="18" charset="0"/>
                          </a:rPr>
                          <m:t>𝟐</m:t>
                        </m:r>
                      </m:sup>
                    </m:sSup>
                  </m:oMath>
                </a14:m>
                <a:r>
                  <a:rPr kumimoji="0" lang="en-US" sz="1800" b="0" i="0" u="none" strike="noStrike" kern="0" cap="none" spc="0" normalizeH="0" baseline="0" noProof="0" dirty="0" smtClean="0">
                    <a:ln>
                      <a:noFill/>
                    </a:ln>
                    <a:solidFill>
                      <a:prstClr val="black"/>
                    </a:solidFill>
                    <a:effectLst/>
                    <a:uLnTx/>
                    <a:uFillTx/>
                    <a:latin typeface="Century Gothic" panose="020B0502020202020204"/>
                  </a:rPr>
                  <a:t> </a:t>
                </a:r>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2" name="Rectangle 11"/>
              <p:cNvSpPr>
                <a:spLocks noRot="1" noChangeAspect="1" noMove="1" noResize="1" noEditPoints="1" noAdjustHandles="1" noChangeArrowheads="1" noChangeShapeType="1" noTextEdit="1"/>
              </p:cNvSpPr>
              <p:nvPr/>
            </p:nvSpPr>
            <p:spPr>
              <a:xfrm>
                <a:off x="6887207" y="516083"/>
                <a:ext cx="2274597" cy="852669"/>
              </a:xfrm>
              <a:prstGeom prst="rect">
                <a:avLst/>
              </a:prstGeom>
              <a:blipFill rotWithShape="0">
                <a:blip r:embed="rId2"/>
                <a:stretch>
                  <a:fillRect/>
                </a:stretch>
              </a:blipFill>
            </p:spPr>
            <p:txBody>
              <a:bodyPr/>
              <a:lstStyle/>
              <a:p>
                <a:r>
                  <a:rPr lang="en-US">
                    <a:noFill/>
                  </a:rPr>
                  <a:t> </a:t>
                </a:r>
              </a:p>
            </p:txBody>
          </p:sp>
        </mc:Fallback>
      </mc:AlternateContent>
      <p:graphicFrame>
        <p:nvGraphicFramePr>
          <p:cNvPr id="13" name="Table 12"/>
          <p:cNvGraphicFramePr>
            <a:graphicFrameLocks noGrp="1"/>
          </p:cNvGraphicFramePr>
          <p:nvPr>
            <p:extLst>
              <p:ext uri="{D42A27DB-BD31-4B8C-83A1-F6EECF244321}">
                <p14:modId xmlns:p14="http://schemas.microsoft.com/office/powerpoint/2010/main" val="1883560347"/>
              </p:ext>
            </p:extLst>
          </p:nvPr>
        </p:nvGraphicFramePr>
        <p:xfrm>
          <a:off x="1095563" y="1546447"/>
          <a:ext cx="9705702" cy="4141438"/>
        </p:xfrm>
        <a:graphic>
          <a:graphicData uri="http://schemas.openxmlformats.org/drawingml/2006/table">
            <a:tbl>
              <a:tblPr firstRow="1" firstCol="1" bandRow="1"/>
              <a:tblGrid>
                <a:gridCol w="1617617">
                  <a:extLst>
                    <a:ext uri="{9D8B030D-6E8A-4147-A177-3AD203B41FA5}">
                      <a16:colId xmlns="" xmlns:a16="http://schemas.microsoft.com/office/drawing/2014/main" val="4025549644"/>
                    </a:ext>
                  </a:extLst>
                </a:gridCol>
                <a:gridCol w="1617617">
                  <a:extLst>
                    <a:ext uri="{9D8B030D-6E8A-4147-A177-3AD203B41FA5}">
                      <a16:colId xmlns="" xmlns:a16="http://schemas.microsoft.com/office/drawing/2014/main" val="3864459561"/>
                    </a:ext>
                  </a:extLst>
                </a:gridCol>
                <a:gridCol w="1617617">
                  <a:extLst>
                    <a:ext uri="{9D8B030D-6E8A-4147-A177-3AD203B41FA5}">
                      <a16:colId xmlns="" xmlns:a16="http://schemas.microsoft.com/office/drawing/2014/main" val="1635493254"/>
                    </a:ext>
                  </a:extLst>
                </a:gridCol>
                <a:gridCol w="1617617">
                  <a:extLst>
                    <a:ext uri="{9D8B030D-6E8A-4147-A177-3AD203B41FA5}">
                      <a16:colId xmlns="" xmlns:a16="http://schemas.microsoft.com/office/drawing/2014/main" val="3825612671"/>
                    </a:ext>
                  </a:extLst>
                </a:gridCol>
                <a:gridCol w="1617617">
                  <a:extLst>
                    <a:ext uri="{9D8B030D-6E8A-4147-A177-3AD203B41FA5}">
                      <a16:colId xmlns="" xmlns:a16="http://schemas.microsoft.com/office/drawing/2014/main" val="2424493958"/>
                    </a:ext>
                  </a:extLst>
                </a:gridCol>
                <a:gridCol w="1617617">
                  <a:extLst>
                    <a:ext uri="{9D8B030D-6E8A-4147-A177-3AD203B41FA5}">
                      <a16:colId xmlns="" xmlns:a16="http://schemas.microsoft.com/office/drawing/2014/main" val="724702632"/>
                    </a:ext>
                  </a:extLst>
                </a:gridCol>
              </a:tblGrid>
              <a:tr h="81996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a:effectLst/>
                        </a:rPr>
                        <a:t>Story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a:effectLst/>
                        </a:rPr>
                        <a:t>Load Case/Combo</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a:effectLst/>
                        </a:rPr>
                        <a:t>Item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Max Drift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Avg Drift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Ratio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 xmlns:a16="http://schemas.microsoft.com/office/drawing/2014/main" val="2501939950"/>
                  </a:ext>
                </a:extLst>
              </a:tr>
              <a:tr h="33574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Story10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EQy Max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err="1">
                          <a:effectLst/>
                        </a:rPr>
                        <a:t>Diaph</a:t>
                      </a:r>
                      <a:r>
                        <a:rPr lang="en-US" sz="1400" dirty="0">
                          <a:effectLst/>
                        </a:rPr>
                        <a:t> project 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a:effectLst/>
                        </a:rPr>
                        <a:t>0.000192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0.000125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b="1" dirty="0">
                          <a:effectLst/>
                        </a:rPr>
                        <a:t>1.542</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1993606618"/>
                  </a:ext>
                </a:extLst>
              </a:tr>
              <a:tr h="33574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Story9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EQy Max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Diaph project 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a:effectLst/>
                        </a:rPr>
                        <a:t>0.000497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0.000322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b="1">
                          <a:effectLst/>
                        </a:rPr>
                        <a:t>1.541</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2084736735"/>
                  </a:ext>
                </a:extLst>
              </a:tr>
              <a:tr h="33574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Story8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EQy Max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Diaph project 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a:effectLst/>
                        </a:rPr>
                        <a:t>0.000551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0.000369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b="1" dirty="0">
                          <a:effectLst/>
                        </a:rPr>
                        <a:t>1.492</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2548425361"/>
                  </a:ext>
                </a:extLst>
              </a:tr>
              <a:tr h="33574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Story7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EQy Max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Diaph project 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a:effectLst/>
                        </a:rPr>
                        <a:t>0.000565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a:effectLst/>
                        </a:rPr>
                        <a:t>0.000394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b="1" dirty="0">
                          <a:effectLst/>
                        </a:rPr>
                        <a:t>1.436</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2508488674"/>
                  </a:ext>
                </a:extLst>
              </a:tr>
              <a:tr h="33574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Story6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EQy Max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err="1">
                          <a:effectLst/>
                        </a:rPr>
                        <a:t>Diaph</a:t>
                      </a:r>
                      <a:r>
                        <a:rPr lang="en-US" sz="1400" dirty="0">
                          <a:effectLst/>
                        </a:rPr>
                        <a:t> project 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0.000587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a:effectLst/>
                        </a:rPr>
                        <a:t>0.000393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b="1" dirty="0">
                          <a:effectLst/>
                        </a:rPr>
                        <a:t>1.494</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2258875222"/>
                  </a:ext>
                </a:extLst>
              </a:tr>
              <a:tr h="33574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Story5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EQy Max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Diaph project 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0.000534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a:effectLst/>
                        </a:rPr>
                        <a:t>0.000402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b="1" dirty="0">
                          <a:effectLst/>
                        </a:rPr>
                        <a:t>1.33</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1012911802"/>
                  </a:ext>
                </a:extLst>
              </a:tr>
              <a:tr h="33574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Story4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EQy Max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Diaph project 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0.00038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a:effectLst/>
                        </a:rPr>
                        <a:t>0.000281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b="1" dirty="0">
                          <a:effectLst/>
                        </a:rPr>
                        <a:t>1.351</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495523031"/>
                  </a:ext>
                </a:extLst>
              </a:tr>
              <a:tr h="33574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Story3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EQy Max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Diaph project 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0.000189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0.000138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b="1" dirty="0">
                          <a:effectLst/>
                        </a:rPr>
                        <a:t>1.371</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761121590"/>
                  </a:ext>
                </a:extLst>
              </a:tr>
              <a:tr h="335740">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Story2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EQy Max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Diaph project 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0.000131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0.000114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b="1" dirty="0">
                          <a:effectLst/>
                        </a:rPr>
                        <a:t>1.147</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278901793"/>
                  </a:ext>
                </a:extLst>
              </a:tr>
              <a:tr h="299818">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dirty="0">
                          <a:effectLst/>
                        </a:rPr>
                        <a:t>Story1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EQy Max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Diaph project 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0.000132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a:effectLst/>
                        </a:rPr>
                        <a:t>9.5E-05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lnSpc>
                          <a:spcPct val="115000"/>
                        </a:lnSpc>
                        <a:spcBef>
                          <a:spcPts val="2000"/>
                        </a:spcBef>
                        <a:spcAft>
                          <a:spcPts val="0"/>
                        </a:spcAft>
                      </a:pPr>
                      <a:r>
                        <a:rPr lang="en-US" sz="1400" b="1" dirty="0">
                          <a:effectLst/>
                        </a:rPr>
                        <a:t>1.391</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3889671849"/>
                  </a:ext>
                </a:extLst>
              </a:tr>
            </a:tbl>
          </a:graphicData>
        </a:graphic>
      </p:graphicFrame>
      <p:sp>
        <p:nvSpPr>
          <p:cNvPr id="14" name="Rectangle 13"/>
          <p:cNvSpPr/>
          <p:nvPr/>
        </p:nvSpPr>
        <p:spPr>
          <a:xfrm>
            <a:off x="1305546" y="1189167"/>
            <a:ext cx="1792478" cy="400110"/>
          </a:xfrm>
          <a:prstGeom prst="rect">
            <a:avLst/>
          </a:prstGeom>
        </p:spPr>
        <p:txBody>
          <a:bodyPr wrap="none">
            <a:spAutoFit/>
          </a:bodyPr>
          <a:lstStyle/>
          <a:p>
            <a:pPr lvl="0"/>
            <a:r>
              <a:rPr lang="en-US" sz="2000" b="1" dirty="0" smtClean="0">
                <a:solidFill>
                  <a:prstClr val="black"/>
                </a:solidFill>
                <a:latin typeface="Century Gothic" panose="020B0502020202020204"/>
              </a:rPr>
              <a:t>Y </a:t>
            </a:r>
            <a:r>
              <a:rPr lang="en-US" sz="2000" b="1" dirty="0">
                <a:solidFill>
                  <a:prstClr val="black"/>
                </a:solidFill>
                <a:latin typeface="Century Gothic" panose="020B0502020202020204"/>
              </a:rPr>
              <a:t>– Direction:</a:t>
            </a:r>
          </a:p>
        </p:txBody>
      </p:sp>
      <p:sp>
        <p:nvSpPr>
          <p:cNvPr id="15" name="Rectangle 14"/>
          <p:cNvSpPr/>
          <p:nvPr/>
        </p:nvSpPr>
        <p:spPr>
          <a:xfrm>
            <a:off x="1278194" y="5708095"/>
            <a:ext cx="7883610" cy="707886"/>
          </a:xfrm>
          <a:prstGeom prst="rect">
            <a:avLst/>
          </a:prstGeom>
        </p:spPr>
        <p:txBody>
          <a:bodyPr wrap="square">
            <a:spAutoFit/>
          </a:bodyPr>
          <a:lstStyle/>
          <a:p>
            <a:pPr lvl="0"/>
            <a:r>
              <a:rPr lang="en-US" sz="2000" b="1" dirty="0">
                <a:solidFill>
                  <a:prstClr val="black"/>
                </a:solidFill>
                <a:latin typeface="Century Gothic" panose="020B0502020202020204"/>
              </a:rPr>
              <a:t>As we see almost all values </a:t>
            </a:r>
            <a:r>
              <a:rPr lang="en-US" sz="2000" b="1" dirty="0">
                <a:solidFill>
                  <a:srgbClr val="C00000"/>
                </a:solidFill>
                <a:latin typeface="Century Gothic" panose="020B0502020202020204"/>
              </a:rPr>
              <a:t>more than the ratio 1.2 </a:t>
            </a:r>
            <a:r>
              <a:rPr lang="en-US" sz="2000" b="1" dirty="0">
                <a:solidFill>
                  <a:prstClr val="black"/>
                </a:solidFill>
                <a:latin typeface="Century Gothic" panose="020B0502020202020204"/>
              </a:rPr>
              <a:t>so there is </a:t>
            </a:r>
            <a:r>
              <a:rPr lang="en-US" sz="2000" b="1" dirty="0">
                <a:solidFill>
                  <a:srgbClr val="C00000"/>
                </a:solidFill>
                <a:latin typeface="Century Gothic" panose="020B0502020202020204"/>
              </a:rPr>
              <a:t>Irregularity</a:t>
            </a:r>
            <a:r>
              <a:rPr lang="en-US" sz="2000" b="1" dirty="0">
                <a:solidFill>
                  <a:prstClr val="black"/>
                </a:solidFill>
                <a:latin typeface="Century Gothic" panose="020B0502020202020204"/>
              </a:rPr>
              <a:t> and must be taken in the design.</a:t>
            </a:r>
          </a:p>
        </p:txBody>
      </p:sp>
    </p:spTree>
    <p:extLst>
      <p:ext uri="{BB962C8B-B14F-4D97-AF65-F5344CB8AC3E}">
        <p14:creationId xmlns:p14="http://schemas.microsoft.com/office/powerpoint/2010/main" val="123005228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48</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860323" y="1979438"/>
            <a:ext cx="6096000" cy="523220"/>
          </a:xfrm>
          <a:prstGeom prst="rect">
            <a:avLst/>
          </a:prstGeom>
        </p:spPr>
        <p:txBody>
          <a:bodyPr>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endParaRPr lang="ar-SA" sz="2800" dirty="0">
              <a:solidFill>
                <a:prstClr val="black">
                  <a:lumMod val="65000"/>
                  <a:lumOff val="35000"/>
                </a:prstClr>
              </a:solidFill>
              <a:latin typeface="Century Gothic" panose="020B0502020202020204"/>
              <a:cs typeface="Tahoma" panose="020B0604030504040204" pitchFamily="34" charset="0"/>
            </a:endParaRPr>
          </a:p>
        </p:txBody>
      </p:sp>
      <p:sp>
        <p:nvSpPr>
          <p:cNvPr id="11" name="Rectangle 10"/>
          <p:cNvSpPr/>
          <p:nvPr/>
        </p:nvSpPr>
        <p:spPr>
          <a:xfrm>
            <a:off x="533400" y="779109"/>
            <a:ext cx="3968262" cy="707886"/>
          </a:xfrm>
          <a:prstGeom prst="rect">
            <a:avLst/>
          </a:prstGeom>
        </p:spPr>
        <p:txBody>
          <a:bodyPr wrap="square">
            <a:spAutoFit/>
          </a:bodyPr>
          <a:lstStyle/>
          <a:p>
            <a:r>
              <a:rPr lang="en-US" sz="4000" b="1" dirty="0" smtClean="0">
                <a:solidFill>
                  <a:srgbClr val="FFC000"/>
                </a:solidFill>
              </a:rPr>
              <a:t>4.5: </a:t>
            </a:r>
            <a:r>
              <a:rPr lang="en-US" sz="4000" b="1" dirty="0" smtClean="0">
                <a:solidFill>
                  <a:schemeClr val="accent6">
                    <a:lumMod val="75000"/>
                  </a:schemeClr>
                </a:solidFill>
              </a:rPr>
              <a:t>Check </a:t>
            </a:r>
            <a:r>
              <a:rPr lang="en-US" sz="4000" b="1" dirty="0">
                <a:solidFill>
                  <a:schemeClr val="accent6">
                    <a:lumMod val="75000"/>
                  </a:schemeClr>
                </a:solidFill>
              </a:rPr>
              <a:t>P-delta</a:t>
            </a:r>
            <a:endParaRPr lang="en-US"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12" name="Rectangle 11"/>
              <p:cNvSpPr/>
              <p:nvPr/>
            </p:nvSpPr>
            <p:spPr>
              <a:xfrm>
                <a:off x="5033371" y="614499"/>
                <a:ext cx="2644726" cy="122674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3600" b="0" i="0" u="none" strike="noStrike" kern="0" cap="none" spc="0" normalizeH="0" baseline="0" noProof="0" smtClean="0">
                          <a:ln>
                            <a:noFill/>
                          </a:ln>
                          <a:solidFill>
                            <a:prstClr val="black">
                              <a:lumMod val="85000"/>
                              <a:lumOff val="15000"/>
                            </a:prstClr>
                          </a:solidFill>
                          <a:effectLst/>
                          <a:uLnTx/>
                          <a:uFillTx/>
                          <a:latin typeface="Cambria Math" panose="02040503050406030204" pitchFamily="18" charset="0"/>
                        </a:rPr>
                        <m:t>∅</m:t>
                      </m:r>
                      <m:r>
                        <a:rPr kumimoji="0" lang="en-US" sz="3600" b="0" i="0" u="none" strike="noStrike" kern="0" cap="none" spc="0" normalizeH="0" baseline="0" noProof="0" smtClean="0">
                          <a:ln>
                            <a:noFill/>
                          </a:ln>
                          <a:solidFill>
                            <a:prstClr val="black">
                              <a:lumMod val="85000"/>
                              <a:lumOff val="15000"/>
                            </a:prstClr>
                          </a:solidFill>
                          <a:effectLst/>
                          <a:uLnTx/>
                          <a:uFillTx/>
                          <a:latin typeface="Cambria Math" panose="02040503050406030204" pitchFamily="18" charset="0"/>
                        </a:rPr>
                        <m:t>=</m:t>
                      </m:r>
                      <m:f>
                        <m:fPr>
                          <m:ctrlPr>
                            <a:rPr kumimoji="0" lang="en-US" sz="36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ctrlPr>
                        </m:fPr>
                        <m:num>
                          <m:r>
                            <m:rPr>
                              <m:sty m:val="p"/>
                            </m:rP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p</m:t>
                          </m:r>
                          <m: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m:t>
                          </m:r>
                          <m:sSub>
                            <m:sSubPr>
                              <m:ctrlPr>
                                <a:rPr kumimoji="0" lang="en-US" sz="36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ctrlPr>
                            </m:sSubPr>
                            <m:e>
                              <m:r>
                                <m:rPr>
                                  <m:sty m:val="p"/>
                                </m:rP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I</m:t>
                              </m:r>
                            </m:e>
                            <m:sub>
                              <m:r>
                                <m:rPr>
                                  <m:sty m:val="p"/>
                                </m:rP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e</m:t>
                              </m:r>
                            </m:sub>
                          </m:sSub>
                        </m:num>
                        <m:den>
                          <m:r>
                            <m:rPr>
                              <m:sty m:val="p"/>
                            </m:rP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vh</m:t>
                          </m:r>
                          <m:sSub>
                            <m:sSubPr>
                              <m:ctrlPr>
                                <a:rPr kumimoji="0" lang="en-US" sz="36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ctrlPr>
                            </m:sSubPr>
                            <m:e>
                              <m:r>
                                <m:rPr>
                                  <m:sty m:val="p"/>
                                </m:rP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c</m:t>
                              </m:r>
                            </m:e>
                            <m:sub>
                              <m:r>
                                <m:rPr>
                                  <m:sty m:val="p"/>
                                </m:rP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d</m:t>
                              </m:r>
                            </m:sub>
                          </m:sSub>
                        </m:den>
                      </m:f>
                    </m:oMath>
                  </m:oMathPara>
                </a14:m>
                <a:r>
                  <a:rPr kumimoji="0" lang="en-US" sz="3600" b="0" i="0" u="none" strike="noStrike" kern="0" cap="none" spc="0" normalizeH="0" baseline="0" noProof="0" dirty="0">
                    <a:ln>
                      <a:noFill/>
                    </a:ln>
                    <a:solidFill>
                      <a:prstClr val="black">
                        <a:lumMod val="85000"/>
                        <a:lumOff val="15000"/>
                      </a:prstClr>
                    </a:solidFill>
                    <a:effectLst/>
                    <a:uLnTx/>
                    <a:uFillTx/>
                    <a:latin typeface="Century Gothic" panose="020B0502020202020204"/>
                  </a:rPr>
                  <a:t/>
                </a:r>
                <a:br>
                  <a:rPr kumimoji="0" lang="en-US" sz="3600" b="0" i="0" u="none" strike="noStrike" kern="0" cap="none" spc="0" normalizeH="0" baseline="0" noProof="0" dirty="0">
                    <a:ln>
                      <a:noFill/>
                    </a:ln>
                    <a:solidFill>
                      <a:prstClr val="black">
                        <a:lumMod val="85000"/>
                        <a:lumOff val="15000"/>
                      </a:prstClr>
                    </a:solidFill>
                    <a:effectLst/>
                    <a:uLnTx/>
                    <a:uFillTx/>
                    <a:latin typeface="Century Gothic" panose="020B0502020202020204"/>
                  </a:rPr>
                </a:br>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2" name="Rectangle 11"/>
              <p:cNvSpPr>
                <a:spLocks noRot="1" noChangeAspect="1" noMove="1" noResize="1" noEditPoints="1" noAdjustHandles="1" noChangeArrowheads="1" noChangeShapeType="1" noTextEdit="1"/>
              </p:cNvSpPr>
              <p:nvPr/>
            </p:nvSpPr>
            <p:spPr>
              <a:xfrm>
                <a:off x="5033371" y="614499"/>
                <a:ext cx="2644726" cy="1226746"/>
              </a:xfrm>
              <a:prstGeom prst="rect">
                <a:avLst/>
              </a:prstGeom>
              <a:blipFill rotWithShape="0">
                <a:blip r:embed="rId2"/>
                <a:stretch>
                  <a:fillRect/>
                </a:stretch>
              </a:blipFill>
            </p:spPr>
            <p:txBody>
              <a:bodyPr/>
              <a:lstStyle/>
              <a:p>
                <a:r>
                  <a:rPr lang="en-US">
                    <a:noFill/>
                  </a:rPr>
                  <a:t> </a:t>
                </a:r>
              </a:p>
            </p:txBody>
          </p:sp>
        </mc:Fallback>
      </mc:AlternateContent>
      <p:sp>
        <p:nvSpPr>
          <p:cNvPr id="13" name="Rectangle 12"/>
          <p:cNvSpPr/>
          <p:nvPr/>
        </p:nvSpPr>
        <p:spPr>
          <a:xfrm>
            <a:off x="884463" y="1733960"/>
            <a:ext cx="2117887" cy="461665"/>
          </a:xfrm>
          <a:prstGeom prst="rect">
            <a:avLst/>
          </a:prstGeom>
        </p:spPr>
        <p:txBody>
          <a:bodyPr wrap="none">
            <a:spAutoFit/>
          </a:bodyPr>
          <a:lstStyle/>
          <a:p>
            <a:pPr lvl="0"/>
            <a:r>
              <a:rPr lang="en-US" sz="2400" b="1" dirty="0">
                <a:solidFill>
                  <a:prstClr val="black"/>
                </a:solidFill>
                <a:latin typeface="Century Gothic" panose="020B0502020202020204"/>
              </a:rPr>
              <a:t>X – Direction:</a:t>
            </a:r>
          </a:p>
        </p:txBody>
      </p:sp>
      <mc:AlternateContent xmlns:mc="http://schemas.openxmlformats.org/markup-compatibility/2006" xmlns:a14="http://schemas.microsoft.com/office/drawing/2010/main">
        <mc:Choice Requires="a14">
          <p:graphicFrame>
            <p:nvGraphicFramePr>
              <p:cNvPr id="14" name="Table 13"/>
              <p:cNvGraphicFramePr>
                <a:graphicFrameLocks noGrp="1"/>
              </p:cNvGraphicFramePr>
              <p:nvPr>
                <p:extLst>
                  <p:ext uri="{D42A27DB-BD31-4B8C-83A1-F6EECF244321}">
                    <p14:modId xmlns:p14="http://schemas.microsoft.com/office/powerpoint/2010/main" val="1233212878"/>
                  </p:ext>
                </p:extLst>
              </p:nvPr>
            </p:nvGraphicFramePr>
            <p:xfrm>
              <a:off x="1510306" y="2262658"/>
              <a:ext cx="7837714" cy="3997237"/>
            </p:xfrm>
            <a:graphic>
              <a:graphicData uri="http://schemas.openxmlformats.org/drawingml/2006/table">
                <a:tbl>
                  <a:tblPr firstRow="1" firstCol="1" bandRow="1"/>
                  <a:tblGrid>
                    <a:gridCol w="1005910">
                      <a:extLst>
                        <a:ext uri="{9D8B030D-6E8A-4147-A177-3AD203B41FA5}">
                          <a16:colId xmlns="" xmlns:a16="http://schemas.microsoft.com/office/drawing/2014/main" val="3167384227"/>
                        </a:ext>
                      </a:extLst>
                    </a:gridCol>
                    <a:gridCol w="772036">
                      <a:extLst>
                        <a:ext uri="{9D8B030D-6E8A-4147-A177-3AD203B41FA5}">
                          <a16:colId xmlns="" xmlns:a16="http://schemas.microsoft.com/office/drawing/2014/main" val="1226142566"/>
                        </a:ext>
                      </a:extLst>
                    </a:gridCol>
                    <a:gridCol w="1148413">
                      <a:extLst>
                        <a:ext uri="{9D8B030D-6E8A-4147-A177-3AD203B41FA5}">
                          <a16:colId xmlns="" xmlns:a16="http://schemas.microsoft.com/office/drawing/2014/main" val="2928955496"/>
                        </a:ext>
                      </a:extLst>
                    </a:gridCol>
                    <a:gridCol w="1795549">
                      <a:extLst>
                        <a:ext uri="{9D8B030D-6E8A-4147-A177-3AD203B41FA5}">
                          <a16:colId xmlns="" xmlns:a16="http://schemas.microsoft.com/office/drawing/2014/main" val="3798320011"/>
                        </a:ext>
                      </a:extLst>
                    </a:gridCol>
                    <a:gridCol w="1659751">
                      <a:extLst>
                        <a:ext uri="{9D8B030D-6E8A-4147-A177-3AD203B41FA5}">
                          <a16:colId xmlns="" xmlns:a16="http://schemas.microsoft.com/office/drawing/2014/main" val="4003492162"/>
                        </a:ext>
                      </a:extLst>
                    </a:gridCol>
                    <a:gridCol w="1456055">
                      <a:extLst>
                        <a:ext uri="{9D8B030D-6E8A-4147-A177-3AD203B41FA5}">
                          <a16:colId xmlns="" xmlns:a16="http://schemas.microsoft.com/office/drawing/2014/main" val="3494680794"/>
                        </a:ext>
                      </a:extLst>
                    </a:gridCol>
                  </a:tblGrid>
                  <a:tr h="570763">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Story</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h</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Delta</a:t>
                          </a:r>
                          <a14:m>
                            <m:oMath xmlns:m="http://schemas.openxmlformats.org/officeDocument/2006/math">
                              <m:r>
                                <a:rPr lang="en-US" sz="2000">
                                  <a:effectLst/>
                                  <a:latin typeface="Cambria Math" panose="02040503050406030204" pitchFamily="18" charset="0"/>
                                </a:rPr>
                                <m:t>∆</m:t>
                              </m:r>
                            </m:oMath>
                          </a14:m>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p</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V</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Ø</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 xmlns:a16="http://schemas.microsoft.com/office/drawing/2014/main" val="3294163364"/>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4.9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1.842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46003.3219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6224.1291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0.000695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2212972760"/>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2.6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4.084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37768.6034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5752.7372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0.002578</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2555735991"/>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2.9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7.117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29075.0635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4959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0.003597</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2505315539"/>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tabLst>
                              <a:tab pos="571500" algn="l"/>
                            </a:tabLst>
                          </a:pPr>
                          <a:r>
                            <a:rPr lang="en-US" sz="2000">
                              <a:effectLst/>
                            </a:rPr>
                            <a:t>3.2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10.735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20431.5021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3899.1568</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0.004395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1664260472"/>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tabLst>
                              <a:tab pos="590550" algn="l"/>
                            </a:tabLst>
                          </a:pPr>
                          <a:r>
                            <a:rPr lang="en-US" sz="2000">
                              <a:effectLst/>
                            </a:rPr>
                            <a:t>3.2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14.460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11825.182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2416.4529</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0.005528</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1760462958"/>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3.2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17.998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517.7992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226.5714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0.003213</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1653945849"/>
                      </a:ext>
                    </a:extLst>
                  </a:tr>
                </a:tbl>
              </a:graphicData>
            </a:graphic>
          </p:graphicFrame>
        </mc:Choice>
        <mc:Fallback xmlns="">
          <p:graphicFrame>
            <p:nvGraphicFramePr>
              <p:cNvPr id="14" name="Table 13"/>
              <p:cNvGraphicFramePr>
                <a:graphicFrameLocks noGrp="1"/>
              </p:cNvGraphicFramePr>
              <p:nvPr>
                <p:extLst>
                  <p:ext uri="{D42A27DB-BD31-4B8C-83A1-F6EECF244321}">
                    <p14:modId xmlns:p14="http://schemas.microsoft.com/office/powerpoint/2010/main" val="1233212878"/>
                  </p:ext>
                </p:extLst>
              </p:nvPr>
            </p:nvGraphicFramePr>
            <p:xfrm>
              <a:off x="1510306" y="2262658"/>
              <a:ext cx="7837714" cy="3997237"/>
            </p:xfrm>
            <a:graphic>
              <a:graphicData uri="http://schemas.openxmlformats.org/drawingml/2006/table">
                <a:tbl>
                  <a:tblPr firstRow="1" firstCol="1" bandRow="1"/>
                  <a:tblGrid>
                    <a:gridCol w="1005910">
                      <a:extLst>
                        <a:ext uri="{9D8B030D-6E8A-4147-A177-3AD203B41FA5}">
                          <a16:colId xmlns:a16="http://schemas.microsoft.com/office/drawing/2014/main" xmlns="" xmlns:a14="http://schemas.microsoft.com/office/drawing/2010/main" val="3167384227"/>
                        </a:ext>
                      </a:extLst>
                    </a:gridCol>
                    <a:gridCol w="772036">
                      <a:extLst>
                        <a:ext uri="{9D8B030D-6E8A-4147-A177-3AD203B41FA5}">
                          <a16:colId xmlns:a16="http://schemas.microsoft.com/office/drawing/2014/main" xmlns="" xmlns:a14="http://schemas.microsoft.com/office/drawing/2010/main" val="1226142566"/>
                        </a:ext>
                      </a:extLst>
                    </a:gridCol>
                    <a:gridCol w="1148413">
                      <a:extLst>
                        <a:ext uri="{9D8B030D-6E8A-4147-A177-3AD203B41FA5}">
                          <a16:colId xmlns:a16="http://schemas.microsoft.com/office/drawing/2014/main" xmlns="" xmlns:a14="http://schemas.microsoft.com/office/drawing/2010/main" val="2928955496"/>
                        </a:ext>
                      </a:extLst>
                    </a:gridCol>
                    <a:gridCol w="1795549">
                      <a:extLst>
                        <a:ext uri="{9D8B030D-6E8A-4147-A177-3AD203B41FA5}">
                          <a16:colId xmlns:a16="http://schemas.microsoft.com/office/drawing/2014/main" xmlns="" xmlns:a14="http://schemas.microsoft.com/office/drawing/2010/main" val="3798320011"/>
                        </a:ext>
                      </a:extLst>
                    </a:gridCol>
                    <a:gridCol w="1659751">
                      <a:extLst>
                        <a:ext uri="{9D8B030D-6E8A-4147-A177-3AD203B41FA5}">
                          <a16:colId xmlns:a16="http://schemas.microsoft.com/office/drawing/2014/main" xmlns="" xmlns:a14="http://schemas.microsoft.com/office/drawing/2010/main" val="4003492162"/>
                        </a:ext>
                      </a:extLst>
                    </a:gridCol>
                    <a:gridCol w="1456055">
                      <a:extLst>
                        <a:ext uri="{9D8B030D-6E8A-4147-A177-3AD203B41FA5}">
                          <a16:colId xmlns:a16="http://schemas.microsoft.com/office/drawing/2014/main" xmlns="" xmlns:a14="http://schemas.microsoft.com/office/drawing/2010/main" val="3494680794"/>
                        </a:ext>
                      </a:extLst>
                    </a:gridCol>
                  </a:tblGrid>
                  <a:tr h="570763">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Story</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h</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p>
                          <a:endParaRPr lang="en-US"/>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blipFill rotWithShape="0">
                          <a:blip r:embed="rId3"/>
                          <a:stretch>
                            <a:fillRect l="-155026" t="-11702" r="-428571" b="-623404"/>
                          </a:stretch>
                        </a:blip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p</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V</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Ø</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a16="http://schemas.microsoft.com/office/drawing/2014/main" xmlns="" xmlns:a14="http://schemas.microsoft.com/office/drawing/2010/main" val="3294163364"/>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4.9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1.842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46003.3219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6224.1291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0.000695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a16="http://schemas.microsoft.com/office/drawing/2014/main" xmlns="" xmlns:a14="http://schemas.microsoft.com/office/drawing/2010/main" val="2212972760"/>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2.6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4.084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37768.6034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5752.7372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0.002578</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a16="http://schemas.microsoft.com/office/drawing/2014/main" xmlns="" xmlns:a14="http://schemas.microsoft.com/office/drawing/2010/main" val="2555735991"/>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2.9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7.117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29075.0635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4959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0.003597</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a16="http://schemas.microsoft.com/office/drawing/2014/main" xmlns="" xmlns:a14="http://schemas.microsoft.com/office/drawing/2010/main" val="2505315539"/>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tabLst>
                              <a:tab pos="571500" algn="l"/>
                            </a:tabLst>
                          </a:pPr>
                          <a:r>
                            <a:rPr lang="en-US" sz="2000">
                              <a:effectLst/>
                            </a:rPr>
                            <a:t>3.2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10.735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20431.5021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3899.1568</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0.004395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a16="http://schemas.microsoft.com/office/drawing/2014/main" xmlns="" xmlns:a14="http://schemas.microsoft.com/office/drawing/2010/main" val="1664260472"/>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tabLst>
                              <a:tab pos="590550" algn="l"/>
                            </a:tabLst>
                          </a:pPr>
                          <a:r>
                            <a:rPr lang="en-US" sz="2000">
                              <a:effectLst/>
                            </a:rPr>
                            <a:t>3.2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14.460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11825.182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2416.4529</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0.005528</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a16="http://schemas.microsoft.com/office/drawing/2014/main" xmlns="" xmlns:a14="http://schemas.microsoft.com/office/drawing/2010/main" val="1760462958"/>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3.2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17.998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a:effectLst/>
                            </a:rPr>
                            <a:t>517.7992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dirty="0">
                              <a:effectLst/>
                            </a:rPr>
                            <a:t>226.5714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000" b="1" dirty="0">
                              <a:effectLst/>
                            </a:rPr>
                            <a:t>0.003213</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a16="http://schemas.microsoft.com/office/drawing/2014/main" xmlns="" xmlns:a14="http://schemas.microsoft.com/office/drawing/2010/main" val="1653945849"/>
                      </a:ext>
                    </a:extLst>
                  </a:tr>
                </a:tbl>
              </a:graphicData>
            </a:graphic>
          </p:graphicFrame>
        </mc:Fallback>
      </mc:AlternateContent>
    </p:spTree>
    <p:extLst>
      <p:ext uri="{BB962C8B-B14F-4D97-AF65-F5344CB8AC3E}">
        <p14:creationId xmlns:p14="http://schemas.microsoft.com/office/powerpoint/2010/main" val="16884631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49</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Seismic Force Analysis</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4</a:t>
              </a:r>
              <a:endParaRPr lang="en-US" sz="1400" b="1" dirty="0"/>
            </a:p>
          </p:txBody>
        </p:sp>
      </p:grpSp>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6" name="Rectangle 5"/>
          <p:cNvSpPr/>
          <p:nvPr/>
        </p:nvSpPr>
        <p:spPr>
          <a:xfrm>
            <a:off x="990600" y="1194247"/>
            <a:ext cx="6096000" cy="523220"/>
          </a:xfrm>
          <a:prstGeom prst="rect">
            <a:avLst/>
          </a:prstGeom>
        </p:spPr>
        <p:txBody>
          <a:bodyPr>
            <a:spAutoFit/>
          </a:bodyPr>
          <a:lstStyle/>
          <a:p>
            <a:pPr lvl="0" defTabSz="457200">
              <a:spcBef>
                <a:spcPts val="1000"/>
              </a:spcBef>
              <a:buClr>
                <a:srgbClr val="A53010"/>
              </a:buClr>
            </a:pPr>
            <a:r>
              <a:rPr lang="en-US" sz="2800" b="1" dirty="0">
                <a:solidFill>
                  <a:prstClr val="black">
                    <a:lumMod val="85000"/>
                    <a:lumOff val="15000"/>
                  </a:prstClr>
                </a:solidFill>
                <a:latin typeface="Century Gothic" panose="020B0502020202020204"/>
              </a:rPr>
              <a:t>Y- Direction:</a:t>
            </a:r>
            <a:endParaRPr lang="ar-SA" sz="2000" b="1" dirty="0">
              <a:solidFill>
                <a:prstClr val="black">
                  <a:lumMod val="65000"/>
                  <a:lumOff val="35000"/>
                </a:prstClr>
              </a:solidFill>
              <a:latin typeface="Century Gothic" panose="020B0502020202020204"/>
              <a:cs typeface="Tahoma" panose="020B0604030504040204" pitchFamily="34" charset="0"/>
            </a:endParaRPr>
          </a:p>
        </p:txBody>
      </p:sp>
      <p:sp>
        <p:nvSpPr>
          <p:cNvPr id="11" name="Rectangle 10"/>
          <p:cNvSpPr/>
          <p:nvPr/>
        </p:nvSpPr>
        <p:spPr>
          <a:xfrm>
            <a:off x="502585" y="624964"/>
            <a:ext cx="3968262" cy="707886"/>
          </a:xfrm>
          <a:prstGeom prst="rect">
            <a:avLst/>
          </a:prstGeom>
        </p:spPr>
        <p:txBody>
          <a:bodyPr wrap="square">
            <a:spAutoFit/>
          </a:bodyPr>
          <a:lstStyle/>
          <a:p>
            <a:r>
              <a:rPr lang="en-US" sz="4000" b="1" dirty="0" smtClean="0">
                <a:solidFill>
                  <a:srgbClr val="FFC000"/>
                </a:solidFill>
              </a:rPr>
              <a:t>4.5: </a:t>
            </a:r>
            <a:r>
              <a:rPr lang="en-US" sz="4000" b="1" dirty="0" smtClean="0">
                <a:solidFill>
                  <a:schemeClr val="accent6">
                    <a:lumMod val="75000"/>
                  </a:schemeClr>
                </a:solidFill>
              </a:rPr>
              <a:t>Check </a:t>
            </a:r>
            <a:r>
              <a:rPr lang="en-US" sz="4000" b="1" dirty="0">
                <a:solidFill>
                  <a:schemeClr val="accent6">
                    <a:lumMod val="75000"/>
                  </a:schemeClr>
                </a:solidFill>
              </a:rPr>
              <a:t>P-delta</a:t>
            </a:r>
            <a:endParaRPr lang="en-US"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12" name="Rectangle 11"/>
              <p:cNvSpPr/>
              <p:nvPr/>
            </p:nvSpPr>
            <p:spPr>
              <a:xfrm>
                <a:off x="5033371" y="614499"/>
                <a:ext cx="2644726" cy="122674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3600" b="0" i="0" u="none" strike="noStrike" kern="0" cap="none" spc="0" normalizeH="0" baseline="0" noProof="0" smtClean="0">
                          <a:ln>
                            <a:noFill/>
                          </a:ln>
                          <a:solidFill>
                            <a:prstClr val="black">
                              <a:lumMod val="85000"/>
                              <a:lumOff val="15000"/>
                            </a:prstClr>
                          </a:solidFill>
                          <a:effectLst/>
                          <a:uLnTx/>
                          <a:uFillTx/>
                          <a:latin typeface="Cambria Math" panose="02040503050406030204" pitchFamily="18" charset="0"/>
                        </a:rPr>
                        <m:t>∅</m:t>
                      </m:r>
                      <m:r>
                        <a:rPr kumimoji="0" lang="en-US" sz="3600" b="0" i="0" u="none" strike="noStrike" kern="0" cap="none" spc="0" normalizeH="0" baseline="0" noProof="0" smtClean="0">
                          <a:ln>
                            <a:noFill/>
                          </a:ln>
                          <a:solidFill>
                            <a:prstClr val="black">
                              <a:lumMod val="85000"/>
                              <a:lumOff val="15000"/>
                            </a:prstClr>
                          </a:solidFill>
                          <a:effectLst/>
                          <a:uLnTx/>
                          <a:uFillTx/>
                          <a:latin typeface="Cambria Math" panose="02040503050406030204" pitchFamily="18" charset="0"/>
                        </a:rPr>
                        <m:t>=</m:t>
                      </m:r>
                      <m:f>
                        <m:fPr>
                          <m:ctrlPr>
                            <a:rPr kumimoji="0" lang="en-US" sz="36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ctrlPr>
                        </m:fPr>
                        <m:num>
                          <m:r>
                            <m:rPr>
                              <m:sty m:val="p"/>
                            </m:rP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p</m:t>
                          </m:r>
                          <m: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m:t>
                          </m:r>
                          <m:sSub>
                            <m:sSubPr>
                              <m:ctrlPr>
                                <a:rPr kumimoji="0" lang="en-US" sz="36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ctrlPr>
                            </m:sSubPr>
                            <m:e>
                              <m:r>
                                <m:rPr>
                                  <m:sty m:val="p"/>
                                </m:rP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I</m:t>
                              </m:r>
                            </m:e>
                            <m:sub>
                              <m:r>
                                <m:rPr>
                                  <m:sty m:val="p"/>
                                </m:rP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e</m:t>
                              </m:r>
                            </m:sub>
                          </m:sSub>
                        </m:num>
                        <m:den>
                          <m:r>
                            <m:rPr>
                              <m:sty m:val="p"/>
                            </m:rP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vh</m:t>
                          </m:r>
                          <m:sSub>
                            <m:sSubPr>
                              <m:ctrlPr>
                                <a:rPr kumimoji="0" lang="en-US" sz="3600" b="0"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ctrlPr>
                            </m:sSubPr>
                            <m:e>
                              <m:r>
                                <m:rPr>
                                  <m:sty m:val="p"/>
                                </m:rP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c</m:t>
                              </m:r>
                            </m:e>
                            <m:sub>
                              <m:r>
                                <m:rPr>
                                  <m:sty m:val="p"/>
                                </m:rPr>
                                <a:rPr kumimoji="0" lang="en-US" sz="3600" b="0" i="0" u="none" strike="noStrike" kern="0" cap="none" spc="0" normalizeH="0" baseline="0" noProof="0">
                                  <a:ln>
                                    <a:noFill/>
                                  </a:ln>
                                  <a:solidFill>
                                    <a:prstClr val="black">
                                      <a:lumMod val="85000"/>
                                      <a:lumOff val="15000"/>
                                    </a:prstClr>
                                  </a:solidFill>
                                  <a:effectLst/>
                                  <a:uLnTx/>
                                  <a:uFillTx/>
                                  <a:latin typeface="Cambria Math" panose="02040503050406030204" pitchFamily="18" charset="0"/>
                                </a:rPr>
                                <m:t>d</m:t>
                              </m:r>
                            </m:sub>
                          </m:sSub>
                        </m:den>
                      </m:f>
                    </m:oMath>
                  </m:oMathPara>
                </a14:m>
                <a:r>
                  <a:rPr kumimoji="0" lang="en-US" sz="3600" b="0" i="0" u="none" strike="noStrike" kern="0" cap="none" spc="0" normalizeH="0" baseline="0" noProof="0" dirty="0">
                    <a:ln>
                      <a:noFill/>
                    </a:ln>
                    <a:solidFill>
                      <a:prstClr val="black">
                        <a:lumMod val="85000"/>
                        <a:lumOff val="15000"/>
                      </a:prstClr>
                    </a:solidFill>
                    <a:effectLst/>
                    <a:uLnTx/>
                    <a:uFillTx/>
                    <a:latin typeface="Century Gothic" panose="020B0502020202020204"/>
                  </a:rPr>
                  <a:t/>
                </a:r>
                <a:br>
                  <a:rPr kumimoji="0" lang="en-US" sz="3600" b="0" i="0" u="none" strike="noStrike" kern="0" cap="none" spc="0" normalizeH="0" baseline="0" noProof="0" dirty="0">
                    <a:ln>
                      <a:noFill/>
                    </a:ln>
                    <a:solidFill>
                      <a:prstClr val="black">
                        <a:lumMod val="85000"/>
                        <a:lumOff val="15000"/>
                      </a:prstClr>
                    </a:solidFill>
                    <a:effectLst/>
                    <a:uLnTx/>
                    <a:uFillTx/>
                    <a:latin typeface="Century Gothic" panose="020B0502020202020204"/>
                  </a:rPr>
                </a:br>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2" name="Rectangle 11"/>
              <p:cNvSpPr>
                <a:spLocks noRot="1" noChangeAspect="1" noMove="1" noResize="1" noEditPoints="1" noAdjustHandles="1" noChangeArrowheads="1" noChangeShapeType="1" noTextEdit="1"/>
              </p:cNvSpPr>
              <p:nvPr/>
            </p:nvSpPr>
            <p:spPr>
              <a:xfrm>
                <a:off x="5033371" y="614499"/>
                <a:ext cx="2644726" cy="1226746"/>
              </a:xfrm>
              <a:prstGeom prst="rect">
                <a:avLst/>
              </a:prstGeom>
              <a:blipFill rotWithShape="0">
                <a:blip r:embed="rId2"/>
                <a:stretch>
                  <a:fillRect/>
                </a:stretch>
              </a:blipFill>
            </p:spPr>
            <p:txBody>
              <a:bodyPr/>
              <a:lstStyle/>
              <a:p>
                <a:r>
                  <a:rPr lang="en-US">
                    <a:noFill/>
                  </a:rPr>
                  <a:t> </a:t>
                </a:r>
              </a:p>
            </p:txBody>
          </p:sp>
        </mc:Fallback>
      </mc:AlternateContent>
      <p:graphicFrame>
        <p:nvGraphicFramePr>
          <p:cNvPr id="13" name="Table 12"/>
          <p:cNvGraphicFramePr>
            <a:graphicFrameLocks noGrp="1"/>
          </p:cNvGraphicFramePr>
          <p:nvPr>
            <p:extLst>
              <p:ext uri="{D42A27DB-BD31-4B8C-83A1-F6EECF244321}">
                <p14:modId xmlns:p14="http://schemas.microsoft.com/office/powerpoint/2010/main" val="34250740"/>
              </p:ext>
            </p:extLst>
          </p:nvPr>
        </p:nvGraphicFramePr>
        <p:xfrm>
          <a:off x="895685" y="1856935"/>
          <a:ext cx="8275371" cy="3847098"/>
        </p:xfrm>
        <a:graphic>
          <a:graphicData uri="http://schemas.openxmlformats.org/drawingml/2006/table">
            <a:tbl>
              <a:tblPr firstRow="1" firstCol="1" bandRow="1"/>
              <a:tblGrid>
                <a:gridCol w="1137310">
                  <a:extLst>
                    <a:ext uri="{9D8B030D-6E8A-4147-A177-3AD203B41FA5}">
                      <a16:colId xmlns="" xmlns:a16="http://schemas.microsoft.com/office/drawing/2014/main" val="3678655706"/>
                    </a:ext>
                  </a:extLst>
                </a:gridCol>
                <a:gridCol w="877101">
                  <a:extLst>
                    <a:ext uri="{9D8B030D-6E8A-4147-A177-3AD203B41FA5}">
                      <a16:colId xmlns="" xmlns:a16="http://schemas.microsoft.com/office/drawing/2014/main" val="3295129932"/>
                    </a:ext>
                  </a:extLst>
                </a:gridCol>
                <a:gridCol w="1170943">
                  <a:extLst>
                    <a:ext uri="{9D8B030D-6E8A-4147-A177-3AD203B41FA5}">
                      <a16:colId xmlns="" xmlns:a16="http://schemas.microsoft.com/office/drawing/2014/main" val="116928477"/>
                    </a:ext>
                  </a:extLst>
                </a:gridCol>
                <a:gridCol w="1895812">
                  <a:extLst>
                    <a:ext uri="{9D8B030D-6E8A-4147-A177-3AD203B41FA5}">
                      <a16:colId xmlns="" xmlns:a16="http://schemas.microsoft.com/office/drawing/2014/main" val="950986644"/>
                    </a:ext>
                  </a:extLst>
                </a:gridCol>
                <a:gridCol w="1716144">
                  <a:extLst>
                    <a:ext uri="{9D8B030D-6E8A-4147-A177-3AD203B41FA5}">
                      <a16:colId xmlns="" xmlns:a16="http://schemas.microsoft.com/office/drawing/2014/main" val="2912562356"/>
                    </a:ext>
                  </a:extLst>
                </a:gridCol>
                <a:gridCol w="1478061">
                  <a:extLst>
                    <a:ext uri="{9D8B030D-6E8A-4147-A177-3AD203B41FA5}">
                      <a16:colId xmlns="" xmlns:a16="http://schemas.microsoft.com/office/drawing/2014/main" val="408257892"/>
                    </a:ext>
                  </a:extLst>
                </a:gridCol>
              </a:tblGrid>
              <a:tr h="382995">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dirty="0">
                          <a:effectLst/>
                        </a:rPr>
                        <a:t>Story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h</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dirty="0">
                          <a:effectLst/>
                        </a:rPr>
                        <a:t>delta</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dirty="0">
                          <a:effectLst/>
                        </a:rPr>
                        <a:t>p</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v</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Ø</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 xmlns:a16="http://schemas.microsoft.com/office/drawing/2014/main" val="3072648833"/>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4.9</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1.675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46003.3219</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4346.7907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b="1" dirty="0">
                          <a:effectLst/>
                        </a:rPr>
                        <a:t>0.000904</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2221654455"/>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2.6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2.865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37768.6034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4023.4958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b="1" dirty="0">
                          <a:effectLst/>
                        </a:rPr>
                        <a:t>0.002586</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2076446612"/>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2.9</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4.320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29075.0635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3474.2099</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b="1" dirty="0">
                          <a:effectLst/>
                        </a:rPr>
                        <a:t>0.003117</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1614884691"/>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3.2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5.870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20431.5021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2703.9146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b="1" dirty="0">
                          <a:effectLst/>
                        </a:rPr>
                        <a:t>0.003465</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1441090522"/>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3.2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7.480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11825.182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1672.3407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b="1" dirty="0">
                          <a:effectLst/>
                        </a:rPr>
                        <a:t>0.004132</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544500180"/>
                  </a:ext>
                </a:extLst>
              </a:tr>
              <a:tr h="57107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dirty="0">
                          <a:effectLst/>
                        </a:rPr>
                        <a:t>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dirty="0">
                          <a:effectLst/>
                        </a:rPr>
                        <a:t>3.2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8.976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517.7992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a:effectLst/>
                        </a:rPr>
                        <a:t>151.35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0" marR="0" indent="0" algn="ctr">
                        <a:lnSpc>
                          <a:spcPct val="115000"/>
                        </a:lnSpc>
                        <a:spcBef>
                          <a:spcPts val="0"/>
                        </a:spcBef>
                        <a:spcAft>
                          <a:spcPts val="1000"/>
                        </a:spcAft>
                      </a:pPr>
                      <a:r>
                        <a:rPr lang="en-US" sz="2400" b="1" dirty="0">
                          <a:effectLst/>
                        </a:rPr>
                        <a:t>0.002399</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154640064"/>
                  </a:ext>
                </a:extLst>
              </a:tr>
            </a:tbl>
          </a:graphicData>
        </a:graphic>
      </p:graphicFrame>
      <p:sp>
        <p:nvSpPr>
          <p:cNvPr id="14" name="Rectangle 13"/>
          <p:cNvSpPr/>
          <p:nvPr/>
        </p:nvSpPr>
        <p:spPr>
          <a:xfrm>
            <a:off x="990600" y="5696552"/>
            <a:ext cx="5848076" cy="523220"/>
          </a:xfrm>
          <a:prstGeom prst="rect">
            <a:avLst/>
          </a:prstGeom>
        </p:spPr>
        <p:txBody>
          <a:bodyPr wrap="none">
            <a:spAutoFit/>
          </a:bodyPr>
          <a:lstStyle/>
          <a:p>
            <a:pPr lvl="0"/>
            <a:r>
              <a:rPr lang="en-US" sz="2800" b="1" dirty="0">
                <a:solidFill>
                  <a:prstClr val="black"/>
                </a:solidFill>
                <a:latin typeface="Century Gothic" panose="020B0502020202020204"/>
              </a:rPr>
              <a:t>All values </a:t>
            </a:r>
            <a:r>
              <a:rPr lang="en-US" sz="2800" b="1" dirty="0">
                <a:solidFill>
                  <a:schemeClr val="accent6">
                    <a:lumMod val="75000"/>
                  </a:schemeClr>
                </a:solidFill>
                <a:latin typeface="Century Gothic" panose="020B0502020202020204"/>
              </a:rPr>
              <a:t>less than </a:t>
            </a:r>
            <a:r>
              <a:rPr lang="en-US" sz="2800" b="1" dirty="0" smtClean="0">
                <a:solidFill>
                  <a:schemeClr val="accent6">
                    <a:lumMod val="75000"/>
                  </a:schemeClr>
                </a:solidFill>
                <a:latin typeface="Century Gothic" panose="020B0502020202020204"/>
              </a:rPr>
              <a:t>0.1</a:t>
            </a:r>
            <a:r>
              <a:rPr lang="en-US" sz="2800" b="1" dirty="0" smtClean="0">
                <a:solidFill>
                  <a:prstClr val="black"/>
                </a:solidFill>
                <a:latin typeface="Century Gothic" panose="020B0502020202020204"/>
              </a:rPr>
              <a:t>, </a:t>
            </a:r>
            <a:r>
              <a:rPr lang="en-US" sz="2800" b="1" dirty="0">
                <a:solidFill>
                  <a:prstClr val="black"/>
                </a:solidFill>
                <a:latin typeface="Century Gothic" panose="020B0502020202020204"/>
              </a:rPr>
              <a:t>so it’s </a:t>
            </a:r>
            <a:r>
              <a:rPr lang="en-US" sz="2800" b="1" dirty="0">
                <a:solidFill>
                  <a:schemeClr val="accent6">
                    <a:lumMod val="75000"/>
                  </a:schemeClr>
                </a:solidFill>
                <a:latin typeface="Century Gothic" panose="020B0502020202020204"/>
              </a:rPr>
              <a:t>ok</a:t>
            </a:r>
            <a:r>
              <a:rPr lang="en-US" sz="2800" b="1" dirty="0">
                <a:solidFill>
                  <a:prstClr val="black"/>
                </a:solidFill>
                <a:latin typeface="Century Gothic" panose="020B0502020202020204"/>
              </a:rPr>
              <a:t> </a:t>
            </a:r>
          </a:p>
        </p:txBody>
      </p:sp>
    </p:spTree>
    <p:extLst>
      <p:ext uri="{BB962C8B-B14F-4D97-AF65-F5344CB8AC3E}">
        <p14:creationId xmlns:p14="http://schemas.microsoft.com/office/powerpoint/2010/main" val="10171638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b="1" smtClean="0"/>
              <a:t>07-Jun-20</a:t>
            </a:r>
            <a:endParaRPr lang="en-US" b="1" dirty="0"/>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5</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rPr>
              <a:t>Introduction</a:t>
            </a:r>
            <a:endParaRPr lang="en-US" sz="2400" dirty="0">
              <a:solidFill>
                <a:schemeClr val="bg1"/>
              </a:solidFill>
              <a:latin typeface="Segoe UI (Body)"/>
            </a:endParaRPr>
          </a:p>
        </p:txBody>
      </p:sp>
      <p:sp>
        <p:nvSpPr>
          <p:cNvPr id="12" name="Content Placeholder 19"/>
          <p:cNvSpPr txBox="1">
            <a:spLocks/>
          </p:cNvSpPr>
          <p:nvPr/>
        </p:nvSpPr>
        <p:spPr>
          <a:xfrm>
            <a:off x="427704" y="841280"/>
            <a:ext cx="5860554" cy="6463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4000" dirty="0">
                <a:solidFill>
                  <a:srgbClr val="FFC000"/>
                </a:solidFill>
              </a:rPr>
              <a:t>1</a:t>
            </a:r>
            <a:r>
              <a:rPr kumimoji="0" lang="ar-SA" sz="4000" b="1" i="0" u="none" strike="noStrike" kern="1200" cap="none" spc="0" normalizeH="0" baseline="0" noProof="0" dirty="0" smtClean="0">
                <a:ln>
                  <a:noFill/>
                </a:ln>
                <a:solidFill>
                  <a:srgbClr val="FFC000"/>
                </a:solidFill>
                <a:effectLst/>
                <a:uLnTx/>
                <a:uFillTx/>
              </a:rPr>
              <a:t>.</a:t>
            </a:r>
            <a:r>
              <a:rPr kumimoji="0" lang="en-US" sz="4000" b="1" i="0" u="none" strike="noStrike" kern="1200" cap="none" spc="0" normalizeH="0" baseline="0" noProof="0" dirty="0" smtClean="0">
                <a:ln>
                  <a:noFill/>
                </a:ln>
                <a:solidFill>
                  <a:srgbClr val="FFC000"/>
                </a:solidFill>
                <a:effectLst/>
                <a:uLnTx/>
                <a:uFillTx/>
              </a:rPr>
              <a:t>2</a:t>
            </a:r>
            <a:r>
              <a:rPr lang="en-US" sz="4000" dirty="0" smtClean="0">
                <a:solidFill>
                  <a:srgbClr val="FFC000"/>
                </a:solidFill>
              </a:rPr>
              <a:t>: </a:t>
            </a:r>
            <a:r>
              <a:rPr lang="en-US" sz="4000" dirty="0" smtClean="0">
                <a:solidFill>
                  <a:schemeClr val="accent6">
                    <a:lumMod val="75000"/>
                  </a:schemeClr>
                </a:solidFill>
              </a:rPr>
              <a:t>Codes </a:t>
            </a:r>
            <a:r>
              <a:rPr lang="en-US" sz="4000" dirty="0">
                <a:solidFill>
                  <a:schemeClr val="accent6">
                    <a:lumMod val="75000"/>
                  </a:schemeClr>
                </a:solidFill>
              </a:rPr>
              <a:t>&amp; Materials  </a:t>
            </a:r>
            <a:endParaRPr kumimoji="0" lang="en-US" sz="4000" b="1" i="0" u="none" strike="noStrike" kern="1200" cap="none" spc="0" normalizeH="0" baseline="0" noProof="0" dirty="0">
              <a:ln>
                <a:noFill/>
              </a:ln>
              <a:solidFill>
                <a:schemeClr val="accent6">
                  <a:lumMod val="75000"/>
                </a:schemeClr>
              </a:solidFill>
              <a:effectLst/>
              <a:uLnTx/>
              <a:uFillTx/>
            </a:endParaRPr>
          </a:p>
        </p:txBody>
      </p:sp>
      <p:sp>
        <p:nvSpPr>
          <p:cNvPr id="14" name="Rectangle 13"/>
          <p:cNvSpPr/>
          <p:nvPr/>
        </p:nvSpPr>
        <p:spPr>
          <a:xfrm>
            <a:off x="1514901" y="841280"/>
            <a:ext cx="1760562" cy="840230"/>
          </a:xfrm>
          <a:prstGeom prst="rect">
            <a:avLst/>
          </a:prstGeom>
        </p:spPr>
        <p:txBody>
          <a:bodyPr wrap="square">
            <a:spAutoFit/>
          </a:bodyPr>
          <a:lstStyle/>
          <a:p>
            <a:pPr lvl="0" algn="ctr">
              <a:lnSpc>
                <a:spcPct val="90000"/>
              </a:lnSpc>
              <a:spcBef>
                <a:spcPts val="1000"/>
              </a:spcBef>
            </a:pPr>
            <a:endParaRPr kumimoji="0" lang="en-US" sz="5400" b="1" i="0" u="none" strike="noStrike" kern="0" cap="none" spc="0" normalizeH="0" baseline="0" noProof="0" dirty="0">
              <a:ln>
                <a:noFill/>
              </a:ln>
              <a:solidFill>
                <a:schemeClr val="accent6">
                  <a:lumMod val="75000"/>
                </a:schemeClr>
              </a:solidFill>
              <a:effectLst/>
              <a:uLnTx/>
              <a:uFillTx/>
              <a:latin typeface="Segoe UI (Body)"/>
            </a:endParaRPr>
          </a:p>
        </p:txBody>
      </p:sp>
      <mc:AlternateContent xmlns:mc="http://schemas.openxmlformats.org/markup-compatibility/2006" xmlns:a14="http://schemas.microsoft.com/office/drawing/2010/main">
        <mc:Choice Requires="a14">
          <p:sp>
            <p:nvSpPr>
              <p:cNvPr id="2" name="Rectangle 1"/>
              <p:cNvSpPr/>
              <p:nvPr/>
            </p:nvSpPr>
            <p:spPr>
              <a:xfrm>
                <a:off x="838200" y="1830202"/>
                <a:ext cx="6096000" cy="4437112"/>
              </a:xfrm>
              <a:prstGeom prst="rect">
                <a:avLst/>
              </a:prstGeom>
            </p:spPr>
            <p:txBody>
              <a:bodyPr>
                <a:spAutoFit/>
              </a:bodyPr>
              <a:lstStyle/>
              <a:p>
                <a:pPr marL="342900" lvl="0" indent="-342900" defTabSz="457200">
                  <a:spcBef>
                    <a:spcPts val="1000"/>
                  </a:spcBef>
                  <a:buClr>
                    <a:srgbClr val="A53010"/>
                  </a:buClr>
                  <a:buFont typeface="Wingdings" panose="05000000000000000000" pitchFamily="2" charset="2"/>
                  <a:buChar char="v"/>
                </a:pPr>
                <a:r>
                  <a:rPr lang="en-US" sz="2800" b="1" dirty="0">
                    <a:solidFill>
                      <a:prstClr val="black">
                        <a:lumMod val="75000"/>
                        <a:lumOff val="25000"/>
                      </a:prstClr>
                    </a:solidFill>
                    <a:latin typeface="Century Gothic" panose="020B0502020202020204"/>
                  </a:rPr>
                  <a:t>Codes:</a:t>
                </a:r>
              </a:p>
              <a:p>
                <a:pPr marL="342900" lvl="0" indent="-342900" defTabSz="457200">
                  <a:spcBef>
                    <a:spcPts val="1000"/>
                  </a:spcBef>
                  <a:buClr>
                    <a:srgbClr val="A53010"/>
                  </a:buClr>
                  <a:buFont typeface="Wingdings 3" charset="2"/>
                  <a:buChar char=""/>
                </a:pPr>
                <a:r>
                  <a:rPr lang="en-US" sz="2800" dirty="0">
                    <a:solidFill>
                      <a:prstClr val="black">
                        <a:lumMod val="75000"/>
                        <a:lumOff val="25000"/>
                      </a:prstClr>
                    </a:solidFill>
                    <a:latin typeface="Century Gothic" panose="020B0502020202020204"/>
                  </a:rPr>
                  <a:t>ACI318-14 </a:t>
                </a:r>
              </a:p>
              <a:p>
                <a:pPr marL="342900" lvl="0" indent="-342900" defTabSz="457200">
                  <a:spcBef>
                    <a:spcPts val="1000"/>
                  </a:spcBef>
                  <a:buClr>
                    <a:srgbClr val="A53010"/>
                  </a:buClr>
                  <a:buFont typeface="Wingdings 3" charset="2"/>
                  <a:buChar char=""/>
                </a:pPr>
                <a:r>
                  <a:rPr lang="en-US" sz="2800" dirty="0">
                    <a:solidFill>
                      <a:prstClr val="black">
                        <a:lumMod val="75000"/>
                        <a:lumOff val="25000"/>
                      </a:prstClr>
                    </a:solidFill>
                    <a:latin typeface="Century Gothic" panose="020B0502020202020204"/>
                  </a:rPr>
                  <a:t>ASCE7-10</a:t>
                </a:r>
              </a:p>
              <a:p>
                <a:pPr marL="342900" lvl="0" indent="-342900" defTabSz="457200">
                  <a:spcBef>
                    <a:spcPts val="1000"/>
                  </a:spcBef>
                  <a:buClr>
                    <a:srgbClr val="A53010"/>
                  </a:buClr>
                  <a:buFont typeface="Wingdings 3" charset="2"/>
                  <a:buChar char=""/>
                </a:pPr>
                <a:r>
                  <a:rPr lang="en-US" sz="2800" dirty="0">
                    <a:solidFill>
                      <a:prstClr val="black">
                        <a:lumMod val="75000"/>
                        <a:lumOff val="25000"/>
                      </a:prstClr>
                    </a:solidFill>
                    <a:latin typeface="Century Gothic" panose="020B0502020202020204"/>
                  </a:rPr>
                  <a:t>IBC-2015</a:t>
                </a:r>
              </a:p>
              <a:p>
                <a:pPr marL="342900" lvl="0" indent="-342900" defTabSz="457200">
                  <a:spcBef>
                    <a:spcPts val="1000"/>
                  </a:spcBef>
                  <a:buClr>
                    <a:srgbClr val="A53010"/>
                  </a:buClr>
                  <a:buFont typeface="Wingdings 3" charset="2"/>
                  <a:buChar char=""/>
                </a:pPr>
                <a:endParaRPr lang="en-US" sz="2800" dirty="0">
                  <a:solidFill>
                    <a:prstClr val="black">
                      <a:lumMod val="75000"/>
                      <a:lumOff val="25000"/>
                    </a:prstClr>
                  </a:solidFill>
                  <a:latin typeface="Century Gothic" panose="020B0502020202020204"/>
                </a:endParaRPr>
              </a:p>
              <a:p>
                <a:pPr marL="342900" lvl="0" indent="-342900" defTabSz="457200">
                  <a:spcBef>
                    <a:spcPts val="1000"/>
                  </a:spcBef>
                  <a:buClr>
                    <a:srgbClr val="A53010"/>
                  </a:buClr>
                  <a:buFont typeface="Wingdings" panose="05000000000000000000" pitchFamily="2" charset="2"/>
                  <a:buChar char="v"/>
                </a:pPr>
                <a:r>
                  <a:rPr lang="en-US" sz="2800" b="1" dirty="0">
                    <a:solidFill>
                      <a:prstClr val="black">
                        <a:lumMod val="75000"/>
                        <a:lumOff val="25000"/>
                      </a:prstClr>
                    </a:solidFill>
                    <a:latin typeface="Century Gothic" panose="020B0502020202020204"/>
                  </a:rPr>
                  <a:t>Materials:</a:t>
                </a:r>
              </a:p>
              <a:p>
                <a:pPr marL="342900" lvl="0" indent="-342900" defTabSz="457200">
                  <a:spcBef>
                    <a:spcPts val="1000"/>
                  </a:spcBef>
                  <a:buClr>
                    <a:srgbClr val="A53010"/>
                  </a:buClr>
                  <a:buFont typeface="Wingdings 3" charset="2"/>
                  <a:buChar char=""/>
                </a:pPr>
                <a:r>
                  <a:rPr lang="en-US" sz="2800" dirty="0">
                    <a:solidFill>
                      <a:prstClr val="black">
                        <a:lumMod val="75000"/>
                        <a:lumOff val="25000"/>
                      </a:prstClr>
                    </a:solidFill>
                    <a:latin typeface="Century Gothic" panose="020B0502020202020204"/>
                  </a:rPr>
                  <a:t>Concrete </a:t>
                </a:r>
                <a14:m>
                  <m:oMath xmlns:m="http://schemas.openxmlformats.org/officeDocument/2006/math">
                    <m:sSup>
                      <m:sSupPr>
                        <m:ctrlPr>
                          <a:rPr lang="en-US" sz="2800" i="1">
                            <a:solidFill>
                              <a:prstClr val="black">
                                <a:lumMod val="75000"/>
                                <a:lumOff val="25000"/>
                              </a:prstClr>
                            </a:solidFill>
                            <a:latin typeface="Cambria Math" panose="02040503050406030204" pitchFamily="18" charset="0"/>
                          </a:rPr>
                        </m:ctrlPr>
                      </m:sSupPr>
                      <m:e>
                        <m:r>
                          <a:rPr lang="en-US" sz="2800" i="1">
                            <a:solidFill>
                              <a:prstClr val="black">
                                <a:lumMod val="75000"/>
                                <a:lumOff val="25000"/>
                              </a:prstClr>
                            </a:solidFill>
                            <a:latin typeface="Cambria Math" panose="02040503050406030204" pitchFamily="18" charset="0"/>
                          </a:rPr>
                          <m:t>𝑓</m:t>
                        </m:r>
                      </m:e>
                      <m:sup>
                        <m:r>
                          <a:rPr lang="en-US" sz="2800" i="1">
                            <a:solidFill>
                              <a:prstClr val="black">
                                <a:lumMod val="75000"/>
                                <a:lumOff val="25000"/>
                              </a:prstClr>
                            </a:solidFill>
                            <a:latin typeface="Cambria Math" panose="02040503050406030204" pitchFamily="18" charset="0"/>
                          </a:rPr>
                          <m:t>′</m:t>
                        </m:r>
                      </m:sup>
                    </m:sSup>
                    <m:r>
                      <a:rPr lang="en-US" sz="2800" i="1">
                        <a:solidFill>
                          <a:prstClr val="black">
                            <a:lumMod val="75000"/>
                            <a:lumOff val="25000"/>
                          </a:prstClr>
                        </a:solidFill>
                        <a:latin typeface="Cambria Math" panose="02040503050406030204" pitchFamily="18" charset="0"/>
                      </a:rPr>
                      <m:t>𝑐</m:t>
                    </m:r>
                    <m:r>
                      <a:rPr lang="en-US" sz="2800" i="1">
                        <a:solidFill>
                          <a:prstClr val="black">
                            <a:lumMod val="75000"/>
                            <a:lumOff val="25000"/>
                          </a:prstClr>
                        </a:solidFill>
                        <a:latin typeface="Cambria Math" panose="02040503050406030204" pitchFamily="18" charset="0"/>
                      </a:rPr>
                      <m:t>=</m:t>
                    </m:r>
                    <m:r>
                      <a:rPr lang="en-US" sz="2800" i="1">
                        <a:solidFill>
                          <a:prstClr val="black">
                            <a:lumMod val="75000"/>
                            <a:lumOff val="25000"/>
                          </a:prstClr>
                        </a:solidFill>
                        <a:latin typeface="Cambria Math" panose="02040503050406030204" pitchFamily="18" charset="0"/>
                      </a:rPr>
                      <m:t>28</m:t>
                    </m:r>
                    <m:r>
                      <a:rPr lang="en-US" sz="2800" i="1">
                        <a:solidFill>
                          <a:prstClr val="black">
                            <a:lumMod val="75000"/>
                            <a:lumOff val="25000"/>
                          </a:prstClr>
                        </a:solidFill>
                        <a:latin typeface="Cambria Math" panose="02040503050406030204" pitchFamily="18" charset="0"/>
                      </a:rPr>
                      <m:t>𝑀𝑃𝑎</m:t>
                    </m:r>
                  </m:oMath>
                </a14:m>
                <a:endParaRPr lang="en-US" sz="2800" dirty="0">
                  <a:solidFill>
                    <a:prstClr val="black">
                      <a:lumMod val="75000"/>
                      <a:lumOff val="25000"/>
                    </a:prstClr>
                  </a:solidFill>
                  <a:latin typeface="Century Gothic" panose="020B0502020202020204"/>
                </a:endParaRPr>
              </a:p>
              <a:p>
                <a:pPr marL="342900" lvl="0" indent="-342900" defTabSz="457200">
                  <a:spcBef>
                    <a:spcPts val="1000"/>
                  </a:spcBef>
                  <a:buClr>
                    <a:srgbClr val="A53010"/>
                  </a:buClr>
                  <a:buFont typeface="Wingdings 3" charset="2"/>
                  <a:buChar char=""/>
                </a:pPr>
                <a:r>
                  <a:rPr lang="en-US" sz="2800" dirty="0">
                    <a:solidFill>
                      <a:prstClr val="black">
                        <a:lumMod val="75000"/>
                        <a:lumOff val="25000"/>
                      </a:prstClr>
                    </a:solidFill>
                    <a:latin typeface="Century Gothic" panose="020B0502020202020204"/>
                  </a:rPr>
                  <a:t>Reinforcing Steel </a:t>
                </a:r>
                <a:r>
                  <a:rPr lang="en-US" sz="2800" dirty="0" err="1">
                    <a:solidFill>
                      <a:prstClr val="black">
                        <a:lumMod val="75000"/>
                        <a:lumOff val="25000"/>
                      </a:prstClr>
                    </a:solidFill>
                    <a:latin typeface="Century Gothic" panose="020B0502020202020204"/>
                  </a:rPr>
                  <a:t>Fy</a:t>
                </a:r>
                <a:r>
                  <a:rPr lang="en-US" sz="2800" dirty="0">
                    <a:solidFill>
                      <a:prstClr val="black">
                        <a:lumMod val="75000"/>
                        <a:lumOff val="25000"/>
                      </a:prstClr>
                    </a:solidFill>
                    <a:latin typeface="Century Gothic" panose="020B0502020202020204"/>
                  </a:rPr>
                  <a:t> = 420 MPa</a:t>
                </a:r>
              </a:p>
            </p:txBody>
          </p:sp>
        </mc:Choice>
        <mc:Fallback xmlns="">
          <p:sp>
            <p:nvSpPr>
              <p:cNvPr id="2" name="Rectangle 1"/>
              <p:cNvSpPr>
                <a:spLocks noRot="1" noChangeAspect="1" noMove="1" noResize="1" noEditPoints="1" noAdjustHandles="1" noChangeArrowheads="1" noChangeShapeType="1" noTextEdit="1"/>
              </p:cNvSpPr>
              <p:nvPr/>
            </p:nvSpPr>
            <p:spPr>
              <a:xfrm>
                <a:off x="838200" y="1830202"/>
                <a:ext cx="6096000" cy="4437112"/>
              </a:xfrm>
              <a:prstGeom prst="rect">
                <a:avLst/>
              </a:prstGeom>
              <a:blipFill rotWithShape="0">
                <a:blip r:embed="rId3"/>
                <a:stretch>
                  <a:fillRect l="-1900" t="-1374" b="-2885"/>
                </a:stretch>
              </a:blipFill>
            </p:spPr>
            <p:txBody>
              <a:bodyPr/>
              <a:lstStyle/>
              <a:p>
                <a:r>
                  <a:rPr lang="en-US">
                    <a:noFill/>
                  </a:rPr>
                  <a:t> </a:t>
                </a:r>
              </a:p>
            </p:txBody>
          </p:sp>
        </mc:Fallback>
      </mc:AlternateContent>
    </p:spTree>
    <p:extLst>
      <p:ext uri="{BB962C8B-B14F-4D97-AF65-F5344CB8AC3E}">
        <p14:creationId xmlns:p14="http://schemas.microsoft.com/office/powerpoint/2010/main" val="30972148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5" name="Rectangle 4"/>
          <p:cNvSpPr/>
          <p:nvPr/>
        </p:nvSpPr>
        <p:spPr>
          <a:xfrm>
            <a:off x="584381" y="933612"/>
            <a:ext cx="300082" cy="707886"/>
          </a:xfrm>
          <a:prstGeom prst="rect">
            <a:avLst/>
          </a:prstGeom>
        </p:spPr>
        <p:txBody>
          <a:bodyPr wrap="none">
            <a:spAutoFit/>
          </a:bodyPr>
          <a:lstStyle/>
          <a:p>
            <a:pPr lvl="0">
              <a:defRPr/>
            </a:pPr>
            <a:r>
              <a:rPr lang="en-US" sz="4000" b="1" dirty="0" smtClean="0">
                <a:solidFill>
                  <a:srgbClr val="FFC000"/>
                </a:solidFill>
              </a:rPr>
              <a:t> </a:t>
            </a:r>
            <a:endParaRPr lang="en-US" sz="4000" b="1" dirty="0">
              <a:solidFill>
                <a:schemeClr val="accent6">
                  <a:lumMod val="75000"/>
                </a:schemeClr>
              </a:solidFill>
            </a:endParaRPr>
          </a:p>
        </p:txBody>
      </p:sp>
      <p:sp>
        <p:nvSpPr>
          <p:cNvPr id="15" name="Pentagon 14"/>
          <p:cNvSpPr/>
          <p:nvPr/>
        </p:nvSpPr>
        <p:spPr>
          <a:xfrm>
            <a:off x="407962" y="453036"/>
            <a:ext cx="3854547" cy="5852160"/>
          </a:xfrm>
          <a:prstGeom prst="homePlate">
            <a:avLst/>
          </a:prstGeom>
          <a:solidFill>
            <a:srgbClr val="ADAD09"/>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t>
            </a:r>
            <a:endParaRPr kumimoji="0" lang="en-US" sz="1800" b="0" i="0" u="none" strike="noStrike" kern="0" cap="none" spc="0" normalizeH="0" baseline="0" noProof="0" dirty="0" smtClean="0">
              <a:ln>
                <a:noFill/>
              </a:ln>
              <a:solidFill>
                <a:prstClr val="white"/>
              </a:solidFill>
              <a:effectLst/>
              <a:uLnTx/>
              <a:uFillTx/>
              <a:latin typeface="Century Gothic" panose="020B0502020202020204"/>
            </a:endParaRPr>
          </a:p>
        </p:txBody>
      </p:sp>
      <p:sp>
        <p:nvSpPr>
          <p:cNvPr id="16" name="Pentagon 15"/>
          <p:cNvSpPr/>
          <p:nvPr/>
        </p:nvSpPr>
        <p:spPr>
          <a:xfrm>
            <a:off x="4600334" y="576775"/>
            <a:ext cx="5204848" cy="1071151"/>
          </a:xfrm>
          <a:prstGeom prst="homePlate">
            <a:avLst/>
          </a:prstGeom>
          <a:solidFill>
            <a:schemeClr val="accent2">
              <a:lumMod val="60000"/>
              <a:lumOff val="40000"/>
            </a:scheme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smtClean="0">
                <a:ln>
                  <a:noFill/>
                </a:ln>
                <a:solidFill>
                  <a:prstClr val="white"/>
                </a:solidFill>
                <a:effectLst/>
                <a:uLnTx/>
                <a:uFillTx/>
                <a:latin typeface="Century Gothic" panose="020B0502020202020204"/>
              </a:rPr>
              <a:t>Design of Beams</a:t>
            </a:r>
            <a:endParaRPr kumimoji="0" lang="en-US" sz="2400" b="1" i="0" u="none" strike="noStrike" kern="0" cap="none" spc="0" normalizeH="0" baseline="0" noProof="0" dirty="0" smtClean="0">
              <a:ln>
                <a:noFill/>
              </a:ln>
              <a:solidFill>
                <a:prstClr val="white"/>
              </a:solidFill>
              <a:effectLst/>
              <a:uLnTx/>
              <a:uFillTx/>
              <a:latin typeface="Century Gothic" panose="020B0502020202020204"/>
            </a:endParaRPr>
          </a:p>
        </p:txBody>
      </p:sp>
      <p:sp>
        <p:nvSpPr>
          <p:cNvPr id="17" name="Pentagon 16"/>
          <p:cNvSpPr/>
          <p:nvPr/>
        </p:nvSpPr>
        <p:spPr>
          <a:xfrm>
            <a:off x="4759626" y="4867063"/>
            <a:ext cx="5045555" cy="1082338"/>
          </a:xfrm>
          <a:prstGeom prst="homePlate">
            <a:avLst/>
          </a:prstGeom>
          <a:solidFill>
            <a:schemeClr val="accent4"/>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smtClean="0">
                <a:ln>
                  <a:noFill/>
                </a:ln>
                <a:solidFill>
                  <a:prstClr val="white"/>
                </a:solidFill>
                <a:effectLst/>
                <a:uLnTx/>
                <a:uFillTx/>
                <a:latin typeface="Century Gothic" panose="020B0502020202020204"/>
              </a:rPr>
              <a:t>Design </a:t>
            </a:r>
            <a:r>
              <a:rPr lang="en-US" sz="4400" b="1" kern="0" dirty="0" smtClean="0">
                <a:solidFill>
                  <a:prstClr val="white"/>
                </a:solidFill>
                <a:latin typeface="Century Gothic" panose="020B0502020202020204"/>
              </a:rPr>
              <a:t>of Slab</a:t>
            </a:r>
            <a:r>
              <a:rPr kumimoji="0" lang="en-US" sz="4400" b="1" i="0" u="none" strike="noStrike" kern="0" cap="none" spc="0" normalizeH="0" baseline="0" noProof="0" dirty="0" smtClean="0">
                <a:ln>
                  <a:noFill/>
                </a:ln>
                <a:solidFill>
                  <a:prstClr val="white"/>
                </a:solidFill>
                <a:effectLst/>
                <a:uLnTx/>
                <a:uFillTx/>
                <a:latin typeface="Century Gothic" panose="020B0502020202020204"/>
              </a:rPr>
              <a:t>s</a:t>
            </a:r>
          </a:p>
        </p:txBody>
      </p:sp>
      <p:sp>
        <p:nvSpPr>
          <p:cNvPr id="21" name="Chevron 20"/>
          <p:cNvSpPr/>
          <p:nvPr/>
        </p:nvSpPr>
        <p:spPr>
          <a:xfrm>
            <a:off x="5320361" y="2426697"/>
            <a:ext cx="6004131" cy="1904839"/>
          </a:xfrm>
          <a:prstGeom prst="chevron">
            <a:avLst/>
          </a:prstGeom>
          <a:solidFill>
            <a:schemeClr val="accent5">
              <a:lumMod val="75000"/>
            </a:schemeClr>
          </a:solidFill>
          <a:ln w="15875" cap="rnd" cmpd="sng" algn="ctr">
            <a:solidFill>
              <a:srgbClr val="A5301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smtClean="0">
                <a:ln>
                  <a:noFill/>
                </a:ln>
                <a:solidFill>
                  <a:prstClr val="white"/>
                </a:solidFill>
                <a:effectLst/>
                <a:uLnTx/>
                <a:uFillTx/>
                <a:latin typeface="Century Gothic" panose="020B0502020202020204"/>
              </a:rPr>
              <a:t>Design of</a:t>
            </a:r>
            <a:r>
              <a:rPr kumimoji="0" lang="en-US" sz="4400" b="1" i="0" u="none" strike="noStrike" kern="0" cap="none" spc="0" normalizeH="0" noProof="0" dirty="0" smtClean="0">
                <a:ln>
                  <a:noFill/>
                </a:ln>
                <a:solidFill>
                  <a:prstClr val="white"/>
                </a:solidFill>
                <a:effectLst/>
                <a:uLnTx/>
                <a:uFillTx/>
                <a:latin typeface="Century Gothic" panose="020B0502020202020204"/>
              </a:rPr>
              <a:t> </a:t>
            </a:r>
            <a:r>
              <a:rPr kumimoji="0" lang="en-US" sz="4400" b="1" i="0" u="none" strike="noStrike" kern="0" cap="none" spc="0" normalizeH="0" baseline="0" noProof="0" dirty="0" smtClean="0">
                <a:ln>
                  <a:noFill/>
                </a:ln>
                <a:solidFill>
                  <a:prstClr val="white"/>
                </a:solidFill>
                <a:effectLst/>
                <a:uLnTx/>
                <a:uFillTx/>
                <a:latin typeface="Century Gothic" panose="020B0502020202020204"/>
              </a:rPr>
              <a:t>Columns </a:t>
            </a:r>
            <a:endParaRPr kumimoji="0" lang="en-US" sz="2400" b="1" i="0" u="none" strike="noStrike" kern="0" cap="none" spc="0" normalizeH="0" baseline="0" noProof="0" dirty="0" smtClean="0">
              <a:ln>
                <a:noFill/>
              </a:ln>
              <a:solidFill>
                <a:prstClr val="white"/>
              </a:solidFill>
              <a:effectLst/>
              <a:uLnTx/>
              <a:uFillTx/>
              <a:latin typeface="Century Gothic" panose="020B0502020202020204"/>
            </a:endParaRPr>
          </a:p>
        </p:txBody>
      </p:sp>
      <p:sp>
        <p:nvSpPr>
          <p:cNvPr id="22" name="TextBox 21"/>
          <p:cNvSpPr txBox="1"/>
          <p:nvPr/>
        </p:nvSpPr>
        <p:spPr>
          <a:xfrm rot="16200000">
            <a:off x="-935098" y="2009825"/>
            <a:ext cx="5728422" cy="2862322"/>
          </a:xfrm>
          <a:prstGeom prst="rect">
            <a:avLst/>
          </a:prstGeom>
          <a:noFill/>
        </p:spPr>
        <p:txBody>
          <a:bodyPr wrap="square" rtlCol="0">
            <a:spAutoFit/>
          </a:bodyPr>
          <a:lstStyle/>
          <a:p>
            <a:pPr algn="ctr"/>
            <a:r>
              <a:rPr lang="en-US" sz="6000" b="1" dirty="0">
                <a:solidFill>
                  <a:prstClr val="white"/>
                </a:solidFill>
              </a:rPr>
              <a:t>Design for Structural Elements</a:t>
            </a:r>
          </a:p>
        </p:txBody>
      </p:sp>
    </p:spTree>
    <p:extLst>
      <p:ext uri="{BB962C8B-B14F-4D97-AF65-F5344CB8AC3E}">
        <p14:creationId xmlns:p14="http://schemas.microsoft.com/office/powerpoint/2010/main" val="505969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circle(in)">
                                      <p:cBhvr>
                                        <p:cTn id="12" dur="20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circle(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circle(in)">
                                      <p:cBhvr>
                                        <p:cTn id="22"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2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51</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3" name="Rectangle 12"/>
              <p:cNvSpPr/>
              <p:nvPr/>
            </p:nvSpPr>
            <p:spPr>
              <a:xfrm>
                <a:off x="533400" y="2079730"/>
                <a:ext cx="6096000" cy="4276620"/>
              </a:xfrm>
              <a:prstGeom prst="rect">
                <a:avLst/>
              </a:prstGeom>
            </p:spPr>
            <p:txBody>
              <a:bodyPr>
                <a:spAutoFit/>
              </a:bodyPr>
              <a:lstStyle/>
              <a:p>
                <a:pPr marL="365760" marR="0" lvl="0" indent="-274320" defTabSz="914400" eaLnBrk="1" fontAlgn="auto" latinLnBrk="0" hangingPunct="1">
                  <a:lnSpc>
                    <a:spcPct val="115000"/>
                  </a:lnSpc>
                  <a:spcBef>
                    <a:spcPts val="1200"/>
                  </a:spcBef>
                  <a:spcAft>
                    <a:spcPts val="60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en-US" sz="1800" b="1" i="1"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𝐌</m:t>
                          </m:r>
                        </m:e>
                        <m:sub>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ub>
                      </m:sSub>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𝟏𝟕𝟎</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𝐊𝐍</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𝐦</m:t>
                      </m:r>
                    </m:oMath>
                  </m:oMathPara>
                </a14:m>
                <a:endParaRPr kumimoji="0" lang="en-US" sz="1800" b="1" i="0" u="none" strike="noStrike" kern="0" cap="none" spc="0" normalizeH="0" baseline="0" noProof="0" dirty="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endParaRPr>
              </a:p>
              <a:p>
                <a:pPr marL="365760" marR="0" lvl="0" indent="-274320" defTabSz="914400" eaLnBrk="1" fontAlgn="auto" latinLnBrk="0" hangingPunct="1">
                  <a:lnSpc>
                    <a:spcPct val="115000"/>
                  </a:lnSpc>
                  <a:spcBef>
                    <a:spcPts val="1200"/>
                  </a:spcBef>
                  <a:spcAft>
                    <a:spcPts val="60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en-US" sz="1800" b="1"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𝐌</m:t>
                          </m:r>
                        </m:e>
                        <m:sub>
                          <m:r>
                            <a:rPr kumimoji="0" lang="en-US" sz="1800" b="1"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ub>
                      </m:sSub>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𝟑𝟎𝟎</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𝐊𝐍</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1"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𝐦</m:t>
                      </m:r>
                    </m:oMath>
                  </m:oMathPara>
                </a14:m>
                <a:endParaRPr kumimoji="0" lang="en-US" sz="1400" b="1" i="0" u="none" strike="noStrike" kern="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365760" marR="0" lvl="0" indent="-274320" defTabSz="914400" eaLnBrk="1" fontAlgn="auto" latinLnBrk="0" hangingPunct="1">
                  <a:lnSpc>
                    <a:spcPct val="115000"/>
                  </a:lnSpc>
                  <a:spcBef>
                    <a:spcPts val="1200"/>
                  </a:spcBef>
                  <a:spcAft>
                    <a:spcPts val="600"/>
                  </a:spcAft>
                  <a:buClrTx/>
                  <a:buSzTx/>
                  <a:buFontTx/>
                  <a:buNone/>
                  <a:tabLst/>
                  <a:defRPr/>
                </a:pPr>
                <a:r>
                  <a:rPr kumimoji="0" lang="en-US" sz="1800" b="1"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For  </a:t>
                </a:r>
                <a14:m>
                  <m:oMath xmlns:m="http://schemas.openxmlformats.org/officeDocument/2006/math">
                    <m:sSub>
                      <m:sSubPr>
                        <m:ctrlPr>
                          <a:rPr kumimoji="0" lang="en-US" sz="1800" b="1"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a:rPr kumimoji="0" lang="en-US" sz="1800" b="1"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𝑴</m:t>
                        </m:r>
                      </m:e>
                      <m:sub>
                        <m:r>
                          <a:rPr kumimoji="0" lang="en-US" sz="1800" b="1"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ub>
                    </m:sSub>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300</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KN</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m:t>
                    </m:r>
                  </m:oMath>
                </a14:m>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ρ</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85</m:t>
                        </m:r>
                        <m:sSub>
                          <m:sSub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c</m:t>
                            </m:r>
                          </m:sub>
                        </m:sSub>
                      </m:num>
                      <m:den>
                        <m:sSub>
                          <m:sSub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y</m:t>
                            </m:r>
                          </m:sub>
                        </m:sSub>
                      </m:den>
                    </m:f>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d>
                      <m:d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dPr>
                      <m:e>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radPr>
                          <m:deg/>
                          <m:e>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61</m:t>
                                </m:r>
                                <m:sSub>
                                  <m:sSub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U</m:t>
                                    </m:r>
                                  </m:sub>
                                </m:sSub>
                              </m:num>
                              <m:den>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b</m:t>
                                </m:r>
                                <m:sSup>
                                  <m:sSup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d</m:t>
                                    </m:r>
                                  </m:e>
                                  <m:sup>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sup>
                                </m:sSup>
                                <m:sSub>
                                  <m:sSub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c</m:t>
                                    </m:r>
                                  </m:sub>
                                </m:sSub>
                              </m:den>
                            </m:f>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e>
                        </m:rad>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e>
                    </m:d>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ρ</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85</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28</m:t>
                        </m:r>
                      </m:num>
                      <m:den>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420</m:t>
                        </m:r>
                      </m:den>
                    </m:f>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d>
                      <m:d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dPr>
                      <m:e>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radPr>
                          <m:deg/>
                          <m:e>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61</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300</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Sup>
                                  <m:sSup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10</m:t>
                                    </m:r>
                                  </m:e>
                                  <m:sup>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6</m:t>
                                    </m:r>
                                  </m:sup>
                                </m:sSup>
                              </m:num>
                              <m:den>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400</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Sup>
                                  <m:sSup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390</m:t>
                                    </m:r>
                                  </m:e>
                                  <m:sup>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sup>
                                </m:sSup>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28</m:t>
                                </m:r>
                              </m:den>
                            </m:f>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e>
                        </m:rad>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e>
                    </m:d>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015</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&gt;</m:t>
                    </m:r>
                    <m:sSub>
                      <m:sSub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ρ</m:t>
                        </m:r>
                      </m:e>
                      <m:sub>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MIN</m:t>
                        </m:r>
                      </m:sub>
                    </m:sSub>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OK</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oMath>
                </a14:m>
                <a:endParaRPr kumimoji="0" lang="en-US" sz="1400" b="0" i="0" u="none" strike="noStrike" kern="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365760" marR="0" lvl="0" indent="-274320" defTabSz="914400" eaLnBrk="1" fontAlgn="auto" latinLnBrk="0" hangingPunct="1">
                  <a:lnSpc>
                    <a:spcPct val="115000"/>
                  </a:lnSpc>
                  <a:spcBef>
                    <a:spcPts val="1200"/>
                  </a:spcBef>
                  <a:spcAft>
                    <a:spcPts val="60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S</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ub>
                      </m:sSub>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ρbd</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015</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400</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390</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2340</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sSup>
                        <m:sSup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mm</m:t>
                          </m:r>
                        </m:e>
                        <m:sup>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sup>
                      </m:sSup>
                    </m:oMath>
                  </m:oMathPara>
                </a14:m>
                <a:endPar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365760" marR="0" lvl="0" indent="-274320" defTabSz="914400" eaLnBrk="1" fontAlgn="auto" latinLnBrk="0" hangingPunct="1">
                  <a:lnSpc>
                    <a:spcPct val="115000"/>
                  </a:lnSpc>
                  <a:spcBef>
                    <a:spcPts val="1200"/>
                  </a:spcBef>
                  <a:spcAft>
                    <a:spcPts val="600"/>
                  </a:spcAft>
                  <a:buClrTx/>
                  <a:buSzTx/>
                  <a:buFontTx/>
                  <a:buNone/>
                  <a:tabLst/>
                  <a:defRPr/>
                </a:pPr>
                <a:r>
                  <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Assume </a:t>
                </a:r>
                <a14:m>
                  <m:oMath xmlns:m="http://schemas.openxmlformats.org/officeDocument/2006/math">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18</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mm</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with</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Ast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f>
                      <m:f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14</m:t>
                        </m:r>
                        <m: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Sup>
                          <m:sSup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18</m:t>
                            </m:r>
                          </m:e>
                          <m:sup>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sup>
                        </m:sSup>
                      </m:num>
                      <m:den>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m:t>
                        </m:r>
                      </m:den>
                    </m:f>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254</m:t>
                    </m:r>
                    <m:sSup>
                      <m:sSup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mm</m:t>
                        </m:r>
                      </m:e>
                      <m:sup>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sup>
                    </m:sSup>
                  </m:oMath>
                </a14:m>
                <a:endParaRPr kumimoji="0" lang="en-US" sz="1400" b="0" i="0" u="none" strike="noStrike" kern="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365760" marR="0" lvl="0" indent="-274320" defTabSz="914400" eaLnBrk="1" fontAlgn="auto" latinLnBrk="0" hangingPunct="1">
                  <a:lnSpc>
                    <a:spcPct val="115000"/>
                  </a:lnSpc>
                  <a:spcBef>
                    <a:spcPts val="1200"/>
                  </a:spcBef>
                  <a:spcAft>
                    <a:spcPts val="60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n = </a:t>
                </a:r>
                <a14:m>
                  <m:oMath xmlns:m="http://schemas.openxmlformats.org/officeDocument/2006/math">
                    <m:f>
                      <m:f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2340</m:t>
                        </m:r>
                      </m:num>
                      <m:den>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54</m:t>
                        </m:r>
                      </m:den>
                    </m:f>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10</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18</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mm</m:t>
                    </m:r>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m:t>
                    </m:r>
                  </m:oMath>
                </a14:m>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 with </a:t>
                </a:r>
                <a:r>
                  <a:rPr kumimoji="0" lang="en-US" sz="1800" b="0" i="0" u="none" strike="noStrike" kern="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Ast</a:t>
                </a:r>
                <a:r>
                  <a:rPr kumimoji="0" lang="en-US" sz="18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 = 10*254 = 2540 </a:t>
                </a:r>
                <a14:m>
                  <m:oMath xmlns:m="http://schemas.openxmlformats.org/officeDocument/2006/math">
                    <m:sSup>
                      <m:sSupPr>
                        <m:ctrlPr>
                          <a:rPr kumimoji="0" lang="en-US" sz="18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mm</m:t>
                        </m:r>
                      </m:e>
                      <m:sup>
                        <m:r>
                          <a:rPr kumimoji="0" lang="en-US" sz="18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sup>
                    </m:sSup>
                  </m:oMath>
                </a14:m>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3" name="Rectangle 12"/>
              <p:cNvSpPr>
                <a:spLocks noRot="1" noChangeAspect="1" noMove="1" noResize="1" noEditPoints="1" noAdjustHandles="1" noChangeArrowheads="1" noChangeShapeType="1" noTextEdit="1"/>
              </p:cNvSpPr>
              <p:nvPr/>
            </p:nvSpPr>
            <p:spPr>
              <a:xfrm>
                <a:off x="533400" y="2079730"/>
                <a:ext cx="6096000" cy="4276620"/>
              </a:xfrm>
              <a:prstGeom prst="rect">
                <a:avLst/>
              </a:prstGeom>
              <a:blipFill rotWithShape="0">
                <a:blip r:embed="rId2"/>
                <a:stretch>
                  <a:fillRect/>
                </a:stretch>
              </a:blipFill>
            </p:spPr>
            <p:txBody>
              <a:bodyPr/>
              <a:lstStyle/>
              <a:p>
                <a:r>
                  <a:rPr lang="en-US">
                    <a:noFill/>
                  </a:rPr>
                  <a:t> </a:t>
                </a:r>
              </a:p>
            </p:txBody>
          </p:sp>
        </mc:Fallback>
      </mc:AlternateContent>
      <p:pic>
        <p:nvPicPr>
          <p:cNvPr id="14" name="Picture 13"/>
          <p:cNvPicPr/>
          <p:nvPr/>
        </p:nvPicPr>
        <p:blipFill>
          <a:blip r:embed="rId3">
            <a:extLst>
              <a:ext uri="{28A0092B-C50C-407E-A947-70E740481C1C}">
                <a14:useLocalDpi xmlns:a14="http://schemas.microsoft.com/office/drawing/2010/main" val="0"/>
              </a:ext>
            </a:extLst>
          </a:blip>
          <a:stretch>
            <a:fillRect/>
          </a:stretch>
        </p:blipFill>
        <p:spPr>
          <a:xfrm>
            <a:off x="6629400" y="2886584"/>
            <a:ext cx="5004619" cy="3235568"/>
          </a:xfrm>
          <a:prstGeom prst="rect">
            <a:avLst/>
          </a:prstGeom>
        </p:spPr>
      </p:pic>
    </p:spTree>
    <p:extLst>
      <p:ext uri="{BB962C8B-B14F-4D97-AF65-F5344CB8AC3E}">
        <p14:creationId xmlns:p14="http://schemas.microsoft.com/office/powerpoint/2010/main" val="13132512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52</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452217" y="1479744"/>
            <a:ext cx="265674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Shear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5312129" y="1203207"/>
                <a:ext cx="3839861" cy="1453026"/>
              </a:xfrm>
              <a:prstGeom prst="rect">
                <a:avLst/>
              </a:prstGeom>
            </p:spPr>
            <p:txBody>
              <a:bodyPr wrap="square">
                <a:spAutoFit/>
              </a:bodyPr>
              <a:lstStyle/>
              <a:p>
                <a:pPr lvl="0" defTabSz="457200">
                  <a:spcBef>
                    <a:spcPts val="1000"/>
                  </a:spcBef>
                  <a:buClr>
                    <a:srgbClr val="A53010"/>
                  </a:buClr>
                </a:pPr>
                <a:r>
                  <a:rPr lang="en-US" sz="2800" dirty="0" smtClean="0">
                    <a:solidFill>
                      <a:prstClr val="black">
                        <a:lumMod val="65000"/>
                        <a:lumOff val="35000"/>
                      </a:prstClr>
                    </a:solidFill>
                    <a:latin typeface="Century Gothic" panose="020B0502020202020204"/>
                  </a:rPr>
                  <a:t> </a:t>
                </a:r>
                <a:r>
                  <a:rPr lang="en-US" sz="2000" b="1" dirty="0">
                    <a:solidFill>
                      <a:prstClr val="black">
                        <a:lumMod val="65000"/>
                        <a:lumOff val="35000"/>
                      </a:prstClr>
                    </a:solidFill>
                    <a:latin typeface="Century Gothic" panose="020B0502020202020204"/>
                  </a:rPr>
                  <a:t>V = </a:t>
                </a:r>
                <a14:m>
                  <m:oMath xmlns:m="http://schemas.openxmlformats.org/officeDocument/2006/math">
                    <m:f>
                      <m:fPr>
                        <m:ctrlPr>
                          <a:rPr lang="en-US" sz="2000" b="1" i="1">
                            <a:solidFill>
                              <a:prstClr val="black">
                                <a:lumMod val="65000"/>
                                <a:lumOff val="35000"/>
                              </a:prstClr>
                            </a:solidFill>
                            <a:latin typeface="Cambria Math" panose="02040503050406030204" pitchFamily="18" charset="0"/>
                          </a:rPr>
                        </m:ctrlPr>
                      </m:fPr>
                      <m:num>
                        <m:sSub>
                          <m:sSubPr>
                            <m:ctrlPr>
                              <a:rPr lang="en-US" sz="2000" b="1" i="1">
                                <a:solidFill>
                                  <a:prstClr val="black">
                                    <a:lumMod val="65000"/>
                                    <a:lumOff val="35000"/>
                                  </a:prstClr>
                                </a:solidFill>
                                <a:latin typeface="Cambria Math" panose="02040503050406030204" pitchFamily="18" charset="0"/>
                              </a:rPr>
                            </m:ctrlPr>
                          </m:sSubPr>
                          <m:e>
                            <m:r>
                              <a:rPr lang="en-US" sz="2000" b="1" i="1">
                                <a:solidFill>
                                  <a:prstClr val="black">
                                    <a:lumMod val="65000"/>
                                    <a:lumOff val="35000"/>
                                  </a:prstClr>
                                </a:solidFill>
                                <a:latin typeface="Cambria Math" panose="02040503050406030204" pitchFamily="18" charset="0"/>
                              </a:rPr>
                              <m:t>𝑴</m:t>
                            </m:r>
                          </m:e>
                          <m:sub>
                            <m:r>
                              <a:rPr lang="en-US" sz="2000" b="1" i="1">
                                <a:solidFill>
                                  <a:prstClr val="black">
                                    <a:lumMod val="65000"/>
                                    <a:lumOff val="35000"/>
                                  </a:prstClr>
                                </a:solidFill>
                                <a:latin typeface="Cambria Math" panose="02040503050406030204" pitchFamily="18" charset="0"/>
                              </a:rPr>
                              <m:t>𝑷</m:t>
                            </m:r>
                            <m:r>
                              <a:rPr lang="en-US" sz="2000" b="1" i="1">
                                <a:solidFill>
                                  <a:prstClr val="black">
                                    <a:lumMod val="65000"/>
                                    <a:lumOff val="35000"/>
                                  </a:prstClr>
                                </a:solidFill>
                                <a:latin typeface="Cambria Math" panose="02040503050406030204" pitchFamily="18" charset="0"/>
                              </a:rPr>
                              <m:t>𝟏</m:t>
                            </m:r>
                          </m:sub>
                        </m:sSub>
                        <m:r>
                          <a:rPr lang="en-US" sz="2000" b="1">
                            <a:solidFill>
                              <a:prstClr val="black">
                                <a:lumMod val="65000"/>
                                <a:lumOff val="35000"/>
                              </a:prstClr>
                            </a:solidFill>
                            <a:latin typeface="Cambria Math" panose="02040503050406030204" pitchFamily="18" charset="0"/>
                          </a:rPr>
                          <m:t>+</m:t>
                        </m:r>
                        <m:sSub>
                          <m:sSubPr>
                            <m:ctrlPr>
                              <a:rPr lang="en-US" sz="2000" b="1" i="1">
                                <a:solidFill>
                                  <a:prstClr val="black">
                                    <a:lumMod val="65000"/>
                                    <a:lumOff val="35000"/>
                                  </a:prstClr>
                                </a:solidFill>
                                <a:latin typeface="Cambria Math" panose="02040503050406030204" pitchFamily="18" charset="0"/>
                              </a:rPr>
                            </m:ctrlPr>
                          </m:sSubPr>
                          <m:e>
                            <m:r>
                              <a:rPr lang="en-US" sz="2000" b="1" i="1">
                                <a:solidFill>
                                  <a:prstClr val="black">
                                    <a:lumMod val="65000"/>
                                    <a:lumOff val="35000"/>
                                  </a:prstClr>
                                </a:solidFill>
                                <a:latin typeface="Cambria Math" panose="02040503050406030204" pitchFamily="18" charset="0"/>
                              </a:rPr>
                              <m:t>𝑴</m:t>
                            </m:r>
                          </m:e>
                          <m:sub>
                            <m:r>
                              <a:rPr lang="en-US" sz="2000" b="1" i="1">
                                <a:solidFill>
                                  <a:prstClr val="black">
                                    <a:lumMod val="65000"/>
                                    <a:lumOff val="35000"/>
                                  </a:prstClr>
                                </a:solidFill>
                                <a:latin typeface="Cambria Math" panose="02040503050406030204" pitchFamily="18" charset="0"/>
                              </a:rPr>
                              <m:t>𝑷</m:t>
                            </m:r>
                            <m:r>
                              <a:rPr lang="en-US" sz="2000" b="1" i="1">
                                <a:solidFill>
                                  <a:prstClr val="black">
                                    <a:lumMod val="65000"/>
                                    <a:lumOff val="35000"/>
                                  </a:prstClr>
                                </a:solidFill>
                                <a:latin typeface="Cambria Math" panose="02040503050406030204" pitchFamily="18" charset="0"/>
                              </a:rPr>
                              <m:t>𝟐</m:t>
                            </m:r>
                          </m:sub>
                        </m:sSub>
                      </m:num>
                      <m:den>
                        <m:sSub>
                          <m:sSubPr>
                            <m:ctrlPr>
                              <a:rPr lang="en-US" sz="2000" b="1" i="1">
                                <a:solidFill>
                                  <a:prstClr val="black">
                                    <a:lumMod val="65000"/>
                                    <a:lumOff val="35000"/>
                                  </a:prstClr>
                                </a:solidFill>
                                <a:latin typeface="Cambria Math" panose="02040503050406030204" pitchFamily="18" charset="0"/>
                              </a:rPr>
                            </m:ctrlPr>
                          </m:sSubPr>
                          <m:e>
                            <m:r>
                              <a:rPr lang="en-US" sz="2000" b="1" i="1">
                                <a:solidFill>
                                  <a:prstClr val="black">
                                    <a:lumMod val="65000"/>
                                    <a:lumOff val="35000"/>
                                  </a:prstClr>
                                </a:solidFill>
                                <a:latin typeface="Cambria Math" panose="02040503050406030204" pitchFamily="18" charset="0"/>
                              </a:rPr>
                              <m:t>𝑳</m:t>
                            </m:r>
                          </m:e>
                          <m:sub>
                            <m:r>
                              <a:rPr lang="en-US" sz="2000" b="1" i="1">
                                <a:solidFill>
                                  <a:prstClr val="black">
                                    <a:lumMod val="65000"/>
                                    <a:lumOff val="35000"/>
                                  </a:prstClr>
                                </a:solidFill>
                                <a:latin typeface="Cambria Math" panose="02040503050406030204" pitchFamily="18" charset="0"/>
                              </a:rPr>
                              <m:t>𝑵</m:t>
                            </m:r>
                          </m:sub>
                        </m:sSub>
                      </m:den>
                    </m:f>
                    <m:r>
                      <a:rPr lang="en-US" sz="2000" b="1">
                        <a:solidFill>
                          <a:prstClr val="black">
                            <a:lumMod val="65000"/>
                            <a:lumOff val="35000"/>
                          </a:prstClr>
                        </a:solidFill>
                        <a:latin typeface="Cambria Math" panose="02040503050406030204" pitchFamily="18" charset="0"/>
                      </a:rPr>
                      <m:t>+</m:t>
                    </m:r>
                    <m:f>
                      <m:fPr>
                        <m:ctrlPr>
                          <a:rPr lang="en-US" sz="2000" b="1" i="1">
                            <a:solidFill>
                              <a:prstClr val="black">
                                <a:lumMod val="65000"/>
                                <a:lumOff val="35000"/>
                              </a:prstClr>
                            </a:solidFill>
                            <a:latin typeface="Cambria Math" panose="02040503050406030204" pitchFamily="18" charset="0"/>
                          </a:rPr>
                        </m:ctrlPr>
                      </m:fPr>
                      <m:num>
                        <m:sSub>
                          <m:sSubPr>
                            <m:ctrlPr>
                              <a:rPr lang="en-US" sz="2000" b="1" i="1">
                                <a:solidFill>
                                  <a:prstClr val="black">
                                    <a:lumMod val="65000"/>
                                    <a:lumOff val="35000"/>
                                  </a:prstClr>
                                </a:solidFill>
                                <a:latin typeface="Cambria Math" panose="02040503050406030204" pitchFamily="18" charset="0"/>
                              </a:rPr>
                            </m:ctrlPr>
                          </m:sSubPr>
                          <m:e>
                            <m:r>
                              <a:rPr lang="en-US" sz="2000" b="1" i="1">
                                <a:solidFill>
                                  <a:prstClr val="black">
                                    <a:lumMod val="65000"/>
                                    <a:lumOff val="35000"/>
                                  </a:prstClr>
                                </a:solidFill>
                                <a:latin typeface="Cambria Math" panose="02040503050406030204" pitchFamily="18" charset="0"/>
                              </a:rPr>
                              <m:t>𝑾</m:t>
                            </m:r>
                          </m:e>
                          <m:sub>
                            <m:r>
                              <a:rPr lang="en-US" sz="2000" b="1" i="1">
                                <a:solidFill>
                                  <a:prstClr val="black">
                                    <a:lumMod val="65000"/>
                                    <a:lumOff val="35000"/>
                                  </a:prstClr>
                                </a:solidFill>
                                <a:latin typeface="Cambria Math" panose="02040503050406030204" pitchFamily="18" charset="0"/>
                              </a:rPr>
                              <m:t>𝒖</m:t>
                            </m:r>
                          </m:sub>
                        </m:sSub>
                        <m:sSub>
                          <m:sSubPr>
                            <m:ctrlPr>
                              <a:rPr lang="en-US" sz="2000" b="1" i="1">
                                <a:solidFill>
                                  <a:prstClr val="black">
                                    <a:lumMod val="65000"/>
                                    <a:lumOff val="35000"/>
                                  </a:prstClr>
                                </a:solidFill>
                                <a:latin typeface="Cambria Math" panose="02040503050406030204" pitchFamily="18" charset="0"/>
                              </a:rPr>
                            </m:ctrlPr>
                          </m:sSubPr>
                          <m:e>
                            <m:r>
                              <a:rPr lang="en-US" sz="2000" b="1" i="1">
                                <a:solidFill>
                                  <a:prstClr val="black">
                                    <a:lumMod val="65000"/>
                                    <a:lumOff val="35000"/>
                                  </a:prstClr>
                                </a:solidFill>
                                <a:latin typeface="Cambria Math" panose="02040503050406030204" pitchFamily="18" charset="0"/>
                              </a:rPr>
                              <m:t>𝒍</m:t>
                            </m:r>
                          </m:e>
                          <m:sub>
                            <m:r>
                              <a:rPr lang="en-US" sz="2000" b="1" i="1">
                                <a:solidFill>
                                  <a:prstClr val="black">
                                    <a:lumMod val="65000"/>
                                    <a:lumOff val="35000"/>
                                  </a:prstClr>
                                </a:solidFill>
                                <a:latin typeface="Cambria Math" panose="02040503050406030204" pitchFamily="18" charset="0"/>
                              </a:rPr>
                              <m:t>𝒏</m:t>
                            </m:r>
                          </m:sub>
                        </m:sSub>
                      </m:num>
                      <m:den>
                        <m:r>
                          <a:rPr lang="en-US" sz="2000" b="1" i="1">
                            <a:solidFill>
                              <a:prstClr val="black">
                                <a:lumMod val="65000"/>
                                <a:lumOff val="35000"/>
                              </a:prstClr>
                            </a:solidFill>
                            <a:latin typeface="Cambria Math" panose="02040503050406030204" pitchFamily="18" charset="0"/>
                          </a:rPr>
                          <m:t>𝟐</m:t>
                        </m:r>
                      </m:den>
                    </m:f>
                  </m:oMath>
                </a14:m>
                <a:endParaRPr lang="en-US" sz="2000" b="1" dirty="0">
                  <a:solidFill>
                    <a:prstClr val="black">
                      <a:lumMod val="65000"/>
                      <a:lumOff val="35000"/>
                    </a:prstClr>
                  </a:solidFill>
                  <a:latin typeface="Century Gothic" panose="020B0502020202020204"/>
                </a:endParaRPr>
              </a:p>
              <a:p>
                <a:pPr lvl="0" defTabSz="457200">
                  <a:spcBef>
                    <a:spcPts val="1000"/>
                  </a:spcBef>
                  <a:buClr>
                    <a:srgbClr val="A53010"/>
                  </a:buClr>
                </a:pPr>
                <a:r>
                  <a:rPr lang="en-US" sz="2000" b="1" dirty="0">
                    <a:solidFill>
                      <a:prstClr val="black">
                        <a:lumMod val="65000"/>
                        <a:lumOff val="35000"/>
                      </a:prstClr>
                    </a:solidFill>
                    <a:latin typeface="Century Gothic" panose="020B0502020202020204"/>
                  </a:rPr>
                  <a:t>  </a:t>
                </a:r>
                <a:r>
                  <a:rPr lang="en-US" sz="2000" b="1" dirty="0" smtClean="0">
                    <a:solidFill>
                      <a:prstClr val="black">
                        <a:lumMod val="65000"/>
                        <a:lumOff val="35000"/>
                      </a:prstClr>
                    </a:solidFill>
                    <a:latin typeface="Century Gothic" panose="020B0502020202020204"/>
                  </a:rPr>
                  <a:t>V </a:t>
                </a:r>
                <a:r>
                  <a:rPr lang="en-US" sz="2000" b="1" dirty="0">
                    <a:solidFill>
                      <a:prstClr val="black">
                        <a:lumMod val="65000"/>
                        <a:lumOff val="35000"/>
                      </a:prstClr>
                    </a:solidFill>
                    <a:latin typeface="Century Gothic" panose="020B0502020202020204"/>
                  </a:rPr>
                  <a:t>= (1.2+0.4</a:t>
                </a:r>
                <a14:m>
                  <m:oMath xmlns:m="http://schemas.openxmlformats.org/officeDocument/2006/math">
                    <m:sSub>
                      <m:sSubPr>
                        <m:ctrlPr>
                          <a:rPr lang="en-US" sz="2000" b="1" i="1">
                            <a:solidFill>
                              <a:prstClr val="black">
                                <a:lumMod val="65000"/>
                                <a:lumOff val="35000"/>
                              </a:prstClr>
                            </a:solidFill>
                            <a:latin typeface="Cambria Math" panose="02040503050406030204" pitchFamily="18" charset="0"/>
                          </a:rPr>
                        </m:ctrlPr>
                      </m:sSubPr>
                      <m:e>
                        <m:r>
                          <a:rPr lang="en-US" sz="2000" b="1" i="1">
                            <a:solidFill>
                              <a:prstClr val="black">
                                <a:lumMod val="65000"/>
                                <a:lumOff val="35000"/>
                              </a:prstClr>
                            </a:solidFill>
                            <a:latin typeface="Cambria Math" panose="02040503050406030204" pitchFamily="18" charset="0"/>
                          </a:rPr>
                          <m:t>𝑺</m:t>
                        </m:r>
                      </m:e>
                      <m:sub>
                        <m:r>
                          <a:rPr lang="en-US" sz="2000" b="1" i="1">
                            <a:solidFill>
                              <a:prstClr val="black">
                                <a:lumMod val="65000"/>
                                <a:lumOff val="35000"/>
                              </a:prstClr>
                            </a:solidFill>
                            <a:latin typeface="Cambria Math" panose="02040503050406030204" pitchFamily="18" charset="0"/>
                          </a:rPr>
                          <m:t>𝑫𝑺</m:t>
                        </m:r>
                      </m:sub>
                    </m:sSub>
                    <m:r>
                      <a:rPr lang="en-US" sz="2000" b="1">
                        <a:solidFill>
                          <a:prstClr val="black">
                            <a:lumMod val="65000"/>
                            <a:lumOff val="35000"/>
                          </a:prstClr>
                        </a:solidFill>
                        <a:latin typeface="Cambria Math" panose="02040503050406030204" pitchFamily="18" charset="0"/>
                      </a:rPr>
                      <m:t>)</m:t>
                    </m:r>
                    <m:r>
                      <a:rPr lang="en-US" sz="2000" b="1" i="1">
                        <a:solidFill>
                          <a:prstClr val="black">
                            <a:lumMod val="65000"/>
                            <a:lumOff val="35000"/>
                          </a:prstClr>
                        </a:solidFill>
                        <a:latin typeface="Cambria Math" panose="02040503050406030204" pitchFamily="18" charset="0"/>
                      </a:rPr>
                      <m:t>𝐃</m:t>
                    </m:r>
                    <m:r>
                      <a:rPr lang="en-US" sz="2000" b="1">
                        <a:solidFill>
                          <a:prstClr val="black">
                            <a:lumMod val="65000"/>
                            <a:lumOff val="35000"/>
                          </a:prstClr>
                        </a:solidFill>
                        <a:latin typeface="Cambria Math" panose="02040503050406030204" pitchFamily="18" charset="0"/>
                      </a:rPr>
                      <m:t>+</m:t>
                    </m:r>
                    <m:r>
                      <a:rPr lang="en-US" sz="2000" b="1" i="1">
                        <a:solidFill>
                          <a:prstClr val="black">
                            <a:lumMod val="65000"/>
                            <a:lumOff val="35000"/>
                          </a:prstClr>
                        </a:solidFill>
                        <a:latin typeface="Cambria Math" panose="02040503050406030204" pitchFamily="18" charset="0"/>
                      </a:rPr>
                      <m:t>𝐋</m:t>
                    </m:r>
                    <m:r>
                      <a:rPr lang="en-US" sz="2000" b="1">
                        <a:solidFill>
                          <a:prstClr val="black">
                            <a:lumMod val="65000"/>
                            <a:lumOff val="35000"/>
                          </a:prstClr>
                        </a:solidFill>
                        <a:latin typeface="Cambria Math" panose="02040503050406030204" pitchFamily="18" charset="0"/>
                      </a:rPr>
                      <m:t>+</m:t>
                    </m:r>
                    <m:r>
                      <a:rPr lang="en-US" sz="2000" b="1" i="1">
                        <a:solidFill>
                          <a:prstClr val="black">
                            <a:lumMod val="65000"/>
                            <a:lumOff val="35000"/>
                          </a:prstClr>
                        </a:solidFill>
                        <a:latin typeface="Cambria Math" panose="02040503050406030204" pitchFamily="18" charset="0"/>
                      </a:rPr>
                      <m:t>𝟐𝐄</m:t>
                    </m:r>
                  </m:oMath>
                </a14:m>
                <a:endParaRPr lang="en-US" sz="2000" b="1" dirty="0">
                  <a:solidFill>
                    <a:prstClr val="black">
                      <a:lumMod val="65000"/>
                      <a:lumOff val="35000"/>
                    </a:prstClr>
                  </a:solidFill>
                  <a:latin typeface="Century Gothic" panose="020B0502020202020204"/>
                </a:endParaRPr>
              </a:p>
              <a:p>
                <a:pPr lvl="0" defTabSz="457200">
                  <a:spcBef>
                    <a:spcPts val="1000"/>
                  </a:spcBef>
                  <a:buClr>
                    <a:srgbClr val="A53010"/>
                  </a:buClr>
                </a:pPr>
                <a:r>
                  <a:rPr lang="en-US" sz="2000" b="1" dirty="0">
                    <a:solidFill>
                      <a:prstClr val="black">
                        <a:lumMod val="65000"/>
                        <a:lumOff val="35000"/>
                      </a:prstClr>
                    </a:solidFill>
                    <a:latin typeface="Century Gothic" panose="020B0502020202020204"/>
                  </a:rPr>
                  <a:t>  </a:t>
                </a:r>
                <a:r>
                  <a:rPr lang="en-US" sz="2000" b="1" dirty="0" smtClean="0">
                    <a:solidFill>
                      <a:prstClr val="black">
                        <a:lumMod val="65000"/>
                        <a:lumOff val="35000"/>
                      </a:prstClr>
                    </a:solidFill>
                    <a:latin typeface="Century Gothic" panose="020B0502020202020204"/>
                  </a:rPr>
                  <a:t>V </a:t>
                </a:r>
                <a:r>
                  <a:rPr lang="en-US" sz="2000" b="1" dirty="0">
                    <a:solidFill>
                      <a:prstClr val="black">
                        <a:lumMod val="65000"/>
                        <a:lumOff val="35000"/>
                      </a:prstClr>
                    </a:solidFill>
                    <a:latin typeface="Century Gothic" panose="020B0502020202020204"/>
                  </a:rPr>
                  <a:t>= </a:t>
                </a:r>
                <a:r>
                  <a:rPr lang="en-US" sz="2000" b="1" dirty="0" smtClean="0">
                    <a:solidFill>
                      <a:prstClr val="black">
                        <a:lumMod val="65000"/>
                        <a:lumOff val="35000"/>
                      </a:prstClr>
                    </a:solidFill>
                    <a:latin typeface="Century Gothic" panose="020B0502020202020204"/>
                  </a:rPr>
                  <a:t>1.2D+1.6L</a:t>
                </a:r>
                <a:endParaRPr lang="en-US" sz="2000" b="1" dirty="0">
                  <a:solidFill>
                    <a:prstClr val="black">
                      <a:lumMod val="65000"/>
                      <a:lumOff val="35000"/>
                    </a:prstClr>
                  </a:solidFill>
                  <a:latin typeface="Century Gothic" panose="020B0502020202020204"/>
                </a:endParaRPr>
              </a:p>
            </p:txBody>
          </p:sp>
        </mc:Choice>
        <mc:Fallback xmlns="">
          <p:sp>
            <p:nvSpPr>
              <p:cNvPr id="11" name="Rectangle 10"/>
              <p:cNvSpPr>
                <a:spLocks noRot="1" noChangeAspect="1" noMove="1" noResize="1" noEditPoints="1" noAdjustHandles="1" noChangeArrowheads="1" noChangeShapeType="1" noTextEdit="1"/>
              </p:cNvSpPr>
              <p:nvPr/>
            </p:nvSpPr>
            <p:spPr>
              <a:xfrm>
                <a:off x="5312129" y="1203207"/>
                <a:ext cx="3839861" cy="1453026"/>
              </a:xfrm>
              <a:prstGeom prst="rect">
                <a:avLst/>
              </a:prstGeom>
              <a:blipFill rotWithShape="0">
                <a:blip r:embed="rId2"/>
                <a:stretch>
                  <a:fillRect b="-627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568716" y="2845881"/>
                <a:ext cx="9955175" cy="3246210"/>
              </a:xfrm>
              <a:prstGeom prst="rect">
                <a:avLst/>
              </a:prstGeom>
            </p:spPr>
            <p:txBody>
              <a:bodyPr wrap="square">
                <a:spAutoFit/>
              </a:bodyPr>
              <a:lstStyle/>
              <a:p>
                <a:pPr marL="365760" lvl="0" indent="-274320">
                  <a:lnSpc>
                    <a:spcPct val="115000"/>
                  </a:lnSpc>
                  <a:spcBef>
                    <a:spcPts val="2000"/>
                  </a:spcBef>
                  <a:spcAft>
                    <a:spcPts val="1000"/>
                  </a:spcAft>
                </a:pP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FOR As = 2111 </a:t>
                </a:r>
                <a14:m>
                  <m:oMath xmlns:m="http://schemas.openxmlformats.org/officeDocument/2006/math">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rPr>
                  <a:t>  &amp; </a:t>
                </a: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As = 1137 </a:t>
                </a:r>
                <a14:m>
                  <m:oMath xmlns:m="http://schemas.openxmlformats.org/officeDocument/2006/math">
                    <m:sSup>
                      <m:sSupPr>
                        <m:ctrlPr>
                          <a:rPr lang="en-US" sz="2000" i="1">
                            <a:solidFill>
                              <a:prstClr val="black"/>
                            </a:solidFill>
                            <a:latin typeface="Cambria Math" panose="02040503050406030204" pitchFamily="18" charset="0"/>
                            <a:ea typeface="Times New Roman" panose="02020603050405020304" pitchFamily="18" charset="0"/>
                            <a:cs typeface="Arial" panose="020B0604020202020204" pitchFamily="34" charset="0"/>
                          </a:rPr>
                        </m:ctrlPr>
                      </m:sSupPr>
                      <m:e>
                        <m:r>
                          <m:rPr>
                            <m:sty m:val="p"/>
                          </m:rPr>
                          <a:rPr lang="en-US" sz="2000">
                            <a:solidFill>
                              <a:prstClr val="black"/>
                            </a:solidFill>
                            <a:latin typeface="Cambria Math" panose="02040503050406030204" pitchFamily="18" charset="0"/>
                            <a:ea typeface="Times New Roman" panose="02020603050405020304" pitchFamily="18" charset="0"/>
                            <a:cs typeface="Arial" panose="020B0604020202020204" pitchFamily="34" charset="0"/>
                          </a:rPr>
                          <m:t>mm</m:t>
                        </m:r>
                      </m:e>
                      <m:sup>
                        <m:r>
                          <a:rPr lang="en-US" sz="2000">
                            <a:solidFill>
                              <a:prstClr val="black"/>
                            </a:solidFill>
                            <a:latin typeface="Cambria Math" panose="02040503050406030204" pitchFamily="18" charset="0"/>
                            <a:ea typeface="Times New Roman" panose="02020603050405020304" pitchFamily="18" charset="0"/>
                            <a:cs typeface="Arial" panose="020B0604020202020204" pitchFamily="34" charset="0"/>
                          </a:rPr>
                          <m:t>2</m:t>
                        </m:r>
                      </m:sup>
                    </m:sSup>
                  </m:oMath>
                </a14:m>
                <a:endPar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endParaRPr>
              </a:p>
              <a:p>
                <a:pPr marL="365760" lvl="0" indent="-274320">
                  <a:lnSpc>
                    <a:spcPct val="115000"/>
                  </a:lnSpc>
                  <a:spcBef>
                    <a:spcPts val="2000"/>
                  </a:spcBef>
                  <a:spcAft>
                    <a:spcPts val="1000"/>
                  </a:spcAft>
                </a:pP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a = </a:t>
                </a:r>
                <a14:m>
                  <m:oMath xmlns:m="http://schemas.openxmlformats.org/officeDocument/2006/math">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25</m:t>
                        </m:r>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y</m:t>
                            </m:r>
                          </m:sub>
                        </m:sSub>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85</m:t>
                        </m:r>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b</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25</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2111</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420</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85</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28</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400</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116</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25</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y</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e>
                    </m: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25</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2111</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420</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390</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116</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e>
                    </m: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367</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67</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25</m:t>
                    </m:r>
                  </m:oMath>
                </a14:m>
                <a:r>
                  <a:rPr lang="en-US" sz="2000" dirty="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a:t> </a:t>
                </a:r>
                <a14:m>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y</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e>
                    </m: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25</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1137</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420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390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116</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e>
                    </m: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214</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endParaRPr lang="en-US" dirty="0">
                  <a:solidFill>
                    <a:prstClr val="black"/>
                  </a:solidFill>
                  <a:latin typeface="Cambria Math" panose="02040503050406030204" pitchFamily="18" charset="0"/>
                  <a:ea typeface="Times New Roman" panose="02020603050405020304" pitchFamily="18" charset="0"/>
                  <a:cs typeface="Times New Roman" panose="02020603050405020304" pitchFamily="18"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568716" y="2845881"/>
                <a:ext cx="9955175" cy="3246210"/>
              </a:xfrm>
              <a:prstGeom prst="rect">
                <a:avLst/>
              </a:prstGeom>
              <a:blipFill rotWithShape="0">
                <a:blip r:embed="rId3"/>
                <a:stretch>
                  <a:fillRect t="-564"/>
                </a:stretch>
              </a:blipFill>
            </p:spPr>
            <p:txBody>
              <a:bodyPr/>
              <a:lstStyle/>
              <a:p>
                <a:r>
                  <a:rPr lang="en-US">
                    <a:noFill/>
                  </a:rPr>
                  <a:t> </a:t>
                </a:r>
              </a:p>
            </p:txBody>
          </p:sp>
        </mc:Fallback>
      </mc:AlternateContent>
    </p:spTree>
    <p:extLst>
      <p:ext uri="{BB962C8B-B14F-4D97-AF65-F5344CB8AC3E}">
        <p14:creationId xmlns:p14="http://schemas.microsoft.com/office/powerpoint/2010/main" val="172053344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53</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818025"/>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456450" y="1324805"/>
            <a:ext cx="2614540"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Shear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718071" y="1854295"/>
                <a:ext cx="6096000" cy="4513800"/>
              </a:xfrm>
              <a:prstGeom prst="rect">
                <a:avLst/>
              </a:prstGeom>
            </p:spPr>
            <p:txBody>
              <a:bodyPr>
                <a:spAutoFit/>
              </a:bodyPr>
              <a:lstStyle/>
              <a:p>
                <a:pPr marL="365760" lvl="0" indent="-274320">
                  <a:lnSpc>
                    <a:spcPct val="115000"/>
                  </a:lnSpc>
                  <a:spcBef>
                    <a:spcPts val="2000"/>
                  </a:spcBef>
                  <a:spcAft>
                    <a:spcPts val="1000"/>
                  </a:spcAft>
                </a:pPr>
                <a14:m>
                  <m:oMath xmlns:m="http://schemas.openxmlformats.org/officeDocument/2006/math">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W</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u</m:t>
                            </m:r>
                          </m:sub>
                        </m:sSub>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n</m:t>
                            </m:r>
                          </m:sub>
                        </m:sSub>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en>
                    </m:f>
                  </m:oMath>
                </a14:m>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d>
                          <m:d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DS</m:t>
                                </m:r>
                              </m:sub>
                            </m:sSub>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e>
                        </m:d>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m:t>
                        </m:r>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en>
                    </m:f>
                  </m:oMath>
                </a14:m>
                <a:endParaRPr lang="en-US" sz="2400" i="1" dirty="0">
                  <a:solidFill>
                    <a:prstClr val="black"/>
                  </a:solidFill>
                  <a:latin typeface="Cambria Math" panose="02040503050406030204" pitchFamily="18" charset="0"/>
                  <a:ea typeface="Times New Roman" panose="02020603050405020304" pitchFamily="18" charset="0"/>
                  <a:cs typeface="Times New Roman" panose="02020603050405020304" pitchFamily="18" charset="0"/>
                </a:endParaRPr>
              </a:p>
              <a:p>
                <a:pPr marL="365760" lvl="0" indent="-274320">
                  <a:lnSpc>
                    <a:spcPct val="115000"/>
                  </a:lnSpc>
                  <a:spcBef>
                    <a:spcPts val="2000"/>
                  </a:spcBef>
                  <a:spcAft>
                    <a:spcPts val="1000"/>
                  </a:spcAft>
                </a:pPr>
                <a14:m>
                  <m:oMathPara xmlns:m="http://schemas.openxmlformats.org/officeDocument/2006/math">
                    <m:oMathParaPr>
                      <m:jc m:val="left"/>
                    </m:oMathParaPr>
                    <m:oMath xmlns:m="http://schemas.openxmlformats.org/officeDocument/2006/math">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DS</m:t>
                          </m:r>
                        </m:sub>
                      </m:sSub>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55</m:t>
                      </m:r>
                    </m:oMath>
                  </m:oMathPara>
                </a14:m>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Dead = 62.2 </a:t>
                </a:r>
                <a:r>
                  <a:rPr lang="en-US" sz="24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a:t>
                </a:r>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4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Sd</a:t>
                </a: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42.35 </a:t>
                </a:r>
                <a:r>
                  <a:rPr lang="en-US" sz="24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a:t>
                </a:r>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4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Sd</a:t>
                </a: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ring beam = 120 </a:t>
                </a:r>
                <a:r>
                  <a:rPr lang="en-US" sz="24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a:t>
                </a: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Live = 37.6 </a:t>
                </a:r>
                <a:r>
                  <a:rPr lang="en-US" sz="24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a:t>
                </a:r>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718071" y="1854295"/>
                <a:ext cx="6096000" cy="4513800"/>
              </a:xfrm>
              <a:prstGeom prst="rect">
                <a:avLst/>
              </a:prstGeom>
              <a:blipFill rotWithShape="0">
                <a:blip r:embed="rId2"/>
                <a:stretch>
                  <a:fillRect l="-100" b="-1350"/>
                </a:stretch>
              </a:blipFill>
            </p:spPr>
            <p:txBody>
              <a:bodyPr/>
              <a:lstStyle/>
              <a:p>
                <a:r>
                  <a:rPr lang="en-US">
                    <a:noFill/>
                  </a:rPr>
                  <a:t> </a:t>
                </a:r>
              </a:p>
            </p:txBody>
          </p:sp>
        </mc:Fallback>
      </mc:AlternateContent>
      <p:pic>
        <p:nvPicPr>
          <p:cNvPr id="12" name="Picture 11"/>
          <p:cNvPicPr/>
          <p:nvPr/>
        </p:nvPicPr>
        <p:blipFill>
          <a:blip r:embed="rId3">
            <a:extLst>
              <a:ext uri="{28A0092B-C50C-407E-A947-70E740481C1C}">
                <a14:useLocalDpi xmlns:a14="http://schemas.microsoft.com/office/drawing/2010/main" val="0"/>
              </a:ext>
            </a:extLst>
          </a:blip>
          <a:stretch>
            <a:fillRect/>
          </a:stretch>
        </p:blipFill>
        <p:spPr>
          <a:xfrm>
            <a:off x="5637935" y="1098110"/>
            <a:ext cx="5839460" cy="1076325"/>
          </a:xfrm>
          <a:prstGeom prst="rect">
            <a:avLst/>
          </a:prstGeom>
        </p:spPr>
      </p:pic>
      <p:pic>
        <p:nvPicPr>
          <p:cNvPr id="13" name="Picture 12"/>
          <p:cNvPicPr/>
          <p:nvPr/>
        </p:nvPicPr>
        <p:blipFill>
          <a:blip r:embed="rId4">
            <a:extLst>
              <a:ext uri="{28A0092B-C50C-407E-A947-70E740481C1C}">
                <a14:useLocalDpi xmlns:a14="http://schemas.microsoft.com/office/drawing/2010/main" val="0"/>
              </a:ext>
            </a:extLst>
          </a:blip>
          <a:stretch>
            <a:fillRect/>
          </a:stretch>
        </p:blipFill>
        <p:spPr>
          <a:xfrm>
            <a:off x="5637935" y="2613577"/>
            <a:ext cx="5925185" cy="1057275"/>
          </a:xfrm>
          <a:prstGeom prst="rect">
            <a:avLst/>
          </a:prstGeom>
        </p:spPr>
      </p:pic>
      <p:pic>
        <p:nvPicPr>
          <p:cNvPr id="14" name="Picture 13"/>
          <p:cNvPicPr/>
          <p:nvPr/>
        </p:nvPicPr>
        <p:blipFill>
          <a:blip r:embed="rId5">
            <a:extLst>
              <a:ext uri="{28A0092B-C50C-407E-A947-70E740481C1C}">
                <a14:useLocalDpi xmlns:a14="http://schemas.microsoft.com/office/drawing/2010/main" val="0"/>
              </a:ext>
            </a:extLst>
          </a:blip>
          <a:stretch>
            <a:fillRect/>
          </a:stretch>
        </p:blipFill>
        <p:spPr>
          <a:xfrm>
            <a:off x="5665151" y="4036076"/>
            <a:ext cx="5943600" cy="1052195"/>
          </a:xfrm>
          <a:prstGeom prst="rect">
            <a:avLst/>
          </a:prstGeom>
        </p:spPr>
      </p:pic>
      <p:pic>
        <p:nvPicPr>
          <p:cNvPr id="15" name="Picture 14"/>
          <p:cNvPicPr/>
          <p:nvPr/>
        </p:nvPicPr>
        <p:blipFill>
          <a:blip r:embed="rId6">
            <a:extLst>
              <a:ext uri="{28A0092B-C50C-407E-A947-70E740481C1C}">
                <a14:useLocalDpi xmlns:a14="http://schemas.microsoft.com/office/drawing/2010/main" val="0"/>
              </a:ext>
            </a:extLst>
          </a:blip>
          <a:stretch>
            <a:fillRect/>
          </a:stretch>
        </p:blipFill>
        <p:spPr>
          <a:xfrm>
            <a:off x="5637935" y="5293326"/>
            <a:ext cx="5839460" cy="981075"/>
          </a:xfrm>
          <a:prstGeom prst="rect">
            <a:avLst/>
          </a:prstGeom>
        </p:spPr>
      </p:pic>
    </p:spTree>
    <p:extLst>
      <p:ext uri="{BB962C8B-B14F-4D97-AF65-F5344CB8AC3E}">
        <p14:creationId xmlns:p14="http://schemas.microsoft.com/office/powerpoint/2010/main" val="224664709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54</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452218" y="1479744"/>
            <a:ext cx="2614540"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Shear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522392" y="1992803"/>
                <a:ext cx="7137009" cy="2007665"/>
              </a:xfrm>
              <a:prstGeom prst="rect">
                <a:avLst/>
              </a:prstGeom>
            </p:spPr>
            <p:txBody>
              <a:bodyPr wrap="square">
                <a:spAutoFit/>
              </a:bodyPr>
              <a:lstStyle/>
              <a:p>
                <a:pPr marL="342900" lvl="0" indent="-342900">
                  <a:lnSpc>
                    <a:spcPct val="107000"/>
                  </a:lnSpc>
                  <a:spcAft>
                    <a:spcPts val="800"/>
                  </a:spcAft>
                  <a:buFont typeface="+mj-lt"/>
                  <a:buAutoNum type="arabicPeriod"/>
                </a:pP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V = </a:t>
                </a:r>
                <a14:m>
                  <m:oMath xmlns:m="http://schemas.openxmlformats.org/officeDocument/2006/math">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sub>
                        </m:sSub>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b>
                        </m:sSub>
                      </m:num>
                      <m:den>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N</m:t>
                            </m:r>
                          </m:sub>
                        </m:sSub>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W</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u</m:t>
                            </m:r>
                          </m:sub>
                        </m:sSub>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n</m:t>
                            </m:r>
                          </m:sub>
                        </m:sSub>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en>
                    </m:f>
                  </m:oMath>
                </a14:m>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367</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64</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214</m:t>
                        </m:r>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2462</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165</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881</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236</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42</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mj-lt"/>
                  <a:buAutoNum type="arabicPeriod"/>
                </a:pP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V = (1.2+0.4</a:t>
                </a:r>
                <a14:m>
                  <m:oMath xmlns:m="http://schemas.openxmlformats.org/officeDocument/2006/math">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DS</m:t>
                        </m:r>
                      </m:sub>
                    </m:sSub>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E</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356.461 +2*(12.4) = 381.261 </a:t>
                </a:r>
                <a:r>
                  <a:rPr lang="en-US" sz="24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a:t>
                </a: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522392" y="1992803"/>
                <a:ext cx="7137009" cy="2007665"/>
              </a:xfrm>
              <a:prstGeom prst="rect">
                <a:avLst/>
              </a:prstGeom>
              <a:blipFill rotWithShape="0">
                <a:blip r:embed="rId2"/>
                <a:stretch>
                  <a:fillRect l="-1197" b="-48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522392" y="3951537"/>
                <a:ext cx="5357903" cy="2587375"/>
              </a:xfrm>
              <a:prstGeom prst="rect">
                <a:avLst/>
              </a:prstGeom>
            </p:spPr>
            <p:txBody>
              <a:bodyPr wrap="square">
                <a:spAutoFit/>
              </a:bodyPr>
              <a:lstStyle/>
              <a:p>
                <a:pPr lvl="0">
                  <a:lnSpc>
                    <a:spcPct val="107000"/>
                  </a:lnSpc>
                  <a:spcAft>
                    <a:spcPts val="800"/>
                  </a:spcAft>
                </a:pPr>
                <a:r>
                  <a:rPr lang="en-US" sz="2000" dirty="0" smtClean="0">
                    <a:solidFill>
                      <a:prstClr val="black"/>
                    </a:solidFill>
                    <a:latin typeface="Times New Roman" panose="02020603050405020304" pitchFamily="18" charset="0"/>
                    <a:ea typeface="Times New Roman" panose="02020603050405020304" pitchFamily="18" charset="0"/>
                    <a:cs typeface="Arial" panose="020B0604020202020204" pitchFamily="34" charset="0"/>
                  </a:rPr>
                  <a:t>3. V </a:t>
                </a: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1.2D+1.6L = 281.72 </a:t>
                </a:r>
                <a:r>
                  <a:rPr lang="en-US" sz="20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74</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b>
                        </m:sSub>
                      </m:num>
                      <m:den>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N</m:t>
                            </m:r>
                          </m:sub>
                        </m:sSub>
                      </m:den>
                    </m:f>
                  </m:oMath>
                </a14:m>
                <a:endParaRPr lang="en-US" sz="2000" i="1" dirty="0" smtClean="0">
                  <a:solidFill>
                    <a:prstClr val="black"/>
                  </a:solidFill>
                  <a:latin typeface="Cambria Math" panose="02040503050406030204" pitchFamily="18" charset="0"/>
                  <a:ea typeface="Times New Roman" panose="02020603050405020304" pitchFamily="18" charset="0"/>
                  <a:cs typeface="Times New Roman" panose="02020603050405020304" pitchFamily="18" charset="0"/>
                </a:endParaRPr>
              </a:p>
              <a:p>
                <a:pPr marL="365760" lvl="0" indent="-274320">
                  <a:lnSpc>
                    <a:spcPct val="115000"/>
                  </a:lnSpc>
                  <a:spcBef>
                    <a:spcPts val="2000"/>
                  </a:spcBef>
                  <a:spcAft>
                    <a:spcPts val="1000"/>
                  </a:spcAft>
                </a:pPr>
                <a14:m>
                  <m:oMathPara xmlns:m="http://schemas.openxmlformats.org/officeDocument/2006/math">
                    <m:oMathParaPr>
                      <m:jc m:val="left"/>
                    </m:oMathParaPr>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factoried</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343</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457200" lvl="0" indent="-274320">
                  <a:lnSpc>
                    <a:spcPct val="115000"/>
                  </a:lnSpc>
                  <a:spcBef>
                    <a:spcPts val="2000"/>
                  </a:spcBef>
                  <a:spcAft>
                    <a:spcPts val="1000"/>
                  </a:spcAft>
                </a:pPr>
                <a14:m>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g</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331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V = (1.2+0.4</a:t>
                </a:r>
                <a14:m>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DS</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E</m:t>
                    </m:r>
                  </m:oMath>
                </a14:m>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522392" y="3951537"/>
                <a:ext cx="5357903" cy="2587375"/>
              </a:xfrm>
              <a:prstGeom prst="rect">
                <a:avLst/>
              </a:prstGeom>
              <a:blipFill rotWithShape="0">
                <a:blip r:embed="rId3"/>
                <a:stretch>
                  <a:fillRect l="-1251" t="-1176" b="-1412"/>
                </a:stretch>
              </a:blipFill>
            </p:spPr>
            <p:txBody>
              <a:bodyPr/>
              <a:lstStyle/>
              <a:p>
                <a:r>
                  <a:rPr lang="en-US">
                    <a:noFill/>
                  </a:rPr>
                  <a:t> </a:t>
                </a:r>
              </a:p>
            </p:txBody>
          </p:sp>
        </mc:Fallback>
      </mc:AlternateContent>
      <p:pic>
        <p:nvPicPr>
          <p:cNvPr id="13" name="Picture 12"/>
          <p:cNvPicPr/>
          <p:nvPr/>
        </p:nvPicPr>
        <p:blipFill rotWithShape="1">
          <a:blip r:embed="rId4">
            <a:extLst>
              <a:ext uri="{28A0092B-C50C-407E-A947-70E740481C1C}">
                <a14:useLocalDpi xmlns:a14="http://schemas.microsoft.com/office/drawing/2010/main" val="0"/>
              </a:ext>
            </a:extLst>
          </a:blip>
          <a:srcRect l="18079" t="-1" r="14367" b="1"/>
          <a:stretch/>
        </p:blipFill>
        <p:spPr>
          <a:xfrm>
            <a:off x="5261316" y="4000468"/>
            <a:ext cx="6092483" cy="1554480"/>
          </a:xfrm>
          <a:prstGeom prst="rect">
            <a:avLst/>
          </a:prstGeom>
        </p:spPr>
      </p:pic>
    </p:spTree>
    <p:extLst>
      <p:ext uri="{BB962C8B-B14F-4D97-AF65-F5344CB8AC3E}">
        <p14:creationId xmlns:p14="http://schemas.microsoft.com/office/powerpoint/2010/main" val="121352738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55</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5.1.3</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Torsion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860323" y="2794868"/>
                <a:ext cx="6096000" cy="2348656"/>
              </a:xfrm>
              <a:prstGeom prst="rect">
                <a:avLst/>
              </a:prstGeom>
            </p:spPr>
            <p:txBody>
              <a:bodyPr>
                <a:spAutoFit/>
              </a:bodyPr>
              <a:lstStyle/>
              <a:p>
                <a:pPr lvl="0">
                  <a:lnSpc>
                    <a:spcPct val="107000"/>
                  </a:lnSpc>
                  <a:spcAft>
                    <a:spcPts val="800"/>
                  </a:spcAft>
                </a:pPr>
                <a:r>
                  <a:rPr lang="en-US" sz="2400" dirty="0" smtClean="0">
                    <a:solidFill>
                      <a:prstClr val="black"/>
                    </a:solidFill>
                    <a:latin typeface="Times New Roman" panose="02020603050405020304" pitchFamily="18" charset="0"/>
                    <a:ea typeface="Times New Roman" panose="02020603050405020304" pitchFamily="18" charset="0"/>
                    <a:cs typeface="Arial" panose="020B0604020202020204" pitchFamily="34" charset="0"/>
                  </a:rPr>
                  <a:t>Calculate the ultimate torsion </a:t>
                </a:r>
                <a14:m>
                  <m:oMath xmlns:m="http://schemas.openxmlformats.org/officeDocument/2006/math">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T</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u</m:t>
                        </m:r>
                      </m:sub>
                    </m:sSub>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λ</m:t>
                        </m:r>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ad>
                      <m:radPr>
                        <m:degHide m:val="on"/>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radPr>
                      <m:deg/>
                      <m:e>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m:t>
                            </m:r>
                          </m:sub>
                        </m:sSub>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e>
                    </m:rad>
                    <m:sSup>
                      <m:sSup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cp</m:t>
                                </m:r>
                              </m:sub>
                            </m:sSub>
                          </m:num>
                          <m:den>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cp</m:t>
                                </m:r>
                              </m:sub>
                            </m:sSub>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e>
                      <m:sup>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75</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ad>
                      <m:radPr>
                        <m:degHide m:val="on"/>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28</m:t>
                        </m:r>
                      </m:e>
                    </m:rad>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400</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450</m:t>
                            </m:r>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400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450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e>
                      <m:sup>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14</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83</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oMath>
                </a14:m>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From ETABs </a:t>
                </a:r>
                <a14:m>
                  <m:oMath xmlns:m="http://schemas.openxmlformats.org/officeDocument/2006/math">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T</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u</m:t>
                        </m:r>
                      </m:sub>
                    </m:sSub>
                    <m:r>
                      <a:rPr lang="en-US" sz="2400" b="0" i="0" smtClean="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14</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oMath>
                </a14:m>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860323" y="2794868"/>
                <a:ext cx="6096000" cy="2348656"/>
              </a:xfrm>
              <a:prstGeom prst="rect">
                <a:avLst/>
              </a:prstGeom>
              <a:blipFill rotWithShape="0">
                <a:blip r:embed="rId2"/>
                <a:stretch>
                  <a:fillRect l="-1500" t="-2073" b="-3368"/>
                </a:stretch>
              </a:blipFill>
            </p:spPr>
            <p:txBody>
              <a:bodyPr/>
              <a:lstStyle/>
              <a:p>
                <a:r>
                  <a:rPr lang="en-US">
                    <a:noFill/>
                  </a:rPr>
                  <a:t> </a:t>
                </a:r>
              </a:p>
            </p:txBody>
          </p:sp>
        </mc:Fallback>
      </mc:AlternateContent>
      <p:pic>
        <p:nvPicPr>
          <p:cNvPr id="12" name="Picture 11"/>
          <p:cNvPicPr/>
          <p:nvPr/>
        </p:nvPicPr>
        <p:blipFill rotWithShape="1">
          <a:blip r:embed="rId3">
            <a:extLst>
              <a:ext uri="{28A0092B-C50C-407E-A947-70E740481C1C}">
                <a14:useLocalDpi xmlns:a14="http://schemas.microsoft.com/office/drawing/2010/main" val="0"/>
              </a:ext>
            </a:extLst>
          </a:blip>
          <a:srcRect r="14151"/>
          <a:stretch/>
        </p:blipFill>
        <p:spPr>
          <a:xfrm>
            <a:off x="5403258" y="4180811"/>
            <a:ext cx="5669280" cy="1554480"/>
          </a:xfrm>
          <a:prstGeom prst="rect">
            <a:avLst/>
          </a:prstGeom>
        </p:spPr>
      </p:pic>
    </p:spTree>
    <p:extLst>
      <p:ext uri="{BB962C8B-B14F-4D97-AF65-F5344CB8AC3E}">
        <p14:creationId xmlns:p14="http://schemas.microsoft.com/office/powerpoint/2010/main" val="315492300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56</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27703" y="725737"/>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300076" y="1236981"/>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5.1.3</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Torsion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487713" y="1563688"/>
                <a:ext cx="10866087" cy="4966296"/>
              </a:xfrm>
              <a:prstGeom prst="rect">
                <a:avLst/>
              </a:prstGeom>
            </p:spPr>
            <p:txBody>
              <a:bodyPr wrap="square">
                <a:spAutoFit/>
              </a:bodyPr>
              <a:lstStyle/>
              <a:p>
                <a:pPr lvl="0">
                  <a:lnSpc>
                    <a:spcPct val="107000"/>
                  </a:lnSpc>
                  <a:spcAft>
                    <a:spcPts val="800"/>
                  </a:spcAft>
                </a:pP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Calculate threshold torsion </a:t>
                </a:r>
                <a14:m>
                  <m:oMath xmlns:m="http://schemas.openxmlformats.org/officeDocument/2006/math">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T</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th</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λ</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ad>
                          <m:radPr>
                            <m:degHide m:val="on"/>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radPr>
                          <m:deg/>
                          <m:e>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e>
                        </m:rad>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12</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cp</m:t>
                                </m:r>
                              </m:sub>
                            </m:sSub>
                          </m:num>
                          <m:den>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cp</m:t>
                                </m:r>
                              </m:sub>
                            </m:sSub>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0.75*1*</a:t>
                </a:r>
                <a14:m>
                  <m:oMath xmlns:m="http://schemas.openxmlformats.org/officeDocument/2006/math">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ad>
                          <m:radPr>
                            <m:degHide m:val="on"/>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28</m:t>
                            </m:r>
                          </m:e>
                        </m:rad>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12</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400</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450</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400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450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3.7 </a:t>
                </a:r>
                <a:r>
                  <a:rPr lang="en-US" sz="20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a:t>
                </a: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h</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x</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y</m:t>
                        </m:r>
                      </m:e>
                    </m: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where</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x</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width</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cover</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ds</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268</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&amp; y = depth -2cover –ds = 318 mm so </a:t>
                </a:r>
                <a14:m>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h</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268</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318</m:t>
                        </m:r>
                      </m:e>
                    </m: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1172</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Which is equal = x*y = 308 * 358 = 85224 </a:t>
                </a:r>
                <a14:m>
                  <m:oMath xmlns:m="http://schemas.openxmlformats.org/officeDocument/2006/math">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ad>
                      <m:radPr>
                        <m:degHide m:val="on"/>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radPr>
                      <m:deg/>
                      <m:e>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u</m:t>
                                    </m:r>
                                  </m:sub>
                                </m:sSub>
                              </m:num>
                              <m:den>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b</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w</m:t>
                                    </m:r>
                                  </m:sub>
                                </m:s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T</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u</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h</m:t>
                                    </m:r>
                                  </m:sub>
                                </m:sSub>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7</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oh</m:t>
                                        </m:r>
                                      </m:sub>
                                    </m:sSub>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e>
                    </m:ra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ad>
                      <m:radPr>
                        <m:degHide m:val="on"/>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radPr>
                      <m:deg/>
                      <m:e>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m:t>
                            </m:r>
                          </m:sub>
                        </m:sSub>
                      </m:e>
                    </m:rad>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u</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from</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shear</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calculations</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381.261 </a:t>
                </a:r>
                <a:r>
                  <a:rPr lang="en-US" sz="20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a:t>
                </a:r>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ad>
                      <m:radPr>
                        <m:degHide m:val="on"/>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radPr>
                      <m:deg/>
                      <m:e>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381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261</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10</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sup>
                                    </m:sSup>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400</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390</m:t>
                                    </m:r>
                                  </m:den>
                                </m:f>
                              </m:e>
                            </m:d>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14</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83</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10</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m:t>
                                        </m:r>
                                      </m:sup>
                                    </m:sSup>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1172</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7</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85224</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den>
                                </m:f>
                              </m:e>
                            </m:d>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e>
                    </m:ra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75</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ad>
                      <m:radPr>
                        <m:degHide m:val="on"/>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28</m:t>
                        </m:r>
                      </m:e>
                    </m:ra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1">
                  <a:lnSpc>
                    <a:spcPct val="107000"/>
                  </a:lnSpc>
                  <a:spcAft>
                    <a:spcPts val="800"/>
                  </a:spcAft>
                </a:pP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2.8 mPa  </a:t>
                </a:r>
                <a14:m>
                  <m:oMath xmlns:m="http://schemas.openxmlformats.org/officeDocument/2006/math">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mpa</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so </a:t>
                </a:r>
                <a:r>
                  <a:rPr lang="en-US" sz="2000" b="1"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dimensions are ok </a:t>
                </a:r>
                <a:endParaRPr lang="en-US" sz="1600" b="1"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487713" y="1563688"/>
                <a:ext cx="10866087" cy="4966296"/>
              </a:xfrm>
              <a:prstGeom prst="rect">
                <a:avLst/>
              </a:prstGeom>
              <a:blipFill rotWithShape="0">
                <a:blip r:embed="rId2"/>
                <a:stretch>
                  <a:fillRect l="-561" b="-860"/>
                </a:stretch>
              </a:blipFill>
            </p:spPr>
            <p:txBody>
              <a:bodyPr/>
              <a:lstStyle/>
              <a:p>
                <a:r>
                  <a:rPr lang="en-US">
                    <a:noFill/>
                  </a:rPr>
                  <a:t> </a:t>
                </a:r>
              </a:p>
            </p:txBody>
          </p:sp>
        </mc:Fallback>
      </mc:AlternateContent>
    </p:spTree>
    <p:extLst>
      <p:ext uri="{BB962C8B-B14F-4D97-AF65-F5344CB8AC3E}">
        <p14:creationId xmlns:p14="http://schemas.microsoft.com/office/powerpoint/2010/main" val="187263645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52216" y="423082"/>
            <a:ext cx="11093737" cy="5941797"/>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57</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5.1.3</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Torsion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1197826" y="1919110"/>
                <a:ext cx="9523827" cy="4445769"/>
              </a:xfrm>
              <a:prstGeom prst="rect">
                <a:avLst/>
              </a:prstGeom>
            </p:spPr>
            <p:txBody>
              <a:bodyPr wrap="square">
                <a:spAutoFit/>
              </a:bodyPr>
              <a:lstStyle/>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t</m:t>
                              </m:r>
                            </m:sub>
                          </m:sSub>
                        </m:num>
                        <m:den>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T</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u</m:t>
                                  </m:r>
                                </m:sub>
                              </m:sSub>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den>
                          </m:f>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o</m:t>
                              </m:r>
                            </m:sub>
                          </m:sSub>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yt</m:t>
                              </m:r>
                            </m:sub>
                          </m:sSub>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14</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83</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10</m:t>
                                  </m:r>
                                </m:e>
                                <m:sup>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m:t>
                                  </m:r>
                                </m:sup>
                              </m:sSup>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75</m:t>
                              </m:r>
                            </m:den>
                          </m:f>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
                            <m:d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85</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85224</m:t>
                              </m:r>
                            </m:e>
                          </m:d>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420</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325</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e>
                        <m:sup>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oMath>
                  </m:oMathPara>
                </a14:m>
                <a:endParaRPr lang="en-US" sz="24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 xmlns:m="http://schemas.openxmlformats.org/officeDocument/2006/math">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m:t>
                                </m:r>
                              </m:sub>
                            </m:sSub>
                          </m:num>
                          <m:den>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t</m:t>
                        </m:r>
                      </m:sub>
                    </m:sSub>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m:t>
                                </m:r>
                              </m:sub>
                            </m:sSub>
                          </m:num>
                          <m:den>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den>
                        </m:f>
                      </m:e>
                    </m:d>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t</m:t>
                                </m:r>
                              </m:sub>
                            </m:sSub>
                          </m:num>
                          <m:den>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den>
                        </m:f>
                      </m:e>
                    </m:d>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2.70 + (2*0.325) = 3.35 </a:t>
                </a:r>
                <a14:m>
                  <m:oMath xmlns:m="http://schemas.openxmlformats.org/officeDocument/2006/math">
                    <m:sSup>
                      <m:sSup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e>
                      <m:sup>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oMath>
                </a14:m>
                <a:endParaRPr lang="en-US" sz="2400" dirty="0" smtClean="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endParaRPr lang="en-US" sz="24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d>
                            <m:d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m:t>
                                      </m:r>
                                    </m:sub>
                                  </m:sSub>
                                </m:num>
                                <m:den>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den>
                              </m:f>
                            </m:e>
                          </m:d>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min</m:t>
                          </m:r>
                        </m:sub>
                      </m:sSub>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unc>
                        <m:func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uncPr>
                        <m:fNa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max</m:t>
                          </m:r>
                        </m:fName>
                        <m:e>
                          <m:d>
                            <m:d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eqArr>
                                <m:eqArr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eqArrPr>
                                <m:e>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3125</m:t>
                                  </m:r>
                                </m:e>
                                <m:e>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334</m:t>
                                  </m:r>
                                </m:e>
                              </m:eqArr>
                            </m:e>
                          </m:d>
                        </m:e>
                      </m:func>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b="1"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𝟎</m:t>
                      </m:r>
                      <m:r>
                        <a:rPr lang="en-US" sz="2400" b="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b="1"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𝟑𝟑𝟒</m:t>
                      </m:r>
                      <m:r>
                        <a:rPr lang="en-US" sz="2400" b="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&lt;</m:t>
                      </m:r>
                      <m:r>
                        <a:rPr lang="en-US" sz="2400" b="1"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𝟑</m:t>
                      </m:r>
                      <m:r>
                        <a:rPr lang="en-US" sz="2400" b="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b="1"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𝟑𝟓</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so</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its</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400" b="1"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𝐨𝐤</m:t>
                      </m:r>
                      <m:r>
                        <a:rPr lang="en-US" sz="2400" b="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2400" b="1"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1197826" y="1919110"/>
                <a:ext cx="9523827" cy="4445769"/>
              </a:xfrm>
              <a:prstGeom prst="rect">
                <a:avLst/>
              </a:prstGeom>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19911633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58</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5.1.3</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Torsion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2" name="Rectangle 11"/>
              <p:cNvSpPr/>
              <p:nvPr/>
            </p:nvSpPr>
            <p:spPr>
              <a:xfrm>
                <a:off x="1683367" y="2219791"/>
                <a:ext cx="7064848" cy="3734292"/>
              </a:xfrm>
              <a:prstGeom prst="rect">
                <a:avLst/>
              </a:prstGeom>
            </p:spPr>
            <p:txBody>
              <a:bodyPr wrap="square">
                <a:spAutoFit/>
              </a:bodyPr>
              <a:lstStyle/>
              <a:p>
                <a:pPr marL="365760" lvl="0" indent="-274320">
                  <a:lnSpc>
                    <a:spcPct val="115000"/>
                  </a:lnSpc>
                  <a:spcBef>
                    <a:spcPts val="2000"/>
                  </a:spcBef>
                  <a:spcAft>
                    <a:spcPts val="1000"/>
                  </a:spcAft>
                </a:pP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Assume stirrups with </a:t>
                </a:r>
                <a14:m>
                  <m:oMath xmlns:m="http://schemas.openxmlformats.org/officeDocument/2006/math">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12</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so Ab = 113 </a:t>
                </a:r>
                <a14:m>
                  <m:oMath xmlns:m="http://schemas.openxmlformats.org/officeDocument/2006/math">
                    <m:sSup>
                      <m:sSup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e>
                      <m:sup>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oMath>
                </a14:m>
                <a:endParaRPr lang="en-US" sz="24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m:t>
                            </m:r>
                          </m:sub>
                        </m:sSub>
                      </m:num>
                      <m:den>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35</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113</m:t>
                        </m:r>
                      </m:num>
                      <m:den>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so</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spacing</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67</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endParaRPr lang="en-US" sz="24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Check spacing: </a:t>
                </a:r>
                <a:endParaRPr lang="en-US" sz="24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max</m:t>
                          </m:r>
                        </m:sub>
                      </m:sSub>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min</m:t>
                      </m:r>
                      <m:d>
                        <m:d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eqArr>
                            <m:eqArr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eqArrPr>
                            <m:e>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e>
                                    <m:sub>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h</m:t>
                                      </m:r>
                                    </m:sub>
                                  </m:sSub>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m:t>
                                  </m:r>
                                </m:den>
                              </m:f>
                            </m:e>
                            <m:e>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300</m:t>
                              </m:r>
                            </m:e>
                          </m:eqArr>
                        </m:e>
                      </m:d>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min</m:t>
                      </m:r>
                      <m:d>
                        <m:d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eqArr>
                            <m:eqArr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eqArrPr>
                            <m:e>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1172</m:t>
                                  </m:r>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146</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m:t>
                              </m:r>
                            </m:e>
                            <m:e>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300</m:t>
                              </m:r>
                            </m:e>
                          </m:eqArr>
                        </m:e>
                      </m:d>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24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1683367" y="2219791"/>
                <a:ext cx="7064848" cy="3734292"/>
              </a:xfrm>
              <a:prstGeom prst="rect">
                <a:avLst/>
              </a:prstGeom>
              <a:blipFill rotWithShape="0">
                <a:blip r:embed="rId2"/>
                <a:stretch>
                  <a:fillRect t="-653"/>
                </a:stretch>
              </a:blipFill>
            </p:spPr>
            <p:txBody>
              <a:bodyPr/>
              <a:lstStyle/>
              <a:p>
                <a:r>
                  <a:rPr lang="en-US">
                    <a:noFill/>
                  </a:rPr>
                  <a:t> </a:t>
                </a:r>
              </a:p>
            </p:txBody>
          </p:sp>
        </mc:Fallback>
      </mc:AlternateContent>
    </p:spTree>
    <p:extLst>
      <p:ext uri="{BB962C8B-B14F-4D97-AF65-F5344CB8AC3E}">
        <p14:creationId xmlns:p14="http://schemas.microsoft.com/office/powerpoint/2010/main" val="186548224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59</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5.1.3</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Torsion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838200" y="1955981"/>
                <a:ext cx="10030265" cy="4597669"/>
              </a:xfrm>
              <a:prstGeom prst="rect">
                <a:avLst/>
              </a:prstGeom>
            </p:spPr>
            <p:txBody>
              <a:bodyPr wrap="square">
                <a:spAutoFit/>
              </a:bodyPr>
              <a:lstStyle/>
              <a:p>
                <a:pPr marL="365760" lvl="0" indent="-274320">
                  <a:lnSpc>
                    <a:spcPct val="115000"/>
                  </a:lnSpc>
                  <a:spcBef>
                    <a:spcPts val="2000"/>
                  </a:spcBef>
                  <a:spcAft>
                    <a:spcPts val="1000"/>
                  </a:spcAft>
                </a:pPr>
                <a:r>
                  <a:rPr lang="en-US" sz="2800" b="1"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Calculate the longitudinal torsion reinforcement: </a:t>
                </a:r>
                <a:endParaRPr lang="en-US" sz="2000" b="1"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 xmlns:m="http://schemas.openxmlformats.org/officeDocument/2006/math">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m:t>
                        </m:r>
                      </m:sub>
                    </m:sSub>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t</m:t>
                                </m:r>
                              </m:sub>
                            </m:sSub>
                          </m:num>
                          <m:den>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den>
                        </m:f>
                      </m:e>
                    </m:d>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h</m:t>
                        </m:r>
                      </m:sub>
                    </m:sSub>
                    <m:d>
                      <m:d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yt</m:t>
                                </m:r>
                              </m:sub>
                            </m:sSub>
                          </m:num>
                          <m:den>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y</m:t>
                                </m:r>
                              </m:sub>
                            </m:sSub>
                          </m:den>
                        </m:f>
                      </m:e>
                    </m:d>
                  </m:oMath>
                </a14:m>
                <a:r>
                  <a:rPr lang="en-US" sz="28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325</m:t>
                    </m:r>
                  </m:oMath>
                </a14:m>
                <a:r>
                  <a:rPr lang="en-US" sz="28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1172</m:t>
                    </m:r>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8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381 </a:t>
                </a:r>
                <a14:m>
                  <m:oMath xmlns:m="http://schemas.openxmlformats.org/officeDocument/2006/math">
                    <m:sSup>
                      <m:sSup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e>
                      <m:sup>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oMath>
                </a14:m>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 xmlns:m="http://schemas.openxmlformats.org/officeDocument/2006/math">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m:t>
                        </m:r>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min</m:t>
                        </m:r>
                      </m:sub>
                    </m:sSub>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m:t>
                        </m:r>
                        <m:rad>
                          <m:radPr>
                            <m:degHide m:val="on"/>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radPr>
                          <m:deg/>
                          <m:e>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m:t>
                                </m:r>
                              </m:sub>
                            </m:sSub>
                          </m:e>
                        </m:rad>
                      </m:num>
                      <m:den>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12</m:t>
                        </m:r>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fy</m:t>
                        </m:r>
                      </m:den>
                    </m:f>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CP</m:t>
                        </m:r>
                      </m:sub>
                    </m:sSub>
                    <m: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t</m:t>
                                </m:r>
                              </m:sub>
                            </m:sSub>
                          </m:num>
                          <m:den>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den>
                        </m:f>
                      </m:e>
                    </m:d>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h</m:t>
                        </m:r>
                      </m:sub>
                    </m:sSub>
                    <m:d>
                      <m:d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yt</m:t>
                                </m:r>
                              </m:sub>
                            </m:sSub>
                          </m:num>
                          <m:den>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y</m:t>
                                </m:r>
                              </m:sub>
                            </m:sSub>
                          </m:den>
                        </m:f>
                      </m:e>
                    </m:d>
                  </m:oMath>
                </a14:m>
                <a:r>
                  <a:rPr lang="en-US" sz="28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f>
                      <m:f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m:t>
                        </m:r>
                        <m: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28</m:t>
                            </m:r>
                          </m:e>
                        </m:rad>
                      </m:num>
                      <m:den>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12</m:t>
                        </m:r>
                        <m: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420</m:t>
                        </m:r>
                      </m:den>
                    </m:f>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400</m:t>
                        </m:r>
                        <m: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450</m:t>
                        </m:r>
                      </m:e>
                    </m:d>
                    <m: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381</m:t>
                    </m:r>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564</m:t>
                    </m:r>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e>
                      <m:sup>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8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SO use </a:t>
                </a:r>
                <a14:m>
                  <m:oMath xmlns:m="http://schemas.openxmlformats.org/officeDocument/2006/math">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m:t>
                        </m:r>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min</m:t>
                        </m:r>
                      </m:sub>
                    </m:sSub>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457200" lvl="0" indent="-274320">
                  <a:lnSpc>
                    <a:spcPct val="115000"/>
                  </a:lnSpc>
                  <a:spcBef>
                    <a:spcPts val="2000"/>
                  </a:spcBef>
                  <a:spcAft>
                    <a:spcPts val="1000"/>
                  </a:spcAft>
                </a:pPr>
                <a:r>
                  <a:rPr lang="en-US" sz="2800" dirty="0" smtClean="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r>
                  <a:rPr lang="en-US" sz="28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Use </a:t>
                </a:r>
                <a14:m>
                  <m:oMath xmlns:m="http://schemas.openxmlformats.org/officeDocument/2006/math">
                    <m:r>
                      <a:rPr lang="en-US" sz="2800" b="1"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𝟑</m:t>
                    </m:r>
                    <m:r>
                      <a:rPr lang="en-US" sz="2800" b="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800" b="1"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𝟏𝟖𝐦𝐦</m:t>
                    </m:r>
                  </m:oMath>
                </a14:m>
                <a:endParaRPr lang="en-US" sz="2000" b="1"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838200" y="1955981"/>
                <a:ext cx="10030265" cy="4597669"/>
              </a:xfrm>
              <a:prstGeom prst="rect">
                <a:avLst/>
              </a:prstGeom>
              <a:blipFill rotWithShape="0">
                <a:blip r:embed="rId2"/>
                <a:stretch>
                  <a:fillRect l="-365" t="-928" b="-1989"/>
                </a:stretch>
              </a:blipFill>
            </p:spPr>
            <p:txBody>
              <a:bodyPr/>
              <a:lstStyle/>
              <a:p>
                <a:r>
                  <a:rPr lang="en-US">
                    <a:noFill/>
                  </a:rPr>
                  <a:t> </a:t>
                </a:r>
              </a:p>
            </p:txBody>
          </p:sp>
        </mc:Fallback>
      </mc:AlternateContent>
    </p:spTree>
    <p:extLst>
      <p:ext uri="{BB962C8B-B14F-4D97-AF65-F5344CB8AC3E}">
        <p14:creationId xmlns:p14="http://schemas.microsoft.com/office/powerpoint/2010/main" val="18121271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b="1" smtClean="0"/>
              <a:t>07-Jun-20</a:t>
            </a:r>
            <a:endParaRPr lang="en-US" b="1" dirty="0"/>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6</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rPr>
              <a:t>Introduction</a:t>
            </a:r>
            <a:endParaRPr lang="en-US" sz="2400" dirty="0">
              <a:solidFill>
                <a:schemeClr val="bg1"/>
              </a:solidFill>
              <a:latin typeface="Segoe UI (Body)"/>
            </a:endParaRPr>
          </a:p>
        </p:txBody>
      </p:sp>
      <p:sp>
        <p:nvSpPr>
          <p:cNvPr id="12" name="Content Placeholder 19"/>
          <p:cNvSpPr txBox="1">
            <a:spLocks/>
          </p:cNvSpPr>
          <p:nvPr/>
        </p:nvSpPr>
        <p:spPr>
          <a:xfrm>
            <a:off x="427704" y="841280"/>
            <a:ext cx="2847759" cy="6463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4000" dirty="0">
                <a:solidFill>
                  <a:srgbClr val="FFC000"/>
                </a:solidFill>
              </a:rPr>
              <a:t>1</a:t>
            </a:r>
            <a:r>
              <a:rPr kumimoji="0" lang="ar-SA" sz="4000" b="1" i="0" u="none" strike="noStrike" kern="1200" cap="none" spc="0" normalizeH="0" baseline="0" noProof="0" dirty="0" smtClean="0">
                <a:ln>
                  <a:noFill/>
                </a:ln>
                <a:solidFill>
                  <a:srgbClr val="FFC000"/>
                </a:solidFill>
                <a:effectLst/>
                <a:uLnTx/>
                <a:uFillTx/>
              </a:rPr>
              <a:t>.</a:t>
            </a:r>
            <a:r>
              <a:rPr lang="en-US" sz="4000" dirty="0">
                <a:solidFill>
                  <a:srgbClr val="FFC000"/>
                </a:solidFill>
              </a:rPr>
              <a:t>3</a:t>
            </a:r>
            <a:r>
              <a:rPr lang="en-US" sz="4000" dirty="0" smtClean="0">
                <a:solidFill>
                  <a:srgbClr val="FFC000"/>
                </a:solidFill>
              </a:rPr>
              <a:t>: </a:t>
            </a:r>
            <a:r>
              <a:rPr lang="en-US" sz="4000" dirty="0" smtClean="0">
                <a:solidFill>
                  <a:schemeClr val="accent6">
                    <a:lumMod val="75000"/>
                  </a:schemeClr>
                </a:solidFill>
              </a:rPr>
              <a:t>Loads  </a:t>
            </a:r>
            <a:endParaRPr kumimoji="0" lang="en-US" sz="4000" b="1" i="0" u="none" strike="noStrike" kern="1200" cap="none" spc="0" normalizeH="0" baseline="0" noProof="0" dirty="0">
              <a:ln>
                <a:noFill/>
              </a:ln>
              <a:solidFill>
                <a:schemeClr val="accent6">
                  <a:lumMod val="75000"/>
                </a:schemeClr>
              </a:solidFill>
              <a:effectLst/>
              <a:uLnTx/>
              <a:uFillTx/>
            </a:endParaRPr>
          </a:p>
        </p:txBody>
      </p:sp>
      <p:sp>
        <p:nvSpPr>
          <p:cNvPr id="14" name="Rectangle 13"/>
          <p:cNvSpPr/>
          <p:nvPr/>
        </p:nvSpPr>
        <p:spPr>
          <a:xfrm>
            <a:off x="1514901" y="841280"/>
            <a:ext cx="1760562" cy="840230"/>
          </a:xfrm>
          <a:prstGeom prst="rect">
            <a:avLst/>
          </a:prstGeom>
        </p:spPr>
        <p:txBody>
          <a:bodyPr wrap="square">
            <a:spAutoFit/>
          </a:bodyPr>
          <a:lstStyle/>
          <a:p>
            <a:pPr lvl="0" algn="ctr">
              <a:lnSpc>
                <a:spcPct val="90000"/>
              </a:lnSpc>
              <a:spcBef>
                <a:spcPts val="1000"/>
              </a:spcBef>
            </a:pPr>
            <a:endParaRPr kumimoji="0" lang="en-US" sz="5400" b="1" i="0" u="none" strike="noStrike" kern="0" cap="none" spc="0" normalizeH="0" baseline="0" noProof="0" dirty="0">
              <a:ln>
                <a:noFill/>
              </a:ln>
              <a:solidFill>
                <a:schemeClr val="accent6">
                  <a:lumMod val="75000"/>
                </a:schemeClr>
              </a:solidFill>
              <a:effectLst/>
              <a:uLnTx/>
              <a:uFillTx/>
              <a:latin typeface="Segoe UI (Body)"/>
            </a:endParaRPr>
          </a:p>
        </p:txBody>
      </p:sp>
      <p:sp>
        <p:nvSpPr>
          <p:cNvPr id="3" name="Rectangle 2"/>
          <p:cNvSpPr/>
          <p:nvPr/>
        </p:nvSpPr>
        <p:spPr>
          <a:xfrm>
            <a:off x="212469" y="1516903"/>
            <a:ext cx="4179140"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1.3.1</a:t>
            </a:r>
            <a:r>
              <a:rPr lang="en-US" sz="3200" b="1" dirty="0" smtClean="0">
                <a:solidFill>
                  <a:schemeClr val="accent2">
                    <a:lumMod val="75000"/>
                  </a:schemeClr>
                </a:solidFill>
                <a:latin typeface="Century Gothic" panose="020B0502020202020204"/>
              </a:rPr>
              <a:t>:</a:t>
            </a:r>
            <a:r>
              <a:rPr lang="en-US" sz="3200" b="1" dirty="0" smtClean="0">
                <a:solidFill>
                  <a:prstClr val="white"/>
                </a:solidFill>
                <a:latin typeface="Century Gothic" panose="020B0502020202020204"/>
              </a:rPr>
              <a:t> </a:t>
            </a:r>
            <a:r>
              <a:rPr lang="en-US" sz="3200" b="1" dirty="0" smtClean="0">
                <a:solidFill>
                  <a:schemeClr val="accent2">
                    <a:lumMod val="50000"/>
                  </a:schemeClr>
                </a:solidFill>
                <a:latin typeface="Century Gothic" panose="020B0502020202020204"/>
              </a:rPr>
              <a:t>Load </a:t>
            </a:r>
            <a:r>
              <a:rPr lang="en-US" sz="3200" b="1" dirty="0">
                <a:solidFill>
                  <a:schemeClr val="accent2">
                    <a:lumMod val="50000"/>
                  </a:schemeClr>
                </a:solidFill>
                <a:latin typeface="Century Gothic" panose="020B0502020202020204"/>
              </a:rPr>
              <a:t>Types</a:t>
            </a:r>
          </a:p>
        </p:txBody>
      </p:sp>
      <p:sp>
        <p:nvSpPr>
          <p:cNvPr id="2" name="Rectangle 1"/>
          <p:cNvSpPr/>
          <p:nvPr/>
        </p:nvSpPr>
        <p:spPr>
          <a:xfrm>
            <a:off x="617943" y="2260769"/>
            <a:ext cx="7144427" cy="1200329"/>
          </a:xfrm>
          <a:prstGeom prst="rect">
            <a:avLst/>
          </a:prstGeom>
        </p:spPr>
        <p:txBody>
          <a:bodyPr wrap="square">
            <a:spAutoFit/>
          </a:bodyPr>
          <a:lstStyle/>
          <a:p>
            <a:pPr lvl="0"/>
            <a:r>
              <a:rPr lang="en-US" sz="2400" b="1" dirty="0">
                <a:solidFill>
                  <a:prstClr val="black"/>
                </a:solidFill>
                <a:latin typeface="Century Gothic" panose="020B0502020202020204"/>
              </a:rPr>
              <a:t>(1)Dead Load:</a:t>
            </a:r>
          </a:p>
          <a:p>
            <a:pPr lvl="0"/>
            <a:r>
              <a:rPr lang="en-US" sz="2400" dirty="0">
                <a:solidFill>
                  <a:prstClr val="black"/>
                </a:solidFill>
                <a:latin typeface="Century Gothic" panose="020B0502020202020204"/>
              </a:rPr>
              <a:t>consist of the own weight of the structure.</a:t>
            </a:r>
          </a:p>
          <a:p>
            <a:pPr lvl="0"/>
            <a:endParaRPr lang="en-US" sz="2400" dirty="0">
              <a:solidFill>
                <a:prstClr val="black"/>
              </a:solidFill>
              <a:latin typeface="Century Gothic" panose="020B0502020202020204"/>
            </a:endParaRPr>
          </a:p>
        </p:txBody>
      </p:sp>
      <p:sp>
        <p:nvSpPr>
          <p:cNvPr id="13" name="Rectangle 12"/>
          <p:cNvSpPr/>
          <p:nvPr/>
        </p:nvSpPr>
        <p:spPr>
          <a:xfrm>
            <a:off x="838200" y="3314500"/>
            <a:ext cx="6096000" cy="2862322"/>
          </a:xfrm>
          <a:prstGeom prst="rect">
            <a:avLst/>
          </a:prstGeom>
        </p:spPr>
        <p:txBody>
          <a:bodyPr>
            <a:spAutoFit/>
          </a:bodyPr>
          <a:lstStyle/>
          <a:p>
            <a:pPr lvl="0"/>
            <a:r>
              <a:rPr lang="en-US" dirty="0">
                <a:solidFill>
                  <a:prstClr val="black"/>
                </a:solidFill>
                <a:latin typeface="Century Gothic" panose="020B0502020202020204"/>
              </a:rPr>
              <a:t>•Main </a:t>
            </a:r>
            <a:r>
              <a:rPr lang="en-US" sz="2000" dirty="0">
                <a:solidFill>
                  <a:prstClr val="black"/>
                </a:solidFill>
                <a:latin typeface="Century Gothic" panose="020B0502020202020204"/>
              </a:rPr>
              <a:t>Beams(450*300) weight = 4045kN</a:t>
            </a:r>
          </a:p>
          <a:p>
            <a:pPr lvl="0"/>
            <a:endParaRPr lang="en-US" sz="2000" dirty="0">
              <a:solidFill>
                <a:prstClr val="black"/>
              </a:solidFill>
              <a:latin typeface="Century Gothic" panose="020B0502020202020204"/>
            </a:endParaRPr>
          </a:p>
          <a:p>
            <a:pPr lvl="0"/>
            <a:r>
              <a:rPr lang="en-US" sz="2000" dirty="0" smtClean="0">
                <a:solidFill>
                  <a:prstClr val="black"/>
                </a:solidFill>
                <a:latin typeface="Century Gothic" panose="020B0502020202020204"/>
              </a:rPr>
              <a:t>•</a:t>
            </a:r>
            <a:r>
              <a:rPr lang="en-US" sz="2000" dirty="0">
                <a:solidFill>
                  <a:prstClr val="black"/>
                </a:solidFill>
                <a:latin typeface="Century Gothic" panose="020B0502020202020204"/>
              </a:rPr>
              <a:t>Columns weight = 3410 </a:t>
            </a:r>
            <a:r>
              <a:rPr lang="en-US" sz="2000" dirty="0" err="1">
                <a:solidFill>
                  <a:prstClr val="black"/>
                </a:solidFill>
                <a:latin typeface="Century Gothic" panose="020B0502020202020204"/>
              </a:rPr>
              <a:t>kN</a:t>
            </a:r>
            <a:endParaRPr lang="en-US" sz="2000" dirty="0">
              <a:solidFill>
                <a:prstClr val="black"/>
              </a:solidFill>
              <a:latin typeface="Century Gothic" panose="020B0502020202020204"/>
            </a:endParaRPr>
          </a:p>
          <a:p>
            <a:pPr lvl="0"/>
            <a:endParaRPr lang="en-US" sz="2000" dirty="0">
              <a:solidFill>
                <a:prstClr val="black"/>
              </a:solidFill>
              <a:latin typeface="Century Gothic" panose="020B0502020202020204"/>
            </a:endParaRPr>
          </a:p>
          <a:p>
            <a:pPr lvl="0"/>
            <a:r>
              <a:rPr lang="en-US" sz="2000" dirty="0">
                <a:solidFill>
                  <a:prstClr val="black"/>
                </a:solidFill>
                <a:latin typeface="Century Gothic" panose="020B0502020202020204"/>
              </a:rPr>
              <a:t>•Shear wall weight = 8919kN</a:t>
            </a:r>
          </a:p>
          <a:p>
            <a:pPr lvl="0"/>
            <a:endParaRPr lang="en-US" sz="2000" dirty="0">
              <a:solidFill>
                <a:prstClr val="black"/>
              </a:solidFill>
              <a:latin typeface="Century Gothic" panose="020B0502020202020204"/>
            </a:endParaRPr>
          </a:p>
          <a:p>
            <a:pPr lvl="0"/>
            <a:r>
              <a:rPr lang="en-US" sz="2000" dirty="0">
                <a:solidFill>
                  <a:prstClr val="black"/>
                </a:solidFill>
                <a:latin typeface="Century Gothic" panose="020B0502020202020204"/>
              </a:rPr>
              <a:t>•Slab weight = 14619kN</a:t>
            </a:r>
          </a:p>
          <a:p>
            <a:pPr lvl="0"/>
            <a:endParaRPr lang="en-US" sz="2000" dirty="0">
              <a:solidFill>
                <a:prstClr val="black"/>
              </a:solidFill>
              <a:latin typeface="Century Gothic" panose="020B0502020202020204"/>
            </a:endParaRPr>
          </a:p>
          <a:p>
            <a:pPr lvl="0"/>
            <a:r>
              <a:rPr lang="en-US" sz="2000" dirty="0" smtClean="0">
                <a:solidFill>
                  <a:prstClr val="black"/>
                </a:solidFill>
                <a:latin typeface="Century Gothic" panose="020B0502020202020204"/>
              </a:rPr>
              <a:t>Total </a:t>
            </a:r>
            <a:r>
              <a:rPr lang="en-US" sz="2000" dirty="0">
                <a:solidFill>
                  <a:prstClr val="black"/>
                </a:solidFill>
                <a:latin typeface="Century Gothic" panose="020B0502020202020204"/>
              </a:rPr>
              <a:t>weight due to dead loads = </a:t>
            </a:r>
            <a:r>
              <a:rPr lang="en-US" sz="2000" b="1" dirty="0" smtClean="0">
                <a:solidFill>
                  <a:prstClr val="black"/>
                </a:solidFill>
                <a:latin typeface="Century Gothic" panose="020B0502020202020204"/>
              </a:rPr>
              <a:t>30994 </a:t>
            </a:r>
            <a:r>
              <a:rPr lang="en-US" sz="2000" b="1" dirty="0" err="1" smtClean="0">
                <a:solidFill>
                  <a:prstClr val="black"/>
                </a:solidFill>
                <a:latin typeface="Century Gothic" panose="020B0502020202020204"/>
              </a:rPr>
              <a:t>kN</a:t>
            </a:r>
            <a:endParaRPr lang="en-US" sz="2000" b="1" dirty="0">
              <a:solidFill>
                <a:prstClr val="black"/>
              </a:solidFill>
              <a:latin typeface="Century Gothic" panose="020B0502020202020204"/>
            </a:endParaRPr>
          </a:p>
        </p:txBody>
      </p:sp>
    </p:spTree>
    <p:extLst>
      <p:ext uri="{BB962C8B-B14F-4D97-AF65-F5344CB8AC3E}">
        <p14:creationId xmlns:p14="http://schemas.microsoft.com/office/powerpoint/2010/main" val="371251888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60</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038600" y="-80095"/>
            <a:ext cx="4618572" cy="707886"/>
          </a:xfrm>
          <a:prstGeom prst="rect">
            <a:avLst/>
          </a:prstGeom>
        </p:spPr>
        <p:txBody>
          <a:bodyPr wrap="none">
            <a:spAutoFit/>
          </a:bodyPr>
          <a:lstStyle/>
          <a:p>
            <a:pPr lvl="0"/>
            <a:r>
              <a:rPr lang="en-US" sz="4000" b="1" dirty="0" smtClean="0">
                <a:solidFill>
                  <a:srgbClr val="FFC000"/>
                </a:solidFill>
              </a:rPr>
              <a:t>5.1: </a:t>
            </a:r>
            <a:r>
              <a:rPr lang="en-US" sz="4000" b="1" dirty="0" smtClean="0">
                <a:solidFill>
                  <a:srgbClr val="70AD47">
                    <a:lumMod val="75000"/>
                  </a:srgbClr>
                </a:solidFill>
              </a:rPr>
              <a:t>Design of Beams</a:t>
            </a:r>
            <a:endParaRPr lang="en-US" dirty="0">
              <a:solidFill>
                <a:srgbClr val="70AD47">
                  <a:lumMod val="75000"/>
                </a:srgbClr>
              </a:solidFill>
            </a:endParaRPr>
          </a:p>
        </p:txBody>
      </p:sp>
      <p:sp>
        <p:nvSpPr>
          <p:cNvPr id="6" name="Rectangle 5"/>
          <p:cNvSpPr/>
          <p:nvPr/>
        </p:nvSpPr>
        <p:spPr>
          <a:xfrm>
            <a:off x="3908323" y="483864"/>
            <a:ext cx="7445477" cy="523220"/>
          </a:xfrm>
          <a:prstGeom prst="rect">
            <a:avLst/>
          </a:prstGeom>
        </p:spPr>
        <p:txBody>
          <a:bodyPr wrap="square">
            <a:spAutoFit/>
          </a:bodyPr>
          <a:lstStyle/>
          <a:p>
            <a:pPr lvl="0" algn="ctr"/>
            <a:r>
              <a:rPr lang="en-US" sz="2800" b="1" dirty="0" smtClean="0">
                <a:solidFill>
                  <a:srgbClr val="7030A0"/>
                </a:solidFill>
                <a:latin typeface="Century Gothic" panose="020B0502020202020204"/>
              </a:rPr>
              <a:t>5.1.4</a:t>
            </a:r>
            <a:r>
              <a:rPr lang="en-US" sz="2800" b="1" dirty="0" smtClean="0">
                <a:solidFill>
                  <a:srgbClr val="ED7D31">
                    <a:lumMod val="75000"/>
                  </a:srgbClr>
                </a:solidFill>
                <a:latin typeface="Century Gothic" panose="020B0502020202020204"/>
              </a:rPr>
              <a:t>:</a:t>
            </a:r>
            <a:r>
              <a:rPr lang="en-US" sz="2800" b="1" dirty="0" smtClean="0">
                <a:solidFill>
                  <a:srgbClr val="ED7D31">
                    <a:lumMod val="50000"/>
                  </a:srgbClr>
                </a:solidFill>
                <a:latin typeface="Century Gothic" panose="020B0502020202020204"/>
              </a:rPr>
              <a:t> Example of Beam Reinforcement   </a:t>
            </a:r>
            <a:endParaRPr lang="en-US" sz="2800" b="1" dirty="0">
              <a:solidFill>
                <a:srgbClr val="ED7D31">
                  <a:lumMod val="50000"/>
                </a:srgbClr>
              </a:solidFill>
              <a:latin typeface="Century Gothic" panose="020B0502020202020204"/>
            </a:endParaRPr>
          </a:p>
        </p:txBody>
      </p:sp>
      <p:pic>
        <p:nvPicPr>
          <p:cNvPr id="11" name="Picture 10"/>
          <p:cNvPicPr/>
          <p:nvPr/>
        </p:nvPicPr>
        <p:blipFill>
          <a:blip r:embed="rId2">
            <a:extLst>
              <a:ext uri="{28A0092B-C50C-407E-A947-70E740481C1C}">
                <a14:useLocalDpi xmlns:a14="http://schemas.microsoft.com/office/drawing/2010/main" val="0"/>
              </a:ext>
            </a:extLst>
          </a:blip>
          <a:stretch>
            <a:fillRect/>
          </a:stretch>
        </p:blipFill>
        <p:spPr>
          <a:xfrm>
            <a:off x="1716258" y="1036376"/>
            <a:ext cx="9197548" cy="5305777"/>
          </a:xfrm>
          <a:prstGeom prst="rect">
            <a:avLst/>
          </a:prstGeom>
        </p:spPr>
      </p:pic>
    </p:spTree>
    <p:extLst>
      <p:ext uri="{BB962C8B-B14F-4D97-AF65-F5344CB8AC3E}">
        <p14:creationId xmlns:p14="http://schemas.microsoft.com/office/powerpoint/2010/main" val="137695836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61</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718071" y="2202037"/>
                <a:ext cx="6096000" cy="3987502"/>
              </a:xfrm>
              <a:prstGeom prst="rect">
                <a:avLst/>
              </a:prstGeom>
            </p:spPr>
            <p:txBody>
              <a:bodyPr>
                <a:spAutoFit/>
              </a:bodyPr>
              <a:lstStyle/>
              <a:p>
                <a:pPr marL="365760" marR="0" lvl="0" indent="-274320" defTabSz="914400" eaLnBrk="1" fontAlgn="auto" latinLnBrk="0" hangingPunct="1">
                  <a:lnSpc>
                    <a:spcPct val="115000"/>
                  </a:lnSpc>
                  <a:spcBef>
                    <a:spcPts val="2000"/>
                  </a:spcBef>
                  <a:spcAft>
                    <a:spcPts val="1000"/>
                  </a:spcAft>
                  <a:buClrTx/>
                  <a:buSzTx/>
                  <a:buFontTx/>
                  <a:buNone/>
                  <a:tabLst/>
                  <a:defRPr/>
                </a:pPr>
                <a:r>
                  <a:rPr kumimoji="0" lang="en-US" sz="2000" b="1"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Pu = 2748.62 </a:t>
                </a:r>
                <a:r>
                  <a:rPr kumimoji="0" lang="en-US" sz="2000" b="1" i="0" u="none" strike="noStrike" kern="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kN</a:t>
                </a:r>
                <a:r>
                  <a:rPr kumimoji="0" lang="en-US" sz="2000" b="1"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endParaRPr kumimoji="0" lang="en-US" sz="1600" b="1" i="0" u="none" strike="noStrike" kern="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365760" marR="0" lvl="0" indent="-274320" defTabSz="914400" eaLnBrk="1" fontAlgn="auto" latinLnBrk="0" hangingPunct="1">
                  <a:lnSpc>
                    <a:spcPct val="115000"/>
                  </a:lnSpc>
                  <a:spcBef>
                    <a:spcPts val="2000"/>
                  </a:spcBef>
                  <a:spcAft>
                    <a:spcPts val="1000"/>
                  </a:spcAft>
                  <a:buClrTx/>
                  <a:buSzTx/>
                  <a:buFontTx/>
                  <a:buNone/>
                  <a:tabLst/>
                  <a:defRPr/>
                </a:pPr>
                <a:r>
                  <a:rPr kumimoji="0" lang="en-US" sz="20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0.1Ag fc = 0.1*28*600*250 = 420 </a:t>
                </a:r>
                <a:r>
                  <a:rPr kumimoji="0" lang="en-US" sz="2000" b="0" i="0" u="none" strike="noStrike" kern="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kN</a:t>
                </a:r>
                <a:r>
                  <a:rPr kumimoji="0" lang="en-US" sz="20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endParaRPr kumimoji="0" lang="en-US" sz="1600" b="0" i="0" u="none" strike="noStrike" kern="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365760" marR="0" lvl="0" indent="-274320" defTabSz="914400" eaLnBrk="1" fontAlgn="auto" latinLnBrk="0" hangingPunct="1">
                  <a:lnSpc>
                    <a:spcPct val="115000"/>
                  </a:lnSpc>
                  <a:spcBef>
                    <a:spcPts val="2000"/>
                  </a:spcBef>
                  <a:spcAft>
                    <a:spcPts val="1000"/>
                  </a:spcAft>
                  <a:buClrTx/>
                  <a:buSzTx/>
                  <a:buFontTx/>
                  <a:buNone/>
                  <a:tabLst/>
                  <a:defRPr/>
                </a:pPr>
                <a:r>
                  <a:rPr kumimoji="0" lang="en-US" sz="20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So 0.1Ag fc &lt; Pu so design it Sa column </a:t>
                </a:r>
                <a:endParaRPr kumimoji="0" lang="en-US" sz="1600" b="0" i="0" u="none" strike="noStrike" kern="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365760" marR="0" lvl="0" indent="-274320" defTabSz="914400" eaLnBrk="1" fontAlgn="auto" latinLnBrk="0" hangingPunct="1">
                  <a:lnSpc>
                    <a:spcPct val="115000"/>
                  </a:lnSpc>
                  <a:spcBef>
                    <a:spcPts val="2000"/>
                  </a:spcBef>
                  <a:spcAft>
                    <a:spcPts val="100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I</m:t>
                          </m:r>
                        </m:e>
                        <m:sub>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C</m:t>
                          </m:r>
                        </m:sub>
                      </m:sSub>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f>
                        <m:f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num>
                        <m:den>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12</m:t>
                          </m:r>
                        </m:den>
                      </m:f>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b</m:t>
                      </m:r>
                      <m:sSup>
                        <m:sSup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h</m:t>
                          </m:r>
                        </m:e>
                        <m:sup>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sup>
                      </m:sSup>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f>
                        <m:f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num>
                        <m:den>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12</m:t>
                          </m:r>
                        </m:den>
                      </m:f>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250</m:t>
                      </m:r>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Sup>
                        <m:sSup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600</m:t>
                          </m:r>
                        </m:e>
                        <m:sup>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sup>
                      </m:sSup>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15</m:t>
                      </m:r>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Sup>
                        <m:sSup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10</m:t>
                          </m:r>
                        </m:e>
                        <m:sup>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sup>
                      </m:sSup>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sSup>
                        <m:sSup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m:t>
                          </m:r>
                        </m:e>
                        <m:sup>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m:t>
                          </m:r>
                        </m:sup>
                      </m:sSup>
                    </m:oMath>
                  </m:oMathPara>
                </a14:m>
                <a:endParaRPr kumimoji="0" lang="en-US" sz="1600" b="0" i="0" u="none" strike="noStrike" kern="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365760" marR="0" lvl="0" indent="-274320" defTabSz="914400" eaLnBrk="1" fontAlgn="auto" latinLnBrk="0" hangingPunct="1">
                  <a:lnSpc>
                    <a:spcPct val="115000"/>
                  </a:lnSpc>
                  <a:spcBef>
                    <a:spcPts val="2000"/>
                  </a:spcBef>
                  <a:spcAft>
                    <a:spcPts val="100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I</m:t>
                          </m:r>
                        </m:e>
                        <m:sub>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b</m:t>
                          </m:r>
                        </m:sub>
                      </m:sSub>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f>
                        <m:f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num>
                        <m:den>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12</m:t>
                          </m:r>
                        </m:den>
                      </m:f>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b</m:t>
                      </m:r>
                      <m:sSup>
                        <m:sSup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h</m:t>
                          </m:r>
                        </m:e>
                        <m:sup>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sup>
                      </m:sSup>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f>
                        <m:f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num>
                        <m:den>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12</m:t>
                          </m:r>
                        </m:den>
                      </m:f>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300</m:t>
                      </m:r>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Sup>
                        <m:sSup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450</m:t>
                          </m:r>
                        </m:e>
                        <m:sup>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sup>
                      </m:sSup>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7</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97</m:t>
                      </m:r>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Sup>
                        <m:sSup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10</m:t>
                          </m:r>
                        </m:e>
                        <m:sup>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m:t>
                          </m:r>
                        </m:sup>
                      </m:sSup>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sSup>
                        <m:sSup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m:t>
                          </m:r>
                        </m:e>
                        <m:sup>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m:t>
                          </m:r>
                        </m:sup>
                      </m:sSup>
                    </m:oMath>
                  </m:oMathPara>
                </a14:m>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1" name="Rectangle 10"/>
              <p:cNvSpPr>
                <a:spLocks noRot="1" noChangeAspect="1" noMove="1" noResize="1" noEditPoints="1" noAdjustHandles="1" noChangeArrowheads="1" noChangeShapeType="1" noTextEdit="1"/>
              </p:cNvSpPr>
              <p:nvPr/>
            </p:nvSpPr>
            <p:spPr>
              <a:xfrm>
                <a:off x="718071" y="2202037"/>
                <a:ext cx="6096000" cy="3987502"/>
              </a:xfrm>
              <a:prstGeom prst="rect">
                <a:avLst/>
              </a:prstGeom>
              <a:blipFill rotWithShape="0">
                <a:blip r:embed="rId2"/>
                <a:stretch>
                  <a:fillRect t="-306"/>
                </a:stretch>
              </a:blipFill>
            </p:spPr>
            <p:txBody>
              <a:bodyPr/>
              <a:lstStyle/>
              <a:p>
                <a:r>
                  <a:rPr lang="en-US">
                    <a:noFill/>
                  </a:rPr>
                  <a:t> </a:t>
                </a:r>
              </a:p>
            </p:txBody>
          </p:sp>
        </mc:Fallback>
      </mc:AlternateContent>
      <p:pic>
        <p:nvPicPr>
          <p:cNvPr id="12" name="Picture 11"/>
          <p:cNvPicPr/>
          <p:nvPr/>
        </p:nvPicPr>
        <p:blipFill>
          <a:blip r:embed="rId3">
            <a:extLst>
              <a:ext uri="{28A0092B-C50C-407E-A947-70E740481C1C}">
                <a14:useLocalDpi xmlns:a14="http://schemas.microsoft.com/office/drawing/2010/main" val="0"/>
              </a:ext>
            </a:extLst>
          </a:blip>
          <a:stretch>
            <a:fillRect/>
          </a:stretch>
        </p:blipFill>
        <p:spPr>
          <a:xfrm>
            <a:off x="5615158" y="1949942"/>
            <a:ext cx="5915660" cy="1280160"/>
          </a:xfrm>
          <a:prstGeom prst="rect">
            <a:avLst/>
          </a:prstGeom>
        </p:spPr>
      </p:pic>
    </p:spTree>
    <p:extLst>
      <p:ext uri="{BB962C8B-B14F-4D97-AF65-F5344CB8AC3E}">
        <p14:creationId xmlns:p14="http://schemas.microsoft.com/office/powerpoint/2010/main" val="223686657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62</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3" name="Rectangle 12"/>
              <p:cNvSpPr/>
              <p:nvPr/>
            </p:nvSpPr>
            <p:spPr>
              <a:xfrm>
                <a:off x="774741" y="2038923"/>
                <a:ext cx="6096000" cy="1937197"/>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2000" b="0" i="1" u="none" strike="noStrike" kern="0" cap="none" spc="0" normalizeH="0" baseline="0" noProof="0" smtClean="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γ</m:t>
                          </m:r>
                        </m:e>
                        <m:sub>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A</m:t>
                          </m:r>
                        </m:sub>
                      </m:sSub>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f>
                        <m:f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nary>
                            <m:naryPr>
                              <m:chr m:val="∑"/>
                              <m:limLoc m:val="undOvr"/>
                              <m:subHide m:val="on"/>
                              <m:supHide m:val="on"/>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naryPr>
                            <m:sub/>
                            <m:sup/>
                            <m:e>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EI</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Sub>
                                <m:sSub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L</m:t>
                                  </m:r>
                                </m:e>
                                <m:sub>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C</m:t>
                                  </m:r>
                                </m:sub>
                              </m:sSub>
                            </m:e>
                          </m:nary>
                        </m:num>
                        <m:den>
                          <m:nary>
                            <m:naryPr>
                              <m:chr m:val="∑"/>
                              <m:limLoc m:val="undOvr"/>
                              <m:subHide m:val="on"/>
                              <m:supHide m:val="on"/>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naryPr>
                            <m:sub/>
                            <m:sup/>
                            <m:e>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EI</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Sub>
                                <m:sSub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L</m:t>
                                  </m:r>
                                </m:e>
                                <m:sub>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B</m:t>
                                  </m:r>
                                </m:sub>
                              </m:sSub>
                            </m:e>
                          </m:nary>
                        </m:den>
                      </m:f>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f>
                        <m:f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15</m:t>
                          </m:r>
                          <m:sSup>
                            <m:sSup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10</m:t>
                              </m:r>
                            </m:e>
                            <m:sup>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sup>
                          </m:sSup>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num>
                        <m:den>
                          <m:f>
                            <m:f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7</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97</m:t>
                              </m:r>
                              <m:sSup>
                                <m:sSup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10</m:t>
                                  </m:r>
                                </m:e>
                                <m:sup>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sup>
                              </m:sSup>
                            </m:num>
                            <m:den>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m:t>
                              </m:r>
                            </m:den>
                          </m:f>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7</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97</m:t>
                              </m:r>
                              <m:sSup>
                                <m:sSup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10</m:t>
                                  </m:r>
                                </m:e>
                                <m:sup>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sup>
                              </m:sSup>
                            </m:num>
                            <m:den>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8</m:t>
                              </m:r>
                            </m:den>
                          </m:f>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 </m:t>
                          </m:r>
                          <m:f>
                            <m:f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7</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97</m:t>
                              </m:r>
                              <m:sSup>
                                <m:sSup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10</m:t>
                                  </m:r>
                                </m:e>
                                <m:sup>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sup>
                              </m:sSup>
                            </m:num>
                            <m:den>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5</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m:t>
                              </m:r>
                            </m:den>
                          </m:f>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f>
                            <m:f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7</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97</m:t>
                              </m:r>
                              <m:sSup>
                                <m:sSup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10</m:t>
                                  </m:r>
                                </m:e>
                                <m:sup>
                                  <m: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m:t>
                                  </m:r>
                                </m:sup>
                              </m:sSup>
                            </m:num>
                            <m:den>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m:t>
                              </m:r>
                            </m:den>
                          </m:f>
                        </m:den>
                      </m:f>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8</m:t>
                      </m:r>
                      <m: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sSub>
                        <m:sSubPr>
                          <m:ctrlPr>
                            <a:rPr kumimoji="0" lang="en-US" sz="2000" b="0" i="1"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γ</m:t>
                          </m:r>
                        </m:e>
                        <m:sub>
                          <m:r>
                            <m:rPr>
                              <m:sty m:val="p"/>
                            </m:rPr>
                            <a:rPr kumimoji="0" lang="en-US" sz="2000" b="0" i="0" u="none" strike="noStrike" kern="0" cap="none" spc="0" normalizeH="0" baseline="0" noProof="0">
                              <a:ln>
                                <a:noFill/>
                              </a:ln>
                              <a:solidFill>
                                <a:prstClr val="black"/>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B</m:t>
                          </m:r>
                        </m:sub>
                      </m:sSub>
                    </m:oMath>
                  </m:oMathPara>
                </a14:m>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3" name="Rectangle 12"/>
              <p:cNvSpPr>
                <a:spLocks noRot="1" noChangeAspect="1" noMove="1" noResize="1" noEditPoints="1" noAdjustHandles="1" noChangeArrowheads="1" noChangeShapeType="1" noTextEdit="1"/>
              </p:cNvSpPr>
              <p:nvPr/>
            </p:nvSpPr>
            <p:spPr>
              <a:xfrm>
                <a:off x="774741" y="2038923"/>
                <a:ext cx="6096000" cy="1937197"/>
              </a:xfrm>
              <a:prstGeom prst="rect">
                <a:avLst/>
              </a:prstGeom>
              <a:blipFill rotWithShape="0">
                <a:blip r:embed="rId2"/>
                <a:stretch>
                  <a:fillRect t="-26415" r="-6300" b="-3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762000" y="4199169"/>
                <a:ext cx="6096000" cy="2339743"/>
              </a:xfrm>
              <a:prstGeom prst="rect">
                <a:avLst/>
              </a:prstGeom>
            </p:spPr>
            <p:txBody>
              <a:bodyPr>
                <a:spAutoFit/>
              </a:bodyPr>
              <a:lstStyle/>
              <a:p>
                <a:pPr marL="365760" lvl="0" indent="-274320">
                  <a:lnSpc>
                    <a:spcPct val="115000"/>
                  </a:lnSpc>
                  <a:spcBef>
                    <a:spcPts val="2000"/>
                  </a:spcBef>
                  <a:spcAft>
                    <a:spcPts val="1000"/>
                  </a:spcAft>
                </a:pPr>
                <a:r>
                  <a:rPr lang="en-US" sz="2400" dirty="0" smtClean="0">
                    <a:solidFill>
                      <a:prstClr val="black"/>
                    </a:solidFill>
                    <a:latin typeface="Times New Roman" panose="02020603050405020304" pitchFamily="18" charset="0"/>
                    <a:ea typeface="Times New Roman" panose="02020603050405020304" pitchFamily="18" charset="0"/>
                    <a:cs typeface="Arial" panose="020B0604020202020204" pitchFamily="34" charset="0"/>
                  </a:rPr>
                  <a:t>So the value of K =1.72</a:t>
                </a:r>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m:t>
                          </m:r>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u</m:t>
                              </m:r>
                            </m:sub>
                          </m:sSub>
                        </m:num>
                        <m:den>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r</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h</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&gt;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22</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cr</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π</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EI</m:t>
                          </m:r>
                        </m:num>
                        <m:den>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KL</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14</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EI</m:t>
                          </m:r>
                        </m:num>
                        <m:den>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72</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den>
                      </m:f>
                      <m:r>
                        <a:rPr lang="en-US" sz="1600" b="0" i="1" smtClean="0">
                          <a:solidFill>
                            <a:prstClr val="black"/>
                          </a:solidFill>
                          <a:latin typeface="Cambria Math" panose="02040503050406030204" pitchFamily="18" charset="0"/>
                          <a:ea typeface="Calibri" panose="020F0502020204030204" pitchFamily="34" charset="0"/>
                          <a:cs typeface="Arial" panose="020B0604020202020204" pitchFamily="34" charset="0"/>
                        </a:rPr>
                        <m:t> </m:t>
                      </m:r>
                    </m:oMath>
                  </m:oMathPara>
                </a14:m>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762000" y="4199169"/>
                <a:ext cx="6096000" cy="2339743"/>
              </a:xfrm>
              <a:prstGeom prst="rect">
                <a:avLst/>
              </a:prstGeom>
              <a:blipFill rotWithShape="0">
                <a:blip r:embed="rId3"/>
                <a:stretch>
                  <a:fillRect t="-1042"/>
                </a:stretch>
              </a:blipFill>
            </p:spPr>
            <p:txBody>
              <a:bodyPr/>
              <a:lstStyle/>
              <a:p>
                <a:r>
                  <a:rPr lang="en-US">
                    <a:noFill/>
                  </a:rPr>
                  <a:t> </a:t>
                </a:r>
              </a:p>
            </p:txBody>
          </p:sp>
        </mc:Fallback>
      </mc:AlternateContent>
    </p:spTree>
    <p:extLst>
      <p:ext uri="{BB962C8B-B14F-4D97-AF65-F5344CB8AC3E}">
        <p14:creationId xmlns:p14="http://schemas.microsoft.com/office/powerpoint/2010/main" val="110352608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63</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452216" y="2139033"/>
                <a:ext cx="8305800" cy="4057586"/>
              </a:xfrm>
              <a:prstGeom prst="rect">
                <a:avLst/>
              </a:prstGeom>
            </p:spPr>
            <p:txBody>
              <a:bodyPr wrap="square">
                <a:spAutoFit/>
              </a:bodyPr>
              <a:lstStyle/>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EI</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25</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Es</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Ig</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25</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10</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m:t>
                          </m:r>
                        </m:sup>
                      </m:sSup>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12</m:t>
                          </m:r>
                        </m:den>
                      </m:f>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25</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sup>
                      </m:s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157500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naryPr>
                        <m:sub/>
                        <m:sup/>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pu</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Ex</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38186</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e>
                      </m:nary>
                    </m:oMath>
                  </m:oMathPara>
                </a14:m>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naryPr>
                        <m:sub/>
                        <m:sup/>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pcr</m:t>
                          </m:r>
                        </m:e>
                      </m:nary>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29</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14</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157500</m:t>
                              </m:r>
                            </m:num>
                            <m:den>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72</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e>
                                  </m:d>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den>
                          </m:f>
                        </m:e>
                      </m: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1486555</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δ</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nary>
                                <m:naryPr>
                                  <m:chr m:val="∑"/>
                                  <m:limLoc m:val="undOvr"/>
                                  <m:subHide m:val="on"/>
                                  <m:supHide m:val="on"/>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naryPr>
                                <m:sub/>
                                <m:sup/>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pu</m:t>
                                  </m:r>
                                </m:e>
                              </m:nary>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nary>
                                <m:naryPr>
                                  <m:chr m:val="∑"/>
                                  <m:limLoc m:val="undOvr"/>
                                  <m:subHide m:val="on"/>
                                  <m:supHide m:val="on"/>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naryPr>
                                <m:sub/>
                                <m:sup/>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pcr</m:t>
                                  </m:r>
                                </m:e>
                              </m:nary>
                            </m:den>
                          </m:f>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38186</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21</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75</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1486555</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den>
                          </m:f>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452216" y="2139033"/>
                <a:ext cx="8305800" cy="4057586"/>
              </a:xfrm>
              <a:prstGeom prst="rect">
                <a:avLst/>
              </a:prstGeom>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2639896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64</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533400" y="2421879"/>
                <a:ext cx="6096000" cy="2845907"/>
              </a:xfrm>
              <a:prstGeom prst="rect">
                <a:avLst/>
              </a:prstGeom>
            </p:spPr>
            <p:txBody>
              <a:bodyPr>
                <a:spAutoFit/>
              </a:bodyPr>
              <a:lstStyle/>
              <a:p>
                <a:pPr marL="365760" lvl="0" indent="-274320">
                  <a:lnSpc>
                    <a:spcPct val="115000"/>
                  </a:lnSpc>
                  <a:spcBef>
                    <a:spcPts val="2000"/>
                  </a:spcBef>
                  <a:spcAft>
                    <a:spcPts val="1000"/>
                  </a:spcAft>
                </a:pP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Calculate </a:t>
                </a:r>
                <a:r>
                  <a:rPr lang="en-US" sz="2000" dirty="0" smtClean="0">
                    <a:solidFill>
                      <a:prstClr val="black"/>
                    </a:solidFill>
                    <a:latin typeface="Times New Roman" panose="02020603050405020304" pitchFamily="18" charset="0"/>
                    <a:ea typeface="Times New Roman" panose="02020603050405020304" pitchFamily="18" charset="0"/>
                    <a:cs typeface="Arial" panose="020B0604020202020204" pitchFamily="34" charset="0"/>
                  </a:rPr>
                  <a:t>M2: </a:t>
                </a:r>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ns</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δ</m:t>
                      </m:r>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sub>
                      </m:sSub>
                    </m:oMath>
                  </m:oMathPara>
                </a14:m>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ns</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Ex</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m:t>
                      </m:r>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e>
                      </m: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m:t>
                          </m:r>
                        </m:e>
                      </m: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25</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r>
                  <a:rPr lang="en-US" sz="2000" dirty="0">
                    <a:solidFill>
                      <a:prstClr val="black"/>
                    </a:solidFill>
                    <a:latin typeface="Times New Roman" panose="02020603050405020304" pitchFamily="18" charset="0"/>
                    <a:ea typeface="Times New Roman" panose="02020603050405020304" pitchFamily="18" charset="0"/>
                  </a:rPr>
                  <a:t>Compare this value with the value of moment from top steel of Beams</a:t>
                </a:r>
                <a:r>
                  <a:rPr lang="en-US" dirty="0">
                    <a:solidFill>
                      <a:prstClr val="black"/>
                    </a:solidFill>
                    <a:latin typeface="Times New Roman" panose="02020603050405020304" pitchFamily="18" charset="0"/>
                    <a:ea typeface="Times New Roman" panose="02020603050405020304" pitchFamily="18" charset="0"/>
                  </a:rPr>
                  <a:t>: </a:t>
                </a:r>
                <a:endParaRPr lang="en-US" dirty="0">
                  <a:solidFill>
                    <a:prstClr val="black"/>
                  </a:solidFill>
                  <a:latin typeface="Century Gothic" panose="020B0502020202020204"/>
                </a:endParaRPr>
              </a:p>
            </p:txBody>
          </p:sp>
        </mc:Choice>
        <mc:Fallback xmlns="">
          <p:sp>
            <p:nvSpPr>
              <p:cNvPr id="11" name="Rectangle 10"/>
              <p:cNvSpPr>
                <a:spLocks noRot="1" noChangeAspect="1" noMove="1" noResize="1" noEditPoints="1" noAdjustHandles="1" noChangeArrowheads="1" noChangeShapeType="1" noTextEdit="1"/>
              </p:cNvSpPr>
              <p:nvPr/>
            </p:nvSpPr>
            <p:spPr>
              <a:xfrm>
                <a:off x="533400" y="2421879"/>
                <a:ext cx="6096000" cy="2845907"/>
              </a:xfrm>
              <a:prstGeom prst="rect">
                <a:avLst/>
              </a:prstGeom>
              <a:blipFill rotWithShape="0">
                <a:blip r:embed="rId2"/>
                <a:stretch>
                  <a:fillRect l="-1100" t="-428" b="-2998"/>
                </a:stretch>
              </a:blipFill>
            </p:spPr>
            <p:txBody>
              <a:bodyPr/>
              <a:lstStyle/>
              <a:p>
                <a:r>
                  <a:rPr lang="en-US">
                    <a:noFill/>
                  </a:rPr>
                  <a:t> </a:t>
                </a:r>
              </a:p>
            </p:txBody>
          </p:sp>
        </mc:Fallback>
      </mc:AlternateContent>
    </p:spTree>
    <p:extLst>
      <p:ext uri="{BB962C8B-B14F-4D97-AF65-F5344CB8AC3E}">
        <p14:creationId xmlns:p14="http://schemas.microsoft.com/office/powerpoint/2010/main" val="394384879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65</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860322" y="2268735"/>
                <a:ext cx="7116059" cy="3368102"/>
              </a:xfrm>
              <a:prstGeom prst="rect">
                <a:avLst/>
              </a:prstGeom>
            </p:spPr>
            <p:txBody>
              <a:bodyPr wrap="square">
                <a:spAutoFit/>
              </a:bodyPr>
              <a:lstStyle/>
              <a:p>
                <a:pPr marL="365760" lvl="0" indent="-274320">
                  <a:lnSpc>
                    <a:spcPct val="115000"/>
                  </a:lnSpc>
                  <a:spcBef>
                    <a:spcPts val="2000"/>
                  </a:spcBef>
                  <a:spcAft>
                    <a:spcPts val="1000"/>
                  </a:spcAft>
                </a:pP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So As = 497 </a:t>
                </a:r>
                <a14:m>
                  <m:oMath xmlns:m="http://schemas.openxmlformats.org/officeDocument/2006/math">
                    <m:sSup>
                      <m:sSup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e>
                      <m: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a = </a:t>
                </a:r>
                <a14:m>
                  <m:oMath xmlns:m="http://schemas.openxmlformats.org/officeDocument/2006/math">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As</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fy</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85</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fc</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b</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497</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420</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85</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28</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300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29</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24</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n</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25</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fy</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As</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e>
                      </m: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25</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420</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497</m:t>
                      </m:r>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560</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29</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24</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e>
                      </m: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142</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1.2*</a:t>
                </a:r>
                <a14:m>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n</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170.77 </a:t>
                </a:r>
                <a:r>
                  <a:rPr lang="en-US" sz="20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kN.m</a:t>
                </a:r>
                <a:r>
                  <a:rPr lang="en-US" sz="1600" dirty="0">
                    <a:solidFill>
                      <a:prstClr val="black"/>
                    </a:solidFill>
                    <a:latin typeface="Calibri" panose="020F0502020204030204" pitchFamily="34" charset="0"/>
                    <a:ea typeface="Times New Roman" panose="02020603050405020304" pitchFamily="18" charset="0"/>
                    <a:cs typeface="Arial" panose="020B0604020202020204" pitchFamily="34" charset="0"/>
                  </a:rPr>
                  <a:t>,  </a:t>
                </a: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So 1.2*</a:t>
                </a:r>
                <a14:m>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n</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&gt; </a:t>
                </a:r>
                <a14:m>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b>
                    </m:sSub>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so take 1.2*</a:t>
                </a:r>
                <a14:m>
                  <m:oMath xmlns:m="http://schemas.openxmlformats.org/officeDocument/2006/math">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n</m:t>
                        </m:r>
                      </m:sub>
                    </m:sSub>
                  </m:oMath>
                </a14:m>
                <a:endParaRPr lang="en-US" sz="14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860322" y="2268735"/>
                <a:ext cx="7116059" cy="3368102"/>
              </a:xfrm>
              <a:prstGeom prst="rect">
                <a:avLst/>
              </a:prstGeom>
              <a:blipFill rotWithShape="0">
                <a:blip r:embed="rId2"/>
                <a:stretch>
                  <a:fillRect t="-362" b="-1447"/>
                </a:stretch>
              </a:blipFill>
            </p:spPr>
            <p:txBody>
              <a:bodyPr/>
              <a:lstStyle/>
              <a:p>
                <a:r>
                  <a:rPr lang="en-US">
                    <a:noFill/>
                  </a:rPr>
                  <a:t> </a:t>
                </a:r>
              </a:p>
            </p:txBody>
          </p:sp>
        </mc:Fallback>
      </mc:AlternateContent>
      <p:pic>
        <p:nvPicPr>
          <p:cNvPr id="12" name="Picture 11"/>
          <p:cNvPicPr>
            <a:picLocks noChangeAspect="1"/>
          </p:cNvPicPr>
          <p:nvPr/>
        </p:nvPicPr>
        <p:blipFill>
          <a:blip r:embed="rId3"/>
          <a:stretch>
            <a:fillRect/>
          </a:stretch>
        </p:blipFill>
        <p:spPr>
          <a:xfrm>
            <a:off x="6558752" y="1257391"/>
            <a:ext cx="4708421" cy="2500934"/>
          </a:xfrm>
          <a:prstGeom prst="rect">
            <a:avLst/>
          </a:prstGeom>
        </p:spPr>
      </p:pic>
    </p:spTree>
    <p:extLst>
      <p:ext uri="{BB962C8B-B14F-4D97-AF65-F5344CB8AC3E}">
        <p14:creationId xmlns:p14="http://schemas.microsoft.com/office/powerpoint/2010/main" val="4690179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66</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52217" y="1479744"/>
            <a:ext cx="3129183"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585177" y="2385389"/>
                <a:ext cx="11021645" cy="3620799"/>
              </a:xfrm>
              <a:prstGeom prst="rect">
                <a:avLst/>
              </a:prstGeom>
            </p:spPr>
            <p:txBody>
              <a:bodyPr wrap="square">
                <a:spAutoFit/>
              </a:bodyPr>
              <a:lstStyle/>
              <a:p>
                <a:pPr marL="365760" lvl="0" indent="-274320">
                  <a:lnSpc>
                    <a:spcPct val="115000"/>
                  </a:lnSpc>
                  <a:spcBef>
                    <a:spcPts val="2000"/>
                  </a:spcBef>
                  <a:spcAft>
                    <a:spcPts val="1000"/>
                  </a:spcAft>
                </a:pPr>
                <a:r>
                  <a:rPr lang="en-US" sz="28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Calculate MIII: </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 xmlns:m="http://schemas.openxmlformats.org/officeDocument/2006/math">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b>
                    </m:sSub>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ns</m:t>
                        </m:r>
                      </m:sub>
                    </m:sSub>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δ</m:t>
                    </m:r>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e>
                      <m:sub>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sub>
                    </m:sSub>
                  </m:oMath>
                </a14:m>
                <a:r>
                  <a:rPr lang="en-US" sz="28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1.4(5.6+4.3+0.7) + 2.11 + 1.1*41.23 = 62.3 </a:t>
                </a:r>
                <a:r>
                  <a:rPr lang="en-US" sz="28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kN.m</a:t>
                </a:r>
                <a:r>
                  <a:rPr lang="en-US" sz="28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8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Now check the dimensions according to the </a:t>
                </a:r>
                <a:r>
                  <a:rPr lang="en-US" sz="28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Bresler</a:t>
                </a:r>
                <a:r>
                  <a:rPr lang="en-US" sz="28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equation: </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f>
                        <m:f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pn</m:t>
                          </m:r>
                        </m:den>
                      </m:f>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px</m:t>
                          </m:r>
                        </m:den>
                      </m:f>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py</m:t>
                          </m:r>
                        </m:den>
                      </m:f>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8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e>
                            <m:sub>
                              <m:r>
                                <m:rPr>
                                  <m:sty m:val="p"/>
                                </m:rPr>
                                <a:rPr lang="en-US" sz="28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o</m:t>
                              </m:r>
                            </m:sub>
                          </m:sSub>
                        </m:den>
                      </m:f>
                    </m:oMath>
                  </m:oMathPara>
                </a14:m>
                <a:endParaRPr lang="en-US" sz="14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585177" y="2385389"/>
                <a:ext cx="11021645" cy="3620799"/>
              </a:xfrm>
              <a:prstGeom prst="rect">
                <a:avLst/>
              </a:prstGeom>
              <a:blipFill rotWithShape="0">
                <a:blip r:embed="rId2"/>
                <a:stretch>
                  <a:fillRect l="-332" t="-1010"/>
                </a:stretch>
              </a:blipFill>
            </p:spPr>
            <p:txBody>
              <a:bodyPr/>
              <a:lstStyle/>
              <a:p>
                <a:r>
                  <a:rPr lang="en-US">
                    <a:noFill/>
                  </a:rPr>
                  <a:t> </a:t>
                </a:r>
              </a:p>
            </p:txBody>
          </p:sp>
        </mc:Fallback>
      </mc:AlternateContent>
    </p:spTree>
    <p:extLst>
      <p:ext uri="{BB962C8B-B14F-4D97-AF65-F5344CB8AC3E}">
        <p14:creationId xmlns:p14="http://schemas.microsoft.com/office/powerpoint/2010/main" val="308967660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67</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818025"/>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349392" y="1296647"/>
            <a:ext cx="3456105"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p:pic>
        <p:nvPicPr>
          <p:cNvPr id="11" name="Picture 10"/>
          <p:cNvPicPr/>
          <p:nvPr/>
        </p:nvPicPr>
        <p:blipFill>
          <a:blip r:embed="rId2">
            <a:extLst>
              <a:ext uri="{28A0092B-C50C-407E-A947-70E740481C1C}">
                <a14:useLocalDpi xmlns:a14="http://schemas.microsoft.com/office/drawing/2010/main" val="0"/>
              </a:ext>
            </a:extLst>
          </a:blip>
          <a:stretch>
            <a:fillRect/>
          </a:stretch>
        </p:blipFill>
        <p:spPr>
          <a:xfrm>
            <a:off x="2209800" y="1802296"/>
            <a:ext cx="8229600" cy="4524761"/>
          </a:xfrm>
          <a:prstGeom prst="rect">
            <a:avLst/>
          </a:prstGeom>
        </p:spPr>
      </p:pic>
    </p:spTree>
    <p:extLst>
      <p:ext uri="{BB962C8B-B14F-4D97-AF65-F5344CB8AC3E}">
        <p14:creationId xmlns:p14="http://schemas.microsoft.com/office/powerpoint/2010/main" val="10830718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68</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27703" y="711175"/>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186362" y="1272648"/>
            <a:ext cx="3456105"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5.2.1</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Flexural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427703" y="1995616"/>
                <a:ext cx="11553353" cy="4331442"/>
              </a:xfrm>
              <a:prstGeom prst="rect">
                <a:avLst/>
              </a:prstGeom>
            </p:spPr>
            <p:txBody>
              <a:bodyPr wrap="square">
                <a:spAutoFit/>
              </a:bodyPr>
              <a:lstStyle/>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pn</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λ</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85</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fc</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Ag</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As</m:t>
                          </m:r>
                        </m:e>
                      </m: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fyAg</m:t>
                      </m:r>
                    </m:oMath>
                  </m:oMathPara>
                </a14:m>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Assume </a:t>
                </a:r>
                <a14:m>
                  <m:oMath xmlns:m="http://schemas.openxmlformats.org/officeDocument/2006/math">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ρ</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so As = </a:t>
                </a:r>
                <a14:m>
                  <m:oMath xmlns:m="http://schemas.openxmlformats.org/officeDocument/2006/math">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ρAg</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0.01 Ag </a:t>
                </a:r>
                <a:endParaRPr lang="en-US" sz="2000" dirty="0">
                  <a:solidFill>
                    <a:prstClr val="black"/>
                  </a:solidFill>
                  <a:latin typeface="Calibri" panose="020F0502020204030204" pitchFamily="34" charset="0"/>
                  <a:ea typeface="Times New Roman" panose="02020603050405020304" pitchFamily="18" charset="0"/>
                  <a:cs typeface="Arial" panose="020B0604020202020204" pitchFamily="34" charset="0"/>
                </a:endParaRPr>
              </a:p>
              <a:p>
                <a:pPr marL="365760" lvl="0" indent="-274320">
                  <a:lnSpc>
                    <a:spcPct val="115000"/>
                  </a:lnSpc>
                  <a:spcBef>
                    <a:spcPts val="2000"/>
                  </a:spcBef>
                  <a:spcAft>
                    <a:spcPts val="1000"/>
                  </a:spcAft>
                </a:pPr>
                <a14:m>
                  <m:oMath xmlns:m="http://schemas.openxmlformats.org/officeDocument/2006/math">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pn</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λ</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85</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fc</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d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Ag</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As</m:t>
                        </m:r>
                      </m:e>
                    </m:d>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fyAs</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0.65*0.8 (0.85*28(Ag-0.01Ag) +420*0.01*Ag = 3284.245 </a:t>
                </a:r>
                <a:r>
                  <a:rPr lang="en-US" sz="20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a:t>
                </a: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endParaRPr lang="en-US" sz="2000" dirty="0">
                  <a:solidFill>
                    <a:prstClr val="black"/>
                  </a:solidFill>
                  <a:latin typeface="Calibri" panose="020F0502020204030204" pitchFamily="34" charset="0"/>
                  <a:ea typeface="Times New Roman" panose="02020603050405020304" pitchFamily="18" charset="0"/>
                  <a:cs typeface="Arial" panose="020B0604020202020204" pitchFamily="34" charset="0"/>
                </a:endParaRPr>
              </a:p>
              <a:p>
                <a:pPr marL="365760" lvl="0" indent="-274320">
                  <a:lnSpc>
                    <a:spcPct val="115000"/>
                  </a:lnSpc>
                  <a:spcBef>
                    <a:spcPts val="2000"/>
                  </a:spcBef>
                  <a:spcAft>
                    <a:spcPts val="1000"/>
                  </a:spcAft>
                </a:pPr>
                <a:r>
                  <a:rPr lang="en-US" sz="2000" dirty="0" smtClean="0">
                    <a:solidFill>
                      <a:prstClr val="black"/>
                    </a:solidFill>
                    <a:latin typeface="Times New Roman" panose="02020603050405020304" pitchFamily="18" charset="0"/>
                    <a:ea typeface="Times New Roman" panose="02020603050405020304" pitchFamily="18" charset="0"/>
                    <a:cs typeface="Arial" panose="020B0604020202020204" pitchFamily="34" charset="0"/>
                  </a:rPr>
                  <a:t>From </a:t>
                </a: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interaction diagram determine the value of the </a:t>
                </a:r>
                <a:r>
                  <a:rPr lang="en-US" sz="20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px</a:t>
                </a: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&amp; </a:t>
                </a:r>
                <a:r>
                  <a:rPr lang="en-US" sz="20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py</a:t>
                </a: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from M3, M2 respectively so </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0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Px</a:t>
                </a: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1852.2 </a:t>
                </a:r>
                <a:r>
                  <a:rPr lang="en-US" sz="20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a:t>
                </a: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r>
                  <a:rPr lang="en-US" sz="2000" dirty="0">
                    <a:solidFill>
                      <a:prstClr val="black"/>
                    </a:solidFill>
                    <a:latin typeface="Calibri" panose="020F0502020204030204" pitchFamily="34" charset="0"/>
                    <a:ea typeface="Times New Roman" panose="02020603050405020304" pitchFamily="18" charset="0"/>
                    <a:cs typeface="Arial" panose="020B0604020202020204" pitchFamily="34" charset="0"/>
                  </a:rPr>
                  <a:t>                       </a:t>
                </a:r>
                <a:r>
                  <a:rPr lang="en-US" sz="20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Py</a:t>
                </a: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1981.4 </a:t>
                </a:r>
                <a:r>
                  <a:rPr lang="en-US" sz="20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 xmlns:m="http://schemas.openxmlformats.org/officeDocument/2006/math">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pn</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px</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py</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p</m:t>
                            </m:r>
                          </m:e>
                          <m:sub>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o</m:t>
                            </m:r>
                          </m:sub>
                        </m:sSub>
                      </m:den>
                    </m:f>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65</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1852</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65</m:t>
                        </m:r>
                        <m: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1981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3284</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245</m:t>
                        </m:r>
                      </m:den>
                    </m:f>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1911</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0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&gt; </m:t>
                    </m:r>
                  </m:oMath>
                </a14:m>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1076.2 </a:t>
                </a:r>
                <a:r>
                  <a:rPr lang="en-US" sz="20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a:t>
                </a:r>
                <a:r>
                  <a:rPr lang="en-US" sz="20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so its ok </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427703" y="1995616"/>
                <a:ext cx="11553353" cy="4331442"/>
              </a:xfrm>
              <a:prstGeom prst="rect">
                <a:avLst/>
              </a:prstGeom>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6567223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69</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52217" y="1479744"/>
            <a:ext cx="3456105"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Shear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718071" y="1919110"/>
                <a:ext cx="6096000" cy="4380686"/>
              </a:xfrm>
              <a:prstGeom prst="rect">
                <a:avLst/>
              </a:prstGeom>
            </p:spPr>
            <p:txBody>
              <a:bodyPr>
                <a:spAutoFit/>
              </a:bodyPr>
              <a:lstStyle/>
              <a:p>
                <a:pPr marL="365760" lvl="0" indent="-274320">
                  <a:lnSpc>
                    <a:spcPct val="115000"/>
                  </a:lnSpc>
                  <a:spcBef>
                    <a:spcPts val="2000"/>
                  </a:spcBef>
                  <a:spcAft>
                    <a:spcPts val="1000"/>
                  </a:spcAft>
                </a:pPr>
                <a:r>
                  <a:rPr lang="en-US" sz="2400" dirty="0" smtClean="0">
                    <a:solidFill>
                      <a:prstClr val="black"/>
                    </a:solidFill>
                    <a:latin typeface="Times New Roman" panose="02020603050405020304" pitchFamily="18" charset="0"/>
                    <a:ea typeface="Times New Roman" panose="02020603050405020304" pitchFamily="18" charset="0"/>
                    <a:cs typeface="Arial" panose="020B0604020202020204" pitchFamily="34" charset="0"/>
                  </a:rPr>
                  <a:t>Moment of As=  5</a:t>
                </a:r>
                <a14:m>
                  <m:oMath xmlns:m="http://schemas.openxmlformats.org/officeDocument/2006/math">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14</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5*</a:t>
                </a:r>
                <a14:m>
                  <m:oMath xmlns:m="http://schemas.openxmlformats.org/officeDocument/2006/math">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14</m:t>
                            </m:r>
                          </m:e>
                          <m:sup>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769</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m:t>
                        </m:r>
                      </m:e>
                      <m:sup>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sup>
                    </m:sSup>
                  </m:oMath>
                </a14:m>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As</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fy</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h</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769</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420</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540</m:t>
                          </m:r>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97</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V = </a:t>
                </a:r>
                <a14:m>
                  <m:oMath xmlns:m="http://schemas.openxmlformats.org/officeDocument/2006/math">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m:t>
                        </m:r>
                      </m:num>
                      <m:den>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ln</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97</m:t>
                        </m:r>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61</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b="0" i="0" smtClean="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compare this value with the value from ultimate and take the large value so take the 61 </a:t>
                </a:r>
                <a:r>
                  <a:rPr lang="en-US" sz="2400" dirty="0" err="1">
                    <a:solidFill>
                      <a:prstClr val="black"/>
                    </a:solidFill>
                    <a:latin typeface="Times New Roman" panose="02020603050405020304" pitchFamily="18" charset="0"/>
                    <a:ea typeface="Times New Roman" panose="02020603050405020304" pitchFamily="18" charset="0"/>
                    <a:cs typeface="Arial" panose="020B0604020202020204" pitchFamily="34" charset="0"/>
                  </a:rPr>
                  <a:t>kN</a:t>
                </a:r>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718071" y="1919110"/>
                <a:ext cx="6096000" cy="4380686"/>
              </a:xfrm>
              <a:prstGeom prst="rect">
                <a:avLst/>
              </a:prstGeom>
              <a:blipFill rotWithShape="0">
                <a:blip r:embed="rId2"/>
                <a:stretch>
                  <a:fillRect l="-100" b="-1532"/>
                </a:stretch>
              </a:blipFill>
            </p:spPr>
            <p:txBody>
              <a:bodyPr/>
              <a:lstStyle/>
              <a:p>
                <a:r>
                  <a:rPr lang="en-US">
                    <a:noFill/>
                  </a:rPr>
                  <a:t> </a:t>
                </a:r>
              </a:p>
            </p:txBody>
          </p:sp>
        </mc:Fallback>
      </mc:AlternateContent>
      <p:pic>
        <p:nvPicPr>
          <p:cNvPr id="12" name="Picture 11"/>
          <p:cNvPicPr/>
          <p:nvPr/>
        </p:nvPicPr>
        <p:blipFill>
          <a:blip r:embed="rId3">
            <a:extLst>
              <a:ext uri="{28A0092B-C50C-407E-A947-70E740481C1C}">
                <a14:useLocalDpi xmlns:a14="http://schemas.microsoft.com/office/drawing/2010/main" val="0"/>
              </a:ext>
            </a:extLst>
          </a:blip>
          <a:stretch>
            <a:fillRect/>
          </a:stretch>
        </p:blipFill>
        <p:spPr>
          <a:xfrm>
            <a:off x="6372665" y="1479744"/>
            <a:ext cx="5287726" cy="4470890"/>
          </a:xfrm>
          <a:prstGeom prst="rect">
            <a:avLst/>
          </a:prstGeom>
        </p:spPr>
      </p:pic>
    </p:spTree>
    <p:extLst>
      <p:ext uri="{BB962C8B-B14F-4D97-AF65-F5344CB8AC3E}">
        <p14:creationId xmlns:p14="http://schemas.microsoft.com/office/powerpoint/2010/main" val="14087364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b="1" smtClean="0"/>
              <a:t>07-Jun-20</a:t>
            </a:r>
            <a:endParaRPr lang="en-US" b="1" dirty="0"/>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7</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rPr>
              <a:t>Introduction</a:t>
            </a:r>
            <a:endParaRPr lang="en-US" sz="2400" dirty="0">
              <a:solidFill>
                <a:schemeClr val="bg1"/>
              </a:solidFill>
              <a:latin typeface="Segoe UI (Body)"/>
            </a:endParaRPr>
          </a:p>
        </p:txBody>
      </p:sp>
      <p:sp>
        <p:nvSpPr>
          <p:cNvPr id="12" name="Content Placeholder 19"/>
          <p:cNvSpPr txBox="1">
            <a:spLocks/>
          </p:cNvSpPr>
          <p:nvPr/>
        </p:nvSpPr>
        <p:spPr>
          <a:xfrm>
            <a:off x="427704" y="841280"/>
            <a:ext cx="2847759" cy="6463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4000" dirty="0">
                <a:solidFill>
                  <a:srgbClr val="FFC000"/>
                </a:solidFill>
              </a:rPr>
              <a:t>1</a:t>
            </a:r>
            <a:r>
              <a:rPr kumimoji="0" lang="ar-SA" sz="4000" b="1" i="0" u="none" strike="noStrike" kern="1200" cap="none" spc="0" normalizeH="0" baseline="0" noProof="0" dirty="0" smtClean="0">
                <a:ln>
                  <a:noFill/>
                </a:ln>
                <a:solidFill>
                  <a:srgbClr val="FFC000"/>
                </a:solidFill>
                <a:effectLst/>
                <a:uLnTx/>
                <a:uFillTx/>
              </a:rPr>
              <a:t>.</a:t>
            </a:r>
            <a:r>
              <a:rPr lang="en-US" sz="4000" dirty="0">
                <a:solidFill>
                  <a:srgbClr val="FFC000"/>
                </a:solidFill>
              </a:rPr>
              <a:t>3</a:t>
            </a:r>
            <a:r>
              <a:rPr lang="en-US" sz="4000" dirty="0" smtClean="0">
                <a:solidFill>
                  <a:srgbClr val="FFC000"/>
                </a:solidFill>
              </a:rPr>
              <a:t>: </a:t>
            </a:r>
            <a:r>
              <a:rPr lang="en-US" sz="4000" dirty="0" smtClean="0">
                <a:solidFill>
                  <a:schemeClr val="accent6">
                    <a:lumMod val="75000"/>
                  </a:schemeClr>
                </a:solidFill>
              </a:rPr>
              <a:t>Loads  </a:t>
            </a:r>
            <a:endParaRPr kumimoji="0" lang="en-US" sz="4000" b="1" i="0" u="none" strike="noStrike" kern="1200" cap="none" spc="0" normalizeH="0" baseline="0" noProof="0" dirty="0">
              <a:ln>
                <a:noFill/>
              </a:ln>
              <a:solidFill>
                <a:schemeClr val="accent6">
                  <a:lumMod val="75000"/>
                </a:schemeClr>
              </a:solidFill>
              <a:effectLst/>
              <a:uLnTx/>
              <a:uFillTx/>
            </a:endParaRPr>
          </a:p>
        </p:txBody>
      </p:sp>
      <p:sp>
        <p:nvSpPr>
          <p:cNvPr id="14" name="Rectangle 13"/>
          <p:cNvSpPr/>
          <p:nvPr/>
        </p:nvSpPr>
        <p:spPr>
          <a:xfrm>
            <a:off x="1514901" y="841280"/>
            <a:ext cx="1760562" cy="840230"/>
          </a:xfrm>
          <a:prstGeom prst="rect">
            <a:avLst/>
          </a:prstGeom>
        </p:spPr>
        <p:txBody>
          <a:bodyPr wrap="square">
            <a:spAutoFit/>
          </a:bodyPr>
          <a:lstStyle/>
          <a:p>
            <a:pPr lvl="0" algn="ctr">
              <a:lnSpc>
                <a:spcPct val="90000"/>
              </a:lnSpc>
              <a:spcBef>
                <a:spcPts val="1000"/>
              </a:spcBef>
            </a:pPr>
            <a:endParaRPr kumimoji="0" lang="en-US" sz="5400" b="1" i="0" u="none" strike="noStrike" kern="0" cap="none" spc="0" normalizeH="0" baseline="0" noProof="0" dirty="0">
              <a:ln>
                <a:noFill/>
              </a:ln>
              <a:solidFill>
                <a:schemeClr val="accent6">
                  <a:lumMod val="75000"/>
                </a:schemeClr>
              </a:solidFill>
              <a:effectLst/>
              <a:uLnTx/>
              <a:uFillTx/>
              <a:latin typeface="Segoe UI (Body)"/>
            </a:endParaRPr>
          </a:p>
        </p:txBody>
      </p:sp>
      <p:sp>
        <p:nvSpPr>
          <p:cNvPr id="3" name="Rectangle 2"/>
          <p:cNvSpPr/>
          <p:nvPr/>
        </p:nvSpPr>
        <p:spPr>
          <a:xfrm>
            <a:off x="212469" y="1516903"/>
            <a:ext cx="4179140"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1.3.1</a:t>
            </a:r>
            <a:r>
              <a:rPr lang="en-US" sz="3200" b="1" dirty="0" smtClean="0">
                <a:solidFill>
                  <a:schemeClr val="accent2">
                    <a:lumMod val="75000"/>
                  </a:schemeClr>
                </a:solidFill>
                <a:latin typeface="Century Gothic" panose="020B0502020202020204"/>
              </a:rPr>
              <a:t>:</a:t>
            </a:r>
            <a:r>
              <a:rPr lang="en-US" sz="3200" b="1" dirty="0" smtClean="0">
                <a:solidFill>
                  <a:prstClr val="white"/>
                </a:solidFill>
                <a:latin typeface="Century Gothic" panose="020B0502020202020204"/>
              </a:rPr>
              <a:t> </a:t>
            </a:r>
            <a:r>
              <a:rPr lang="en-US" sz="3200" b="1" dirty="0" smtClean="0">
                <a:solidFill>
                  <a:schemeClr val="accent2">
                    <a:lumMod val="50000"/>
                  </a:schemeClr>
                </a:solidFill>
                <a:latin typeface="Century Gothic" panose="020B0502020202020204"/>
              </a:rPr>
              <a:t>Load </a:t>
            </a:r>
            <a:r>
              <a:rPr lang="en-US" sz="3200" b="1" dirty="0">
                <a:solidFill>
                  <a:schemeClr val="accent2">
                    <a:lumMod val="50000"/>
                  </a:schemeClr>
                </a:solidFill>
                <a:latin typeface="Century Gothic" panose="020B0502020202020204"/>
              </a:rPr>
              <a:t>Types</a:t>
            </a:r>
          </a:p>
        </p:txBody>
      </p:sp>
      <p:sp>
        <p:nvSpPr>
          <p:cNvPr id="15" name="Rectangle 14"/>
          <p:cNvSpPr/>
          <p:nvPr/>
        </p:nvSpPr>
        <p:spPr>
          <a:xfrm>
            <a:off x="617943" y="2250370"/>
            <a:ext cx="4798119" cy="218521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(2)</a:t>
            </a:r>
            <a:r>
              <a:rPr kumimoji="0" lang="en-US" sz="28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Live Load:</a:t>
            </a: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r>
            <a:b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include any temporary or transient forces .</a:t>
            </a:r>
            <a:b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r>
            <a:b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Total live load =</a:t>
            </a: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12594.4</a:t>
            </a: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t>
            </a: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KN</a:t>
            </a:r>
            <a:endParaRPr kumimoji="0" lang="en-US" sz="1800" b="0" i="0" u="none" strike="noStrike" kern="0" cap="none" spc="0" normalizeH="0" baseline="0" noProof="0" dirty="0" smtClean="0">
              <a:ln>
                <a:noFill/>
              </a:ln>
              <a:solidFill>
                <a:sysClr val="windowText" lastClr="000000"/>
              </a:solidFill>
              <a:effectLst/>
              <a:uLnTx/>
              <a:uFillTx/>
            </a:endParaRPr>
          </a:p>
        </p:txBody>
      </p:sp>
      <p:graphicFrame>
        <p:nvGraphicFramePr>
          <p:cNvPr id="16" name="Content Placeholder 3"/>
          <p:cNvGraphicFramePr>
            <a:graphicFrameLocks/>
          </p:cNvGraphicFramePr>
          <p:nvPr>
            <p:extLst>
              <p:ext uri="{D42A27DB-BD31-4B8C-83A1-F6EECF244321}">
                <p14:modId xmlns:p14="http://schemas.microsoft.com/office/powerpoint/2010/main" val="2552933193"/>
              </p:ext>
            </p:extLst>
          </p:nvPr>
        </p:nvGraphicFramePr>
        <p:xfrm>
          <a:off x="6104585" y="1133341"/>
          <a:ext cx="5589431" cy="4468972"/>
        </p:xfrm>
        <a:graphic>
          <a:graphicData uri="http://schemas.openxmlformats.org/drawingml/2006/table">
            <a:tbl>
              <a:tblPr firstRow="1" firstCol="1" bandRow="1"/>
              <a:tblGrid>
                <a:gridCol w="2754212">
                  <a:extLst>
                    <a:ext uri="{9D8B030D-6E8A-4147-A177-3AD203B41FA5}">
                      <a16:colId xmlns="" xmlns:a16="http://schemas.microsoft.com/office/drawing/2014/main" val="4116597695"/>
                    </a:ext>
                  </a:extLst>
                </a:gridCol>
                <a:gridCol w="2835219">
                  <a:extLst>
                    <a:ext uri="{9D8B030D-6E8A-4147-A177-3AD203B41FA5}">
                      <a16:colId xmlns="" xmlns:a16="http://schemas.microsoft.com/office/drawing/2014/main" val="1027873115"/>
                    </a:ext>
                  </a:extLst>
                </a:gridCol>
              </a:tblGrid>
              <a:tr h="1121748">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3200" dirty="0" smtClean="0">
                          <a:effectLst/>
                        </a:rPr>
                        <a:t>Usage</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tabLst>
                          <a:tab pos="657225" algn="l"/>
                        </a:tabLst>
                      </a:pPr>
                      <a:r>
                        <a:rPr lang="en-US" sz="2800" dirty="0">
                          <a:effectLst/>
                        </a:rPr>
                        <a:t>Live Load (KN/m</a:t>
                      </a:r>
                      <a:r>
                        <a:rPr lang="en-US" sz="2800" baseline="30000" dirty="0">
                          <a:effectLst/>
                        </a:rPr>
                        <a:t>2</a:t>
                      </a:r>
                      <a:r>
                        <a:rPr lang="en-US" sz="2800" dirty="0">
                          <a:effectLst/>
                        </a:rPr>
                        <a:t>)</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 xmlns:a16="http://schemas.microsoft.com/office/drawing/2014/main" val="1444360704"/>
                  </a:ext>
                </a:extLst>
              </a:tr>
              <a:tr h="104290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Residential </a:t>
                      </a:r>
                      <a:r>
                        <a:rPr lang="en-US" sz="2400" dirty="0">
                          <a:effectLst/>
                        </a:rPr>
                        <a:t>buildings</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3600" dirty="0">
                          <a:effectLst/>
                        </a:rPr>
                        <a:t>2</a:t>
                      </a:r>
                      <a:endParaRPr lang="en-US" sz="2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202559077"/>
                  </a:ext>
                </a:extLst>
              </a:tr>
              <a:tr h="768105">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Commercial</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3600" dirty="0">
                          <a:effectLst/>
                        </a:rPr>
                        <a:t>4</a:t>
                      </a:r>
                      <a:endParaRPr lang="en-US" sz="2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1792740794"/>
                  </a:ext>
                </a:extLst>
              </a:tr>
              <a:tr h="768105">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Roof</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3600" dirty="0">
                          <a:effectLst/>
                        </a:rPr>
                        <a:t>10</a:t>
                      </a:r>
                      <a:endParaRPr lang="en-US" sz="2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3404101584"/>
                  </a:ext>
                </a:extLst>
              </a:tr>
              <a:tr h="768105">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smtClean="0">
                          <a:effectLst/>
                        </a:rPr>
                        <a:t>Parking</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3600" dirty="0">
                          <a:effectLst/>
                        </a:rPr>
                        <a:t>10</a:t>
                      </a:r>
                      <a:endParaRPr lang="en-US" sz="2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3574682797"/>
                  </a:ext>
                </a:extLst>
              </a:tr>
            </a:tbl>
          </a:graphicData>
        </a:graphic>
      </p:graphicFrame>
    </p:spTree>
    <p:extLst>
      <p:ext uri="{BB962C8B-B14F-4D97-AF65-F5344CB8AC3E}">
        <p14:creationId xmlns:p14="http://schemas.microsoft.com/office/powerpoint/2010/main" val="3453997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70</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452217" y="1479744"/>
            <a:ext cx="3456105"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5.2.2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Shear   </a:t>
            </a:r>
            <a:endParaRPr lang="en-US" sz="3200" b="1" dirty="0">
              <a:solidFill>
                <a:srgbClr val="ED7D31">
                  <a:lumMod val="50000"/>
                </a:srgbClr>
              </a:solidFill>
              <a:latin typeface="Century Gothic" panose="020B0502020202020204"/>
            </a:endParaRPr>
          </a:p>
        </p:txBody>
      </p:sp>
      <mc:AlternateContent xmlns:mc="http://schemas.openxmlformats.org/markup-compatibility/2006" xmlns:a14="http://schemas.microsoft.com/office/drawing/2010/main">
        <mc:Choice Requires="a14">
          <p:sp>
            <p:nvSpPr>
              <p:cNvPr id="11" name="Rectangle 10"/>
              <p:cNvSpPr/>
              <p:nvPr/>
            </p:nvSpPr>
            <p:spPr>
              <a:xfrm>
                <a:off x="427703" y="2481818"/>
                <a:ext cx="6507669" cy="4079835"/>
              </a:xfrm>
              <a:prstGeom prst="rect">
                <a:avLst/>
              </a:prstGeom>
            </p:spPr>
            <p:txBody>
              <a:bodyPr wrap="square">
                <a:spAutoFit/>
              </a:bodyPr>
              <a:lstStyle/>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vc</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ad>
                        <m:radPr>
                          <m:degHide m:val="on"/>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radPr>
                        <m:deg/>
                        <m:e>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fc</m:t>
                          </m:r>
                        </m:e>
                      </m:rad>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bw</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75</m:t>
                          </m:r>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6</m:t>
                          </m:r>
                        </m:den>
                      </m:f>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ad>
                        <m:radPr>
                          <m:degHide m:val="on"/>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28</m:t>
                          </m:r>
                        </m:e>
                      </m:rad>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250</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540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89</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 xmlns:m="http://schemas.openxmlformats.org/officeDocument/2006/math">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Vs</m:t>
                    </m:r>
                  </m:oMath>
                </a14:m>
                <a:r>
                  <a:rPr lang="en-US" sz="24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vu</m:t>
                        </m:r>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den>
                    </m:f>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vc</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97</m:t>
                        </m:r>
                      </m:num>
                      <m:den>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75</m:t>
                        </m:r>
                      </m:den>
                    </m:f>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89</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3</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40</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kN</m:t>
                    </m:r>
                  </m:oMath>
                </a14:m>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Vs</m:t>
                      </m:r>
                      <m: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Av</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fy</m:t>
                          </m:r>
                          <m:r>
                            <a:rPr lang="en-US" sz="2400" i="1">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d</m:t>
                          </m:r>
                        </m:num>
                        <m:den>
                          <m:r>
                            <m:rPr>
                              <m:sty m:val="p"/>
                            </m:rPr>
                            <a:rPr lang="en-US" sz="2400">
                              <a:solidFill>
                                <a:prstClr val="black"/>
                              </a:solidFill>
                              <a:latin typeface="Cambria Math" panose="02040503050406030204" pitchFamily="18" charset="0"/>
                              <a:ea typeface="Times New Roman" panose="02020603050405020304" pitchFamily="18" charset="0"/>
                              <a:cs typeface="Times New Roman" panose="02020603050405020304" pitchFamily="18" charset="0"/>
                            </a:rPr>
                            <m:t>S</m:t>
                          </m:r>
                        </m:den>
                      </m:f>
                    </m:oMath>
                  </m:oMathPara>
                </a14:m>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65760" lvl="0" indent="-274320">
                  <a:lnSpc>
                    <a:spcPct val="115000"/>
                  </a:lnSpc>
                  <a:spcBef>
                    <a:spcPts val="2000"/>
                  </a:spcBef>
                  <a:spcAft>
                    <a:spcPts val="1000"/>
                  </a:spcAft>
                </a:pPr>
                <a:r>
                  <a:rPr lang="en-US" sz="2400" dirty="0" smtClean="0">
                    <a:solidFill>
                      <a:prstClr val="black"/>
                    </a:solidFill>
                    <a:latin typeface="Times New Roman" panose="02020603050405020304" pitchFamily="18" charset="0"/>
                    <a:ea typeface="Times New Roman" panose="02020603050405020304" pitchFamily="18" charset="0"/>
                    <a:cs typeface="Arial" panose="020B0604020202020204" pitchFamily="34" charset="0"/>
                  </a:rPr>
                  <a:t> </a:t>
                </a:r>
                <a:endParaRPr lang="en-US" sz="16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427703" y="2481818"/>
                <a:ext cx="6507669" cy="4079835"/>
              </a:xfrm>
              <a:prstGeom prst="rect">
                <a:avLst/>
              </a:prstGeom>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91884816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71</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5044971" cy="707886"/>
          </a:xfrm>
          <a:prstGeom prst="rect">
            <a:avLst/>
          </a:prstGeom>
        </p:spPr>
        <p:txBody>
          <a:bodyPr wrap="none">
            <a:spAutoFit/>
          </a:bodyPr>
          <a:lstStyle/>
          <a:p>
            <a:pPr lvl="0"/>
            <a:r>
              <a:rPr lang="en-US" sz="4000" b="1" dirty="0" smtClean="0">
                <a:solidFill>
                  <a:srgbClr val="FFC000"/>
                </a:solidFill>
              </a:rPr>
              <a:t>5.2: </a:t>
            </a:r>
            <a:r>
              <a:rPr lang="en-US" sz="4000" b="1" dirty="0" smtClean="0">
                <a:solidFill>
                  <a:srgbClr val="70AD47">
                    <a:lumMod val="75000"/>
                  </a:srgbClr>
                </a:solidFill>
              </a:rPr>
              <a:t>Design of Columns</a:t>
            </a:r>
            <a:endParaRPr lang="en-US" dirty="0">
              <a:solidFill>
                <a:srgbClr val="70AD47">
                  <a:lumMod val="75000"/>
                </a:srgbClr>
              </a:solidFill>
            </a:endParaRPr>
          </a:p>
        </p:txBody>
      </p:sp>
      <p:sp>
        <p:nvSpPr>
          <p:cNvPr id="6" name="Rectangle 5"/>
          <p:cNvSpPr/>
          <p:nvPr/>
        </p:nvSpPr>
        <p:spPr>
          <a:xfrm>
            <a:off x="211360" y="1644247"/>
            <a:ext cx="3586383" cy="1877437"/>
          </a:xfrm>
          <a:prstGeom prst="rect">
            <a:avLst/>
          </a:prstGeom>
        </p:spPr>
        <p:txBody>
          <a:bodyPr wrap="square">
            <a:spAutoFit/>
          </a:bodyPr>
          <a:lstStyle/>
          <a:p>
            <a:pPr lvl="0" algn="ctr"/>
            <a:r>
              <a:rPr lang="en-US" sz="3200" b="1" dirty="0" smtClean="0">
                <a:solidFill>
                  <a:srgbClr val="7030A0"/>
                </a:solidFill>
                <a:latin typeface="Century Gothic" panose="020B0502020202020204"/>
              </a:rPr>
              <a:t>5.2.3</a:t>
            </a:r>
            <a:r>
              <a:rPr lang="en-US" sz="3200" b="1" dirty="0">
                <a:solidFill>
                  <a:srgbClr val="ED7D31">
                    <a:lumMod val="75000"/>
                  </a:srgbClr>
                </a:solidFill>
                <a:latin typeface="Century Gothic" panose="020B0502020202020204"/>
              </a:rPr>
              <a:t>: </a:t>
            </a:r>
            <a:r>
              <a:rPr lang="en-US" sz="2800" b="1" dirty="0">
                <a:solidFill>
                  <a:srgbClr val="ED7D31">
                    <a:lumMod val="75000"/>
                  </a:srgbClr>
                </a:solidFill>
                <a:latin typeface="Century Gothic" panose="020B0502020202020204"/>
              </a:rPr>
              <a:t>Sample of rectangular column reinforcement</a:t>
            </a:r>
            <a:r>
              <a:rPr lang="en-US" sz="2800" b="1" dirty="0" smtClean="0">
                <a:solidFill>
                  <a:srgbClr val="ED7D31">
                    <a:lumMod val="50000"/>
                  </a:srgbClr>
                </a:solidFill>
                <a:latin typeface="Century Gothic" panose="020B0502020202020204"/>
              </a:rPr>
              <a:t>     </a:t>
            </a:r>
            <a:endParaRPr lang="en-US" sz="3200" b="1" dirty="0">
              <a:solidFill>
                <a:srgbClr val="ED7D31">
                  <a:lumMod val="50000"/>
                </a:srgbClr>
              </a:solidFill>
              <a:latin typeface="Century Gothic" panose="020B0502020202020204"/>
            </a:endParaRPr>
          </a:p>
        </p:txBody>
      </p:sp>
      <p:pic>
        <p:nvPicPr>
          <p:cNvPr id="11" name="Picture 10"/>
          <p:cNvPicPr/>
          <p:nvPr/>
        </p:nvPicPr>
        <p:blipFill>
          <a:blip r:embed="rId2">
            <a:extLst>
              <a:ext uri="{28A0092B-C50C-407E-A947-70E740481C1C}">
                <a14:useLocalDpi xmlns:a14="http://schemas.microsoft.com/office/drawing/2010/main" val="0"/>
              </a:ext>
            </a:extLst>
          </a:blip>
          <a:stretch>
            <a:fillRect/>
          </a:stretch>
        </p:blipFill>
        <p:spPr>
          <a:xfrm>
            <a:off x="3581400" y="1479332"/>
            <a:ext cx="8503920" cy="4883478"/>
          </a:xfrm>
          <a:prstGeom prst="rect">
            <a:avLst/>
          </a:prstGeom>
        </p:spPr>
      </p:pic>
    </p:spTree>
    <p:extLst>
      <p:ext uri="{BB962C8B-B14F-4D97-AF65-F5344CB8AC3E}">
        <p14:creationId xmlns:p14="http://schemas.microsoft.com/office/powerpoint/2010/main" val="144039300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72</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298677" cy="707886"/>
          </a:xfrm>
          <a:prstGeom prst="rect">
            <a:avLst/>
          </a:prstGeom>
        </p:spPr>
        <p:txBody>
          <a:bodyPr wrap="none">
            <a:spAutoFit/>
          </a:bodyPr>
          <a:lstStyle/>
          <a:p>
            <a:pPr lvl="0"/>
            <a:r>
              <a:rPr lang="en-US" sz="4000" b="1" dirty="0" smtClean="0">
                <a:solidFill>
                  <a:srgbClr val="FFC000"/>
                </a:solidFill>
              </a:rPr>
              <a:t>5.3: </a:t>
            </a:r>
            <a:r>
              <a:rPr lang="en-US" sz="4000" b="1" dirty="0" smtClean="0">
                <a:solidFill>
                  <a:srgbClr val="70AD47">
                    <a:lumMod val="75000"/>
                  </a:srgbClr>
                </a:solidFill>
              </a:rPr>
              <a:t>Design of Slabs</a:t>
            </a:r>
            <a:endParaRPr lang="en-US" dirty="0">
              <a:solidFill>
                <a:srgbClr val="70AD47">
                  <a:lumMod val="75000"/>
                </a:srgbClr>
              </a:solidFill>
            </a:endParaRPr>
          </a:p>
        </p:txBody>
      </p:sp>
      <p:sp>
        <p:nvSpPr>
          <p:cNvPr id="6" name="Rectangle 5"/>
          <p:cNvSpPr/>
          <p:nvPr/>
        </p:nvSpPr>
        <p:spPr>
          <a:xfrm>
            <a:off x="452217" y="1479744"/>
            <a:ext cx="4865371"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5.3.1</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Design of flexure   </a:t>
            </a:r>
            <a:endParaRPr lang="en-US" sz="3200" b="1" dirty="0">
              <a:solidFill>
                <a:schemeClr val="accent2">
                  <a:lumMod val="50000"/>
                </a:schemeClr>
              </a:solidFill>
              <a:latin typeface="Century Gothic" panose="020B0502020202020204"/>
            </a:endParaRPr>
          </a:p>
        </p:txBody>
      </p:sp>
      <p:pic>
        <p:nvPicPr>
          <p:cNvPr id="11" name="Picture 10"/>
          <p:cNvPicPr/>
          <p:nvPr/>
        </p:nvPicPr>
        <p:blipFill>
          <a:blip r:embed="rId2">
            <a:extLst>
              <a:ext uri="{28A0092B-C50C-407E-A947-70E740481C1C}">
                <a14:useLocalDpi xmlns:a14="http://schemas.microsoft.com/office/drawing/2010/main" val="0"/>
              </a:ext>
            </a:extLst>
          </a:blip>
          <a:stretch>
            <a:fillRect/>
          </a:stretch>
        </p:blipFill>
        <p:spPr>
          <a:xfrm>
            <a:off x="6810627" y="576310"/>
            <a:ext cx="4845315" cy="2639633"/>
          </a:xfrm>
          <a:prstGeom prst="rect">
            <a:avLst/>
          </a:prstGeom>
        </p:spPr>
      </p:pic>
      <p:sp>
        <p:nvSpPr>
          <p:cNvPr id="12" name="Rectangle 11"/>
          <p:cNvSpPr/>
          <p:nvPr/>
        </p:nvSpPr>
        <p:spPr>
          <a:xfrm>
            <a:off x="7771459" y="3264597"/>
            <a:ext cx="2712602" cy="523220"/>
          </a:xfrm>
          <a:prstGeom prst="rect">
            <a:avLst/>
          </a:prstGeom>
        </p:spPr>
        <p:txBody>
          <a:bodyPr wrap="none">
            <a:spAutoFit/>
          </a:bodyPr>
          <a:lstStyle/>
          <a:p>
            <a:r>
              <a:rPr lang="en-US" sz="2800" dirty="0" smtClean="0">
                <a:latin typeface="Century Gothic" panose="020B0502020202020204"/>
              </a:rPr>
              <a:t>Section in Slab</a:t>
            </a:r>
            <a:endParaRPr lang="en-US" sz="1600" dirty="0"/>
          </a:p>
        </p:txBody>
      </p:sp>
      <mc:AlternateContent xmlns:mc="http://schemas.openxmlformats.org/markup-compatibility/2006" xmlns:a14="http://schemas.microsoft.com/office/drawing/2010/main">
        <mc:Choice Requires="a14">
          <p:sp>
            <p:nvSpPr>
              <p:cNvPr id="13" name="TextBox 12"/>
              <p:cNvSpPr txBox="1"/>
              <p:nvPr/>
            </p:nvSpPr>
            <p:spPr>
              <a:xfrm>
                <a:off x="452216" y="2064519"/>
                <a:ext cx="9043476" cy="4314771"/>
              </a:xfrm>
              <a:prstGeom prst="rect">
                <a:avLst/>
              </a:prstGeom>
              <a:noFill/>
            </p:spPr>
            <p:txBody>
              <a:bodyPr wrap="square" rtlCol="0">
                <a:spAutoFit/>
              </a:bodyPr>
              <a:lstStyle/>
              <a:p>
                <a:pPr marL="365760" marR="0" indent="-274320">
                  <a:lnSpc>
                    <a:spcPct val="115000"/>
                  </a:lnSpc>
                  <a:spcBef>
                    <a:spcPts val="2000"/>
                  </a:spcBef>
                  <a:spcAft>
                    <a:spcPts val="1000"/>
                  </a:spcAft>
                </a:pPr>
                <a:r>
                  <a:rPr lang="en-US" sz="2000" dirty="0">
                    <a:latin typeface="Times New Roman" panose="02020603050405020304" pitchFamily="18" charset="0"/>
                    <a:ea typeface="Times New Roman" panose="02020603050405020304" pitchFamily="18" charset="0"/>
                    <a:cs typeface="Arial" panose="020B0604020202020204" pitchFamily="34" charset="0"/>
                  </a:rPr>
                  <a:t>We check slab in story @ elevation = 16.84 m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65760" marR="0" indent="-274320">
                  <a:lnSpc>
                    <a:spcPct val="115000"/>
                  </a:lnSpc>
                  <a:spcBef>
                    <a:spcPts val="2000"/>
                  </a:spcBef>
                  <a:spcAft>
                    <a:spcPts val="1000"/>
                  </a:spcAft>
                </a:pPr>
                <a:r>
                  <a:rPr lang="en-US" sz="2000" dirty="0">
                    <a:effectLst/>
                    <a:latin typeface="Times New Roman" panose="02020603050405020304" pitchFamily="18" charset="0"/>
                    <a:ea typeface="Times New Roman" panose="02020603050405020304" pitchFamily="18" charset="0"/>
                    <a:cs typeface="Arial" panose="020B0604020202020204" pitchFamily="34" charset="0"/>
                  </a:rPr>
                  <a:t>Assume shrinkage steel ratio (</a:t>
                </a:r>
                <a14:m>
                  <m:oMath xmlns:m="http://schemas.openxmlformats.org/officeDocument/2006/math">
                    <m:sSub>
                      <m:sSub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ρ</m:t>
                        </m:r>
                      </m:e>
                      <m:sub>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shrinkage</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sub>
                    </m:sSub>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0018</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2000" dirty="0" smtClean="0">
                  <a:effectLst/>
                  <a:latin typeface="Times New Roman" panose="02020603050405020304" pitchFamily="18" charset="0"/>
                  <a:ea typeface="Times New Roman" panose="02020603050405020304" pitchFamily="18" charset="0"/>
                  <a:cs typeface="Arial" panose="020B0604020202020204" pitchFamily="34" charset="0"/>
                </a:endParaRPr>
              </a:p>
              <a:p>
                <a:pPr marL="365760" marR="0" indent="-274320">
                  <a:lnSpc>
                    <a:spcPct val="115000"/>
                  </a:lnSpc>
                  <a:spcBef>
                    <a:spcPts val="2000"/>
                  </a:spcBef>
                  <a:spcAft>
                    <a:spcPts val="1000"/>
                  </a:spcAft>
                </a:pPr>
                <a:r>
                  <a:rPr lang="en-US" sz="2000" dirty="0" smtClean="0">
                    <a:effectLst/>
                    <a:latin typeface="Times New Roman" panose="02020603050405020304" pitchFamily="18" charset="0"/>
                    <a:ea typeface="Times New Roman" panose="02020603050405020304" pitchFamily="18" charset="0"/>
                    <a:cs typeface="Arial" panose="020B0604020202020204" pitchFamily="34" charset="0"/>
                  </a:rPr>
                  <a:t>so </a:t>
                </a:r>
                <a:r>
                  <a:rPr lang="en-US" sz="2000" dirty="0" err="1">
                    <a:effectLst/>
                    <a:latin typeface="Times New Roman" panose="02020603050405020304" pitchFamily="18" charset="0"/>
                    <a:ea typeface="Times New Roman" panose="02020603050405020304" pitchFamily="18" charset="0"/>
                    <a:cs typeface="Arial" panose="020B0604020202020204" pitchFamily="34" charset="0"/>
                  </a:rPr>
                  <a:t>Ast</a:t>
                </a:r>
                <a:r>
                  <a:rPr lang="en-US" sz="2000" dirty="0">
                    <a:effectLst/>
                    <a:latin typeface="Times New Roman" panose="02020603050405020304" pitchFamily="18" charset="0"/>
                    <a:ea typeface="Times New Roman" panose="02020603050405020304" pitchFamily="18" charset="0"/>
                    <a:cs typeface="Arial" panose="020B0604020202020204" pitchFamily="34" charset="0"/>
                  </a:rPr>
                  <a:t> = 0.0018 * 1000 * 200 = 360 </a:t>
                </a:r>
                <a14:m>
                  <m:oMath xmlns:m="http://schemas.openxmlformats.org/officeDocument/2006/math">
                    <m:sSup>
                      <m:sSup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mm</m:t>
                        </m:r>
                      </m:e>
                      <m:sup>
                        <m:r>
                          <a:rPr lang="en-US" sz="2000">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65760" marR="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n</m:t>
                          </m:r>
                        </m:sub>
                      </m:sSub>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ST</m:t>
                          </m:r>
                        </m:sub>
                      </m:sSub>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y</m:t>
                          </m:r>
                        </m:sub>
                      </m:sSub>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dPr>
                        <m:e>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d</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a</m:t>
                              </m:r>
                            </m:num>
                            <m:den>
                              <m:r>
                                <a:rPr lang="en-US" sz="2000">
                                  <a:effectLst/>
                                  <a:latin typeface="Cambria Math" panose="02040503050406030204" pitchFamily="18" charset="0"/>
                                  <a:ea typeface="Times New Roman" panose="02020603050405020304" pitchFamily="18" charset="0"/>
                                  <a:cs typeface="Times New Roman" panose="02020603050405020304" pitchFamily="18" charset="0"/>
                                </a:rPr>
                                <m:t>2</m:t>
                              </m:r>
                            </m:den>
                          </m:f>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e>
                      </m:d>
                    </m:oMath>
                  </m:oMathPara>
                </a14:m>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65760" marR="0" indent="-274320">
                  <a:lnSpc>
                    <a:spcPct val="115000"/>
                  </a:lnSpc>
                  <a:spcBef>
                    <a:spcPts val="2000"/>
                  </a:spcBef>
                  <a:spcAft>
                    <a:spcPts val="1000"/>
                  </a:spcAft>
                </a:pPr>
                <a:r>
                  <a:rPr lang="en-US" sz="2000" dirty="0">
                    <a:effectLst/>
                    <a:latin typeface="Times New Roman" panose="02020603050405020304" pitchFamily="18" charset="0"/>
                    <a:ea typeface="Times New Roman" panose="02020603050405020304" pitchFamily="18" charset="0"/>
                    <a:cs typeface="Arial" panose="020B0604020202020204" pitchFamily="34" charset="0"/>
                  </a:rPr>
                  <a:t>Assume </a:t>
                </a:r>
                <a14:m>
                  <m:oMath xmlns:m="http://schemas.openxmlformats.org/officeDocument/2006/math">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12</m:t>
                    </m:r>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mm</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with</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area</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of</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the</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bar</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113</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mm</m:t>
                        </m:r>
                      </m:e>
                      <m:sup>
                        <m:r>
                          <a:rPr lang="en-US" sz="2000">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2000" dirty="0">
                    <a:effectLst/>
                    <a:latin typeface="Times New Roman" panose="02020603050405020304" pitchFamily="18" charset="0"/>
                    <a:ea typeface="Times New Roman" panose="02020603050405020304" pitchFamily="18" charset="0"/>
                    <a:cs typeface="Arial" panose="020B0604020202020204" pitchFamily="34" charset="0"/>
                  </a:rPr>
                  <a:t> , n = </a:t>
                </a:r>
                <a14:m>
                  <m:oMath xmlns:m="http://schemas.openxmlformats.org/officeDocument/2006/math">
                    <m:f>
                      <m:f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effectLst/>
                            <a:latin typeface="Cambria Math" panose="02040503050406030204" pitchFamily="18" charset="0"/>
                            <a:ea typeface="Times New Roman" panose="02020603050405020304" pitchFamily="18" charset="0"/>
                            <a:cs typeface="Times New Roman" panose="02020603050405020304" pitchFamily="18" charset="0"/>
                          </a:rPr>
                          <m:t>360</m:t>
                        </m:r>
                      </m:num>
                      <m:den>
                        <m:r>
                          <a:rPr lang="en-US" sz="2000">
                            <a:effectLst/>
                            <a:latin typeface="Cambria Math" panose="02040503050406030204" pitchFamily="18" charset="0"/>
                            <a:ea typeface="Times New Roman" panose="02020603050405020304" pitchFamily="18" charset="0"/>
                            <a:cs typeface="Times New Roman" panose="02020603050405020304" pitchFamily="18" charset="0"/>
                          </a:rPr>
                          <m:t>113</m:t>
                        </m:r>
                      </m:den>
                    </m:f>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3</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2</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effectLst/>
                    <a:latin typeface="Times New Roman" panose="02020603050405020304" pitchFamily="18" charset="0"/>
                    <a:ea typeface="Times New Roman" panose="02020603050405020304" pitchFamily="18" charset="0"/>
                    <a:cs typeface="Arial" panose="020B0604020202020204" pitchFamily="34" charset="0"/>
                  </a:rPr>
                  <a:t> use 4</a:t>
                </a:r>
                <a14:m>
                  <m:oMath xmlns:m="http://schemas.openxmlformats.org/officeDocument/2006/math">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12</m:t>
                    </m:r>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mm</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m</m:t>
                    </m:r>
                  </m:oMath>
                </a14:m>
                <a:r>
                  <a:rPr lang="en-US" sz="20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65760" marR="0" indent="-274320">
                  <a:lnSpc>
                    <a:spcPct val="115000"/>
                  </a:lnSpc>
                  <a:spcBef>
                    <a:spcPts val="2000"/>
                  </a:spcBef>
                  <a:spcAft>
                    <a:spcPts val="1000"/>
                  </a:spcAft>
                </a:pPr>
                <a:r>
                  <a:rPr lang="en-US" sz="2000" dirty="0">
                    <a:effectLst/>
                    <a:latin typeface="Times New Roman" panose="02020603050405020304" pitchFamily="18" charset="0"/>
                    <a:ea typeface="Times New Roman" panose="02020603050405020304" pitchFamily="18" charset="0"/>
                    <a:cs typeface="Arial" panose="020B0604020202020204" pitchFamily="34" charset="0"/>
                  </a:rPr>
                  <a:t>So </a:t>
                </a:r>
                <a:r>
                  <a:rPr lang="en-US" sz="2000" dirty="0" err="1">
                    <a:effectLst/>
                    <a:latin typeface="Times New Roman" panose="02020603050405020304" pitchFamily="18" charset="0"/>
                    <a:ea typeface="Times New Roman" panose="02020603050405020304" pitchFamily="18" charset="0"/>
                    <a:cs typeface="Arial" panose="020B0604020202020204" pitchFamily="34" charset="0"/>
                  </a:rPr>
                  <a:t>Ast</a:t>
                </a:r>
                <a:r>
                  <a:rPr lang="en-US" sz="2000" dirty="0">
                    <a:effectLst/>
                    <a:latin typeface="Times New Roman" panose="02020603050405020304" pitchFamily="18" charset="0"/>
                    <a:ea typeface="Times New Roman" panose="02020603050405020304" pitchFamily="18" charset="0"/>
                    <a:cs typeface="Arial" panose="020B0604020202020204" pitchFamily="34" charset="0"/>
                  </a:rPr>
                  <a:t> = 4*113 = 452 </a:t>
                </a:r>
                <a14:m>
                  <m:oMath xmlns:m="http://schemas.openxmlformats.org/officeDocument/2006/math">
                    <m:sSup>
                      <m:sSup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mm</m:t>
                        </m:r>
                      </m:e>
                      <m:sup>
                        <m:r>
                          <a:rPr lang="en-US" sz="2000">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20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52216" y="2064519"/>
                <a:ext cx="9043476" cy="4314771"/>
              </a:xfrm>
              <a:prstGeom prst="rect">
                <a:avLst/>
              </a:prstGeom>
              <a:blipFill rotWithShape="0">
                <a:blip r:embed="rId3"/>
                <a:stretch>
                  <a:fillRect t="-424" b="-1132"/>
                </a:stretch>
              </a:blipFill>
            </p:spPr>
            <p:txBody>
              <a:bodyPr/>
              <a:lstStyle/>
              <a:p>
                <a:r>
                  <a:rPr lang="en-US">
                    <a:noFill/>
                  </a:rPr>
                  <a:t> </a:t>
                </a:r>
              </a:p>
            </p:txBody>
          </p:sp>
        </mc:Fallback>
      </mc:AlternateContent>
    </p:spTree>
    <p:extLst>
      <p:ext uri="{BB962C8B-B14F-4D97-AF65-F5344CB8AC3E}">
        <p14:creationId xmlns:p14="http://schemas.microsoft.com/office/powerpoint/2010/main" val="400956059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73</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298677" cy="707886"/>
          </a:xfrm>
          <a:prstGeom prst="rect">
            <a:avLst/>
          </a:prstGeom>
        </p:spPr>
        <p:txBody>
          <a:bodyPr wrap="none">
            <a:spAutoFit/>
          </a:bodyPr>
          <a:lstStyle/>
          <a:p>
            <a:pPr lvl="0"/>
            <a:r>
              <a:rPr lang="en-US" sz="4000" b="1" dirty="0" smtClean="0">
                <a:solidFill>
                  <a:srgbClr val="FFC000"/>
                </a:solidFill>
              </a:rPr>
              <a:t>5.3: </a:t>
            </a:r>
            <a:r>
              <a:rPr lang="en-US" sz="4000" b="1" dirty="0" smtClean="0">
                <a:solidFill>
                  <a:srgbClr val="70AD47">
                    <a:lumMod val="75000"/>
                  </a:srgbClr>
                </a:solidFill>
              </a:rPr>
              <a:t>Design of Slabs</a:t>
            </a:r>
            <a:endParaRPr lang="en-US" dirty="0">
              <a:solidFill>
                <a:srgbClr val="70AD47">
                  <a:lumMod val="75000"/>
                </a:srgbClr>
              </a:solidFill>
            </a:endParaRPr>
          </a:p>
        </p:txBody>
      </p:sp>
      <p:sp>
        <p:nvSpPr>
          <p:cNvPr id="6" name="Rectangle 5"/>
          <p:cNvSpPr/>
          <p:nvPr/>
        </p:nvSpPr>
        <p:spPr>
          <a:xfrm>
            <a:off x="452217" y="1479744"/>
            <a:ext cx="4865371"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5.3.1</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Design of flexure   </a:t>
            </a:r>
            <a:endParaRPr lang="en-US" sz="3200" b="1" dirty="0">
              <a:solidFill>
                <a:schemeClr val="accent2">
                  <a:lumMod val="50000"/>
                </a:schemeClr>
              </a:solidFill>
              <a:latin typeface="Century Gothic" panose="020B0502020202020204"/>
            </a:endParaRPr>
          </a:p>
        </p:txBody>
      </p:sp>
      <mc:AlternateContent xmlns:mc="http://schemas.openxmlformats.org/markup-compatibility/2006" xmlns:a14="http://schemas.microsoft.com/office/drawing/2010/main">
        <mc:Choice Requires="a14">
          <p:sp>
            <p:nvSpPr>
              <p:cNvPr id="11" name="TextBox 10"/>
              <p:cNvSpPr txBox="1"/>
              <p:nvPr/>
            </p:nvSpPr>
            <p:spPr>
              <a:xfrm>
                <a:off x="4484158" y="771456"/>
                <a:ext cx="7500387" cy="1679755"/>
              </a:xfrm>
              <a:prstGeom prst="rect">
                <a:avLst/>
              </a:prstGeom>
              <a:noFill/>
            </p:spPr>
            <p:txBody>
              <a:bodyPr wrap="none" rtlCol="0">
                <a:spAutoFit/>
              </a:bodyPr>
              <a:lstStyle/>
              <a:p>
                <a:pPr marL="365760" marR="0" indent="-274320">
                  <a:lnSpc>
                    <a:spcPct val="115000"/>
                  </a:lnSpc>
                  <a:spcBef>
                    <a:spcPts val="2000"/>
                  </a:spcBef>
                  <a:spcAft>
                    <a:spcPts val="1000"/>
                  </a:spcAft>
                </a:pPr>
                <a14:m>
                  <m:oMathPara xmlns:m="http://schemas.openxmlformats.org/officeDocument/2006/math">
                    <m:oMathParaPr>
                      <m:jc m:val="centerGroup"/>
                    </m:oMathParaPr>
                    <m:oMath xmlns:m="http://schemas.openxmlformats.org/officeDocument/2006/math">
                      <m:r>
                        <m:rPr>
                          <m:sty m:val="p"/>
                        </m:rPr>
                        <a:rPr lang="en-US" sz="2000" smtClean="0">
                          <a:latin typeface="Cambria Math" panose="02040503050406030204" pitchFamily="18" charset="0"/>
                          <a:ea typeface="Times New Roman" panose="02020603050405020304" pitchFamily="18" charset="0"/>
                          <a:cs typeface="Times New Roman" panose="02020603050405020304" pitchFamily="18" charset="0"/>
                        </a:rPr>
                        <m:t>a</m:t>
                      </m:r>
                      <m:r>
                        <a:rPr lang="en-US" sz="2000" smtClean="0">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Ast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fy</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sz="20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85</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fc</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b</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den>
                      </m:f>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effectLst/>
                              <a:latin typeface="Cambria Math" panose="02040503050406030204" pitchFamily="18" charset="0"/>
                              <a:ea typeface="Times New Roman" panose="02020603050405020304" pitchFamily="18" charset="0"/>
                              <a:cs typeface="Times New Roman" panose="02020603050405020304" pitchFamily="18" charset="0"/>
                            </a:rPr>
                            <m:t>360</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452</m:t>
                          </m:r>
                        </m:num>
                        <m:den>
                          <m:r>
                            <a:rPr lang="en-US" sz="20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85</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28</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1000</m:t>
                          </m:r>
                        </m:den>
                      </m:f>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6</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83</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mm</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65760" marR="0" indent="-274320">
                  <a:lnSpc>
                    <a:spcPct val="115000"/>
                  </a:lnSpc>
                  <a:spcBef>
                    <a:spcPts val="2000"/>
                  </a:spcBef>
                  <a:spcAft>
                    <a:spcPts val="1000"/>
                  </a:spcAft>
                </a:pPr>
                <a14:m>
                  <m:oMath xmlns:m="http://schemas.openxmlformats.org/officeDocument/2006/math">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M</m:t>
                        </m:r>
                      </m:e>
                      <m:sub>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n</m:t>
                        </m:r>
                      </m:sub>
                    </m:sSub>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A</m:t>
                        </m:r>
                      </m:e>
                      <m:sub>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ST</m:t>
                        </m:r>
                      </m:sub>
                    </m:sSub>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y</m:t>
                        </m:r>
                      </m:sub>
                    </m:sSub>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dPr>
                      <m:e>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d</m:t>
                        </m:r>
                        <m:r>
                          <a:rPr lang="en-US" sz="20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a</m:t>
                            </m:r>
                          </m:num>
                          <m:den>
                            <m:r>
                              <a:rPr lang="en-US" sz="2000">
                                <a:effectLst/>
                                <a:latin typeface="Cambria Math" panose="02040503050406030204" pitchFamily="18" charset="0"/>
                                <a:ea typeface="Times New Roman" panose="02020603050405020304" pitchFamily="18" charset="0"/>
                                <a:cs typeface="Times New Roman" panose="02020603050405020304" pitchFamily="18" charset="0"/>
                              </a:rPr>
                              <m:t>2</m:t>
                            </m:r>
                          </m:den>
                        </m:f>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e>
                    </m:d>
                  </m:oMath>
                </a14:m>
                <a:r>
                  <a:rPr lang="en-US" sz="2000" dirty="0">
                    <a:effectLst/>
                    <a:latin typeface="Times New Roman" panose="02020603050405020304" pitchFamily="18" charset="0"/>
                    <a:ea typeface="Times New Roman" panose="02020603050405020304" pitchFamily="18" charset="0"/>
                    <a:cs typeface="Arial" panose="020B0604020202020204" pitchFamily="34" charset="0"/>
                  </a:rPr>
                  <a:t> = 0.9*452*420 ( 160 -  </a:t>
                </a:r>
                <a14:m>
                  <m:oMath xmlns:m="http://schemas.openxmlformats.org/officeDocument/2006/math">
                    <m:f>
                      <m:f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effectLst/>
                            <a:latin typeface="Cambria Math" panose="02040503050406030204" pitchFamily="18" charset="0"/>
                            <a:ea typeface="Times New Roman" panose="02020603050405020304" pitchFamily="18" charset="0"/>
                            <a:cs typeface="Times New Roman" panose="02020603050405020304" pitchFamily="18" charset="0"/>
                          </a:rPr>
                          <m:t>6</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cs typeface="Times New Roman" panose="02020603050405020304" pitchFamily="18" charset="0"/>
                          </a:rPr>
                          <m:t>83</m:t>
                        </m:r>
                      </m:num>
                      <m:den>
                        <m:r>
                          <a:rPr lang="en-US" sz="2000">
                            <a:effectLst/>
                            <a:latin typeface="Cambria Math" panose="02040503050406030204" pitchFamily="18" charset="0"/>
                            <a:ea typeface="Times New Roman" panose="02020603050405020304" pitchFamily="18" charset="0"/>
                            <a:cs typeface="Times New Roman" panose="02020603050405020304" pitchFamily="18" charset="0"/>
                          </a:rPr>
                          <m:t>2</m:t>
                        </m:r>
                      </m:den>
                    </m:f>
                    <m:r>
                      <a:rPr lang="en-US" sz="2000">
                        <a:effectLst/>
                        <a:latin typeface="Cambria Math" panose="02040503050406030204" pitchFamily="18" charset="0"/>
                        <a:ea typeface="Times New Roman" panose="02020603050405020304" pitchFamily="18" charset="0"/>
                        <a:cs typeface="Times New Roman" panose="02020603050405020304" pitchFamily="18" charset="0"/>
                      </a:rPr>
                      <m:t> ) =</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𝟐𝟕</m:t>
                    </m:r>
                    <m:r>
                      <a:rPr lang="en-US" sz="20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000" b="1" i="1" smtClean="0">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2000" b="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b="1" i="1">
                        <a:effectLst/>
                        <a:latin typeface="Cambria Math" panose="02040503050406030204" pitchFamily="18" charset="0"/>
                        <a:ea typeface="Times New Roman" panose="02020603050405020304" pitchFamily="18" charset="0"/>
                        <a:cs typeface="Times New Roman" panose="02020603050405020304" pitchFamily="18" charset="0"/>
                      </a:rPr>
                      <m:t>𝒎</m:t>
                    </m:r>
                    <m:r>
                      <a:rPr lang="en-US" sz="2000" b="1">
                        <a:effectLst/>
                        <a:latin typeface="Cambria Math" panose="02040503050406030204" pitchFamily="18" charset="0"/>
                        <a:ea typeface="Times New Roman" panose="02020603050405020304" pitchFamily="18" charset="0"/>
                        <a:cs typeface="Times New Roman" panose="02020603050405020304" pitchFamily="18" charset="0"/>
                      </a:rPr>
                      <m:t> </m:t>
                    </m:r>
                  </m:oMath>
                </a14:m>
                <a:endParaRPr lang="en-US" sz="2000" b="1"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484158" y="771456"/>
                <a:ext cx="7500387" cy="1679755"/>
              </a:xfrm>
              <a:prstGeom prst="rect">
                <a:avLst/>
              </a:prstGeom>
              <a:blipFill rotWithShape="0">
                <a:blip r:embed="rId2"/>
                <a:stretch>
                  <a:fillRect b="-1091"/>
                </a:stretch>
              </a:blipFill>
            </p:spPr>
            <p:txBody>
              <a:bodyPr/>
              <a:lstStyle/>
              <a:p>
                <a:r>
                  <a:rPr lang="en-US">
                    <a:noFill/>
                  </a:rPr>
                  <a:t> </a:t>
                </a:r>
              </a:p>
            </p:txBody>
          </p:sp>
        </mc:Fallback>
      </mc:AlternateContent>
      <p:pic>
        <p:nvPicPr>
          <p:cNvPr id="12" name="Picture 11"/>
          <p:cNvPicPr/>
          <p:nvPr/>
        </p:nvPicPr>
        <p:blipFill>
          <a:blip r:embed="rId3">
            <a:extLst>
              <a:ext uri="{28A0092B-C50C-407E-A947-70E740481C1C}">
                <a14:useLocalDpi xmlns:a14="http://schemas.microsoft.com/office/drawing/2010/main" val="0"/>
              </a:ext>
            </a:extLst>
          </a:blip>
          <a:stretch>
            <a:fillRect/>
          </a:stretch>
        </p:blipFill>
        <p:spPr>
          <a:xfrm>
            <a:off x="1688123" y="2480503"/>
            <a:ext cx="8384345" cy="3737418"/>
          </a:xfrm>
          <a:prstGeom prst="rect">
            <a:avLst/>
          </a:prstGeom>
        </p:spPr>
      </p:pic>
    </p:spTree>
    <p:extLst>
      <p:ext uri="{BB962C8B-B14F-4D97-AF65-F5344CB8AC3E}">
        <p14:creationId xmlns:p14="http://schemas.microsoft.com/office/powerpoint/2010/main" val="44355501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74</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298677" cy="707886"/>
          </a:xfrm>
          <a:prstGeom prst="rect">
            <a:avLst/>
          </a:prstGeom>
        </p:spPr>
        <p:txBody>
          <a:bodyPr wrap="none">
            <a:spAutoFit/>
          </a:bodyPr>
          <a:lstStyle/>
          <a:p>
            <a:pPr lvl="0"/>
            <a:r>
              <a:rPr lang="en-US" sz="4000" b="1" dirty="0" smtClean="0">
                <a:solidFill>
                  <a:srgbClr val="FFC000"/>
                </a:solidFill>
              </a:rPr>
              <a:t>5.3: </a:t>
            </a:r>
            <a:r>
              <a:rPr lang="en-US" sz="4000" b="1" dirty="0" smtClean="0">
                <a:solidFill>
                  <a:srgbClr val="70AD47">
                    <a:lumMod val="75000"/>
                  </a:srgbClr>
                </a:solidFill>
              </a:rPr>
              <a:t>Design of Slabs</a:t>
            </a:r>
            <a:endParaRPr lang="en-US" dirty="0">
              <a:solidFill>
                <a:srgbClr val="70AD47">
                  <a:lumMod val="75000"/>
                </a:srgbClr>
              </a:solidFill>
            </a:endParaRPr>
          </a:p>
        </p:txBody>
      </p:sp>
      <p:sp>
        <p:nvSpPr>
          <p:cNvPr id="6" name="Rectangle 5"/>
          <p:cNvSpPr/>
          <p:nvPr/>
        </p:nvSpPr>
        <p:spPr>
          <a:xfrm>
            <a:off x="452217" y="1479744"/>
            <a:ext cx="4865371"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5.3.1</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Design of flexure   </a:t>
            </a:r>
            <a:endParaRPr lang="en-US" sz="3200" b="1" dirty="0">
              <a:solidFill>
                <a:schemeClr val="accent2">
                  <a:lumMod val="50000"/>
                </a:schemeClr>
              </a:solidFill>
              <a:latin typeface="Century Gothic" panose="020B0502020202020204"/>
            </a:endParaRPr>
          </a:p>
        </p:txBody>
      </p:sp>
      <p:pic>
        <p:nvPicPr>
          <p:cNvPr id="11" name="Picture 10"/>
          <p:cNvPicPr/>
          <p:nvPr/>
        </p:nvPicPr>
        <p:blipFill>
          <a:blip r:embed="rId2">
            <a:extLst>
              <a:ext uri="{28A0092B-C50C-407E-A947-70E740481C1C}">
                <a14:useLocalDpi xmlns:a14="http://schemas.microsoft.com/office/drawing/2010/main" val="0"/>
              </a:ext>
            </a:extLst>
          </a:blip>
          <a:stretch>
            <a:fillRect/>
          </a:stretch>
        </p:blipFill>
        <p:spPr>
          <a:xfrm>
            <a:off x="5173290" y="1772131"/>
            <a:ext cx="6397614" cy="4371648"/>
          </a:xfrm>
          <a:prstGeom prst="rect">
            <a:avLst/>
          </a:prstGeom>
        </p:spPr>
      </p:pic>
      <mc:AlternateContent xmlns:mc="http://schemas.openxmlformats.org/markup-compatibility/2006" xmlns:a14="http://schemas.microsoft.com/office/drawing/2010/main">
        <mc:Choice Requires="a14">
          <p:sp>
            <p:nvSpPr>
              <p:cNvPr id="12" name="TextBox 11"/>
              <p:cNvSpPr txBox="1"/>
              <p:nvPr/>
            </p:nvSpPr>
            <p:spPr>
              <a:xfrm>
                <a:off x="597402" y="2725137"/>
                <a:ext cx="4455218" cy="2411045"/>
              </a:xfrm>
              <a:prstGeom prst="rect">
                <a:avLst/>
              </a:prstGeom>
              <a:noFill/>
            </p:spPr>
            <p:txBody>
              <a:bodyPr wrap="square" rtlCol="0">
                <a:spAutoFit/>
              </a:bodyPr>
              <a:lstStyle/>
              <a:p>
                <a:pPr marL="365760" marR="0" indent="-274320">
                  <a:lnSpc>
                    <a:spcPct val="115000"/>
                  </a:lnSpc>
                  <a:spcBef>
                    <a:spcPts val="2000"/>
                  </a:spcBef>
                  <a:spcAft>
                    <a:spcPts val="1000"/>
                  </a:spcAft>
                </a:pPr>
                <a:r>
                  <a:rPr lang="en-US" sz="3200" dirty="0" smtClean="0">
                    <a:latin typeface="Times New Roman" panose="02020603050405020304" pitchFamily="18" charset="0"/>
                    <a:ea typeface="Times New Roman" panose="02020603050405020304" pitchFamily="18" charset="0"/>
                    <a:cs typeface="Arial" panose="020B0604020202020204" pitchFamily="34" charset="0"/>
                  </a:rPr>
                  <a:t>  The </a:t>
                </a:r>
                <a:r>
                  <a:rPr lang="en-US" sz="3200" dirty="0">
                    <a:latin typeface="Times New Roman" panose="02020603050405020304" pitchFamily="18" charset="0"/>
                    <a:ea typeface="Times New Roman" panose="02020603050405020304" pitchFamily="18" charset="0"/>
                    <a:cs typeface="Arial" panose="020B0604020202020204" pitchFamily="34" charset="0"/>
                  </a:rPr>
                  <a:t>regions in the dark color exceed the minimum steel ratio (</a:t>
                </a:r>
                <a14:m>
                  <m:oMath xmlns:m="http://schemas.openxmlformats.org/officeDocument/2006/math">
                    <m:sSub>
                      <m:sSubPr>
                        <m:ctrlPr>
                          <a:rPr lang="en-US" sz="32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3200">
                            <a:effectLst/>
                            <a:latin typeface="Cambria Math" panose="02040503050406030204" pitchFamily="18" charset="0"/>
                            <a:ea typeface="Times New Roman" panose="02020603050405020304" pitchFamily="18" charset="0"/>
                            <a:cs typeface="Times New Roman" panose="02020603050405020304" pitchFamily="18" charset="0"/>
                          </a:rPr>
                          <m:t>ρ</m:t>
                        </m:r>
                      </m:e>
                      <m:sub>
                        <m:r>
                          <m:rPr>
                            <m:sty m:val="p"/>
                          </m:rPr>
                          <a:rPr lang="en-US" sz="3200">
                            <a:effectLst/>
                            <a:latin typeface="Cambria Math" panose="02040503050406030204" pitchFamily="18" charset="0"/>
                            <a:ea typeface="Times New Roman" panose="02020603050405020304" pitchFamily="18" charset="0"/>
                            <a:cs typeface="Times New Roman" panose="02020603050405020304" pitchFamily="18" charset="0"/>
                          </a:rPr>
                          <m:t>shrinkage</m:t>
                        </m:r>
                        <m:r>
                          <a:rPr lang="en-US" sz="3200">
                            <a:effectLst/>
                            <a:latin typeface="Cambria Math" panose="02040503050406030204" pitchFamily="18" charset="0"/>
                            <a:ea typeface="Times New Roman" panose="02020603050405020304" pitchFamily="18" charset="0"/>
                            <a:cs typeface="Times New Roman" panose="02020603050405020304" pitchFamily="18" charset="0"/>
                          </a:rPr>
                          <m:t> </m:t>
                        </m:r>
                      </m:sub>
                    </m:sSub>
                    <m:r>
                      <a:rPr lang="en-US" sz="32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32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32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3200">
                        <a:effectLst/>
                        <a:latin typeface="Cambria Math" panose="02040503050406030204" pitchFamily="18" charset="0"/>
                        <a:ea typeface="Times New Roman" panose="02020603050405020304" pitchFamily="18" charset="0"/>
                        <a:cs typeface="Times New Roman" panose="02020603050405020304" pitchFamily="18" charset="0"/>
                      </a:rPr>
                      <m:t>0018</m:t>
                    </m:r>
                    <m:r>
                      <a:rPr lang="en-US" sz="3200">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32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597402" y="2725137"/>
                <a:ext cx="4455218" cy="2411045"/>
              </a:xfrm>
              <a:prstGeom prst="rect">
                <a:avLst/>
              </a:prstGeom>
              <a:blipFill rotWithShape="0">
                <a:blip r:embed="rId3"/>
                <a:stretch>
                  <a:fillRect t="-2273" r="-821" b="-4040"/>
                </a:stretch>
              </a:blipFill>
            </p:spPr>
            <p:txBody>
              <a:bodyPr/>
              <a:lstStyle/>
              <a:p>
                <a:r>
                  <a:rPr lang="en-US">
                    <a:noFill/>
                  </a:rPr>
                  <a:t> </a:t>
                </a:r>
              </a:p>
            </p:txBody>
          </p:sp>
        </mc:Fallback>
      </mc:AlternateContent>
    </p:spTree>
    <p:extLst>
      <p:ext uri="{BB962C8B-B14F-4D97-AF65-F5344CB8AC3E}">
        <p14:creationId xmlns:p14="http://schemas.microsoft.com/office/powerpoint/2010/main" val="258771299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75</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298677" cy="707886"/>
          </a:xfrm>
          <a:prstGeom prst="rect">
            <a:avLst/>
          </a:prstGeom>
        </p:spPr>
        <p:txBody>
          <a:bodyPr wrap="none">
            <a:spAutoFit/>
          </a:bodyPr>
          <a:lstStyle/>
          <a:p>
            <a:pPr lvl="0"/>
            <a:r>
              <a:rPr lang="en-US" sz="4000" b="1" dirty="0" smtClean="0">
                <a:solidFill>
                  <a:srgbClr val="FFC000"/>
                </a:solidFill>
              </a:rPr>
              <a:t>5.3: </a:t>
            </a:r>
            <a:r>
              <a:rPr lang="en-US" sz="4000" b="1" dirty="0" smtClean="0">
                <a:solidFill>
                  <a:srgbClr val="70AD47">
                    <a:lumMod val="75000"/>
                  </a:srgbClr>
                </a:solidFill>
              </a:rPr>
              <a:t>Design of Slabs</a:t>
            </a:r>
            <a:endParaRPr lang="en-US" dirty="0">
              <a:solidFill>
                <a:srgbClr val="70AD47">
                  <a:lumMod val="75000"/>
                </a:srgbClr>
              </a:solidFill>
            </a:endParaRPr>
          </a:p>
        </p:txBody>
      </p:sp>
      <p:sp>
        <p:nvSpPr>
          <p:cNvPr id="6" name="Rectangle 5"/>
          <p:cNvSpPr/>
          <p:nvPr/>
        </p:nvSpPr>
        <p:spPr>
          <a:xfrm>
            <a:off x="452217" y="1479744"/>
            <a:ext cx="4865371"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5.3.1</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Design of flexure   </a:t>
            </a:r>
            <a:endParaRPr lang="en-US" sz="3200" b="1" dirty="0">
              <a:solidFill>
                <a:schemeClr val="accent2">
                  <a:lumMod val="50000"/>
                </a:schemeClr>
              </a:solidFill>
              <a:latin typeface="Century Gothic" panose="020B0502020202020204"/>
            </a:endParaRPr>
          </a:p>
        </p:txBody>
      </p:sp>
      <mc:AlternateContent xmlns:mc="http://schemas.openxmlformats.org/markup-compatibility/2006" xmlns:a14="http://schemas.microsoft.com/office/drawing/2010/main">
        <mc:Choice Requires="a14">
          <p:sp>
            <p:nvSpPr>
              <p:cNvPr id="11" name="TextBox 10"/>
              <p:cNvSpPr txBox="1"/>
              <p:nvPr/>
            </p:nvSpPr>
            <p:spPr>
              <a:xfrm>
                <a:off x="427703" y="2712223"/>
                <a:ext cx="2672862" cy="1791260"/>
              </a:xfrm>
              <a:prstGeom prst="rect">
                <a:avLst/>
              </a:prstGeom>
              <a:noFill/>
            </p:spPr>
            <p:txBody>
              <a:bodyPr wrap="square" rtlCol="0">
                <a:spAutoFit/>
              </a:bodyPr>
              <a:lstStyle/>
              <a:p>
                <a:pPr marL="365760" marR="0" indent="-274320">
                  <a:lnSpc>
                    <a:spcPct val="115000"/>
                  </a:lnSpc>
                  <a:spcBef>
                    <a:spcPts val="2000"/>
                  </a:spcBef>
                  <a:spcAft>
                    <a:spcPts val="1000"/>
                  </a:spcAft>
                </a:pPr>
                <a:r>
                  <a:rPr lang="en-US" sz="2400" dirty="0">
                    <a:latin typeface="Times New Roman" panose="02020603050405020304" pitchFamily="18" charset="0"/>
                    <a:ea typeface="Times New Roman" panose="02020603050405020304" pitchFamily="18" charset="0"/>
                    <a:cs typeface="Arial" panose="020B0604020202020204" pitchFamily="34" charset="0"/>
                  </a:rPr>
                  <a:t>So we display the moment (</a:t>
                </a:r>
                <a14:m>
                  <m:oMath xmlns:m="http://schemas.openxmlformats.org/officeDocument/2006/math">
                    <m:r>
                      <a:rPr lang="en-US" sz="2400">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M</m:t>
                        </m:r>
                      </m:e>
                      <m:sub>
                        <m:r>
                          <a:rPr lang="en-US" sz="2400">
                            <a:effectLst/>
                            <a:latin typeface="Cambria Math" panose="02040503050406030204" pitchFamily="18" charset="0"/>
                            <a:ea typeface="Times New Roman" panose="02020603050405020304" pitchFamily="18" charset="0"/>
                            <a:cs typeface="Times New Roman" panose="02020603050405020304" pitchFamily="18" charset="0"/>
                          </a:rPr>
                          <m:t>11</m:t>
                        </m:r>
                      </m:sub>
                    </m:sSub>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2400" dirty="0">
                    <a:effectLst/>
                    <a:latin typeface="Times New Roman" panose="02020603050405020304" pitchFamily="18" charset="0"/>
                    <a:ea typeface="Times New Roman" panose="02020603050405020304" pitchFamily="18" charset="0"/>
                    <a:cs typeface="Arial" panose="020B0604020202020204" pitchFamily="34" charset="0"/>
                  </a:rPr>
                  <a:t> range from ( -40 – 40 </a:t>
                </a:r>
                <a:r>
                  <a:rPr lang="en-US" sz="2400" dirty="0" err="1">
                    <a:effectLst/>
                    <a:latin typeface="Times New Roman" panose="02020603050405020304" pitchFamily="18" charset="0"/>
                    <a:ea typeface="Times New Roman" panose="02020603050405020304" pitchFamily="18" charset="0"/>
                    <a:cs typeface="Arial" panose="020B0604020202020204" pitchFamily="34" charset="0"/>
                  </a:rPr>
                  <a:t>kn.m</a:t>
                </a:r>
                <a:r>
                  <a:rPr lang="en-US" sz="2400" dirty="0">
                    <a:effectLst/>
                    <a:latin typeface="Times New Roman" panose="02020603050405020304" pitchFamily="18" charset="0"/>
                    <a:ea typeface="Times New Roman" panose="02020603050405020304" pitchFamily="18" charset="0"/>
                    <a:cs typeface="Arial" panose="020B0604020202020204" pitchFamily="34" charset="0"/>
                  </a:rPr>
                  <a:t> )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27703" y="2712223"/>
                <a:ext cx="2672862" cy="1791260"/>
              </a:xfrm>
              <a:prstGeom prst="rect">
                <a:avLst/>
              </a:prstGeom>
              <a:blipFill rotWithShape="0">
                <a:blip r:embed="rId2"/>
                <a:stretch>
                  <a:fillRect t="-1361" r="-1822" b="-5102"/>
                </a:stretch>
              </a:blipFill>
            </p:spPr>
            <p:txBody>
              <a:bodyPr/>
              <a:lstStyle/>
              <a:p>
                <a:r>
                  <a:rPr lang="en-US">
                    <a:noFill/>
                  </a:rPr>
                  <a:t> </a:t>
                </a:r>
              </a:p>
            </p:txBody>
          </p:sp>
        </mc:Fallback>
      </mc:AlternateContent>
      <p:pic>
        <p:nvPicPr>
          <p:cNvPr id="12" name="Picture 11"/>
          <p:cNvPicPr/>
          <p:nvPr/>
        </p:nvPicPr>
        <p:blipFill>
          <a:blip r:embed="rId3">
            <a:extLst>
              <a:ext uri="{28A0092B-C50C-407E-A947-70E740481C1C}">
                <a14:useLocalDpi xmlns:a14="http://schemas.microsoft.com/office/drawing/2010/main" val="0"/>
              </a:ext>
            </a:extLst>
          </a:blip>
          <a:stretch>
            <a:fillRect/>
          </a:stretch>
        </p:blipFill>
        <p:spPr>
          <a:xfrm>
            <a:off x="2884902" y="2093811"/>
            <a:ext cx="3543300" cy="4233247"/>
          </a:xfrm>
          <a:prstGeom prst="rect">
            <a:avLst/>
          </a:prstGeom>
        </p:spPr>
      </p:pic>
      <p:pic>
        <p:nvPicPr>
          <p:cNvPr id="13" name="Picture 12"/>
          <p:cNvPicPr/>
          <p:nvPr/>
        </p:nvPicPr>
        <p:blipFill>
          <a:blip r:embed="rId4">
            <a:extLst>
              <a:ext uri="{28A0092B-C50C-407E-A947-70E740481C1C}">
                <a14:useLocalDpi xmlns:a14="http://schemas.microsoft.com/office/drawing/2010/main" val="0"/>
              </a:ext>
            </a:extLst>
          </a:blip>
          <a:stretch>
            <a:fillRect/>
          </a:stretch>
        </p:blipFill>
        <p:spPr>
          <a:xfrm>
            <a:off x="6428202" y="2621346"/>
            <a:ext cx="5311514" cy="3178175"/>
          </a:xfrm>
          <a:prstGeom prst="rect">
            <a:avLst/>
          </a:prstGeom>
        </p:spPr>
      </p:pic>
    </p:spTree>
    <p:extLst>
      <p:ext uri="{BB962C8B-B14F-4D97-AF65-F5344CB8AC3E}">
        <p14:creationId xmlns:p14="http://schemas.microsoft.com/office/powerpoint/2010/main" val="426128615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76</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298677" cy="707886"/>
          </a:xfrm>
          <a:prstGeom prst="rect">
            <a:avLst/>
          </a:prstGeom>
        </p:spPr>
        <p:txBody>
          <a:bodyPr wrap="none">
            <a:spAutoFit/>
          </a:bodyPr>
          <a:lstStyle/>
          <a:p>
            <a:pPr lvl="0"/>
            <a:r>
              <a:rPr lang="en-US" sz="4000" b="1" dirty="0" smtClean="0">
                <a:solidFill>
                  <a:srgbClr val="FFC000"/>
                </a:solidFill>
              </a:rPr>
              <a:t>5.3: </a:t>
            </a:r>
            <a:r>
              <a:rPr lang="en-US" sz="4000" b="1" dirty="0" smtClean="0">
                <a:solidFill>
                  <a:srgbClr val="70AD47">
                    <a:lumMod val="75000"/>
                  </a:srgbClr>
                </a:solidFill>
              </a:rPr>
              <a:t>Design of Slabs</a:t>
            </a:r>
            <a:endParaRPr lang="en-US" dirty="0">
              <a:solidFill>
                <a:srgbClr val="70AD47">
                  <a:lumMod val="75000"/>
                </a:srgbClr>
              </a:solidFill>
            </a:endParaRPr>
          </a:p>
        </p:txBody>
      </p:sp>
      <p:sp>
        <p:nvSpPr>
          <p:cNvPr id="6" name="Rectangle 5"/>
          <p:cNvSpPr/>
          <p:nvPr/>
        </p:nvSpPr>
        <p:spPr>
          <a:xfrm>
            <a:off x="452217" y="1479744"/>
            <a:ext cx="4865371"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5.3.1</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Design of flexure   </a:t>
            </a:r>
            <a:endParaRPr lang="en-US" sz="3200" b="1" dirty="0">
              <a:solidFill>
                <a:schemeClr val="accent2">
                  <a:lumMod val="50000"/>
                </a:schemeClr>
              </a:solidFill>
              <a:latin typeface="Century Gothic" panose="020B0502020202020204"/>
            </a:endParaRPr>
          </a:p>
        </p:txBody>
      </p:sp>
      <mc:AlternateContent xmlns:mc="http://schemas.openxmlformats.org/markup-compatibility/2006" xmlns:a14="http://schemas.microsoft.com/office/drawing/2010/main">
        <mc:Choice Requires="a14">
          <p:sp>
            <p:nvSpPr>
              <p:cNvPr id="11" name="TextBox 10"/>
              <p:cNvSpPr txBox="1"/>
              <p:nvPr/>
            </p:nvSpPr>
            <p:spPr>
              <a:xfrm>
                <a:off x="607549" y="2340905"/>
                <a:ext cx="10639798" cy="3657733"/>
              </a:xfrm>
              <a:prstGeom prst="rect">
                <a:avLst/>
              </a:prstGeom>
              <a:noFill/>
            </p:spPr>
            <p:txBody>
              <a:bodyPr wrap="square" rtlCol="0">
                <a:spAutoFit/>
              </a:bodyPr>
              <a:lstStyle/>
              <a:p>
                <a:pPr marL="365760" marR="0" indent="-274320">
                  <a:lnSpc>
                    <a:spcPct val="115000"/>
                  </a:lnSpc>
                  <a:spcBef>
                    <a:spcPts val="2000"/>
                  </a:spcBef>
                  <a:spcAft>
                    <a:spcPts val="1000"/>
                  </a:spcAft>
                </a:pPr>
                <a14:m>
                  <m:oMath xmlns:m="http://schemas.openxmlformats.org/officeDocument/2006/math">
                    <m:r>
                      <m:rPr>
                        <m:sty m:val="p"/>
                      </m:rPr>
                      <a:rPr lang="en-US" sz="2400">
                        <a:latin typeface="Cambria Math" panose="02040503050406030204" pitchFamily="18" charset="0"/>
                        <a:ea typeface="Times New Roman" panose="02020603050405020304" pitchFamily="18" charset="0"/>
                        <a:cs typeface="Times New Roman" panose="02020603050405020304" pitchFamily="18" charset="0"/>
                      </a:rPr>
                      <m:t>ρ</m:t>
                    </m:r>
                    <m:r>
                      <a:rPr lang="en-US" sz="2400">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85</m:t>
                        </m:r>
                        <m:sSub>
                          <m:sSub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c</m:t>
                            </m:r>
                          </m:sub>
                        </m:sSub>
                      </m:num>
                      <m:den>
                        <m:sSub>
                          <m:sSub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y</m:t>
                            </m:r>
                          </m:sub>
                        </m:sSub>
                      </m:den>
                    </m:f>
                    <m:r>
                      <a:rPr lang="en-US" sz="2400">
                        <a:effectLst/>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a:effectLst/>
                            <a:latin typeface="Cambria Math" panose="02040503050406030204" pitchFamily="18" charset="0"/>
                            <a:ea typeface="Times New Roman" panose="02020603050405020304" pitchFamily="18" charset="0"/>
                            <a:cs typeface="Times New Roman" panose="02020603050405020304" pitchFamily="18" charset="0"/>
                          </a:rPr>
                          <m:t>1</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400">
                                <a:effectLst/>
                                <a:latin typeface="Cambria Math" panose="02040503050406030204" pitchFamily="18" charset="0"/>
                                <a:ea typeface="Times New Roman" panose="02020603050405020304" pitchFamily="18" charset="0"/>
                                <a:cs typeface="Times New Roman" panose="02020603050405020304" pitchFamily="18" charset="0"/>
                              </a:rPr>
                              <m:t>1</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effectLst/>
                                    <a:latin typeface="Cambria Math" panose="02040503050406030204" pitchFamily="18" charset="0"/>
                                    <a:ea typeface="Times New Roman" panose="02020603050405020304" pitchFamily="18" charset="0"/>
                                    <a:cs typeface="Times New Roman" panose="02020603050405020304" pitchFamily="18" charset="0"/>
                                  </a:rPr>
                                  <m:t>2</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61</m:t>
                                </m:r>
                                <m:sSub>
                                  <m:sSub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M</m:t>
                                    </m:r>
                                  </m:e>
                                  <m:sub>
                                    <m:r>
                                      <a:rPr lang="en-US" sz="2400">
                                        <a:effectLst/>
                                        <a:latin typeface="Cambria Math" panose="02040503050406030204" pitchFamily="18" charset="0"/>
                                        <a:ea typeface="Times New Roman" panose="02020603050405020304" pitchFamily="18" charset="0"/>
                                        <a:cs typeface="Times New Roman" panose="02020603050405020304" pitchFamily="18" charset="0"/>
                                      </a:rPr>
                                      <m:t>11</m:t>
                                    </m:r>
                                  </m:sub>
                                </m:s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a:effectLst/>
                                        <a:latin typeface="Cambria Math" panose="02040503050406030204" pitchFamily="18" charset="0"/>
                                        <a:ea typeface="Times New Roman" panose="02020603050405020304" pitchFamily="18" charset="0"/>
                                        <a:cs typeface="Times New Roman" panose="02020603050405020304" pitchFamily="18" charset="0"/>
                                      </a:rPr>
                                      <m:t>10</m:t>
                                    </m:r>
                                  </m:e>
                                  <m:sup>
                                    <m:r>
                                      <a:rPr lang="en-US" sz="2400">
                                        <a:effectLst/>
                                        <a:latin typeface="Cambria Math" panose="02040503050406030204" pitchFamily="18" charset="0"/>
                                        <a:ea typeface="Times New Roman" panose="02020603050405020304" pitchFamily="18" charset="0"/>
                                        <a:cs typeface="Times New Roman" panose="02020603050405020304" pitchFamily="18" charset="0"/>
                                      </a:rPr>
                                      <m:t>6</m:t>
                                    </m:r>
                                  </m:sup>
                                </m:sSup>
                              </m:num>
                              <m:den>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b</m:t>
                                </m:r>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d</m:t>
                                    </m:r>
                                  </m:e>
                                  <m:sup>
                                    <m:r>
                                      <a:rPr lang="en-US" sz="2400">
                                        <a:effectLst/>
                                        <a:latin typeface="Cambria Math" panose="02040503050406030204" pitchFamily="18" charset="0"/>
                                        <a:ea typeface="Times New Roman" panose="02020603050405020304" pitchFamily="18" charset="0"/>
                                        <a:cs typeface="Times New Roman" panose="02020603050405020304" pitchFamily="18" charset="0"/>
                                      </a:rPr>
                                      <m:t>2</m:t>
                                    </m:r>
                                  </m:sup>
                                </m:sSup>
                                <m:sSub>
                                  <m:sSub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c</m:t>
                                    </m:r>
                                  </m:sub>
                                </m:sSub>
                              </m:den>
                            </m:f>
                          </m:e>
                        </m:rad>
                      </m:e>
                    </m:d>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85</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28</m:t>
                        </m:r>
                      </m:num>
                      <m:den>
                        <m:r>
                          <a:rPr lang="en-US" sz="2400">
                            <a:effectLst/>
                            <a:latin typeface="Cambria Math" panose="02040503050406030204" pitchFamily="18" charset="0"/>
                            <a:ea typeface="Times New Roman" panose="02020603050405020304" pitchFamily="18" charset="0"/>
                            <a:cs typeface="Times New Roman" panose="02020603050405020304" pitchFamily="18" charset="0"/>
                          </a:rPr>
                          <m:t>420</m:t>
                        </m:r>
                      </m:den>
                    </m:f>
                    <m:r>
                      <a:rPr lang="en-US" sz="240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1</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400">
                            <a:effectLst/>
                            <a:latin typeface="Cambria Math" panose="02040503050406030204" pitchFamily="18" charset="0"/>
                            <a:ea typeface="Times New Roman" panose="02020603050405020304" pitchFamily="18" charset="0"/>
                            <a:cs typeface="Times New Roman" panose="02020603050405020304" pitchFamily="18" charset="0"/>
                          </a:rPr>
                          <m:t>1</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effectLst/>
                                <a:latin typeface="Cambria Math" panose="02040503050406030204" pitchFamily="18" charset="0"/>
                                <a:ea typeface="Times New Roman" panose="02020603050405020304" pitchFamily="18" charset="0"/>
                                <a:cs typeface="Times New Roman" panose="02020603050405020304" pitchFamily="18" charset="0"/>
                              </a:rPr>
                              <m:t>2</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61</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40</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a:effectLst/>
                                    <a:latin typeface="Cambria Math" panose="02040503050406030204" pitchFamily="18" charset="0"/>
                                    <a:ea typeface="Times New Roman" panose="02020603050405020304" pitchFamily="18" charset="0"/>
                                    <a:cs typeface="Times New Roman" panose="02020603050405020304" pitchFamily="18" charset="0"/>
                                  </a:rPr>
                                  <m:t>10</m:t>
                                </m:r>
                              </m:e>
                              <m:sup>
                                <m:r>
                                  <a:rPr lang="en-US" sz="2400">
                                    <a:effectLst/>
                                    <a:latin typeface="Cambria Math" panose="02040503050406030204" pitchFamily="18" charset="0"/>
                                    <a:ea typeface="Times New Roman" panose="02020603050405020304" pitchFamily="18" charset="0"/>
                                    <a:cs typeface="Times New Roman" panose="02020603050405020304" pitchFamily="18" charset="0"/>
                                  </a:rPr>
                                  <m:t>6</m:t>
                                </m:r>
                              </m:sup>
                            </m:sSup>
                          </m:num>
                          <m:den>
                            <m:r>
                              <a:rPr lang="en-US" sz="2400">
                                <a:effectLst/>
                                <a:latin typeface="Cambria Math" panose="02040503050406030204" pitchFamily="18" charset="0"/>
                                <a:ea typeface="Times New Roman" panose="02020603050405020304" pitchFamily="18" charset="0"/>
                                <a:cs typeface="Times New Roman" panose="02020603050405020304" pitchFamily="18" charset="0"/>
                              </a:rPr>
                              <m:t>1000</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a:effectLst/>
                                    <a:latin typeface="Cambria Math" panose="02040503050406030204" pitchFamily="18" charset="0"/>
                                    <a:ea typeface="Times New Roman" panose="02020603050405020304" pitchFamily="18" charset="0"/>
                                    <a:cs typeface="Times New Roman" panose="02020603050405020304" pitchFamily="18" charset="0"/>
                                  </a:rPr>
                                  <m:t>160</m:t>
                                </m:r>
                              </m:e>
                              <m:sup>
                                <m:r>
                                  <a:rPr lang="en-US" sz="2400">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28</m:t>
                            </m:r>
                          </m:den>
                        </m:f>
                        <m:r>
                          <a:rPr lang="en-US" sz="2400">
                            <a:effectLst/>
                            <a:latin typeface="Cambria Math" panose="02040503050406030204" pitchFamily="18" charset="0"/>
                            <a:ea typeface="Times New Roman" panose="02020603050405020304" pitchFamily="18" charset="0"/>
                            <a:cs typeface="Times New Roman" panose="02020603050405020304" pitchFamily="18" charset="0"/>
                          </a:rPr>
                          <m:t> </m:t>
                        </m:r>
                      </m:e>
                    </m:rad>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2400" dirty="0">
                    <a:effectLst/>
                    <a:latin typeface="Times New Roman" panose="02020603050405020304" pitchFamily="18" charset="0"/>
                    <a:ea typeface="Times New Roman" panose="02020603050405020304" pitchFamily="18" charset="0"/>
                    <a:cs typeface="Arial" panose="020B0604020202020204" pitchFamily="34" charset="0"/>
                  </a:rPr>
                  <a:t> = 0.0043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365760" marR="0" indent="-274320">
                  <a:lnSpc>
                    <a:spcPct val="115000"/>
                  </a:lnSpc>
                  <a:spcBef>
                    <a:spcPts val="2000"/>
                  </a:spcBef>
                  <a:spcAft>
                    <a:spcPts val="1000"/>
                  </a:spcAft>
                </a:pPr>
                <a:r>
                  <a:rPr lang="en-US" sz="2400" dirty="0" err="1">
                    <a:effectLst/>
                    <a:latin typeface="Times New Roman" panose="02020603050405020304" pitchFamily="18" charset="0"/>
                    <a:ea typeface="Times New Roman" panose="02020603050405020304" pitchFamily="18" charset="0"/>
                    <a:cs typeface="Arial" panose="020B0604020202020204" pitchFamily="34" charset="0"/>
                  </a:rPr>
                  <a:t>Ast</a:t>
                </a:r>
                <a:r>
                  <a:rPr lang="en-US" sz="2400" dirty="0">
                    <a:effectLst/>
                    <a:latin typeface="Times New Roman" panose="02020603050405020304" pitchFamily="18" charset="0"/>
                    <a:ea typeface="Times New Roman" panose="02020603050405020304" pitchFamily="18" charset="0"/>
                    <a:cs typeface="Arial" panose="020B0604020202020204" pitchFamily="34" charset="0"/>
                  </a:rPr>
                  <a:t> = 0.0043 </a:t>
                </a:r>
                <a:r>
                  <a:rPr lang="en-US" sz="2400" dirty="0" smtClean="0">
                    <a:effectLst/>
                    <a:latin typeface="Times New Roman" panose="02020603050405020304" pitchFamily="18" charset="0"/>
                    <a:ea typeface="Times New Roman" panose="02020603050405020304" pitchFamily="18" charset="0"/>
                    <a:cs typeface="Arial" panose="020B0604020202020204" pitchFamily="34" charset="0"/>
                  </a:rPr>
                  <a:t>b*d </a:t>
                </a:r>
                <a:r>
                  <a:rPr lang="en-US" sz="2400" dirty="0">
                    <a:effectLst/>
                    <a:latin typeface="Times New Roman" panose="02020603050405020304" pitchFamily="18" charset="0"/>
                    <a:ea typeface="Times New Roman" panose="02020603050405020304" pitchFamily="18" charset="0"/>
                    <a:cs typeface="Arial" panose="020B0604020202020204" pitchFamily="34" charset="0"/>
                  </a:rPr>
                  <a:t>= 0.0043 *1000*160 = 688 </a:t>
                </a:r>
                <a14:m>
                  <m:oMath xmlns:m="http://schemas.openxmlformats.org/officeDocument/2006/math">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mm</m:t>
                        </m:r>
                      </m:e>
                      <m:sup>
                        <m:r>
                          <a:rPr lang="en-US" sz="2400">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2400" dirty="0">
                    <a:effectLst/>
                    <a:latin typeface="Times New Roman" panose="02020603050405020304" pitchFamily="18" charset="0"/>
                    <a:ea typeface="Times New Roman" panose="02020603050405020304" pitchFamily="18" charset="0"/>
                    <a:cs typeface="Arial" panose="020B0604020202020204" pitchFamily="34" charset="0"/>
                  </a:rPr>
                  <a:t> , assume </a:t>
                </a:r>
                <a14:m>
                  <m:oMath xmlns:m="http://schemas.openxmlformats.org/officeDocument/2006/math">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12</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mm</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 </m:t>
                    </m:r>
                  </m:oMath>
                </a14:m>
                <a:endParaRPr lang="en-US" sz="2400" dirty="0" smtClean="0">
                  <a:effectLst/>
                  <a:latin typeface="Times New Roman" panose="02020603050405020304" pitchFamily="18" charset="0"/>
                  <a:ea typeface="Times New Roman" panose="02020603050405020304" pitchFamily="18" charset="0"/>
                  <a:cs typeface="Arial" panose="020B0604020202020204" pitchFamily="34" charset="0"/>
                </a:endParaRPr>
              </a:p>
              <a:p>
                <a:pPr marL="365760" marR="0" indent="-274320">
                  <a:lnSpc>
                    <a:spcPct val="115000"/>
                  </a:lnSpc>
                  <a:spcBef>
                    <a:spcPts val="2000"/>
                  </a:spcBef>
                  <a:spcAft>
                    <a:spcPts val="1000"/>
                  </a:spcAft>
                </a:pPr>
                <a:r>
                  <a:rPr lang="en-US" sz="2400" dirty="0" smtClean="0">
                    <a:effectLst/>
                    <a:latin typeface="Times New Roman" panose="02020603050405020304" pitchFamily="18" charset="0"/>
                    <a:ea typeface="Times New Roman" panose="02020603050405020304" pitchFamily="18" charset="0"/>
                    <a:cs typeface="Arial" panose="020B0604020202020204" pitchFamily="34" charset="0"/>
                  </a:rPr>
                  <a:t>so </a:t>
                </a:r>
                <a:r>
                  <a:rPr lang="en-US" sz="2400" dirty="0">
                    <a:effectLst/>
                    <a:latin typeface="Times New Roman" panose="02020603050405020304" pitchFamily="18" charset="0"/>
                    <a:ea typeface="Times New Roman" panose="02020603050405020304" pitchFamily="18" charset="0"/>
                    <a:cs typeface="Arial" panose="020B0604020202020204" pitchFamily="34" charset="0"/>
                  </a:rPr>
                  <a:t>number of bars n = </a:t>
                </a:r>
                <a14:m>
                  <m:oMath xmlns:m="http://schemas.openxmlformats.org/officeDocument/2006/math">
                    <m:f>
                      <m:f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effectLst/>
                            <a:latin typeface="Cambria Math" panose="02040503050406030204" pitchFamily="18" charset="0"/>
                            <a:ea typeface="Times New Roman" panose="02020603050405020304" pitchFamily="18" charset="0"/>
                            <a:cs typeface="Times New Roman" panose="02020603050405020304" pitchFamily="18" charset="0"/>
                          </a:rPr>
                          <m:t>688</m:t>
                        </m:r>
                      </m:num>
                      <m:den>
                        <m:r>
                          <a:rPr lang="en-US" sz="2400">
                            <a:effectLst/>
                            <a:latin typeface="Cambria Math" panose="02040503050406030204" pitchFamily="18" charset="0"/>
                            <a:ea typeface="Times New Roman" panose="02020603050405020304" pitchFamily="18" charset="0"/>
                            <a:cs typeface="Times New Roman" panose="02020603050405020304" pitchFamily="18" charset="0"/>
                          </a:rPr>
                          <m:t>113</m:t>
                        </m:r>
                      </m:den>
                    </m:f>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6</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1</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400" dirty="0">
                    <a:effectLst/>
                    <a:latin typeface="Times New Roman" panose="02020603050405020304" pitchFamily="18" charset="0"/>
                    <a:ea typeface="Times New Roman" panose="02020603050405020304" pitchFamily="18" charset="0"/>
                    <a:cs typeface="Arial" panose="020B0604020202020204" pitchFamily="34" charset="0"/>
                  </a:rPr>
                  <a:t>use 7</a:t>
                </a:r>
                <a14:m>
                  <m:oMath xmlns:m="http://schemas.openxmlformats.org/officeDocument/2006/math">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12</m:t>
                    </m:r>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mm</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m</m:t>
                    </m:r>
                  </m:oMath>
                </a14:m>
                <a:r>
                  <a:rPr lang="en-US" sz="24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2400" dirty="0" smtClean="0">
                  <a:effectLst/>
                  <a:latin typeface="Times New Roman" panose="02020603050405020304" pitchFamily="18" charset="0"/>
                  <a:ea typeface="Times New Roman" panose="02020603050405020304" pitchFamily="18" charset="0"/>
                  <a:cs typeface="Arial" panose="020B0604020202020204" pitchFamily="34" charset="0"/>
                </a:endParaRPr>
              </a:p>
              <a:p>
                <a:pPr marL="365760" marR="0" indent="-274320">
                  <a:lnSpc>
                    <a:spcPct val="115000"/>
                  </a:lnSpc>
                  <a:spcBef>
                    <a:spcPts val="2000"/>
                  </a:spcBef>
                  <a:spcAft>
                    <a:spcPts val="1000"/>
                  </a:spcAft>
                </a:pPr>
                <a:r>
                  <a:rPr lang="en-US" sz="2400" dirty="0" smtClean="0">
                    <a:effectLst/>
                    <a:latin typeface="Times New Roman" panose="02020603050405020304" pitchFamily="18" charset="0"/>
                    <a:ea typeface="Times New Roman" panose="02020603050405020304" pitchFamily="18" charset="0"/>
                    <a:cs typeface="Arial" panose="020B0604020202020204" pitchFamily="34" charset="0"/>
                  </a:rPr>
                  <a:t>with </a:t>
                </a:r>
                <a:r>
                  <a:rPr lang="en-US" sz="2400" dirty="0">
                    <a:effectLst/>
                    <a:latin typeface="Times New Roman" panose="02020603050405020304" pitchFamily="18" charset="0"/>
                    <a:ea typeface="Times New Roman" panose="02020603050405020304" pitchFamily="18" charset="0"/>
                    <a:cs typeface="Arial" panose="020B0604020202020204" pitchFamily="34" charset="0"/>
                  </a:rPr>
                  <a:t>area of steel = 7 * 113 = 791 </a:t>
                </a:r>
                <a14:m>
                  <m:oMath xmlns:m="http://schemas.openxmlformats.org/officeDocument/2006/math">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mm</m:t>
                        </m:r>
                      </m:e>
                      <m:sup>
                        <m:r>
                          <a:rPr lang="en-US" sz="2400">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07549" y="2340905"/>
                <a:ext cx="10639798" cy="3657733"/>
              </a:xfrm>
              <a:prstGeom prst="rect">
                <a:avLst/>
              </a:prstGeom>
              <a:blipFill rotWithShape="0">
                <a:blip r:embed="rId2"/>
                <a:stretch>
                  <a:fillRect l="-57" b="-2000"/>
                </a:stretch>
              </a:blipFill>
            </p:spPr>
            <p:txBody>
              <a:bodyPr/>
              <a:lstStyle/>
              <a:p>
                <a:r>
                  <a:rPr lang="en-US">
                    <a:noFill/>
                  </a:rPr>
                  <a:t> </a:t>
                </a:r>
              </a:p>
            </p:txBody>
          </p:sp>
        </mc:Fallback>
      </mc:AlternateContent>
    </p:spTree>
    <p:extLst>
      <p:ext uri="{BB962C8B-B14F-4D97-AF65-F5344CB8AC3E}">
        <p14:creationId xmlns:p14="http://schemas.microsoft.com/office/powerpoint/2010/main" val="381070049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77</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52216" y="903448"/>
            <a:ext cx="4298677" cy="707886"/>
          </a:xfrm>
          <a:prstGeom prst="rect">
            <a:avLst/>
          </a:prstGeom>
        </p:spPr>
        <p:txBody>
          <a:bodyPr wrap="none">
            <a:spAutoFit/>
          </a:bodyPr>
          <a:lstStyle/>
          <a:p>
            <a:pPr lvl="0"/>
            <a:r>
              <a:rPr lang="en-US" sz="4000" b="1" dirty="0" smtClean="0">
                <a:solidFill>
                  <a:srgbClr val="FFC000"/>
                </a:solidFill>
              </a:rPr>
              <a:t>5.3: </a:t>
            </a:r>
            <a:r>
              <a:rPr lang="en-US" sz="4000" b="1" dirty="0" smtClean="0">
                <a:solidFill>
                  <a:srgbClr val="70AD47">
                    <a:lumMod val="75000"/>
                  </a:srgbClr>
                </a:solidFill>
              </a:rPr>
              <a:t>Design of Slabs</a:t>
            </a:r>
            <a:endParaRPr lang="en-US" dirty="0">
              <a:solidFill>
                <a:srgbClr val="70AD47">
                  <a:lumMod val="75000"/>
                </a:srgbClr>
              </a:solidFill>
            </a:endParaRPr>
          </a:p>
        </p:txBody>
      </p:sp>
      <p:sp>
        <p:nvSpPr>
          <p:cNvPr id="6" name="Rectangle 5"/>
          <p:cNvSpPr/>
          <p:nvPr/>
        </p:nvSpPr>
        <p:spPr>
          <a:xfrm>
            <a:off x="452217" y="1479744"/>
            <a:ext cx="4865371"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5.3.1</a:t>
            </a:r>
            <a:r>
              <a:rPr lang="en-US" sz="3200" b="1" dirty="0" smtClean="0">
                <a:solidFill>
                  <a:srgbClr val="ED7D31">
                    <a:lumMod val="75000"/>
                  </a:srgbClr>
                </a:solidFill>
                <a:latin typeface="Century Gothic" panose="020B0502020202020204"/>
              </a:rPr>
              <a:t>: </a:t>
            </a:r>
            <a:r>
              <a:rPr lang="en-US" sz="3200" b="1" dirty="0" smtClean="0">
                <a:solidFill>
                  <a:schemeClr val="accent2">
                    <a:lumMod val="50000"/>
                  </a:schemeClr>
                </a:solidFill>
                <a:latin typeface="Century Gothic" panose="020B0502020202020204"/>
              </a:rPr>
              <a:t>Design of flexure   </a:t>
            </a:r>
            <a:endParaRPr lang="en-US" sz="3200" b="1" dirty="0">
              <a:solidFill>
                <a:schemeClr val="accent2">
                  <a:lumMod val="50000"/>
                </a:schemeClr>
              </a:solidFill>
              <a:latin typeface="Century Gothic" panose="020B0502020202020204"/>
            </a:endParaRPr>
          </a:p>
        </p:txBody>
      </p:sp>
      <mc:AlternateContent xmlns:mc="http://schemas.openxmlformats.org/markup-compatibility/2006" xmlns:a14="http://schemas.microsoft.com/office/drawing/2010/main">
        <mc:Choice Requires="a14">
          <p:sp>
            <p:nvSpPr>
              <p:cNvPr id="11" name="TextBox 10"/>
              <p:cNvSpPr txBox="1"/>
              <p:nvPr/>
            </p:nvSpPr>
            <p:spPr>
              <a:xfrm>
                <a:off x="329120" y="2093811"/>
                <a:ext cx="7158406" cy="4461414"/>
              </a:xfrm>
              <a:prstGeom prst="rect">
                <a:avLst/>
              </a:prstGeom>
              <a:noFill/>
            </p:spPr>
            <p:txBody>
              <a:bodyPr wrap="square" rtlCol="0">
                <a:spAutoFit/>
              </a:bodyPr>
              <a:lstStyle/>
              <a:p>
                <a:pPr marL="365760" marR="0" indent="-274320">
                  <a:lnSpc>
                    <a:spcPct val="115000"/>
                  </a:lnSpc>
                  <a:spcBef>
                    <a:spcPts val="2000"/>
                  </a:spcBef>
                  <a:spcAft>
                    <a:spcPts val="1000"/>
                  </a:spcAft>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M</m:t>
                          </m:r>
                        </m:e>
                        <m:sub>
                          <m:r>
                            <a:rPr lang="en-US">
                              <a:effectLst/>
                              <a:latin typeface="Cambria Math" panose="02040503050406030204" pitchFamily="18" charset="0"/>
                              <a:ea typeface="Times New Roman" panose="02020603050405020304" pitchFamily="18" charset="0"/>
                              <a:cs typeface="Times New Roman" panose="02020603050405020304" pitchFamily="18" charset="0"/>
                            </a:rPr>
                            <m:t>22</m:t>
                          </m:r>
                        </m:sub>
                      </m:sSub>
                      <m:r>
                        <a:rPr lang="en-US">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40</m:t>
                      </m:r>
                      <m:r>
                        <a:rPr lang="en-US">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kn</m:t>
                      </m:r>
                      <m:r>
                        <a:rPr lang="en-US">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m</m:t>
                      </m:r>
                      <m:r>
                        <a:rPr lang="en-US">
                          <a:effectLs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dirty="0" smtClean="0">
                  <a:effectLst/>
                  <a:latin typeface="Cambria Math" panose="02040503050406030204" pitchFamily="18" charset="0"/>
                  <a:ea typeface="Times New Roman" panose="02020603050405020304" pitchFamily="18" charset="0"/>
                  <a:cs typeface="Times New Roman" panose="02020603050405020304" pitchFamily="18" charset="0"/>
                </a:endParaRPr>
              </a:p>
              <a:p>
                <a:pPr marL="365760" marR="0" indent="-274320">
                  <a:lnSpc>
                    <a:spcPct val="115000"/>
                  </a:lnSpc>
                  <a:spcBef>
                    <a:spcPts val="2000"/>
                  </a:spcBef>
                  <a:spcAft>
                    <a:spcPts val="1000"/>
                  </a:spcAft>
                </a:pPr>
                <a14:m>
                  <m:oMath xmlns:m="http://schemas.openxmlformats.org/officeDocument/2006/math">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ρ</m:t>
                    </m:r>
                    <m:r>
                      <a:rPr lang="en-US">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a:effectLst/>
                            <a:latin typeface="Cambria Math" panose="02040503050406030204" pitchFamily="18" charset="0"/>
                            <a:ea typeface="Times New Roman" panose="02020603050405020304" pitchFamily="18" charset="0"/>
                            <a:cs typeface="Times New Roman" panose="02020603050405020304" pitchFamily="18" charset="0"/>
                          </a:rPr>
                          <m:t>0</m:t>
                        </m:r>
                        <m:r>
                          <a:rPr lang="en-US">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85</m:t>
                        </m:r>
                        <m:sSub>
                          <m:sSub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c</m:t>
                            </m:r>
                          </m:sub>
                        </m:sSub>
                      </m:num>
                      <m:den>
                        <m:sSub>
                          <m:sSub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y</m:t>
                            </m:r>
                          </m:sub>
                        </m:sSub>
                      </m:den>
                    </m:f>
                    <m:r>
                      <a:rPr lang="en-US">
                        <a:effectLst/>
                        <a:latin typeface="Cambria Math" panose="02040503050406030204" pitchFamily="18" charset="0"/>
                        <a:ea typeface="Times New Roman" panose="02020603050405020304" pitchFamily="18" charset="0"/>
                        <a:cs typeface="Times New Roman" panose="02020603050405020304" pitchFamily="18" charset="0"/>
                      </a:rPr>
                      <m:t> </m:t>
                    </m:r>
                    <m:d>
                      <m:d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a:effectLst/>
                                    <a:latin typeface="Cambria Math" panose="02040503050406030204" pitchFamily="18" charset="0"/>
                                    <a:ea typeface="Times New Roman" panose="02020603050405020304" pitchFamily="18" charset="0"/>
                                    <a:cs typeface="Times New Roman" panose="02020603050405020304" pitchFamily="18" charset="0"/>
                                  </a:rPr>
                                  <m:t>2</m:t>
                                </m:r>
                                <m:r>
                                  <a:rPr lang="en-US">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61</m:t>
                                </m:r>
                                <m:sSub>
                                  <m:sSub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M</m:t>
                                    </m:r>
                                  </m:e>
                                  <m:sub>
                                    <m:r>
                                      <a:rPr lang="en-US">
                                        <a:effectLst/>
                                        <a:latin typeface="Cambria Math" panose="02040503050406030204" pitchFamily="18" charset="0"/>
                                        <a:ea typeface="Times New Roman" panose="02020603050405020304" pitchFamily="18" charset="0"/>
                                        <a:cs typeface="Times New Roman" panose="02020603050405020304" pitchFamily="18" charset="0"/>
                                      </a:rPr>
                                      <m:t>11</m:t>
                                    </m:r>
                                  </m:sub>
                                </m:sSub>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a:effectLst/>
                                        <a:latin typeface="Cambria Math" panose="02040503050406030204" pitchFamily="18" charset="0"/>
                                        <a:ea typeface="Times New Roman" panose="02020603050405020304" pitchFamily="18" charset="0"/>
                                        <a:cs typeface="Times New Roman" panose="02020603050405020304" pitchFamily="18" charset="0"/>
                                      </a:rPr>
                                      <m:t>10</m:t>
                                    </m:r>
                                  </m:e>
                                  <m:sup>
                                    <m:r>
                                      <a:rPr lang="en-US">
                                        <a:effectLst/>
                                        <a:latin typeface="Cambria Math" panose="02040503050406030204" pitchFamily="18" charset="0"/>
                                        <a:ea typeface="Times New Roman" panose="02020603050405020304" pitchFamily="18" charset="0"/>
                                        <a:cs typeface="Times New Roman" panose="02020603050405020304" pitchFamily="18" charset="0"/>
                                      </a:rPr>
                                      <m:t>6</m:t>
                                    </m:r>
                                  </m:sup>
                                </m:sSup>
                              </m:num>
                              <m:den>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b</m:t>
                                </m:r>
                                <m:sSup>
                                  <m:sSup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d</m:t>
                                    </m:r>
                                  </m:e>
                                  <m:sup>
                                    <m:r>
                                      <a:rPr lang="en-US">
                                        <a:effectLst/>
                                        <a:latin typeface="Cambria Math" panose="02040503050406030204" pitchFamily="18" charset="0"/>
                                        <a:ea typeface="Times New Roman" panose="02020603050405020304" pitchFamily="18" charset="0"/>
                                        <a:cs typeface="Times New Roman" panose="02020603050405020304" pitchFamily="18" charset="0"/>
                                      </a:rPr>
                                      <m:t>2</m:t>
                                    </m:r>
                                  </m:sup>
                                </m:sSup>
                                <m:sSub>
                                  <m:sSub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f</m:t>
                                    </m:r>
                                  </m:e>
                                  <m:sub>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c</m:t>
                                    </m:r>
                                  </m:sub>
                                </m:sSub>
                              </m:den>
                            </m:f>
                          </m:e>
                        </m:rad>
                      </m:e>
                    </m:d>
                    <m:r>
                      <a:rPr lang="en-US">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a:effectLst/>
                            <a:latin typeface="Cambria Math" panose="02040503050406030204" pitchFamily="18" charset="0"/>
                            <a:ea typeface="Times New Roman" panose="02020603050405020304" pitchFamily="18" charset="0"/>
                            <a:cs typeface="Times New Roman" panose="02020603050405020304" pitchFamily="18" charset="0"/>
                          </a:rPr>
                          <m:t>0</m:t>
                        </m:r>
                        <m:r>
                          <a:rPr lang="en-US">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85</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28</m:t>
                        </m:r>
                      </m:num>
                      <m:den>
                        <m:r>
                          <a:rPr lang="en-US">
                            <a:effectLst/>
                            <a:latin typeface="Cambria Math" panose="02040503050406030204" pitchFamily="18" charset="0"/>
                            <a:ea typeface="Times New Roman" panose="02020603050405020304" pitchFamily="18" charset="0"/>
                            <a:cs typeface="Times New Roman" panose="02020603050405020304" pitchFamily="18" charset="0"/>
                          </a:rPr>
                          <m:t>420</m:t>
                        </m:r>
                      </m:den>
                    </m:f>
                    <m:r>
                      <a:rPr lang="en-US">
                        <a:effectLst/>
                        <a:latin typeface="Cambria Math" panose="02040503050406030204" pitchFamily="18" charset="0"/>
                        <a:ea typeface="Times New Roman" panose="02020603050405020304" pitchFamily="18" charset="0"/>
                        <a:cs typeface="Times New Roman" panose="02020603050405020304" pitchFamily="18" charset="0"/>
                      </a:rPr>
                      <m:t> (</m:t>
                    </m:r>
                    <m:r>
                      <a:rPr lang="en-US">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a:effectLst/>
                                <a:latin typeface="Cambria Math" panose="02040503050406030204" pitchFamily="18" charset="0"/>
                                <a:ea typeface="Times New Roman" panose="02020603050405020304" pitchFamily="18" charset="0"/>
                                <a:cs typeface="Times New Roman" panose="02020603050405020304" pitchFamily="18" charset="0"/>
                              </a:rPr>
                              <m:t>2</m:t>
                            </m:r>
                            <m:r>
                              <a:rPr lang="en-US">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61</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40</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a:effectLst/>
                                    <a:latin typeface="Cambria Math" panose="02040503050406030204" pitchFamily="18" charset="0"/>
                                    <a:ea typeface="Times New Roman" panose="02020603050405020304" pitchFamily="18" charset="0"/>
                                    <a:cs typeface="Times New Roman" panose="02020603050405020304" pitchFamily="18" charset="0"/>
                                  </a:rPr>
                                  <m:t>10</m:t>
                                </m:r>
                              </m:e>
                              <m:sup>
                                <m:r>
                                  <a:rPr lang="en-US">
                                    <a:effectLst/>
                                    <a:latin typeface="Cambria Math" panose="02040503050406030204" pitchFamily="18" charset="0"/>
                                    <a:ea typeface="Times New Roman" panose="02020603050405020304" pitchFamily="18" charset="0"/>
                                    <a:cs typeface="Times New Roman" panose="02020603050405020304" pitchFamily="18" charset="0"/>
                                  </a:rPr>
                                  <m:t>6</m:t>
                                </m:r>
                              </m:sup>
                            </m:sSup>
                          </m:num>
                          <m:den>
                            <m:r>
                              <a:rPr lang="en-US">
                                <a:effectLst/>
                                <a:latin typeface="Cambria Math" panose="02040503050406030204" pitchFamily="18" charset="0"/>
                                <a:ea typeface="Times New Roman" panose="02020603050405020304" pitchFamily="18" charset="0"/>
                                <a:cs typeface="Times New Roman" panose="02020603050405020304" pitchFamily="18" charset="0"/>
                              </a:rPr>
                              <m:t>1000</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a:effectLst/>
                                    <a:latin typeface="Cambria Math" panose="02040503050406030204" pitchFamily="18" charset="0"/>
                                    <a:ea typeface="Times New Roman" panose="02020603050405020304" pitchFamily="18" charset="0"/>
                                    <a:cs typeface="Times New Roman" panose="02020603050405020304" pitchFamily="18" charset="0"/>
                                  </a:rPr>
                                  <m:t>160</m:t>
                                </m:r>
                              </m:e>
                              <m:sup>
                                <m:r>
                                  <a:rPr lang="en-US">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28</m:t>
                            </m:r>
                          </m:den>
                        </m:f>
                        <m:r>
                          <a:rPr lang="en-US">
                            <a:effectLst/>
                            <a:latin typeface="Cambria Math" panose="02040503050406030204" pitchFamily="18" charset="0"/>
                            <a:ea typeface="Times New Roman" panose="02020603050405020304" pitchFamily="18" charset="0"/>
                            <a:cs typeface="Times New Roman" panose="02020603050405020304" pitchFamily="18" charset="0"/>
                          </a:rPr>
                          <m:t> </m:t>
                        </m:r>
                      </m:e>
                    </m:rad>
                    <m:r>
                      <a:rPr lang="en-US">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dirty="0" smtClean="0">
                  <a:effectLst/>
                  <a:latin typeface="Times New Roman" panose="02020603050405020304" pitchFamily="18" charset="0"/>
                  <a:ea typeface="Times New Roman" panose="02020603050405020304" pitchFamily="18" charset="0"/>
                  <a:cs typeface="Arial" panose="020B0604020202020204" pitchFamily="34" charset="0"/>
                </a:endParaRPr>
              </a:p>
              <a:p>
                <a:pPr marL="365760" marR="0" indent="-274320">
                  <a:lnSpc>
                    <a:spcPct val="115000"/>
                  </a:lnSpc>
                  <a:spcBef>
                    <a:spcPts val="2000"/>
                  </a:spcBef>
                  <a:spcAft>
                    <a:spcPts val="1000"/>
                  </a:spcAft>
                </a:pPr>
                <a:r>
                  <a:rPr lang="en-US" dirty="0" smtClean="0">
                    <a:effectLst/>
                    <a:latin typeface="Times New Roman" panose="02020603050405020304" pitchFamily="18" charset="0"/>
                    <a:ea typeface="Times New Roman" panose="02020603050405020304" pitchFamily="18" charset="0"/>
                    <a:cs typeface="Arial" panose="020B0604020202020204" pitchFamily="34" charset="0"/>
                  </a:rPr>
                  <a:t>= </a:t>
                </a:r>
                <a:r>
                  <a:rPr lang="en-US" dirty="0">
                    <a:effectLst/>
                    <a:latin typeface="Times New Roman" panose="02020603050405020304" pitchFamily="18" charset="0"/>
                    <a:ea typeface="Times New Roman" panose="02020603050405020304" pitchFamily="18" charset="0"/>
                    <a:cs typeface="Arial" panose="020B0604020202020204" pitchFamily="34" charset="0"/>
                  </a:rPr>
                  <a:t>0.0043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365760" marR="0" indent="-274320">
                  <a:lnSpc>
                    <a:spcPct val="115000"/>
                  </a:lnSpc>
                  <a:spcBef>
                    <a:spcPts val="2000"/>
                  </a:spcBef>
                  <a:spcAft>
                    <a:spcPts val="1000"/>
                  </a:spcAft>
                </a:pPr>
                <a:r>
                  <a:rPr lang="en-US" dirty="0">
                    <a:effectLst/>
                    <a:latin typeface="Times New Roman" panose="02020603050405020304" pitchFamily="18" charset="0"/>
                    <a:ea typeface="Times New Roman" panose="02020603050405020304" pitchFamily="18" charset="0"/>
                    <a:cs typeface="Arial" panose="020B0604020202020204" pitchFamily="34" charset="0"/>
                  </a:rPr>
                  <a:t> </a:t>
                </a:r>
                <a:r>
                  <a:rPr lang="en-US" dirty="0" err="1" smtClean="0">
                    <a:effectLst/>
                    <a:latin typeface="Times New Roman" panose="02020603050405020304" pitchFamily="18" charset="0"/>
                    <a:ea typeface="Times New Roman" panose="02020603050405020304" pitchFamily="18" charset="0"/>
                    <a:cs typeface="Arial" panose="020B0604020202020204" pitchFamily="34" charset="0"/>
                  </a:rPr>
                  <a:t>Ast</a:t>
                </a:r>
                <a:r>
                  <a:rPr lang="en-US" dirty="0" smtClean="0">
                    <a:effectLst/>
                    <a:latin typeface="Times New Roman" panose="02020603050405020304" pitchFamily="18" charset="0"/>
                    <a:ea typeface="Times New Roman" panose="02020603050405020304" pitchFamily="18" charset="0"/>
                    <a:cs typeface="Arial" panose="020B0604020202020204" pitchFamily="34" charset="0"/>
                  </a:rPr>
                  <a:t> </a:t>
                </a:r>
                <a:r>
                  <a:rPr lang="en-US" dirty="0">
                    <a:effectLst/>
                    <a:latin typeface="Times New Roman" panose="02020603050405020304" pitchFamily="18" charset="0"/>
                    <a:ea typeface="Times New Roman" panose="02020603050405020304" pitchFamily="18" charset="0"/>
                    <a:cs typeface="Arial" panose="020B0604020202020204" pitchFamily="34" charset="0"/>
                  </a:rPr>
                  <a:t>= 0.0043 b*d = 0.0043 *1000*160 = 688 </a:t>
                </a:r>
                <a14:m>
                  <m:oMath xmlns:m="http://schemas.openxmlformats.org/officeDocument/2006/math">
                    <m:sSup>
                      <m:sSup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mm</m:t>
                        </m:r>
                      </m:e>
                      <m:sup>
                        <m:r>
                          <a:rPr lang="en-US">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dirty="0">
                    <a:effectLst/>
                    <a:latin typeface="Times New Roman" panose="02020603050405020304" pitchFamily="18" charset="0"/>
                    <a:ea typeface="Times New Roman" panose="02020603050405020304" pitchFamily="18" charset="0"/>
                    <a:cs typeface="Arial" panose="020B0604020202020204" pitchFamily="34" charset="0"/>
                  </a:rPr>
                  <a:t> , </a:t>
                </a:r>
                <a:endParaRPr lang="en-US" dirty="0" smtClean="0">
                  <a:effectLst/>
                  <a:latin typeface="Times New Roman" panose="02020603050405020304" pitchFamily="18" charset="0"/>
                  <a:ea typeface="Times New Roman" panose="02020603050405020304" pitchFamily="18" charset="0"/>
                  <a:cs typeface="Arial" panose="020B0604020202020204" pitchFamily="34" charset="0"/>
                </a:endParaRPr>
              </a:p>
              <a:p>
                <a:pPr marL="365760" marR="0" indent="-274320">
                  <a:lnSpc>
                    <a:spcPct val="115000"/>
                  </a:lnSpc>
                  <a:spcBef>
                    <a:spcPts val="2000"/>
                  </a:spcBef>
                  <a:spcAft>
                    <a:spcPts val="1000"/>
                  </a:spcAft>
                </a:pPr>
                <a:r>
                  <a:rPr lang="en-US" dirty="0" smtClean="0">
                    <a:effectLst/>
                    <a:latin typeface="Times New Roman" panose="02020603050405020304" pitchFamily="18" charset="0"/>
                    <a:ea typeface="Times New Roman" panose="02020603050405020304" pitchFamily="18" charset="0"/>
                    <a:cs typeface="Arial" panose="020B0604020202020204" pitchFamily="34" charset="0"/>
                  </a:rPr>
                  <a:t>assume </a:t>
                </a:r>
                <a14:m>
                  <m:oMath xmlns:m="http://schemas.openxmlformats.org/officeDocument/2006/math">
                    <m:r>
                      <a:rPr lang="en-US">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12</m:t>
                    </m:r>
                    <m:r>
                      <a:rPr lang="en-US">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mm</m:t>
                    </m:r>
                    <m:r>
                      <a:rPr lang="en-US">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dirty="0">
                    <a:effectLst/>
                    <a:latin typeface="Times New Roman" panose="02020603050405020304" pitchFamily="18" charset="0"/>
                    <a:ea typeface="Times New Roman" panose="02020603050405020304" pitchFamily="18" charset="0"/>
                    <a:cs typeface="Arial" panose="020B0604020202020204" pitchFamily="34" charset="0"/>
                  </a:rPr>
                  <a:t>so number of bars n = </a:t>
                </a:r>
                <a14:m>
                  <m:oMath xmlns:m="http://schemas.openxmlformats.org/officeDocument/2006/math">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a:effectLst/>
                            <a:latin typeface="Cambria Math" panose="02040503050406030204" pitchFamily="18" charset="0"/>
                            <a:ea typeface="Times New Roman" panose="02020603050405020304" pitchFamily="18" charset="0"/>
                            <a:cs typeface="Times New Roman" panose="02020603050405020304" pitchFamily="18" charset="0"/>
                          </a:rPr>
                          <m:t>688</m:t>
                        </m:r>
                      </m:num>
                      <m:den>
                        <m:r>
                          <a:rPr lang="en-US">
                            <a:effectLst/>
                            <a:latin typeface="Cambria Math" panose="02040503050406030204" pitchFamily="18" charset="0"/>
                            <a:ea typeface="Times New Roman" panose="02020603050405020304" pitchFamily="18" charset="0"/>
                            <a:cs typeface="Times New Roman" panose="02020603050405020304" pitchFamily="18" charset="0"/>
                          </a:rPr>
                          <m:t>113</m:t>
                        </m:r>
                      </m:den>
                    </m:f>
                    <m:r>
                      <a:rPr lang="en-US">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6</m:t>
                    </m:r>
                    <m:r>
                      <a:rPr lang="en-US">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1</m:t>
                    </m:r>
                    <m:r>
                      <a:rPr lang="en-US">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dirty="0">
                    <a:effectLst/>
                    <a:latin typeface="Times New Roman" panose="02020603050405020304" pitchFamily="18" charset="0"/>
                    <a:ea typeface="Times New Roman" panose="02020603050405020304" pitchFamily="18" charset="0"/>
                    <a:cs typeface="Arial" panose="020B0604020202020204" pitchFamily="34" charset="0"/>
                  </a:rPr>
                  <a:t>use </a:t>
                </a:r>
                <a:endParaRPr lang="en-US" dirty="0">
                  <a:latin typeface="Times New Roman" panose="02020603050405020304" pitchFamily="18" charset="0"/>
                  <a:ea typeface="Times New Roman" panose="02020603050405020304" pitchFamily="18" charset="0"/>
                  <a:cs typeface="Arial" panose="020B0604020202020204" pitchFamily="34" charset="0"/>
                </a:endParaRPr>
              </a:p>
              <a:p>
                <a:pPr marL="365760" marR="0" indent="-274320">
                  <a:lnSpc>
                    <a:spcPct val="115000"/>
                  </a:lnSpc>
                  <a:spcBef>
                    <a:spcPts val="2000"/>
                  </a:spcBef>
                  <a:spcAft>
                    <a:spcPts val="1000"/>
                  </a:spcAft>
                </a:pPr>
                <a:r>
                  <a:rPr lang="en-US" dirty="0" smtClean="0">
                    <a:effectLst/>
                    <a:latin typeface="Times New Roman" panose="02020603050405020304" pitchFamily="18" charset="0"/>
                    <a:ea typeface="Times New Roman" panose="02020603050405020304" pitchFamily="18" charset="0"/>
                    <a:cs typeface="Arial" panose="020B0604020202020204" pitchFamily="34" charset="0"/>
                  </a:rPr>
                  <a:t>7</a:t>
                </a:r>
                <a14:m>
                  <m:oMath xmlns:m="http://schemas.openxmlformats.org/officeDocument/2006/math">
                    <m:r>
                      <a:rPr lang="en-US">
                        <a:effectLst/>
                        <a:latin typeface="Cambria Math" panose="02040503050406030204" pitchFamily="18" charset="0"/>
                        <a:ea typeface="Times New Roman" panose="02020603050405020304" pitchFamily="18" charset="0"/>
                        <a:cs typeface="Times New Roman" panose="02020603050405020304" pitchFamily="18" charset="0"/>
                      </a:rPr>
                      <m:t>∅</m:t>
                    </m:r>
                    <m:r>
                      <a:rPr lang="en-US">
                        <a:effectLst/>
                        <a:latin typeface="Cambria Math" panose="02040503050406030204" pitchFamily="18" charset="0"/>
                        <a:ea typeface="Times New Roman" panose="02020603050405020304" pitchFamily="18" charset="0"/>
                        <a:cs typeface="Times New Roman" panose="02020603050405020304" pitchFamily="18" charset="0"/>
                      </a:rPr>
                      <m:t>12</m:t>
                    </m:r>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mm</m:t>
                    </m:r>
                    <m:r>
                      <a:rPr lang="en-US">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m</m:t>
                    </m:r>
                  </m:oMath>
                </a14:m>
                <a:r>
                  <a:rPr lang="en-US" dirty="0">
                    <a:effectLst/>
                    <a:latin typeface="Times New Roman" panose="02020603050405020304" pitchFamily="18" charset="0"/>
                    <a:ea typeface="Times New Roman" panose="02020603050405020304" pitchFamily="18" charset="0"/>
                    <a:cs typeface="Arial" panose="020B0604020202020204" pitchFamily="34" charset="0"/>
                  </a:rPr>
                  <a:t> with area of steel = 7 * 113 = 791 </a:t>
                </a:r>
                <a14:m>
                  <m:oMath xmlns:m="http://schemas.openxmlformats.org/officeDocument/2006/math">
                    <m:sSup>
                      <m:sSup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a:effectLst/>
                            <a:latin typeface="Cambria Math" panose="02040503050406030204" pitchFamily="18" charset="0"/>
                            <a:ea typeface="Times New Roman" panose="02020603050405020304" pitchFamily="18" charset="0"/>
                            <a:cs typeface="Times New Roman" panose="02020603050405020304" pitchFamily="18" charset="0"/>
                          </a:rPr>
                          <m:t>mm</m:t>
                        </m:r>
                      </m:e>
                      <m:sup>
                        <m:r>
                          <a:rPr lang="en-US">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dirty="0">
                    <a:effectLst/>
                    <a:latin typeface="Times New Roman" panose="02020603050405020304" pitchFamily="18" charset="0"/>
                    <a:ea typeface="Times New Roman" panose="02020603050405020304" pitchFamily="18" charset="0"/>
                    <a:cs typeface="Arial" panose="020B0604020202020204" pitchFamily="34" charset="0"/>
                  </a:rPr>
                  <a:t> .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329120" y="2093811"/>
                <a:ext cx="7158406" cy="4461414"/>
              </a:xfrm>
              <a:prstGeom prst="rect">
                <a:avLst/>
              </a:prstGeom>
              <a:blipFill rotWithShape="0">
                <a:blip r:embed="rId2"/>
                <a:stretch>
                  <a:fillRect b="-683"/>
                </a:stretch>
              </a:blipFill>
            </p:spPr>
            <p:txBody>
              <a:bodyPr/>
              <a:lstStyle/>
              <a:p>
                <a:r>
                  <a:rPr lang="en-US">
                    <a:noFill/>
                  </a:rPr>
                  <a:t> </a:t>
                </a:r>
              </a:p>
            </p:txBody>
          </p:sp>
        </mc:Fallback>
      </mc:AlternateContent>
      <p:pic>
        <p:nvPicPr>
          <p:cNvPr id="12" name="Picture 11"/>
          <p:cNvPicPr/>
          <p:nvPr/>
        </p:nvPicPr>
        <p:blipFill>
          <a:blip r:embed="rId3">
            <a:extLst>
              <a:ext uri="{28A0092B-C50C-407E-A947-70E740481C1C}">
                <a14:useLocalDpi xmlns:a14="http://schemas.microsoft.com/office/drawing/2010/main" val="0"/>
              </a:ext>
            </a:extLst>
          </a:blip>
          <a:stretch>
            <a:fillRect/>
          </a:stretch>
        </p:blipFill>
        <p:spPr>
          <a:xfrm>
            <a:off x="7096705" y="471949"/>
            <a:ext cx="4667523" cy="3002936"/>
          </a:xfrm>
          <a:prstGeom prst="rect">
            <a:avLst/>
          </a:prstGeom>
        </p:spPr>
      </p:pic>
      <p:pic>
        <p:nvPicPr>
          <p:cNvPr id="13" name="Picture 12"/>
          <p:cNvPicPr/>
          <p:nvPr/>
        </p:nvPicPr>
        <p:blipFill>
          <a:blip r:embed="rId4">
            <a:extLst>
              <a:ext uri="{28A0092B-C50C-407E-A947-70E740481C1C}">
                <a14:useLocalDpi xmlns:a14="http://schemas.microsoft.com/office/drawing/2010/main" val="0"/>
              </a:ext>
            </a:extLst>
          </a:blip>
          <a:stretch>
            <a:fillRect/>
          </a:stretch>
        </p:blipFill>
        <p:spPr>
          <a:xfrm>
            <a:off x="7096705" y="3504176"/>
            <a:ext cx="4667523" cy="2822882"/>
          </a:xfrm>
          <a:prstGeom prst="rect">
            <a:avLst/>
          </a:prstGeom>
        </p:spPr>
      </p:pic>
    </p:spTree>
    <p:extLst>
      <p:ext uri="{BB962C8B-B14F-4D97-AF65-F5344CB8AC3E}">
        <p14:creationId xmlns:p14="http://schemas.microsoft.com/office/powerpoint/2010/main" val="284815060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78</a:t>
            </a:fld>
            <a:endParaRPr lang="en-US" sz="1800" b="1">
              <a:solidFill>
                <a:schemeClr val="accent6">
                  <a:lumMod val="75000"/>
                </a:schemeClr>
              </a:solidFill>
            </a:endParaRPr>
          </a:p>
        </p:txBody>
      </p:sp>
      <p:grpSp>
        <p:nvGrpSpPr>
          <p:cNvPr id="7" name="مجموعة 8"/>
          <p:cNvGrpSpPr/>
          <p:nvPr/>
        </p:nvGrpSpPr>
        <p:grpSpPr>
          <a:xfrm>
            <a:off x="186362" y="195562"/>
            <a:ext cx="3721961" cy="707886"/>
            <a:chOff x="609600" y="381000"/>
            <a:chExt cx="2667000" cy="1111001"/>
          </a:xfrm>
        </p:grpSpPr>
        <p:sp>
          <p:nvSpPr>
            <p:cNvPr id="8" name="مربع نص 4"/>
            <p:cNvSpPr txBox="1"/>
            <p:nvPr/>
          </p:nvSpPr>
          <p:spPr>
            <a:xfrm>
              <a:off x="990600" y="381000"/>
              <a:ext cx="2286000" cy="1111001"/>
            </a:xfrm>
            <a:prstGeom prst="rect">
              <a:avLst/>
            </a:prstGeom>
            <a:solidFill>
              <a:schemeClr val="bg1">
                <a:lumMod val="50000"/>
              </a:schemeClr>
            </a:solidFill>
          </p:spPr>
          <p:txBody>
            <a:bodyPr wrap="square" rtlCol="0">
              <a:spAutoFit/>
            </a:bodyPr>
            <a:lstStyle/>
            <a:p>
              <a:pPr algn="ctr">
                <a:defRPr/>
              </a:pPr>
              <a:r>
                <a:rPr lang="en-US" sz="2000" b="1" dirty="0">
                  <a:solidFill>
                    <a:schemeClr val="bg1"/>
                  </a:solidFill>
                </a:rPr>
                <a:t>Design for Structural Elements</a:t>
              </a:r>
            </a:p>
          </p:txBody>
        </p:sp>
        <p:sp>
          <p:nvSpPr>
            <p:cNvPr id="9" name="مربع نص 6"/>
            <p:cNvSpPr txBox="1"/>
            <p:nvPr/>
          </p:nvSpPr>
          <p:spPr>
            <a:xfrm>
              <a:off x="609600" y="381000"/>
              <a:ext cx="381000" cy="627958"/>
            </a:xfrm>
            <a:prstGeom prst="rect">
              <a:avLst/>
            </a:prstGeom>
            <a:solidFill>
              <a:srgbClr val="FFC000"/>
            </a:solidFill>
          </p:spPr>
          <p:txBody>
            <a:bodyPr wrap="square" rtlCol="0">
              <a:spAutoFit/>
            </a:bodyPr>
            <a:lstStyle/>
            <a:p>
              <a:pPr algn="ctr"/>
              <a:r>
                <a:rPr lang="en-US" sz="2000" b="1" dirty="0" smtClean="0"/>
                <a:t>5</a:t>
              </a:r>
              <a:endParaRPr lang="en-US" sz="1400" b="1" dirty="0"/>
            </a:p>
          </p:txBody>
        </p:sp>
      </p:grpSp>
      <p:sp>
        <p:nvSpPr>
          <p:cNvPr id="5" name="Rectangle 4"/>
          <p:cNvSpPr/>
          <p:nvPr/>
        </p:nvSpPr>
        <p:spPr>
          <a:xfrm>
            <a:off x="4093393" y="-112214"/>
            <a:ext cx="4298677" cy="707886"/>
          </a:xfrm>
          <a:prstGeom prst="rect">
            <a:avLst/>
          </a:prstGeom>
        </p:spPr>
        <p:txBody>
          <a:bodyPr wrap="none">
            <a:spAutoFit/>
          </a:bodyPr>
          <a:lstStyle/>
          <a:p>
            <a:pPr lvl="0"/>
            <a:r>
              <a:rPr lang="en-US" sz="4000" b="1" dirty="0" smtClean="0">
                <a:solidFill>
                  <a:srgbClr val="FFC000"/>
                </a:solidFill>
              </a:rPr>
              <a:t>5.3: </a:t>
            </a:r>
            <a:r>
              <a:rPr lang="en-US" sz="4000" b="1" dirty="0" smtClean="0">
                <a:solidFill>
                  <a:srgbClr val="70AD47">
                    <a:lumMod val="75000"/>
                  </a:srgbClr>
                </a:solidFill>
              </a:rPr>
              <a:t>Design of Slabs</a:t>
            </a:r>
            <a:endParaRPr lang="en-US" dirty="0">
              <a:solidFill>
                <a:srgbClr val="70AD47">
                  <a:lumMod val="75000"/>
                </a:srgbClr>
              </a:solidFill>
            </a:endParaRPr>
          </a:p>
        </p:txBody>
      </p:sp>
      <p:sp>
        <p:nvSpPr>
          <p:cNvPr id="6" name="Rectangle 5"/>
          <p:cNvSpPr/>
          <p:nvPr/>
        </p:nvSpPr>
        <p:spPr>
          <a:xfrm>
            <a:off x="3417777" y="348838"/>
            <a:ext cx="7496029" cy="523220"/>
          </a:xfrm>
          <a:prstGeom prst="rect">
            <a:avLst/>
          </a:prstGeom>
        </p:spPr>
        <p:txBody>
          <a:bodyPr wrap="square">
            <a:spAutoFit/>
          </a:bodyPr>
          <a:lstStyle/>
          <a:p>
            <a:pPr lvl="0" algn="ctr"/>
            <a:r>
              <a:rPr lang="en-US" sz="2800" b="1" dirty="0" smtClean="0">
                <a:solidFill>
                  <a:srgbClr val="7030A0"/>
                </a:solidFill>
                <a:latin typeface="Century Gothic" panose="020B0502020202020204"/>
              </a:rPr>
              <a:t>5.3.2</a:t>
            </a:r>
            <a:r>
              <a:rPr lang="en-US" sz="2800" b="1" dirty="0" smtClean="0">
                <a:solidFill>
                  <a:srgbClr val="ED7D31">
                    <a:lumMod val="75000"/>
                  </a:srgbClr>
                </a:solidFill>
                <a:latin typeface="Century Gothic" panose="020B0502020202020204"/>
              </a:rPr>
              <a:t>: </a:t>
            </a:r>
            <a:r>
              <a:rPr lang="en-US" sz="2800" b="1" dirty="0" smtClean="0">
                <a:solidFill>
                  <a:schemeClr val="accent2">
                    <a:lumMod val="50000"/>
                  </a:schemeClr>
                </a:solidFill>
                <a:latin typeface="Century Gothic" panose="020B0502020202020204"/>
              </a:rPr>
              <a:t>Example </a:t>
            </a:r>
            <a:r>
              <a:rPr lang="en-US" sz="2800" b="1" dirty="0">
                <a:solidFill>
                  <a:schemeClr val="accent2">
                    <a:lumMod val="50000"/>
                  </a:schemeClr>
                </a:solidFill>
                <a:latin typeface="Century Gothic" panose="020B0502020202020204"/>
              </a:rPr>
              <a:t>of slab reinforcement   </a:t>
            </a:r>
          </a:p>
        </p:txBody>
      </p:sp>
      <p:pic>
        <p:nvPicPr>
          <p:cNvPr id="11" name="Picture 10"/>
          <p:cNvPicPr>
            <a:picLocks noChangeAspect="1"/>
          </p:cNvPicPr>
          <p:nvPr/>
        </p:nvPicPr>
        <p:blipFill>
          <a:blip r:embed="rId2"/>
          <a:stretch>
            <a:fillRect/>
          </a:stretch>
        </p:blipFill>
        <p:spPr>
          <a:xfrm>
            <a:off x="1125416" y="932740"/>
            <a:ext cx="10228384" cy="5517427"/>
          </a:xfrm>
          <a:prstGeom prst="rect">
            <a:avLst/>
          </a:prstGeom>
        </p:spPr>
      </p:pic>
    </p:spTree>
    <p:extLst>
      <p:ext uri="{BB962C8B-B14F-4D97-AF65-F5344CB8AC3E}">
        <p14:creationId xmlns:p14="http://schemas.microsoft.com/office/powerpoint/2010/main" val="205400698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79</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872058"/>
            <a:ext cx="3756349" cy="707886"/>
          </a:xfrm>
          <a:prstGeom prst="rect">
            <a:avLst/>
          </a:prstGeom>
        </p:spPr>
        <p:txBody>
          <a:bodyPr wrap="none">
            <a:spAutoFit/>
          </a:bodyPr>
          <a:lstStyle/>
          <a:p>
            <a:pPr lvl="0"/>
            <a:r>
              <a:rPr lang="en-US" sz="4000" b="1" dirty="0" smtClean="0">
                <a:solidFill>
                  <a:srgbClr val="FFC000"/>
                </a:solidFill>
              </a:rPr>
              <a:t>6.1: </a:t>
            </a:r>
            <a:r>
              <a:rPr lang="en-US" sz="4000" b="1" dirty="0" smtClean="0">
                <a:solidFill>
                  <a:srgbClr val="70AD47">
                    <a:lumMod val="75000"/>
                  </a:srgbClr>
                </a:solidFill>
              </a:rPr>
              <a:t>Introduction</a:t>
            </a:r>
            <a:endParaRPr lang="en-US" dirty="0">
              <a:solidFill>
                <a:srgbClr val="70AD47">
                  <a:lumMod val="75000"/>
                </a:srgbClr>
              </a:solidFill>
            </a:endParaRPr>
          </a:p>
        </p:txBody>
      </p:sp>
      <p:sp>
        <p:nvSpPr>
          <p:cNvPr id="6" name="Rectangle 5"/>
          <p:cNvSpPr/>
          <p:nvPr/>
        </p:nvSpPr>
        <p:spPr>
          <a:xfrm>
            <a:off x="718071" y="2014509"/>
            <a:ext cx="8017966" cy="2554545"/>
          </a:xfrm>
          <a:prstGeom prst="rect">
            <a:avLst/>
          </a:prstGeom>
        </p:spPr>
        <p:txBody>
          <a:bodyPr wrap="square">
            <a:spAutoFit/>
          </a:bodyPr>
          <a:lstStyle/>
          <a:p>
            <a:pPr lvl="0" defTabSz="457200">
              <a:spcBef>
                <a:spcPts val="1000"/>
              </a:spcBef>
              <a:buClr>
                <a:srgbClr val="A53010"/>
              </a:buClr>
            </a:pPr>
            <a:r>
              <a:rPr lang="en-US" sz="3200" dirty="0">
                <a:solidFill>
                  <a:prstClr val="black">
                    <a:lumMod val="75000"/>
                    <a:lumOff val="25000"/>
                  </a:prstClr>
                </a:solidFill>
                <a:latin typeface="Century Gothic" panose="020B0502020202020204"/>
              </a:rPr>
              <a:t>Foundation is the element of a structure which connects it to the ground, and transfers loads from the structure to the ground. Foundations are generally considered either shallow or deep.</a:t>
            </a:r>
          </a:p>
        </p:txBody>
      </p:sp>
    </p:spTree>
    <p:extLst>
      <p:ext uri="{BB962C8B-B14F-4D97-AF65-F5344CB8AC3E}">
        <p14:creationId xmlns:p14="http://schemas.microsoft.com/office/powerpoint/2010/main" val="35948624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b="1" smtClean="0"/>
              <a:t>07-Jun-20</a:t>
            </a:r>
            <a:endParaRPr lang="en-US" b="1" dirty="0"/>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8</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rPr>
              <a:t>Introduction</a:t>
            </a:r>
            <a:endParaRPr lang="en-US" sz="2400" dirty="0">
              <a:solidFill>
                <a:schemeClr val="bg1"/>
              </a:solidFill>
              <a:latin typeface="Segoe UI (Body)"/>
            </a:endParaRPr>
          </a:p>
        </p:txBody>
      </p:sp>
      <p:sp>
        <p:nvSpPr>
          <p:cNvPr id="12" name="Content Placeholder 19"/>
          <p:cNvSpPr txBox="1">
            <a:spLocks/>
          </p:cNvSpPr>
          <p:nvPr/>
        </p:nvSpPr>
        <p:spPr>
          <a:xfrm>
            <a:off x="427704" y="841280"/>
            <a:ext cx="2847759" cy="6463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4000" dirty="0">
                <a:solidFill>
                  <a:srgbClr val="FFC000"/>
                </a:solidFill>
              </a:rPr>
              <a:t>1</a:t>
            </a:r>
            <a:r>
              <a:rPr kumimoji="0" lang="ar-SA" sz="4000" b="1" i="0" u="none" strike="noStrike" kern="1200" cap="none" spc="0" normalizeH="0" baseline="0" noProof="0" dirty="0" smtClean="0">
                <a:ln>
                  <a:noFill/>
                </a:ln>
                <a:solidFill>
                  <a:srgbClr val="FFC000"/>
                </a:solidFill>
                <a:effectLst/>
                <a:uLnTx/>
                <a:uFillTx/>
              </a:rPr>
              <a:t>.</a:t>
            </a:r>
            <a:r>
              <a:rPr lang="en-US" sz="4000" dirty="0">
                <a:solidFill>
                  <a:srgbClr val="FFC000"/>
                </a:solidFill>
              </a:rPr>
              <a:t>3</a:t>
            </a:r>
            <a:r>
              <a:rPr lang="en-US" sz="4000" dirty="0" smtClean="0">
                <a:solidFill>
                  <a:srgbClr val="FFC000"/>
                </a:solidFill>
              </a:rPr>
              <a:t>: </a:t>
            </a:r>
            <a:r>
              <a:rPr lang="en-US" sz="4000" dirty="0" smtClean="0">
                <a:solidFill>
                  <a:schemeClr val="accent6">
                    <a:lumMod val="75000"/>
                  </a:schemeClr>
                </a:solidFill>
              </a:rPr>
              <a:t>Loads  </a:t>
            </a:r>
            <a:endParaRPr kumimoji="0" lang="en-US" sz="4000" b="1" i="0" u="none" strike="noStrike" kern="1200" cap="none" spc="0" normalizeH="0" baseline="0" noProof="0" dirty="0">
              <a:ln>
                <a:noFill/>
              </a:ln>
              <a:solidFill>
                <a:schemeClr val="accent6">
                  <a:lumMod val="75000"/>
                </a:schemeClr>
              </a:solidFill>
              <a:effectLst/>
              <a:uLnTx/>
              <a:uFillTx/>
            </a:endParaRPr>
          </a:p>
        </p:txBody>
      </p:sp>
      <p:sp>
        <p:nvSpPr>
          <p:cNvPr id="14" name="Rectangle 13"/>
          <p:cNvSpPr/>
          <p:nvPr/>
        </p:nvSpPr>
        <p:spPr>
          <a:xfrm>
            <a:off x="1514901" y="841280"/>
            <a:ext cx="1760562" cy="840230"/>
          </a:xfrm>
          <a:prstGeom prst="rect">
            <a:avLst/>
          </a:prstGeom>
        </p:spPr>
        <p:txBody>
          <a:bodyPr wrap="square">
            <a:spAutoFit/>
          </a:bodyPr>
          <a:lstStyle/>
          <a:p>
            <a:pPr lvl="0" algn="ctr">
              <a:lnSpc>
                <a:spcPct val="90000"/>
              </a:lnSpc>
              <a:spcBef>
                <a:spcPts val="1000"/>
              </a:spcBef>
            </a:pPr>
            <a:endParaRPr kumimoji="0" lang="en-US" sz="5400" b="1" i="0" u="none" strike="noStrike" kern="0" cap="none" spc="0" normalizeH="0" baseline="0" noProof="0" dirty="0">
              <a:ln>
                <a:noFill/>
              </a:ln>
              <a:solidFill>
                <a:schemeClr val="accent6">
                  <a:lumMod val="75000"/>
                </a:schemeClr>
              </a:solidFill>
              <a:effectLst/>
              <a:uLnTx/>
              <a:uFillTx/>
              <a:latin typeface="Segoe UI (Body)"/>
            </a:endParaRPr>
          </a:p>
        </p:txBody>
      </p:sp>
      <p:sp>
        <p:nvSpPr>
          <p:cNvPr id="3" name="Rectangle 2"/>
          <p:cNvSpPr/>
          <p:nvPr/>
        </p:nvSpPr>
        <p:spPr>
          <a:xfrm>
            <a:off x="212469" y="1403769"/>
            <a:ext cx="4179140"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1.3.1</a:t>
            </a:r>
            <a:r>
              <a:rPr lang="en-US" sz="3200" b="1" dirty="0" smtClean="0">
                <a:solidFill>
                  <a:schemeClr val="accent2">
                    <a:lumMod val="75000"/>
                  </a:schemeClr>
                </a:solidFill>
                <a:latin typeface="Century Gothic" panose="020B0502020202020204"/>
              </a:rPr>
              <a:t>:</a:t>
            </a:r>
            <a:r>
              <a:rPr lang="en-US" sz="3200" b="1" dirty="0" smtClean="0">
                <a:solidFill>
                  <a:prstClr val="white"/>
                </a:solidFill>
                <a:latin typeface="Century Gothic" panose="020B0502020202020204"/>
              </a:rPr>
              <a:t> </a:t>
            </a:r>
            <a:r>
              <a:rPr lang="en-US" sz="3200" b="1" dirty="0" smtClean="0">
                <a:solidFill>
                  <a:schemeClr val="accent2">
                    <a:lumMod val="50000"/>
                  </a:schemeClr>
                </a:solidFill>
                <a:latin typeface="Century Gothic" panose="020B0502020202020204"/>
              </a:rPr>
              <a:t>Load </a:t>
            </a:r>
            <a:r>
              <a:rPr lang="en-US" sz="3200" b="1" dirty="0">
                <a:solidFill>
                  <a:schemeClr val="accent2">
                    <a:lumMod val="50000"/>
                  </a:schemeClr>
                </a:solidFill>
                <a:latin typeface="Century Gothic" panose="020B0502020202020204"/>
              </a:rPr>
              <a:t>Types</a:t>
            </a:r>
          </a:p>
        </p:txBody>
      </p:sp>
      <p:sp>
        <p:nvSpPr>
          <p:cNvPr id="15" name="Rectangle 14"/>
          <p:cNvSpPr/>
          <p:nvPr/>
        </p:nvSpPr>
        <p:spPr>
          <a:xfrm>
            <a:off x="574704" y="2025772"/>
            <a:ext cx="9412322" cy="1231106"/>
          </a:xfrm>
          <a:prstGeom prst="rect">
            <a:avLst/>
          </a:prstGeom>
        </p:spPr>
        <p:txBody>
          <a:bodyPr wrap="square">
            <a:spAutoFit/>
          </a:bodyPr>
          <a:lstStyle/>
          <a:p>
            <a:pPr lvl="0"/>
            <a:r>
              <a:rPr lang="en-US" sz="2800" b="1" dirty="0">
                <a:solidFill>
                  <a:prstClr val="black">
                    <a:lumMod val="85000"/>
                    <a:lumOff val="15000"/>
                  </a:prstClr>
                </a:solidFill>
                <a:latin typeface="Century Gothic" panose="020B0502020202020204"/>
              </a:rPr>
              <a:t>(3)Superimposed Load:</a:t>
            </a:r>
            <a:br>
              <a:rPr lang="en-US" sz="2800" b="1" dirty="0">
                <a:solidFill>
                  <a:prstClr val="black">
                    <a:lumMod val="85000"/>
                    <a:lumOff val="15000"/>
                  </a:prstClr>
                </a:solidFill>
                <a:latin typeface="Century Gothic" panose="020B0502020202020204"/>
              </a:rPr>
            </a:br>
            <a:r>
              <a:rPr lang="en-US" sz="2800" dirty="0">
                <a:solidFill>
                  <a:prstClr val="black">
                    <a:lumMod val="85000"/>
                    <a:lumOff val="15000"/>
                  </a:prstClr>
                </a:solidFill>
                <a:latin typeface="Century Gothic" panose="020B0502020202020204"/>
              </a:rPr>
              <a:t>come from the weight of all non-structural elements.</a:t>
            </a:r>
            <a:br>
              <a:rPr lang="en-US" sz="2800" dirty="0">
                <a:solidFill>
                  <a:prstClr val="black">
                    <a:lumMod val="85000"/>
                    <a:lumOff val="15000"/>
                  </a:prstClr>
                </a:solidFill>
                <a:latin typeface="Century Gothic" panose="020B0502020202020204"/>
              </a:rPr>
            </a:br>
            <a:endParaRPr kumimoji="0" lang="en-US" sz="1800" b="0" i="0" u="none" strike="noStrike" kern="0" cap="none" spc="0" normalizeH="0" baseline="0" noProof="0" dirty="0" smtClean="0">
              <a:ln>
                <a:noFill/>
              </a:ln>
              <a:solidFill>
                <a:sysClr val="windowText" lastClr="000000"/>
              </a:solidFill>
              <a:effectLst/>
              <a:uLnTx/>
              <a:uFillTx/>
            </a:endParaRPr>
          </a:p>
        </p:txBody>
      </p:sp>
      <p:graphicFrame>
        <p:nvGraphicFramePr>
          <p:cNvPr id="17" name="Content Placeholder 3"/>
          <p:cNvGraphicFramePr>
            <a:graphicFrameLocks/>
          </p:cNvGraphicFramePr>
          <p:nvPr>
            <p:extLst>
              <p:ext uri="{D42A27DB-BD31-4B8C-83A1-F6EECF244321}">
                <p14:modId xmlns:p14="http://schemas.microsoft.com/office/powerpoint/2010/main" val="3538561127"/>
              </p:ext>
            </p:extLst>
          </p:nvPr>
        </p:nvGraphicFramePr>
        <p:xfrm>
          <a:off x="574704" y="2951582"/>
          <a:ext cx="11012246" cy="3266293"/>
        </p:xfrm>
        <a:graphic>
          <a:graphicData uri="http://schemas.openxmlformats.org/drawingml/2006/table">
            <a:tbl>
              <a:tblPr firstRow="1" firstCol="1" bandRow="1"/>
              <a:tblGrid>
                <a:gridCol w="2429228">
                  <a:extLst>
                    <a:ext uri="{9D8B030D-6E8A-4147-A177-3AD203B41FA5}">
                      <a16:colId xmlns="" xmlns:a16="http://schemas.microsoft.com/office/drawing/2014/main" val="720105431"/>
                    </a:ext>
                  </a:extLst>
                </a:gridCol>
                <a:gridCol w="2141274">
                  <a:extLst>
                    <a:ext uri="{9D8B030D-6E8A-4147-A177-3AD203B41FA5}">
                      <a16:colId xmlns="" xmlns:a16="http://schemas.microsoft.com/office/drawing/2014/main" val="38683159"/>
                    </a:ext>
                  </a:extLst>
                </a:gridCol>
                <a:gridCol w="1662716">
                  <a:extLst>
                    <a:ext uri="{9D8B030D-6E8A-4147-A177-3AD203B41FA5}">
                      <a16:colId xmlns="" xmlns:a16="http://schemas.microsoft.com/office/drawing/2014/main" val="738535467"/>
                    </a:ext>
                  </a:extLst>
                </a:gridCol>
                <a:gridCol w="2657727">
                  <a:extLst>
                    <a:ext uri="{9D8B030D-6E8A-4147-A177-3AD203B41FA5}">
                      <a16:colId xmlns="" xmlns:a16="http://schemas.microsoft.com/office/drawing/2014/main" val="1430295404"/>
                    </a:ext>
                  </a:extLst>
                </a:gridCol>
                <a:gridCol w="2121301">
                  <a:extLst>
                    <a:ext uri="{9D8B030D-6E8A-4147-A177-3AD203B41FA5}">
                      <a16:colId xmlns="" xmlns:a16="http://schemas.microsoft.com/office/drawing/2014/main" val="4272656274"/>
                    </a:ext>
                  </a:extLst>
                </a:gridCol>
              </a:tblGrid>
              <a:tr h="1026417">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000" dirty="0">
                          <a:effectLst/>
                        </a:rPr>
                        <a:t> </a:t>
                      </a:r>
                    </a:p>
                    <a:p>
                      <a:pPr marL="365760" marR="0" indent="-274320" algn="ctr">
                        <a:spcBef>
                          <a:spcPts val="2000"/>
                        </a:spcBef>
                        <a:spcAft>
                          <a:spcPts val="0"/>
                        </a:spcAft>
                      </a:pPr>
                      <a:r>
                        <a:rPr lang="en-US" sz="2000" dirty="0" smtClean="0">
                          <a:effectLst/>
                        </a:rPr>
                        <a:t>Item</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Unit weight Ɣ (KN/m</a:t>
                      </a:r>
                      <a:r>
                        <a:rPr lang="en-US" sz="2400" baseline="30000" dirty="0">
                          <a:effectLst/>
                        </a:rPr>
                        <a:t>3</a:t>
                      </a:r>
                      <a:r>
                        <a:rPr lang="en-US" sz="2400" dirty="0">
                          <a:effectLst/>
                        </a:rPr>
                        <a:t>)</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Thickness (cm)</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 </a:t>
                      </a:r>
                      <a:endParaRPr lang="en-US" sz="2400" dirty="0" smtClean="0">
                        <a:effectLst/>
                      </a:endParaRPr>
                    </a:p>
                    <a:p>
                      <a:pPr marL="365760" marR="0" indent="-274320" algn="ctr">
                        <a:spcBef>
                          <a:spcPts val="2000"/>
                        </a:spcBef>
                        <a:spcAft>
                          <a:spcPts val="0"/>
                        </a:spcAft>
                      </a:pPr>
                      <a:r>
                        <a:rPr lang="en-US" sz="2400" dirty="0" smtClean="0">
                          <a:effectLst/>
                        </a:rPr>
                        <a:t>Calculations</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Weight per m</a:t>
                      </a:r>
                      <a:r>
                        <a:rPr lang="en-US" sz="2400" baseline="30000" dirty="0">
                          <a:effectLst/>
                        </a:rPr>
                        <a:t>2 </a:t>
                      </a:r>
                      <a:r>
                        <a:rPr lang="en-US" sz="2400" dirty="0">
                          <a:effectLst/>
                        </a:rPr>
                        <a:t>(KN/m</a:t>
                      </a:r>
                      <a:r>
                        <a:rPr lang="en-US" sz="2400" baseline="30000" dirty="0">
                          <a:effectLst/>
                        </a:rPr>
                        <a:t>2</a:t>
                      </a:r>
                      <a:r>
                        <a:rPr lang="en-US" sz="2400" dirty="0">
                          <a:effectLst/>
                        </a:rPr>
                        <a:t>)</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extLst>
                  <a:ext uri="{0D108BD9-81ED-4DB2-BD59-A6C34878D82A}">
                    <a16:rowId xmlns="" xmlns:a16="http://schemas.microsoft.com/office/drawing/2014/main" val="3710151146"/>
                  </a:ext>
                </a:extLst>
              </a:tr>
              <a:tr h="34213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000" dirty="0">
                          <a:effectLst/>
                        </a:rPr>
                        <a:t>Mortar</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23</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a:effectLst/>
                        </a:rPr>
                        <a:t>3</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a:effectLst/>
                        </a:rPr>
                        <a:t>0.03*23</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0.69</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3696776887"/>
                  </a:ext>
                </a:extLst>
              </a:tr>
              <a:tr h="34213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000" dirty="0" smtClean="0">
                          <a:effectLst/>
                        </a:rPr>
                        <a:t>Tiles</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26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1</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a:effectLst/>
                        </a:rPr>
                        <a:t>0.01*26</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0.26</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3727711725"/>
                  </a:ext>
                </a:extLst>
              </a:tr>
              <a:tr h="34213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000" dirty="0">
                          <a:effectLst/>
                        </a:rPr>
                        <a:t>Filling</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18</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5</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0.05*18</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0.90</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1226710513"/>
                  </a:ext>
                </a:extLst>
              </a:tr>
              <a:tr h="342139">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000" dirty="0">
                          <a:effectLst/>
                        </a:rPr>
                        <a:t>Plastering</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a:effectLst/>
                        </a:rPr>
                        <a:t>23</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1</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0.01*23</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0.23</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extLst>
                  <a:ext uri="{0D108BD9-81ED-4DB2-BD59-A6C34878D82A}">
                    <a16:rowId xmlns="" xmlns:a16="http://schemas.microsoft.com/office/drawing/2014/main" val="3126367667"/>
                  </a:ext>
                </a:extLst>
              </a:tr>
              <a:tr h="705973">
                <a:tc>
                  <a:txBody>
                    <a:bodyPr/>
                    <a:lstStyle>
                      <a:lvl1pPr marL="0" algn="l" defTabSz="914400" rtl="0" eaLnBrk="1" latinLnBrk="0" hangingPunct="1">
                        <a:defRPr sz="1800" b="1" kern="1200">
                          <a:solidFill>
                            <a:schemeClr val="lt1"/>
                          </a:solidFill>
                          <a:latin typeface="Century Gothic" panose="020B0502020202020204"/>
                          <a:ea typeface=""/>
                          <a:cs typeface=""/>
                        </a:defRPr>
                      </a:lvl1pPr>
                      <a:lvl2pPr marL="457200" algn="l" defTabSz="914400" rtl="0" eaLnBrk="1" latinLnBrk="0" hangingPunct="1">
                        <a:defRPr sz="1800" b="1" kern="1200">
                          <a:solidFill>
                            <a:schemeClr val="lt1"/>
                          </a:solidFill>
                          <a:latin typeface="Century Gothic" panose="020B0502020202020204"/>
                          <a:ea typeface=""/>
                          <a:cs typeface=""/>
                        </a:defRPr>
                      </a:lvl2pPr>
                      <a:lvl3pPr marL="914400" algn="l" defTabSz="914400" rtl="0" eaLnBrk="1" latinLnBrk="0" hangingPunct="1">
                        <a:defRPr sz="1800" b="1" kern="1200">
                          <a:solidFill>
                            <a:schemeClr val="lt1"/>
                          </a:solidFill>
                          <a:latin typeface="Century Gothic" panose="020B0502020202020204"/>
                          <a:ea typeface=""/>
                          <a:cs typeface=""/>
                        </a:defRPr>
                      </a:lvl3pPr>
                      <a:lvl4pPr marL="1371600" algn="l" defTabSz="914400" rtl="0" eaLnBrk="1" latinLnBrk="0" hangingPunct="1">
                        <a:defRPr sz="1800" b="1" kern="1200">
                          <a:solidFill>
                            <a:schemeClr val="lt1"/>
                          </a:solidFill>
                          <a:latin typeface="Century Gothic" panose="020B0502020202020204"/>
                          <a:ea typeface=""/>
                          <a:cs typeface=""/>
                        </a:defRPr>
                      </a:lvl4pPr>
                      <a:lvl5pPr marL="1828800" algn="l" defTabSz="914400" rtl="0" eaLnBrk="1" latinLnBrk="0" hangingPunct="1">
                        <a:defRPr sz="1800" b="1" kern="1200">
                          <a:solidFill>
                            <a:schemeClr val="lt1"/>
                          </a:solidFill>
                          <a:latin typeface="Century Gothic" panose="020B0502020202020204"/>
                          <a:ea typeface=""/>
                          <a:cs typeface=""/>
                        </a:defRPr>
                      </a:lvl5pPr>
                      <a:lvl6pPr marL="2286000" algn="l" defTabSz="914400" rtl="0" eaLnBrk="1" latinLnBrk="0" hangingPunct="1">
                        <a:defRPr sz="1800" b="1" kern="1200">
                          <a:solidFill>
                            <a:schemeClr val="lt1"/>
                          </a:solidFill>
                          <a:latin typeface="Century Gothic" panose="020B0502020202020204"/>
                          <a:ea typeface=""/>
                          <a:cs typeface=""/>
                        </a:defRPr>
                      </a:lvl6pPr>
                      <a:lvl7pPr marL="2743200" algn="l" defTabSz="914400" rtl="0" eaLnBrk="1" latinLnBrk="0" hangingPunct="1">
                        <a:defRPr sz="1800" b="1" kern="1200">
                          <a:solidFill>
                            <a:schemeClr val="lt1"/>
                          </a:solidFill>
                          <a:latin typeface="Century Gothic" panose="020B0502020202020204"/>
                          <a:ea typeface=""/>
                          <a:cs typeface=""/>
                        </a:defRPr>
                      </a:lvl7pPr>
                      <a:lvl8pPr marL="3200400" algn="l" defTabSz="914400" rtl="0" eaLnBrk="1" latinLnBrk="0" hangingPunct="1">
                        <a:defRPr sz="1800" b="1" kern="1200">
                          <a:solidFill>
                            <a:schemeClr val="lt1"/>
                          </a:solidFill>
                          <a:latin typeface="Century Gothic" panose="020B0502020202020204"/>
                          <a:ea typeface=""/>
                          <a:cs typeface=""/>
                        </a:defRPr>
                      </a:lvl8pPr>
                      <a:lvl9pPr marL="3657600" algn="l" defTabSz="914400" rtl="0" eaLnBrk="1" latinLnBrk="0" hangingPunct="1">
                        <a:defRPr sz="1800" b="1" kern="1200">
                          <a:solidFill>
                            <a:schemeClr val="lt1"/>
                          </a:solidFill>
                          <a:latin typeface="Century Gothic" panose="020B0502020202020204"/>
                          <a:ea typeface=""/>
                          <a:cs typeface=""/>
                        </a:defRPr>
                      </a:lvl9pPr>
                    </a:lstStyle>
                    <a:p>
                      <a:pPr marL="365760" marR="0" indent="-274320" algn="ctr">
                        <a:spcBef>
                          <a:spcPts val="2000"/>
                        </a:spcBef>
                        <a:spcAft>
                          <a:spcPts val="0"/>
                        </a:spcAft>
                      </a:pPr>
                      <a:r>
                        <a:rPr lang="en-US" sz="2000" dirty="0">
                          <a:effectLst/>
                        </a:rPr>
                        <a:t>Total Super Dead Load</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a:effectLst/>
                        </a:rPr>
                        <a:t> </a:t>
                      </a:r>
                      <a:endParaRPr lang="en-US" sz="2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pPr>
                      <a:r>
                        <a:rPr lang="en-US" sz="2400" dirty="0">
                          <a:effectLst/>
                        </a:rPr>
                        <a:t> </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tabLst>
                          <a:tab pos="323850" algn="l"/>
                          <a:tab pos="589280" algn="ctr"/>
                        </a:tabLst>
                      </a:pPr>
                      <a:r>
                        <a:rPr lang="en-US" sz="2400" dirty="0">
                          <a:effectLst/>
                        </a:rPr>
                        <a:t> </a:t>
                      </a:r>
                      <a:endParaRPr lang="en-US" sz="2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lgn="l" defTabSz="914400" rtl="0" eaLnBrk="1" latinLnBrk="0" hangingPunct="1">
                        <a:defRPr sz="1800" kern="1200">
                          <a:solidFill>
                            <a:schemeClr val="dk1"/>
                          </a:solidFill>
                          <a:latin typeface="Century Gothic" panose="020B0502020202020204"/>
                          <a:ea typeface=""/>
                          <a:cs typeface=""/>
                        </a:defRPr>
                      </a:lvl1pPr>
                      <a:lvl2pPr marL="457200" algn="l" defTabSz="914400" rtl="0" eaLnBrk="1" latinLnBrk="0" hangingPunct="1">
                        <a:defRPr sz="1800" kern="1200">
                          <a:solidFill>
                            <a:schemeClr val="dk1"/>
                          </a:solidFill>
                          <a:latin typeface="Century Gothic" panose="020B0502020202020204"/>
                          <a:ea typeface=""/>
                          <a:cs typeface=""/>
                        </a:defRPr>
                      </a:lvl2pPr>
                      <a:lvl3pPr marL="914400" algn="l" defTabSz="914400" rtl="0" eaLnBrk="1" latinLnBrk="0" hangingPunct="1">
                        <a:defRPr sz="1800" kern="1200">
                          <a:solidFill>
                            <a:schemeClr val="dk1"/>
                          </a:solidFill>
                          <a:latin typeface="Century Gothic" panose="020B0502020202020204"/>
                          <a:ea typeface=""/>
                          <a:cs typeface=""/>
                        </a:defRPr>
                      </a:lvl3pPr>
                      <a:lvl4pPr marL="1371600" algn="l" defTabSz="914400" rtl="0" eaLnBrk="1" latinLnBrk="0" hangingPunct="1">
                        <a:defRPr sz="1800" kern="1200">
                          <a:solidFill>
                            <a:schemeClr val="dk1"/>
                          </a:solidFill>
                          <a:latin typeface="Century Gothic" panose="020B0502020202020204"/>
                          <a:ea typeface=""/>
                          <a:cs typeface=""/>
                        </a:defRPr>
                      </a:lvl4pPr>
                      <a:lvl5pPr marL="1828800" algn="l" defTabSz="914400" rtl="0" eaLnBrk="1" latinLnBrk="0" hangingPunct="1">
                        <a:defRPr sz="1800" kern="1200">
                          <a:solidFill>
                            <a:schemeClr val="dk1"/>
                          </a:solidFill>
                          <a:latin typeface="Century Gothic" panose="020B0502020202020204"/>
                          <a:ea typeface=""/>
                          <a:cs typeface=""/>
                        </a:defRPr>
                      </a:lvl5pPr>
                      <a:lvl6pPr marL="2286000" algn="l" defTabSz="914400" rtl="0" eaLnBrk="1" latinLnBrk="0" hangingPunct="1">
                        <a:defRPr sz="1800" kern="1200">
                          <a:solidFill>
                            <a:schemeClr val="dk1"/>
                          </a:solidFill>
                          <a:latin typeface="Century Gothic" panose="020B0502020202020204"/>
                          <a:ea typeface=""/>
                          <a:cs typeface=""/>
                        </a:defRPr>
                      </a:lvl6pPr>
                      <a:lvl7pPr marL="2743200" algn="l" defTabSz="914400" rtl="0" eaLnBrk="1" latinLnBrk="0" hangingPunct="1">
                        <a:defRPr sz="1800" kern="1200">
                          <a:solidFill>
                            <a:schemeClr val="dk1"/>
                          </a:solidFill>
                          <a:latin typeface="Century Gothic" panose="020B0502020202020204"/>
                          <a:ea typeface=""/>
                          <a:cs typeface=""/>
                        </a:defRPr>
                      </a:lvl7pPr>
                      <a:lvl8pPr marL="3200400" algn="l" defTabSz="914400" rtl="0" eaLnBrk="1" latinLnBrk="0" hangingPunct="1">
                        <a:defRPr sz="1800" kern="1200">
                          <a:solidFill>
                            <a:schemeClr val="dk1"/>
                          </a:solidFill>
                          <a:latin typeface="Century Gothic" panose="020B0502020202020204"/>
                          <a:ea typeface=""/>
                          <a:cs typeface=""/>
                        </a:defRPr>
                      </a:lvl8pPr>
                      <a:lvl9pPr marL="3657600" algn="l" defTabSz="914400" rtl="0" eaLnBrk="1" latinLnBrk="0" hangingPunct="1">
                        <a:defRPr sz="1800" kern="1200">
                          <a:solidFill>
                            <a:schemeClr val="dk1"/>
                          </a:solidFill>
                          <a:latin typeface="Century Gothic" panose="020B0502020202020204"/>
                          <a:ea typeface=""/>
                          <a:cs typeface=""/>
                        </a:defRPr>
                      </a:lvl9pPr>
                    </a:lstStyle>
                    <a:p>
                      <a:pPr marL="365760" marR="0" indent="-274320" algn="ctr">
                        <a:spcBef>
                          <a:spcPts val="2000"/>
                        </a:spcBef>
                        <a:spcAft>
                          <a:spcPts val="0"/>
                        </a:spcAft>
                        <a:tabLst>
                          <a:tab pos="323850" algn="l"/>
                          <a:tab pos="589280" algn="ctr"/>
                        </a:tabLst>
                      </a:pPr>
                      <a:r>
                        <a:rPr lang="en-US" sz="2400" b="1" dirty="0">
                          <a:solidFill>
                            <a:schemeClr val="tx1"/>
                          </a:solidFill>
                          <a:effectLst/>
                        </a:rPr>
                        <a:t>2.08</a:t>
                      </a:r>
                      <a:endParaRPr lang="en-US" sz="2400" b="1"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extLst>
                  <a:ext uri="{0D108BD9-81ED-4DB2-BD59-A6C34878D82A}">
                    <a16:rowId xmlns="" xmlns:a16="http://schemas.microsoft.com/office/drawing/2014/main" val="1706001654"/>
                  </a:ext>
                </a:extLst>
              </a:tr>
            </a:tbl>
          </a:graphicData>
        </a:graphic>
      </p:graphicFrame>
    </p:spTree>
    <p:extLst>
      <p:ext uri="{BB962C8B-B14F-4D97-AF65-F5344CB8AC3E}">
        <p14:creationId xmlns:p14="http://schemas.microsoft.com/office/powerpoint/2010/main" val="1590750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80</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331625" y="518115"/>
            <a:ext cx="3756349" cy="707886"/>
          </a:xfrm>
          <a:prstGeom prst="rect">
            <a:avLst/>
          </a:prstGeom>
        </p:spPr>
        <p:txBody>
          <a:bodyPr wrap="none">
            <a:spAutoFit/>
          </a:bodyPr>
          <a:lstStyle/>
          <a:p>
            <a:pPr lvl="0"/>
            <a:r>
              <a:rPr lang="en-US" sz="4000" b="1" dirty="0" smtClean="0">
                <a:solidFill>
                  <a:srgbClr val="FFC000"/>
                </a:solidFill>
              </a:rPr>
              <a:t>6.1: </a:t>
            </a:r>
            <a:r>
              <a:rPr lang="en-US" sz="4000" b="1" dirty="0" smtClean="0">
                <a:solidFill>
                  <a:srgbClr val="70AD47">
                    <a:lumMod val="75000"/>
                  </a:srgbClr>
                </a:solidFill>
              </a:rPr>
              <a:t>Introduction</a:t>
            </a:r>
            <a:endParaRPr lang="en-US" dirty="0">
              <a:solidFill>
                <a:srgbClr val="70AD47">
                  <a:lumMod val="75000"/>
                </a:srgbClr>
              </a:solidFill>
            </a:endParaRPr>
          </a:p>
        </p:txBody>
      </p:sp>
      <p:pic>
        <p:nvPicPr>
          <p:cNvPr id="1026" name="Picture 2" descr="لا يتوفر وصف."/>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861" y="1133762"/>
            <a:ext cx="5263624" cy="51625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لا يتوفر وصف."/>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133762"/>
            <a:ext cx="5403201" cy="5162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39930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81</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718071" y="68651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6" name="Rectangle 5"/>
          <p:cNvSpPr/>
          <p:nvPr/>
        </p:nvSpPr>
        <p:spPr>
          <a:xfrm>
            <a:off x="533400" y="1553893"/>
            <a:ext cx="6345702" cy="3785652"/>
          </a:xfrm>
          <a:prstGeom prst="rect">
            <a:avLst/>
          </a:prstGeom>
        </p:spPr>
        <p:txBody>
          <a:bodyPr wrap="square">
            <a:spAutoFit/>
          </a:bodyPr>
          <a:lstStyle/>
          <a:p>
            <a:pPr lvl="0" defTabSz="457200">
              <a:lnSpc>
                <a:spcPct val="150000"/>
              </a:lnSpc>
              <a:spcBef>
                <a:spcPts val="1000"/>
              </a:spcBef>
              <a:buClr>
                <a:srgbClr val="A53010"/>
              </a:buClr>
            </a:pPr>
            <a:r>
              <a:rPr lang="en-US" sz="3200" dirty="0">
                <a:solidFill>
                  <a:prstClr val="black">
                    <a:lumMod val="75000"/>
                    <a:lumOff val="25000"/>
                  </a:prstClr>
                </a:solidFill>
                <a:latin typeface="Century Gothic" panose="020B0502020202020204"/>
              </a:rPr>
              <a:t>Depending on the calculation that will be shown later we saw that mat foundation is the appropriate type of footing to be used.</a:t>
            </a:r>
          </a:p>
        </p:txBody>
      </p:sp>
    </p:spTree>
    <p:extLst>
      <p:ext uri="{BB962C8B-B14F-4D97-AF65-F5344CB8AC3E}">
        <p14:creationId xmlns:p14="http://schemas.microsoft.com/office/powerpoint/2010/main" val="224730162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82</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718071" y="592873"/>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6" name="Rectangle 5"/>
          <p:cNvSpPr/>
          <p:nvPr/>
        </p:nvSpPr>
        <p:spPr>
          <a:xfrm>
            <a:off x="452216" y="1098518"/>
            <a:ext cx="9229578" cy="64633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0" i="0" u="none" strike="noStrike" kern="0" cap="none" spc="0" normalizeH="0" baseline="0" noProof="0" dirty="0" smtClean="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Arial" panose="020B0604020202020204" pitchFamily="34" charset="0"/>
              </a:rPr>
              <a:t>Distribution of columns and load value on each</a:t>
            </a:r>
            <a:endParaRPr kumimoji="0" lang="en-US" sz="1800" b="0" i="0" u="none" strike="noStrike" kern="0" cap="none" spc="0" normalizeH="0" baseline="0" noProof="0" dirty="0" smtClean="0">
              <a:ln>
                <a:noFill/>
              </a:ln>
              <a:solidFill>
                <a:sysClr val="windowText" lastClr="000000"/>
              </a:solidFill>
              <a:effectLst/>
              <a:uLnTx/>
              <a:uFillTx/>
            </a:endParaRPr>
          </a:p>
        </p:txBody>
      </p:sp>
      <p:pic>
        <p:nvPicPr>
          <p:cNvPr id="11" name="Content Placeholder 3"/>
          <p:cNvPicPr>
            <a:picLocks noChangeAspect="1"/>
          </p:cNvPicPr>
          <p:nvPr/>
        </p:nvPicPr>
        <p:blipFill>
          <a:blip r:embed="rId2"/>
          <a:stretch>
            <a:fillRect/>
          </a:stretch>
        </p:blipFill>
        <p:spPr>
          <a:xfrm>
            <a:off x="718071" y="1654425"/>
            <a:ext cx="9018989" cy="4672633"/>
          </a:xfrm>
          <a:prstGeom prst="rect">
            <a:avLst/>
          </a:prstGeom>
        </p:spPr>
      </p:pic>
    </p:spTree>
    <p:extLst>
      <p:ext uri="{BB962C8B-B14F-4D97-AF65-F5344CB8AC3E}">
        <p14:creationId xmlns:p14="http://schemas.microsoft.com/office/powerpoint/2010/main" val="146321754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83</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718071" y="68651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mc:AlternateContent xmlns:mc="http://schemas.openxmlformats.org/markup-compatibility/2006" xmlns:a14="http://schemas.microsoft.com/office/drawing/2010/main">
        <mc:Choice Requires="a14">
          <p:sp>
            <p:nvSpPr>
              <p:cNvPr id="6" name="Rectangle 5"/>
              <p:cNvSpPr/>
              <p:nvPr/>
            </p:nvSpPr>
            <p:spPr>
              <a:xfrm>
                <a:off x="838200" y="1870990"/>
                <a:ext cx="8390206" cy="342888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B</a:t>
                </a:r>
                <a:r>
                  <a:rPr kumimoji="0" lang="en-US" sz="3600" b="0" i="0" u="none" strike="noStrike" kern="0" cap="none" spc="0" normalizeH="0" baseline="0" noProof="0" dirty="0">
                    <a:ln>
                      <a:noFill/>
                    </a:ln>
                    <a:solidFill>
                      <a:prstClr val="black">
                        <a:lumMod val="85000"/>
                        <a:lumOff val="15000"/>
                      </a:prstClr>
                    </a:solidFill>
                    <a:effectLst/>
                    <a:uLnTx/>
                    <a:uFillTx/>
                    <a:latin typeface="Century Gothic" panose="020B0502020202020204"/>
                  </a:rPr>
                  <a:t>ased on the ultimate loads on the columns from the whole structure </a:t>
                </a:r>
                <a:r>
                  <a:rPr kumimoji="0" lang="en-US" sz="36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t>
                </a:r>
                <a:r>
                  <a:rPr kumimoji="0" lang="en-US" sz="3600" b="0" i="0" u="none" strike="noStrike" kern="0" cap="none" spc="0" normalizeH="0" baseline="0" noProof="0" dirty="0">
                    <a:ln>
                      <a:noFill/>
                    </a:ln>
                    <a:solidFill>
                      <a:prstClr val="black">
                        <a:lumMod val="85000"/>
                        <a:lumOff val="15000"/>
                      </a:prstClr>
                    </a:solidFill>
                    <a:effectLst/>
                    <a:uLnTx/>
                    <a:uFillTx/>
                    <a:latin typeface="Century Gothic" panose="020B0502020202020204"/>
                  </a:rPr>
                  <a:t>we calculated the area of the foundation</a:t>
                </a:r>
                <a:r>
                  <a:rPr kumimoji="0" lang="en-US" sz="36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36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r>
                <a:br>
                  <a:rPr kumimoji="0" lang="en-US" sz="36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3600" b="1" i="0" u="none" strike="noStrike" kern="0" cap="none" spc="0" normalizeH="0" baseline="0" noProof="0" dirty="0" smtClean="0">
                    <a:ln>
                      <a:noFill/>
                    </a:ln>
                    <a:solidFill>
                      <a:prstClr val="black">
                        <a:lumMod val="85000"/>
                        <a:lumOff val="15000"/>
                      </a:prstClr>
                    </a:solidFill>
                    <a:effectLst/>
                    <a:uLnTx/>
                    <a:uFillTx/>
                    <a:latin typeface="Times New Roman" panose="02020603050405020304" pitchFamily="18" charset="0"/>
                    <a:ea typeface="Times New Roman" panose="02020603050405020304" pitchFamily="18" charset="0"/>
                    <a:cs typeface="Arial" panose="020B0604020202020204" pitchFamily="34" charset="0"/>
                  </a:rPr>
                  <a:t>Total </a:t>
                </a:r>
                <a:r>
                  <a:rPr kumimoji="0" lang="en-US" sz="3600" b="1" i="0" u="none" strike="noStrike" kern="0" cap="none" spc="0" normalizeH="0" baseline="0" noProof="0" dirty="0">
                    <a:ln>
                      <a:noFill/>
                    </a:ln>
                    <a:solidFill>
                      <a:prstClr val="black">
                        <a:lumMod val="85000"/>
                        <a:lumOff val="15000"/>
                      </a:prstClr>
                    </a:solidFill>
                    <a:effectLst/>
                    <a:uLnTx/>
                    <a:uFillTx/>
                    <a:latin typeface="Times New Roman" panose="02020603050405020304" pitchFamily="18" charset="0"/>
                    <a:ea typeface="Times New Roman" panose="02020603050405020304" pitchFamily="18" charset="0"/>
                    <a:cs typeface="Arial" panose="020B0604020202020204" pitchFamily="34" charset="0"/>
                  </a:rPr>
                  <a:t>area of mat foundation = 749.23 </a:t>
                </a:r>
                <a14:m>
                  <m:oMath xmlns:m="http://schemas.openxmlformats.org/officeDocument/2006/math">
                    <m:sSup>
                      <m:sSupPr>
                        <m:ctrlPr>
                          <a:rPr kumimoji="0" lang="en-US" sz="3600" b="1"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Calibri" panose="020F0502020204030204" pitchFamily="34" charset="0"/>
                            <a:cs typeface="Times New Roman" panose="02020603050405020304" pitchFamily="18" charset="0"/>
                          </a:rPr>
                        </m:ctrlPr>
                      </m:sSupPr>
                      <m:e>
                        <m:r>
                          <a:rPr kumimoji="0" lang="en-US" sz="3600" b="1"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Calibri" panose="020F0502020204030204" pitchFamily="34" charset="0"/>
                            <a:cs typeface="Times New Roman" panose="02020603050405020304" pitchFamily="18" charset="0"/>
                          </a:rPr>
                          <m:t>𝒎</m:t>
                        </m:r>
                      </m:e>
                      <m:sup>
                        <m:r>
                          <a:rPr kumimoji="0" lang="en-US" sz="3600" b="1" i="1" u="none" strike="noStrike" kern="0" cap="none" spc="0" normalizeH="0" baseline="0" noProof="0">
                            <a:ln>
                              <a:noFill/>
                            </a:ln>
                            <a:solidFill>
                              <a:prstClr val="black">
                                <a:lumMod val="85000"/>
                                <a:lumOff val="15000"/>
                              </a:prstClr>
                            </a:solidFill>
                            <a:effectLst/>
                            <a:uLnTx/>
                            <a:uFillTx/>
                            <a:latin typeface="Cambria Math" panose="02040503050406030204" pitchFamily="18" charset="0"/>
                            <a:ea typeface="Calibri" panose="020F0502020204030204" pitchFamily="34" charset="0"/>
                            <a:cs typeface="Times New Roman" panose="02020603050405020304" pitchFamily="18" charset="0"/>
                          </a:rPr>
                          <m:t>𝟐</m:t>
                        </m:r>
                      </m:sup>
                    </m:sSup>
                  </m:oMath>
                </a14:m>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6" name="Rectangle 5"/>
              <p:cNvSpPr>
                <a:spLocks noRot="1" noChangeAspect="1" noMove="1" noResize="1" noEditPoints="1" noAdjustHandles="1" noChangeArrowheads="1" noChangeShapeType="1" noTextEdit="1"/>
              </p:cNvSpPr>
              <p:nvPr/>
            </p:nvSpPr>
            <p:spPr>
              <a:xfrm>
                <a:off x="838200" y="1870990"/>
                <a:ext cx="8390206" cy="3428887"/>
              </a:xfrm>
              <a:prstGeom prst="rect">
                <a:avLst/>
              </a:prstGeom>
              <a:blipFill rotWithShape="0">
                <a:blip r:embed="rId2"/>
                <a:stretch>
                  <a:fillRect l="-2253" t="-2847" b="-5516"/>
                </a:stretch>
              </a:blipFill>
            </p:spPr>
            <p:txBody>
              <a:bodyPr/>
              <a:lstStyle/>
              <a:p>
                <a:r>
                  <a:rPr lang="en-US">
                    <a:noFill/>
                  </a:rPr>
                  <a:t> </a:t>
                </a:r>
              </a:p>
            </p:txBody>
          </p:sp>
        </mc:Fallback>
      </mc:AlternateContent>
    </p:spTree>
    <p:extLst>
      <p:ext uri="{BB962C8B-B14F-4D97-AF65-F5344CB8AC3E}">
        <p14:creationId xmlns:p14="http://schemas.microsoft.com/office/powerpoint/2010/main" val="127740081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84</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718071" y="68651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11" name="Rectangle 10"/>
          <p:cNvSpPr/>
          <p:nvPr/>
        </p:nvSpPr>
        <p:spPr>
          <a:xfrm>
            <a:off x="452216" y="1269500"/>
            <a:ext cx="10926097"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Arial" panose="020B0604020202020204" pitchFamily="34" charset="0"/>
              </a:rPr>
              <a:t>Screenshots from ETABs for the building showing the foundation</a:t>
            </a:r>
            <a:endParaRPr kumimoji="0" lang="en-US" sz="1600" b="0" i="0" u="none" strike="noStrike" kern="0" cap="none" spc="0" normalizeH="0" baseline="0" noProof="0" dirty="0" smtClean="0">
              <a:ln>
                <a:noFill/>
              </a:ln>
              <a:solidFill>
                <a:sysClr val="windowText" lastClr="000000"/>
              </a:solidFill>
              <a:effectLst/>
              <a:uLnTx/>
              <a:uFillTx/>
            </a:endParaRPr>
          </a:p>
        </p:txBody>
      </p:sp>
      <p:pic>
        <p:nvPicPr>
          <p:cNvPr id="12" name="Content Placeholder 4"/>
          <p:cNvPicPr>
            <a:picLocks noChangeAspect="1"/>
          </p:cNvPicPr>
          <p:nvPr/>
        </p:nvPicPr>
        <p:blipFill>
          <a:blip r:embed="rId2"/>
          <a:stretch>
            <a:fillRect/>
          </a:stretch>
        </p:blipFill>
        <p:spPr>
          <a:xfrm>
            <a:off x="495207" y="1992468"/>
            <a:ext cx="5624240" cy="4287457"/>
          </a:xfrm>
          <a:prstGeom prst="rect">
            <a:avLst/>
          </a:prstGeom>
        </p:spPr>
      </p:pic>
      <p:pic>
        <p:nvPicPr>
          <p:cNvPr id="13" name="Content Placeholder 5"/>
          <p:cNvPicPr>
            <a:picLocks noChangeAspect="1"/>
          </p:cNvPicPr>
          <p:nvPr/>
        </p:nvPicPr>
        <p:blipFill>
          <a:blip r:embed="rId3"/>
          <a:stretch>
            <a:fillRect/>
          </a:stretch>
        </p:blipFill>
        <p:spPr>
          <a:xfrm>
            <a:off x="6225243" y="1992469"/>
            <a:ext cx="5408677" cy="4287456"/>
          </a:xfrm>
          <a:prstGeom prst="rect">
            <a:avLst/>
          </a:prstGeom>
        </p:spPr>
      </p:pic>
    </p:spTree>
    <p:extLst>
      <p:ext uri="{BB962C8B-B14F-4D97-AF65-F5344CB8AC3E}">
        <p14:creationId xmlns:p14="http://schemas.microsoft.com/office/powerpoint/2010/main" val="374975317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85</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6" name="Rectangle 5"/>
          <p:cNvSpPr/>
          <p:nvPr/>
        </p:nvSpPr>
        <p:spPr>
          <a:xfrm>
            <a:off x="255504" y="1185566"/>
            <a:ext cx="10878299"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6.2.1</a:t>
            </a:r>
            <a:r>
              <a:rPr lang="en-US" sz="3200" b="1" dirty="0">
                <a:solidFill>
                  <a:srgbClr val="ED7D31">
                    <a:lumMod val="75000"/>
                  </a:srgbClr>
                </a:solidFill>
                <a:latin typeface="Century Gothic" panose="020B0502020202020204"/>
              </a:rPr>
              <a:t>:</a:t>
            </a:r>
            <a:r>
              <a:rPr lang="en-US" sz="3200" b="1" dirty="0">
                <a:solidFill>
                  <a:srgbClr val="ED7D31">
                    <a:lumMod val="50000"/>
                  </a:srgbClr>
                </a:solidFill>
                <a:latin typeface="Century Gothic" panose="020B0502020202020204"/>
              </a:rPr>
              <a:t> </a:t>
            </a:r>
            <a:r>
              <a:rPr lang="en-US" sz="3200" b="1" dirty="0" smtClean="0">
                <a:solidFill>
                  <a:srgbClr val="ED7D31">
                    <a:lumMod val="50000"/>
                  </a:srgbClr>
                </a:solidFill>
                <a:latin typeface="Century Gothic" panose="020B0502020202020204"/>
              </a:rPr>
              <a:t>Check </a:t>
            </a:r>
            <a:r>
              <a:rPr lang="en-US" sz="3200" b="1" dirty="0">
                <a:solidFill>
                  <a:srgbClr val="ED7D31">
                    <a:lumMod val="50000"/>
                  </a:srgbClr>
                </a:solidFill>
                <a:latin typeface="Century Gothic" panose="020B0502020202020204"/>
              </a:rPr>
              <a:t>if there is tensions under mat foundation</a:t>
            </a:r>
          </a:p>
        </p:txBody>
      </p:sp>
      <mc:AlternateContent xmlns:mc="http://schemas.openxmlformats.org/markup-compatibility/2006" xmlns:a14="http://schemas.microsoft.com/office/drawing/2010/main">
        <mc:Choice Requires="a14">
          <p:sp>
            <p:nvSpPr>
              <p:cNvPr id="14" name="Rectangle 13"/>
              <p:cNvSpPr/>
              <p:nvPr/>
            </p:nvSpPr>
            <p:spPr>
              <a:xfrm>
                <a:off x="1649135" y="1740270"/>
                <a:ext cx="8658757" cy="4330353"/>
              </a:xfrm>
              <a:prstGeom prst="rect">
                <a:avLst/>
              </a:prstGeom>
            </p:spPr>
            <p:txBody>
              <a:bodyPr wrap="square">
                <a:spAutoFit/>
              </a:bodyPr>
              <a:lstStyle/>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r>
                      <a:rPr lang="en-US" sz="200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𝑞</m:t>
                    </m:r>
                    <m:r>
                      <a:rPr lang="en-US" sz="200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𝑃</m:t>
                        </m:r>
                      </m:num>
                      <m:den>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𝐴</m:t>
                        </m:r>
                      </m:den>
                    </m:f>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𝑀</m:t>
                            </m:r>
                          </m:e>
                          <m:sub>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𝑌</m:t>
                            </m:r>
                          </m:sub>
                        </m:sSub>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𝑋</m:t>
                        </m:r>
                      </m:num>
                      <m:den>
                        <m:sSub>
                          <m:sSubPr>
                            <m:ctrlP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𝐼</m:t>
                            </m:r>
                          </m:e>
                          <m:sub>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𝑌</m:t>
                            </m:r>
                          </m:sub>
                        </m:sSub>
                      </m:den>
                    </m:f>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𝑀</m:t>
                            </m:r>
                          </m:e>
                          <m:sub>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𝑋</m:t>
                            </m:r>
                          </m:sub>
                        </m:sSub>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𝑌</m:t>
                        </m:r>
                      </m:num>
                      <m:den>
                        <m:sSub>
                          <m:sSubPr>
                            <m:ctrlP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𝐼</m:t>
                            </m:r>
                          </m:e>
                          <m:sub>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𝑋</m:t>
                            </m:r>
                          </m:sub>
                        </m:sSub>
                      </m:den>
                    </m:f>
                  </m:oMath>
                </a14:m>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sz="20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total service loads = </a:t>
                </a:r>
                <a:r>
                  <a:rPr lang="en-US" sz="2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41852 </a:t>
                </a:r>
                <a:r>
                  <a:rPr lang="en-US" sz="2000" dirty="0" err="1">
                    <a:solidFill>
                      <a:srgbClr val="000000"/>
                    </a:solidFill>
                    <a:latin typeface="Times New Roman" panose="02020603050405020304" pitchFamily="18" charset="0"/>
                    <a:ea typeface="Times New Roman" panose="02020603050405020304" pitchFamily="18" charset="0"/>
                    <a:cs typeface="Arial" panose="020B0604020202020204" pitchFamily="34" charset="0"/>
                  </a:rPr>
                  <a:t>kN</a:t>
                </a:r>
                <a:r>
                  <a:rPr lang="en-US" sz="2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 P </a:t>
                </a:r>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sz="2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area of mat = 749.23 </a:t>
                </a:r>
                <a14:m>
                  <m:oMath xmlns:m="http://schemas.openxmlformats.org/officeDocument/2006/math">
                    <m:sSup>
                      <m:sSupPr>
                        <m:ctrlPr>
                          <a:rPr lang="en-US" sz="2000" i="1">
                            <a:solidFill>
                              <a:prstClr val="black">
                                <a:lumMod val="75000"/>
                                <a:lumOff val="25000"/>
                              </a:prstClr>
                            </a:solidFill>
                            <a:latin typeface="Cambria Math" panose="02040503050406030204" pitchFamily="18" charset="0"/>
                            <a:ea typeface="Calibri" panose="020F0502020204030204" pitchFamily="34" charset="0"/>
                            <a:cs typeface="Times New Roman" panose="02020603050405020304" pitchFamily="18" charset="0"/>
                          </a:rPr>
                        </m:ctrlPr>
                      </m:sSupPr>
                      <m:e>
                        <m:r>
                          <a:rPr lang="en-US" sz="2000" i="1">
                            <a:solidFill>
                              <a:prstClr val="black">
                                <a:lumMod val="75000"/>
                                <a:lumOff val="25000"/>
                              </a:prstClr>
                            </a:solidFill>
                            <a:latin typeface="Cambria Math" panose="02040503050406030204" pitchFamily="18" charset="0"/>
                            <a:ea typeface="Calibri" panose="020F0502020204030204" pitchFamily="34" charset="0"/>
                            <a:cs typeface="Times New Roman" panose="02020603050405020304" pitchFamily="18" charset="0"/>
                          </a:rPr>
                          <m:t>𝑚</m:t>
                        </m:r>
                      </m:e>
                      <m:sup>
                        <m:r>
                          <a:rPr lang="en-US" sz="2000" i="1">
                            <a:solidFill>
                              <a:prstClr val="black">
                                <a:lumMod val="75000"/>
                                <a:lumOff val="25000"/>
                              </a:prstClr>
                            </a:solidFill>
                            <a:latin typeface="Cambria Math" panose="02040503050406030204" pitchFamily="18" charset="0"/>
                            <a:ea typeface="Calibri" panose="020F0502020204030204" pitchFamily="34" charset="0"/>
                            <a:cs typeface="Times New Roman" panose="02020603050405020304" pitchFamily="18" charset="0"/>
                          </a:rPr>
                          <m:t>2</m:t>
                        </m:r>
                      </m:sup>
                    </m:sSup>
                  </m:oMath>
                </a14:m>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sz="2000" b="1" u="sng"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Find the moment in two directions: </a:t>
                </a:r>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sSub>
                      <m:sSubPr>
                        <m:ctrlP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𝑀</m:t>
                        </m:r>
                      </m:e>
                      <m:sub>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𝑌</m:t>
                        </m:r>
                      </m:sub>
                    </m:sSub>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𝑃</m:t>
                    </m:r>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oMath>
                </a14:m>
                <a:r>
                  <a:rPr lang="en-US" sz="2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sSub>
                      <m:sSubPr>
                        <m:ctrlP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𝑒</m:t>
                        </m:r>
                      </m:e>
                      <m:sub>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𝑥</m:t>
                        </m:r>
                      </m:sub>
                    </m:sSub>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 41582 * 3.264 = 136604.93 </a:t>
                </a:r>
                <a:r>
                  <a:rPr lang="en-US" sz="2000" dirty="0" err="1">
                    <a:solidFill>
                      <a:srgbClr val="000000"/>
                    </a:solidFill>
                    <a:latin typeface="Times New Roman" panose="02020603050405020304" pitchFamily="18" charset="0"/>
                    <a:ea typeface="Times New Roman" panose="02020603050405020304" pitchFamily="18" charset="0"/>
                    <a:cs typeface="Arial" panose="020B0604020202020204" pitchFamily="34" charset="0"/>
                  </a:rPr>
                  <a:t>KN.m</a:t>
                </a:r>
                <a:r>
                  <a:rPr lang="en-US" sz="2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(with positive direction) </a:t>
                </a:r>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sSub>
                      <m:sSubPr>
                        <m:ctrlP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𝑀</m:t>
                        </m:r>
                      </m:e>
                      <m:sub>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𝑋</m:t>
                        </m:r>
                      </m:sub>
                    </m:sSub>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𝑃</m:t>
                    </m:r>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b="0" i="1" dirty="0" smtClean="0">
                        <a:solidFill>
                          <a:srgbClr val="000000"/>
                        </a:solidFill>
                        <a:latin typeface="Cambria Math" panose="02040503050406030204" pitchFamily="18" charset="0"/>
                        <a:ea typeface="Times New Roman" panose="02020603050405020304" pitchFamily="18" charset="0"/>
                        <a:cs typeface="Arial" panose="020B0604020202020204" pitchFamily="34" charset="0"/>
                      </a:rPr>
                      <m:t>𝑒𝑦</m:t>
                    </m:r>
                    <m:r>
                      <a:rPr lang="en-US" sz="2000" b="0" i="1" dirty="0" smtClean="0">
                        <a:solidFill>
                          <a:srgbClr val="000000"/>
                        </a:solidFill>
                        <a:latin typeface="Cambria Math" panose="02040503050406030204" pitchFamily="18" charset="0"/>
                        <a:ea typeface="Times New Roman" panose="02020603050405020304" pitchFamily="18" charset="0"/>
                        <a:cs typeface="Arial" panose="020B0604020202020204" pitchFamily="34" charset="0"/>
                      </a:rPr>
                      <m:t>= </m:t>
                    </m:r>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41852</m:t>
                    </m:r>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7962</m:t>
                    </m:r>
                    <m:r>
                      <a:rPr lang="en-US" sz="20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 33322.562 </a:t>
                </a:r>
                <a:r>
                  <a:rPr lang="en-US" sz="2000" dirty="0" err="1">
                    <a:solidFill>
                      <a:srgbClr val="000000"/>
                    </a:solidFill>
                    <a:latin typeface="Times New Roman" panose="02020603050405020304" pitchFamily="18" charset="0"/>
                    <a:ea typeface="Times New Roman" panose="02020603050405020304" pitchFamily="18" charset="0"/>
                    <a:cs typeface="Arial" panose="020B0604020202020204" pitchFamily="34" charset="0"/>
                  </a:rPr>
                  <a:t>KN.m</a:t>
                </a:r>
                <a:r>
                  <a:rPr lang="en-US" sz="2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(with positive direction)</a:t>
                </a:r>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1649135" y="1740270"/>
                <a:ext cx="8658757" cy="4330353"/>
              </a:xfrm>
              <a:prstGeom prst="rect">
                <a:avLst/>
              </a:prstGeom>
              <a:blipFill rotWithShape="0">
                <a:blip r:embed="rId2"/>
                <a:stretch>
                  <a:fillRect r="-70" b="-844"/>
                </a:stretch>
              </a:blipFill>
            </p:spPr>
            <p:txBody>
              <a:bodyPr/>
              <a:lstStyle/>
              <a:p>
                <a:r>
                  <a:rPr lang="en-US">
                    <a:noFill/>
                  </a:rPr>
                  <a:t> </a:t>
                </a:r>
              </a:p>
            </p:txBody>
          </p:sp>
        </mc:Fallback>
      </mc:AlternateContent>
    </p:spTree>
    <p:extLst>
      <p:ext uri="{BB962C8B-B14F-4D97-AF65-F5344CB8AC3E}">
        <p14:creationId xmlns:p14="http://schemas.microsoft.com/office/powerpoint/2010/main" val="18312428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86</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6" name="Rectangle 5"/>
          <p:cNvSpPr/>
          <p:nvPr/>
        </p:nvSpPr>
        <p:spPr>
          <a:xfrm>
            <a:off x="255504" y="1165962"/>
            <a:ext cx="10878299"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6.2.1</a:t>
            </a:r>
            <a:r>
              <a:rPr lang="en-US" sz="3200" b="1" dirty="0">
                <a:solidFill>
                  <a:srgbClr val="ED7D31">
                    <a:lumMod val="75000"/>
                  </a:srgbClr>
                </a:solidFill>
                <a:latin typeface="Century Gothic" panose="020B0502020202020204"/>
              </a:rPr>
              <a:t>:</a:t>
            </a:r>
            <a:r>
              <a:rPr lang="en-US" sz="3200" b="1" dirty="0">
                <a:solidFill>
                  <a:srgbClr val="ED7D31">
                    <a:lumMod val="50000"/>
                  </a:srgbClr>
                </a:solidFill>
                <a:latin typeface="Century Gothic" panose="020B0502020202020204"/>
              </a:rPr>
              <a:t> </a:t>
            </a:r>
            <a:r>
              <a:rPr lang="en-US" sz="3200" b="1" dirty="0" smtClean="0">
                <a:solidFill>
                  <a:srgbClr val="ED7D31">
                    <a:lumMod val="50000"/>
                  </a:srgbClr>
                </a:solidFill>
                <a:latin typeface="Century Gothic" panose="020B0502020202020204"/>
              </a:rPr>
              <a:t>Check </a:t>
            </a:r>
            <a:r>
              <a:rPr lang="en-US" sz="3200" b="1" dirty="0">
                <a:solidFill>
                  <a:srgbClr val="ED7D31">
                    <a:lumMod val="50000"/>
                  </a:srgbClr>
                </a:solidFill>
                <a:latin typeface="Century Gothic" panose="020B0502020202020204"/>
              </a:rPr>
              <a:t>if there is tensions under mat foundation</a:t>
            </a:r>
          </a:p>
        </p:txBody>
      </p:sp>
      <p:sp>
        <p:nvSpPr>
          <p:cNvPr id="11" name="Rectangle 10"/>
          <p:cNvSpPr/>
          <p:nvPr/>
        </p:nvSpPr>
        <p:spPr>
          <a:xfrm>
            <a:off x="427703" y="2483959"/>
            <a:ext cx="1735948" cy="2062103"/>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Tension area for the footing</a:t>
            </a:r>
            <a:endParaRPr kumimoji="0" lang="en-US" sz="1600" b="0" i="0" u="none" strike="noStrike" kern="0" cap="none" spc="0" normalizeH="0" baseline="0" noProof="0" dirty="0" smtClean="0">
              <a:ln>
                <a:noFill/>
              </a:ln>
              <a:solidFill>
                <a:sysClr val="windowText" lastClr="000000"/>
              </a:solidFill>
              <a:effectLst/>
              <a:uLnTx/>
              <a:uFillTx/>
            </a:endParaRPr>
          </a:p>
        </p:txBody>
      </p:sp>
      <p:pic>
        <p:nvPicPr>
          <p:cNvPr id="12" name="Content Placeholder 3"/>
          <p:cNvPicPr>
            <a:picLocks/>
          </p:cNvPicPr>
          <p:nvPr/>
        </p:nvPicPr>
        <p:blipFill>
          <a:blip r:embed="rId2">
            <a:extLst>
              <a:ext uri="{28A0092B-C50C-407E-A947-70E740481C1C}">
                <a14:useLocalDpi xmlns:a14="http://schemas.microsoft.com/office/drawing/2010/main" val="0"/>
              </a:ext>
            </a:extLst>
          </a:blip>
          <a:stretch>
            <a:fillRect/>
          </a:stretch>
        </p:blipFill>
        <p:spPr>
          <a:xfrm>
            <a:off x="2163652" y="1700011"/>
            <a:ext cx="9464242" cy="4496073"/>
          </a:xfrm>
          <a:prstGeom prst="rect">
            <a:avLst/>
          </a:prstGeom>
        </p:spPr>
      </p:pic>
    </p:spTree>
    <p:extLst>
      <p:ext uri="{BB962C8B-B14F-4D97-AF65-F5344CB8AC3E}">
        <p14:creationId xmlns:p14="http://schemas.microsoft.com/office/powerpoint/2010/main" val="159158667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87</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6" name="Rectangle 5"/>
          <p:cNvSpPr/>
          <p:nvPr/>
        </p:nvSpPr>
        <p:spPr>
          <a:xfrm>
            <a:off x="255504" y="1185566"/>
            <a:ext cx="10878299"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6.2.1</a:t>
            </a:r>
            <a:r>
              <a:rPr lang="en-US" sz="3200" b="1" dirty="0">
                <a:solidFill>
                  <a:srgbClr val="ED7D31">
                    <a:lumMod val="75000"/>
                  </a:srgbClr>
                </a:solidFill>
                <a:latin typeface="Century Gothic" panose="020B0502020202020204"/>
              </a:rPr>
              <a:t>:</a:t>
            </a:r>
            <a:r>
              <a:rPr lang="en-US" sz="3200" b="1" dirty="0">
                <a:solidFill>
                  <a:srgbClr val="ED7D31">
                    <a:lumMod val="50000"/>
                  </a:srgbClr>
                </a:solidFill>
                <a:latin typeface="Century Gothic" panose="020B0502020202020204"/>
              </a:rPr>
              <a:t> </a:t>
            </a:r>
            <a:r>
              <a:rPr lang="en-US" sz="3200" b="1" dirty="0" smtClean="0">
                <a:solidFill>
                  <a:srgbClr val="ED7D31">
                    <a:lumMod val="50000"/>
                  </a:srgbClr>
                </a:solidFill>
                <a:latin typeface="Century Gothic" panose="020B0502020202020204"/>
              </a:rPr>
              <a:t>Check </a:t>
            </a:r>
            <a:r>
              <a:rPr lang="en-US" sz="3200" b="1" dirty="0">
                <a:solidFill>
                  <a:srgbClr val="ED7D31">
                    <a:lumMod val="50000"/>
                  </a:srgbClr>
                </a:solidFill>
                <a:latin typeface="Century Gothic" panose="020B0502020202020204"/>
              </a:rPr>
              <a:t>if there is tensions under mat foundation</a:t>
            </a:r>
          </a:p>
        </p:txBody>
      </p:sp>
      <mc:AlternateContent xmlns:mc="http://schemas.openxmlformats.org/markup-compatibility/2006" xmlns:a14="http://schemas.microsoft.com/office/drawing/2010/main">
        <mc:Choice Requires="a14">
          <p:sp>
            <p:nvSpPr>
              <p:cNvPr id="12" name="Rectangle 11"/>
              <p:cNvSpPr/>
              <p:nvPr/>
            </p:nvSpPr>
            <p:spPr>
              <a:xfrm>
                <a:off x="838200" y="2090577"/>
                <a:ext cx="7315200" cy="18312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prstClr val="black">
                        <a:lumMod val="85000"/>
                        <a:lumOff val="15000"/>
                      </a:prstClr>
                    </a:solidFill>
                    <a:effectLst/>
                    <a:uLnTx/>
                    <a:uFillTx/>
                    <a:latin typeface="Times New Roman" panose="02020603050405020304" pitchFamily="18" charset="0"/>
                    <a:ea typeface="Times New Roman" panose="02020603050405020304" pitchFamily="18" charset="0"/>
                    <a:cs typeface="Arial" panose="020B0604020202020204" pitchFamily="34" charset="0"/>
                  </a:rPr>
                  <a:t>Now we find stress @ point A &amp; B to check if there is tension @ foundation</a:t>
                </a:r>
                <a:r>
                  <a:rPr kumimoji="0" lang="en-US" sz="2800" b="0" i="0" u="none" strike="noStrike" kern="0" cap="none" spc="0" normalizeH="0" baseline="0" noProof="0" dirty="0">
                    <a:ln>
                      <a:noFill/>
                    </a:ln>
                    <a:solidFill>
                      <a:prstClr val="black">
                        <a:lumMod val="85000"/>
                        <a:lumOff val="15000"/>
                      </a:prstClr>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kumimoji="0" lang="en-US" sz="2400" b="0" i="0" u="none" strike="noStrike" kern="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Arial" panose="020B0604020202020204" pitchFamily="34" charset="0"/>
                  </a:rPr>
                  <a:t/>
                </a:r>
                <a:br>
                  <a:rPr kumimoji="0" lang="en-US" sz="2400" b="0" i="0" u="none" strike="noStrike" kern="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Arial" panose="020B0604020202020204" pitchFamily="34" charset="0"/>
                  </a:rPr>
                </a:br>
                <a14:m>
                  <m:oMathPara xmlns:m="http://schemas.openxmlformats.org/officeDocument/2006/math">
                    <m:oMathParaPr>
                      <m:jc m:val="centerGroup"/>
                    </m:oMathParaPr>
                    <m:oMath xmlns:m="http://schemas.openxmlformats.org/officeDocument/2006/math">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𝑞</m:t>
                      </m:r>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f>
                        <m:fPr>
                          <m:ctrlP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𝑃</m:t>
                          </m:r>
                        </m:num>
                        <m:den>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𝐴</m:t>
                          </m:r>
                        </m:den>
                      </m:f>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𝑀</m:t>
                              </m:r>
                            </m:e>
                            <m:sub>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𝑌</m:t>
                              </m:r>
                            </m:sub>
                          </m:sSub>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𝑋</m:t>
                          </m:r>
                        </m:num>
                        <m:den>
                          <m:sSub>
                            <m:sSubPr>
                              <m:ctrlP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𝐼</m:t>
                              </m:r>
                            </m:e>
                            <m:sub>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𝑌</m:t>
                              </m:r>
                            </m:sub>
                          </m:sSub>
                        </m:den>
                      </m:f>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𝑀</m:t>
                              </m:r>
                            </m:e>
                            <m:sub>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𝑋</m:t>
                              </m:r>
                            </m:sub>
                          </m:sSub>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𝑌</m:t>
                          </m:r>
                        </m:num>
                        <m:den>
                          <m:sSub>
                            <m:sSubPr>
                              <m:ctrlP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𝐼</m:t>
                              </m:r>
                            </m:e>
                            <m:sub>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𝑋</m:t>
                              </m:r>
                            </m:sub>
                          </m:sSub>
                        </m:den>
                      </m:f>
                    </m:oMath>
                  </m:oMathPara>
                </a14:m>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2" name="Rectangle 11"/>
              <p:cNvSpPr>
                <a:spLocks noRot="1" noChangeAspect="1" noMove="1" noResize="1" noEditPoints="1" noAdjustHandles="1" noChangeArrowheads="1" noChangeShapeType="1" noTextEdit="1"/>
              </p:cNvSpPr>
              <p:nvPr/>
            </p:nvSpPr>
            <p:spPr>
              <a:xfrm>
                <a:off x="838200" y="2090577"/>
                <a:ext cx="7315200" cy="1831207"/>
              </a:xfrm>
              <a:prstGeom prst="rect">
                <a:avLst/>
              </a:prstGeom>
              <a:blipFill rotWithShape="0">
                <a:blip r:embed="rId2"/>
                <a:stretch>
                  <a:fillRect l="-1750" t="-3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825909" y="4225521"/>
                <a:ext cx="10515600" cy="1797800"/>
              </a:xfrm>
              <a:prstGeom prst="rect">
                <a:avLst/>
              </a:prstGeom>
            </p:spPr>
            <p:txBody>
              <a:bodyPr wrap="square">
                <a:spAutoFit/>
              </a:bodyPr>
              <a:lstStyle/>
              <a:p>
                <a:pPr marL="365760" marR="0" lvl="0" indent="-274320" defTabSz="457200" eaLnBrk="1" fontAlgn="auto" latinLnBrk="0" hangingPunct="1">
                  <a:lnSpc>
                    <a:spcPct val="115000"/>
                  </a:lnSpc>
                  <a:spcBef>
                    <a:spcPts val="2000"/>
                  </a:spcBef>
                  <a:spcAft>
                    <a:spcPts val="1000"/>
                  </a:spcAft>
                  <a:buClr>
                    <a:srgbClr val="A53010"/>
                  </a:buClr>
                  <a:buSzTx/>
                  <a:buFont typeface="Wingdings 3" charset="2"/>
                  <a:buChar char=""/>
                  <a:tabLst/>
                  <a:defRPr/>
                </a:pPr>
                <a14:m>
                  <m:oMath xmlns:m="http://schemas.openxmlformats.org/officeDocument/2006/math">
                    <m:sSub>
                      <m:sSubPr>
                        <m:ctrlPr>
                          <a:rPr kumimoji="0" lang="en-US" sz="2600" b="0" i="1" u="none" strike="noStrike" kern="0" cap="none" spc="0" normalizeH="0" baseline="0" noProof="0" smtClean="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𝑞</m:t>
                        </m:r>
                      </m:e>
                      <m:sub>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𝐴</m:t>
                        </m:r>
                      </m:sub>
                    </m:sSub>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f>
                      <m:fPr>
                        <m:ctrlP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41852</m:t>
                        </m:r>
                      </m:num>
                      <m:den>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749</m:t>
                        </m:r>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23</m:t>
                        </m:r>
                      </m:den>
                    </m:f>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136604</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93</m:t>
                        </m:r>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5</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5172</m:t>
                        </m:r>
                      </m:num>
                      <m:den>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85675</m:t>
                        </m:r>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7703</m:t>
                        </m:r>
                      </m:den>
                    </m:f>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33322</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562</m:t>
                        </m:r>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12</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1613</m:t>
                        </m:r>
                      </m:num>
                      <m:den>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63318</m:t>
                        </m:r>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9662</m:t>
                        </m:r>
                      </m:den>
                    </m:f>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rPr>
                      <m:t>−</m:t>
                    </m:r>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rPr>
                      <m:t>𝟒𝟎</m:t>
                    </m:r>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rPr>
                      <m:t>.</m:t>
                    </m:r>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rPr>
                      <m:t>𝟔𝟔𝟑</m:t>
                    </m:r>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rPr>
                      <m:t> </m:t>
                    </m:r>
                    <m:f>
                      <m:fPr>
                        <m:type m:val="skw"/>
                        <m:ctrlP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rPr>
                        </m:ctrlPr>
                      </m:fPr>
                      <m:num>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rPr>
                          <m:t>𝒌𝒏</m:t>
                        </m:r>
                      </m:num>
                      <m:den>
                        <m:sSup>
                          <m:sSupPr>
                            <m:ctrlP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rPr>
                            </m:ctrlPr>
                          </m:sSupPr>
                          <m:e>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rPr>
                              <m:t>𝒎</m:t>
                            </m:r>
                          </m:e>
                          <m:sup>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rPr>
                              <m:t>𝟐</m:t>
                            </m:r>
                          </m:sup>
                        </m:sSup>
                      </m:den>
                    </m:f>
                  </m:oMath>
                </a14:m>
                <a:endParaRPr kumimoji="0" lang="en-US" sz="2600" b="1" i="0" u="none" strike="noStrike" kern="0" cap="none" spc="0" normalizeH="0" baseline="0" noProof="0" dirty="0">
                  <a:ln>
                    <a:noFill/>
                  </a:ln>
                  <a:solidFill>
                    <a:prstClr val="black">
                      <a:lumMod val="75000"/>
                      <a:lumOff val="25000"/>
                    </a:prstClr>
                  </a:solidFill>
                  <a:effectLst/>
                  <a:uLnTx/>
                  <a:uFillTx/>
                  <a:latin typeface="Calibri" panose="020F0502020204030204" pitchFamily="34" charset="0"/>
                  <a:ea typeface="Calibri" panose="020F0502020204030204" pitchFamily="34" charset="0"/>
                  <a:cs typeface="Arial" panose="020B0604020202020204" pitchFamily="34" charset="0"/>
                </a:endParaRPr>
              </a:p>
              <a:p>
                <a:pPr marL="365760" marR="0" lvl="0" indent="-274320" defTabSz="457200" eaLnBrk="1" fontAlgn="auto" latinLnBrk="0" hangingPunct="1">
                  <a:lnSpc>
                    <a:spcPct val="115000"/>
                  </a:lnSpc>
                  <a:spcBef>
                    <a:spcPts val="2000"/>
                  </a:spcBef>
                  <a:spcAft>
                    <a:spcPts val="1000"/>
                  </a:spcAft>
                  <a:buClr>
                    <a:srgbClr val="A53010"/>
                  </a:buClr>
                  <a:buSzTx/>
                  <a:buFont typeface="Wingdings 3" charset="2"/>
                  <a:buChar char=""/>
                  <a:tabLst/>
                  <a:defRPr/>
                </a:pPr>
                <a14:m>
                  <m:oMath xmlns:m="http://schemas.openxmlformats.org/officeDocument/2006/math">
                    <m:sSub>
                      <m:sSubPr>
                        <m:ctrlP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bPr>
                      <m:e>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𝑞</m:t>
                        </m:r>
                      </m:e>
                      <m:sub>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𝐵</m:t>
                        </m:r>
                      </m:sub>
                    </m:sSub>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f>
                      <m:fPr>
                        <m:ctrlP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41852</m:t>
                        </m:r>
                      </m:num>
                      <m:den>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749</m:t>
                        </m:r>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23</m:t>
                        </m:r>
                      </m:den>
                    </m:f>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136604</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93</m:t>
                        </m:r>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0</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4386</m:t>
                        </m:r>
                      </m:num>
                      <m:den>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85675</m:t>
                        </m:r>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7703</m:t>
                        </m:r>
                      </m:den>
                    </m:f>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f>
                      <m:fPr>
                        <m:ctrlP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33322</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562</m:t>
                        </m:r>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11</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3085</m:t>
                        </m:r>
                      </m:num>
                      <m:den>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63318</m:t>
                        </m:r>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0" i="1"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9662</m:t>
                        </m:r>
                      </m:den>
                    </m:f>
                    <m:r>
                      <a:rPr kumimoji="0" lang="en-US" sz="2600" b="0"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 </m:t>
                    </m:r>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𝟔𝟐</m:t>
                    </m:r>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m:t>
                    </m:r>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𝟓𝟏𝟏</m:t>
                    </m:r>
                    <m:f>
                      <m:fPr>
                        <m:type m:val="skw"/>
                        <m:ctrlP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fPr>
                      <m:num>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𝒌𝒏</m:t>
                        </m:r>
                      </m:num>
                      <m:den>
                        <m:sSup>
                          <m:sSupPr>
                            <m:ctrlP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ctrlPr>
                          </m:sSupPr>
                          <m:e>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𝒎</m:t>
                            </m:r>
                          </m:e>
                          <m:sup>
                            <m:r>
                              <a:rPr kumimoji="0" lang="en-US" sz="2600" b="1" i="1" u="none" strike="noStrike" kern="0" cap="none" spc="0" normalizeH="0" baseline="0" noProof="0">
                                <a:ln>
                                  <a:noFill/>
                                </a:ln>
                                <a:solidFill>
                                  <a:prstClr val="black">
                                    <a:lumMod val="75000"/>
                                    <a:lumOff val="25000"/>
                                  </a:prstClr>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𝟐</m:t>
                            </m:r>
                          </m:sup>
                        </m:sSup>
                      </m:den>
                    </m:f>
                  </m:oMath>
                </a14:m>
                <a:endParaRPr kumimoji="0" lang="en-US" sz="1800" b="0" i="0" u="none" strike="noStrike" kern="0" cap="none" spc="0" normalizeH="0" baseline="0" noProof="0" dirty="0" smtClean="0">
                  <a:ln>
                    <a:noFill/>
                  </a:ln>
                  <a:solidFill>
                    <a:sysClr val="windowText" lastClr="000000"/>
                  </a:solidFill>
                  <a:effectLst/>
                  <a:uLnTx/>
                  <a:uFillTx/>
                </a:endParaRPr>
              </a:p>
            </p:txBody>
          </p:sp>
        </mc:Choice>
        <mc:Fallback xmlns="">
          <p:sp>
            <p:nvSpPr>
              <p:cNvPr id="13" name="Rectangle 12"/>
              <p:cNvSpPr>
                <a:spLocks noRot="1" noChangeAspect="1" noMove="1" noResize="1" noEditPoints="1" noAdjustHandles="1" noChangeArrowheads="1" noChangeShapeType="1" noTextEdit="1"/>
              </p:cNvSpPr>
              <p:nvPr/>
            </p:nvSpPr>
            <p:spPr>
              <a:xfrm>
                <a:off x="825909" y="4225521"/>
                <a:ext cx="10515600" cy="1797800"/>
              </a:xfrm>
              <a:prstGeom prst="rect">
                <a:avLst/>
              </a:prstGeom>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57890486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88</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6" name="Rectangle 5"/>
          <p:cNvSpPr/>
          <p:nvPr/>
        </p:nvSpPr>
        <p:spPr>
          <a:xfrm>
            <a:off x="255504" y="1185566"/>
            <a:ext cx="10878299"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6.2.1</a:t>
            </a:r>
            <a:r>
              <a:rPr lang="en-US" sz="3200" b="1" dirty="0">
                <a:solidFill>
                  <a:srgbClr val="ED7D31">
                    <a:lumMod val="75000"/>
                  </a:srgbClr>
                </a:solidFill>
                <a:latin typeface="Century Gothic" panose="020B0502020202020204"/>
              </a:rPr>
              <a:t>:</a:t>
            </a:r>
            <a:r>
              <a:rPr lang="en-US" sz="3200" b="1" dirty="0">
                <a:solidFill>
                  <a:srgbClr val="ED7D31">
                    <a:lumMod val="50000"/>
                  </a:srgbClr>
                </a:solidFill>
                <a:latin typeface="Century Gothic" panose="020B0502020202020204"/>
              </a:rPr>
              <a:t> </a:t>
            </a:r>
            <a:r>
              <a:rPr lang="en-US" sz="3200" b="1" dirty="0" smtClean="0">
                <a:solidFill>
                  <a:srgbClr val="ED7D31">
                    <a:lumMod val="50000"/>
                  </a:srgbClr>
                </a:solidFill>
                <a:latin typeface="Century Gothic" panose="020B0502020202020204"/>
              </a:rPr>
              <a:t>Check </a:t>
            </a:r>
            <a:r>
              <a:rPr lang="en-US" sz="3200" b="1" dirty="0">
                <a:solidFill>
                  <a:srgbClr val="ED7D31">
                    <a:lumMod val="50000"/>
                  </a:srgbClr>
                </a:solidFill>
                <a:latin typeface="Century Gothic" panose="020B0502020202020204"/>
              </a:rPr>
              <a:t>if there is tensions under mat foundation</a:t>
            </a:r>
          </a:p>
        </p:txBody>
      </p:sp>
      <mc:AlternateContent xmlns:mc="http://schemas.openxmlformats.org/markup-compatibility/2006" xmlns:a14="http://schemas.microsoft.com/office/drawing/2010/main">
        <mc:Choice Requires="a14">
          <p:sp>
            <p:nvSpPr>
              <p:cNvPr id="11" name="Rectangle 10"/>
              <p:cNvSpPr/>
              <p:nvPr/>
            </p:nvSpPr>
            <p:spPr>
              <a:xfrm>
                <a:off x="838200" y="1984053"/>
                <a:ext cx="7865806" cy="2253374"/>
              </a:xfrm>
              <a:prstGeom prst="rect">
                <a:avLst/>
              </a:prstGeom>
            </p:spPr>
            <p:txBody>
              <a:bodyPr wrap="square">
                <a:spAutoFit/>
              </a:bodyPr>
              <a:lstStyle/>
              <a:p>
                <a:pPr marL="365760" lvl="0" indent="-274320" defTabSz="457200">
                  <a:lnSpc>
                    <a:spcPct val="115000"/>
                  </a:lnSpc>
                  <a:spcBef>
                    <a:spcPts val="2000"/>
                  </a:spcBef>
                  <a:spcAft>
                    <a:spcPts val="1000"/>
                  </a:spcAft>
                  <a:buClr>
                    <a:srgbClr val="A53010"/>
                  </a:buClr>
                  <a:buFont typeface="Wingdings 3" charset="2"/>
                  <a:buChar char=""/>
                </a:pPr>
                <a:r>
                  <a:rPr lang="en-US" sz="26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Bearing capacity of the foundation are 3.5 </a:t>
                </a:r>
                <a14:m>
                  <m:oMath xmlns:m="http://schemas.openxmlformats.org/officeDocument/2006/math">
                    <m:f>
                      <m:fPr>
                        <m:type m:val="skw"/>
                        <m:ctrlPr>
                          <a:rPr lang="en-US" sz="26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6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𝑘𝑔</m:t>
                        </m:r>
                      </m:num>
                      <m:den>
                        <m:sSup>
                          <m:sSupPr>
                            <m:ctrlPr>
                              <a:rPr lang="en-US" sz="26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6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𝑐𝑚</m:t>
                            </m:r>
                          </m:e>
                          <m:sup>
                            <m:r>
                              <a:rPr lang="en-US" sz="26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sup>
                        </m:sSup>
                      </m:den>
                    </m:f>
                  </m:oMath>
                </a14:m>
                <a:r>
                  <a:rPr lang="en-US" sz="26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which is equal to   </a:t>
                </a:r>
                <a:r>
                  <a:rPr lang="en-US" sz="2600" b="1"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343.35 </a:t>
                </a:r>
                <a14:m>
                  <m:oMath xmlns:m="http://schemas.openxmlformats.org/officeDocument/2006/math">
                    <m:f>
                      <m:fPr>
                        <m:type m:val="skw"/>
                        <m:ctrlPr>
                          <a:rPr lang="en-US" sz="26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6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𝒌𝒏</m:t>
                        </m:r>
                      </m:num>
                      <m:den>
                        <m:sSup>
                          <m:sSupPr>
                            <m:ctrlPr>
                              <a:rPr lang="en-US" sz="26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6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𝒎</m:t>
                            </m:r>
                          </m:e>
                          <m:sup>
                            <m:r>
                              <a:rPr lang="en-US" sz="26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𝟐</m:t>
                            </m:r>
                          </m:sup>
                        </m:sSup>
                      </m:den>
                    </m:f>
                  </m:oMath>
                </a14:m>
                <a:r>
                  <a:rPr lang="en-US" sz="26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 </a:t>
                </a:r>
                <a:endParaRPr lang="en-US" sz="26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42900" lvl="0" indent="-342900" defTabSz="457200">
                  <a:spcBef>
                    <a:spcPts val="1000"/>
                  </a:spcBef>
                  <a:buClr>
                    <a:srgbClr val="A53010"/>
                  </a:buClr>
                  <a:buFont typeface="Wingdings 3" charset="2"/>
                  <a:buChar char=""/>
                </a:pPr>
                <a:r>
                  <a:rPr lang="en-US" sz="2600" dirty="0">
                    <a:solidFill>
                      <a:prstClr val="black">
                        <a:lumMod val="75000"/>
                        <a:lumOff val="25000"/>
                      </a:prstClr>
                    </a:solidFill>
                    <a:latin typeface="Times New Roman" panose="02020603050405020304" pitchFamily="18" charset="0"/>
                    <a:ea typeface="Times New Roman" panose="02020603050405020304" pitchFamily="18" charset="0"/>
                  </a:rPr>
                  <a:t>Both values are </a:t>
                </a:r>
                <a:r>
                  <a:rPr lang="en-US" sz="2600" b="1" dirty="0">
                    <a:solidFill>
                      <a:srgbClr val="FF0000"/>
                    </a:solidFill>
                    <a:latin typeface="Times New Roman" panose="02020603050405020304" pitchFamily="18" charset="0"/>
                    <a:ea typeface="Times New Roman" panose="02020603050405020304" pitchFamily="18" charset="0"/>
                  </a:rPr>
                  <a:t>less</a:t>
                </a:r>
                <a:r>
                  <a:rPr lang="en-US" sz="2600" dirty="0">
                    <a:solidFill>
                      <a:prstClr val="black">
                        <a:lumMod val="75000"/>
                        <a:lumOff val="25000"/>
                      </a:prstClr>
                    </a:solidFill>
                    <a:latin typeface="Times New Roman" panose="02020603050405020304" pitchFamily="18" charset="0"/>
                    <a:ea typeface="Times New Roman" panose="02020603050405020304" pitchFamily="18" charset="0"/>
                  </a:rPr>
                  <a:t> than </a:t>
                </a:r>
                <a:r>
                  <a:rPr lang="en-US" sz="2600" dirty="0">
                    <a:solidFill>
                      <a:srgbClr val="FF0000"/>
                    </a:solidFill>
                    <a:latin typeface="Times New Roman" panose="02020603050405020304" pitchFamily="18" charset="0"/>
                    <a:ea typeface="Times New Roman" panose="02020603050405020304" pitchFamily="18" charset="0"/>
                  </a:rPr>
                  <a:t>Bearing capacity</a:t>
                </a:r>
                <a:r>
                  <a:rPr lang="en-US" sz="2600" dirty="0">
                    <a:solidFill>
                      <a:prstClr val="black">
                        <a:lumMod val="75000"/>
                        <a:lumOff val="25000"/>
                      </a:prstClr>
                    </a:solidFill>
                    <a:latin typeface="Times New Roman" panose="02020603050405020304" pitchFamily="18" charset="0"/>
                    <a:ea typeface="Times New Roman" panose="02020603050405020304" pitchFamily="18" charset="0"/>
                  </a:rPr>
                  <a:t>, so its </a:t>
                </a:r>
                <a:r>
                  <a:rPr lang="en-US" sz="2600" b="1" dirty="0">
                    <a:solidFill>
                      <a:prstClr val="black">
                        <a:lumMod val="75000"/>
                        <a:lumOff val="25000"/>
                      </a:prstClr>
                    </a:solidFill>
                    <a:latin typeface="Times New Roman" panose="02020603050405020304" pitchFamily="18" charset="0"/>
                    <a:ea typeface="Times New Roman" panose="02020603050405020304" pitchFamily="18" charset="0"/>
                  </a:rPr>
                  <a:t>ok</a:t>
                </a:r>
                <a:r>
                  <a:rPr lang="en-US" sz="2600" dirty="0">
                    <a:solidFill>
                      <a:prstClr val="black">
                        <a:lumMod val="75000"/>
                        <a:lumOff val="25000"/>
                      </a:prstClr>
                    </a:solidFill>
                    <a:latin typeface="Times New Roman" panose="02020603050405020304" pitchFamily="18" charset="0"/>
                    <a:ea typeface="Times New Roman" panose="02020603050405020304" pitchFamily="18" charset="0"/>
                  </a:rPr>
                  <a:t> </a:t>
                </a:r>
              </a:p>
              <a:p>
                <a:pPr marL="342900" lvl="0" indent="-342900" defTabSz="457200">
                  <a:spcBef>
                    <a:spcPts val="1000"/>
                  </a:spcBef>
                  <a:buClr>
                    <a:srgbClr val="A53010"/>
                  </a:buClr>
                  <a:buFont typeface="Wingdings 3" charset="2"/>
                  <a:buChar char=""/>
                </a:pPr>
                <a:endParaRPr lang="en-US" sz="2000" dirty="0">
                  <a:solidFill>
                    <a:prstClr val="black">
                      <a:lumMod val="75000"/>
                      <a:lumOff val="25000"/>
                    </a:prstClr>
                  </a:solidFill>
                  <a:latin typeface="Century Gothic" panose="020B0502020202020204"/>
                </a:endParaRPr>
              </a:p>
            </p:txBody>
          </p:sp>
        </mc:Choice>
        <mc:Fallback xmlns="">
          <p:sp>
            <p:nvSpPr>
              <p:cNvPr id="11" name="Rectangle 10"/>
              <p:cNvSpPr>
                <a:spLocks noRot="1" noChangeAspect="1" noMove="1" noResize="1" noEditPoints="1" noAdjustHandles="1" noChangeArrowheads="1" noChangeShapeType="1" noTextEdit="1"/>
              </p:cNvSpPr>
              <p:nvPr/>
            </p:nvSpPr>
            <p:spPr>
              <a:xfrm>
                <a:off x="838200" y="1984053"/>
                <a:ext cx="7865806" cy="2253374"/>
              </a:xfrm>
              <a:prstGeom prst="rect">
                <a:avLst/>
              </a:prstGeom>
              <a:blipFill rotWithShape="0">
                <a:blip r:embed="rId2"/>
                <a:stretch>
                  <a:fillRect l="-1240"/>
                </a:stretch>
              </a:blipFill>
            </p:spPr>
            <p:txBody>
              <a:bodyPr/>
              <a:lstStyle/>
              <a:p>
                <a:r>
                  <a:rPr lang="en-US">
                    <a:noFill/>
                  </a:rPr>
                  <a:t> </a:t>
                </a:r>
              </a:p>
            </p:txBody>
          </p:sp>
        </mc:Fallback>
      </mc:AlternateContent>
      <p:sp>
        <p:nvSpPr>
          <p:cNvPr id="12" name="Rectangle 11"/>
          <p:cNvSpPr/>
          <p:nvPr/>
        </p:nvSpPr>
        <p:spPr>
          <a:xfrm>
            <a:off x="718071" y="4451139"/>
            <a:ext cx="9888969" cy="184665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Select the design strip which is contains the maximum strip load: </a:t>
            </a: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r>
            <a:b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Total load inside these strip = 11508.03 </a:t>
            </a:r>
            <a:r>
              <a:rPr kumimoji="0" lang="en-US" sz="2400" b="0" i="0" u="none" strike="noStrike" kern="0" cap="none" spc="0" normalizeH="0" baseline="0" noProof="0" dirty="0" err="1" smtClean="0">
                <a:ln>
                  <a:noFill/>
                </a:ln>
                <a:solidFill>
                  <a:prstClr val="black">
                    <a:lumMod val="85000"/>
                    <a:lumOff val="15000"/>
                  </a:prstClr>
                </a:solidFill>
                <a:effectLst/>
                <a:uLnTx/>
                <a:uFillTx/>
                <a:latin typeface="Century Gothic" panose="020B0502020202020204"/>
              </a:rPr>
              <a:t>kN</a:t>
            </a: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r>
            <a:b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Width of these strip = 6.33 m </a:t>
            </a:r>
            <a:b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Length of strip = 39.08 m </a:t>
            </a:r>
            <a:b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endParaRPr kumimoji="0" lang="en-US"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252745327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89</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6" name="Rectangle 5"/>
          <p:cNvSpPr/>
          <p:nvPr/>
        </p:nvSpPr>
        <p:spPr>
          <a:xfrm>
            <a:off x="718070" y="1185566"/>
            <a:ext cx="9888970" cy="1077218"/>
          </a:xfrm>
          <a:prstGeom prst="rect">
            <a:avLst/>
          </a:prstGeom>
        </p:spPr>
        <p:txBody>
          <a:bodyPr wrap="square">
            <a:spAutoFit/>
          </a:bodyPr>
          <a:lstStyle/>
          <a:p>
            <a:pPr lvl="0"/>
            <a:r>
              <a:rPr lang="en-US" sz="3200" b="1" dirty="0" smtClean="0">
                <a:solidFill>
                  <a:srgbClr val="7030A0"/>
                </a:solidFill>
                <a:latin typeface="Century Gothic" panose="020B0502020202020204"/>
              </a:rPr>
              <a:t>6.2.2</a:t>
            </a:r>
            <a:r>
              <a:rPr lang="en-US" sz="3200" b="1" dirty="0" smtClean="0">
                <a:solidFill>
                  <a:srgbClr val="ED7D31">
                    <a:lumMod val="75000"/>
                  </a:srgbClr>
                </a:solidFill>
                <a:latin typeface="Century Gothic" panose="020B0502020202020204"/>
              </a:rPr>
              <a:t>:</a:t>
            </a:r>
            <a:r>
              <a:rPr lang="en-US" sz="3200" b="1" dirty="0">
                <a:solidFill>
                  <a:srgbClr val="ED7D31">
                    <a:lumMod val="50000"/>
                  </a:srgbClr>
                </a:solidFill>
                <a:latin typeface="Century Gothic" panose="020B0502020202020204"/>
              </a:rPr>
              <a:t> </a:t>
            </a:r>
            <a:r>
              <a:rPr lang="en-US" sz="3200" b="1" dirty="0" smtClean="0">
                <a:solidFill>
                  <a:srgbClr val="ED7D31">
                    <a:lumMod val="50000"/>
                  </a:srgbClr>
                </a:solidFill>
                <a:latin typeface="Century Gothic" panose="020B0502020202020204"/>
              </a:rPr>
              <a:t>Select </a:t>
            </a:r>
            <a:r>
              <a:rPr lang="en-US" sz="3200" b="1" dirty="0">
                <a:solidFill>
                  <a:srgbClr val="ED7D31">
                    <a:lumMod val="50000"/>
                  </a:srgbClr>
                </a:solidFill>
                <a:latin typeface="Century Gothic" panose="020B0502020202020204"/>
              </a:rPr>
              <a:t>the design strip which is contains the maximum strip load</a:t>
            </a:r>
          </a:p>
        </p:txBody>
      </p:sp>
      <p:sp>
        <p:nvSpPr>
          <p:cNvPr id="12" name="Rectangle 11"/>
          <p:cNvSpPr/>
          <p:nvPr/>
        </p:nvSpPr>
        <p:spPr>
          <a:xfrm>
            <a:off x="718071" y="2599589"/>
            <a:ext cx="9888969" cy="203132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r>
            <a:b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Total load inside these strip = 11508.03 </a:t>
            </a:r>
            <a:r>
              <a:rPr kumimoji="0" lang="en-US" sz="2800" b="0" i="0" u="none" strike="noStrike" kern="0" cap="none" spc="0" normalizeH="0" baseline="0" noProof="0" dirty="0" err="1" smtClean="0">
                <a:ln>
                  <a:noFill/>
                </a:ln>
                <a:solidFill>
                  <a:prstClr val="black">
                    <a:lumMod val="85000"/>
                    <a:lumOff val="15000"/>
                  </a:prstClr>
                </a:solidFill>
                <a:effectLst/>
                <a:uLnTx/>
                <a:uFillTx/>
                <a:latin typeface="Century Gothic" panose="020B0502020202020204"/>
              </a:rPr>
              <a:t>kN</a:t>
            </a: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r>
            <a:b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Width of these strip = 6.33 m </a:t>
            </a:r>
            <a:b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Length of strip = 39.08 m </a:t>
            </a:r>
            <a:b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endParaRPr kumimoji="0" lang="en-US"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31985254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b="1" smtClean="0"/>
              <a:t>07-Jun-20</a:t>
            </a:r>
            <a:endParaRPr lang="en-US" b="1" dirty="0"/>
          </a:p>
        </p:txBody>
      </p:sp>
      <p:sp>
        <p:nvSpPr>
          <p:cNvPr id="5" name="Footer Placeholder 4"/>
          <p:cNvSpPr>
            <a:spLocks noGrp="1"/>
          </p:cNvSpPr>
          <p:nvPr>
            <p:ph type="ftr" sz="quarter" idx="11"/>
          </p:nvPr>
        </p:nvSpPr>
        <p:spPr/>
        <p:txBody>
          <a:bodyPr/>
          <a:lstStyle/>
          <a:p>
            <a:r>
              <a:rPr lang="en-US" sz="1400" b="1" smtClean="0">
                <a:latin typeface="Candara" panose="020E0502030303020204" pitchFamily="34" charset="0"/>
              </a:rPr>
              <a:t>Graduation project II</a:t>
            </a:r>
            <a:endParaRPr lang="en-US" sz="1400" b="1" dirty="0">
              <a:latin typeface="Candara" panose="020E0502030303020204" pitchFamily="34" charset="0"/>
            </a:endParaRPr>
          </a:p>
        </p:txBody>
      </p:sp>
      <p:sp>
        <p:nvSpPr>
          <p:cNvPr id="6" name="Slide Number Placeholder 5"/>
          <p:cNvSpPr>
            <a:spLocks noGrp="1"/>
          </p:cNvSpPr>
          <p:nvPr>
            <p:ph type="sldNum" sz="quarter" idx="12"/>
          </p:nvPr>
        </p:nvSpPr>
        <p:spPr>
          <a:xfrm>
            <a:off x="10913806" y="6356350"/>
            <a:ext cx="439994" cy="365125"/>
          </a:xfrm>
          <a:solidFill>
            <a:srgbClr val="FFC000"/>
          </a:solidFill>
          <a:ln>
            <a:noFill/>
            <a:prstDash val="dash"/>
          </a:ln>
        </p:spPr>
        <p:txBody>
          <a:bodyPr/>
          <a:lstStyle/>
          <a:p>
            <a:pPr algn="ctr"/>
            <a:fld id="{2856B1DD-6134-4C1B-AFE9-F96904C6F549}" type="slidenum">
              <a:rPr lang="en-US" sz="1800" b="1" smtClean="0">
                <a:solidFill>
                  <a:schemeClr val="accent6">
                    <a:lumMod val="75000"/>
                  </a:schemeClr>
                </a:solidFill>
              </a:rPr>
              <a:pPr algn="ctr"/>
              <a:t>9</a:t>
            </a:fld>
            <a:endParaRPr lang="en-US" sz="1800" b="1" dirty="0">
              <a:solidFill>
                <a:schemeClr val="accent6">
                  <a:lumMod val="75000"/>
                </a:schemeClr>
              </a:solidFill>
            </a:endParaRPr>
          </a:p>
        </p:txBody>
      </p:sp>
      <p:grpSp>
        <p:nvGrpSpPr>
          <p:cNvPr id="7" name="مجموعة 2"/>
          <p:cNvGrpSpPr/>
          <p:nvPr/>
        </p:nvGrpSpPr>
        <p:grpSpPr>
          <a:xfrm>
            <a:off x="212469" y="218436"/>
            <a:ext cx="2838317" cy="569387"/>
            <a:chOff x="609600" y="381000"/>
            <a:chExt cx="2667000" cy="669868"/>
          </a:xfrm>
        </p:grpSpPr>
        <p:sp>
          <p:nvSpPr>
            <p:cNvPr id="8" name="مربع نص 4"/>
            <p:cNvSpPr txBox="1"/>
            <p:nvPr/>
          </p:nvSpPr>
          <p:spPr>
            <a:xfrm>
              <a:off x="990600" y="381000"/>
              <a:ext cx="2286000" cy="669868"/>
            </a:xfrm>
            <a:prstGeom prst="rect">
              <a:avLst/>
            </a:prstGeom>
            <a:solidFill>
              <a:schemeClr val="bg1">
                <a:lumMod val="50000"/>
              </a:schemeClr>
            </a:solidFill>
          </p:spPr>
          <p:txBody>
            <a:bodyPr wrap="square" rtlCol="0">
              <a:spAutoFit/>
            </a:bodyPr>
            <a:lstStyle/>
            <a:p>
              <a:r>
                <a:rPr lang="en-US" sz="3100" b="1" dirty="0" smtClean="0">
                  <a:solidFill>
                    <a:schemeClr val="bg1"/>
                  </a:solidFill>
                </a:rPr>
                <a:t> </a:t>
              </a:r>
              <a:endParaRPr lang="en-US" b="1" dirty="0">
                <a:solidFill>
                  <a:schemeClr val="bg1"/>
                </a:solidFill>
              </a:endParaRPr>
            </a:p>
          </p:txBody>
        </p:sp>
        <p:sp>
          <p:nvSpPr>
            <p:cNvPr id="9" name="مربع نص 5"/>
            <p:cNvSpPr txBox="1"/>
            <p:nvPr/>
          </p:nvSpPr>
          <p:spPr>
            <a:xfrm>
              <a:off x="609600" y="381000"/>
              <a:ext cx="381000" cy="470718"/>
            </a:xfrm>
            <a:prstGeom prst="rect">
              <a:avLst/>
            </a:prstGeom>
            <a:solidFill>
              <a:srgbClr val="FFC000"/>
            </a:solidFill>
          </p:spPr>
          <p:txBody>
            <a:bodyPr wrap="square" rtlCol="0">
              <a:spAutoFit/>
            </a:bodyPr>
            <a:lstStyle/>
            <a:p>
              <a:r>
                <a:rPr lang="en-US" sz="2000" b="1" dirty="0" smtClean="0"/>
                <a:t>1</a:t>
              </a:r>
              <a:endParaRPr lang="en-US" sz="2000" b="1" dirty="0"/>
            </a:p>
          </p:txBody>
        </p:sp>
      </p:grpSp>
      <p:sp>
        <p:nvSpPr>
          <p:cNvPr id="10" name="Rectangle 9"/>
          <p:cNvSpPr/>
          <p:nvPr/>
        </p:nvSpPr>
        <p:spPr>
          <a:xfrm>
            <a:off x="782587" y="323256"/>
            <a:ext cx="1777794" cy="424732"/>
          </a:xfrm>
          <a:prstGeom prst="rect">
            <a:avLst/>
          </a:prstGeom>
        </p:spPr>
        <p:txBody>
          <a:bodyPr wrap="none">
            <a:spAutoFit/>
          </a:bodyPr>
          <a:lstStyle/>
          <a:p>
            <a:pPr lvl="0" algn="ctr">
              <a:lnSpc>
                <a:spcPct val="90000"/>
              </a:lnSpc>
              <a:spcBef>
                <a:spcPts val="1000"/>
              </a:spcBef>
            </a:pPr>
            <a:r>
              <a:rPr lang="en-US" sz="2400" b="1" dirty="0">
                <a:solidFill>
                  <a:schemeClr val="bg1"/>
                </a:solidFill>
              </a:rPr>
              <a:t>Introduction</a:t>
            </a:r>
            <a:endParaRPr lang="en-US" sz="2400" dirty="0">
              <a:solidFill>
                <a:schemeClr val="bg1"/>
              </a:solidFill>
              <a:latin typeface="Segoe UI (Body)"/>
            </a:endParaRPr>
          </a:p>
        </p:txBody>
      </p:sp>
      <p:sp>
        <p:nvSpPr>
          <p:cNvPr id="12" name="Content Placeholder 19"/>
          <p:cNvSpPr txBox="1">
            <a:spLocks/>
          </p:cNvSpPr>
          <p:nvPr/>
        </p:nvSpPr>
        <p:spPr>
          <a:xfrm>
            <a:off x="427704" y="841280"/>
            <a:ext cx="2847759" cy="646331"/>
          </a:xfrm>
          <a:prstGeom prst="rect">
            <a:avLst/>
          </a:prstGeom>
        </p:spPr>
        <p:txBody>
          <a:bodyPr vert="horz" wrap="square" lIns="146304" tIns="45720" rIns="146304" bIns="45720"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sz="5400" b="1"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marL="0" indent="0" algn="ctr" defTabSz="914400" rtl="0" eaLnBrk="1" latinLnBrk="0" hangingPunct="1">
              <a:lnSpc>
                <a:spcPct val="90000"/>
              </a:lnSpc>
              <a:spcBef>
                <a:spcPts val="500"/>
              </a:spcBef>
              <a:buFont typeface="Arial" panose="020B0604020202020204" pitchFamily="34" charset="0"/>
              <a:buNone/>
              <a:defRPr sz="2200" kern="1200">
                <a:solidFill>
                  <a:schemeClr val="tx1">
                    <a:lumMod val="75000"/>
                    <a:lumOff val="25000"/>
                  </a:schemeClr>
                </a:solidFill>
                <a:latin typeface="Segoe UI Semilight" panose="020B0402040204020203" pitchFamily="34" charset="0"/>
                <a:ea typeface="+mn-ea"/>
                <a:cs typeface="Segoe UI Semilight" panose="020B0402040204020203" pitchFamily="34" charset="0"/>
              </a:defRPr>
            </a:lvl2pPr>
            <a:lvl3pPr marL="0" indent="0" algn="ctr" defTabSz="914400" rtl="0" eaLnBrk="1" latinLnBrk="0" hangingPunct="1">
              <a:lnSpc>
                <a:spcPct val="90000"/>
              </a:lnSpc>
              <a:spcBef>
                <a:spcPts val="1200"/>
              </a:spcBef>
              <a:spcAft>
                <a:spcPts val="1200"/>
              </a:spcAft>
              <a:buFont typeface="Arial" panose="020B0604020202020204" pitchFamily="34" charset="0"/>
              <a:buNone/>
              <a:defRPr sz="1800" b="1" kern="1200">
                <a:solidFill>
                  <a:schemeClr val="tx2"/>
                </a:solidFill>
                <a:latin typeface="+mn-lt"/>
                <a:ea typeface="+mn-ea"/>
                <a:cs typeface="+mn-cs"/>
              </a:defRPr>
            </a:lvl3pPr>
            <a:lvl4pPr marL="0" indent="0" algn="ctr" defTabSz="914400" rtl="0" eaLnBrk="1" latinLnBrk="0" hangingPunct="1">
              <a:lnSpc>
                <a:spcPct val="90000"/>
              </a:lnSpc>
              <a:spcBef>
                <a:spcPts val="0"/>
              </a:spcBef>
              <a:spcAft>
                <a:spcPts val="600"/>
              </a:spcAft>
              <a:buFont typeface="Arial" panose="020B0604020202020204" pitchFamily="34" charset="0"/>
              <a:buNone/>
              <a:defRPr sz="1800" kern="1200">
                <a:solidFill>
                  <a:schemeClr val="tx1">
                    <a:lumMod val="85000"/>
                    <a:lumOff val="15000"/>
                  </a:schemeClr>
                </a:solidFill>
                <a:latin typeface="+mn-lt"/>
                <a:ea typeface="+mn-ea"/>
                <a:cs typeface="+mn-cs"/>
              </a:defRPr>
            </a:lvl4pPr>
            <a:lvl5pPr marL="0" indent="0" algn="ctr" defTabSz="914400" rtl="0" eaLnBrk="1" latinLnBrk="0" hangingPunct="1">
              <a:lnSpc>
                <a:spcPct val="90000"/>
              </a:lnSpc>
              <a:spcBef>
                <a:spcPts val="0"/>
              </a:spcBef>
              <a:spcAft>
                <a:spcPts val="1200"/>
              </a:spcAft>
              <a:buFont typeface="Arial" panose="020B0604020202020204" pitchFamily="34" charset="0"/>
              <a:buNone/>
              <a:defRPr sz="16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4000" dirty="0">
                <a:solidFill>
                  <a:srgbClr val="FFC000"/>
                </a:solidFill>
              </a:rPr>
              <a:t>1</a:t>
            </a:r>
            <a:r>
              <a:rPr kumimoji="0" lang="ar-SA" sz="4000" b="1" i="0" u="none" strike="noStrike" kern="1200" cap="none" spc="0" normalizeH="0" baseline="0" noProof="0" dirty="0" smtClean="0">
                <a:ln>
                  <a:noFill/>
                </a:ln>
                <a:solidFill>
                  <a:srgbClr val="FFC000"/>
                </a:solidFill>
                <a:effectLst/>
                <a:uLnTx/>
                <a:uFillTx/>
              </a:rPr>
              <a:t>.</a:t>
            </a:r>
            <a:r>
              <a:rPr lang="en-US" sz="4000" dirty="0">
                <a:solidFill>
                  <a:srgbClr val="FFC000"/>
                </a:solidFill>
              </a:rPr>
              <a:t>3</a:t>
            </a:r>
            <a:r>
              <a:rPr lang="en-US" sz="4000" dirty="0" smtClean="0">
                <a:solidFill>
                  <a:srgbClr val="FFC000"/>
                </a:solidFill>
              </a:rPr>
              <a:t>: </a:t>
            </a:r>
            <a:r>
              <a:rPr lang="en-US" sz="4000" dirty="0" smtClean="0">
                <a:solidFill>
                  <a:schemeClr val="accent6">
                    <a:lumMod val="75000"/>
                  </a:schemeClr>
                </a:solidFill>
              </a:rPr>
              <a:t>Loads  </a:t>
            </a:r>
            <a:endParaRPr kumimoji="0" lang="en-US" sz="4000" b="1" i="0" u="none" strike="noStrike" kern="1200" cap="none" spc="0" normalizeH="0" baseline="0" noProof="0" dirty="0">
              <a:ln>
                <a:noFill/>
              </a:ln>
              <a:solidFill>
                <a:schemeClr val="accent6">
                  <a:lumMod val="75000"/>
                </a:schemeClr>
              </a:solidFill>
              <a:effectLst/>
              <a:uLnTx/>
              <a:uFillTx/>
            </a:endParaRPr>
          </a:p>
        </p:txBody>
      </p:sp>
      <p:sp>
        <p:nvSpPr>
          <p:cNvPr id="14" name="Rectangle 13"/>
          <p:cNvSpPr/>
          <p:nvPr/>
        </p:nvSpPr>
        <p:spPr>
          <a:xfrm>
            <a:off x="1514901" y="841280"/>
            <a:ext cx="1760562" cy="840230"/>
          </a:xfrm>
          <a:prstGeom prst="rect">
            <a:avLst/>
          </a:prstGeom>
        </p:spPr>
        <p:txBody>
          <a:bodyPr wrap="square">
            <a:spAutoFit/>
          </a:bodyPr>
          <a:lstStyle/>
          <a:p>
            <a:pPr lvl="0" algn="ctr">
              <a:lnSpc>
                <a:spcPct val="90000"/>
              </a:lnSpc>
              <a:spcBef>
                <a:spcPts val="1000"/>
              </a:spcBef>
            </a:pPr>
            <a:endParaRPr kumimoji="0" lang="en-US" sz="5400" b="1" i="0" u="none" strike="noStrike" kern="0" cap="none" spc="0" normalizeH="0" baseline="0" noProof="0" dirty="0">
              <a:ln>
                <a:noFill/>
              </a:ln>
              <a:solidFill>
                <a:schemeClr val="accent6">
                  <a:lumMod val="75000"/>
                </a:schemeClr>
              </a:solidFill>
              <a:effectLst/>
              <a:uLnTx/>
              <a:uFillTx/>
              <a:latin typeface="Segoe UI (Body)"/>
            </a:endParaRPr>
          </a:p>
        </p:txBody>
      </p:sp>
      <p:sp>
        <p:nvSpPr>
          <p:cNvPr id="3" name="Rectangle 2"/>
          <p:cNvSpPr/>
          <p:nvPr/>
        </p:nvSpPr>
        <p:spPr>
          <a:xfrm>
            <a:off x="239359" y="1636303"/>
            <a:ext cx="5555285" cy="584775"/>
          </a:xfrm>
          <a:prstGeom prst="rect">
            <a:avLst/>
          </a:prstGeom>
        </p:spPr>
        <p:txBody>
          <a:bodyPr wrap="square">
            <a:spAutoFit/>
          </a:bodyPr>
          <a:lstStyle/>
          <a:p>
            <a:pPr lvl="0" algn="ctr"/>
            <a:r>
              <a:rPr lang="en-US" sz="3200" b="1" dirty="0" smtClean="0">
                <a:solidFill>
                  <a:srgbClr val="7030A0"/>
                </a:solidFill>
                <a:latin typeface="Century Gothic" panose="020B0502020202020204"/>
              </a:rPr>
              <a:t>1.3.2</a:t>
            </a:r>
            <a:r>
              <a:rPr lang="en-US" sz="3200" b="1" dirty="0" smtClean="0">
                <a:solidFill>
                  <a:schemeClr val="accent2">
                    <a:lumMod val="75000"/>
                  </a:schemeClr>
                </a:solidFill>
                <a:latin typeface="Century Gothic" panose="020B0502020202020204"/>
              </a:rPr>
              <a:t>:</a:t>
            </a:r>
            <a:r>
              <a:rPr lang="en-US" sz="3200" b="1" dirty="0" smtClean="0">
                <a:solidFill>
                  <a:prstClr val="white"/>
                </a:solidFill>
                <a:latin typeface="Century Gothic" panose="020B0502020202020204"/>
              </a:rPr>
              <a:t> </a:t>
            </a:r>
            <a:r>
              <a:rPr lang="en-US" sz="3200" b="1" dirty="0">
                <a:solidFill>
                  <a:schemeClr val="accent2">
                    <a:lumMod val="50000"/>
                  </a:schemeClr>
                </a:solidFill>
                <a:latin typeface="Century Gothic" panose="020B0502020202020204"/>
              </a:rPr>
              <a:t>Load Combinations</a:t>
            </a:r>
          </a:p>
        </p:txBody>
      </p:sp>
      <p:sp>
        <p:nvSpPr>
          <p:cNvPr id="15" name="Rectangle 14"/>
          <p:cNvSpPr/>
          <p:nvPr/>
        </p:nvSpPr>
        <p:spPr>
          <a:xfrm>
            <a:off x="617943" y="2250370"/>
            <a:ext cx="4798119"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 </a:t>
            </a: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2" name="Rectangle 1"/>
          <p:cNvSpPr/>
          <p:nvPr/>
        </p:nvSpPr>
        <p:spPr>
          <a:xfrm>
            <a:off x="990600" y="2509559"/>
            <a:ext cx="6096000" cy="2569934"/>
          </a:xfrm>
          <a:prstGeom prst="rect">
            <a:avLst/>
          </a:prstGeom>
        </p:spPr>
        <p:txBody>
          <a:bodyPr>
            <a:spAutoFit/>
          </a:bodyPr>
          <a:lstStyle/>
          <a:p>
            <a:pPr lvl="0" defTabSz="457200">
              <a:spcBef>
                <a:spcPts val="1000"/>
              </a:spcBef>
              <a:buClr>
                <a:srgbClr val="A53010"/>
              </a:buClr>
            </a:pPr>
            <a:r>
              <a:rPr lang="en-US" sz="3600" dirty="0">
                <a:solidFill>
                  <a:prstClr val="black">
                    <a:lumMod val="75000"/>
                    <a:lumOff val="25000"/>
                  </a:prstClr>
                </a:solidFill>
                <a:latin typeface="Century Gothic" panose="020B0502020202020204"/>
              </a:rPr>
              <a:t>ULTIMATE:</a:t>
            </a:r>
          </a:p>
          <a:p>
            <a:pPr marL="342900" lvl="0" indent="-342900" defTabSz="457200">
              <a:spcBef>
                <a:spcPts val="1000"/>
              </a:spcBef>
              <a:buClr>
                <a:srgbClr val="A53010"/>
              </a:buClr>
              <a:buFont typeface="Wingdings 3" charset="2"/>
              <a:buChar char=""/>
            </a:pPr>
            <a:r>
              <a:rPr lang="en-US" sz="3200" dirty="0">
                <a:solidFill>
                  <a:prstClr val="black">
                    <a:lumMod val="75000"/>
                    <a:lumOff val="25000"/>
                  </a:prstClr>
                </a:solidFill>
                <a:latin typeface="Century Gothic" panose="020B0502020202020204"/>
              </a:rPr>
              <a:t>1.4 D.L.</a:t>
            </a:r>
          </a:p>
          <a:p>
            <a:pPr marL="342900" lvl="0" indent="-342900" defTabSz="457200">
              <a:spcBef>
                <a:spcPts val="1000"/>
              </a:spcBef>
              <a:buClr>
                <a:srgbClr val="A53010"/>
              </a:buClr>
              <a:buFont typeface="Wingdings 3" charset="2"/>
              <a:buChar char=""/>
            </a:pPr>
            <a:r>
              <a:rPr lang="en-US" sz="3200" dirty="0">
                <a:solidFill>
                  <a:prstClr val="black">
                    <a:lumMod val="75000"/>
                    <a:lumOff val="25000"/>
                  </a:prstClr>
                </a:solidFill>
                <a:latin typeface="Century Gothic" panose="020B0502020202020204"/>
              </a:rPr>
              <a:t>1.2 D.L. + 1.6 L.L</a:t>
            </a:r>
            <a:r>
              <a:rPr lang="en-US" sz="3200" dirty="0" smtClean="0">
                <a:solidFill>
                  <a:prstClr val="black">
                    <a:lumMod val="75000"/>
                    <a:lumOff val="25000"/>
                  </a:prstClr>
                </a:solidFill>
                <a:latin typeface="Century Gothic" panose="020B0502020202020204"/>
              </a:rPr>
              <a:t>.</a:t>
            </a:r>
            <a:endParaRPr lang="en-US" sz="3200" dirty="0">
              <a:solidFill>
                <a:prstClr val="black">
                  <a:lumMod val="75000"/>
                  <a:lumOff val="25000"/>
                </a:prstClr>
              </a:solidFill>
              <a:latin typeface="Century Gothic" panose="020B0502020202020204"/>
            </a:endParaRPr>
          </a:p>
          <a:p>
            <a:pPr lvl="0" defTabSz="457200">
              <a:spcBef>
                <a:spcPts val="1000"/>
              </a:spcBef>
              <a:buClr>
                <a:srgbClr val="A53010"/>
              </a:buClr>
            </a:pPr>
            <a:endParaRPr lang="en-US" sz="3600" dirty="0">
              <a:solidFill>
                <a:prstClr val="black">
                  <a:lumMod val="75000"/>
                  <a:lumOff val="25000"/>
                </a:prstClr>
              </a:solidFill>
              <a:latin typeface="Century Gothic" panose="020B0502020202020204"/>
            </a:endParaRPr>
          </a:p>
        </p:txBody>
      </p:sp>
    </p:spTree>
    <p:extLst>
      <p:ext uri="{BB962C8B-B14F-4D97-AF65-F5344CB8AC3E}">
        <p14:creationId xmlns:p14="http://schemas.microsoft.com/office/powerpoint/2010/main" val="413196751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90</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6" name="Rectangle 5"/>
          <p:cNvSpPr/>
          <p:nvPr/>
        </p:nvSpPr>
        <p:spPr>
          <a:xfrm>
            <a:off x="0" y="1100773"/>
            <a:ext cx="8201025" cy="1077218"/>
          </a:xfrm>
          <a:prstGeom prst="rect">
            <a:avLst/>
          </a:prstGeom>
        </p:spPr>
        <p:txBody>
          <a:bodyPr wrap="square">
            <a:spAutoFit/>
          </a:bodyPr>
          <a:lstStyle/>
          <a:p>
            <a:pPr lvl="0" algn="ctr"/>
            <a:r>
              <a:rPr lang="en-US" sz="3200" b="1" dirty="0" smtClean="0">
                <a:solidFill>
                  <a:srgbClr val="7030A0"/>
                </a:solidFill>
                <a:latin typeface="Century Gothic" panose="020B0502020202020204"/>
              </a:rPr>
              <a:t>6.2.2</a:t>
            </a:r>
            <a:r>
              <a:rPr lang="en-US" sz="3200" b="1" dirty="0" smtClean="0">
                <a:solidFill>
                  <a:srgbClr val="ED7D31">
                    <a:lumMod val="75000"/>
                  </a:srgbClr>
                </a:solidFill>
                <a:latin typeface="Century Gothic" panose="020B0502020202020204"/>
              </a:rPr>
              <a:t>:</a:t>
            </a:r>
            <a:r>
              <a:rPr lang="en-US" sz="3200" b="1" dirty="0">
                <a:solidFill>
                  <a:srgbClr val="ED7D31">
                    <a:lumMod val="50000"/>
                  </a:srgbClr>
                </a:solidFill>
                <a:latin typeface="Century Gothic" panose="020B0502020202020204"/>
              </a:rPr>
              <a:t> Select the design strip which is contains the maximum strip load </a:t>
            </a:r>
          </a:p>
        </p:txBody>
      </p:sp>
      <p:pic>
        <p:nvPicPr>
          <p:cNvPr id="11" name="Content Placeholder 3"/>
          <p:cNvPicPr>
            <a:picLocks noChangeAspect="1"/>
          </p:cNvPicPr>
          <p:nvPr/>
        </p:nvPicPr>
        <p:blipFill>
          <a:blip r:embed="rId2"/>
          <a:stretch>
            <a:fillRect/>
          </a:stretch>
        </p:blipFill>
        <p:spPr>
          <a:xfrm>
            <a:off x="1542258" y="2054444"/>
            <a:ext cx="9371548" cy="4396161"/>
          </a:xfrm>
          <a:prstGeom prst="rect">
            <a:avLst/>
          </a:prstGeom>
        </p:spPr>
      </p:pic>
    </p:spTree>
    <p:extLst>
      <p:ext uri="{BB962C8B-B14F-4D97-AF65-F5344CB8AC3E}">
        <p14:creationId xmlns:p14="http://schemas.microsoft.com/office/powerpoint/2010/main" val="304176901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91</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11" name="Rectangle 10"/>
          <p:cNvSpPr/>
          <p:nvPr/>
        </p:nvSpPr>
        <p:spPr>
          <a:xfrm>
            <a:off x="507713" y="2329150"/>
            <a:ext cx="10706100"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Now we need to calculate the stress @ point (C + D): </a:t>
            </a:r>
            <a:endParaRPr kumimoji="0" lang="en-US" sz="1600" b="0" i="0" u="none" strike="noStrike" kern="0" cap="none" spc="0" normalizeH="0" baseline="0" noProof="0" dirty="0" smtClean="0">
              <a:ln>
                <a:noFill/>
              </a:ln>
              <a:solidFill>
                <a:sysClr val="windowText" lastClr="000000"/>
              </a:solidFill>
              <a:effectLst/>
              <a:uLnTx/>
              <a:uFillTx/>
            </a:endParaRPr>
          </a:p>
        </p:txBody>
      </p:sp>
      <mc:AlternateContent xmlns:mc="http://schemas.openxmlformats.org/markup-compatibility/2006" xmlns:a14="http://schemas.microsoft.com/office/drawing/2010/main">
        <mc:Choice Requires="a14">
          <p:sp>
            <p:nvSpPr>
              <p:cNvPr id="12" name="Rectangle 11"/>
              <p:cNvSpPr/>
              <p:nvPr/>
            </p:nvSpPr>
            <p:spPr>
              <a:xfrm>
                <a:off x="587723" y="2934810"/>
                <a:ext cx="10546080" cy="3491084"/>
              </a:xfrm>
              <a:prstGeom prst="rect">
                <a:avLst/>
              </a:prstGeom>
            </p:spPr>
            <p:txBody>
              <a:bodyPr wrap="square">
                <a:spAutoFit/>
              </a:bodyPr>
              <a:lstStyle/>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𝑞</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𝐶</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41852</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749</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23</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136604</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93</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18</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6135</m:t>
                        </m:r>
                      </m:num>
                      <m:den>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85675</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7703</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33322</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562</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2708</m:t>
                        </m:r>
                      </m:num>
                      <m:den>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63318</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9662</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28</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96</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f>
                      <m:fPr>
                        <m:type m:val="skw"/>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𝑘𝑁</m:t>
                        </m:r>
                      </m:num>
                      <m:den>
                        <m:sSup>
                          <m:sSup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𝑚</m:t>
                            </m:r>
                          </m:e>
                          <m:sup>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sup>
                        </m:sSup>
                      </m:den>
                    </m:f>
                  </m:oMath>
                </a14:m>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𝑞</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𝐷</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41852</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749</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23</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136604</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93</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19</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6954</m:t>
                        </m:r>
                      </m:num>
                      <m:den>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85675</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7703</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33322</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562</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4138</m:t>
                        </m:r>
                      </m:num>
                      <m:den>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63318</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9662</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90</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11</m:t>
                    </m:r>
                  </m:oMath>
                </a14:m>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f>
                      <m:fPr>
                        <m:type m:val="skw"/>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𝑘𝑁</m:t>
                        </m:r>
                      </m:num>
                      <m:den>
                        <m:sSup>
                          <m:sSup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𝑚</m:t>
                            </m:r>
                          </m:e>
                          <m:sup>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sup>
                        </m:sSup>
                      </m:den>
                    </m:f>
                  </m:oMath>
                </a14:m>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q</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𝑎𝑣𝑔</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90</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11</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28</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96</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59</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54</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f>
                      <m:fPr>
                        <m:type m:val="skw"/>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𝑘𝑁</m:t>
                        </m:r>
                      </m:num>
                      <m:den>
                        <m:sSup>
                          <m:sSup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𝑚</m:t>
                            </m:r>
                          </m:e>
                          <m:sup>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sup>
                        </m:sSup>
                      </m:den>
                    </m:f>
                  </m:oMath>
                </a14:m>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Total soil reaction = 59.54 * 6.33 * 39.08 = 14728.791 KN</a:t>
                </a:r>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587723" y="2934810"/>
                <a:ext cx="10546080" cy="3491084"/>
              </a:xfrm>
              <a:prstGeom prst="rect">
                <a:avLst/>
              </a:prstGeom>
              <a:blipFill rotWithShape="0">
                <a:blip r:embed="rId2"/>
                <a:stretch>
                  <a:fillRect b="-2094"/>
                </a:stretch>
              </a:blipFill>
            </p:spPr>
            <p:txBody>
              <a:bodyPr/>
              <a:lstStyle/>
              <a:p>
                <a:r>
                  <a:rPr lang="en-US">
                    <a:noFill/>
                  </a:rPr>
                  <a:t> </a:t>
                </a:r>
              </a:p>
            </p:txBody>
          </p:sp>
        </mc:Fallback>
      </mc:AlternateContent>
      <p:sp>
        <p:nvSpPr>
          <p:cNvPr id="13" name="Rectangle 12"/>
          <p:cNvSpPr/>
          <p:nvPr/>
        </p:nvSpPr>
        <p:spPr>
          <a:xfrm>
            <a:off x="0" y="1100773"/>
            <a:ext cx="8201025" cy="1077218"/>
          </a:xfrm>
          <a:prstGeom prst="rect">
            <a:avLst/>
          </a:prstGeom>
        </p:spPr>
        <p:txBody>
          <a:bodyPr wrap="square">
            <a:spAutoFit/>
          </a:bodyPr>
          <a:lstStyle/>
          <a:p>
            <a:pPr lvl="0" algn="ctr"/>
            <a:r>
              <a:rPr lang="en-US" sz="3200" b="1" dirty="0" smtClean="0">
                <a:solidFill>
                  <a:srgbClr val="7030A0"/>
                </a:solidFill>
                <a:latin typeface="Century Gothic" panose="020B0502020202020204"/>
              </a:rPr>
              <a:t>6.2.2</a:t>
            </a:r>
            <a:r>
              <a:rPr lang="en-US" sz="3200" b="1" dirty="0" smtClean="0">
                <a:solidFill>
                  <a:srgbClr val="ED7D31">
                    <a:lumMod val="75000"/>
                  </a:srgbClr>
                </a:solidFill>
                <a:latin typeface="Century Gothic" panose="020B0502020202020204"/>
              </a:rPr>
              <a:t>:</a:t>
            </a:r>
            <a:r>
              <a:rPr lang="en-US" sz="3200" b="1" dirty="0">
                <a:solidFill>
                  <a:srgbClr val="ED7D31">
                    <a:lumMod val="50000"/>
                  </a:srgbClr>
                </a:solidFill>
                <a:latin typeface="Century Gothic" panose="020B0502020202020204"/>
              </a:rPr>
              <a:t> Select the design strip which is contains the maximum strip load </a:t>
            </a:r>
          </a:p>
        </p:txBody>
      </p:sp>
    </p:spTree>
    <p:extLst>
      <p:ext uri="{BB962C8B-B14F-4D97-AF65-F5344CB8AC3E}">
        <p14:creationId xmlns:p14="http://schemas.microsoft.com/office/powerpoint/2010/main" val="393029554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92</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mc:AlternateContent xmlns:mc="http://schemas.openxmlformats.org/markup-compatibility/2006" xmlns:a14="http://schemas.microsoft.com/office/drawing/2010/main">
        <mc:Choice Requires="a14">
          <p:sp>
            <p:nvSpPr>
              <p:cNvPr id="13" name="Rectangle 12"/>
              <p:cNvSpPr/>
              <p:nvPr/>
            </p:nvSpPr>
            <p:spPr>
              <a:xfrm>
                <a:off x="1171437" y="2177991"/>
                <a:ext cx="9528517" cy="4294509"/>
              </a:xfrm>
              <a:prstGeom prst="rect">
                <a:avLst/>
              </a:prstGeom>
            </p:spPr>
            <p:txBody>
              <a:bodyPr wrap="square">
                <a:spAutoFit/>
              </a:bodyPr>
              <a:lstStyle/>
              <a:p>
                <a:pPr marL="365760" lvl="0" indent="-274320" defTabSz="457200">
                  <a:lnSpc>
                    <a:spcPct val="115000"/>
                  </a:lnSpc>
                  <a:spcBef>
                    <a:spcPts val="2000"/>
                  </a:spcBef>
                  <a:spcAft>
                    <a:spcPts val="1000"/>
                  </a:spcAft>
                  <a:buClr>
                    <a:srgbClr val="A53010"/>
                  </a:buClr>
                  <a:buFont typeface="Wingdings 3" charset="2"/>
                  <a:buChar char=""/>
                </a:pP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Total load inside these strip = </a:t>
                </a:r>
                <a14:m>
                  <m:oMath xmlns:m="http://schemas.openxmlformats.org/officeDocument/2006/math">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11508</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03</m:t>
                    </m:r>
                  </m:oMath>
                </a14:m>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a:t>
                </a:r>
                <a:r>
                  <a:rPr lang="en-US" sz="2400" dirty="0" err="1">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kn</a:t>
                </a: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a:t>
                </a:r>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𝑄</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𝑎𝑣𝑔</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14728</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791</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11508</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03</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13118</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411</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𝑘𝑛</m:t>
                    </m:r>
                  </m:oMath>
                </a14:m>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Average pressure in the strip = 59.54 * (</a:t>
                </a:r>
                <a14:m>
                  <m:oMath xmlns:m="http://schemas.openxmlformats.org/officeDocument/2006/math">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13118</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411</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14728</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791</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 53.03 </a:t>
                </a:r>
                <a14:m>
                  <m:oMath xmlns:m="http://schemas.openxmlformats.org/officeDocument/2006/math">
                    <m:f>
                      <m:fPr>
                        <m:type m:val="skw"/>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𝑘𝑁</m:t>
                        </m:r>
                      </m:num>
                      <m:den>
                        <m:sSup>
                          <m:sSup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𝑚</m:t>
                            </m:r>
                          </m:e>
                          <m:sup>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sup>
                        </m:sSup>
                      </m:den>
                    </m:f>
                  </m:oMath>
                </a14:m>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Column loads modification factor = </a:t>
                </a:r>
                <a14:m>
                  <m:oMath xmlns:m="http://schemas.openxmlformats.org/officeDocument/2006/math">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13118</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41</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11508</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03</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14</m:t>
                    </m:r>
                  </m:oMath>
                </a14:m>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a:t>
                </a:r>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So line load on the strip = 6.33 * 53.03 = 335.68 </a:t>
                </a:r>
                <a:r>
                  <a:rPr lang="en-US" sz="2400" dirty="0" err="1">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kN</a:t>
                </a: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/m </a:t>
                </a:r>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3" name="Rectangle 12"/>
              <p:cNvSpPr>
                <a:spLocks noRot="1" noChangeAspect="1" noMove="1" noResize="1" noEditPoints="1" noAdjustHandles="1" noChangeArrowheads="1" noChangeShapeType="1" noTextEdit="1"/>
              </p:cNvSpPr>
              <p:nvPr/>
            </p:nvSpPr>
            <p:spPr>
              <a:xfrm>
                <a:off x="1171437" y="2177991"/>
                <a:ext cx="9528517" cy="4294509"/>
              </a:xfrm>
              <a:prstGeom prst="rect">
                <a:avLst/>
              </a:prstGeom>
              <a:blipFill rotWithShape="0">
                <a:blip r:embed="rId2"/>
                <a:stretch>
                  <a:fillRect t="-567" b="-1418"/>
                </a:stretch>
              </a:blipFill>
            </p:spPr>
            <p:txBody>
              <a:bodyPr/>
              <a:lstStyle/>
              <a:p>
                <a:r>
                  <a:rPr lang="en-US">
                    <a:noFill/>
                  </a:rPr>
                  <a:t> </a:t>
                </a:r>
              </a:p>
            </p:txBody>
          </p:sp>
        </mc:Fallback>
      </mc:AlternateContent>
      <p:sp>
        <p:nvSpPr>
          <p:cNvPr id="14" name="Rectangle 13"/>
          <p:cNvSpPr/>
          <p:nvPr/>
        </p:nvSpPr>
        <p:spPr>
          <a:xfrm>
            <a:off x="0" y="1100773"/>
            <a:ext cx="8201025" cy="1077218"/>
          </a:xfrm>
          <a:prstGeom prst="rect">
            <a:avLst/>
          </a:prstGeom>
        </p:spPr>
        <p:txBody>
          <a:bodyPr wrap="square">
            <a:spAutoFit/>
          </a:bodyPr>
          <a:lstStyle/>
          <a:p>
            <a:pPr lvl="0" algn="ctr"/>
            <a:r>
              <a:rPr lang="en-US" sz="3200" b="1" dirty="0" smtClean="0">
                <a:solidFill>
                  <a:srgbClr val="7030A0"/>
                </a:solidFill>
                <a:latin typeface="Century Gothic" panose="020B0502020202020204"/>
              </a:rPr>
              <a:t>6.2.2</a:t>
            </a:r>
            <a:r>
              <a:rPr lang="en-US" sz="3200" b="1" dirty="0" smtClean="0">
                <a:solidFill>
                  <a:srgbClr val="ED7D31">
                    <a:lumMod val="75000"/>
                  </a:srgbClr>
                </a:solidFill>
                <a:latin typeface="Century Gothic" panose="020B0502020202020204"/>
              </a:rPr>
              <a:t>:</a:t>
            </a:r>
            <a:r>
              <a:rPr lang="en-US" sz="3200" b="1" dirty="0">
                <a:solidFill>
                  <a:srgbClr val="ED7D31">
                    <a:lumMod val="50000"/>
                  </a:srgbClr>
                </a:solidFill>
                <a:latin typeface="Century Gothic" panose="020B0502020202020204"/>
              </a:rPr>
              <a:t> Select the design strip which is contains the maximum strip load </a:t>
            </a:r>
          </a:p>
        </p:txBody>
      </p:sp>
    </p:spTree>
    <p:extLst>
      <p:ext uri="{BB962C8B-B14F-4D97-AF65-F5344CB8AC3E}">
        <p14:creationId xmlns:p14="http://schemas.microsoft.com/office/powerpoint/2010/main" val="407910260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93</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306764" y="41674"/>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11" name="Rectangle 10"/>
          <p:cNvSpPr/>
          <p:nvPr/>
        </p:nvSpPr>
        <p:spPr>
          <a:xfrm>
            <a:off x="427703" y="1459502"/>
            <a:ext cx="10699842" cy="120032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we multiply the reactions on columns by factor = 1.14 and draw Shear Force Diagram ‘SFD’ to calculate preliminary thickness for foundations</a:t>
            </a:r>
            <a:br>
              <a:rPr kumimoji="0" lang="en-US" sz="24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r>
              <a:rPr kumimoji="0" lang="en-US" sz="2400" b="0" i="0" u="none" strike="noStrike" kern="0" cap="none" spc="0" normalizeH="0" baseline="0" noProof="0" dirty="0" smtClean="0">
                <a:ln>
                  <a:noFill/>
                </a:ln>
                <a:solidFill>
                  <a:srgbClr val="A53010"/>
                </a:solidFill>
                <a:effectLst/>
                <a:uLnTx/>
                <a:uFillTx/>
                <a:latin typeface="Calibri" panose="020F0502020204030204" pitchFamily="34" charset="0"/>
                <a:ea typeface="Calibri" panose="020F0502020204030204" pitchFamily="34" charset="0"/>
                <a:cs typeface="Arial" panose="020B0604020202020204" pitchFamily="34" charset="0"/>
              </a:rPr>
              <a:t>SFD for the strip:</a:t>
            </a:r>
            <a:r>
              <a:rPr kumimoji="0" lang="en-US" sz="2400" b="0" i="0" u="none" strike="noStrike" kern="0" cap="none" spc="0" normalizeH="0" baseline="0" noProof="0" dirty="0" smtClean="0">
                <a:ln>
                  <a:noFill/>
                </a:ln>
                <a:solidFill>
                  <a:srgbClr val="A53010"/>
                </a:solidFill>
                <a:effectLst/>
                <a:uLnTx/>
                <a:uFillTx/>
                <a:latin typeface="Century Gothic" panose="020B0502020202020204"/>
              </a:rPr>
              <a:t> </a:t>
            </a:r>
            <a:endParaRPr kumimoji="0" lang="en-US" sz="1600" b="0" i="0" u="none" strike="noStrike" kern="0" cap="none" spc="0" normalizeH="0" baseline="0" noProof="0" dirty="0" smtClean="0">
              <a:ln>
                <a:noFill/>
              </a:ln>
              <a:solidFill>
                <a:sysClr val="windowText" lastClr="000000"/>
              </a:solidFill>
              <a:effectLst/>
              <a:uLnTx/>
              <a:uFillTx/>
            </a:endParaRPr>
          </a:p>
        </p:txBody>
      </p:sp>
      <p:pic>
        <p:nvPicPr>
          <p:cNvPr id="12" name="Content Placeholder 3"/>
          <p:cNvPicPr>
            <a:picLocks noChangeAspect="1"/>
          </p:cNvPicPr>
          <p:nvPr/>
        </p:nvPicPr>
        <p:blipFill>
          <a:blip r:embed="rId2"/>
          <a:stretch>
            <a:fillRect/>
          </a:stretch>
        </p:blipFill>
        <p:spPr>
          <a:xfrm>
            <a:off x="452216" y="2613989"/>
            <a:ext cx="9926230" cy="3738405"/>
          </a:xfrm>
          <a:prstGeom prst="rect">
            <a:avLst/>
          </a:prstGeom>
        </p:spPr>
      </p:pic>
      <p:sp>
        <p:nvSpPr>
          <p:cNvPr id="13" name="Rectangle 12"/>
          <p:cNvSpPr/>
          <p:nvPr/>
        </p:nvSpPr>
        <p:spPr>
          <a:xfrm>
            <a:off x="3581400" y="490749"/>
            <a:ext cx="7853933" cy="954107"/>
          </a:xfrm>
          <a:prstGeom prst="rect">
            <a:avLst/>
          </a:prstGeom>
        </p:spPr>
        <p:txBody>
          <a:bodyPr wrap="square">
            <a:spAutoFit/>
          </a:bodyPr>
          <a:lstStyle/>
          <a:p>
            <a:pPr lvl="0" algn="ctr"/>
            <a:r>
              <a:rPr lang="en-US" sz="2800" b="1" dirty="0" smtClean="0">
                <a:solidFill>
                  <a:srgbClr val="7030A0"/>
                </a:solidFill>
                <a:latin typeface="Century Gothic" panose="020B0502020202020204"/>
              </a:rPr>
              <a:t>6.2.2</a:t>
            </a:r>
            <a:r>
              <a:rPr lang="en-US" sz="2800" b="1" dirty="0" smtClean="0">
                <a:solidFill>
                  <a:srgbClr val="ED7D31">
                    <a:lumMod val="75000"/>
                  </a:srgbClr>
                </a:solidFill>
                <a:latin typeface="Century Gothic" panose="020B0502020202020204"/>
              </a:rPr>
              <a:t>:</a:t>
            </a:r>
            <a:r>
              <a:rPr lang="en-US" sz="2800" b="1" dirty="0">
                <a:solidFill>
                  <a:srgbClr val="ED7D31">
                    <a:lumMod val="50000"/>
                  </a:srgbClr>
                </a:solidFill>
                <a:latin typeface="Century Gothic" panose="020B0502020202020204"/>
              </a:rPr>
              <a:t> Select the design strip which is contains the maximum strip load </a:t>
            </a:r>
          </a:p>
        </p:txBody>
      </p:sp>
    </p:spTree>
    <p:extLst>
      <p:ext uri="{BB962C8B-B14F-4D97-AF65-F5344CB8AC3E}">
        <p14:creationId xmlns:p14="http://schemas.microsoft.com/office/powerpoint/2010/main" val="373202284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94</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6" name="Rectangle 5"/>
          <p:cNvSpPr/>
          <p:nvPr/>
        </p:nvSpPr>
        <p:spPr>
          <a:xfrm>
            <a:off x="374631" y="1185566"/>
            <a:ext cx="5214889"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6.2.3</a:t>
            </a:r>
            <a:r>
              <a:rPr lang="en-US" sz="3200" b="1" dirty="0" smtClean="0">
                <a:solidFill>
                  <a:srgbClr val="ED7D31">
                    <a:lumMod val="75000"/>
                  </a:srgbClr>
                </a:solidFill>
                <a:latin typeface="Century Gothic" panose="020B0502020202020204"/>
              </a:rPr>
              <a:t>:</a:t>
            </a:r>
            <a:r>
              <a:rPr lang="en-US" sz="3200" b="1" dirty="0">
                <a:solidFill>
                  <a:srgbClr val="ED7D31">
                    <a:lumMod val="50000"/>
                  </a:srgbClr>
                </a:solidFill>
                <a:latin typeface="Century Gothic" panose="020B0502020202020204"/>
              </a:rPr>
              <a:t> </a:t>
            </a:r>
            <a:r>
              <a:rPr lang="en-US" sz="3200" b="1" dirty="0" smtClean="0">
                <a:solidFill>
                  <a:srgbClr val="ED7D31">
                    <a:lumMod val="50000"/>
                  </a:srgbClr>
                </a:solidFill>
                <a:latin typeface="Century Gothic" panose="020B0502020202020204"/>
              </a:rPr>
              <a:t>Thickness </a:t>
            </a:r>
            <a:r>
              <a:rPr lang="en-US" sz="3200" b="1" dirty="0">
                <a:solidFill>
                  <a:srgbClr val="ED7D31">
                    <a:lumMod val="50000"/>
                  </a:srgbClr>
                </a:solidFill>
                <a:latin typeface="Century Gothic" panose="020B0502020202020204"/>
              </a:rPr>
              <a:t>of footing</a:t>
            </a:r>
          </a:p>
        </p:txBody>
      </p:sp>
      <mc:AlternateContent xmlns:mc="http://schemas.openxmlformats.org/markup-compatibility/2006" xmlns:a14="http://schemas.microsoft.com/office/drawing/2010/main">
        <mc:Choice Requires="a14">
          <p:sp>
            <p:nvSpPr>
              <p:cNvPr id="11" name="Rectangle 10"/>
              <p:cNvSpPr/>
              <p:nvPr/>
            </p:nvSpPr>
            <p:spPr>
              <a:xfrm>
                <a:off x="452217" y="2042512"/>
                <a:ext cx="11528840" cy="4110421"/>
              </a:xfrm>
              <a:prstGeom prst="rect">
                <a:avLst/>
              </a:prstGeom>
            </p:spPr>
            <p:txBody>
              <a:bodyPr wrap="square">
                <a:spAutoFit/>
              </a:bodyPr>
              <a:lstStyle/>
              <a:p>
                <a:pPr marL="342900" lvl="0" indent="-342900" defTabSz="457200">
                  <a:spcBef>
                    <a:spcPts val="1000"/>
                  </a:spcBef>
                  <a:buClr>
                    <a:srgbClr val="A53010"/>
                  </a:buClr>
                  <a:buFont typeface="Wingdings 3" charset="2"/>
                  <a:buChar char=""/>
                </a:pPr>
                <a:r>
                  <a:rPr lang="en-US" sz="2400" dirty="0">
                    <a:solidFill>
                      <a:prstClr val="black">
                        <a:lumMod val="75000"/>
                        <a:lumOff val="25000"/>
                      </a:prstClr>
                    </a:solidFill>
                    <a:latin typeface="Times New Roman" panose="02020603050405020304" pitchFamily="18" charset="0"/>
                    <a:ea typeface="Times New Roman" panose="02020603050405020304" pitchFamily="18" charset="0"/>
                  </a:rPr>
                  <a:t>The maximum shear force value equal to 2394.91 </a:t>
                </a:r>
                <a:r>
                  <a:rPr lang="en-US" sz="2400" dirty="0" err="1">
                    <a:solidFill>
                      <a:prstClr val="black">
                        <a:lumMod val="75000"/>
                        <a:lumOff val="25000"/>
                      </a:prstClr>
                    </a:solidFill>
                    <a:latin typeface="Times New Roman" panose="02020603050405020304" pitchFamily="18" charset="0"/>
                    <a:ea typeface="Times New Roman" panose="02020603050405020304" pitchFamily="18" charset="0"/>
                  </a:rPr>
                  <a:t>Kn</a:t>
                </a:r>
                <a:endParaRPr lang="en-US" sz="2400" dirty="0">
                  <a:solidFill>
                    <a:prstClr val="black">
                      <a:lumMod val="75000"/>
                      <a:lumOff val="25000"/>
                    </a:prstClr>
                  </a:solidFill>
                  <a:latin typeface="Times New Roman" panose="02020603050405020304" pitchFamily="18" charset="0"/>
                  <a:ea typeface="Times New Roman" panose="02020603050405020304" pitchFamily="18" charset="0"/>
                </a:endParaRPr>
              </a:p>
              <a:p>
                <a:pPr marL="457200" lvl="0" indent="-274320" defTabSz="457200">
                  <a:lnSpc>
                    <a:spcPct val="115000"/>
                  </a:lnSpc>
                  <a:spcBef>
                    <a:spcPts val="2000"/>
                  </a:spcBef>
                  <a:spcAft>
                    <a:spcPts val="1000"/>
                  </a:spcAft>
                  <a:buClr>
                    <a:srgbClr val="A53010"/>
                  </a:buClr>
                  <a:buFont typeface="Wingdings 3" charset="2"/>
                  <a:buChar char=""/>
                </a:pP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Wide Beam shear = </a:t>
                </a:r>
                <a14:m>
                  <m:oMath xmlns:m="http://schemas.openxmlformats.org/officeDocument/2006/math">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𝑉</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𝑐</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6</m:t>
                        </m:r>
                      </m:den>
                    </m:f>
                    <m:rad>
                      <m:radPr>
                        <m:degHide m:val="on"/>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radPr>
                      <m:deg/>
                      <m:e>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𝑓</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𝑐</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e>
                    </m:rad>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𝑏</m:t>
                        </m:r>
                      </m:e>
                      <m: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𝑤</m:t>
                        </m:r>
                      </m:sub>
                    </m:sSub>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𝑑</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75</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6</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28</m:t>
                        </m:r>
                      </m:e>
                    </m:rad>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6330</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𝑑</m:t>
                    </m:r>
                  </m:oMath>
                </a14:m>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 4186.9 d </a:t>
                </a:r>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457200" lvl="0" indent="-274320" defTabSz="457200">
                  <a:lnSpc>
                    <a:spcPct val="115000"/>
                  </a:lnSpc>
                  <a:spcBef>
                    <a:spcPts val="2000"/>
                  </a:spcBef>
                  <a:spcAft>
                    <a:spcPts val="1000"/>
                  </a:spcAft>
                  <a:buClr>
                    <a:srgbClr val="A53010"/>
                  </a:buClr>
                  <a:buFont typeface="Wingdings 3" charset="2"/>
                  <a:buChar char=""/>
                </a:pP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Maximum shear force @ distance d from face of column = 2394.91 – 335.68  (  </a:t>
                </a:r>
                <a14:m>
                  <m:oMath xmlns:m="http://schemas.openxmlformats.org/officeDocument/2006/math">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𝐶</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𝑑</m:t>
                    </m:r>
                  </m:oMath>
                </a14:m>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 </a:t>
                </a:r>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457200" lvl="0" indent="-274320" defTabSz="457200">
                  <a:lnSpc>
                    <a:spcPct val="115000"/>
                  </a:lnSpc>
                  <a:spcBef>
                    <a:spcPts val="2000"/>
                  </a:spcBef>
                  <a:spcAft>
                    <a:spcPts val="1000"/>
                  </a:spcAft>
                  <a:buClr>
                    <a:srgbClr val="A53010"/>
                  </a:buClr>
                  <a:buFont typeface="Wingdings 3" charset="2"/>
                  <a:buChar char=""/>
                </a:pP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2394.91 – 335.68*(</a:t>
                </a:r>
                <a14:m>
                  <m:oMath xmlns:m="http://schemas.openxmlformats.org/officeDocument/2006/math">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den>
                    </m:f>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𝑑</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 2361.342 +335.68 d </a:t>
                </a:r>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457200" lvl="0" indent="-274320" defTabSz="457200">
                  <a:lnSpc>
                    <a:spcPct val="115000"/>
                  </a:lnSpc>
                  <a:spcBef>
                    <a:spcPts val="2000"/>
                  </a:spcBef>
                  <a:spcAft>
                    <a:spcPts val="1000"/>
                  </a:spcAft>
                  <a:buClr>
                    <a:srgbClr val="A53010"/>
                  </a:buClr>
                  <a:buFont typeface="Wingdings 3" charset="2"/>
                  <a:buChar char=""/>
                </a:pP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So the value of depth </a:t>
                </a:r>
                <a:r>
                  <a:rPr lang="en-US" sz="2400" b="1"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(d) = 0.6 m </a:t>
                </a: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a:t>
                </a:r>
                <a:r>
                  <a:rPr lang="en-US" sz="2400" b="1"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h = 0.80 m.</a:t>
                </a:r>
                <a:endParaRPr lang="en-US" sz="2400" b="1"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452217" y="2042512"/>
                <a:ext cx="11528840" cy="4110421"/>
              </a:xfrm>
              <a:prstGeom prst="rect">
                <a:avLst/>
              </a:prstGeom>
              <a:blipFill rotWithShape="0">
                <a:blip r:embed="rId2"/>
                <a:stretch>
                  <a:fillRect l="-740" t="-1187" b="-1780"/>
                </a:stretch>
              </a:blipFill>
            </p:spPr>
            <p:txBody>
              <a:bodyPr/>
              <a:lstStyle/>
              <a:p>
                <a:r>
                  <a:rPr lang="en-US">
                    <a:noFill/>
                  </a:rPr>
                  <a:t> </a:t>
                </a:r>
              </a:p>
            </p:txBody>
          </p:sp>
        </mc:Fallback>
      </mc:AlternateContent>
    </p:spTree>
    <p:extLst>
      <p:ext uri="{BB962C8B-B14F-4D97-AF65-F5344CB8AC3E}">
        <p14:creationId xmlns:p14="http://schemas.microsoft.com/office/powerpoint/2010/main" val="1999458416"/>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95</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6" name="Rectangle 5"/>
          <p:cNvSpPr/>
          <p:nvPr/>
        </p:nvSpPr>
        <p:spPr>
          <a:xfrm>
            <a:off x="452216" y="1185566"/>
            <a:ext cx="5780750"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6.2.4</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a:t>
            </a:r>
            <a:r>
              <a:rPr lang="en-US" sz="3200" b="1" dirty="0">
                <a:solidFill>
                  <a:srgbClr val="ED7D31">
                    <a:lumMod val="50000"/>
                  </a:srgbClr>
                </a:solidFill>
                <a:latin typeface="Century Gothic" panose="020B0502020202020204"/>
              </a:rPr>
              <a:t>Punching shear check</a:t>
            </a:r>
          </a:p>
        </p:txBody>
      </p:sp>
      <p:sp>
        <p:nvSpPr>
          <p:cNvPr id="11" name="Rectangle 10"/>
          <p:cNvSpPr/>
          <p:nvPr/>
        </p:nvSpPr>
        <p:spPr>
          <a:xfrm>
            <a:off x="427703" y="2483959"/>
            <a:ext cx="6096000" cy="923330"/>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0" i="0" u="none" strike="noStrike" kern="0" cap="none" spc="0" normalizeH="0" baseline="0" noProof="0" dirty="0" smtClean="0">
                <a:ln>
                  <a:noFill/>
                </a:ln>
                <a:effectLst/>
                <a:uLnTx/>
                <a:uFillTx/>
                <a:latin typeface="Calibri" panose="020F0502020204030204" pitchFamily="34" charset="0"/>
                <a:ea typeface="Calibri" panose="020F0502020204030204" pitchFamily="34" charset="0"/>
                <a:cs typeface="Arial" panose="020B0604020202020204" pitchFamily="34" charset="0"/>
              </a:rPr>
              <a:t>Punching shear area:</a:t>
            </a:r>
            <a:r>
              <a:rPr kumimoji="0" lang="en-US" sz="3600" b="0" i="0" u="none" strike="noStrike" kern="0" cap="none" spc="0" normalizeH="0" baseline="0" noProof="0" dirty="0" smtClean="0">
                <a:ln>
                  <a:noFill/>
                </a:ln>
                <a:effectLst/>
                <a:uLnTx/>
                <a:uFillTx/>
                <a:latin typeface="Century Gothic" panose="020B0502020202020204"/>
              </a:rPr>
              <a:t/>
            </a:r>
            <a:br>
              <a:rPr kumimoji="0" lang="en-US" sz="3600" b="0" i="0" u="none" strike="noStrike" kern="0" cap="none" spc="0" normalizeH="0" baseline="0" noProof="0" dirty="0" smtClean="0">
                <a:ln>
                  <a:noFill/>
                </a:ln>
                <a:effectLst/>
                <a:uLnTx/>
                <a:uFillTx/>
                <a:latin typeface="Century Gothic" panose="020B0502020202020204"/>
              </a:rPr>
            </a:br>
            <a:endParaRPr kumimoji="0" lang="en-US" sz="1800" b="0" i="0" u="none" strike="noStrike" kern="0" cap="none" spc="0" normalizeH="0" baseline="0" noProof="0" dirty="0" smtClean="0">
              <a:ln>
                <a:noFill/>
              </a:ln>
              <a:effectLst/>
              <a:uLnTx/>
              <a:uFillTx/>
            </a:endParaRPr>
          </a:p>
        </p:txBody>
      </p:sp>
      <p:pic>
        <p:nvPicPr>
          <p:cNvPr id="12" name="Content Placeholder 3"/>
          <p:cNvPicPr>
            <a:picLocks noChangeAspect="1"/>
          </p:cNvPicPr>
          <p:nvPr/>
        </p:nvPicPr>
        <p:blipFill>
          <a:blip r:embed="rId2"/>
          <a:stretch>
            <a:fillRect/>
          </a:stretch>
        </p:blipFill>
        <p:spPr>
          <a:xfrm>
            <a:off x="4718241" y="1900515"/>
            <a:ext cx="6635559" cy="4377697"/>
          </a:xfrm>
          <a:prstGeom prst="rect">
            <a:avLst/>
          </a:prstGeom>
        </p:spPr>
      </p:pic>
    </p:spTree>
    <p:extLst>
      <p:ext uri="{BB962C8B-B14F-4D97-AF65-F5344CB8AC3E}">
        <p14:creationId xmlns:p14="http://schemas.microsoft.com/office/powerpoint/2010/main" val="103720951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96</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2529860" cy="707886"/>
          </a:xfrm>
          <a:prstGeom prst="rect">
            <a:avLst/>
          </a:prstGeom>
        </p:spPr>
        <p:txBody>
          <a:bodyPr wrap="none">
            <a:spAutoFit/>
          </a:bodyPr>
          <a:lstStyle/>
          <a:p>
            <a:pPr lvl="0"/>
            <a:r>
              <a:rPr lang="en-US" sz="4000" b="1" dirty="0" smtClean="0">
                <a:solidFill>
                  <a:srgbClr val="FFC000"/>
                </a:solidFill>
              </a:rPr>
              <a:t>6.2: </a:t>
            </a:r>
            <a:r>
              <a:rPr lang="en-US" sz="4000" b="1" dirty="0" smtClean="0">
                <a:solidFill>
                  <a:srgbClr val="70AD47">
                    <a:lumMod val="75000"/>
                  </a:srgbClr>
                </a:solidFill>
              </a:rPr>
              <a:t>Design</a:t>
            </a:r>
            <a:endParaRPr lang="en-US" dirty="0">
              <a:solidFill>
                <a:srgbClr val="70AD47">
                  <a:lumMod val="75000"/>
                </a:srgbClr>
              </a:solidFill>
            </a:endParaRPr>
          </a:p>
        </p:txBody>
      </p:sp>
      <p:sp>
        <p:nvSpPr>
          <p:cNvPr id="6" name="Rectangle 5"/>
          <p:cNvSpPr/>
          <p:nvPr/>
        </p:nvSpPr>
        <p:spPr>
          <a:xfrm>
            <a:off x="452216" y="1145507"/>
            <a:ext cx="5780750" cy="584775"/>
          </a:xfrm>
          <a:prstGeom prst="rect">
            <a:avLst/>
          </a:prstGeom>
        </p:spPr>
        <p:txBody>
          <a:bodyPr wrap="none">
            <a:spAutoFit/>
          </a:bodyPr>
          <a:lstStyle/>
          <a:p>
            <a:pPr lvl="0" algn="ctr"/>
            <a:r>
              <a:rPr lang="en-US" sz="3200" b="1" dirty="0" smtClean="0">
                <a:solidFill>
                  <a:srgbClr val="7030A0"/>
                </a:solidFill>
                <a:latin typeface="Century Gothic" panose="020B0502020202020204"/>
              </a:rPr>
              <a:t>6.2.4</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a:t>
            </a:r>
            <a:r>
              <a:rPr lang="en-US" sz="3200" b="1" dirty="0">
                <a:solidFill>
                  <a:srgbClr val="ED7D31">
                    <a:lumMod val="50000"/>
                  </a:srgbClr>
                </a:solidFill>
                <a:latin typeface="Century Gothic" panose="020B0502020202020204"/>
              </a:rPr>
              <a:t>Punching shear check</a:t>
            </a:r>
          </a:p>
        </p:txBody>
      </p:sp>
      <mc:AlternateContent xmlns:mc="http://schemas.openxmlformats.org/markup-compatibility/2006" xmlns:a14="http://schemas.microsoft.com/office/drawing/2010/main">
        <mc:Choice Requires="a14">
          <p:sp>
            <p:nvSpPr>
              <p:cNvPr id="11" name="Rectangle 10"/>
              <p:cNvSpPr/>
              <p:nvPr/>
            </p:nvSpPr>
            <p:spPr>
              <a:xfrm>
                <a:off x="427703" y="1700848"/>
                <a:ext cx="11528840" cy="4794582"/>
              </a:xfrm>
              <a:prstGeom prst="rect">
                <a:avLst/>
              </a:prstGeom>
            </p:spPr>
            <p:txBody>
              <a:bodyPr wrap="square">
                <a:spAutoFit/>
              </a:bodyPr>
              <a:lstStyle/>
              <a:p>
                <a:pPr marL="365760" lvl="0" indent="-274320" defTabSz="457200">
                  <a:lnSpc>
                    <a:spcPct val="115000"/>
                  </a:lnSpc>
                  <a:spcBef>
                    <a:spcPts val="2000"/>
                  </a:spcBef>
                  <a:spcAft>
                    <a:spcPts val="1000"/>
                  </a:spcAft>
                  <a:buClr>
                    <a:srgbClr val="A53010"/>
                  </a:buClr>
                  <a:buFont typeface="Wingdings 3" charset="2"/>
                  <a:buChar char=""/>
                </a:pPr>
                <a:r>
                  <a:rPr lang="en-US" sz="20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Ultimate load on column  = </a:t>
                </a:r>
                <a:r>
                  <a:rPr lang="en-US" sz="2000" b="1" dirty="0">
                    <a:solidFill>
                      <a:prstClr val="black">
                        <a:lumMod val="75000"/>
                        <a:lumOff val="25000"/>
                      </a:prstClr>
                    </a:solidFill>
                    <a:latin typeface="Times New Roman" panose="02020603050405020304" pitchFamily="18" charset="0"/>
                    <a:ea typeface="Calibri" panose="020F0502020204030204" pitchFamily="34" charset="0"/>
                    <a:cs typeface="Arial" panose="020B0604020202020204" pitchFamily="34" charset="0"/>
                  </a:rPr>
                  <a:t>3252.96 </a:t>
                </a:r>
                <a:r>
                  <a:rPr lang="en-US" sz="2000" b="1" dirty="0" err="1">
                    <a:solidFill>
                      <a:prstClr val="black">
                        <a:lumMod val="75000"/>
                        <a:lumOff val="25000"/>
                      </a:prstClr>
                    </a:solidFill>
                    <a:latin typeface="Times New Roman" panose="02020603050405020304" pitchFamily="18" charset="0"/>
                    <a:ea typeface="Calibri" panose="020F0502020204030204" pitchFamily="34" charset="0"/>
                    <a:cs typeface="Arial" panose="020B0604020202020204" pitchFamily="34" charset="0"/>
                  </a:rPr>
                  <a:t>kN</a:t>
                </a:r>
                <a:endParaRPr lang="en-US" sz="2000" b="1" dirty="0">
                  <a:solidFill>
                    <a:prstClr val="black">
                      <a:lumMod val="75000"/>
                      <a:lumOff val="25000"/>
                    </a:prstClr>
                  </a:solidFill>
                  <a:latin typeface="Times New Roman" panose="02020603050405020304" pitchFamily="18" charset="0"/>
                  <a:ea typeface="Calibri" panose="020F0502020204030204" pitchFamily="34" charset="0"/>
                  <a:cs typeface="Arial" panose="020B0604020202020204" pitchFamily="34" charset="0"/>
                </a:endParaRPr>
              </a:p>
              <a:p>
                <a:pPr marL="45720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𝑉</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𝑐</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6</m:t>
                        </m:r>
                      </m:den>
                    </m:f>
                    <m:rad>
                      <m:radPr>
                        <m:degHide m:val="on"/>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𝑓𝑐</m:t>
                        </m:r>
                      </m:e>
                    </m:rad>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num>
                          <m:den>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𝛽</m:t>
                            </m:r>
                          </m:den>
                        </m:f>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e>
                    </m:d>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𝑏</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𝑜</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𝑑</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75</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6</m:t>
                        </m:r>
                      </m:den>
                    </m:f>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28</m:t>
                        </m:r>
                      </m:e>
                    </m:rad>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num>
                          <m:den>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40</m:t>
                            </m:r>
                          </m:den>
                        </m:f>
                      </m:e>
                    </m:d>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6500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600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0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𝟒𝟕𝟐𝟗</m:t>
                    </m:r>
                    <m:r>
                      <a:rPr lang="en-US" sz="20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𝟐𝟖</m:t>
                    </m:r>
                    <m:r>
                      <a:rPr lang="en-US" sz="20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0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𝒌𝒏</m:t>
                    </m:r>
                  </m:oMath>
                </a14:m>
                <a:endParaRPr lang="en-US" sz="2000" b="1"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6576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𝑉</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𝑐</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ad>
                          <m:radPr>
                            <m:degHide m:val="on"/>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𝑓𝑐</m:t>
                            </m:r>
                          </m:e>
                        </m:rad>
                      </m:num>
                      <m:den>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3</m:t>
                        </m:r>
                      </m:den>
                    </m:f>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𝑏</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𝑜</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𝑑</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75</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28</m:t>
                            </m:r>
                          </m:e>
                        </m:rad>
                      </m:num>
                      <m:den>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3</m:t>
                        </m:r>
                      </m:den>
                    </m:f>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6500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600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5159</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215</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𝑘𝑛</m:t>
                    </m:r>
                  </m:oMath>
                </a14:m>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457200" lvl="0" indent="-274320" defTabSz="457200">
                  <a:lnSpc>
                    <a:spcPct val="115000"/>
                  </a:lnSpc>
                  <a:spcBef>
                    <a:spcPts val="2000"/>
                  </a:spcBef>
                  <a:spcAft>
                    <a:spcPts val="1000"/>
                  </a:spcAft>
                  <a:buClr>
                    <a:srgbClr val="A53010"/>
                  </a:buClr>
                  <a:buFont typeface="Wingdings 3" charset="2"/>
                  <a:buChar char=""/>
                </a:pPr>
                <a14:m>
                  <m:oMath xmlns:m="http://schemas.openxmlformats.org/officeDocument/2006/math">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𝑉</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𝑐</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083</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𝛼</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𝑠</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𝑑</m:t>
                            </m:r>
                          </m:num>
                          <m:den>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𝑏</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𝑜</m:t>
                                </m:r>
                              </m:sub>
                            </m:sSub>
                          </m:den>
                        </m:f>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e>
                    </m:d>
                    <m:rad>
                      <m:radPr>
                        <m:degHide m:val="on"/>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𝑓𝑐</m:t>
                        </m:r>
                      </m:e>
                    </m:rad>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𝑏</m:t>
                        </m:r>
                      </m:e>
                      <m: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𝑜</m:t>
                        </m:r>
                      </m:sub>
                    </m:sSub>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𝑑</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083</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40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600</m:t>
                            </m:r>
                          </m:num>
                          <m:den>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6500</m:t>
                            </m:r>
                          </m:den>
                        </m:f>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m:t>
                        </m:r>
                      </m:e>
                    </m:d>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28</m:t>
                        </m:r>
                      </m:e>
                    </m:rad>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6500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600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9750</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13</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𝑘𝑛</m:t>
                    </m:r>
                    <m:r>
                      <a:rPr lang="en-US" sz="20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oMath>
                </a14:m>
                <a:endParaRPr lang="en-US" sz="2000" dirty="0">
                  <a:solidFill>
                    <a:prstClr val="black">
                      <a:lumMod val="75000"/>
                      <a:lumOff val="25000"/>
                    </a:prstClr>
                  </a:solidFill>
                  <a:latin typeface="Calibri" panose="020F0502020204030204" pitchFamily="34" charset="0"/>
                  <a:ea typeface="Times New Roman" panose="02020603050405020304" pitchFamily="18" charset="0"/>
                  <a:cs typeface="Times New Roman" panose="02020603050405020304" pitchFamily="18" charset="0"/>
                </a:endParaRPr>
              </a:p>
              <a:p>
                <a:pPr marL="457200" lvl="0" indent="-274320" defTabSz="457200">
                  <a:lnSpc>
                    <a:spcPct val="115000"/>
                  </a:lnSpc>
                  <a:spcBef>
                    <a:spcPts val="2000"/>
                  </a:spcBef>
                  <a:spcAft>
                    <a:spcPts val="1000"/>
                  </a:spcAft>
                  <a:buClr>
                    <a:srgbClr val="A53010"/>
                  </a:buClr>
                  <a:buFont typeface="Wingdings 3" charset="2"/>
                  <a:buChar char=""/>
                </a:pPr>
                <a:r>
                  <a:rPr lang="en-US" sz="20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Minimum value from above = </a:t>
                </a:r>
                <a:r>
                  <a:rPr lang="en-US" sz="2000" b="1"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4729.28</a:t>
                </a:r>
                <a:r>
                  <a:rPr lang="en-US" sz="20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&gt; </a:t>
                </a:r>
                <a:r>
                  <a:rPr lang="en-US" sz="2000" b="1"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3252.96</a:t>
                </a:r>
                <a:r>
                  <a:rPr lang="en-US" sz="20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so its ok (thickness of slab acceptable). </a:t>
                </a:r>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457200" lvl="0" indent="-274320" defTabSz="457200">
                  <a:lnSpc>
                    <a:spcPct val="115000"/>
                  </a:lnSpc>
                  <a:spcBef>
                    <a:spcPts val="2000"/>
                  </a:spcBef>
                  <a:spcAft>
                    <a:spcPts val="1000"/>
                  </a:spcAft>
                  <a:buClr>
                    <a:srgbClr val="A53010"/>
                  </a:buClr>
                  <a:buFont typeface="Wingdings 3" charset="2"/>
                  <a:buChar char=""/>
                </a:pPr>
                <a:r>
                  <a:rPr lang="en-US" sz="2000" b="1"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h = 0.80 m (OK)</a:t>
                </a:r>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427703" y="1700848"/>
                <a:ext cx="11528840" cy="4794582"/>
              </a:xfrm>
              <a:prstGeom prst="rect">
                <a:avLst/>
              </a:prstGeom>
              <a:blipFill rotWithShape="0">
                <a:blip r:embed="rId2"/>
                <a:stretch>
                  <a:fillRect t="-254" b="-762"/>
                </a:stretch>
              </a:blipFill>
            </p:spPr>
            <p:txBody>
              <a:bodyPr/>
              <a:lstStyle/>
              <a:p>
                <a:r>
                  <a:rPr lang="en-US">
                    <a:noFill/>
                  </a:rPr>
                  <a:t> </a:t>
                </a:r>
              </a:p>
            </p:txBody>
          </p:sp>
        </mc:Fallback>
      </mc:AlternateContent>
    </p:spTree>
    <p:extLst>
      <p:ext uri="{BB962C8B-B14F-4D97-AF65-F5344CB8AC3E}">
        <p14:creationId xmlns:p14="http://schemas.microsoft.com/office/powerpoint/2010/main" val="306968463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97</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7095597" cy="984885"/>
          </a:xfrm>
          <a:prstGeom prst="rect">
            <a:avLst/>
          </a:prstGeom>
        </p:spPr>
        <p:txBody>
          <a:bodyPr wrap="none">
            <a:spAutoFit/>
          </a:bodyPr>
          <a:lstStyle/>
          <a:p>
            <a:pPr lvl="0"/>
            <a:r>
              <a:rPr lang="en-US" sz="4000" b="1" dirty="0" smtClean="0">
                <a:solidFill>
                  <a:srgbClr val="FFC000"/>
                </a:solidFill>
              </a:rPr>
              <a:t>6.3</a:t>
            </a:r>
            <a:r>
              <a:rPr lang="en-US" sz="4000" b="1" dirty="0">
                <a:solidFill>
                  <a:srgbClr val="FFC000"/>
                </a:solidFill>
              </a:rPr>
              <a:t>: </a:t>
            </a:r>
            <a:r>
              <a:rPr lang="en-US" sz="4000" b="1" dirty="0">
                <a:solidFill>
                  <a:schemeClr val="accent6">
                    <a:lumMod val="75000"/>
                  </a:schemeClr>
                </a:solidFill>
              </a:rPr>
              <a:t>Design Foundation by ETABs</a:t>
            </a:r>
            <a:br>
              <a:rPr lang="en-US" sz="4000" b="1" dirty="0">
                <a:solidFill>
                  <a:schemeClr val="accent6">
                    <a:lumMod val="75000"/>
                  </a:schemeClr>
                </a:solidFill>
              </a:rPr>
            </a:br>
            <a:endParaRPr lang="en-US" dirty="0">
              <a:solidFill>
                <a:schemeClr val="accent6">
                  <a:lumMod val="75000"/>
                </a:schemeClr>
              </a:solidFill>
            </a:endParaRPr>
          </a:p>
        </p:txBody>
      </p:sp>
      <p:sp>
        <p:nvSpPr>
          <p:cNvPr id="6" name="Rectangle 5"/>
          <p:cNvSpPr/>
          <p:nvPr/>
        </p:nvSpPr>
        <p:spPr>
          <a:xfrm>
            <a:off x="427703" y="1144145"/>
            <a:ext cx="8336469" cy="1077218"/>
          </a:xfrm>
          <a:prstGeom prst="rect">
            <a:avLst/>
          </a:prstGeom>
        </p:spPr>
        <p:txBody>
          <a:bodyPr wrap="square">
            <a:spAutoFit/>
          </a:bodyPr>
          <a:lstStyle/>
          <a:p>
            <a:pPr lvl="0"/>
            <a:r>
              <a:rPr lang="en-US" sz="3200" b="1" dirty="0" smtClean="0">
                <a:solidFill>
                  <a:srgbClr val="7030A0"/>
                </a:solidFill>
                <a:latin typeface="Century Gothic" panose="020B0502020202020204"/>
              </a:rPr>
              <a:t>6.3.1</a:t>
            </a:r>
            <a:r>
              <a:rPr lang="en-US" sz="3200" b="1" dirty="0" smtClean="0">
                <a:solidFill>
                  <a:srgbClr val="ED7D31">
                    <a:lumMod val="75000"/>
                  </a:srgbClr>
                </a:solidFill>
                <a:latin typeface="Century Gothic" panose="020B0502020202020204"/>
              </a:rPr>
              <a:t>:</a:t>
            </a:r>
            <a:r>
              <a:rPr lang="en-US" sz="3200" b="1" dirty="0">
                <a:solidFill>
                  <a:srgbClr val="ED7D31">
                    <a:lumMod val="50000"/>
                  </a:srgbClr>
                </a:solidFill>
                <a:latin typeface="Century Gothic" panose="020B0502020202020204"/>
              </a:rPr>
              <a:t> </a:t>
            </a:r>
            <a:r>
              <a:rPr lang="en-US" sz="3200" b="1" dirty="0" smtClean="0">
                <a:solidFill>
                  <a:srgbClr val="ED7D31">
                    <a:lumMod val="50000"/>
                  </a:srgbClr>
                </a:solidFill>
                <a:latin typeface="Century Gothic" panose="020B0502020202020204"/>
              </a:rPr>
              <a:t>Check </a:t>
            </a:r>
            <a:r>
              <a:rPr lang="en-US" sz="3200" b="1" dirty="0">
                <a:solidFill>
                  <a:srgbClr val="ED7D31">
                    <a:lumMod val="50000"/>
                  </a:srgbClr>
                </a:solidFill>
                <a:latin typeface="Century Gothic" panose="020B0502020202020204"/>
              </a:rPr>
              <a:t>pressure under foundation by service loads: </a:t>
            </a:r>
          </a:p>
        </p:txBody>
      </p:sp>
      <mc:AlternateContent xmlns:mc="http://schemas.openxmlformats.org/markup-compatibility/2006" xmlns:a14="http://schemas.microsoft.com/office/drawing/2010/main">
        <mc:Choice Requires="a14">
          <p:sp>
            <p:nvSpPr>
              <p:cNvPr id="11" name="Rectangle 10"/>
              <p:cNvSpPr/>
              <p:nvPr/>
            </p:nvSpPr>
            <p:spPr>
              <a:xfrm>
                <a:off x="591461" y="2837887"/>
                <a:ext cx="3839861" cy="2380203"/>
              </a:xfrm>
              <a:prstGeom prst="rect">
                <a:avLst/>
              </a:prstGeom>
            </p:spPr>
            <p:txBody>
              <a:bodyPr wrap="square">
                <a:spAutoFit/>
              </a:bodyPr>
              <a:lstStyle/>
              <a:p>
                <a:pPr marL="365760" lvl="0" indent="-274320" defTabSz="457200">
                  <a:lnSpc>
                    <a:spcPct val="115000"/>
                  </a:lnSpc>
                  <a:spcBef>
                    <a:spcPts val="2000"/>
                  </a:spcBef>
                  <a:spcAft>
                    <a:spcPts val="1000"/>
                  </a:spcAft>
                  <a:buClr>
                    <a:srgbClr val="A53010"/>
                  </a:buClr>
                  <a:buFont typeface="Wingdings 3" charset="2"/>
                  <a:buChar char=""/>
                </a:pP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Maximum value of stress under mat nearly equal to </a:t>
                </a:r>
                <a:r>
                  <a:rPr lang="en-US" sz="2400" b="1"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70 </a:t>
                </a:r>
                <a14:m>
                  <m:oMath xmlns:m="http://schemas.openxmlformats.org/officeDocument/2006/math">
                    <m:f>
                      <m:fPr>
                        <m:type m:val="skw"/>
                        <m:ctrlP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𝒌𝑵</m:t>
                        </m:r>
                      </m:num>
                      <m:den>
                        <m:sSup>
                          <m:sSupPr>
                            <m:ctrlP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𝒎</m:t>
                            </m:r>
                          </m:e>
                          <m:sup>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𝟐</m:t>
                            </m:r>
                          </m:sup>
                        </m:sSup>
                      </m:den>
                    </m:f>
                  </m:oMath>
                </a14:m>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&lt;&lt; </a:t>
                </a:r>
                <a:r>
                  <a:rPr lang="en-US" sz="2400" b="1"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343.35 </a:t>
                </a:r>
                <a14:m>
                  <m:oMath xmlns:m="http://schemas.openxmlformats.org/officeDocument/2006/math">
                    <m:f>
                      <m:fPr>
                        <m:type m:val="skw"/>
                        <m:ctrlP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𝒌𝑵</m:t>
                        </m:r>
                      </m:num>
                      <m:den>
                        <m:sSup>
                          <m:sSupPr>
                            <m:ctrlP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𝒎</m:t>
                            </m:r>
                          </m:e>
                          <m:sup>
                            <m:r>
                              <a:rPr lang="en-US" sz="2400" b="1"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𝟐</m:t>
                            </m:r>
                          </m:sup>
                        </m:sSup>
                      </m:den>
                    </m:f>
                  </m:oMath>
                </a14:m>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so its ok .</a:t>
                </a:r>
                <a:endParaRPr lang="en-US" sz="24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a:p>
                <a:pPr marL="342900" lvl="0" indent="-342900" defTabSz="457200">
                  <a:spcBef>
                    <a:spcPts val="1000"/>
                  </a:spcBef>
                  <a:buClr>
                    <a:srgbClr val="A53010"/>
                  </a:buClr>
                  <a:buFont typeface="Wingdings 3" charset="2"/>
                  <a:buChar char=""/>
                </a:pPr>
                <a:endParaRPr lang="en-US" dirty="0">
                  <a:solidFill>
                    <a:prstClr val="black">
                      <a:lumMod val="75000"/>
                      <a:lumOff val="25000"/>
                    </a:prstClr>
                  </a:solidFill>
                  <a:latin typeface="Century Gothic" panose="020B0502020202020204"/>
                </a:endParaRPr>
              </a:p>
            </p:txBody>
          </p:sp>
        </mc:Choice>
        <mc:Fallback xmlns="">
          <p:sp>
            <p:nvSpPr>
              <p:cNvPr id="11" name="Rectangle 10"/>
              <p:cNvSpPr>
                <a:spLocks noRot="1" noChangeAspect="1" noMove="1" noResize="1" noEditPoints="1" noAdjustHandles="1" noChangeArrowheads="1" noChangeShapeType="1" noTextEdit="1"/>
              </p:cNvSpPr>
              <p:nvPr/>
            </p:nvSpPr>
            <p:spPr>
              <a:xfrm>
                <a:off x="591461" y="2837887"/>
                <a:ext cx="3839861" cy="2380203"/>
              </a:xfrm>
              <a:prstGeom prst="rect">
                <a:avLst/>
              </a:prstGeom>
              <a:blipFill rotWithShape="0">
                <a:blip r:embed="rId2"/>
                <a:stretch>
                  <a:fillRect t="-1026" r="-19841" b="-6410"/>
                </a:stretch>
              </a:blipFill>
            </p:spPr>
            <p:txBody>
              <a:bodyPr/>
              <a:lstStyle/>
              <a:p>
                <a:r>
                  <a:rPr lang="en-US">
                    <a:noFill/>
                  </a:rPr>
                  <a:t> </a:t>
                </a:r>
              </a:p>
            </p:txBody>
          </p:sp>
        </mc:Fallback>
      </mc:AlternateContent>
      <p:pic>
        <p:nvPicPr>
          <p:cNvPr id="12" name="Content Placeholder 4"/>
          <p:cNvPicPr>
            <a:picLocks noChangeAspect="1"/>
          </p:cNvPicPr>
          <p:nvPr/>
        </p:nvPicPr>
        <p:blipFill>
          <a:blip r:embed="rId3"/>
          <a:stretch>
            <a:fillRect/>
          </a:stretch>
        </p:blipFill>
        <p:spPr>
          <a:xfrm>
            <a:off x="5089929" y="1754953"/>
            <a:ext cx="6525296" cy="4443211"/>
          </a:xfrm>
          <a:prstGeom prst="rect">
            <a:avLst/>
          </a:prstGeom>
        </p:spPr>
      </p:pic>
    </p:spTree>
    <p:extLst>
      <p:ext uri="{BB962C8B-B14F-4D97-AF65-F5344CB8AC3E}">
        <p14:creationId xmlns:p14="http://schemas.microsoft.com/office/powerpoint/2010/main" val="1993535546"/>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98</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7095597" cy="984885"/>
          </a:xfrm>
          <a:prstGeom prst="rect">
            <a:avLst/>
          </a:prstGeom>
        </p:spPr>
        <p:txBody>
          <a:bodyPr wrap="none">
            <a:spAutoFit/>
          </a:bodyPr>
          <a:lstStyle/>
          <a:p>
            <a:pPr lvl="0"/>
            <a:r>
              <a:rPr lang="en-US" sz="4000" b="1" dirty="0" smtClean="0">
                <a:solidFill>
                  <a:srgbClr val="FFC000"/>
                </a:solidFill>
              </a:rPr>
              <a:t>6.3</a:t>
            </a:r>
            <a:r>
              <a:rPr lang="en-US" sz="4000" b="1" dirty="0">
                <a:solidFill>
                  <a:srgbClr val="FFC000"/>
                </a:solidFill>
              </a:rPr>
              <a:t>: </a:t>
            </a:r>
            <a:r>
              <a:rPr lang="en-US" sz="4000" b="1" dirty="0">
                <a:solidFill>
                  <a:schemeClr val="accent6">
                    <a:lumMod val="75000"/>
                  </a:schemeClr>
                </a:solidFill>
              </a:rPr>
              <a:t>Design Foundation by ETABs</a:t>
            </a:r>
            <a:br>
              <a:rPr lang="en-US" sz="4000" b="1" dirty="0">
                <a:solidFill>
                  <a:schemeClr val="accent6">
                    <a:lumMod val="75000"/>
                  </a:schemeClr>
                </a:solidFill>
              </a:rPr>
            </a:br>
            <a:endParaRPr lang="en-US" dirty="0">
              <a:solidFill>
                <a:schemeClr val="accent6">
                  <a:lumMod val="75000"/>
                </a:schemeClr>
              </a:solidFill>
            </a:endParaRPr>
          </a:p>
        </p:txBody>
      </p:sp>
      <p:sp>
        <p:nvSpPr>
          <p:cNvPr id="6" name="Rectangle 5"/>
          <p:cNvSpPr/>
          <p:nvPr/>
        </p:nvSpPr>
        <p:spPr>
          <a:xfrm>
            <a:off x="427703" y="1113450"/>
            <a:ext cx="8336469" cy="584775"/>
          </a:xfrm>
          <a:prstGeom prst="rect">
            <a:avLst/>
          </a:prstGeom>
        </p:spPr>
        <p:txBody>
          <a:bodyPr wrap="square">
            <a:spAutoFit/>
          </a:bodyPr>
          <a:lstStyle/>
          <a:p>
            <a:pPr lvl="0"/>
            <a:r>
              <a:rPr lang="en-US" sz="3200" b="1" dirty="0" smtClean="0">
                <a:solidFill>
                  <a:srgbClr val="7030A0"/>
                </a:solidFill>
                <a:latin typeface="Century Gothic" panose="020B0502020202020204"/>
              </a:rPr>
              <a:t>6.3.2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a:t>
            </a:r>
            <a:r>
              <a:rPr lang="en-US" sz="3200" b="1" dirty="0">
                <a:solidFill>
                  <a:srgbClr val="ED7D31">
                    <a:lumMod val="50000"/>
                  </a:srgbClr>
                </a:solidFill>
                <a:latin typeface="Century Gothic" panose="020B0502020202020204"/>
              </a:rPr>
              <a:t>Punching Shear Check: </a:t>
            </a:r>
          </a:p>
        </p:txBody>
      </p:sp>
      <p:sp>
        <p:nvSpPr>
          <p:cNvPr id="13" name="Rectangle 12"/>
          <p:cNvSpPr/>
          <p:nvPr/>
        </p:nvSpPr>
        <p:spPr>
          <a:xfrm>
            <a:off x="608861" y="2113280"/>
            <a:ext cx="2767385" cy="295465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As picture shows there is no Punching shear in foundation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so its </a:t>
            </a:r>
            <a:r>
              <a:rPr kumimoji="0" lang="en-US" sz="28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ok</a:t>
            </a:r>
            <a: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a:t>
            </a:r>
            <a:br>
              <a:rPr kumimoji="0" lang="en-US" sz="28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br>
            <a:endParaRPr kumimoji="0" lang="en-US" sz="1800" b="0" i="0" u="none" strike="noStrike" kern="0" cap="none" spc="0" normalizeH="0" baseline="0" noProof="0" dirty="0" smtClean="0">
              <a:ln>
                <a:noFill/>
              </a:ln>
              <a:solidFill>
                <a:sysClr val="windowText" lastClr="000000"/>
              </a:solidFill>
              <a:effectLst/>
              <a:uLnTx/>
              <a:uFillTx/>
            </a:endParaRPr>
          </a:p>
        </p:txBody>
      </p:sp>
      <p:pic>
        <p:nvPicPr>
          <p:cNvPr id="14" name="Content Placeholder 3"/>
          <p:cNvPicPr>
            <a:picLocks/>
          </p:cNvPicPr>
          <p:nvPr/>
        </p:nvPicPr>
        <p:blipFill>
          <a:blip r:embed="rId2">
            <a:extLst>
              <a:ext uri="{28A0092B-C50C-407E-A947-70E740481C1C}">
                <a14:useLocalDpi xmlns:a14="http://schemas.microsoft.com/office/drawing/2010/main" val="0"/>
              </a:ext>
            </a:extLst>
          </a:blip>
          <a:stretch>
            <a:fillRect/>
          </a:stretch>
        </p:blipFill>
        <p:spPr>
          <a:xfrm>
            <a:off x="3856152" y="1605893"/>
            <a:ext cx="7403657" cy="4402206"/>
          </a:xfrm>
          <a:prstGeom prst="rect">
            <a:avLst/>
          </a:prstGeom>
        </p:spPr>
      </p:pic>
      <p:sp>
        <p:nvSpPr>
          <p:cNvPr id="15" name="Rectangle 14"/>
          <p:cNvSpPr/>
          <p:nvPr/>
        </p:nvSpPr>
        <p:spPr>
          <a:xfrm>
            <a:off x="4772955" y="5850004"/>
            <a:ext cx="5120312" cy="523220"/>
          </a:xfrm>
          <a:prstGeom prst="rect">
            <a:avLst/>
          </a:prstGeom>
        </p:spPr>
        <p:txBody>
          <a:bodyPr wrap="none">
            <a:spAutoFit/>
          </a:bodyPr>
          <a:lstStyle/>
          <a:p>
            <a:pPr lvl="0">
              <a:defRPr/>
            </a:pPr>
            <a:r>
              <a:rPr lang="en-US" sz="2800" kern="0" dirty="0">
                <a:latin typeface="Calibri" panose="020F0502020204030204" pitchFamily="34" charset="0"/>
                <a:ea typeface="Calibri" panose="020F0502020204030204" pitchFamily="34" charset="0"/>
                <a:cs typeface="Arial" panose="020B0604020202020204" pitchFamily="34" charset="0"/>
              </a:rPr>
              <a:t>Punching Shear vales from </a:t>
            </a:r>
            <a:r>
              <a:rPr lang="en-US" sz="2800" kern="0" dirty="0" smtClean="0">
                <a:latin typeface="Calibri" panose="020F0502020204030204" pitchFamily="34" charset="0"/>
                <a:ea typeface="Calibri" panose="020F0502020204030204" pitchFamily="34" charset="0"/>
                <a:cs typeface="Arial" panose="020B0604020202020204" pitchFamily="34" charset="0"/>
              </a:rPr>
              <a:t>ETABs</a:t>
            </a:r>
            <a:endParaRPr lang="en-US" kern="0" dirty="0"/>
          </a:p>
        </p:txBody>
      </p:sp>
    </p:spTree>
    <p:extLst>
      <p:ext uri="{BB962C8B-B14F-4D97-AF65-F5344CB8AC3E}">
        <p14:creationId xmlns:p14="http://schemas.microsoft.com/office/powerpoint/2010/main" val="3014677426"/>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10" name="Rectangle 9"/>
          <p:cNvSpPr/>
          <p:nvPr/>
        </p:nvSpPr>
        <p:spPr>
          <a:xfrm>
            <a:off x="427703" y="471948"/>
            <a:ext cx="11312013" cy="585511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b="1" smtClean="0"/>
              <a:t>07-Jun-20</a:t>
            </a:r>
            <a:endParaRPr lang="en-US" b="1"/>
          </a:p>
        </p:txBody>
      </p:sp>
      <p:sp>
        <p:nvSpPr>
          <p:cNvPr id="3" name="Footer Placeholder 2"/>
          <p:cNvSpPr>
            <a:spLocks noGrp="1"/>
          </p:cNvSpPr>
          <p:nvPr>
            <p:ph type="ftr" sz="quarter" idx="11"/>
          </p:nvPr>
        </p:nvSpPr>
        <p:spPr/>
        <p:txBody>
          <a:bodyPr/>
          <a:lstStyle/>
          <a:p>
            <a:r>
              <a:rPr lang="en-US" sz="1400" b="1" smtClean="0"/>
              <a:t>Graduation project II</a:t>
            </a:r>
            <a:endParaRPr lang="en-US" sz="1400" b="1" dirty="0"/>
          </a:p>
        </p:txBody>
      </p:sp>
      <p:sp>
        <p:nvSpPr>
          <p:cNvPr id="4" name="Slide Number Placeholder 3"/>
          <p:cNvSpPr>
            <a:spLocks noGrp="1"/>
          </p:cNvSpPr>
          <p:nvPr>
            <p:ph type="sldNum" sz="quarter" idx="12"/>
          </p:nvPr>
        </p:nvSpPr>
        <p:spPr>
          <a:xfrm>
            <a:off x="10913806" y="6356350"/>
            <a:ext cx="439994" cy="365125"/>
          </a:xfrm>
          <a:solidFill>
            <a:srgbClr val="FFC000"/>
          </a:solidFill>
        </p:spPr>
        <p:txBody>
          <a:bodyPr/>
          <a:lstStyle/>
          <a:p>
            <a:pPr algn="ctr"/>
            <a:fld id="{2856B1DD-6134-4C1B-AFE9-F96904C6F549}" type="slidenum">
              <a:rPr lang="en-US" sz="1800" b="1" smtClean="0">
                <a:solidFill>
                  <a:schemeClr val="accent6">
                    <a:lumMod val="75000"/>
                  </a:schemeClr>
                </a:solidFill>
              </a:rPr>
              <a:pPr algn="ctr"/>
              <a:t>99</a:t>
            </a:fld>
            <a:endParaRPr lang="en-US" sz="1800" b="1">
              <a:solidFill>
                <a:schemeClr val="accent6">
                  <a:lumMod val="75000"/>
                </a:schemeClr>
              </a:solidFill>
            </a:endParaRPr>
          </a:p>
        </p:txBody>
      </p:sp>
      <p:grpSp>
        <p:nvGrpSpPr>
          <p:cNvPr id="7" name="مجموعة 8"/>
          <p:cNvGrpSpPr/>
          <p:nvPr/>
        </p:nvGrpSpPr>
        <p:grpSpPr>
          <a:xfrm>
            <a:off x="186362" y="195562"/>
            <a:ext cx="3721961" cy="461664"/>
            <a:chOff x="609600" y="381000"/>
            <a:chExt cx="2667000" cy="724566"/>
          </a:xfrm>
        </p:grpSpPr>
        <p:sp>
          <p:nvSpPr>
            <p:cNvPr id="8" name="مربع نص 4"/>
            <p:cNvSpPr txBox="1"/>
            <p:nvPr/>
          </p:nvSpPr>
          <p:spPr>
            <a:xfrm>
              <a:off x="990600" y="381000"/>
              <a:ext cx="2286000" cy="724566"/>
            </a:xfrm>
            <a:prstGeom prst="rect">
              <a:avLst/>
            </a:prstGeom>
            <a:solidFill>
              <a:schemeClr val="bg1">
                <a:lumMod val="50000"/>
              </a:schemeClr>
            </a:solidFill>
          </p:spPr>
          <p:txBody>
            <a:bodyPr wrap="square" rtlCol="0">
              <a:spAutoFit/>
            </a:bodyPr>
            <a:lstStyle/>
            <a:p>
              <a:pPr algn="ctr">
                <a:defRPr/>
              </a:pPr>
              <a:r>
                <a:rPr lang="en-US" sz="2400" b="1" dirty="0">
                  <a:solidFill>
                    <a:schemeClr val="bg1"/>
                  </a:solidFill>
                </a:rPr>
                <a:t>Design of Footing</a:t>
              </a:r>
            </a:p>
          </p:txBody>
        </p:sp>
        <p:sp>
          <p:nvSpPr>
            <p:cNvPr id="9" name="مربع نص 6"/>
            <p:cNvSpPr txBox="1"/>
            <p:nvPr/>
          </p:nvSpPr>
          <p:spPr>
            <a:xfrm>
              <a:off x="609600" y="381000"/>
              <a:ext cx="381000" cy="627959"/>
            </a:xfrm>
            <a:prstGeom prst="rect">
              <a:avLst/>
            </a:prstGeom>
            <a:solidFill>
              <a:srgbClr val="FFC000"/>
            </a:solidFill>
          </p:spPr>
          <p:txBody>
            <a:bodyPr wrap="square" rtlCol="0">
              <a:spAutoFit/>
            </a:bodyPr>
            <a:lstStyle/>
            <a:p>
              <a:pPr algn="ctr"/>
              <a:r>
                <a:rPr lang="en-US" sz="2000" b="1" dirty="0" smtClean="0"/>
                <a:t>6</a:t>
              </a:r>
              <a:endParaRPr lang="en-US" sz="1400" b="1" dirty="0"/>
            </a:p>
          </p:txBody>
        </p:sp>
      </p:grpSp>
      <p:sp>
        <p:nvSpPr>
          <p:cNvPr id="5" name="Rectangle 4"/>
          <p:cNvSpPr/>
          <p:nvPr/>
        </p:nvSpPr>
        <p:spPr>
          <a:xfrm>
            <a:off x="452216" y="621008"/>
            <a:ext cx="7095597" cy="984885"/>
          </a:xfrm>
          <a:prstGeom prst="rect">
            <a:avLst/>
          </a:prstGeom>
        </p:spPr>
        <p:txBody>
          <a:bodyPr wrap="none">
            <a:spAutoFit/>
          </a:bodyPr>
          <a:lstStyle/>
          <a:p>
            <a:pPr lvl="0"/>
            <a:r>
              <a:rPr lang="en-US" sz="4000" b="1" dirty="0" smtClean="0">
                <a:solidFill>
                  <a:srgbClr val="FFC000"/>
                </a:solidFill>
              </a:rPr>
              <a:t>6.3</a:t>
            </a:r>
            <a:r>
              <a:rPr lang="en-US" sz="4000" b="1" dirty="0">
                <a:solidFill>
                  <a:srgbClr val="FFC000"/>
                </a:solidFill>
              </a:rPr>
              <a:t>: </a:t>
            </a:r>
            <a:r>
              <a:rPr lang="en-US" sz="4000" b="1" dirty="0">
                <a:solidFill>
                  <a:schemeClr val="accent6">
                    <a:lumMod val="75000"/>
                  </a:schemeClr>
                </a:solidFill>
              </a:rPr>
              <a:t>Design Foundation by ETABs</a:t>
            </a:r>
            <a:br>
              <a:rPr lang="en-US" sz="4000" b="1" dirty="0">
                <a:solidFill>
                  <a:schemeClr val="accent6">
                    <a:lumMod val="75000"/>
                  </a:schemeClr>
                </a:solidFill>
              </a:rPr>
            </a:br>
            <a:endParaRPr lang="en-US" dirty="0">
              <a:solidFill>
                <a:schemeClr val="accent6">
                  <a:lumMod val="75000"/>
                </a:schemeClr>
              </a:solidFill>
            </a:endParaRPr>
          </a:p>
        </p:txBody>
      </p:sp>
      <p:sp>
        <p:nvSpPr>
          <p:cNvPr id="6" name="Rectangle 5"/>
          <p:cNvSpPr/>
          <p:nvPr/>
        </p:nvSpPr>
        <p:spPr>
          <a:xfrm>
            <a:off x="427703" y="1170178"/>
            <a:ext cx="8336469" cy="584775"/>
          </a:xfrm>
          <a:prstGeom prst="rect">
            <a:avLst/>
          </a:prstGeom>
        </p:spPr>
        <p:txBody>
          <a:bodyPr wrap="square">
            <a:spAutoFit/>
          </a:bodyPr>
          <a:lstStyle/>
          <a:p>
            <a:pPr lvl="0"/>
            <a:r>
              <a:rPr lang="en-US" sz="3200" b="1" dirty="0" smtClean="0">
                <a:solidFill>
                  <a:srgbClr val="7030A0"/>
                </a:solidFill>
                <a:latin typeface="Century Gothic" panose="020B0502020202020204"/>
              </a:rPr>
              <a:t>6.3.2</a:t>
            </a:r>
            <a:r>
              <a:rPr lang="en-US" sz="3200" b="1" dirty="0" smtClean="0">
                <a:solidFill>
                  <a:srgbClr val="ED7D31">
                    <a:lumMod val="75000"/>
                  </a:srgbClr>
                </a:solidFill>
                <a:latin typeface="Century Gothic" panose="020B0502020202020204"/>
              </a:rPr>
              <a:t>:</a:t>
            </a:r>
            <a:r>
              <a:rPr lang="en-US" sz="3200" b="1" dirty="0" smtClean="0">
                <a:solidFill>
                  <a:srgbClr val="ED7D31">
                    <a:lumMod val="50000"/>
                  </a:srgbClr>
                </a:solidFill>
                <a:latin typeface="Century Gothic" panose="020B0502020202020204"/>
              </a:rPr>
              <a:t> </a:t>
            </a:r>
            <a:r>
              <a:rPr lang="en-US" sz="3200" b="1" dirty="0">
                <a:solidFill>
                  <a:srgbClr val="ED7D31">
                    <a:lumMod val="50000"/>
                  </a:srgbClr>
                </a:solidFill>
                <a:latin typeface="Century Gothic" panose="020B0502020202020204"/>
              </a:rPr>
              <a:t>Punching Shear Check: </a:t>
            </a:r>
          </a:p>
        </p:txBody>
      </p:sp>
      <p:sp>
        <p:nvSpPr>
          <p:cNvPr id="11" name="Rectangle 10"/>
          <p:cNvSpPr/>
          <p:nvPr/>
        </p:nvSpPr>
        <p:spPr>
          <a:xfrm>
            <a:off x="584979" y="1882279"/>
            <a:ext cx="5561430" cy="156966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As picture shows there is no Punching shear in foundation so its </a:t>
            </a:r>
            <a:r>
              <a:rPr kumimoji="0" lang="en-US" sz="3200" b="1"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ok</a:t>
            </a:r>
            <a:r>
              <a:rPr kumimoji="0" lang="en-US" sz="3200" b="0" i="0" u="none" strike="noStrike" kern="0" cap="none" spc="0" normalizeH="0" baseline="0" noProof="0" dirty="0" smtClean="0">
                <a:ln>
                  <a:noFill/>
                </a:ln>
                <a:solidFill>
                  <a:prstClr val="black">
                    <a:lumMod val="85000"/>
                    <a:lumOff val="15000"/>
                  </a:prstClr>
                </a:solidFill>
                <a:effectLst/>
                <a:uLnTx/>
                <a:uFillTx/>
                <a:latin typeface="Century Gothic" panose="020B0502020202020204"/>
              </a:rPr>
              <a:t>.</a:t>
            </a:r>
            <a:endParaRPr kumimoji="0" lang="en-US" sz="1600" b="0" i="0" u="none" strike="noStrike" kern="0" cap="none" spc="0" normalizeH="0" baseline="0" noProof="0" dirty="0" smtClean="0">
              <a:ln>
                <a:noFill/>
              </a:ln>
              <a:solidFill>
                <a:sysClr val="windowText" lastClr="000000"/>
              </a:solidFill>
              <a:effectLst/>
              <a:uLnTx/>
              <a:uFillTx/>
            </a:endParaRPr>
          </a:p>
        </p:txBody>
      </p:sp>
      <p:sp>
        <p:nvSpPr>
          <p:cNvPr id="12" name="Rectangle 11"/>
          <p:cNvSpPr/>
          <p:nvPr/>
        </p:nvSpPr>
        <p:spPr>
          <a:xfrm>
            <a:off x="6843175" y="1723567"/>
            <a:ext cx="4672550" cy="836126"/>
          </a:xfrm>
          <a:prstGeom prst="rect">
            <a:avLst/>
          </a:prstGeom>
        </p:spPr>
        <p:txBody>
          <a:bodyPr wrap="square">
            <a:spAutoFit/>
          </a:bodyPr>
          <a:lstStyle/>
          <a:p>
            <a:pPr marL="342900" lvl="0" indent="-342900" defTabSz="457200">
              <a:spcBef>
                <a:spcPts val="1000"/>
              </a:spcBef>
              <a:buClr>
                <a:srgbClr val="A53010"/>
              </a:buClr>
              <a:buFont typeface="Wingdings 3" charset="2"/>
              <a:buChar char=""/>
            </a:pPr>
            <a:r>
              <a:rPr lang="en-US" sz="2000" dirty="0">
                <a:solidFill>
                  <a:prstClr val="black">
                    <a:lumMod val="75000"/>
                    <a:lumOff val="25000"/>
                  </a:prstClr>
                </a:solidFill>
                <a:latin typeface="Century Gothic" panose="020B0502020202020204"/>
              </a:rPr>
              <a:t>Punching Shear vales from ETABs:</a:t>
            </a:r>
          </a:p>
          <a:p>
            <a:pPr lvl="0" defTabSz="457200">
              <a:spcBef>
                <a:spcPts val="1000"/>
              </a:spcBef>
              <a:buClr>
                <a:srgbClr val="A53010"/>
              </a:buClr>
            </a:pPr>
            <a:endParaRPr lang="en-US" sz="2000" dirty="0">
              <a:solidFill>
                <a:prstClr val="black">
                  <a:lumMod val="75000"/>
                  <a:lumOff val="25000"/>
                </a:prstClr>
              </a:solidFill>
              <a:latin typeface="Century Gothic" panose="020B0502020202020204"/>
            </a:endParaRPr>
          </a:p>
        </p:txBody>
      </p:sp>
      <p:pic>
        <p:nvPicPr>
          <p:cNvPr id="13" name="Content Placeholder 6"/>
          <p:cNvPicPr>
            <a:picLocks noChangeAspect="1"/>
          </p:cNvPicPr>
          <p:nvPr/>
        </p:nvPicPr>
        <p:blipFill>
          <a:blip r:embed="rId2"/>
          <a:stretch>
            <a:fillRect/>
          </a:stretch>
        </p:blipFill>
        <p:spPr>
          <a:xfrm>
            <a:off x="6609242" y="2046768"/>
            <a:ext cx="5288924" cy="4292958"/>
          </a:xfrm>
          <a:prstGeom prst="rect">
            <a:avLst/>
          </a:prstGeom>
        </p:spPr>
      </p:pic>
      <mc:AlternateContent xmlns:mc="http://schemas.openxmlformats.org/markup-compatibility/2006" xmlns:a14="http://schemas.microsoft.com/office/drawing/2010/main">
        <mc:Choice Requires="a14">
          <p:sp>
            <p:nvSpPr>
              <p:cNvPr id="14" name="Rectangle 13"/>
              <p:cNvSpPr/>
              <p:nvPr/>
            </p:nvSpPr>
            <p:spPr>
              <a:xfrm>
                <a:off x="493392" y="3687890"/>
                <a:ext cx="6115850" cy="2416559"/>
              </a:xfrm>
              <a:prstGeom prst="rect">
                <a:avLst/>
              </a:prstGeom>
            </p:spPr>
            <p:txBody>
              <a:bodyPr wrap="square">
                <a:spAutoFit/>
              </a:bodyPr>
              <a:lstStyle/>
              <a:p>
                <a:pPr marL="365760" lvl="0" indent="-274320" defTabSz="457200">
                  <a:lnSpc>
                    <a:spcPct val="115000"/>
                  </a:lnSpc>
                  <a:spcBef>
                    <a:spcPts val="2000"/>
                  </a:spcBef>
                  <a:spcAft>
                    <a:spcPts val="1000"/>
                  </a:spcAft>
                  <a:buClr>
                    <a:srgbClr val="A53010"/>
                  </a:buClr>
                  <a:buFont typeface="Wingdings 3" charset="2"/>
                  <a:buChar char=""/>
                </a:pP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Which the maximum value from circular column equal to 0.542</a:t>
                </a:r>
              </a:p>
              <a:p>
                <a:pPr marL="365760" lvl="0" indent="-274320" defTabSz="457200">
                  <a:lnSpc>
                    <a:spcPct val="115000"/>
                  </a:lnSpc>
                  <a:spcBef>
                    <a:spcPts val="2000"/>
                  </a:spcBef>
                  <a:spcAft>
                    <a:spcPts val="1000"/>
                  </a:spcAft>
                  <a:buClr>
                    <a:srgbClr val="A53010"/>
                  </a:buClr>
                  <a:buFont typeface="Wingdings 3" charset="2"/>
                  <a:buChar char=""/>
                </a:pPr>
                <a:r>
                  <a:rPr lang="en-US" sz="24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All of ratios less than one so its ok , which these ratios equal to </a:t>
                </a:r>
                <a14:m>
                  <m:oMath xmlns:m="http://schemas.openxmlformats.org/officeDocument/2006/math">
                    <m:f>
                      <m:fPr>
                        <m:ctrlP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𝐷𝑒𝑠𝑖𝑔𝑛</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𝑆</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h</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𝑒𝑎𝑟</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num>
                      <m:den>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𝐶𝑜𝑛𝑐𝑟𝑒𝑡𝑒</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𝑆</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h</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𝑒𝑎𝑟</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𝐶𝑎𝑝𝑎𝑐𝑖𝑡𝑦</m:t>
                        </m:r>
                        <m:r>
                          <a:rPr lang="en-US" sz="2400" i="1">
                            <a:solidFill>
                              <a:prstClr val="black">
                                <a:lumMod val="75000"/>
                                <a:lumOff val="25000"/>
                              </a:prstClr>
                            </a:solidFill>
                            <a:latin typeface="Cambria Math" panose="02040503050406030204" pitchFamily="18" charset="0"/>
                            <a:ea typeface="Times New Roman" panose="02020603050405020304" pitchFamily="18" charset="0"/>
                            <a:cs typeface="Times New Roman" panose="02020603050405020304" pitchFamily="18" charset="0"/>
                          </a:rPr>
                          <m:t> </m:t>
                        </m:r>
                      </m:den>
                    </m:f>
                  </m:oMath>
                </a14:m>
                <a:r>
                  <a:rPr lang="en-US" sz="2000" dirty="0">
                    <a:solidFill>
                      <a:prstClr val="black">
                        <a:lumMod val="75000"/>
                        <a:lumOff val="25000"/>
                      </a:prstClr>
                    </a:solidFill>
                    <a:latin typeface="Times New Roman" panose="02020603050405020304" pitchFamily="18" charset="0"/>
                    <a:ea typeface="Times New Roman" panose="02020603050405020304" pitchFamily="18" charset="0"/>
                    <a:cs typeface="Arial" panose="020B0604020202020204" pitchFamily="34" charset="0"/>
                  </a:rPr>
                  <a:t>   . </a:t>
                </a:r>
                <a:endParaRPr lang="en-US" sz="2000" dirty="0">
                  <a:solidFill>
                    <a:prstClr val="black">
                      <a:lumMod val="75000"/>
                      <a:lumOff val="25000"/>
                    </a:prstClr>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493392" y="3687890"/>
                <a:ext cx="6115850" cy="2416559"/>
              </a:xfrm>
              <a:prstGeom prst="rect">
                <a:avLst/>
              </a:prstGeom>
              <a:blipFill rotWithShape="0">
                <a:blip r:embed="rId3"/>
                <a:stretch>
                  <a:fillRect t="-1010" r="-1296"/>
                </a:stretch>
              </a:blipFill>
            </p:spPr>
            <p:txBody>
              <a:bodyPr/>
              <a:lstStyle/>
              <a:p>
                <a:r>
                  <a:rPr lang="en-US">
                    <a:noFill/>
                  </a:rPr>
                  <a:t> </a:t>
                </a:r>
              </a:p>
            </p:txBody>
          </p:sp>
        </mc:Fallback>
      </mc:AlternateContent>
    </p:spTree>
    <p:extLst>
      <p:ext uri="{BB962C8B-B14F-4D97-AF65-F5344CB8AC3E}">
        <p14:creationId xmlns:p14="http://schemas.microsoft.com/office/powerpoint/2010/main" val="21248897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1986</TotalTime>
  <Words>4040</Words>
  <Application>Microsoft Office PowerPoint</Application>
  <PresentationFormat>Widescreen</PresentationFormat>
  <Paragraphs>1643</Paragraphs>
  <Slides>125</Slides>
  <Notes>10</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125</vt:i4>
      </vt:variant>
    </vt:vector>
  </HeadingPairs>
  <TitlesOfParts>
    <vt:vector size="143" baseType="lpstr">
      <vt:lpstr>Andalus</vt:lpstr>
      <vt:lpstr>Arial</vt:lpstr>
      <vt:lpstr>Arial Black</vt:lpstr>
      <vt:lpstr>Bell MT</vt:lpstr>
      <vt:lpstr>Berlin Sans FB Demi</vt:lpstr>
      <vt:lpstr>Book Antiqua</vt:lpstr>
      <vt:lpstr>Calibri</vt:lpstr>
      <vt:lpstr>Calibri Light</vt:lpstr>
      <vt:lpstr>Cambria Math</vt:lpstr>
      <vt:lpstr>Candara</vt:lpstr>
      <vt:lpstr>Century Gothic</vt:lpstr>
      <vt:lpstr>Segoe UI (Body)</vt:lpstr>
      <vt:lpstr>Segoe UI Black</vt:lpstr>
      <vt:lpstr>Tahoma</vt:lpstr>
      <vt:lpstr>Times New Roman</vt:lpstr>
      <vt:lpstr>Wingdings</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shata</dc:creator>
  <cp:lastModifiedBy>USER</cp:lastModifiedBy>
  <cp:revision>197</cp:revision>
  <dcterms:created xsi:type="dcterms:W3CDTF">2020-06-03T10:33:42Z</dcterms:created>
  <dcterms:modified xsi:type="dcterms:W3CDTF">2020-06-07T10:42:16Z</dcterms:modified>
</cp:coreProperties>
</file>