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19" autoAdjust="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1/17/2022</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1/17/2022</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1/17/2022</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1/17/2022</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1/17/2022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1/17/2022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1/17/2022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1/17/2022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1/17/2022</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1/17/2022</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1/17/2022</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Najah National University">
            <a:extLst>
              <a:ext uri="{FF2B5EF4-FFF2-40B4-BE49-F238E27FC236}">
                <a16:creationId xmlns:a16="http://schemas.microsoft.com/office/drawing/2014/main" id="{947752CA-1CE5-4F44-9A5E-4AAF052A787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7637" y="692081"/>
            <a:ext cx="1736725" cy="1736725"/>
          </a:xfrm>
          <a:prstGeom prst="rect">
            <a:avLst/>
          </a:prstGeom>
          <a:noFill/>
          <a:ln>
            <a:noFill/>
          </a:ln>
        </p:spPr>
      </p:pic>
      <p:sp>
        <p:nvSpPr>
          <p:cNvPr id="6" name="TextBox 5">
            <a:extLst>
              <a:ext uri="{FF2B5EF4-FFF2-40B4-BE49-F238E27FC236}">
                <a16:creationId xmlns:a16="http://schemas.microsoft.com/office/drawing/2014/main" id="{B6B8FD87-3123-4378-9564-0435ECC238B1}"/>
              </a:ext>
            </a:extLst>
          </p:cNvPr>
          <p:cNvSpPr txBox="1"/>
          <p:nvPr/>
        </p:nvSpPr>
        <p:spPr>
          <a:xfrm>
            <a:off x="563217" y="2428806"/>
            <a:ext cx="11065564" cy="1966372"/>
          </a:xfrm>
          <a:prstGeom prst="rect">
            <a:avLst/>
          </a:prstGeom>
          <a:noFill/>
        </p:spPr>
        <p:txBody>
          <a:bodyPr wrap="square">
            <a:spAutoFit/>
          </a:bodyPr>
          <a:lstStyle/>
          <a:p>
            <a:pPr marL="0" marR="0" algn="ctr">
              <a:lnSpc>
                <a:spcPct val="150000"/>
              </a:lnSpc>
              <a:spcBef>
                <a:spcPts val="0"/>
              </a:spcBef>
              <a:spcAft>
                <a:spcPts val="1000"/>
              </a:spcAft>
            </a:pPr>
            <a:r>
              <a:rPr lang="en-GB" sz="1800" dirty="0">
                <a:solidFill>
                  <a:srgbClr val="3B3838"/>
                </a:solidFill>
                <a:effectLst/>
                <a:latin typeface="Times New Roman" panose="02020603050405020304" pitchFamily="18" charset="0"/>
                <a:ea typeface="Calibri" panose="020F0502020204030204" pitchFamily="34" charset="0"/>
                <a:cs typeface="Arial" panose="020B0604020202020204" pitchFamily="34" charset="0"/>
              </a:rPr>
              <a:t>Graduation Project 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1000"/>
              </a:spcAft>
            </a:pPr>
            <a:r>
              <a:rPr lang="ar-JO" sz="1800" b="1" dirty="0">
                <a:solidFill>
                  <a:srgbClr val="3B3838"/>
                </a:solidFill>
                <a:effectLst/>
                <a:latin typeface="Calibri" panose="020F0502020204030204" pitchFamily="34" charset="0"/>
                <a:ea typeface="Calibri" panose="020F0502020204030204" pitchFamily="34" charset="0"/>
                <a:cs typeface="Times New Roman" panose="02020603050405020304" pitchFamily="18" charset="0"/>
              </a:rPr>
              <a:t>202</a:t>
            </a:r>
            <a:r>
              <a:rPr lang="en-GB" sz="1800" b="1" dirty="0">
                <a:solidFill>
                  <a:srgbClr val="3B3838"/>
                </a:solidFill>
                <a:effectLst/>
                <a:latin typeface="Times New Roman" panose="02020603050405020304" pitchFamily="18" charset="0"/>
                <a:ea typeface="Calibri" panose="020F0502020204030204" pitchFamily="34" charset="0"/>
                <a:cs typeface="Arial" panose="020B0604020202020204" pitchFamily="34" charset="0"/>
              </a:rPr>
              <a:t>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1000"/>
              </a:spcAft>
            </a:pPr>
            <a:r>
              <a:rPr lang="en-GB" sz="1800" b="1" dirty="0">
                <a:effectLst/>
                <a:latin typeface="Times New Roman" panose="02020603050405020304" pitchFamily="18" charset="0"/>
                <a:ea typeface="Calibri" panose="020F0502020204030204" pitchFamily="34" charset="0"/>
                <a:cs typeface="Arial" panose="020B0604020202020204" pitchFamily="34" charset="0"/>
              </a:rPr>
              <a:t>“The role of organizational citizenship behaviour is a mediator in the effect of green human resources management and corporate social responsibility on sustainable performance in the higher educational sector”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TextBox 7">
            <a:extLst>
              <a:ext uri="{FF2B5EF4-FFF2-40B4-BE49-F238E27FC236}">
                <a16:creationId xmlns:a16="http://schemas.microsoft.com/office/drawing/2014/main" id="{971B4040-DEEF-4FA7-846E-2BA39E1BFA53}"/>
              </a:ext>
            </a:extLst>
          </p:cNvPr>
          <p:cNvSpPr txBox="1"/>
          <p:nvPr/>
        </p:nvSpPr>
        <p:spPr>
          <a:xfrm>
            <a:off x="3047999" y="4395178"/>
            <a:ext cx="6096000" cy="2350900"/>
          </a:xfrm>
          <a:prstGeom prst="rect">
            <a:avLst/>
          </a:prstGeom>
          <a:noFill/>
        </p:spPr>
        <p:txBody>
          <a:bodyPr wrap="square">
            <a:spAutoFit/>
          </a:bodyPr>
          <a:lstStyle/>
          <a:p>
            <a:pPr marL="0" marR="0" algn="ctr">
              <a:lnSpc>
                <a:spcPct val="150000"/>
              </a:lnSpc>
              <a:spcBef>
                <a:spcPts val="0"/>
              </a:spcBef>
              <a:spcAft>
                <a:spcPts val="0"/>
              </a:spcAft>
            </a:pPr>
            <a:r>
              <a:rPr lang="en-GB" sz="1600" b="1" dirty="0">
                <a:solidFill>
                  <a:schemeClr val="tx2">
                    <a:lumMod val="50000"/>
                  </a:schemeClr>
                </a:solidFill>
                <a:effectLst/>
                <a:latin typeface="Times New Roman" panose="02020603050405020304" pitchFamily="18" charset="0"/>
                <a:ea typeface="Calibri" panose="020F0502020204030204" pitchFamily="34" charset="0"/>
                <a:cs typeface="Arial" panose="020B0604020202020204" pitchFamily="34" charset="0"/>
              </a:rPr>
              <a:t>Group Members: </a:t>
            </a:r>
            <a:endParaRPr lang="en-US" sz="1400" dirty="0">
              <a:solidFill>
                <a:schemeClr val="tx2">
                  <a:lumMod val="50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0"/>
              </a:spcAft>
            </a:pPr>
            <a:r>
              <a:rPr lang="en-GB"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Hammam </a:t>
            </a:r>
            <a:r>
              <a:rPr lang="en-GB" sz="1600" b="1"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Rehan</a:t>
            </a:r>
            <a:r>
              <a:rPr lang="en-GB"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(11525782)</a:t>
            </a:r>
            <a:r>
              <a:rPr lang="en-GB" sz="1600" b="1" dirty="0">
                <a:effectLst/>
                <a:latin typeface="Times New Roman" panose="02020603050405020304" pitchFamily="18" charset="0"/>
                <a:ea typeface="Calibri" panose="020F0502020204030204" pitchFamily="34" charset="0"/>
                <a:cs typeface="Arial" panose="020B0604020202020204" pitchFamily="34" charset="0"/>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0"/>
              </a:spcAft>
            </a:pPr>
            <a:r>
              <a:rPr lang="en-GB"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Malek </a:t>
            </a:r>
            <a:r>
              <a:rPr lang="en-GB" sz="1600" b="1" dirty="0" err="1">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Ishtaya</a:t>
            </a:r>
            <a:r>
              <a:rPr lang="en-GB"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(11108625)</a:t>
            </a:r>
            <a:endParaRPr lang="en-US" sz="1400" b="1"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0"/>
              </a:spcAft>
            </a:pP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1000"/>
              </a:spcAft>
            </a:pPr>
            <a:r>
              <a:rPr lang="en-GB" sz="1600" b="1" dirty="0">
                <a:solidFill>
                  <a:schemeClr val="tx2">
                    <a:lumMod val="50000"/>
                  </a:schemeClr>
                </a:solidFill>
                <a:effectLst/>
                <a:latin typeface="Times New Roman" panose="02020603050405020304" pitchFamily="18" charset="0"/>
                <a:ea typeface="Calibri" panose="020F0502020204030204" pitchFamily="34" charset="0"/>
                <a:cs typeface="Arial" panose="020B0604020202020204" pitchFamily="34" charset="0"/>
              </a:rPr>
              <a:t>Supervisor:</a:t>
            </a:r>
            <a:endParaRPr lang="en-US" sz="1400" dirty="0">
              <a:solidFill>
                <a:schemeClr val="tx2">
                  <a:lumMod val="50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50000"/>
              </a:lnSpc>
              <a:spcBef>
                <a:spcPts val="0"/>
              </a:spcBef>
              <a:spcAft>
                <a:spcPts val="0"/>
              </a:spcAft>
            </a:pPr>
            <a:r>
              <a:rPr lang="en-US" sz="16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Dr. Mohammed Othman</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41087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6CDD4FE-52F3-4C78-BAE7-59FCB1B5AED9}"/>
              </a:ext>
            </a:extLst>
          </p:cNvPr>
          <p:cNvSpPr txBox="1"/>
          <p:nvPr/>
        </p:nvSpPr>
        <p:spPr>
          <a:xfrm>
            <a:off x="868017" y="1557346"/>
            <a:ext cx="10455965" cy="2383345"/>
          </a:xfrm>
          <a:prstGeom prst="rect">
            <a:avLst/>
          </a:prstGeom>
          <a:noFill/>
        </p:spPr>
        <p:txBody>
          <a:bodyPr wrap="square">
            <a:spAutoFit/>
          </a:bodyPr>
          <a:lstStyle/>
          <a:p>
            <a:pPr marL="0" marR="0" algn="just">
              <a:lnSpc>
                <a:spcPct val="150000"/>
              </a:lnSpc>
              <a:spcBef>
                <a:spcPts val="200"/>
              </a:spcBef>
              <a:spcAft>
                <a:spcPts val="0"/>
              </a:spcAft>
            </a:pPr>
            <a:r>
              <a:rPr lang="en-US" sz="1800" b="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2.2.4. CSR and OCBE</a:t>
            </a:r>
          </a:p>
          <a:p>
            <a:pPr marL="0" marR="0" algn="just">
              <a:lnSpc>
                <a:spcPct val="150000"/>
              </a:lnSpc>
              <a:spcBef>
                <a:spcPts val="200"/>
              </a:spcBef>
              <a:spcAft>
                <a:spcPts val="0"/>
              </a:spcAft>
            </a:pPr>
            <a:endParaRPr lang="en-US" sz="1800" b="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marR="0" indent="-285750">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H7. Corporate social responsibility has a positive effect on sustainable performance.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H.8 Corporate social responsibility has a positive effect on OCBE.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200"/>
              </a:spcBef>
              <a:spcAft>
                <a:spcPts val="0"/>
              </a:spcAft>
            </a:pPr>
            <a:endParaRPr lang="en-US" sz="1800" b="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4112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2878DF-BF3D-4EA8-ACF0-5FADF6A14B12}"/>
              </a:ext>
            </a:extLst>
          </p:cNvPr>
          <p:cNvSpPr txBox="1"/>
          <p:nvPr/>
        </p:nvSpPr>
        <p:spPr>
          <a:xfrm>
            <a:off x="556591" y="842892"/>
            <a:ext cx="11078817" cy="6015108"/>
          </a:xfrm>
          <a:prstGeom prst="rect">
            <a:avLst/>
          </a:prstGeom>
          <a:noFill/>
        </p:spPr>
        <p:txBody>
          <a:bodyPr wrap="square">
            <a:spAutoFit/>
          </a:bodyPr>
          <a:lstStyle/>
          <a:p>
            <a:pPr marL="0" marR="0" algn="just">
              <a:lnSpc>
                <a:spcPct val="150000"/>
              </a:lnSpc>
              <a:spcBef>
                <a:spcPts val="200"/>
              </a:spcBef>
              <a:spcAft>
                <a:spcPts val="0"/>
              </a:spcAft>
            </a:pPr>
            <a:r>
              <a:rPr lang="en-US" sz="1800" b="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2.2.5. OCBE/sustainable performance relationship</a:t>
            </a:r>
          </a:p>
          <a:p>
            <a:pPr marL="0" marR="0" algn="just">
              <a:lnSpc>
                <a:spcPct val="150000"/>
              </a:lnSpc>
              <a:spcBef>
                <a:spcPts val="200"/>
              </a:spcBef>
              <a:spcAft>
                <a:spcPts val="0"/>
              </a:spcAft>
            </a:pPr>
            <a:endParaRPr lang="en-US" sz="1800" b="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50000"/>
              </a:lnSpc>
              <a:spcBef>
                <a:spcPts val="200"/>
              </a:spcBef>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H9. OCBE is linked to sustainable performance in a positive way. </a:t>
            </a:r>
          </a:p>
          <a:p>
            <a:pPr algn="just">
              <a:lnSpc>
                <a:spcPct val="150000"/>
              </a:lnSpc>
              <a:spcBef>
                <a:spcPts val="200"/>
              </a:spcBef>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200"/>
              </a:spcBef>
              <a:spcAft>
                <a:spcPts val="0"/>
              </a:spcAft>
            </a:pPr>
            <a:r>
              <a:rPr lang="en-US" sz="1800" b="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rPr>
              <a:t>2.2.5. OCBE's mediating role</a:t>
            </a:r>
          </a:p>
          <a:p>
            <a:pPr marL="0" marR="0" algn="just">
              <a:lnSpc>
                <a:spcPct val="150000"/>
              </a:lnSpc>
              <a:spcBef>
                <a:spcPts val="200"/>
              </a:spcBef>
              <a:spcAft>
                <a:spcPts val="0"/>
              </a:spcAft>
            </a:pPr>
            <a:endParaRPr lang="en-US" sz="1800" b="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285750" marR="0" indent="-285750" algn="just">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H10. OCBE mediates the link between green competence building practices and sustainable performance.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H11. OCBE mediates the interaction between enhancing practices for green motivation and sustainable performance.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H12. The connection between green workforce engagement practices and sustainable performance is mediated by the OCBE.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H11. OCBE mediates the link between CSR and sustainable performance.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200"/>
              </a:spcBef>
              <a:spcAft>
                <a:spcPts val="0"/>
              </a:spcAft>
            </a:pPr>
            <a:endParaRPr lang="en-US" sz="1800" b="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0414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82D487F-06DE-404C-A775-030CE58AD0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9091" y="1013792"/>
            <a:ext cx="9173817" cy="5160272"/>
          </a:xfrm>
          <a:prstGeom prst="rect">
            <a:avLst/>
          </a:prstGeom>
        </p:spPr>
      </p:pic>
    </p:spTree>
    <p:extLst>
      <p:ext uri="{BB962C8B-B14F-4D97-AF65-F5344CB8AC3E}">
        <p14:creationId xmlns:p14="http://schemas.microsoft.com/office/powerpoint/2010/main" val="72453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CE83164-D3BB-4DB1-AEBF-B253D586DAFD}"/>
              </a:ext>
            </a:extLst>
          </p:cNvPr>
          <p:cNvSpPr txBox="1"/>
          <p:nvPr/>
        </p:nvSpPr>
        <p:spPr>
          <a:xfrm>
            <a:off x="609600" y="1240174"/>
            <a:ext cx="10972800" cy="3546292"/>
          </a:xfrm>
          <a:prstGeom prst="rect">
            <a:avLst/>
          </a:prstGeom>
          <a:noFill/>
        </p:spPr>
        <p:txBody>
          <a:bodyPr wrap="square">
            <a:spAutoFit/>
          </a:bodyPr>
          <a:lstStyle/>
          <a:p>
            <a:pPr marL="0" marR="0" algn="just">
              <a:lnSpc>
                <a:spcPct val="150000"/>
              </a:lnSpc>
              <a:spcBef>
                <a:spcPts val="1200"/>
              </a:spcBef>
              <a:spcAft>
                <a:spcPts val="0"/>
              </a:spcAft>
            </a:pPr>
            <a:r>
              <a:rPr lang="en-US" sz="2000" b="1" kern="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Chapter 3: Methodology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200"/>
              </a:spcBef>
              <a:spcAft>
                <a:spcPts val="0"/>
              </a:spcAft>
            </a:pPr>
            <a:r>
              <a:rPr lang="en-US" sz="1800" b="1"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3.1. Collecting samples and data</a:t>
            </a:r>
          </a:p>
          <a:p>
            <a:pPr marL="0" marR="0" algn="just">
              <a:lnSpc>
                <a:spcPct val="150000"/>
              </a:lnSpc>
              <a:spcBef>
                <a:spcPts val="200"/>
              </a:spcBef>
              <a:spcAft>
                <a:spcPts val="0"/>
              </a:spcAft>
            </a:pPr>
            <a:endParaRPr lang="en-US" sz="1800" b="1"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marR="0" indent="-285750" algn="just">
              <a:lnSpc>
                <a:spcPct val="150000"/>
              </a:lnSpc>
              <a:spcBef>
                <a:spcPts val="200"/>
              </a:spcBef>
              <a:spcAft>
                <a:spcPts val="0"/>
              </a:spcAft>
              <a:buFont typeface="Arial" panose="020B0604020202020204" pitchFamily="34" charset="0"/>
              <a:buChar char="•"/>
            </a:pPr>
            <a:r>
              <a:rPr lang="en-US" sz="1800" b="1"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rPr>
              <a:t>A cross-sectional survey of Palestine Universities' academic staff was performed and a convenience sampling methodology was used.</a:t>
            </a:r>
          </a:p>
          <a:p>
            <a:pPr marL="285750" marR="0" indent="-285750" algn="just">
              <a:lnSpc>
                <a:spcPct val="150000"/>
              </a:lnSpc>
              <a:spcBef>
                <a:spcPts val="20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The most recommended method in the PLS-SEM literature is power analysis to assess the sample size for structural equation modeling </a:t>
            </a:r>
          </a:p>
          <a:p>
            <a:pPr marL="285750" marR="0" indent="-285750" algn="just">
              <a:lnSpc>
                <a:spcPct val="150000"/>
              </a:lnSpc>
              <a:spcBef>
                <a:spcPts val="20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Three hundred surveys were hand handed to academic personnel at their workplaces, yielding 160 usable replies. </a:t>
            </a:r>
            <a:endParaRPr lang="en-US" sz="2000" b="1"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3728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360C0D3-FE7D-43EF-B085-992E580181E6}"/>
              </a:ext>
            </a:extLst>
          </p:cNvPr>
          <p:cNvSpPr txBox="1"/>
          <p:nvPr/>
        </p:nvSpPr>
        <p:spPr>
          <a:xfrm>
            <a:off x="569843" y="960997"/>
            <a:ext cx="10959548" cy="3448829"/>
          </a:xfrm>
          <a:prstGeom prst="rect">
            <a:avLst/>
          </a:prstGeom>
          <a:noFill/>
        </p:spPr>
        <p:txBody>
          <a:bodyPr wrap="square">
            <a:spAutoFit/>
          </a:bodyPr>
          <a:lstStyle/>
          <a:p>
            <a:pPr marL="0" marR="0" algn="just">
              <a:lnSpc>
                <a:spcPct val="150000"/>
              </a:lnSpc>
              <a:spcBef>
                <a:spcPts val="200"/>
              </a:spcBef>
              <a:spcAft>
                <a:spcPts val="0"/>
              </a:spcAft>
            </a:pPr>
            <a:r>
              <a:rPr lang="en-US" sz="1800" b="1"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3.2. Measurements</a:t>
            </a:r>
          </a:p>
          <a:p>
            <a:pPr marL="0" marR="0" algn="just">
              <a:lnSpc>
                <a:spcPct val="150000"/>
              </a:lnSpc>
              <a:spcBef>
                <a:spcPts val="200"/>
              </a:spcBef>
              <a:spcAft>
                <a:spcPts val="0"/>
              </a:spcAft>
            </a:pPr>
            <a:endParaRPr lang="en-US" sz="1800" b="1"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50000"/>
              </a:lnSpc>
              <a:spcBef>
                <a:spcPts val="200"/>
              </a:spcBef>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From the literature, the measuring objects for all structures were modified. The unit of research was at the person level, as the aim of this study is to define the relationship between Green HRM practices, CSR, OCBE, and sustainable performance based on the understanding of academic employees.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150000"/>
              </a:lnSpc>
              <a:spcBef>
                <a:spcPts val="20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Two dimensions, including green recruitment and green preparation, shape the structure of green competency building practices. Similarly, two aspects, namely green performance and green incentives, are based on the principle of Green Motivation Improving Practices. </a:t>
            </a:r>
            <a:endParaRPr lang="en-US" sz="2000" b="1"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3278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9B7763-5CFB-4126-982B-9DF63910DBC7}"/>
              </a:ext>
            </a:extLst>
          </p:cNvPr>
          <p:cNvSpPr txBox="1"/>
          <p:nvPr/>
        </p:nvSpPr>
        <p:spPr>
          <a:xfrm>
            <a:off x="437321" y="958667"/>
            <a:ext cx="11317357" cy="5444247"/>
          </a:xfrm>
          <a:prstGeom prst="rect">
            <a:avLst/>
          </a:prstGeom>
          <a:noFill/>
        </p:spPr>
        <p:txBody>
          <a:bodyPr wrap="square">
            <a:spAutoFit/>
          </a:bodyPr>
          <a:lstStyle/>
          <a:p>
            <a:pPr marL="285750" marR="0" indent="-285750" algn="just">
              <a:lnSpc>
                <a:spcPct val="150000"/>
              </a:lnSpc>
              <a:spcBef>
                <a:spcPts val="0"/>
              </a:spcBef>
              <a:spcAft>
                <a:spcPts val="80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Tang et al. (2017) have modified all assessment elements for green recruiting, green preparation, green performance, green incentives, and green employee engagement practices. There were a total of 17 items taken from Tang et al (2017).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150000"/>
              </a:lnSpc>
              <a:spcBef>
                <a:spcPts val="0"/>
              </a:spcBef>
              <a:spcAft>
                <a:spcPts val="80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The 11-item scale of ethical CSR established by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Podnar</a:t>
            </a:r>
            <a:r>
              <a:rPr lang="en-US" sz="1800" dirty="0">
                <a:effectLst/>
                <a:latin typeface="Times New Roman" panose="02020603050405020304" pitchFamily="18" charset="0"/>
                <a:ea typeface="Calibri" panose="020F0502020204030204" pitchFamily="34" charset="0"/>
                <a:cs typeface="Arial" panose="020B0604020202020204" pitchFamily="34" charset="0"/>
              </a:rPr>
              <a:t> and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Golob</a:t>
            </a:r>
            <a:r>
              <a:rPr lang="en-US" sz="1800" dirty="0">
                <a:effectLst/>
                <a:latin typeface="Times New Roman" panose="02020603050405020304" pitchFamily="18" charset="0"/>
                <a:ea typeface="Calibri" panose="020F0502020204030204" pitchFamily="34" charset="0"/>
                <a:cs typeface="Arial" panose="020B0604020202020204" pitchFamily="34" charset="0"/>
              </a:rPr>
              <a:t> (2007), based on prior work by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Aupperle</a:t>
            </a:r>
            <a:r>
              <a:rPr lang="en-US" sz="1800" dirty="0">
                <a:effectLst/>
                <a:latin typeface="Times New Roman" panose="02020603050405020304" pitchFamily="18" charset="0"/>
                <a:ea typeface="Calibri" panose="020F0502020204030204" pitchFamily="34" charset="0"/>
                <a:cs typeface="Arial" panose="020B0604020202020204" pitchFamily="34" charset="0"/>
              </a:rPr>
              <a:t> et al. (1985) and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Maignan</a:t>
            </a:r>
            <a:r>
              <a:rPr lang="en-US" sz="1800" dirty="0">
                <a:effectLst/>
                <a:latin typeface="Times New Roman" panose="02020603050405020304" pitchFamily="18" charset="0"/>
                <a:ea typeface="Calibri" panose="020F0502020204030204" pitchFamily="34" charset="0"/>
                <a:cs typeface="Arial" panose="020B0604020202020204" pitchFamily="34" charset="0"/>
              </a:rPr>
              <a:t> (2001), was used to assess CSR.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150000"/>
              </a:lnSpc>
              <a:spcBef>
                <a:spcPts val="0"/>
              </a:spcBef>
              <a:spcAft>
                <a:spcPts val="80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The 10-item scale that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Boiral</a:t>
            </a:r>
            <a:r>
              <a:rPr lang="en-US" sz="1800" dirty="0">
                <a:effectLst/>
                <a:latin typeface="Times New Roman" panose="02020603050405020304" pitchFamily="18" charset="0"/>
                <a:ea typeface="Calibri" panose="020F0502020204030204" pitchFamily="34" charset="0"/>
                <a:cs typeface="Arial" panose="020B0604020202020204" pitchFamily="34" charset="0"/>
              </a:rPr>
              <a:t> and </a:t>
            </a:r>
            <a:r>
              <a:rPr lang="en-US" sz="1800" dirty="0" err="1">
                <a:effectLst/>
                <a:latin typeface="Times New Roman" panose="02020603050405020304" pitchFamily="18" charset="0"/>
                <a:ea typeface="Calibri" panose="020F0502020204030204" pitchFamily="34" charset="0"/>
                <a:cs typeface="Arial" panose="020B0604020202020204" pitchFamily="34" charset="0"/>
              </a:rPr>
              <a:t>Paille</a:t>
            </a:r>
            <a:r>
              <a:rPr lang="en-US" sz="1800" dirty="0">
                <a:effectLst/>
                <a:latin typeface="Times New Roman" panose="02020603050405020304" pitchFamily="18" charset="0"/>
                <a:ea typeface="Calibri" panose="020F0502020204030204" pitchFamily="34" charset="0"/>
                <a:cs typeface="Arial" panose="020B0604020202020204" pitchFamily="34" charset="0"/>
              </a:rPr>
              <a:t> (2012) developed was chosen to assess organizational citizenship behaviors towards the environment. Three dimensions of OCBE are covered by these ten items, including eco-initiatives, eco-civic involvement, and eco-support.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80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The triple bottom line principle, or sustainable performance (SP), has three dimensions: economic performance, environmental performance, and social performance, all of which are measured using a 15-item survey. Each build is made out of five items and is based on Yong et al. (2020).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80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The 5-point Likert scale was used for all measurements, varying from 1 (not at all) to 5 (to a very significant extent).</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26848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959E604-6055-489F-AD8C-AD757FDB030A}"/>
              </a:ext>
            </a:extLst>
          </p:cNvPr>
          <p:cNvSpPr txBox="1"/>
          <p:nvPr/>
        </p:nvSpPr>
        <p:spPr>
          <a:xfrm>
            <a:off x="463826" y="802838"/>
            <a:ext cx="6096000" cy="461665"/>
          </a:xfrm>
          <a:prstGeom prst="rect">
            <a:avLst/>
          </a:prstGeom>
          <a:noFill/>
        </p:spPr>
        <p:txBody>
          <a:bodyPr wrap="square">
            <a:spAutoFit/>
          </a:bodyPr>
          <a:lstStyle/>
          <a:p>
            <a:r>
              <a:rPr lang="en-US" sz="2400" b="1" dirty="0">
                <a:effectLst/>
                <a:latin typeface="Times New Roman" panose="02020603050405020304" pitchFamily="18" charset="0"/>
                <a:ea typeface="Calibri" panose="020F0502020204030204" pitchFamily="34" charset="0"/>
                <a:cs typeface="Arial" panose="020B0604020202020204" pitchFamily="34" charset="0"/>
              </a:rPr>
              <a:t>Chapter 4: Results</a:t>
            </a:r>
            <a:endParaRPr lang="en-US" sz="2400" b="1" dirty="0"/>
          </a:p>
        </p:txBody>
      </p:sp>
      <p:graphicFrame>
        <p:nvGraphicFramePr>
          <p:cNvPr id="6" name="Table 5">
            <a:extLst>
              <a:ext uri="{FF2B5EF4-FFF2-40B4-BE49-F238E27FC236}">
                <a16:creationId xmlns:a16="http://schemas.microsoft.com/office/drawing/2014/main" id="{DF12652D-1C83-40F7-85E2-88341FB03D41}"/>
              </a:ext>
            </a:extLst>
          </p:cNvPr>
          <p:cNvGraphicFramePr>
            <a:graphicFrameLocks noGrp="1"/>
          </p:cNvGraphicFramePr>
          <p:nvPr>
            <p:extLst>
              <p:ext uri="{D42A27DB-BD31-4B8C-83A1-F6EECF244321}">
                <p14:modId xmlns:p14="http://schemas.microsoft.com/office/powerpoint/2010/main" val="3582981166"/>
              </p:ext>
            </p:extLst>
          </p:nvPr>
        </p:nvGraphicFramePr>
        <p:xfrm>
          <a:off x="4240696" y="1033671"/>
          <a:ext cx="7394712" cy="5554602"/>
        </p:xfrm>
        <a:graphic>
          <a:graphicData uri="http://schemas.openxmlformats.org/drawingml/2006/table">
            <a:tbl>
              <a:tblPr firstRow="1" firstCol="1" bandRow="1">
                <a:tableStyleId>{5C22544A-7EE6-4342-B048-85BDC9FD1C3A}</a:tableStyleId>
              </a:tblPr>
              <a:tblGrid>
                <a:gridCol w="1941383">
                  <a:extLst>
                    <a:ext uri="{9D8B030D-6E8A-4147-A177-3AD203B41FA5}">
                      <a16:colId xmlns:a16="http://schemas.microsoft.com/office/drawing/2014/main" val="2620995318"/>
                    </a:ext>
                  </a:extLst>
                </a:gridCol>
                <a:gridCol w="985638">
                  <a:extLst>
                    <a:ext uri="{9D8B030D-6E8A-4147-A177-3AD203B41FA5}">
                      <a16:colId xmlns:a16="http://schemas.microsoft.com/office/drawing/2014/main" val="404821164"/>
                    </a:ext>
                  </a:extLst>
                </a:gridCol>
                <a:gridCol w="1209426">
                  <a:extLst>
                    <a:ext uri="{9D8B030D-6E8A-4147-A177-3AD203B41FA5}">
                      <a16:colId xmlns:a16="http://schemas.microsoft.com/office/drawing/2014/main" val="4000119318"/>
                    </a:ext>
                  </a:extLst>
                </a:gridCol>
                <a:gridCol w="975945">
                  <a:extLst>
                    <a:ext uri="{9D8B030D-6E8A-4147-A177-3AD203B41FA5}">
                      <a16:colId xmlns:a16="http://schemas.microsoft.com/office/drawing/2014/main" val="3298367826"/>
                    </a:ext>
                  </a:extLst>
                </a:gridCol>
                <a:gridCol w="975945">
                  <a:extLst>
                    <a:ext uri="{9D8B030D-6E8A-4147-A177-3AD203B41FA5}">
                      <a16:colId xmlns:a16="http://schemas.microsoft.com/office/drawing/2014/main" val="813779343"/>
                    </a:ext>
                  </a:extLst>
                </a:gridCol>
                <a:gridCol w="1306375">
                  <a:extLst>
                    <a:ext uri="{9D8B030D-6E8A-4147-A177-3AD203B41FA5}">
                      <a16:colId xmlns:a16="http://schemas.microsoft.com/office/drawing/2014/main" val="428170685"/>
                    </a:ext>
                  </a:extLst>
                </a:gridCol>
              </a:tblGrid>
              <a:tr h="222329">
                <a:tc>
                  <a:txBody>
                    <a:bodyPr/>
                    <a:lstStyle/>
                    <a:p>
                      <a:pPr marL="0" marR="0">
                        <a:lnSpc>
                          <a:spcPct val="150000"/>
                        </a:lnSpc>
                        <a:spcBef>
                          <a:spcPts val="0"/>
                        </a:spcBef>
                        <a:spcAft>
                          <a:spcPts val="0"/>
                        </a:spcAft>
                      </a:pPr>
                      <a:r>
                        <a:rPr lang="en-US" sz="1400" cap="all">
                          <a:effectLst/>
                        </a:rPr>
                        <a:t>Construct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cap="all">
                          <a:effectLst/>
                        </a:rPr>
                        <a:t>Item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cap="all">
                          <a:effectLst/>
                        </a:rPr>
                        <a:t>Loadings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cap="all">
                          <a:effectLst/>
                        </a:rPr>
                        <a:t>CR</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cap="all">
                          <a:effectLst/>
                        </a:rPr>
                        <a:t>AVE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cap="all">
                          <a:effectLst/>
                        </a:rPr>
                        <a:t>Cronbach</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1736775260"/>
                  </a:ext>
                </a:extLst>
              </a:tr>
              <a:tr h="720495">
                <a:tc>
                  <a:txBody>
                    <a:bodyPr/>
                    <a:lstStyle/>
                    <a:p>
                      <a:pPr marL="0" marR="0">
                        <a:lnSpc>
                          <a:spcPct val="150000"/>
                        </a:lnSpc>
                        <a:spcBef>
                          <a:spcPts val="0"/>
                        </a:spcBef>
                        <a:spcAft>
                          <a:spcPts val="0"/>
                        </a:spcAft>
                      </a:pPr>
                      <a:r>
                        <a:rPr lang="en-US" sz="1400" cap="all">
                          <a:effectLst/>
                        </a:rPr>
                        <a:t>Green recruitmrnt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dirty="0">
                          <a:effectLst/>
                        </a:rPr>
                        <a:t>GR 1</a:t>
                      </a:r>
                      <a:endParaRPr lang="en-US" sz="1600" dirty="0">
                        <a:effectLst/>
                      </a:endParaRPr>
                    </a:p>
                    <a:p>
                      <a:pPr marL="0" marR="0">
                        <a:lnSpc>
                          <a:spcPct val="150000"/>
                        </a:lnSpc>
                        <a:spcBef>
                          <a:spcPts val="0"/>
                        </a:spcBef>
                        <a:spcAft>
                          <a:spcPts val="0"/>
                        </a:spcAft>
                      </a:pPr>
                      <a:r>
                        <a:rPr lang="en-US" sz="1400" dirty="0">
                          <a:effectLst/>
                        </a:rPr>
                        <a:t>GR 2</a:t>
                      </a:r>
                      <a:endParaRPr lang="en-US" sz="1600" dirty="0">
                        <a:effectLst/>
                      </a:endParaRPr>
                    </a:p>
                    <a:p>
                      <a:pPr marL="0" marR="0">
                        <a:lnSpc>
                          <a:spcPct val="150000"/>
                        </a:lnSpc>
                        <a:spcBef>
                          <a:spcPts val="0"/>
                        </a:spcBef>
                        <a:spcAft>
                          <a:spcPts val="0"/>
                        </a:spcAft>
                      </a:pPr>
                      <a:r>
                        <a:rPr lang="en-US" sz="1400" dirty="0">
                          <a:effectLst/>
                        </a:rPr>
                        <a:t>GR 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0.888</a:t>
                      </a:r>
                      <a:endParaRPr lang="en-US" sz="1600">
                        <a:effectLst/>
                      </a:endParaRPr>
                    </a:p>
                    <a:p>
                      <a:pPr marL="0" marR="0">
                        <a:lnSpc>
                          <a:spcPct val="150000"/>
                        </a:lnSpc>
                        <a:spcBef>
                          <a:spcPts val="0"/>
                        </a:spcBef>
                        <a:spcAft>
                          <a:spcPts val="0"/>
                        </a:spcAft>
                      </a:pPr>
                      <a:r>
                        <a:rPr lang="en-US" sz="1400">
                          <a:effectLst/>
                        </a:rPr>
                        <a:t>0.941</a:t>
                      </a:r>
                      <a:endParaRPr lang="en-US" sz="1600">
                        <a:effectLst/>
                      </a:endParaRPr>
                    </a:p>
                    <a:p>
                      <a:pPr marL="0" marR="0">
                        <a:lnSpc>
                          <a:spcPct val="150000"/>
                        </a:lnSpc>
                        <a:spcBef>
                          <a:spcPts val="0"/>
                        </a:spcBef>
                        <a:spcAft>
                          <a:spcPts val="0"/>
                        </a:spcAft>
                      </a:pPr>
                      <a:r>
                        <a:rPr lang="en-US" sz="1400">
                          <a:effectLst/>
                        </a:rPr>
                        <a:t>0.921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0.940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0.840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0.905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1193656688"/>
                  </a:ext>
                </a:extLst>
              </a:tr>
              <a:tr h="720495">
                <a:tc>
                  <a:txBody>
                    <a:bodyPr/>
                    <a:lstStyle/>
                    <a:p>
                      <a:pPr marL="0" marR="0">
                        <a:lnSpc>
                          <a:spcPct val="150000"/>
                        </a:lnSpc>
                        <a:spcBef>
                          <a:spcPts val="0"/>
                        </a:spcBef>
                        <a:spcAft>
                          <a:spcPts val="0"/>
                        </a:spcAft>
                      </a:pPr>
                      <a:r>
                        <a:rPr lang="en-US" sz="1400" cap="all">
                          <a:effectLst/>
                        </a:rPr>
                        <a:t>Green training</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GT1</a:t>
                      </a:r>
                      <a:endParaRPr lang="en-US" sz="1600">
                        <a:effectLst/>
                      </a:endParaRPr>
                    </a:p>
                    <a:p>
                      <a:pPr marL="0" marR="0">
                        <a:lnSpc>
                          <a:spcPct val="150000"/>
                        </a:lnSpc>
                        <a:spcBef>
                          <a:spcPts val="0"/>
                        </a:spcBef>
                        <a:spcAft>
                          <a:spcPts val="0"/>
                        </a:spcAft>
                      </a:pPr>
                      <a:r>
                        <a:rPr lang="en-US" sz="1400">
                          <a:effectLst/>
                        </a:rPr>
                        <a:t>GT2</a:t>
                      </a:r>
                      <a:endParaRPr lang="en-US" sz="1600">
                        <a:effectLst/>
                      </a:endParaRPr>
                    </a:p>
                    <a:p>
                      <a:pPr marL="0" marR="0">
                        <a:lnSpc>
                          <a:spcPct val="150000"/>
                        </a:lnSpc>
                        <a:spcBef>
                          <a:spcPts val="0"/>
                        </a:spcBef>
                        <a:spcAft>
                          <a:spcPts val="0"/>
                        </a:spcAft>
                      </a:pPr>
                      <a:r>
                        <a:rPr lang="en-US" sz="1400">
                          <a:effectLst/>
                        </a:rPr>
                        <a:t>GT3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0.918</a:t>
                      </a:r>
                      <a:endParaRPr lang="en-US" sz="1600">
                        <a:effectLst/>
                      </a:endParaRPr>
                    </a:p>
                    <a:p>
                      <a:pPr marL="0" marR="0">
                        <a:lnSpc>
                          <a:spcPct val="150000"/>
                        </a:lnSpc>
                        <a:spcBef>
                          <a:spcPts val="0"/>
                        </a:spcBef>
                        <a:spcAft>
                          <a:spcPts val="0"/>
                        </a:spcAft>
                      </a:pPr>
                      <a:r>
                        <a:rPr lang="en-US" sz="1400">
                          <a:effectLst/>
                        </a:rPr>
                        <a:t>0.927</a:t>
                      </a:r>
                      <a:endParaRPr lang="en-US" sz="1600">
                        <a:effectLst/>
                      </a:endParaRPr>
                    </a:p>
                    <a:p>
                      <a:pPr marL="0" marR="0">
                        <a:lnSpc>
                          <a:spcPct val="150000"/>
                        </a:lnSpc>
                        <a:spcBef>
                          <a:spcPts val="0"/>
                        </a:spcBef>
                        <a:spcAft>
                          <a:spcPts val="0"/>
                        </a:spcAft>
                      </a:pPr>
                      <a:r>
                        <a:rPr lang="en-US" sz="1400">
                          <a:effectLst/>
                        </a:rPr>
                        <a:t>0.772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0.907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0.766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0.844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4013777452"/>
                  </a:ext>
                </a:extLst>
              </a:tr>
              <a:tr h="720495">
                <a:tc>
                  <a:txBody>
                    <a:bodyPr/>
                    <a:lstStyle/>
                    <a:p>
                      <a:pPr marL="0" marR="0">
                        <a:lnSpc>
                          <a:spcPct val="150000"/>
                        </a:lnSpc>
                        <a:spcBef>
                          <a:spcPts val="0"/>
                        </a:spcBef>
                        <a:spcAft>
                          <a:spcPts val="0"/>
                        </a:spcAft>
                      </a:pPr>
                      <a:r>
                        <a:rPr lang="en-US" sz="1400" cap="all">
                          <a:effectLst/>
                        </a:rPr>
                        <a:t>Green Performance </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dirty="0">
                          <a:effectLst/>
                        </a:rPr>
                        <a:t>GP1</a:t>
                      </a:r>
                      <a:endParaRPr lang="en-US" sz="1600" dirty="0">
                        <a:effectLst/>
                      </a:endParaRPr>
                    </a:p>
                    <a:p>
                      <a:pPr marL="0" marR="0">
                        <a:lnSpc>
                          <a:spcPct val="150000"/>
                        </a:lnSpc>
                        <a:spcBef>
                          <a:spcPts val="0"/>
                        </a:spcBef>
                        <a:spcAft>
                          <a:spcPts val="0"/>
                        </a:spcAft>
                      </a:pPr>
                      <a:r>
                        <a:rPr lang="en-US" sz="1400" dirty="0">
                          <a:effectLst/>
                        </a:rPr>
                        <a:t>GP2</a:t>
                      </a:r>
                      <a:endParaRPr lang="en-US" sz="1600" dirty="0">
                        <a:effectLst/>
                      </a:endParaRPr>
                    </a:p>
                    <a:p>
                      <a:pPr marL="0" marR="0">
                        <a:lnSpc>
                          <a:spcPct val="150000"/>
                        </a:lnSpc>
                        <a:spcBef>
                          <a:spcPts val="0"/>
                        </a:spcBef>
                        <a:spcAft>
                          <a:spcPts val="0"/>
                        </a:spcAft>
                      </a:pPr>
                      <a:r>
                        <a:rPr lang="en-US" sz="1400" dirty="0">
                          <a:effectLst/>
                        </a:rPr>
                        <a:t>GP3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0.863</a:t>
                      </a:r>
                      <a:endParaRPr lang="en-US" sz="1600">
                        <a:effectLst/>
                      </a:endParaRPr>
                    </a:p>
                    <a:p>
                      <a:pPr marL="0" marR="0">
                        <a:lnSpc>
                          <a:spcPct val="150000"/>
                        </a:lnSpc>
                        <a:spcBef>
                          <a:spcPts val="0"/>
                        </a:spcBef>
                        <a:spcAft>
                          <a:spcPts val="0"/>
                        </a:spcAft>
                      </a:pPr>
                      <a:r>
                        <a:rPr lang="en-US" sz="1400">
                          <a:effectLst/>
                        </a:rPr>
                        <a:t>0.932</a:t>
                      </a:r>
                      <a:endParaRPr lang="en-US" sz="1600">
                        <a:effectLst/>
                      </a:endParaRPr>
                    </a:p>
                    <a:p>
                      <a:pPr marL="0" marR="0">
                        <a:lnSpc>
                          <a:spcPct val="150000"/>
                        </a:lnSpc>
                        <a:spcBef>
                          <a:spcPts val="0"/>
                        </a:spcBef>
                        <a:spcAft>
                          <a:spcPts val="0"/>
                        </a:spcAft>
                      </a:pPr>
                      <a:r>
                        <a:rPr lang="en-US" sz="1400">
                          <a:effectLst/>
                        </a:rPr>
                        <a:t>0.924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0.933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0.822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0.891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3360067352"/>
                  </a:ext>
                </a:extLst>
              </a:tr>
              <a:tr h="720495">
                <a:tc>
                  <a:txBody>
                    <a:bodyPr/>
                    <a:lstStyle/>
                    <a:p>
                      <a:pPr marL="0" marR="0">
                        <a:lnSpc>
                          <a:spcPct val="150000"/>
                        </a:lnSpc>
                        <a:spcBef>
                          <a:spcPts val="0"/>
                        </a:spcBef>
                        <a:spcAft>
                          <a:spcPts val="0"/>
                        </a:spcAft>
                      </a:pPr>
                      <a:r>
                        <a:rPr lang="en-US" sz="1400" cap="all">
                          <a:effectLst/>
                        </a:rPr>
                        <a:t>Green Rewards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GRW1</a:t>
                      </a:r>
                      <a:endParaRPr lang="en-US" sz="1600">
                        <a:effectLst/>
                      </a:endParaRPr>
                    </a:p>
                    <a:p>
                      <a:pPr marL="0" marR="0">
                        <a:lnSpc>
                          <a:spcPct val="150000"/>
                        </a:lnSpc>
                        <a:spcBef>
                          <a:spcPts val="0"/>
                        </a:spcBef>
                        <a:spcAft>
                          <a:spcPts val="0"/>
                        </a:spcAft>
                      </a:pPr>
                      <a:r>
                        <a:rPr lang="en-US" sz="1400">
                          <a:effectLst/>
                        </a:rPr>
                        <a:t>GRW2</a:t>
                      </a:r>
                      <a:endParaRPr lang="en-US" sz="1600">
                        <a:effectLst/>
                      </a:endParaRPr>
                    </a:p>
                    <a:p>
                      <a:pPr marL="0" marR="0">
                        <a:lnSpc>
                          <a:spcPct val="150000"/>
                        </a:lnSpc>
                        <a:spcBef>
                          <a:spcPts val="0"/>
                        </a:spcBef>
                        <a:spcAft>
                          <a:spcPts val="0"/>
                        </a:spcAft>
                      </a:pPr>
                      <a:r>
                        <a:rPr lang="en-US" sz="1400">
                          <a:effectLst/>
                        </a:rPr>
                        <a:t>GRW3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0.937</a:t>
                      </a:r>
                      <a:endParaRPr lang="en-US" sz="1600">
                        <a:effectLst/>
                      </a:endParaRPr>
                    </a:p>
                    <a:p>
                      <a:pPr marL="0" marR="0">
                        <a:lnSpc>
                          <a:spcPct val="150000"/>
                        </a:lnSpc>
                        <a:spcBef>
                          <a:spcPts val="0"/>
                        </a:spcBef>
                        <a:spcAft>
                          <a:spcPts val="0"/>
                        </a:spcAft>
                      </a:pPr>
                      <a:r>
                        <a:rPr lang="en-US" sz="1400">
                          <a:effectLst/>
                        </a:rPr>
                        <a:t>0.939</a:t>
                      </a:r>
                      <a:endParaRPr lang="en-US" sz="1600">
                        <a:effectLst/>
                      </a:endParaRPr>
                    </a:p>
                    <a:p>
                      <a:pPr marL="0" marR="0">
                        <a:lnSpc>
                          <a:spcPct val="150000"/>
                        </a:lnSpc>
                        <a:spcBef>
                          <a:spcPts val="0"/>
                        </a:spcBef>
                        <a:spcAft>
                          <a:spcPts val="0"/>
                        </a:spcAft>
                      </a:pPr>
                      <a:r>
                        <a:rPr lang="en-US" sz="1400">
                          <a:effectLst/>
                        </a:rPr>
                        <a:t>0.944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0.958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0.884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0.934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4223763253"/>
                  </a:ext>
                </a:extLst>
              </a:tr>
              <a:tr h="1218661">
                <a:tc>
                  <a:txBody>
                    <a:bodyPr/>
                    <a:lstStyle/>
                    <a:p>
                      <a:pPr marL="0" marR="0">
                        <a:lnSpc>
                          <a:spcPct val="150000"/>
                        </a:lnSpc>
                        <a:spcBef>
                          <a:spcPts val="0"/>
                        </a:spcBef>
                        <a:spcAft>
                          <a:spcPts val="0"/>
                        </a:spcAft>
                      </a:pPr>
                      <a:r>
                        <a:rPr lang="en-US" sz="1400" cap="all">
                          <a:effectLst/>
                        </a:rPr>
                        <a:t>Green Employee</a:t>
                      </a:r>
                      <a:endParaRPr lang="en-US" sz="1600">
                        <a:effectLst/>
                      </a:endParaRPr>
                    </a:p>
                    <a:p>
                      <a:pPr marL="0" marR="0">
                        <a:lnSpc>
                          <a:spcPct val="150000"/>
                        </a:lnSpc>
                        <a:spcBef>
                          <a:spcPts val="0"/>
                        </a:spcBef>
                        <a:spcAft>
                          <a:spcPts val="0"/>
                        </a:spcAft>
                      </a:pPr>
                      <a:r>
                        <a:rPr lang="en-US" sz="1400" cap="all">
                          <a:effectLst/>
                        </a:rPr>
                        <a:t>Involvement Practices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GEIP1</a:t>
                      </a:r>
                      <a:endParaRPr lang="en-US" sz="1600">
                        <a:effectLst/>
                      </a:endParaRPr>
                    </a:p>
                    <a:p>
                      <a:pPr marL="0" marR="0">
                        <a:lnSpc>
                          <a:spcPct val="150000"/>
                        </a:lnSpc>
                        <a:spcBef>
                          <a:spcPts val="0"/>
                        </a:spcBef>
                        <a:spcAft>
                          <a:spcPts val="0"/>
                        </a:spcAft>
                      </a:pPr>
                      <a:r>
                        <a:rPr lang="en-US" sz="1400">
                          <a:effectLst/>
                        </a:rPr>
                        <a:t>GEIP2</a:t>
                      </a:r>
                      <a:endParaRPr lang="en-US" sz="1600">
                        <a:effectLst/>
                      </a:endParaRPr>
                    </a:p>
                    <a:p>
                      <a:pPr marL="0" marR="0">
                        <a:lnSpc>
                          <a:spcPct val="150000"/>
                        </a:lnSpc>
                        <a:spcBef>
                          <a:spcPts val="0"/>
                        </a:spcBef>
                        <a:spcAft>
                          <a:spcPts val="0"/>
                        </a:spcAft>
                      </a:pPr>
                      <a:r>
                        <a:rPr lang="en-US" sz="1400">
                          <a:effectLst/>
                        </a:rPr>
                        <a:t>GEIP3</a:t>
                      </a:r>
                      <a:endParaRPr lang="en-US" sz="1600">
                        <a:effectLst/>
                      </a:endParaRPr>
                    </a:p>
                    <a:p>
                      <a:pPr marL="0" marR="0">
                        <a:lnSpc>
                          <a:spcPct val="150000"/>
                        </a:lnSpc>
                        <a:spcBef>
                          <a:spcPts val="0"/>
                        </a:spcBef>
                        <a:spcAft>
                          <a:spcPts val="0"/>
                        </a:spcAft>
                      </a:pPr>
                      <a:r>
                        <a:rPr lang="en-US" sz="1400">
                          <a:effectLst/>
                        </a:rPr>
                        <a:t>GEIP4</a:t>
                      </a:r>
                      <a:endParaRPr lang="en-US" sz="1600">
                        <a:effectLst/>
                      </a:endParaRPr>
                    </a:p>
                    <a:p>
                      <a:pPr marL="0" marR="0">
                        <a:lnSpc>
                          <a:spcPct val="150000"/>
                        </a:lnSpc>
                        <a:spcBef>
                          <a:spcPts val="0"/>
                        </a:spcBef>
                        <a:spcAft>
                          <a:spcPts val="0"/>
                        </a:spcAft>
                      </a:pPr>
                      <a:r>
                        <a:rPr lang="en-US" sz="1400">
                          <a:effectLst/>
                        </a:rPr>
                        <a:t>GEIP5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0.842</a:t>
                      </a:r>
                      <a:endParaRPr lang="en-US" sz="1600">
                        <a:effectLst/>
                      </a:endParaRPr>
                    </a:p>
                    <a:p>
                      <a:pPr marL="0" marR="0">
                        <a:lnSpc>
                          <a:spcPct val="150000"/>
                        </a:lnSpc>
                        <a:spcBef>
                          <a:spcPts val="0"/>
                        </a:spcBef>
                        <a:spcAft>
                          <a:spcPts val="0"/>
                        </a:spcAft>
                      </a:pPr>
                      <a:r>
                        <a:rPr lang="en-US" sz="1400">
                          <a:effectLst/>
                        </a:rPr>
                        <a:t>0.886</a:t>
                      </a:r>
                      <a:endParaRPr lang="en-US" sz="1600">
                        <a:effectLst/>
                      </a:endParaRPr>
                    </a:p>
                    <a:p>
                      <a:pPr marL="0" marR="0">
                        <a:lnSpc>
                          <a:spcPct val="150000"/>
                        </a:lnSpc>
                        <a:spcBef>
                          <a:spcPts val="0"/>
                        </a:spcBef>
                        <a:spcAft>
                          <a:spcPts val="0"/>
                        </a:spcAft>
                      </a:pPr>
                      <a:r>
                        <a:rPr lang="en-US" sz="1400">
                          <a:effectLst/>
                        </a:rPr>
                        <a:t>0.886</a:t>
                      </a:r>
                      <a:endParaRPr lang="en-US" sz="1600">
                        <a:effectLst/>
                      </a:endParaRPr>
                    </a:p>
                    <a:p>
                      <a:pPr marL="0" marR="0">
                        <a:lnSpc>
                          <a:spcPct val="150000"/>
                        </a:lnSpc>
                        <a:spcBef>
                          <a:spcPts val="0"/>
                        </a:spcBef>
                        <a:spcAft>
                          <a:spcPts val="0"/>
                        </a:spcAft>
                      </a:pPr>
                      <a:r>
                        <a:rPr lang="en-US" sz="1400">
                          <a:effectLst/>
                        </a:rPr>
                        <a:t>0.927</a:t>
                      </a:r>
                      <a:endParaRPr lang="en-US" sz="1600">
                        <a:effectLst/>
                      </a:endParaRPr>
                    </a:p>
                    <a:p>
                      <a:pPr marL="0" marR="0">
                        <a:lnSpc>
                          <a:spcPct val="150000"/>
                        </a:lnSpc>
                        <a:spcBef>
                          <a:spcPts val="0"/>
                        </a:spcBef>
                        <a:spcAft>
                          <a:spcPts val="0"/>
                        </a:spcAft>
                      </a:pPr>
                      <a:r>
                        <a:rPr lang="en-US" sz="1400">
                          <a:effectLst/>
                        </a:rPr>
                        <a:t>0.903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0.948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dirty="0">
                          <a:effectLst/>
                        </a:rPr>
                        <a:t>0.784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dirty="0">
                          <a:effectLst/>
                        </a:rPr>
                        <a:t>0.931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537630536"/>
                  </a:ext>
                </a:extLst>
              </a:tr>
            </a:tbl>
          </a:graphicData>
        </a:graphic>
      </p:graphicFrame>
    </p:spTree>
    <p:extLst>
      <p:ext uri="{BB962C8B-B14F-4D97-AF65-F5344CB8AC3E}">
        <p14:creationId xmlns:p14="http://schemas.microsoft.com/office/powerpoint/2010/main" val="1934049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B8695739-221A-475D-AF61-7E3B0904A4B1}"/>
              </a:ext>
            </a:extLst>
          </p:cNvPr>
          <p:cNvGraphicFramePr>
            <a:graphicFrameLocks noGrp="1"/>
          </p:cNvGraphicFramePr>
          <p:nvPr>
            <p:extLst>
              <p:ext uri="{D42A27DB-BD31-4B8C-83A1-F6EECF244321}">
                <p14:modId xmlns:p14="http://schemas.microsoft.com/office/powerpoint/2010/main" val="2698430852"/>
              </p:ext>
            </p:extLst>
          </p:nvPr>
        </p:nvGraphicFramePr>
        <p:xfrm>
          <a:off x="4200940" y="848139"/>
          <a:ext cx="7765773" cy="5807495"/>
        </p:xfrm>
        <a:graphic>
          <a:graphicData uri="http://schemas.openxmlformats.org/drawingml/2006/table">
            <a:tbl>
              <a:tblPr firstRow="1" firstCol="1" bandRow="1">
                <a:tableStyleId>{5C22544A-7EE6-4342-B048-85BDC9FD1C3A}</a:tableStyleId>
              </a:tblPr>
              <a:tblGrid>
                <a:gridCol w="2038803">
                  <a:extLst>
                    <a:ext uri="{9D8B030D-6E8A-4147-A177-3AD203B41FA5}">
                      <a16:colId xmlns:a16="http://schemas.microsoft.com/office/drawing/2014/main" val="3462626133"/>
                    </a:ext>
                  </a:extLst>
                </a:gridCol>
                <a:gridCol w="1035096">
                  <a:extLst>
                    <a:ext uri="{9D8B030D-6E8A-4147-A177-3AD203B41FA5}">
                      <a16:colId xmlns:a16="http://schemas.microsoft.com/office/drawing/2014/main" val="1664829486"/>
                    </a:ext>
                  </a:extLst>
                </a:gridCol>
                <a:gridCol w="1270114">
                  <a:extLst>
                    <a:ext uri="{9D8B030D-6E8A-4147-A177-3AD203B41FA5}">
                      <a16:colId xmlns:a16="http://schemas.microsoft.com/office/drawing/2014/main" val="3416233265"/>
                    </a:ext>
                  </a:extLst>
                </a:gridCol>
                <a:gridCol w="1024917">
                  <a:extLst>
                    <a:ext uri="{9D8B030D-6E8A-4147-A177-3AD203B41FA5}">
                      <a16:colId xmlns:a16="http://schemas.microsoft.com/office/drawing/2014/main" val="1778488969"/>
                    </a:ext>
                  </a:extLst>
                </a:gridCol>
                <a:gridCol w="1024917">
                  <a:extLst>
                    <a:ext uri="{9D8B030D-6E8A-4147-A177-3AD203B41FA5}">
                      <a16:colId xmlns:a16="http://schemas.microsoft.com/office/drawing/2014/main" val="2376492714"/>
                    </a:ext>
                  </a:extLst>
                </a:gridCol>
                <a:gridCol w="1371926">
                  <a:extLst>
                    <a:ext uri="{9D8B030D-6E8A-4147-A177-3AD203B41FA5}">
                      <a16:colId xmlns:a16="http://schemas.microsoft.com/office/drawing/2014/main" val="1676276077"/>
                    </a:ext>
                  </a:extLst>
                </a:gridCol>
              </a:tblGrid>
              <a:tr h="361559">
                <a:tc>
                  <a:txBody>
                    <a:bodyPr/>
                    <a:lstStyle/>
                    <a:p>
                      <a:pPr marL="0" marR="0">
                        <a:lnSpc>
                          <a:spcPct val="150000"/>
                        </a:lnSpc>
                        <a:spcBef>
                          <a:spcPts val="0"/>
                        </a:spcBef>
                        <a:spcAft>
                          <a:spcPts val="0"/>
                        </a:spcAft>
                      </a:pPr>
                      <a:r>
                        <a:rPr lang="en-US" sz="1100" cap="all" dirty="0">
                          <a:effectLst/>
                        </a:rPr>
                        <a:t>Construct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cap="all">
                          <a:effectLst/>
                        </a:rPr>
                        <a:t>Item</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cap="all">
                          <a:effectLst/>
                        </a:rPr>
                        <a:t>Loadings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cap="all">
                          <a:effectLst/>
                        </a:rPr>
                        <a:t>CR</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cap="all">
                          <a:effectLst/>
                        </a:rPr>
                        <a:t>AVE</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cap="all">
                          <a:effectLst/>
                        </a:rPr>
                        <a:t>Cronbach</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3687617268"/>
                  </a:ext>
                </a:extLst>
              </a:tr>
              <a:tr h="2986364">
                <a:tc>
                  <a:txBody>
                    <a:bodyPr/>
                    <a:lstStyle/>
                    <a:p>
                      <a:pPr marL="0" marR="0">
                        <a:lnSpc>
                          <a:spcPct val="150000"/>
                        </a:lnSpc>
                        <a:spcBef>
                          <a:spcPts val="0"/>
                        </a:spcBef>
                        <a:spcAft>
                          <a:spcPts val="0"/>
                        </a:spcAft>
                      </a:pPr>
                      <a:r>
                        <a:rPr lang="en-US" sz="1100" cap="all" dirty="0">
                          <a:effectLst/>
                        </a:rPr>
                        <a:t>Corporate Social</a:t>
                      </a:r>
                      <a:endParaRPr lang="en-US" sz="1200" dirty="0">
                        <a:effectLst/>
                      </a:endParaRPr>
                    </a:p>
                    <a:p>
                      <a:pPr marL="0" marR="0">
                        <a:lnSpc>
                          <a:spcPct val="150000"/>
                        </a:lnSpc>
                        <a:spcBef>
                          <a:spcPts val="0"/>
                        </a:spcBef>
                        <a:spcAft>
                          <a:spcPts val="0"/>
                        </a:spcAft>
                      </a:pPr>
                      <a:r>
                        <a:rPr lang="en-US" sz="1100" cap="all" dirty="0">
                          <a:effectLst/>
                        </a:rPr>
                        <a:t>Responsibility</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CSR1</a:t>
                      </a:r>
                      <a:endParaRPr lang="en-US" sz="1200">
                        <a:effectLst/>
                      </a:endParaRPr>
                    </a:p>
                    <a:p>
                      <a:pPr marL="0" marR="0">
                        <a:lnSpc>
                          <a:spcPct val="150000"/>
                        </a:lnSpc>
                        <a:spcBef>
                          <a:spcPts val="0"/>
                        </a:spcBef>
                        <a:spcAft>
                          <a:spcPts val="0"/>
                        </a:spcAft>
                      </a:pPr>
                      <a:r>
                        <a:rPr lang="en-US" sz="1100">
                          <a:effectLst/>
                        </a:rPr>
                        <a:t>CSR2</a:t>
                      </a:r>
                      <a:endParaRPr lang="en-US" sz="1200">
                        <a:effectLst/>
                      </a:endParaRPr>
                    </a:p>
                    <a:p>
                      <a:pPr marL="0" marR="0">
                        <a:lnSpc>
                          <a:spcPct val="150000"/>
                        </a:lnSpc>
                        <a:spcBef>
                          <a:spcPts val="0"/>
                        </a:spcBef>
                        <a:spcAft>
                          <a:spcPts val="0"/>
                        </a:spcAft>
                      </a:pPr>
                      <a:r>
                        <a:rPr lang="en-US" sz="1100">
                          <a:effectLst/>
                        </a:rPr>
                        <a:t>CSR3</a:t>
                      </a:r>
                      <a:endParaRPr lang="en-US" sz="1200">
                        <a:effectLst/>
                      </a:endParaRPr>
                    </a:p>
                    <a:p>
                      <a:pPr marL="0" marR="0">
                        <a:lnSpc>
                          <a:spcPct val="150000"/>
                        </a:lnSpc>
                        <a:spcBef>
                          <a:spcPts val="0"/>
                        </a:spcBef>
                        <a:spcAft>
                          <a:spcPts val="0"/>
                        </a:spcAft>
                      </a:pPr>
                      <a:r>
                        <a:rPr lang="en-US" sz="1100">
                          <a:effectLst/>
                        </a:rPr>
                        <a:t>CSR4</a:t>
                      </a:r>
                      <a:endParaRPr lang="en-US" sz="1200">
                        <a:effectLst/>
                      </a:endParaRPr>
                    </a:p>
                    <a:p>
                      <a:pPr marL="0" marR="0">
                        <a:lnSpc>
                          <a:spcPct val="150000"/>
                        </a:lnSpc>
                        <a:spcBef>
                          <a:spcPts val="0"/>
                        </a:spcBef>
                        <a:spcAft>
                          <a:spcPts val="0"/>
                        </a:spcAft>
                      </a:pPr>
                      <a:r>
                        <a:rPr lang="en-US" sz="1100">
                          <a:effectLst/>
                        </a:rPr>
                        <a:t>CSR5</a:t>
                      </a:r>
                      <a:endParaRPr lang="en-US" sz="1200">
                        <a:effectLst/>
                      </a:endParaRPr>
                    </a:p>
                    <a:p>
                      <a:pPr marL="0" marR="0">
                        <a:lnSpc>
                          <a:spcPct val="150000"/>
                        </a:lnSpc>
                        <a:spcBef>
                          <a:spcPts val="0"/>
                        </a:spcBef>
                        <a:spcAft>
                          <a:spcPts val="0"/>
                        </a:spcAft>
                      </a:pPr>
                      <a:r>
                        <a:rPr lang="en-US" sz="1100">
                          <a:effectLst/>
                        </a:rPr>
                        <a:t>CSR6</a:t>
                      </a:r>
                      <a:endParaRPr lang="en-US" sz="1200">
                        <a:effectLst/>
                      </a:endParaRPr>
                    </a:p>
                    <a:p>
                      <a:pPr marL="0" marR="0">
                        <a:lnSpc>
                          <a:spcPct val="150000"/>
                        </a:lnSpc>
                        <a:spcBef>
                          <a:spcPts val="0"/>
                        </a:spcBef>
                        <a:spcAft>
                          <a:spcPts val="0"/>
                        </a:spcAft>
                      </a:pPr>
                      <a:r>
                        <a:rPr lang="en-US" sz="1100">
                          <a:effectLst/>
                        </a:rPr>
                        <a:t>CSR7</a:t>
                      </a:r>
                      <a:endParaRPr lang="en-US" sz="1200">
                        <a:effectLst/>
                      </a:endParaRPr>
                    </a:p>
                    <a:p>
                      <a:pPr marL="0" marR="0">
                        <a:lnSpc>
                          <a:spcPct val="150000"/>
                        </a:lnSpc>
                        <a:spcBef>
                          <a:spcPts val="0"/>
                        </a:spcBef>
                        <a:spcAft>
                          <a:spcPts val="0"/>
                        </a:spcAft>
                      </a:pPr>
                      <a:r>
                        <a:rPr lang="en-US" sz="1100">
                          <a:effectLst/>
                        </a:rPr>
                        <a:t>CSR8</a:t>
                      </a:r>
                      <a:endParaRPr lang="en-US" sz="1200">
                        <a:effectLst/>
                      </a:endParaRPr>
                    </a:p>
                    <a:p>
                      <a:pPr marL="0" marR="0">
                        <a:lnSpc>
                          <a:spcPct val="150000"/>
                        </a:lnSpc>
                        <a:spcBef>
                          <a:spcPts val="0"/>
                        </a:spcBef>
                        <a:spcAft>
                          <a:spcPts val="0"/>
                        </a:spcAft>
                      </a:pPr>
                      <a:r>
                        <a:rPr lang="en-US" sz="1100">
                          <a:effectLst/>
                        </a:rPr>
                        <a:t>CSR9</a:t>
                      </a:r>
                      <a:endParaRPr lang="en-US" sz="1200">
                        <a:effectLst/>
                      </a:endParaRPr>
                    </a:p>
                    <a:p>
                      <a:pPr marL="0" marR="0">
                        <a:lnSpc>
                          <a:spcPct val="150000"/>
                        </a:lnSpc>
                        <a:spcBef>
                          <a:spcPts val="0"/>
                        </a:spcBef>
                        <a:spcAft>
                          <a:spcPts val="0"/>
                        </a:spcAft>
                      </a:pPr>
                      <a:r>
                        <a:rPr lang="en-US" sz="1100">
                          <a:effectLst/>
                        </a:rPr>
                        <a:t>CSR10</a:t>
                      </a:r>
                      <a:endParaRPr lang="en-US" sz="1200">
                        <a:effectLst/>
                      </a:endParaRPr>
                    </a:p>
                    <a:p>
                      <a:pPr marL="0" marR="0">
                        <a:lnSpc>
                          <a:spcPct val="150000"/>
                        </a:lnSpc>
                        <a:spcBef>
                          <a:spcPts val="0"/>
                        </a:spcBef>
                        <a:spcAft>
                          <a:spcPts val="0"/>
                        </a:spcAft>
                      </a:pPr>
                      <a:r>
                        <a:rPr lang="en-US" sz="1100">
                          <a:effectLst/>
                        </a:rPr>
                        <a:t>CSR11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0.701</a:t>
                      </a:r>
                      <a:endParaRPr lang="en-US" sz="1200">
                        <a:effectLst/>
                      </a:endParaRPr>
                    </a:p>
                    <a:p>
                      <a:pPr marL="0" marR="0">
                        <a:lnSpc>
                          <a:spcPct val="150000"/>
                        </a:lnSpc>
                        <a:spcBef>
                          <a:spcPts val="0"/>
                        </a:spcBef>
                        <a:spcAft>
                          <a:spcPts val="0"/>
                        </a:spcAft>
                      </a:pPr>
                      <a:r>
                        <a:rPr lang="en-US" sz="1100">
                          <a:effectLst/>
                        </a:rPr>
                        <a:t>0.810</a:t>
                      </a:r>
                      <a:endParaRPr lang="en-US" sz="1200">
                        <a:effectLst/>
                      </a:endParaRPr>
                    </a:p>
                    <a:p>
                      <a:pPr marL="0" marR="0">
                        <a:lnSpc>
                          <a:spcPct val="150000"/>
                        </a:lnSpc>
                        <a:spcBef>
                          <a:spcPts val="0"/>
                        </a:spcBef>
                        <a:spcAft>
                          <a:spcPts val="0"/>
                        </a:spcAft>
                      </a:pPr>
                      <a:r>
                        <a:rPr lang="en-US" sz="1100">
                          <a:effectLst/>
                        </a:rPr>
                        <a:t>0.828</a:t>
                      </a:r>
                      <a:endParaRPr lang="en-US" sz="1200">
                        <a:effectLst/>
                      </a:endParaRPr>
                    </a:p>
                    <a:p>
                      <a:pPr marL="0" marR="0">
                        <a:lnSpc>
                          <a:spcPct val="150000"/>
                        </a:lnSpc>
                        <a:spcBef>
                          <a:spcPts val="0"/>
                        </a:spcBef>
                        <a:spcAft>
                          <a:spcPts val="0"/>
                        </a:spcAft>
                      </a:pPr>
                      <a:r>
                        <a:rPr lang="en-US" sz="1100">
                          <a:effectLst/>
                        </a:rPr>
                        <a:t>0.880</a:t>
                      </a:r>
                      <a:endParaRPr lang="en-US" sz="1200">
                        <a:effectLst/>
                      </a:endParaRPr>
                    </a:p>
                    <a:p>
                      <a:pPr marL="0" marR="0">
                        <a:lnSpc>
                          <a:spcPct val="150000"/>
                        </a:lnSpc>
                        <a:spcBef>
                          <a:spcPts val="0"/>
                        </a:spcBef>
                        <a:spcAft>
                          <a:spcPts val="0"/>
                        </a:spcAft>
                      </a:pPr>
                      <a:r>
                        <a:rPr lang="en-US" sz="1100">
                          <a:effectLst/>
                        </a:rPr>
                        <a:t>0.865</a:t>
                      </a:r>
                      <a:endParaRPr lang="en-US" sz="1200">
                        <a:effectLst/>
                      </a:endParaRPr>
                    </a:p>
                    <a:p>
                      <a:pPr marL="0" marR="0">
                        <a:lnSpc>
                          <a:spcPct val="150000"/>
                        </a:lnSpc>
                        <a:spcBef>
                          <a:spcPts val="0"/>
                        </a:spcBef>
                        <a:spcAft>
                          <a:spcPts val="0"/>
                        </a:spcAft>
                      </a:pPr>
                      <a:r>
                        <a:rPr lang="en-US" sz="1100">
                          <a:effectLst/>
                        </a:rPr>
                        <a:t>0.859</a:t>
                      </a:r>
                      <a:endParaRPr lang="en-US" sz="1200">
                        <a:effectLst/>
                      </a:endParaRPr>
                    </a:p>
                    <a:p>
                      <a:pPr marL="0" marR="0">
                        <a:lnSpc>
                          <a:spcPct val="150000"/>
                        </a:lnSpc>
                        <a:spcBef>
                          <a:spcPts val="0"/>
                        </a:spcBef>
                        <a:spcAft>
                          <a:spcPts val="0"/>
                        </a:spcAft>
                      </a:pPr>
                      <a:r>
                        <a:rPr lang="en-US" sz="1100">
                          <a:effectLst/>
                        </a:rPr>
                        <a:t>0.893</a:t>
                      </a:r>
                      <a:endParaRPr lang="en-US" sz="1200">
                        <a:effectLst/>
                      </a:endParaRPr>
                    </a:p>
                    <a:p>
                      <a:pPr marL="0" marR="0">
                        <a:lnSpc>
                          <a:spcPct val="150000"/>
                        </a:lnSpc>
                        <a:spcBef>
                          <a:spcPts val="0"/>
                        </a:spcBef>
                        <a:spcAft>
                          <a:spcPts val="0"/>
                        </a:spcAft>
                      </a:pPr>
                      <a:r>
                        <a:rPr lang="en-US" sz="1100">
                          <a:effectLst/>
                        </a:rPr>
                        <a:t>0.880</a:t>
                      </a:r>
                      <a:endParaRPr lang="en-US" sz="1200">
                        <a:effectLst/>
                      </a:endParaRPr>
                    </a:p>
                    <a:p>
                      <a:pPr marL="0" marR="0">
                        <a:lnSpc>
                          <a:spcPct val="150000"/>
                        </a:lnSpc>
                        <a:spcBef>
                          <a:spcPts val="0"/>
                        </a:spcBef>
                        <a:spcAft>
                          <a:spcPts val="0"/>
                        </a:spcAft>
                      </a:pPr>
                      <a:r>
                        <a:rPr lang="en-US" sz="1100">
                          <a:effectLst/>
                        </a:rPr>
                        <a:t>0.878</a:t>
                      </a:r>
                      <a:endParaRPr lang="en-US" sz="1200">
                        <a:effectLst/>
                      </a:endParaRPr>
                    </a:p>
                    <a:p>
                      <a:pPr marL="0" marR="0">
                        <a:lnSpc>
                          <a:spcPct val="150000"/>
                        </a:lnSpc>
                        <a:spcBef>
                          <a:spcPts val="0"/>
                        </a:spcBef>
                        <a:spcAft>
                          <a:spcPts val="0"/>
                        </a:spcAft>
                      </a:pPr>
                      <a:r>
                        <a:rPr lang="en-US" sz="1100">
                          <a:effectLst/>
                        </a:rPr>
                        <a:t>0.869</a:t>
                      </a:r>
                      <a:endParaRPr lang="en-US" sz="1200">
                        <a:effectLst/>
                      </a:endParaRPr>
                    </a:p>
                    <a:p>
                      <a:pPr marL="0" marR="0">
                        <a:lnSpc>
                          <a:spcPct val="150000"/>
                        </a:lnSpc>
                        <a:spcBef>
                          <a:spcPts val="0"/>
                        </a:spcBef>
                        <a:spcAft>
                          <a:spcPts val="0"/>
                        </a:spcAft>
                      </a:pPr>
                      <a:r>
                        <a:rPr lang="en-US" sz="1100">
                          <a:effectLst/>
                        </a:rPr>
                        <a:t>0.703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0.961</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0.695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dirty="0">
                          <a:effectLst/>
                        </a:rPr>
                        <a:t>0.955</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1185725459"/>
                  </a:ext>
                </a:extLst>
              </a:tr>
              <a:tr h="736530">
                <a:tc>
                  <a:txBody>
                    <a:bodyPr/>
                    <a:lstStyle/>
                    <a:p>
                      <a:pPr marL="0" marR="0">
                        <a:lnSpc>
                          <a:spcPct val="150000"/>
                        </a:lnSpc>
                        <a:spcBef>
                          <a:spcPts val="0"/>
                        </a:spcBef>
                        <a:spcAft>
                          <a:spcPts val="0"/>
                        </a:spcAft>
                      </a:pPr>
                      <a:r>
                        <a:rPr lang="en-US" sz="1100" cap="all">
                          <a:effectLst/>
                        </a:rPr>
                        <a:t>Eco iNITIATIVES</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EI1</a:t>
                      </a:r>
                      <a:endParaRPr lang="en-US" sz="1200">
                        <a:effectLst/>
                      </a:endParaRPr>
                    </a:p>
                    <a:p>
                      <a:pPr marL="0" marR="0">
                        <a:lnSpc>
                          <a:spcPct val="150000"/>
                        </a:lnSpc>
                        <a:spcBef>
                          <a:spcPts val="0"/>
                        </a:spcBef>
                        <a:spcAft>
                          <a:spcPts val="0"/>
                        </a:spcAft>
                      </a:pPr>
                      <a:r>
                        <a:rPr lang="en-US" sz="1100">
                          <a:effectLst/>
                        </a:rPr>
                        <a:t>EI2</a:t>
                      </a:r>
                      <a:endParaRPr lang="en-US" sz="1200">
                        <a:effectLst/>
                      </a:endParaRPr>
                    </a:p>
                    <a:p>
                      <a:pPr marL="0" marR="0">
                        <a:lnSpc>
                          <a:spcPct val="150000"/>
                        </a:lnSpc>
                        <a:spcBef>
                          <a:spcPts val="0"/>
                        </a:spcBef>
                        <a:spcAft>
                          <a:spcPts val="0"/>
                        </a:spcAft>
                      </a:pPr>
                      <a:r>
                        <a:rPr lang="en-US" sz="1100">
                          <a:effectLst/>
                        </a:rPr>
                        <a:t>EI3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0.766</a:t>
                      </a:r>
                      <a:endParaRPr lang="en-US" sz="1200">
                        <a:effectLst/>
                      </a:endParaRPr>
                    </a:p>
                    <a:p>
                      <a:pPr marL="0" marR="0">
                        <a:lnSpc>
                          <a:spcPct val="150000"/>
                        </a:lnSpc>
                        <a:spcBef>
                          <a:spcPts val="0"/>
                        </a:spcBef>
                        <a:spcAft>
                          <a:spcPts val="0"/>
                        </a:spcAft>
                      </a:pPr>
                      <a:r>
                        <a:rPr lang="en-US" sz="1100">
                          <a:effectLst/>
                        </a:rPr>
                        <a:t>0.917</a:t>
                      </a:r>
                      <a:endParaRPr lang="en-US" sz="1200">
                        <a:effectLst/>
                      </a:endParaRPr>
                    </a:p>
                    <a:p>
                      <a:pPr marL="0" marR="0">
                        <a:lnSpc>
                          <a:spcPct val="150000"/>
                        </a:lnSpc>
                        <a:spcBef>
                          <a:spcPts val="0"/>
                        </a:spcBef>
                        <a:spcAft>
                          <a:spcPts val="0"/>
                        </a:spcAft>
                      </a:pPr>
                      <a:r>
                        <a:rPr lang="en-US" sz="1100">
                          <a:effectLst/>
                        </a:rPr>
                        <a:t>0.856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0.885</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0.720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0.804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650283013"/>
                  </a:ext>
                </a:extLst>
              </a:tr>
              <a:tr h="986512">
                <a:tc>
                  <a:txBody>
                    <a:bodyPr/>
                    <a:lstStyle/>
                    <a:p>
                      <a:pPr marL="0" marR="0">
                        <a:lnSpc>
                          <a:spcPct val="150000"/>
                        </a:lnSpc>
                        <a:spcBef>
                          <a:spcPts val="0"/>
                        </a:spcBef>
                        <a:spcAft>
                          <a:spcPts val="0"/>
                        </a:spcAft>
                      </a:pPr>
                      <a:r>
                        <a:rPr lang="en-US" sz="1100" cap="all">
                          <a:effectLst/>
                        </a:rPr>
                        <a:t>eco CIVIC ENGAGEMENT</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ECE1</a:t>
                      </a:r>
                      <a:endParaRPr lang="en-US" sz="1200">
                        <a:effectLst/>
                      </a:endParaRPr>
                    </a:p>
                    <a:p>
                      <a:pPr marL="0" marR="0">
                        <a:lnSpc>
                          <a:spcPct val="150000"/>
                        </a:lnSpc>
                        <a:spcBef>
                          <a:spcPts val="0"/>
                        </a:spcBef>
                        <a:spcAft>
                          <a:spcPts val="0"/>
                        </a:spcAft>
                      </a:pPr>
                      <a:r>
                        <a:rPr lang="en-US" sz="1100">
                          <a:effectLst/>
                        </a:rPr>
                        <a:t>ECE2</a:t>
                      </a:r>
                      <a:endParaRPr lang="en-US" sz="1200">
                        <a:effectLst/>
                      </a:endParaRPr>
                    </a:p>
                    <a:p>
                      <a:pPr marL="0" marR="0">
                        <a:lnSpc>
                          <a:spcPct val="150000"/>
                        </a:lnSpc>
                        <a:spcBef>
                          <a:spcPts val="0"/>
                        </a:spcBef>
                        <a:spcAft>
                          <a:spcPts val="0"/>
                        </a:spcAft>
                      </a:pPr>
                      <a:r>
                        <a:rPr lang="en-US" sz="1100">
                          <a:effectLst/>
                        </a:rPr>
                        <a:t>ECE3</a:t>
                      </a:r>
                      <a:endParaRPr lang="en-US" sz="1200">
                        <a:effectLst/>
                      </a:endParaRPr>
                    </a:p>
                    <a:p>
                      <a:pPr marL="0" marR="0">
                        <a:lnSpc>
                          <a:spcPct val="150000"/>
                        </a:lnSpc>
                        <a:spcBef>
                          <a:spcPts val="0"/>
                        </a:spcBef>
                        <a:spcAft>
                          <a:spcPts val="0"/>
                        </a:spcAft>
                      </a:pPr>
                      <a:r>
                        <a:rPr lang="en-US" sz="1100">
                          <a:effectLst/>
                        </a:rPr>
                        <a:t>ECE4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0.921</a:t>
                      </a:r>
                      <a:endParaRPr lang="en-US" sz="1200">
                        <a:effectLst/>
                      </a:endParaRPr>
                    </a:p>
                    <a:p>
                      <a:pPr marL="0" marR="0">
                        <a:lnSpc>
                          <a:spcPct val="150000"/>
                        </a:lnSpc>
                        <a:spcBef>
                          <a:spcPts val="0"/>
                        </a:spcBef>
                        <a:spcAft>
                          <a:spcPts val="0"/>
                        </a:spcAft>
                      </a:pPr>
                      <a:r>
                        <a:rPr lang="en-US" sz="1100">
                          <a:effectLst/>
                        </a:rPr>
                        <a:t>0.958</a:t>
                      </a:r>
                      <a:endParaRPr lang="en-US" sz="1200">
                        <a:effectLst/>
                      </a:endParaRPr>
                    </a:p>
                    <a:p>
                      <a:pPr marL="0" marR="0">
                        <a:lnSpc>
                          <a:spcPct val="150000"/>
                        </a:lnSpc>
                        <a:spcBef>
                          <a:spcPts val="0"/>
                        </a:spcBef>
                        <a:spcAft>
                          <a:spcPts val="0"/>
                        </a:spcAft>
                      </a:pPr>
                      <a:r>
                        <a:rPr lang="en-US" sz="1100">
                          <a:effectLst/>
                        </a:rPr>
                        <a:t>0.932</a:t>
                      </a:r>
                      <a:endParaRPr lang="en-US" sz="1200">
                        <a:effectLst/>
                      </a:endParaRPr>
                    </a:p>
                    <a:p>
                      <a:pPr marL="0" marR="0">
                        <a:lnSpc>
                          <a:spcPct val="150000"/>
                        </a:lnSpc>
                        <a:spcBef>
                          <a:spcPts val="0"/>
                        </a:spcBef>
                        <a:spcAft>
                          <a:spcPts val="0"/>
                        </a:spcAft>
                      </a:pPr>
                      <a:r>
                        <a:rPr lang="en-US" sz="1100">
                          <a:effectLst/>
                        </a:rPr>
                        <a:t>0.876</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0.949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0.824</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0.928</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2564768273"/>
                  </a:ext>
                </a:extLst>
              </a:tr>
              <a:tr h="736530">
                <a:tc>
                  <a:txBody>
                    <a:bodyPr/>
                    <a:lstStyle/>
                    <a:p>
                      <a:pPr marL="0" marR="0">
                        <a:lnSpc>
                          <a:spcPct val="150000"/>
                        </a:lnSpc>
                        <a:spcBef>
                          <a:spcPts val="0"/>
                        </a:spcBef>
                        <a:spcAft>
                          <a:spcPts val="0"/>
                        </a:spcAft>
                      </a:pPr>
                      <a:r>
                        <a:rPr lang="en-US" sz="1100" cap="all">
                          <a:effectLst/>
                        </a:rPr>
                        <a:t>eco HELPING</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EH1</a:t>
                      </a:r>
                      <a:endParaRPr lang="en-US" sz="1200">
                        <a:effectLst/>
                      </a:endParaRPr>
                    </a:p>
                    <a:p>
                      <a:pPr marL="0" marR="0">
                        <a:lnSpc>
                          <a:spcPct val="150000"/>
                        </a:lnSpc>
                        <a:spcBef>
                          <a:spcPts val="0"/>
                        </a:spcBef>
                        <a:spcAft>
                          <a:spcPts val="0"/>
                        </a:spcAft>
                      </a:pPr>
                      <a:r>
                        <a:rPr lang="en-US" sz="1100">
                          <a:effectLst/>
                        </a:rPr>
                        <a:t>EH2</a:t>
                      </a:r>
                      <a:endParaRPr lang="en-US" sz="1200">
                        <a:effectLst/>
                      </a:endParaRPr>
                    </a:p>
                    <a:p>
                      <a:pPr marL="0" marR="0">
                        <a:lnSpc>
                          <a:spcPct val="150000"/>
                        </a:lnSpc>
                        <a:spcBef>
                          <a:spcPts val="0"/>
                        </a:spcBef>
                        <a:spcAft>
                          <a:spcPts val="0"/>
                        </a:spcAft>
                      </a:pPr>
                      <a:r>
                        <a:rPr lang="en-US" sz="1100">
                          <a:effectLst/>
                        </a:rPr>
                        <a:t>EH3</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0.944</a:t>
                      </a:r>
                      <a:endParaRPr lang="en-US" sz="1200">
                        <a:effectLst/>
                      </a:endParaRPr>
                    </a:p>
                    <a:p>
                      <a:pPr marL="0" marR="0">
                        <a:lnSpc>
                          <a:spcPct val="150000"/>
                        </a:lnSpc>
                        <a:spcBef>
                          <a:spcPts val="0"/>
                        </a:spcBef>
                        <a:spcAft>
                          <a:spcPts val="0"/>
                        </a:spcAft>
                      </a:pPr>
                      <a:r>
                        <a:rPr lang="en-US" sz="1100">
                          <a:effectLst/>
                        </a:rPr>
                        <a:t>0.937</a:t>
                      </a:r>
                      <a:endParaRPr lang="en-US" sz="1200">
                        <a:effectLst/>
                      </a:endParaRPr>
                    </a:p>
                    <a:p>
                      <a:pPr marL="0" marR="0">
                        <a:lnSpc>
                          <a:spcPct val="150000"/>
                        </a:lnSpc>
                        <a:spcBef>
                          <a:spcPts val="0"/>
                        </a:spcBef>
                        <a:spcAft>
                          <a:spcPts val="0"/>
                        </a:spcAft>
                      </a:pPr>
                      <a:r>
                        <a:rPr lang="en-US" sz="1100">
                          <a:effectLst/>
                        </a:rPr>
                        <a:t>0.949</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0.960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a:effectLst/>
                        </a:rPr>
                        <a:t>0.890</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100" dirty="0">
                          <a:effectLst/>
                        </a:rPr>
                        <a:t>0.938</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502058459"/>
                  </a:ext>
                </a:extLst>
              </a:tr>
            </a:tbl>
          </a:graphicData>
        </a:graphic>
      </p:graphicFrame>
    </p:spTree>
    <p:extLst>
      <p:ext uri="{BB962C8B-B14F-4D97-AF65-F5344CB8AC3E}">
        <p14:creationId xmlns:p14="http://schemas.microsoft.com/office/powerpoint/2010/main" val="4614439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013DA76-EB41-46D6-A81D-7B22D8417A6F}"/>
              </a:ext>
            </a:extLst>
          </p:cNvPr>
          <p:cNvGraphicFramePr>
            <a:graphicFrameLocks noGrp="1"/>
          </p:cNvGraphicFramePr>
          <p:nvPr>
            <p:extLst>
              <p:ext uri="{D42A27DB-BD31-4B8C-83A1-F6EECF244321}">
                <p14:modId xmlns:p14="http://schemas.microsoft.com/office/powerpoint/2010/main" val="689942609"/>
              </p:ext>
            </p:extLst>
          </p:nvPr>
        </p:nvGraphicFramePr>
        <p:xfrm>
          <a:off x="4227443" y="937386"/>
          <a:ext cx="7699514" cy="4983228"/>
        </p:xfrm>
        <a:graphic>
          <a:graphicData uri="http://schemas.openxmlformats.org/drawingml/2006/table">
            <a:tbl>
              <a:tblPr firstRow="1" firstCol="1" bandRow="1">
                <a:tableStyleId>{5C22544A-7EE6-4342-B048-85BDC9FD1C3A}</a:tableStyleId>
              </a:tblPr>
              <a:tblGrid>
                <a:gridCol w="2021404">
                  <a:extLst>
                    <a:ext uri="{9D8B030D-6E8A-4147-A177-3AD203B41FA5}">
                      <a16:colId xmlns:a16="http://schemas.microsoft.com/office/drawing/2014/main" val="1152952416"/>
                    </a:ext>
                  </a:extLst>
                </a:gridCol>
                <a:gridCol w="1026265">
                  <a:extLst>
                    <a:ext uri="{9D8B030D-6E8A-4147-A177-3AD203B41FA5}">
                      <a16:colId xmlns:a16="http://schemas.microsoft.com/office/drawing/2014/main" val="86215145"/>
                    </a:ext>
                  </a:extLst>
                </a:gridCol>
                <a:gridCol w="1259277">
                  <a:extLst>
                    <a:ext uri="{9D8B030D-6E8A-4147-A177-3AD203B41FA5}">
                      <a16:colId xmlns:a16="http://schemas.microsoft.com/office/drawing/2014/main" val="3258126954"/>
                    </a:ext>
                  </a:extLst>
                </a:gridCol>
                <a:gridCol w="1016173">
                  <a:extLst>
                    <a:ext uri="{9D8B030D-6E8A-4147-A177-3AD203B41FA5}">
                      <a16:colId xmlns:a16="http://schemas.microsoft.com/office/drawing/2014/main" val="144944405"/>
                    </a:ext>
                  </a:extLst>
                </a:gridCol>
                <a:gridCol w="1016173">
                  <a:extLst>
                    <a:ext uri="{9D8B030D-6E8A-4147-A177-3AD203B41FA5}">
                      <a16:colId xmlns:a16="http://schemas.microsoft.com/office/drawing/2014/main" val="3734762452"/>
                    </a:ext>
                  </a:extLst>
                </a:gridCol>
                <a:gridCol w="1360222">
                  <a:extLst>
                    <a:ext uri="{9D8B030D-6E8A-4147-A177-3AD203B41FA5}">
                      <a16:colId xmlns:a16="http://schemas.microsoft.com/office/drawing/2014/main" val="2173818454"/>
                    </a:ext>
                  </a:extLst>
                </a:gridCol>
              </a:tblGrid>
              <a:tr h="112888">
                <a:tc>
                  <a:txBody>
                    <a:bodyPr/>
                    <a:lstStyle/>
                    <a:p>
                      <a:pPr marL="0" marR="0">
                        <a:lnSpc>
                          <a:spcPct val="150000"/>
                        </a:lnSpc>
                        <a:spcBef>
                          <a:spcPts val="0"/>
                        </a:spcBef>
                        <a:spcAft>
                          <a:spcPts val="0"/>
                        </a:spcAft>
                      </a:pPr>
                      <a:r>
                        <a:rPr lang="en-US" sz="1400" cap="all">
                          <a:effectLst/>
                        </a:rPr>
                        <a:t>Construct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cap="all">
                          <a:effectLst/>
                        </a:rPr>
                        <a:t>Item</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cap="all">
                          <a:effectLst/>
                        </a:rPr>
                        <a:t>Loadings</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cap="all">
                          <a:effectLst/>
                        </a:rPr>
                        <a:t>CR</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cap="all">
                          <a:effectLst/>
                        </a:rPr>
                        <a:t>AVE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cap="all">
                          <a:effectLst/>
                        </a:rPr>
                        <a:t>Cronbach</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3473936372"/>
                  </a:ext>
                </a:extLst>
              </a:tr>
              <a:tr h="618671">
                <a:tc>
                  <a:txBody>
                    <a:bodyPr/>
                    <a:lstStyle/>
                    <a:p>
                      <a:pPr marL="0" marR="0">
                        <a:lnSpc>
                          <a:spcPct val="150000"/>
                        </a:lnSpc>
                        <a:spcBef>
                          <a:spcPts val="0"/>
                        </a:spcBef>
                        <a:spcAft>
                          <a:spcPts val="0"/>
                        </a:spcAft>
                      </a:pPr>
                      <a:r>
                        <a:rPr lang="en-US" sz="1400" cap="all" dirty="0">
                          <a:effectLst/>
                        </a:rPr>
                        <a:t>ECONOMIC PERFORMANCE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dirty="0">
                          <a:effectLst/>
                        </a:rPr>
                        <a:t>ECP1</a:t>
                      </a:r>
                      <a:endParaRPr lang="en-US" sz="1600" dirty="0">
                        <a:effectLst/>
                      </a:endParaRPr>
                    </a:p>
                    <a:p>
                      <a:pPr marL="0" marR="0">
                        <a:lnSpc>
                          <a:spcPct val="150000"/>
                        </a:lnSpc>
                        <a:spcBef>
                          <a:spcPts val="0"/>
                        </a:spcBef>
                        <a:spcAft>
                          <a:spcPts val="0"/>
                        </a:spcAft>
                      </a:pPr>
                      <a:r>
                        <a:rPr lang="en-US" sz="1400" dirty="0">
                          <a:effectLst/>
                        </a:rPr>
                        <a:t>ECP2</a:t>
                      </a:r>
                      <a:endParaRPr lang="en-US" sz="1600" dirty="0">
                        <a:effectLst/>
                      </a:endParaRPr>
                    </a:p>
                    <a:p>
                      <a:pPr marL="0" marR="0">
                        <a:lnSpc>
                          <a:spcPct val="150000"/>
                        </a:lnSpc>
                        <a:spcBef>
                          <a:spcPts val="0"/>
                        </a:spcBef>
                        <a:spcAft>
                          <a:spcPts val="0"/>
                        </a:spcAft>
                      </a:pPr>
                      <a:r>
                        <a:rPr lang="en-US" sz="1400" dirty="0">
                          <a:effectLst/>
                        </a:rPr>
                        <a:t>ECP3</a:t>
                      </a:r>
                      <a:endParaRPr lang="en-US" sz="1600" dirty="0">
                        <a:effectLst/>
                      </a:endParaRPr>
                    </a:p>
                    <a:p>
                      <a:pPr marL="0" marR="0">
                        <a:lnSpc>
                          <a:spcPct val="150000"/>
                        </a:lnSpc>
                        <a:spcBef>
                          <a:spcPts val="0"/>
                        </a:spcBef>
                        <a:spcAft>
                          <a:spcPts val="0"/>
                        </a:spcAft>
                      </a:pPr>
                      <a:r>
                        <a:rPr lang="en-US" sz="1400" dirty="0">
                          <a:effectLst/>
                        </a:rPr>
                        <a:t>ECP4</a:t>
                      </a:r>
                      <a:endParaRPr lang="en-US" sz="1600" dirty="0">
                        <a:effectLst/>
                      </a:endParaRPr>
                    </a:p>
                    <a:p>
                      <a:pPr marL="0" marR="0">
                        <a:lnSpc>
                          <a:spcPct val="150000"/>
                        </a:lnSpc>
                        <a:spcBef>
                          <a:spcPts val="0"/>
                        </a:spcBef>
                        <a:spcAft>
                          <a:spcPts val="0"/>
                        </a:spcAft>
                      </a:pPr>
                      <a:r>
                        <a:rPr lang="en-US" sz="1400" dirty="0">
                          <a:effectLst/>
                        </a:rPr>
                        <a:t>ECP5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dirty="0">
                          <a:effectLst/>
                        </a:rPr>
                        <a:t>0.846</a:t>
                      </a:r>
                      <a:endParaRPr lang="en-US" sz="1600" dirty="0">
                        <a:effectLst/>
                      </a:endParaRPr>
                    </a:p>
                    <a:p>
                      <a:pPr marL="0" marR="0">
                        <a:lnSpc>
                          <a:spcPct val="150000"/>
                        </a:lnSpc>
                        <a:spcBef>
                          <a:spcPts val="0"/>
                        </a:spcBef>
                        <a:spcAft>
                          <a:spcPts val="0"/>
                        </a:spcAft>
                      </a:pPr>
                      <a:r>
                        <a:rPr lang="en-US" sz="1400" dirty="0">
                          <a:effectLst/>
                        </a:rPr>
                        <a:t>0.857</a:t>
                      </a:r>
                      <a:endParaRPr lang="en-US" sz="1600" dirty="0">
                        <a:effectLst/>
                      </a:endParaRPr>
                    </a:p>
                    <a:p>
                      <a:pPr marL="0" marR="0">
                        <a:lnSpc>
                          <a:spcPct val="150000"/>
                        </a:lnSpc>
                        <a:spcBef>
                          <a:spcPts val="0"/>
                        </a:spcBef>
                        <a:spcAft>
                          <a:spcPts val="0"/>
                        </a:spcAft>
                      </a:pPr>
                      <a:r>
                        <a:rPr lang="en-US" sz="1400" dirty="0">
                          <a:effectLst/>
                        </a:rPr>
                        <a:t>0.873</a:t>
                      </a:r>
                      <a:endParaRPr lang="en-US" sz="1600" dirty="0">
                        <a:effectLst/>
                      </a:endParaRPr>
                    </a:p>
                    <a:p>
                      <a:pPr marL="0" marR="0">
                        <a:lnSpc>
                          <a:spcPct val="150000"/>
                        </a:lnSpc>
                        <a:spcBef>
                          <a:spcPts val="0"/>
                        </a:spcBef>
                        <a:spcAft>
                          <a:spcPts val="0"/>
                        </a:spcAft>
                      </a:pPr>
                      <a:r>
                        <a:rPr lang="en-US" sz="1400" dirty="0">
                          <a:effectLst/>
                        </a:rPr>
                        <a:t>0.913</a:t>
                      </a:r>
                      <a:endParaRPr lang="en-US" sz="1600" dirty="0">
                        <a:effectLst/>
                      </a:endParaRPr>
                    </a:p>
                    <a:p>
                      <a:pPr marL="0" marR="0">
                        <a:lnSpc>
                          <a:spcPct val="150000"/>
                        </a:lnSpc>
                        <a:spcBef>
                          <a:spcPts val="0"/>
                        </a:spcBef>
                        <a:spcAft>
                          <a:spcPts val="0"/>
                        </a:spcAft>
                      </a:pPr>
                      <a:r>
                        <a:rPr lang="en-US" sz="1400" dirty="0">
                          <a:effectLst/>
                        </a:rPr>
                        <a:t>0.880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0.942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0.764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dirty="0">
                          <a:effectLst/>
                        </a:rPr>
                        <a:t>0.923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2620730727"/>
                  </a:ext>
                </a:extLst>
              </a:tr>
              <a:tr h="618671">
                <a:tc>
                  <a:txBody>
                    <a:bodyPr/>
                    <a:lstStyle/>
                    <a:p>
                      <a:pPr marL="0" marR="0">
                        <a:lnSpc>
                          <a:spcPct val="150000"/>
                        </a:lnSpc>
                        <a:spcBef>
                          <a:spcPts val="0"/>
                        </a:spcBef>
                        <a:spcAft>
                          <a:spcPts val="0"/>
                        </a:spcAft>
                      </a:pPr>
                      <a:r>
                        <a:rPr lang="en-US" sz="1400" cap="all">
                          <a:effectLst/>
                        </a:rPr>
                        <a:t>eNVIRONMENTAL PERFORMANCE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ENP1</a:t>
                      </a:r>
                      <a:endParaRPr lang="en-US" sz="1600">
                        <a:effectLst/>
                      </a:endParaRPr>
                    </a:p>
                    <a:p>
                      <a:pPr marL="0" marR="0">
                        <a:lnSpc>
                          <a:spcPct val="150000"/>
                        </a:lnSpc>
                        <a:spcBef>
                          <a:spcPts val="0"/>
                        </a:spcBef>
                        <a:spcAft>
                          <a:spcPts val="0"/>
                        </a:spcAft>
                      </a:pPr>
                      <a:r>
                        <a:rPr lang="en-US" sz="1400">
                          <a:effectLst/>
                        </a:rPr>
                        <a:t>ENP2</a:t>
                      </a:r>
                      <a:endParaRPr lang="en-US" sz="1600">
                        <a:effectLst/>
                      </a:endParaRPr>
                    </a:p>
                    <a:p>
                      <a:pPr marL="0" marR="0">
                        <a:lnSpc>
                          <a:spcPct val="150000"/>
                        </a:lnSpc>
                        <a:spcBef>
                          <a:spcPts val="0"/>
                        </a:spcBef>
                        <a:spcAft>
                          <a:spcPts val="0"/>
                        </a:spcAft>
                      </a:pPr>
                      <a:r>
                        <a:rPr lang="en-US" sz="1400">
                          <a:effectLst/>
                        </a:rPr>
                        <a:t>ENP3</a:t>
                      </a:r>
                      <a:endParaRPr lang="en-US" sz="1600">
                        <a:effectLst/>
                      </a:endParaRPr>
                    </a:p>
                    <a:p>
                      <a:pPr marL="0" marR="0">
                        <a:lnSpc>
                          <a:spcPct val="150000"/>
                        </a:lnSpc>
                        <a:spcBef>
                          <a:spcPts val="0"/>
                        </a:spcBef>
                        <a:spcAft>
                          <a:spcPts val="0"/>
                        </a:spcAft>
                      </a:pPr>
                      <a:r>
                        <a:rPr lang="en-US" sz="1400">
                          <a:effectLst/>
                        </a:rPr>
                        <a:t>ENP4</a:t>
                      </a:r>
                      <a:endParaRPr lang="en-US" sz="1600">
                        <a:effectLst/>
                      </a:endParaRPr>
                    </a:p>
                    <a:p>
                      <a:pPr marL="0" marR="0">
                        <a:lnSpc>
                          <a:spcPct val="150000"/>
                        </a:lnSpc>
                        <a:spcBef>
                          <a:spcPts val="0"/>
                        </a:spcBef>
                        <a:spcAft>
                          <a:spcPts val="0"/>
                        </a:spcAft>
                      </a:pPr>
                      <a:r>
                        <a:rPr lang="en-US" sz="1400">
                          <a:effectLst/>
                        </a:rPr>
                        <a:t>ENP5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0.889</a:t>
                      </a:r>
                      <a:endParaRPr lang="en-US" sz="1600">
                        <a:effectLst/>
                      </a:endParaRPr>
                    </a:p>
                    <a:p>
                      <a:pPr marL="0" marR="0">
                        <a:lnSpc>
                          <a:spcPct val="150000"/>
                        </a:lnSpc>
                        <a:spcBef>
                          <a:spcPts val="0"/>
                        </a:spcBef>
                        <a:spcAft>
                          <a:spcPts val="0"/>
                        </a:spcAft>
                      </a:pPr>
                      <a:r>
                        <a:rPr lang="en-US" sz="1400">
                          <a:effectLst/>
                        </a:rPr>
                        <a:t>0.872</a:t>
                      </a:r>
                      <a:endParaRPr lang="en-US" sz="1600">
                        <a:effectLst/>
                      </a:endParaRPr>
                    </a:p>
                    <a:p>
                      <a:pPr marL="0" marR="0">
                        <a:lnSpc>
                          <a:spcPct val="150000"/>
                        </a:lnSpc>
                        <a:spcBef>
                          <a:spcPts val="0"/>
                        </a:spcBef>
                        <a:spcAft>
                          <a:spcPts val="0"/>
                        </a:spcAft>
                      </a:pPr>
                      <a:r>
                        <a:rPr lang="en-US" sz="1400">
                          <a:effectLst/>
                        </a:rPr>
                        <a:t>0.916</a:t>
                      </a:r>
                      <a:endParaRPr lang="en-US" sz="1600">
                        <a:effectLst/>
                      </a:endParaRPr>
                    </a:p>
                    <a:p>
                      <a:pPr marL="0" marR="0">
                        <a:lnSpc>
                          <a:spcPct val="150000"/>
                        </a:lnSpc>
                        <a:spcBef>
                          <a:spcPts val="0"/>
                        </a:spcBef>
                        <a:spcAft>
                          <a:spcPts val="0"/>
                        </a:spcAft>
                      </a:pPr>
                      <a:r>
                        <a:rPr lang="en-US" sz="1400">
                          <a:effectLst/>
                        </a:rPr>
                        <a:t>0.884</a:t>
                      </a:r>
                      <a:endParaRPr lang="en-US" sz="1600">
                        <a:effectLst/>
                      </a:endParaRPr>
                    </a:p>
                    <a:p>
                      <a:pPr marL="0" marR="0">
                        <a:lnSpc>
                          <a:spcPct val="150000"/>
                        </a:lnSpc>
                        <a:spcBef>
                          <a:spcPts val="0"/>
                        </a:spcBef>
                        <a:spcAft>
                          <a:spcPts val="0"/>
                        </a:spcAft>
                      </a:pPr>
                      <a:r>
                        <a:rPr lang="en-US" sz="1400">
                          <a:effectLst/>
                        </a:rPr>
                        <a:t>0.830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0.944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0.773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0.926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546877520"/>
                  </a:ext>
                </a:extLst>
              </a:tr>
              <a:tr h="618671">
                <a:tc>
                  <a:txBody>
                    <a:bodyPr/>
                    <a:lstStyle/>
                    <a:p>
                      <a:pPr marL="0" marR="0">
                        <a:lnSpc>
                          <a:spcPct val="150000"/>
                        </a:lnSpc>
                        <a:spcBef>
                          <a:spcPts val="0"/>
                        </a:spcBef>
                        <a:spcAft>
                          <a:spcPts val="0"/>
                        </a:spcAft>
                      </a:pPr>
                      <a:r>
                        <a:rPr lang="en-US" sz="1400" cap="all">
                          <a:effectLst/>
                        </a:rPr>
                        <a:t>social performance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SCP1</a:t>
                      </a:r>
                      <a:endParaRPr lang="en-US" sz="1600">
                        <a:effectLst/>
                      </a:endParaRPr>
                    </a:p>
                    <a:p>
                      <a:pPr marL="0" marR="0">
                        <a:lnSpc>
                          <a:spcPct val="150000"/>
                        </a:lnSpc>
                        <a:spcBef>
                          <a:spcPts val="0"/>
                        </a:spcBef>
                        <a:spcAft>
                          <a:spcPts val="0"/>
                        </a:spcAft>
                      </a:pPr>
                      <a:r>
                        <a:rPr lang="en-US" sz="1400">
                          <a:effectLst/>
                        </a:rPr>
                        <a:t>SCP2</a:t>
                      </a:r>
                      <a:endParaRPr lang="en-US" sz="1600">
                        <a:effectLst/>
                      </a:endParaRPr>
                    </a:p>
                    <a:p>
                      <a:pPr marL="0" marR="0">
                        <a:lnSpc>
                          <a:spcPct val="150000"/>
                        </a:lnSpc>
                        <a:spcBef>
                          <a:spcPts val="0"/>
                        </a:spcBef>
                        <a:spcAft>
                          <a:spcPts val="0"/>
                        </a:spcAft>
                      </a:pPr>
                      <a:r>
                        <a:rPr lang="en-US" sz="1400">
                          <a:effectLst/>
                        </a:rPr>
                        <a:t>SCP3</a:t>
                      </a:r>
                      <a:endParaRPr lang="en-US" sz="1600">
                        <a:effectLst/>
                      </a:endParaRPr>
                    </a:p>
                    <a:p>
                      <a:pPr marL="0" marR="0">
                        <a:lnSpc>
                          <a:spcPct val="150000"/>
                        </a:lnSpc>
                        <a:spcBef>
                          <a:spcPts val="0"/>
                        </a:spcBef>
                        <a:spcAft>
                          <a:spcPts val="0"/>
                        </a:spcAft>
                      </a:pPr>
                      <a:r>
                        <a:rPr lang="en-US" sz="1400">
                          <a:effectLst/>
                        </a:rPr>
                        <a:t>SCP4</a:t>
                      </a:r>
                      <a:endParaRPr lang="en-US" sz="1600">
                        <a:effectLst/>
                      </a:endParaRPr>
                    </a:p>
                    <a:p>
                      <a:pPr marL="0" marR="0">
                        <a:lnSpc>
                          <a:spcPct val="150000"/>
                        </a:lnSpc>
                        <a:spcBef>
                          <a:spcPts val="0"/>
                        </a:spcBef>
                        <a:spcAft>
                          <a:spcPts val="0"/>
                        </a:spcAft>
                      </a:pPr>
                      <a:r>
                        <a:rPr lang="en-US" sz="1400">
                          <a:effectLst/>
                        </a:rPr>
                        <a:t>SCP5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0.909</a:t>
                      </a:r>
                      <a:endParaRPr lang="en-US" sz="1600">
                        <a:effectLst/>
                      </a:endParaRPr>
                    </a:p>
                    <a:p>
                      <a:pPr marL="0" marR="0">
                        <a:lnSpc>
                          <a:spcPct val="150000"/>
                        </a:lnSpc>
                        <a:spcBef>
                          <a:spcPts val="0"/>
                        </a:spcBef>
                        <a:spcAft>
                          <a:spcPts val="0"/>
                        </a:spcAft>
                      </a:pPr>
                      <a:r>
                        <a:rPr lang="en-US" sz="1400">
                          <a:effectLst/>
                        </a:rPr>
                        <a:t>0.922</a:t>
                      </a:r>
                      <a:endParaRPr lang="en-US" sz="1600">
                        <a:effectLst/>
                      </a:endParaRPr>
                    </a:p>
                    <a:p>
                      <a:pPr marL="0" marR="0">
                        <a:lnSpc>
                          <a:spcPct val="150000"/>
                        </a:lnSpc>
                        <a:spcBef>
                          <a:spcPts val="0"/>
                        </a:spcBef>
                        <a:spcAft>
                          <a:spcPts val="0"/>
                        </a:spcAft>
                      </a:pPr>
                      <a:r>
                        <a:rPr lang="en-US" sz="1400">
                          <a:effectLst/>
                        </a:rPr>
                        <a:t>0.903</a:t>
                      </a:r>
                      <a:endParaRPr lang="en-US" sz="1600">
                        <a:effectLst/>
                      </a:endParaRPr>
                    </a:p>
                    <a:p>
                      <a:pPr marL="0" marR="0">
                        <a:lnSpc>
                          <a:spcPct val="150000"/>
                        </a:lnSpc>
                        <a:spcBef>
                          <a:spcPts val="0"/>
                        </a:spcBef>
                        <a:spcAft>
                          <a:spcPts val="0"/>
                        </a:spcAft>
                      </a:pPr>
                      <a:r>
                        <a:rPr lang="en-US" sz="1400">
                          <a:effectLst/>
                        </a:rPr>
                        <a:t>0.912</a:t>
                      </a:r>
                      <a:endParaRPr lang="en-US" sz="1600">
                        <a:effectLst/>
                      </a:endParaRPr>
                    </a:p>
                    <a:p>
                      <a:pPr marL="0" marR="0">
                        <a:lnSpc>
                          <a:spcPct val="150000"/>
                        </a:lnSpc>
                        <a:spcBef>
                          <a:spcPts val="0"/>
                        </a:spcBef>
                        <a:spcAft>
                          <a:spcPts val="0"/>
                        </a:spcAft>
                      </a:pPr>
                      <a:r>
                        <a:rPr lang="en-US" sz="1400">
                          <a:effectLst/>
                        </a:rPr>
                        <a:t>0.923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0.962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a:effectLst/>
                        </a:rPr>
                        <a:t>0.835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tc>
                  <a:txBody>
                    <a:bodyPr/>
                    <a:lstStyle/>
                    <a:p>
                      <a:pPr marL="0" marR="0">
                        <a:lnSpc>
                          <a:spcPct val="150000"/>
                        </a:lnSpc>
                        <a:spcBef>
                          <a:spcPts val="0"/>
                        </a:spcBef>
                        <a:spcAft>
                          <a:spcPts val="0"/>
                        </a:spcAft>
                      </a:pPr>
                      <a:r>
                        <a:rPr lang="en-US" sz="1400" dirty="0">
                          <a:effectLst/>
                        </a:rPr>
                        <a:t>0.951</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26035" marR="26035" marT="0" marB="0"/>
                </a:tc>
                <a:extLst>
                  <a:ext uri="{0D108BD9-81ED-4DB2-BD59-A6C34878D82A}">
                    <a16:rowId xmlns:a16="http://schemas.microsoft.com/office/drawing/2014/main" val="458618002"/>
                  </a:ext>
                </a:extLst>
              </a:tr>
            </a:tbl>
          </a:graphicData>
        </a:graphic>
      </p:graphicFrame>
    </p:spTree>
    <p:extLst>
      <p:ext uri="{BB962C8B-B14F-4D97-AF65-F5344CB8AC3E}">
        <p14:creationId xmlns:p14="http://schemas.microsoft.com/office/powerpoint/2010/main" val="27463572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D58E38A-956D-4359-AE58-57A0D392A732}"/>
              </a:ext>
            </a:extLst>
          </p:cNvPr>
          <p:cNvGraphicFramePr>
            <a:graphicFrameLocks noGrp="1"/>
          </p:cNvGraphicFramePr>
          <p:nvPr>
            <p:extLst>
              <p:ext uri="{D42A27DB-BD31-4B8C-83A1-F6EECF244321}">
                <p14:modId xmlns:p14="http://schemas.microsoft.com/office/powerpoint/2010/main" val="4224535344"/>
              </p:ext>
            </p:extLst>
          </p:nvPr>
        </p:nvGraphicFramePr>
        <p:xfrm>
          <a:off x="1060171" y="1020417"/>
          <a:ext cx="10018645" cy="4817165"/>
        </p:xfrm>
        <a:graphic>
          <a:graphicData uri="http://schemas.openxmlformats.org/drawingml/2006/table">
            <a:tbl>
              <a:tblPr firstRow="1" firstCol="1" bandRow="1">
                <a:tableStyleId>{5C22544A-7EE6-4342-B048-85BDC9FD1C3A}</a:tableStyleId>
              </a:tblPr>
              <a:tblGrid>
                <a:gridCol w="2843785">
                  <a:extLst>
                    <a:ext uri="{9D8B030D-6E8A-4147-A177-3AD203B41FA5}">
                      <a16:colId xmlns:a16="http://schemas.microsoft.com/office/drawing/2014/main" val="1608464649"/>
                    </a:ext>
                  </a:extLst>
                </a:gridCol>
                <a:gridCol w="1195810">
                  <a:extLst>
                    <a:ext uri="{9D8B030D-6E8A-4147-A177-3AD203B41FA5}">
                      <a16:colId xmlns:a16="http://schemas.microsoft.com/office/drawing/2014/main" val="2335512571"/>
                    </a:ext>
                  </a:extLst>
                </a:gridCol>
                <a:gridCol w="1195810">
                  <a:extLst>
                    <a:ext uri="{9D8B030D-6E8A-4147-A177-3AD203B41FA5}">
                      <a16:colId xmlns:a16="http://schemas.microsoft.com/office/drawing/2014/main" val="2270024561"/>
                    </a:ext>
                  </a:extLst>
                </a:gridCol>
                <a:gridCol w="1195810">
                  <a:extLst>
                    <a:ext uri="{9D8B030D-6E8A-4147-A177-3AD203B41FA5}">
                      <a16:colId xmlns:a16="http://schemas.microsoft.com/office/drawing/2014/main" val="977164239"/>
                    </a:ext>
                  </a:extLst>
                </a:gridCol>
                <a:gridCol w="1195810">
                  <a:extLst>
                    <a:ext uri="{9D8B030D-6E8A-4147-A177-3AD203B41FA5}">
                      <a16:colId xmlns:a16="http://schemas.microsoft.com/office/drawing/2014/main" val="2515404316"/>
                    </a:ext>
                  </a:extLst>
                </a:gridCol>
                <a:gridCol w="1195810">
                  <a:extLst>
                    <a:ext uri="{9D8B030D-6E8A-4147-A177-3AD203B41FA5}">
                      <a16:colId xmlns:a16="http://schemas.microsoft.com/office/drawing/2014/main" val="1280524480"/>
                    </a:ext>
                  </a:extLst>
                </a:gridCol>
                <a:gridCol w="1195810">
                  <a:extLst>
                    <a:ext uri="{9D8B030D-6E8A-4147-A177-3AD203B41FA5}">
                      <a16:colId xmlns:a16="http://schemas.microsoft.com/office/drawing/2014/main" val="569911896"/>
                    </a:ext>
                  </a:extLst>
                </a:gridCol>
              </a:tblGrid>
              <a:tr h="400416">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942557412"/>
                  </a:ext>
                </a:extLst>
              </a:tr>
              <a:tr h="663121">
                <a:tc>
                  <a:txBody>
                    <a:bodyPr/>
                    <a:lstStyle/>
                    <a:p>
                      <a:pPr marL="0" marR="0">
                        <a:lnSpc>
                          <a:spcPct val="150000"/>
                        </a:lnSpc>
                        <a:spcBef>
                          <a:spcPts val="0"/>
                        </a:spcBef>
                        <a:spcAft>
                          <a:spcPts val="0"/>
                        </a:spcAft>
                      </a:pPr>
                      <a:r>
                        <a:rPr lang="en-US" sz="1400" cap="all">
                          <a:effectLst/>
                        </a:rPr>
                        <a:t>1. Green Competence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sz="2400" dirty="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11255266"/>
                  </a:ext>
                </a:extLst>
              </a:tr>
              <a:tr h="1013485">
                <a:tc>
                  <a:txBody>
                    <a:bodyPr/>
                    <a:lstStyle/>
                    <a:p>
                      <a:pPr marL="0" marR="0">
                        <a:lnSpc>
                          <a:spcPct val="150000"/>
                        </a:lnSpc>
                        <a:spcBef>
                          <a:spcPts val="0"/>
                        </a:spcBef>
                        <a:spcAft>
                          <a:spcPts val="0"/>
                        </a:spcAft>
                      </a:pPr>
                      <a:r>
                        <a:rPr lang="en-US" sz="1400" cap="all">
                          <a:effectLst/>
                        </a:rPr>
                        <a:t>2. Corporate Social responsibility</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0.707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09445089"/>
                  </a:ext>
                </a:extLst>
              </a:tr>
              <a:tr h="663121">
                <a:tc>
                  <a:txBody>
                    <a:bodyPr/>
                    <a:lstStyle/>
                    <a:p>
                      <a:pPr marL="0" marR="0">
                        <a:lnSpc>
                          <a:spcPct val="150000"/>
                        </a:lnSpc>
                        <a:spcBef>
                          <a:spcPts val="0"/>
                        </a:spcBef>
                        <a:spcAft>
                          <a:spcPts val="0"/>
                        </a:spcAft>
                      </a:pPr>
                      <a:r>
                        <a:rPr lang="en-US" sz="1400" cap="all">
                          <a:effectLst/>
                        </a:rPr>
                        <a:t>3. Green motivation</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0.738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0.665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dirty="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616742"/>
                  </a:ext>
                </a:extLst>
              </a:tr>
              <a:tr h="1013485">
                <a:tc>
                  <a:txBody>
                    <a:bodyPr/>
                    <a:lstStyle/>
                    <a:p>
                      <a:pPr marL="0" marR="0">
                        <a:lnSpc>
                          <a:spcPct val="150000"/>
                        </a:lnSpc>
                        <a:spcBef>
                          <a:spcPts val="0"/>
                        </a:spcBef>
                        <a:spcAft>
                          <a:spcPts val="0"/>
                        </a:spcAft>
                      </a:pPr>
                      <a:r>
                        <a:rPr lang="en-US" sz="1400" cap="all">
                          <a:effectLst/>
                        </a:rPr>
                        <a:t>4. green employee involvement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0.738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0.745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0.818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85900968"/>
                  </a:ext>
                </a:extLst>
              </a:tr>
              <a:tr h="400416">
                <a:tc>
                  <a:txBody>
                    <a:bodyPr/>
                    <a:lstStyle/>
                    <a:p>
                      <a:pPr marL="0" marR="0">
                        <a:lnSpc>
                          <a:spcPct val="150000"/>
                        </a:lnSpc>
                        <a:spcBef>
                          <a:spcPts val="0"/>
                        </a:spcBef>
                        <a:spcAft>
                          <a:spcPts val="0"/>
                        </a:spcAft>
                      </a:pPr>
                      <a:r>
                        <a:rPr lang="en-US" sz="1400" cap="all">
                          <a:effectLst/>
                        </a:rPr>
                        <a:t>5. OCBE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0.649</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0.576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0.635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0.687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2329085"/>
                  </a:ext>
                </a:extLst>
              </a:tr>
              <a:tr h="663121">
                <a:tc>
                  <a:txBody>
                    <a:bodyPr/>
                    <a:lstStyle/>
                    <a:p>
                      <a:pPr marL="0" marR="0">
                        <a:lnSpc>
                          <a:spcPct val="150000"/>
                        </a:lnSpc>
                        <a:spcBef>
                          <a:spcPts val="0"/>
                        </a:spcBef>
                        <a:spcAft>
                          <a:spcPts val="0"/>
                        </a:spcAft>
                      </a:pPr>
                      <a:r>
                        <a:rPr lang="en-US" sz="1400" cap="all">
                          <a:effectLst/>
                        </a:rPr>
                        <a:t>6. sustinaple performannce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0.677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0.643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0.594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0.630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a:effectLst/>
                        </a:rPr>
                        <a:t>0.626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50000"/>
                        </a:lnSpc>
                        <a:spcBef>
                          <a:spcPts val="0"/>
                        </a:spcBef>
                        <a:spcAft>
                          <a:spcPts val="0"/>
                        </a:spcAft>
                      </a:pPr>
                      <a:r>
                        <a:rPr lang="en-US" sz="1400" dirty="0">
                          <a:effectLst/>
                        </a:rPr>
                        <a:t> </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38033002"/>
                  </a:ext>
                </a:extLst>
              </a:tr>
            </a:tbl>
          </a:graphicData>
        </a:graphic>
      </p:graphicFrame>
    </p:spTree>
    <p:extLst>
      <p:ext uri="{BB962C8B-B14F-4D97-AF65-F5344CB8AC3E}">
        <p14:creationId xmlns:p14="http://schemas.microsoft.com/office/powerpoint/2010/main" val="2618105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C1A9411-8BDD-49DB-BA82-187D754921C6}"/>
              </a:ext>
            </a:extLst>
          </p:cNvPr>
          <p:cNvSpPr txBox="1"/>
          <p:nvPr/>
        </p:nvSpPr>
        <p:spPr>
          <a:xfrm>
            <a:off x="914399" y="934939"/>
            <a:ext cx="10906539" cy="4873642"/>
          </a:xfrm>
          <a:prstGeom prst="rect">
            <a:avLst/>
          </a:prstGeom>
          <a:noFill/>
        </p:spPr>
        <p:txBody>
          <a:bodyPr wrap="square">
            <a:spAutoFit/>
          </a:bodyPr>
          <a:lstStyle/>
          <a:p>
            <a:pPr marL="0" marR="0" algn="just">
              <a:lnSpc>
                <a:spcPct val="150000"/>
              </a:lnSpc>
              <a:spcBef>
                <a:spcPts val="1200"/>
              </a:spcBef>
              <a:spcAft>
                <a:spcPts val="0"/>
              </a:spcAft>
            </a:pPr>
            <a:r>
              <a:rPr lang="en-US" sz="2400" b="1" kern="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Chapter 1: Introduction</a:t>
            </a:r>
            <a:endParaRPr lang="en-US" sz="28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a:p>
            <a:r>
              <a:rPr lang="en-US" sz="2000" dirty="0">
                <a:effectLst/>
                <a:latin typeface="Times New Roman" panose="02020603050405020304" pitchFamily="18" charset="0"/>
                <a:ea typeface="Calibri" panose="020F0502020204030204" pitchFamily="34" charset="0"/>
              </a:rPr>
              <a:t>1.1. General background</a:t>
            </a:r>
          </a:p>
          <a:p>
            <a:endParaRPr lang="en-US" sz="1600" dirty="0">
              <a:latin typeface="Times New Roman" panose="02020603050405020304" pitchFamily="18" charset="0"/>
            </a:endParaRPr>
          </a:p>
          <a:p>
            <a:endParaRPr lang="en-US" sz="1600" dirty="0">
              <a:latin typeface="Times New Roman" panose="02020603050405020304" pitchFamily="18" charset="0"/>
            </a:endParaRPr>
          </a:p>
          <a:p>
            <a:pPr marL="285750" indent="-285750">
              <a:lnSpc>
                <a:spcPct val="150000"/>
              </a:lnSpc>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Worldwide, there is a rising consensus among decision makers, environmental professionals and scientists that human activities are profoundly embedded in the causes of environmental problems such as global warming, water depletion, climate change and loss of biodiversity </a:t>
            </a:r>
          </a:p>
          <a:p>
            <a:pPr marL="285750" indent="-285750">
              <a:lnSpc>
                <a:spcPct val="150000"/>
              </a:lnSpc>
              <a:buFont typeface="Arial" panose="020B0604020202020204" pitchFamily="34" charset="0"/>
              <a:buChar char="•"/>
            </a:pPr>
            <a:r>
              <a:rPr lang="en-US" dirty="0"/>
              <a:t>The role of Green Human Resource Management (HRM) in shaping green employee behavior in the workplace has emerged as a focus of research in response to these concerns</a:t>
            </a:r>
          </a:p>
          <a:p>
            <a:pPr marL="285750" indent="-285750">
              <a:lnSpc>
                <a:spcPct val="150000"/>
              </a:lnSpc>
              <a:buFont typeface="Arial" panose="020B0604020202020204" pitchFamily="34" charset="0"/>
              <a:buChar char="•"/>
            </a:pPr>
            <a:r>
              <a:rPr lang="en-US" dirty="0"/>
              <a:t>Organizational Citizenship Behavior towards Environment (OCBE) can be characterized as person and voluntary social activities that are not specifically acknowledged by the institutional incentive structure and that lead to organizations' more successful environmental management </a:t>
            </a:r>
          </a:p>
        </p:txBody>
      </p:sp>
    </p:spTree>
    <p:extLst>
      <p:ext uri="{BB962C8B-B14F-4D97-AF65-F5344CB8AC3E}">
        <p14:creationId xmlns:p14="http://schemas.microsoft.com/office/powerpoint/2010/main" val="1837323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CED795B6-ED78-4871-B943-D4E37EF05E20}"/>
              </a:ext>
            </a:extLst>
          </p:cNvPr>
          <p:cNvGraphicFramePr>
            <a:graphicFrameLocks noGrp="1"/>
          </p:cNvGraphicFramePr>
          <p:nvPr>
            <p:extLst>
              <p:ext uri="{D42A27DB-BD31-4B8C-83A1-F6EECF244321}">
                <p14:modId xmlns:p14="http://schemas.microsoft.com/office/powerpoint/2010/main" val="2626476367"/>
              </p:ext>
            </p:extLst>
          </p:nvPr>
        </p:nvGraphicFramePr>
        <p:xfrm>
          <a:off x="1325218" y="1295352"/>
          <a:ext cx="9978885" cy="4905703"/>
        </p:xfrm>
        <a:graphic>
          <a:graphicData uri="http://schemas.openxmlformats.org/drawingml/2006/table">
            <a:tbl>
              <a:tblPr firstRow="1" firstCol="1" bandRow="1">
                <a:tableStyleId>{5C22544A-7EE6-4342-B048-85BDC9FD1C3A}</a:tableStyleId>
              </a:tblPr>
              <a:tblGrid>
                <a:gridCol w="2534144">
                  <a:extLst>
                    <a:ext uri="{9D8B030D-6E8A-4147-A177-3AD203B41FA5}">
                      <a16:colId xmlns:a16="http://schemas.microsoft.com/office/drawing/2014/main" val="2231586596"/>
                    </a:ext>
                  </a:extLst>
                </a:gridCol>
                <a:gridCol w="1794967">
                  <a:extLst>
                    <a:ext uri="{9D8B030D-6E8A-4147-A177-3AD203B41FA5}">
                      <a16:colId xmlns:a16="http://schemas.microsoft.com/office/drawing/2014/main" val="2849126483"/>
                    </a:ext>
                  </a:extLst>
                </a:gridCol>
                <a:gridCol w="1974834">
                  <a:extLst>
                    <a:ext uri="{9D8B030D-6E8A-4147-A177-3AD203B41FA5}">
                      <a16:colId xmlns:a16="http://schemas.microsoft.com/office/drawing/2014/main" val="951550844"/>
                    </a:ext>
                  </a:extLst>
                </a:gridCol>
                <a:gridCol w="2009328">
                  <a:extLst>
                    <a:ext uri="{9D8B030D-6E8A-4147-A177-3AD203B41FA5}">
                      <a16:colId xmlns:a16="http://schemas.microsoft.com/office/drawing/2014/main" val="4272590995"/>
                    </a:ext>
                  </a:extLst>
                </a:gridCol>
                <a:gridCol w="1665612">
                  <a:extLst>
                    <a:ext uri="{9D8B030D-6E8A-4147-A177-3AD203B41FA5}">
                      <a16:colId xmlns:a16="http://schemas.microsoft.com/office/drawing/2014/main" val="1647952402"/>
                    </a:ext>
                  </a:extLst>
                </a:gridCol>
              </a:tblGrid>
              <a:tr h="880945">
                <a:tc>
                  <a:txBody>
                    <a:bodyPr/>
                    <a:lstStyle/>
                    <a:p>
                      <a:pPr algn="l"/>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cap="all">
                          <a:effectLst/>
                        </a:rPr>
                        <a:t>Original Sample (O)</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cap="all">
                          <a:effectLst/>
                        </a:rPr>
                        <a:t>Standard Deviation (STDEV)</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cap="all">
                          <a:effectLst/>
                        </a:rPr>
                        <a:t>T Statistics (|O/STDEV|)</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cap="all">
                          <a:effectLst/>
                        </a:rPr>
                        <a:t>P Values</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974745187"/>
                  </a:ext>
                </a:extLst>
              </a:tr>
              <a:tr h="576402">
                <a:tc>
                  <a:txBody>
                    <a:bodyPr/>
                    <a:lstStyle/>
                    <a:p>
                      <a:pPr marL="0" marR="0" algn="l">
                        <a:lnSpc>
                          <a:spcPct val="150000"/>
                        </a:lnSpc>
                        <a:spcBef>
                          <a:spcPts val="0"/>
                        </a:spcBef>
                        <a:spcAft>
                          <a:spcPts val="0"/>
                        </a:spcAft>
                      </a:pPr>
                      <a:r>
                        <a:rPr lang="en-US" sz="1400" cap="all">
                          <a:effectLst/>
                        </a:rPr>
                        <a:t>Competence -&gt; OCBE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-0.082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0.032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2.604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0.009</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93431824"/>
                  </a:ext>
                </a:extLst>
              </a:tr>
              <a:tr h="576402">
                <a:tc>
                  <a:txBody>
                    <a:bodyPr/>
                    <a:lstStyle/>
                    <a:p>
                      <a:pPr marL="0" marR="0" algn="l">
                        <a:lnSpc>
                          <a:spcPct val="150000"/>
                        </a:lnSpc>
                        <a:spcBef>
                          <a:spcPts val="0"/>
                        </a:spcBef>
                        <a:spcAft>
                          <a:spcPts val="0"/>
                        </a:spcAft>
                      </a:pPr>
                      <a:r>
                        <a:rPr lang="en-US" sz="1400" cap="all">
                          <a:effectLst/>
                        </a:rPr>
                        <a:t>competence -&gt; SP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-0.223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0.103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2.165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65936529"/>
                  </a:ext>
                </a:extLst>
              </a:tr>
              <a:tr h="576402">
                <a:tc>
                  <a:txBody>
                    <a:bodyPr/>
                    <a:lstStyle/>
                    <a:p>
                      <a:pPr marL="0" marR="0" algn="l">
                        <a:lnSpc>
                          <a:spcPct val="150000"/>
                        </a:lnSpc>
                        <a:spcBef>
                          <a:spcPts val="0"/>
                        </a:spcBef>
                        <a:spcAft>
                          <a:spcPts val="0"/>
                        </a:spcAft>
                      </a:pPr>
                      <a:r>
                        <a:rPr lang="en-US" sz="1400" cap="all">
                          <a:effectLst/>
                        </a:rPr>
                        <a:t>motivation -&gt; OCBE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dirty="0">
                          <a:effectLst/>
                        </a:rPr>
                        <a:t>-0.074</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dirty="0">
                          <a:effectLst/>
                        </a:rPr>
                        <a:t>0.014</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5.472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65981646"/>
                  </a:ext>
                </a:extLst>
              </a:tr>
              <a:tr h="271859">
                <a:tc>
                  <a:txBody>
                    <a:bodyPr/>
                    <a:lstStyle/>
                    <a:p>
                      <a:pPr marL="0" marR="0" algn="l">
                        <a:lnSpc>
                          <a:spcPct val="150000"/>
                        </a:lnSpc>
                        <a:spcBef>
                          <a:spcPts val="0"/>
                        </a:spcBef>
                        <a:spcAft>
                          <a:spcPts val="0"/>
                        </a:spcAft>
                      </a:pPr>
                      <a:r>
                        <a:rPr lang="en-US" sz="1400" cap="all">
                          <a:effectLst/>
                        </a:rPr>
                        <a:t>Motivation -&gt; SP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0.776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0.047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16.346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1010538"/>
                  </a:ext>
                </a:extLst>
              </a:tr>
              <a:tr h="576402">
                <a:tc>
                  <a:txBody>
                    <a:bodyPr/>
                    <a:lstStyle/>
                    <a:p>
                      <a:pPr marL="0" marR="0" algn="l">
                        <a:lnSpc>
                          <a:spcPct val="150000"/>
                        </a:lnSpc>
                        <a:spcBef>
                          <a:spcPts val="0"/>
                        </a:spcBef>
                        <a:spcAft>
                          <a:spcPts val="0"/>
                        </a:spcAft>
                      </a:pPr>
                      <a:r>
                        <a:rPr lang="en-US" sz="1400" cap="all">
                          <a:effectLst/>
                        </a:rPr>
                        <a:t>involvement -&gt; OCBE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0.033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3.356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0.001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98027993"/>
                  </a:ext>
                </a:extLst>
              </a:tr>
              <a:tr h="576402">
                <a:tc>
                  <a:txBody>
                    <a:bodyPr/>
                    <a:lstStyle/>
                    <a:p>
                      <a:pPr marL="0" marR="0" algn="l">
                        <a:lnSpc>
                          <a:spcPct val="150000"/>
                        </a:lnSpc>
                        <a:spcBef>
                          <a:spcPts val="0"/>
                        </a:spcBef>
                        <a:spcAft>
                          <a:spcPts val="0"/>
                        </a:spcAft>
                      </a:pPr>
                      <a:r>
                        <a:rPr lang="en-US" sz="1400" cap="all">
                          <a:effectLst/>
                        </a:rPr>
                        <a:t>involvement -&gt; SP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0.096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0.032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3.001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0.003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02241661"/>
                  </a:ext>
                </a:extLst>
              </a:tr>
              <a:tr h="271859">
                <a:tc>
                  <a:txBody>
                    <a:bodyPr/>
                    <a:lstStyle/>
                    <a:p>
                      <a:pPr marL="0" marR="0" algn="l">
                        <a:lnSpc>
                          <a:spcPct val="150000"/>
                        </a:lnSpc>
                        <a:spcBef>
                          <a:spcPts val="0"/>
                        </a:spcBef>
                        <a:spcAft>
                          <a:spcPts val="0"/>
                        </a:spcAft>
                      </a:pPr>
                      <a:r>
                        <a:rPr lang="en-US" sz="1400" cap="all">
                          <a:effectLst/>
                        </a:rPr>
                        <a:t>CSR -&gt; OCBE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1.106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0.031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35.280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60646890"/>
                  </a:ext>
                </a:extLst>
              </a:tr>
              <a:tr h="271859">
                <a:tc>
                  <a:txBody>
                    <a:bodyPr/>
                    <a:lstStyle/>
                    <a:p>
                      <a:pPr marL="0" marR="0" algn="l">
                        <a:lnSpc>
                          <a:spcPct val="150000"/>
                        </a:lnSpc>
                        <a:spcBef>
                          <a:spcPts val="0"/>
                        </a:spcBef>
                        <a:spcAft>
                          <a:spcPts val="0"/>
                        </a:spcAft>
                      </a:pPr>
                      <a:r>
                        <a:rPr lang="en-US" sz="1400" cap="all">
                          <a:effectLst/>
                        </a:rPr>
                        <a:t>CSR -&gt; SP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1.265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0.330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3.833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0.000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45239822"/>
                  </a:ext>
                </a:extLst>
              </a:tr>
              <a:tr h="271859">
                <a:tc>
                  <a:txBody>
                    <a:bodyPr/>
                    <a:lstStyle/>
                    <a:p>
                      <a:pPr marL="0" marR="0" algn="l">
                        <a:lnSpc>
                          <a:spcPct val="150000"/>
                        </a:lnSpc>
                        <a:spcBef>
                          <a:spcPts val="0"/>
                        </a:spcBef>
                        <a:spcAft>
                          <a:spcPts val="0"/>
                        </a:spcAft>
                      </a:pPr>
                      <a:r>
                        <a:rPr lang="en-US" sz="1400" cap="all">
                          <a:effectLst/>
                        </a:rPr>
                        <a:t>ocbe -&gt; SP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-0.934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0.283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a:effectLst/>
                        </a:rPr>
                        <a:t>3.303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50000"/>
                        </a:lnSpc>
                        <a:spcBef>
                          <a:spcPts val="0"/>
                        </a:spcBef>
                        <a:spcAft>
                          <a:spcPts val="0"/>
                        </a:spcAft>
                      </a:pPr>
                      <a:r>
                        <a:rPr lang="en-US" sz="1400" dirty="0">
                          <a:effectLst/>
                        </a:rPr>
                        <a:t>0.001</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85054783"/>
                  </a:ext>
                </a:extLst>
              </a:tr>
            </a:tbl>
          </a:graphicData>
        </a:graphic>
      </p:graphicFrame>
    </p:spTree>
    <p:extLst>
      <p:ext uri="{BB962C8B-B14F-4D97-AF65-F5344CB8AC3E}">
        <p14:creationId xmlns:p14="http://schemas.microsoft.com/office/powerpoint/2010/main" val="12083237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87E21682-E2BC-438C-856E-5C29F96E6B96}"/>
              </a:ext>
            </a:extLst>
          </p:cNvPr>
          <p:cNvGraphicFramePr>
            <a:graphicFrameLocks noGrp="1"/>
          </p:cNvGraphicFramePr>
          <p:nvPr>
            <p:extLst>
              <p:ext uri="{D42A27DB-BD31-4B8C-83A1-F6EECF244321}">
                <p14:modId xmlns:p14="http://schemas.microsoft.com/office/powerpoint/2010/main" val="1777319844"/>
              </p:ext>
            </p:extLst>
          </p:nvPr>
        </p:nvGraphicFramePr>
        <p:xfrm>
          <a:off x="1823624" y="2006249"/>
          <a:ext cx="8544752" cy="3111883"/>
        </p:xfrm>
        <a:graphic>
          <a:graphicData uri="http://schemas.openxmlformats.org/drawingml/2006/table">
            <a:tbl>
              <a:tblPr firstRow="1" firstCol="1" bandRow="1">
                <a:tableStyleId>{5C22544A-7EE6-4342-B048-85BDC9FD1C3A}</a:tableStyleId>
              </a:tblPr>
              <a:tblGrid>
                <a:gridCol w="1703482">
                  <a:extLst>
                    <a:ext uri="{9D8B030D-6E8A-4147-A177-3AD203B41FA5}">
                      <a16:colId xmlns:a16="http://schemas.microsoft.com/office/drawing/2014/main" val="2297918672"/>
                    </a:ext>
                  </a:extLst>
                </a:gridCol>
                <a:gridCol w="1175613">
                  <a:extLst>
                    <a:ext uri="{9D8B030D-6E8A-4147-A177-3AD203B41FA5}">
                      <a16:colId xmlns:a16="http://schemas.microsoft.com/office/drawing/2014/main" val="224926154"/>
                    </a:ext>
                  </a:extLst>
                </a:gridCol>
                <a:gridCol w="1522620">
                  <a:extLst>
                    <a:ext uri="{9D8B030D-6E8A-4147-A177-3AD203B41FA5}">
                      <a16:colId xmlns:a16="http://schemas.microsoft.com/office/drawing/2014/main" val="583915124"/>
                    </a:ext>
                  </a:extLst>
                </a:gridCol>
                <a:gridCol w="1466888">
                  <a:extLst>
                    <a:ext uri="{9D8B030D-6E8A-4147-A177-3AD203B41FA5}">
                      <a16:colId xmlns:a16="http://schemas.microsoft.com/office/drawing/2014/main" val="2263643953"/>
                    </a:ext>
                  </a:extLst>
                </a:gridCol>
                <a:gridCol w="975822">
                  <a:extLst>
                    <a:ext uri="{9D8B030D-6E8A-4147-A177-3AD203B41FA5}">
                      <a16:colId xmlns:a16="http://schemas.microsoft.com/office/drawing/2014/main" val="126284571"/>
                    </a:ext>
                  </a:extLst>
                </a:gridCol>
                <a:gridCol w="848586">
                  <a:extLst>
                    <a:ext uri="{9D8B030D-6E8A-4147-A177-3AD203B41FA5}">
                      <a16:colId xmlns:a16="http://schemas.microsoft.com/office/drawing/2014/main" val="1726345161"/>
                    </a:ext>
                  </a:extLst>
                </a:gridCol>
                <a:gridCol w="851741">
                  <a:extLst>
                    <a:ext uri="{9D8B030D-6E8A-4147-A177-3AD203B41FA5}">
                      <a16:colId xmlns:a16="http://schemas.microsoft.com/office/drawing/2014/main" val="2626203794"/>
                    </a:ext>
                  </a:extLst>
                </a:gridCol>
              </a:tblGrid>
              <a:tr h="368935">
                <a:tc>
                  <a:txBody>
                    <a:bodyPr/>
                    <a:lstStyle/>
                    <a:p>
                      <a:endParaRPr lang="en-US" sz="2400">
                        <a:effectLst/>
                        <a:latin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Original Sample (O)</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Standard Deviation (STDEV)</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T Statistics (|O/STDEV|)</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P Values</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BCI LL</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cap="all">
                          <a:effectLst/>
                        </a:rPr>
                        <a:t>BCI UL</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7955896"/>
                  </a:ext>
                </a:extLst>
              </a:tr>
              <a:tr h="368935">
                <a:tc>
                  <a:txBody>
                    <a:bodyPr/>
                    <a:lstStyle/>
                    <a:p>
                      <a:pPr marL="0" marR="0">
                        <a:lnSpc>
                          <a:spcPct val="150000"/>
                        </a:lnSpc>
                        <a:spcBef>
                          <a:spcPts val="0"/>
                        </a:spcBef>
                        <a:spcAft>
                          <a:spcPts val="0"/>
                        </a:spcAft>
                      </a:pPr>
                      <a:r>
                        <a:rPr lang="en-US" sz="1400" cap="all">
                          <a:effectLst/>
                        </a:rPr>
                        <a:t>CSR -&gt; OCBE -&gt; SP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-1.033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dirty="0">
                          <a:effectLst/>
                        </a:rPr>
                        <a:t>0.303</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3.407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0.001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-1.627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-0.439</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13132840"/>
                  </a:ext>
                </a:extLst>
              </a:tr>
              <a:tr h="368935">
                <a:tc>
                  <a:txBody>
                    <a:bodyPr/>
                    <a:lstStyle/>
                    <a:p>
                      <a:pPr marL="0" marR="0">
                        <a:lnSpc>
                          <a:spcPct val="150000"/>
                        </a:lnSpc>
                        <a:spcBef>
                          <a:spcPts val="0"/>
                        </a:spcBef>
                        <a:spcAft>
                          <a:spcPts val="0"/>
                        </a:spcAft>
                      </a:pPr>
                      <a:r>
                        <a:rPr lang="en-US" sz="1400" cap="all">
                          <a:effectLst/>
                        </a:rPr>
                        <a:t>Motivaion -&gt; OCBE -&gt; SP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0.070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0.024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2.949</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0.003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0.022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0.116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55520765"/>
                  </a:ext>
                </a:extLst>
              </a:tr>
              <a:tr h="368935">
                <a:tc>
                  <a:txBody>
                    <a:bodyPr/>
                    <a:lstStyle/>
                    <a:p>
                      <a:pPr marL="0" marR="0">
                        <a:lnSpc>
                          <a:spcPct val="150000"/>
                        </a:lnSpc>
                        <a:spcBef>
                          <a:spcPts val="0"/>
                        </a:spcBef>
                        <a:spcAft>
                          <a:spcPts val="0"/>
                        </a:spcAft>
                      </a:pPr>
                      <a:r>
                        <a:rPr lang="en-US" sz="1400" cap="all">
                          <a:effectLst/>
                        </a:rPr>
                        <a:t>involvement -&gt; OCBE -&gt; SP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-0.031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0.012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2.591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0.010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-0.054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-0.007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78402413"/>
                  </a:ext>
                </a:extLst>
              </a:tr>
              <a:tr h="368935">
                <a:tc>
                  <a:txBody>
                    <a:bodyPr/>
                    <a:lstStyle/>
                    <a:p>
                      <a:pPr marL="0" marR="0">
                        <a:lnSpc>
                          <a:spcPct val="150000"/>
                        </a:lnSpc>
                        <a:spcBef>
                          <a:spcPts val="0"/>
                        </a:spcBef>
                        <a:spcAft>
                          <a:spcPts val="0"/>
                        </a:spcAft>
                      </a:pPr>
                      <a:r>
                        <a:rPr lang="en-US" sz="1400" cap="all">
                          <a:effectLst/>
                        </a:rPr>
                        <a:t>competence -&gt; OCBE -&gt; SP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0.077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0.032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2.416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0.016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a:effectLst/>
                        </a:rPr>
                        <a:t>0.014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400" dirty="0">
                          <a:effectLst/>
                        </a:rPr>
                        <a:t>0.139</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80275777"/>
                  </a:ext>
                </a:extLst>
              </a:tr>
            </a:tbl>
          </a:graphicData>
        </a:graphic>
      </p:graphicFrame>
    </p:spTree>
    <p:extLst>
      <p:ext uri="{BB962C8B-B14F-4D97-AF65-F5344CB8AC3E}">
        <p14:creationId xmlns:p14="http://schemas.microsoft.com/office/powerpoint/2010/main" val="23752716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07B7EDA-7DAB-4452-AB07-74F080D3D974}"/>
              </a:ext>
            </a:extLst>
          </p:cNvPr>
          <p:cNvGraphicFramePr>
            <a:graphicFrameLocks noGrp="1"/>
          </p:cNvGraphicFramePr>
          <p:nvPr>
            <p:extLst>
              <p:ext uri="{D42A27DB-BD31-4B8C-83A1-F6EECF244321}">
                <p14:modId xmlns:p14="http://schemas.microsoft.com/office/powerpoint/2010/main" val="186432994"/>
              </p:ext>
            </p:extLst>
          </p:nvPr>
        </p:nvGraphicFramePr>
        <p:xfrm>
          <a:off x="2405159" y="2327148"/>
          <a:ext cx="7381681" cy="2203704"/>
        </p:xfrm>
        <a:graphic>
          <a:graphicData uri="http://schemas.openxmlformats.org/drawingml/2006/table">
            <a:tbl>
              <a:tblPr firstRow="1" firstCol="1" bandRow="1">
                <a:tableStyleId>{5C22544A-7EE6-4342-B048-85BDC9FD1C3A}</a:tableStyleId>
              </a:tblPr>
              <a:tblGrid>
                <a:gridCol w="3463531">
                  <a:extLst>
                    <a:ext uri="{9D8B030D-6E8A-4147-A177-3AD203B41FA5}">
                      <a16:colId xmlns:a16="http://schemas.microsoft.com/office/drawing/2014/main" val="2670587799"/>
                    </a:ext>
                  </a:extLst>
                </a:gridCol>
                <a:gridCol w="1922874">
                  <a:extLst>
                    <a:ext uri="{9D8B030D-6E8A-4147-A177-3AD203B41FA5}">
                      <a16:colId xmlns:a16="http://schemas.microsoft.com/office/drawing/2014/main" val="3665326541"/>
                    </a:ext>
                  </a:extLst>
                </a:gridCol>
                <a:gridCol w="1995276">
                  <a:extLst>
                    <a:ext uri="{9D8B030D-6E8A-4147-A177-3AD203B41FA5}">
                      <a16:colId xmlns:a16="http://schemas.microsoft.com/office/drawing/2014/main" val="3993534796"/>
                    </a:ext>
                  </a:extLst>
                </a:gridCol>
              </a:tblGrid>
              <a:tr h="0">
                <a:tc>
                  <a:txBody>
                    <a:bodyPr/>
                    <a:lstStyle/>
                    <a:p>
                      <a:pPr marL="0" marR="0">
                        <a:lnSpc>
                          <a:spcPct val="150000"/>
                        </a:lnSpc>
                        <a:spcBef>
                          <a:spcPts val="0"/>
                        </a:spcBef>
                        <a:spcAft>
                          <a:spcPts val="0"/>
                        </a:spcAft>
                      </a:pPr>
                      <a:r>
                        <a:rPr lang="en-US" sz="1800" cap="all">
                          <a:effectLst/>
                        </a:rPr>
                        <a:t> </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cap="all">
                          <a:effectLst/>
                        </a:rPr>
                        <a:t>OCBE</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cap="all">
                          <a:effectLst/>
                        </a:rPr>
                        <a:t>SP</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71607001"/>
                  </a:ext>
                </a:extLst>
              </a:tr>
              <a:tr h="0">
                <a:tc>
                  <a:txBody>
                    <a:bodyPr/>
                    <a:lstStyle/>
                    <a:p>
                      <a:pPr marL="0" marR="0">
                        <a:lnSpc>
                          <a:spcPct val="150000"/>
                        </a:lnSpc>
                        <a:spcBef>
                          <a:spcPts val="0"/>
                        </a:spcBef>
                        <a:spcAft>
                          <a:spcPts val="0"/>
                        </a:spcAft>
                      </a:pPr>
                      <a:r>
                        <a:rPr lang="en-US" sz="1800" cap="all">
                          <a:effectLst/>
                        </a:rPr>
                        <a:t>COMPETENCE</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a:effectLst/>
                        </a:rPr>
                        <a:t>3.198</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a:effectLst/>
                        </a:rPr>
                        <a:t>3.848</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38554895"/>
                  </a:ext>
                </a:extLst>
              </a:tr>
              <a:tr h="0">
                <a:tc>
                  <a:txBody>
                    <a:bodyPr/>
                    <a:lstStyle/>
                    <a:p>
                      <a:pPr marL="0" marR="0">
                        <a:lnSpc>
                          <a:spcPct val="150000"/>
                        </a:lnSpc>
                        <a:spcBef>
                          <a:spcPts val="0"/>
                        </a:spcBef>
                        <a:spcAft>
                          <a:spcPts val="0"/>
                        </a:spcAft>
                      </a:pPr>
                      <a:r>
                        <a:rPr lang="en-US" sz="1800" cap="all" dirty="0">
                          <a:effectLst/>
                        </a:rPr>
                        <a:t>CSR</a:t>
                      </a:r>
                      <a:endParaRPr lang="en-US"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a:effectLst/>
                        </a:rPr>
                        <a:t>3.438</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a:effectLst/>
                        </a:rPr>
                        <a:t>4.722</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64837188"/>
                  </a:ext>
                </a:extLst>
              </a:tr>
              <a:tr h="0">
                <a:tc>
                  <a:txBody>
                    <a:bodyPr/>
                    <a:lstStyle/>
                    <a:p>
                      <a:pPr marL="0" marR="0">
                        <a:lnSpc>
                          <a:spcPct val="150000"/>
                        </a:lnSpc>
                        <a:spcBef>
                          <a:spcPts val="0"/>
                        </a:spcBef>
                        <a:spcAft>
                          <a:spcPts val="0"/>
                        </a:spcAft>
                      </a:pPr>
                      <a:r>
                        <a:rPr lang="en-US" sz="1800" cap="all" dirty="0">
                          <a:effectLst/>
                        </a:rPr>
                        <a:t>MOTIVAION</a:t>
                      </a:r>
                      <a:endParaRPr lang="en-US"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a:effectLst/>
                        </a:rPr>
                        <a:t>2.627</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a:effectLst/>
                        </a:rPr>
                        <a:t>3.158</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59898576"/>
                  </a:ext>
                </a:extLst>
              </a:tr>
              <a:tr h="0">
                <a:tc>
                  <a:txBody>
                    <a:bodyPr/>
                    <a:lstStyle/>
                    <a:p>
                      <a:pPr marL="0" marR="0">
                        <a:lnSpc>
                          <a:spcPct val="150000"/>
                        </a:lnSpc>
                        <a:spcBef>
                          <a:spcPts val="0"/>
                        </a:spcBef>
                        <a:spcAft>
                          <a:spcPts val="0"/>
                        </a:spcAft>
                      </a:pPr>
                      <a:r>
                        <a:rPr lang="en-US" sz="1800" cap="all">
                          <a:effectLst/>
                        </a:rPr>
                        <a:t>INVOLVEMENT</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a:effectLst/>
                        </a:rPr>
                        <a:t>2.317</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a:effectLst/>
                        </a:rPr>
                        <a:t>2.419</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02291971"/>
                  </a:ext>
                </a:extLst>
              </a:tr>
              <a:tr h="0">
                <a:tc>
                  <a:txBody>
                    <a:bodyPr/>
                    <a:lstStyle/>
                    <a:p>
                      <a:pPr marL="0" marR="0">
                        <a:lnSpc>
                          <a:spcPct val="150000"/>
                        </a:lnSpc>
                        <a:spcBef>
                          <a:spcPts val="0"/>
                        </a:spcBef>
                        <a:spcAft>
                          <a:spcPts val="0"/>
                        </a:spcAft>
                      </a:pPr>
                      <a:r>
                        <a:rPr lang="en-US" sz="1800" cap="all">
                          <a:effectLst/>
                        </a:rPr>
                        <a:t>OCBE</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a:effectLst/>
                        </a:rPr>
                        <a:t> </a:t>
                      </a:r>
                      <a:endParaRPr lang="en-US"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50000"/>
                        </a:lnSpc>
                        <a:spcBef>
                          <a:spcPts val="0"/>
                        </a:spcBef>
                        <a:spcAft>
                          <a:spcPts val="0"/>
                        </a:spcAft>
                      </a:pPr>
                      <a:r>
                        <a:rPr lang="en-US" sz="1800" dirty="0">
                          <a:effectLst/>
                        </a:rPr>
                        <a:t>4.842</a:t>
                      </a:r>
                      <a:endParaRPr lang="en-US"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08486323"/>
                  </a:ext>
                </a:extLst>
              </a:tr>
            </a:tbl>
          </a:graphicData>
        </a:graphic>
      </p:graphicFrame>
    </p:spTree>
    <p:extLst>
      <p:ext uri="{BB962C8B-B14F-4D97-AF65-F5344CB8AC3E}">
        <p14:creationId xmlns:p14="http://schemas.microsoft.com/office/powerpoint/2010/main" val="1160067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6F511C-3F2D-42D2-96B2-901615F4D629}"/>
              </a:ext>
            </a:extLst>
          </p:cNvPr>
          <p:cNvSpPr txBox="1"/>
          <p:nvPr/>
        </p:nvSpPr>
        <p:spPr>
          <a:xfrm>
            <a:off x="708991" y="1164683"/>
            <a:ext cx="10774018" cy="4810163"/>
          </a:xfrm>
          <a:prstGeom prst="rect">
            <a:avLst/>
          </a:prstGeom>
          <a:noFill/>
        </p:spPr>
        <p:txBody>
          <a:bodyPr wrap="square">
            <a:spAutoFit/>
          </a:bodyPr>
          <a:lstStyle/>
          <a:p>
            <a:pPr marL="0" marR="0">
              <a:lnSpc>
                <a:spcPct val="107000"/>
              </a:lnSpc>
              <a:spcBef>
                <a:spcPts val="1200"/>
              </a:spcBef>
              <a:spcAft>
                <a:spcPts val="0"/>
              </a:spcAft>
            </a:pPr>
            <a:r>
              <a:rPr lang="en-US" sz="2000" b="1" kern="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Chapter 5: Discussion</a:t>
            </a:r>
            <a:endParaRPr lang="ar-SA" sz="2000" b="1" kern="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07000"/>
              </a:lnSpc>
              <a:spcBef>
                <a:spcPts val="1200"/>
              </a:spcBef>
              <a:spcAft>
                <a:spcPts val="0"/>
              </a:spcAft>
            </a:pPr>
            <a:endParaRPr lang="ar-SA" sz="2000" b="1" kern="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nSpc>
                <a:spcPct val="107000"/>
              </a:lnSpc>
              <a:spcBef>
                <a:spcPts val="1200"/>
              </a:spcBef>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The impact of green HRM practices (green competence, green motivation, and green employee participation) and CSR on sustainable performance, as well as the mediating impact of OCBE, were investigated in this study. </a:t>
            </a:r>
            <a:endParaRPr lang="ar-SA" sz="1800" dirty="0">
              <a:effectLst/>
              <a:latin typeface="Times New Roman" panose="02020603050405020304" pitchFamily="18" charset="0"/>
              <a:ea typeface="Calibri" panose="020F0502020204030204" pitchFamily="34" charset="0"/>
              <a:cs typeface="Arial" panose="020B0604020202020204" pitchFamily="34" charset="0"/>
            </a:endParaRPr>
          </a:p>
          <a:p>
            <a:pPr marL="285750" indent="-285750">
              <a:lnSpc>
                <a:spcPct val="107000"/>
              </a:lnSpc>
              <a:spcBef>
                <a:spcPts val="1200"/>
              </a:spcBef>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The current study produced assumptions that green HRM practices and CSR are positively connected with sustainable performance, based on (AMO) and stakeholder theory. </a:t>
            </a:r>
            <a:endParaRPr lang="ar-SA" sz="1800" dirty="0">
              <a:effectLst/>
              <a:latin typeface="Times New Roman" panose="02020603050405020304" pitchFamily="18" charset="0"/>
              <a:ea typeface="Calibri" panose="020F0502020204030204" pitchFamily="34" charset="0"/>
              <a:cs typeface="Arial" panose="020B0604020202020204" pitchFamily="34" charset="0"/>
            </a:endParaRPr>
          </a:p>
          <a:p>
            <a:pPr marL="285750" indent="-285750">
              <a:lnSpc>
                <a:spcPct val="107000"/>
              </a:lnSpc>
              <a:spcBef>
                <a:spcPts val="1200"/>
              </a:spcBef>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CSR, OCBE, GHRM, and sustainability have all benefited from this research.</a:t>
            </a:r>
            <a:endParaRPr lang="ar-SA" sz="1800" dirty="0">
              <a:effectLst/>
              <a:latin typeface="Times New Roman" panose="02020603050405020304" pitchFamily="18" charset="0"/>
              <a:ea typeface="Calibri" panose="020F0502020204030204" pitchFamily="34" charset="0"/>
              <a:cs typeface="Arial" panose="020B0604020202020204" pitchFamily="34" charset="0"/>
            </a:endParaRPr>
          </a:p>
          <a:p>
            <a:pPr marL="285750" indent="-285750">
              <a:lnSpc>
                <a:spcPct val="107000"/>
              </a:lnSpc>
              <a:spcBef>
                <a:spcPts val="1200"/>
              </a:spcBef>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The mediating variable OCBE has mediated the relationship between GHRM practices, CSR, and sustainable performance in a significant and positive way. It also shows that implementing GHRM practices effectively can improve sustainable performance.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lnSpc>
                <a:spcPct val="107000"/>
              </a:lnSpc>
              <a:spcBef>
                <a:spcPts val="1200"/>
              </a:spcBef>
              <a:buFont typeface="Arial" panose="020B0604020202020204" pitchFamily="34" charset="0"/>
              <a:buChar cha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0"/>
              </a:spcAft>
            </a:pPr>
            <a:endParaRPr lang="en-US" sz="20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15561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9185BD6-DDE2-4718-86C7-8512E74A3509}"/>
              </a:ext>
            </a:extLst>
          </p:cNvPr>
          <p:cNvSpPr txBox="1"/>
          <p:nvPr/>
        </p:nvSpPr>
        <p:spPr>
          <a:xfrm>
            <a:off x="516834" y="739876"/>
            <a:ext cx="11370365" cy="6423553"/>
          </a:xfrm>
          <a:prstGeom prst="rect">
            <a:avLst/>
          </a:prstGeom>
          <a:noFill/>
        </p:spPr>
        <p:txBody>
          <a:bodyPr wrap="square">
            <a:spAutoFit/>
          </a:bodyPr>
          <a:lstStyle/>
          <a:p>
            <a:pPr marL="0" marR="0">
              <a:lnSpc>
                <a:spcPct val="107000"/>
              </a:lnSpc>
              <a:spcBef>
                <a:spcPts val="1200"/>
              </a:spcBef>
              <a:spcAft>
                <a:spcPts val="0"/>
              </a:spcAft>
            </a:pPr>
            <a:r>
              <a:rPr lang="en-US" sz="24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t>Conclusions</a:t>
            </a:r>
            <a:endParaRPr lang="ar-SA" sz="24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285750" marR="0" indent="-285750">
              <a:lnSpc>
                <a:spcPct val="150000"/>
              </a:lnSpc>
              <a:spcBef>
                <a:spcPts val="0"/>
              </a:spcBef>
              <a:spcAft>
                <a:spcPts val="80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Higher education institutions have understood that failing to address human or behavioral variables in their environmental activities would result in inefficient sustainable performance as a result of increased environmental responsibility. </a:t>
            </a:r>
            <a:endParaRPr lang="ar-SA" sz="1800" dirty="0">
              <a:effectLst/>
              <a:latin typeface="Times New Roman" panose="02020603050405020304" pitchFamily="18"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80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Universities, as information creators, should be examined not just on how much environmental awareness they generate, but also on how devoted they are to fostering environmental citizenship behavior on their campuses. </a:t>
            </a:r>
            <a:endParaRPr lang="ar-SA" sz="1800" dirty="0">
              <a:effectLst/>
              <a:latin typeface="Times New Roman" panose="02020603050405020304" pitchFamily="18"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80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The study's findings were able to illustrate the favorable effects of Green HRM practices, as well as CSR and OCBE, on sustainable performance. The findings provide policymakers food for thought as they analyze academic staff's environmental citizenship behavior and what motivates them to do so.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80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The current study successfully utilized AMO and stakeholder theory. It was shown that higher education institutions may achieve sustainability by engaging in green activities and acting in a socially responsible manner. </a:t>
            </a:r>
            <a:endParaRPr lang="ar-SA" sz="1800" dirty="0">
              <a:effectLst/>
              <a:latin typeface="Times New Roman" panose="02020603050405020304" pitchFamily="18" charset="0"/>
              <a:ea typeface="Calibri" panose="020F0502020204030204" pitchFamily="34" charset="0"/>
              <a:cs typeface="Arial" panose="020B0604020202020204" pitchFamily="34" charset="0"/>
            </a:endParaRPr>
          </a:p>
          <a:p>
            <a:pPr marL="285750" marR="0" indent="-285750">
              <a:lnSpc>
                <a:spcPct val="150000"/>
              </a:lnSpc>
              <a:spcBef>
                <a:spcPts val="0"/>
              </a:spcBef>
              <a:spcAft>
                <a:spcPts val="80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cs typeface="Arial" panose="020B0604020202020204" pitchFamily="34" charset="0"/>
              </a:rPr>
              <a:t>Similarly, CSR contributes to sustainability. As a result, it is argued that GHRM, CSR, and OCBE may help higher education institutions gain a competitive edge sustainability.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1200"/>
              </a:spcBef>
              <a:spcAft>
                <a:spcPts val="0"/>
              </a:spcAft>
            </a:pPr>
            <a:endParaRPr lang="en-US" sz="18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1834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E1140D2-0DE6-46A4-A4E7-6EB0E0E0781D}"/>
              </a:ext>
            </a:extLst>
          </p:cNvPr>
          <p:cNvSpPr txBox="1"/>
          <p:nvPr/>
        </p:nvSpPr>
        <p:spPr>
          <a:xfrm>
            <a:off x="457200" y="1185629"/>
            <a:ext cx="11277600" cy="2469266"/>
          </a:xfrm>
          <a:prstGeom prst="rect">
            <a:avLst/>
          </a:prstGeom>
          <a:noFill/>
        </p:spPr>
        <p:txBody>
          <a:bodyPr wrap="square">
            <a:spAutoFit/>
          </a:bodyPr>
          <a:lstStyle/>
          <a:p>
            <a:pPr marL="0" marR="0" algn="just">
              <a:lnSpc>
                <a:spcPct val="150000"/>
              </a:lnSpc>
              <a:spcBef>
                <a:spcPts val="200"/>
              </a:spcBef>
              <a:spcAft>
                <a:spcPts val="0"/>
              </a:spcAft>
            </a:pPr>
            <a:r>
              <a:rPr lang="en-US" sz="2400" b="1"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1.2. Research objective</a:t>
            </a:r>
          </a:p>
          <a:p>
            <a:pPr marL="0" marR="0" algn="just">
              <a:lnSpc>
                <a:spcPct val="150000"/>
              </a:lnSpc>
              <a:spcBef>
                <a:spcPts val="200"/>
              </a:spcBef>
              <a:spcAft>
                <a:spcPts val="0"/>
              </a:spcAft>
            </a:pPr>
            <a:endParaRPr lang="en-US" sz="2000" b="1"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285750" marR="0" indent="-285750" algn="just">
              <a:lnSpc>
                <a:spcPct val="150000"/>
              </a:lnSpc>
              <a:spcBef>
                <a:spcPts val="0"/>
              </a:spcBef>
              <a:spcAft>
                <a:spcPts val="800"/>
              </a:spcAft>
              <a:buFont typeface="Arial" panose="020B0604020202020204" pitchFamily="34" charset="0"/>
              <a:buChar char="•"/>
            </a:pPr>
            <a:r>
              <a:rPr lang="en-US" sz="2000" dirty="0">
                <a:effectLst/>
                <a:latin typeface="Times New Roman" panose="02020603050405020304" pitchFamily="18" charset="0"/>
                <a:ea typeface="Calibri" panose="020F0502020204030204" pitchFamily="34" charset="0"/>
                <a:cs typeface="Arial" panose="020B0604020202020204" pitchFamily="34" charset="0"/>
              </a:rPr>
              <a:t>The goal of this research was to explore the mediating impact of OCBE between Green HRM and corporate social responsibility and sustainable performance. A survey was carried out among academics at Palestinian universities in order to achieve this objective.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6932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C2C1BB-C12C-450B-9CB9-610463DA698C}"/>
              </a:ext>
            </a:extLst>
          </p:cNvPr>
          <p:cNvSpPr txBox="1"/>
          <p:nvPr/>
        </p:nvSpPr>
        <p:spPr>
          <a:xfrm>
            <a:off x="815008" y="1132100"/>
            <a:ext cx="10561983" cy="4331122"/>
          </a:xfrm>
          <a:prstGeom prst="rect">
            <a:avLst/>
          </a:prstGeom>
          <a:noFill/>
        </p:spPr>
        <p:txBody>
          <a:bodyPr wrap="square">
            <a:spAutoFit/>
          </a:bodyPr>
          <a:lstStyle/>
          <a:p>
            <a:pPr marL="0" marR="0" algn="just">
              <a:lnSpc>
                <a:spcPct val="150000"/>
              </a:lnSpc>
              <a:spcBef>
                <a:spcPts val="1200"/>
              </a:spcBef>
              <a:spcAft>
                <a:spcPts val="0"/>
              </a:spcAft>
            </a:pPr>
            <a:r>
              <a:rPr lang="en-US" sz="2000" b="1" kern="0"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Chapter 2: Literature review</a:t>
            </a:r>
            <a:endParaRPr lang="en-US" sz="2400" b="1" kern="0"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algn="just">
              <a:lnSpc>
                <a:spcPct val="150000"/>
              </a:lnSpc>
              <a:spcBef>
                <a:spcPts val="200"/>
              </a:spcBef>
              <a:spcAft>
                <a:spcPts val="0"/>
              </a:spcAft>
            </a:pPr>
            <a:r>
              <a:rPr lang="en-US" b="1"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2.1. An overview</a:t>
            </a:r>
          </a:p>
          <a:p>
            <a:pPr marL="0" marR="0" algn="just">
              <a:lnSpc>
                <a:spcPct val="150000"/>
              </a:lnSpc>
              <a:spcBef>
                <a:spcPts val="200"/>
              </a:spcBef>
              <a:spcAft>
                <a:spcPts val="0"/>
              </a:spcAft>
            </a:pPr>
            <a:endParaRPr lang="en-US" sz="1600" b="1"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marR="0" indent="-285750" algn="just">
              <a:lnSpc>
                <a:spcPct val="150000"/>
              </a:lnSpc>
              <a:spcBef>
                <a:spcPts val="20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Institutions of higher education, such as universities and colleges of applied sciences, which form the center of the science system, including its three fields of study, teaching and services, are also responsible, as institutions of society, for contributing to the future-oriented growth of society </a:t>
            </a:r>
          </a:p>
          <a:p>
            <a:pPr marL="285750" marR="0" indent="-285750" algn="just">
              <a:lnSpc>
                <a:spcPct val="150000"/>
              </a:lnSpc>
              <a:spcBef>
                <a:spcPts val="20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However, in the sense of sustainable higher education institutions, which is an emerging field of study, there is a research gap in Green HRM research </a:t>
            </a:r>
          </a:p>
          <a:p>
            <a:pPr marL="285750" marR="0" indent="-285750" algn="just">
              <a:lnSpc>
                <a:spcPct val="150000"/>
              </a:lnSpc>
              <a:spcBef>
                <a:spcPts val="20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Higher education institutions will, most notably, educate potential engineers, architects, scientists, policymakers, and people who will be expected to imagine, promote and enforce sustainable practices</a:t>
            </a:r>
            <a:endParaRPr lang="en-US" sz="1800" b="1"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793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B24FB0C-C8EE-4E81-8226-3E1B1A68DABE}"/>
              </a:ext>
            </a:extLst>
          </p:cNvPr>
          <p:cNvSpPr txBox="1"/>
          <p:nvPr/>
        </p:nvSpPr>
        <p:spPr>
          <a:xfrm>
            <a:off x="351183" y="992314"/>
            <a:ext cx="11045688" cy="4905830"/>
          </a:xfrm>
          <a:prstGeom prst="rect">
            <a:avLst/>
          </a:prstGeom>
          <a:noFill/>
        </p:spPr>
        <p:txBody>
          <a:bodyPr wrap="square">
            <a:spAutoFit/>
          </a:bodyPr>
          <a:lstStyle/>
          <a:p>
            <a:pPr marL="0" marR="0" algn="just">
              <a:lnSpc>
                <a:spcPct val="150000"/>
              </a:lnSpc>
              <a:spcBef>
                <a:spcPts val="0"/>
              </a:spcBef>
              <a:spcAft>
                <a:spcPts val="800"/>
              </a:spcAft>
            </a:pPr>
            <a:r>
              <a:rPr lang="en-US" sz="2400" b="1" u="sng" dirty="0">
                <a:solidFill>
                  <a:srgbClr val="C00000"/>
                </a:solidFill>
                <a:effectLst/>
                <a:latin typeface="Times New Roman" panose="02020603050405020304" pitchFamily="18" charset="0"/>
                <a:ea typeface="Calibri" panose="020F0502020204030204" pitchFamily="34" charset="0"/>
                <a:cs typeface="Arial" panose="020B0604020202020204" pitchFamily="34" charset="0"/>
              </a:rPr>
              <a:t>The contributions to this present research are as follows: </a:t>
            </a:r>
          </a:p>
          <a:p>
            <a:pPr marL="0" marR="0" algn="just">
              <a:lnSpc>
                <a:spcPct val="150000"/>
              </a:lnSpc>
              <a:spcBef>
                <a:spcPts val="0"/>
              </a:spcBef>
              <a:spcAft>
                <a:spcPts val="800"/>
              </a:spcAft>
            </a:pPr>
            <a:endParaRPr lang="en-US" sz="2000" b="1"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150000"/>
              </a:lnSpc>
              <a:spcBef>
                <a:spcPts val="0"/>
              </a:spcBef>
              <a:spcAft>
                <a:spcPts val="800"/>
              </a:spcAft>
              <a:buFont typeface="Arial" panose="020B0604020202020204" pitchFamily="34" charset="0"/>
              <a:buChar char="•"/>
            </a:pPr>
            <a:r>
              <a:rPr lang="en-US" sz="2000" dirty="0">
                <a:effectLst/>
                <a:latin typeface="Times New Roman" panose="02020603050405020304" pitchFamily="18" charset="0"/>
                <a:ea typeface="Calibri" panose="020F0502020204030204" pitchFamily="34" charset="0"/>
                <a:cs typeface="Arial" panose="020B0604020202020204" pitchFamily="34" charset="0"/>
              </a:rPr>
              <a:t>To the best of our understanding, no research has so far examined the relationships considered here. </a:t>
            </a:r>
          </a:p>
          <a:p>
            <a:pPr marL="285750" marR="0" indent="-285750" algn="just">
              <a:lnSpc>
                <a:spcPct val="150000"/>
              </a:lnSpc>
              <a:spcBef>
                <a:spcPts val="0"/>
              </a:spcBef>
              <a:spcAft>
                <a:spcPts val="800"/>
              </a:spcAft>
              <a:buFont typeface="Arial" panose="020B0604020202020204" pitchFamily="34" charset="0"/>
              <a:buChar char="•"/>
            </a:pPr>
            <a:r>
              <a:rPr lang="en-US" sz="2000" dirty="0">
                <a:effectLst/>
                <a:latin typeface="Times New Roman" panose="02020603050405020304" pitchFamily="18" charset="0"/>
                <a:ea typeface="Calibri" panose="020F0502020204030204" pitchFamily="34" charset="0"/>
                <a:cs typeface="Arial" panose="020B0604020202020204" pitchFamily="34" charset="0"/>
              </a:rPr>
              <a:t>Exploring the role of the tertiary education sector in the development of the environment, an overlooked sector. </a:t>
            </a:r>
          </a:p>
          <a:p>
            <a:pPr marL="285750" marR="0" indent="-285750" algn="just">
              <a:lnSpc>
                <a:spcPct val="150000"/>
              </a:lnSpc>
              <a:spcBef>
                <a:spcPts val="0"/>
              </a:spcBef>
              <a:spcAft>
                <a:spcPts val="800"/>
              </a:spcAft>
              <a:buFont typeface="Arial" panose="020B0604020202020204" pitchFamily="34" charset="0"/>
              <a:buChar char="•"/>
            </a:pPr>
            <a:r>
              <a:rPr lang="en-US" sz="2000" dirty="0">
                <a:effectLst/>
                <a:latin typeface="Times New Roman" panose="02020603050405020304" pitchFamily="18" charset="0"/>
                <a:ea typeface="Calibri" panose="020F0502020204030204" pitchFamily="34" charset="0"/>
                <a:cs typeface="Arial" panose="020B0604020202020204" pitchFamily="34" charset="0"/>
              </a:rPr>
              <a:t>Analysis of the role of OCBE in enhancing the university's sustainable performance by academic staff. </a:t>
            </a:r>
          </a:p>
          <a:p>
            <a:pPr marL="285750" marR="0" indent="-285750" algn="just">
              <a:lnSpc>
                <a:spcPct val="150000"/>
              </a:lnSpc>
              <a:spcBef>
                <a:spcPts val="0"/>
              </a:spcBef>
              <a:spcAft>
                <a:spcPts val="800"/>
              </a:spcAft>
              <a:buFont typeface="Arial" panose="020B0604020202020204" pitchFamily="34" charset="0"/>
              <a:buChar char="•"/>
            </a:pPr>
            <a:r>
              <a:rPr lang="en-US" sz="2000" dirty="0">
                <a:effectLst/>
                <a:latin typeface="Times New Roman" panose="02020603050405020304" pitchFamily="18" charset="0"/>
                <a:ea typeface="Calibri" panose="020F0502020204030204" pitchFamily="34" charset="0"/>
                <a:cs typeface="Arial" panose="020B0604020202020204" pitchFamily="34" charset="0"/>
              </a:rPr>
              <a:t>Examination of the mediating influence of OCBE academic staff in introducing Green HRM practices to enhance the university's sustainable performance. </a:t>
            </a:r>
          </a:p>
          <a:p>
            <a:pPr marL="285750" marR="0" indent="-285750" algn="just">
              <a:lnSpc>
                <a:spcPct val="150000"/>
              </a:lnSpc>
              <a:spcBef>
                <a:spcPts val="0"/>
              </a:spcBef>
              <a:spcAft>
                <a:spcPts val="800"/>
              </a:spcAft>
              <a:buFont typeface="Arial" panose="020B0604020202020204" pitchFamily="34" charset="0"/>
              <a:buChar char="•"/>
            </a:pPr>
            <a:r>
              <a:rPr lang="en-US" sz="2000" dirty="0">
                <a:effectLst/>
                <a:latin typeface="Times New Roman" panose="02020603050405020304" pitchFamily="18" charset="0"/>
                <a:ea typeface="Calibri" panose="020F0502020204030204" pitchFamily="34" charset="0"/>
                <a:cs typeface="Arial" panose="020B0604020202020204" pitchFamily="34" charset="0"/>
              </a:rPr>
              <a:t>And providing Palestinian empirical data in this analysis of the AMO system and theoretical model.</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26677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4445ED3-DE13-4663-91B9-58CF3464D92E}"/>
              </a:ext>
            </a:extLst>
          </p:cNvPr>
          <p:cNvSpPr txBox="1"/>
          <p:nvPr/>
        </p:nvSpPr>
        <p:spPr>
          <a:xfrm>
            <a:off x="629478" y="1146528"/>
            <a:ext cx="10933043" cy="4445832"/>
          </a:xfrm>
          <a:prstGeom prst="rect">
            <a:avLst/>
          </a:prstGeom>
          <a:noFill/>
        </p:spPr>
        <p:txBody>
          <a:bodyPr wrap="square">
            <a:spAutoFit/>
          </a:bodyPr>
          <a:lstStyle/>
          <a:p>
            <a:pPr marL="0" marR="0" algn="just">
              <a:lnSpc>
                <a:spcPct val="150000"/>
              </a:lnSpc>
              <a:spcBef>
                <a:spcPts val="200"/>
              </a:spcBef>
              <a:spcAft>
                <a:spcPts val="0"/>
              </a:spcAft>
            </a:pPr>
            <a:r>
              <a:rPr lang="en-US" sz="2000" b="1"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rPr>
              <a:t>2.2. Theoretical background and hypotheses development</a:t>
            </a:r>
          </a:p>
          <a:p>
            <a:pPr marL="0" marR="0" algn="just">
              <a:lnSpc>
                <a:spcPct val="150000"/>
              </a:lnSpc>
              <a:spcBef>
                <a:spcPts val="200"/>
              </a:spcBef>
              <a:spcAft>
                <a:spcPts val="0"/>
              </a:spcAft>
            </a:pPr>
            <a:endParaRPr lang="en-US" sz="1800" b="1" dirty="0">
              <a:solidFill>
                <a:srgbClr val="2E74B5"/>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marR="0" indent="-285750" algn="just">
              <a:lnSpc>
                <a:spcPct val="150000"/>
              </a:lnSpc>
              <a:spcBef>
                <a:spcPts val="20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The ability, motivation and opportunity AMO model is an outstanding and organized system that offers a deeper understanding of the HRM-performance relationship.</a:t>
            </a:r>
          </a:p>
          <a:p>
            <a:pPr marL="285750" marR="0" indent="-285750" algn="just">
              <a:lnSpc>
                <a:spcPct val="150000"/>
              </a:lnSpc>
              <a:spcBef>
                <a:spcPts val="20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The ability factor is generally defined by the abbreviation KSA (knowledge, abilities and skills) </a:t>
            </a:r>
          </a:p>
          <a:p>
            <a:pPr marL="285750" marR="0" indent="-285750" algn="just">
              <a:lnSpc>
                <a:spcPct val="150000"/>
              </a:lnSpc>
              <a:spcBef>
                <a:spcPts val="20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Motivation addresses the willingness of an employee to succeed, which may be strengthened by extrinsic or inherent motivation.</a:t>
            </a:r>
          </a:p>
          <a:p>
            <a:pPr marL="285750" marR="0" indent="-285750" algn="just">
              <a:lnSpc>
                <a:spcPct val="150000"/>
              </a:lnSpc>
              <a:spcBef>
                <a:spcPts val="200"/>
              </a:spcBef>
              <a:spcAft>
                <a:spcPts val="0"/>
              </a:spcAft>
              <a:buFont typeface="Arial" panose="020B0604020202020204" pitchFamily="34" charset="0"/>
              <a:buChar char="•"/>
            </a:pPr>
            <a:r>
              <a:rPr lang="en-US" sz="1800" dirty="0">
                <a:effectLst/>
                <a:latin typeface="Times New Roman" panose="02020603050405020304" pitchFamily="18" charset="0"/>
                <a:ea typeface="Calibri" panose="020F0502020204030204" pitchFamily="34" charset="0"/>
              </a:rPr>
              <a:t>On the basis of work design theory and empowerment literature, the AMO paradigm also incorporates the opportunity factor </a:t>
            </a:r>
          </a:p>
          <a:p>
            <a:pPr marL="0" marR="0" algn="just">
              <a:lnSpc>
                <a:spcPct val="150000"/>
              </a:lnSpc>
              <a:spcBef>
                <a:spcPts val="200"/>
              </a:spcBef>
              <a:spcAft>
                <a:spcPts val="0"/>
              </a:spcAft>
            </a:pPr>
            <a:endParaRPr lang="en-US" sz="2000" b="1" dirty="0">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5795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2385C75-000B-464B-8253-B1A6E87A06CB}"/>
              </a:ext>
            </a:extLst>
          </p:cNvPr>
          <p:cNvSpPr txBox="1"/>
          <p:nvPr/>
        </p:nvSpPr>
        <p:spPr>
          <a:xfrm>
            <a:off x="808382" y="1256832"/>
            <a:ext cx="10575236" cy="2383345"/>
          </a:xfrm>
          <a:prstGeom prst="rect">
            <a:avLst/>
          </a:prstGeom>
          <a:noFill/>
        </p:spPr>
        <p:txBody>
          <a:bodyPr wrap="square">
            <a:spAutoFit/>
          </a:bodyPr>
          <a:lstStyle/>
          <a:p>
            <a:pPr marL="0" marR="0" algn="just">
              <a:lnSpc>
                <a:spcPct val="150000"/>
              </a:lnSpc>
              <a:spcBef>
                <a:spcPts val="200"/>
              </a:spcBef>
              <a:spcAft>
                <a:spcPts val="0"/>
              </a:spcAft>
            </a:pPr>
            <a:r>
              <a:rPr lang="en-US" sz="1800" b="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2.2.1. The link between green competence building practices and OCBE</a:t>
            </a:r>
          </a:p>
          <a:p>
            <a:pPr marL="0" marR="0" algn="just">
              <a:lnSpc>
                <a:spcPct val="150000"/>
              </a:lnSpc>
              <a:spcBef>
                <a:spcPts val="200"/>
              </a:spcBef>
              <a:spcAft>
                <a:spcPts val="0"/>
              </a:spcAft>
            </a:pPr>
            <a:endParaRPr lang="en-US" sz="1800" b="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marR="0" indent="-285750" algn="just">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H1. OCBE is positively linked to green competency building practices.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H2. Sustainable performance is positively linked to green competency building practices.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200"/>
              </a:spcBef>
              <a:spcAft>
                <a:spcPts val="0"/>
              </a:spcAft>
            </a:pPr>
            <a:endParaRPr lang="en-US" sz="1800" b="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9119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7DF75D6-8E19-48E4-B08B-96058E8CB8AB}"/>
              </a:ext>
            </a:extLst>
          </p:cNvPr>
          <p:cNvSpPr txBox="1"/>
          <p:nvPr/>
        </p:nvSpPr>
        <p:spPr>
          <a:xfrm>
            <a:off x="927652" y="1376101"/>
            <a:ext cx="10336696" cy="2383345"/>
          </a:xfrm>
          <a:prstGeom prst="rect">
            <a:avLst/>
          </a:prstGeom>
          <a:noFill/>
        </p:spPr>
        <p:txBody>
          <a:bodyPr wrap="square">
            <a:spAutoFit/>
          </a:bodyPr>
          <a:lstStyle/>
          <a:p>
            <a:pPr marL="0" marR="0" algn="just">
              <a:lnSpc>
                <a:spcPct val="150000"/>
              </a:lnSpc>
              <a:spcBef>
                <a:spcPts val="200"/>
              </a:spcBef>
              <a:spcAft>
                <a:spcPts val="0"/>
              </a:spcAft>
            </a:pPr>
            <a:r>
              <a:rPr lang="en-US" sz="1800" b="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2.2.2. The link between green motivation improving practices and OCBE</a:t>
            </a:r>
          </a:p>
          <a:p>
            <a:pPr marL="0" marR="0" algn="just">
              <a:lnSpc>
                <a:spcPct val="150000"/>
              </a:lnSpc>
              <a:spcBef>
                <a:spcPts val="200"/>
              </a:spcBef>
              <a:spcAft>
                <a:spcPts val="0"/>
              </a:spcAft>
            </a:pPr>
            <a:endParaRPr lang="en-US" sz="1800" b="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marR="0" indent="-285750" algn="just">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H3. Green motivation improving practices are positively linked to OCBE.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H4. Green motivation improving practices are positively linked to Sustainable performance.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200"/>
              </a:spcBef>
              <a:spcAft>
                <a:spcPts val="0"/>
              </a:spcAft>
            </a:pPr>
            <a:endParaRPr lang="en-US" sz="1800" b="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2797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102E959-3D90-41C0-8244-7289C94FFB48}"/>
              </a:ext>
            </a:extLst>
          </p:cNvPr>
          <p:cNvSpPr txBox="1"/>
          <p:nvPr/>
        </p:nvSpPr>
        <p:spPr>
          <a:xfrm>
            <a:off x="1066800" y="1667649"/>
            <a:ext cx="10058400" cy="2383345"/>
          </a:xfrm>
          <a:prstGeom prst="rect">
            <a:avLst/>
          </a:prstGeom>
          <a:noFill/>
        </p:spPr>
        <p:txBody>
          <a:bodyPr wrap="square">
            <a:spAutoFit/>
          </a:bodyPr>
          <a:lstStyle/>
          <a:p>
            <a:pPr marL="0" marR="0" algn="just">
              <a:lnSpc>
                <a:spcPct val="150000"/>
              </a:lnSpc>
              <a:spcBef>
                <a:spcPts val="200"/>
              </a:spcBef>
              <a:spcAft>
                <a:spcPts val="0"/>
              </a:spcAft>
            </a:pPr>
            <a:r>
              <a:rPr lang="en-US" sz="1800" b="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rPr>
              <a:t>2.2.3. The relationship between green employee engagement practices and OCBE</a:t>
            </a:r>
          </a:p>
          <a:p>
            <a:pPr marL="0" marR="0" algn="just">
              <a:lnSpc>
                <a:spcPct val="150000"/>
              </a:lnSpc>
              <a:spcBef>
                <a:spcPts val="200"/>
              </a:spcBef>
              <a:spcAft>
                <a:spcPts val="0"/>
              </a:spcAft>
            </a:pPr>
            <a:endParaRPr lang="en-US" sz="1800" b="1" dirty="0">
              <a:solidFill>
                <a:srgbClr val="1F4D78"/>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marR="0" indent="-285750" algn="just">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H5. OCBE is positively linked to green employee engagement practices.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just">
              <a:lnSpc>
                <a:spcPct val="150000"/>
              </a:lnSpc>
              <a:spcBef>
                <a:spcPts val="0"/>
              </a:spcBef>
              <a:spcAft>
                <a:spcPts val="800"/>
              </a:spcAft>
              <a:buFont typeface="Arial" panose="020B0604020202020204" pitchFamily="34" charset="0"/>
              <a:buChar char="•"/>
            </a:pPr>
            <a:r>
              <a:rPr lang="en-US" sz="1800" i="1" dirty="0">
                <a:effectLst/>
                <a:latin typeface="Times New Roman" panose="02020603050405020304" pitchFamily="18" charset="0"/>
                <a:ea typeface="Calibri" panose="020F0502020204030204" pitchFamily="34" charset="0"/>
                <a:cs typeface="Arial" panose="020B0604020202020204" pitchFamily="34" charset="0"/>
              </a:rPr>
              <a:t>H6. Sustainable performance is positively linked to green employee engagement practices.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50000"/>
              </a:lnSpc>
              <a:spcBef>
                <a:spcPts val="200"/>
              </a:spcBef>
              <a:spcAft>
                <a:spcPts val="0"/>
              </a:spcAft>
            </a:pPr>
            <a:endParaRPr lang="en-US" sz="1800" b="1" dirty="0">
              <a:solidFill>
                <a:srgbClr val="1F4D78"/>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6342753"/>
      </p:ext>
    </p:extLst>
  </p:cSld>
  <p:clrMapOvr>
    <a:masterClrMapping/>
  </p:clrMapOvr>
</p:sld>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D289AE2-D2AE-49D1-AFAC-3A79F6794255}">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927BD4C1-B6B1-4715-ABF9-E660A51A4EA0}">
  <ds:schemaRefs>
    <ds:schemaRef ds:uri="http://schemas.microsoft.com/sharepoint/v3/contenttype/forms"/>
  </ds:schemaRefs>
</ds:datastoreItem>
</file>

<file path=customXml/itemProps3.xml><?xml version="1.0" encoding="utf-8"?>
<ds:datastoreItem xmlns:ds="http://schemas.openxmlformats.org/officeDocument/2006/customXml" ds:itemID="{41E7CA09-9778-4414-AE97-8064B12DA3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{65499F45-331B-48FC-8A66-BBB0CC2F00F2}tf33552983_win32</Template>
  <TotalTime>47</TotalTime>
  <Words>1844</Words>
  <Application>Microsoft Office PowerPoint</Application>
  <PresentationFormat>Widescreen</PresentationFormat>
  <Paragraphs>395</Paragraphs>
  <Slides>24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Calibri Light</vt:lpstr>
      <vt:lpstr>Franklin Gothic Book</vt:lpstr>
      <vt:lpstr>Franklin Gothic Demi</vt:lpstr>
      <vt:lpstr>Times New Roman</vt:lpstr>
      <vt:lpstr>Wingdings 2</vt:lpstr>
      <vt:lpstr>DividendVTI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student</cp:lastModifiedBy>
  <cp:revision>1</cp:revision>
  <dcterms:created xsi:type="dcterms:W3CDTF">2022-01-17T09:19:32Z</dcterms:created>
  <dcterms:modified xsi:type="dcterms:W3CDTF">2022-01-17T10:06:51Z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