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6359"/>
    <a:srgbClr val="AC75D5"/>
    <a:srgbClr val="36BF23"/>
    <a:srgbClr val="FF3B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C42E-62CF-468E-A893-FA9908D980C3}" type="datetimeFigureOut">
              <a:rPr lang="ar-SA" smtClean="0"/>
              <a:t>07/11/1434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29E85-6E02-404A-A8CC-8D41BB027A3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BankGothic Lt BT" pitchFamily="34" charset="0"/>
                <a:cs typeface="Arial" pitchFamily="34" charset="0"/>
              </a:rPr>
              <a:t>General Hospital Project</a:t>
            </a:r>
            <a:endParaRPr lang="ar-SA" sz="4000" b="1" dirty="0">
              <a:latin typeface="BankGothic Lt BT" pitchFamily="34" charset="0"/>
              <a:cs typeface="Arial" pitchFamily="34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956376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nkGothic Lt BT" pitchFamily="34" charset="0"/>
                <a:cs typeface="+mj-cs"/>
              </a:rPr>
              <a:t>Designed By ;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nkGothic Lt BT" pitchFamily="34" charset="0"/>
                <a:cs typeface="+mj-cs"/>
              </a:rPr>
              <a:t>Ruba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nkGothic Lt BT" pitchFamily="34" charset="0"/>
                <a:cs typeface="+mj-cs"/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nkGothic Lt BT" pitchFamily="34" charset="0"/>
                <a:cs typeface="+mj-cs"/>
              </a:rPr>
              <a:t>Khwayreh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BankGothic Lt BT" pitchFamily="34" charset="0"/>
              <a:cs typeface="+mj-cs"/>
            </a:endParaRPr>
          </a:p>
        </p:txBody>
      </p:sp>
      <p:pic>
        <p:nvPicPr>
          <p:cNvPr id="8" name="Picture 7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420888"/>
            <a:ext cx="5868144" cy="4051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Rectangle 11"/>
          <p:cNvSpPr/>
          <p:nvPr/>
        </p:nvSpPr>
        <p:spPr>
          <a:xfrm>
            <a:off x="467544" y="188640"/>
            <a:ext cx="8280920" cy="216024"/>
          </a:xfrm>
          <a:prstGeom prst="rect">
            <a:avLst/>
          </a:prstGeom>
          <a:solidFill>
            <a:srgbClr val="136359"/>
          </a:solidFill>
          <a:ln>
            <a:solidFill>
              <a:srgbClr val="136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51520" cy="6858000"/>
          </a:xfrm>
          <a:prstGeom prst="rect">
            <a:avLst/>
          </a:prstGeom>
          <a:solidFill>
            <a:srgbClr val="13635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u="sng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Safety :</a:t>
            </a:r>
            <a:br>
              <a:rPr lang="en-US" b="1" u="sng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</a:br>
            <a:endParaRPr lang="ar-SA" b="1" u="sng" dirty="0">
              <a:solidFill>
                <a:srgbClr val="136359"/>
              </a:solidFill>
              <a:latin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000" dirty="0" smtClean="0"/>
              <a:t>Work to create court (internal spaces) provide care and safety element and provide an atmosphere appropriate treatment for patients in embrace of nature.</a:t>
            </a:r>
            <a:r>
              <a:rPr lang="ar-SA" sz="2000" dirty="0" smtClean="0"/>
              <a:t>                                           </a:t>
            </a:r>
          </a:p>
          <a:p>
            <a:pPr algn="l">
              <a:buNone/>
            </a:pPr>
            <a:endParaRPr lang="ar-SA" sz="2000" dirty="0"/>
          </a:p>
          <a:p>
            <a:pPr algn="l">
              <a:buNone/>
            </a:pPr>
            <a:r>
              <a:rPr lang="ar-SA" sz="2000" dirty="0" smtClean="0"/>
              <a:t>                                           </a:t>
            </a:r>
            <a:endParaRPr lang="ar-SA" sz="2000" dirty="0"/>
          </a:p>
        </p:txBody>
      </p:sp>
      <p:pic>
        <p:nvPicPr>
          <p:cNvPr id="4" name="Picture 3" descr="ببليب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708920"/>
            <a:ext cx="3888432" cy="3373626"/>
          </a:xfrm>
          <a:prstGeom prst="rect">
            <a:avLst/>
          </a:prstGeom>
        </p:spPr>
      </p:pic>
      <p:pic>
        <p:nvPicPr>
          <p:cNvPr id="5" name="Picture 4" descr="لل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708920"/>
            <a:ext cx="2613558" cy="1932671"/>
          </a:xfrm>
          <a:prstGeom prst="rect">
            <a:avLst/>
          </a:prstGeom>
        </p:spPr>
      </p:pic>
      <p:pic>
        <p:nvPicPr>
          <p:cNvPr id="7" name="Picture 6" descr="لالالات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4578325"/>
            <a:ext cx="2520280" cy="2091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ar-SA" b="1" u="sng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 :</a:t>
            </a:r>
            <a:r>
              <a:rPr lang="en-US" b="1" u="sng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Healing</a:t>
            </a:r>
          </a:p>
        </p:txBody>
      </p:sp>
      <p:pic>
        <p:nvPicPr>
          <p:cNvPr id="4" name="Content Placeholder 3" descr="ليبلاب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2708920"/>
            <a:ext cx="5362575" cy="2409825"/>
          </a:xfrm>
        </p:spPr>
      </p:pic>
      <p:sp>
        <p:nvSpPr>
          <p:cNvPr id="5" name="TextBox 4"/>
          <p:cNvSpPr txBox="1"/>
          <p:nvPr/>
        </p:nvSpPr>
        <p:spPr>
          <a:xfrm>
            <a:off x="1187624" y="1484784"/>
            <a:ext cx="734481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Gradient in height                gradient in healing</a:t>
            </a:r>
            <a:endParaRPr lang="ar-SA" sz="2800" dirty="0"/>
          </a:p>
        </p:txBody>
      </p:sp>
      <p:sp>
        <p:nvSpPr>
          <p:cNvPr id="6" name="Right Arrow 5"/>
          <p:cNvSpPr/>
          <p:nvPr/>
        </p:nvSpPr>
        <p:spPr>
          <a:xfrm>
            <a:off x="4716016" y="1628800"/>
            <a:ext cx="864096" cy="288032"/>
          </a:xfrm>
          <a:prstGeom prst="rightArrow">
            <a:avLst/>
          </a:prstGeom>
          <a:solidFill>
            <a:srgbClr val="136359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136359"/>
                </a:solidFill>
                <a:latin typeface="BankGothic Lt BT" pitchFamily="34" charset="0"/>
              </a:rPr>
              <a:t>Project Definition</a:t>
            </a:r>
            <a:endParaRPr lang="ar-SA" b="1" dirty="0">
              <a:solidFill>
                <a:srgbClr val="136359"/>
              </a:solidFill>
              <a:latin typeface="BankGothic Lt BT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000" b="1" dirty="0" smtClean="0">
                <a:latin typeface="BankGothic Lt BT" pitchFamily="34" charset="0"/>
              </a:rPr>
              <a:t>Project location:</a:t>
            </a:r>
          </a:p>
          <a:p>
            <a:pPr algn="l">
              <a:buNone/>
            </a:pPr>
            <a:r>
              <a:rPr lang="en-US" sz="2000" b="1" dirty="0" smtClean="0">
                <a:latin typeface="BankGothic Lt BT" pitchFamily="34" charset="0"/>
              </a:rPr>
              <a:t>The project is located in the eastern region of the city of Nablus (Salem - </a:t>
            </a:r>
            <a:r>
              <a:rPr lang="en-US" sz="2000" b="1" dirty="0" err="1" smtClean="0">
                <a:latin typeface="BankGothic Lt BT" pitchFamily="34" charset="0"/>
              </a:rPr>
              <a:t>Deir</a:t>
            </a:r>
            <a:r>
              <a:rPr lang="en-US" sz="2000" b="1" dirty="0" smtClean="0">
                <a:latin typeface="BankGothic Lt BT" pitchFamily="34" charset="0"/>
              </a:rPr>
              <a:t> al-</a:t>
            </a:r>
            <a:r>
              <a:rPr lang="en-US" sz="2000" b="1" dirty="0" err="1" smtClean="0">
                <a:latin typeface="BankGothic Lt BT" pitchFamily="34" charset="0"/>
              </a:rPr>
              <a:t>Hatab</a:t>
            </a:r>
            <a:r>
              <a:rPr lang="en-US" sz="2000" b="1" dirty="0" smtClean="0">
                <a:latin typeface="BankGothic Lt BT" pitchFamily="34" charset="0"/>
              </a:rPr>
              <a:t> village)</a:t>
            </a:r>
            <a:endParaRPr lang="ar-SA" sz="2000" dirty="0">
              <a:latin typeface="BankGothic Lt BT" pitchFamily="34" charset="0"/>
            </a:endParaRPr>
          </a:p>
        </p:txBody>
      </p:sp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786327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95536" y="1268760"/>
            <a:ext cx="8280920" cy="216024"/>
          </a:xfrm>
          <a:prstGeom prst="rect">
            <a:avLst/>
          </a:prstGeom>
          <a:solidFill>
            <a:srgbClr val="136359"/>
          </a:solidFill>
          <a:ln>
            <a:solidFill>
              <a:srgbClr val="136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864204"/>
            <a:ext cx="5652120" cy="184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828293"/>
            <a:ext cx="5652120" cy="189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6712"/>
            <a:ext cx="3584588" cy="491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Reason for the choice of  location:</a:t>
            </a:r>
            <a:endParaRPr lang="ar-SA" sz="3600" b="1" dirty="0">
              <a:solidFill>
                <a:srgbClr val="136359"/>
              </a:solidFill>
              <a:latin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000" b="1" dirty="0" smtClean="0">
                <a:latin typeface="FrankRuehl" pitchFamily="34" charset="-79"/>
                <a:cs typeface="FrankRuehl" pitchFamily="34" charset="-79"/>
              </a:rPr>
              <a:t>Lack of the Eastern Region (villages and camps) in the city of  Nablus to the presence of adequate health services.</a:t>
            </a:r>
          </a:p>
          <a:p>
            <a:pPr algn="l" rtl="0"/>
            <a:endParaRPr lang="en-US" sz="2000" b="1" dirty="0" smtClean="0">
              <a:latin typeface="FrankRuehl" pitchFamily="34" charset="-79"/>
              <a:cs typeface="FrankRuehl" pitchFamily="34" charset="-79"/>
            </a:endParaRPr>
          </a:p>
          <a:p>
            <a:pPr algn="l" rtl="0"/>
            <a:r>
              <a:rPr lang="en-US" sz="2000" b="1" dirty="0" smtClean="0">
                <a:latin typeface="FrankRuehl" pitchFamily="34" charset="-79"/>
                <a:cs typeface="FrankRuehl" pitchFamily="34" charset="-79"/>
              </a:rPr>
              <a:t>The distance between the target area and hospitals in the western region.</a:t>
            </a:r>
          </a:p>
          <a:p>
            <a:pPr algn="l" rtl="0"/>
            <a:endParaRPr lang="en-US" sz="2000" b="1" dirty="0" smtClean="0">
              <a:latin typeface="FrankRuehl" pitchFamily="34" charset="-79"/>
              <a:cs typeface="FrankRuehl" pitchFamily="34" charset="-79"/>
            </a:endParaRPr>
          </a:p>
          <a:p>
            <a:pPr algn="l">
              <a:buNone/>
            </a:pPr>
            <a:r>
              <a:rPr lang="ar-SA" sz="2000" b="1" dirty="0" smtClean="0">
                <a:solidFill>
                  <a:srgbClr val="136359"/>
                </a:solidFill>
                <a:latin typeface="FrankRuehl" pitchFamily="34" charset="-79"/>
              </a:rPr>
              <a:t> </a:t>
            </a:r>
            <a:r>
              <a:rPr lang="en-US" b="1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Factors that have helped to site selection:</a:t>
            </a:r>
          </a:p>
          <a:p>
            <a:pPr algn="l" rtl="0"/>
            <a:endParaRPr lang="en-US" sz="2000" b="1" dirty="0" smtClean="0">
              <a:latin typeface="FrankRuehl" pitchFamily="34" charset="-79"/>
              <a:cs typeface="FrankRuehl" pitchFamily="34" charset="-79"/>
            </a:endParaRPr>
          </a:p>
          <a:p>
            <a:pPr algn="l" rtl="0"/>
            <a:r>
              <a:rPr lang="en-US" sz="2000" b="1" dirty="0" smtClean="0">
                <a:latin typeface="FrankRuehl" pitchFamily="34" charset="-79"/>
                <a:cs typeface="FrankRuehl" pitchFamily="34" charset="-79"/>
              </a:rPr>
              <a:t> The site is surrounded by streets that links the </a:t>
            </a:r>
          </a:p>
          <a:p>
            <a:pPr algn="l" rtl="0">
              <a:buNone/>
            </a:pPr>
            <a:r>
              <a:rPr lang="en-US" sz="2000" b="1" dirty="0" smtClean="0">
                <a:latin typeface="FrankRuehl" pitchFamily="34" charset="-79"/>
                <a:cs typeface="FrankRuehl" pitchFamily="34" charset="-79"/>
              </a:rPr>
              <a:t>villages and camps around him.</a:t>
            </a:r>
          </a:p>
          <a:p>
            <a:pPr algn="l" rtl="0"/>
            <a:r>
              <a:rPr lang="en-US" sz="2000" b="1" dirty="0" smtClean="0">
                <a:latin typeface="FrankRuehl" pitchFamily="34" charset="-79"/>
                <a:cs typeface="FrankRuehl" pitchFamily="34" charset="-79"/>
              </a:rPr>
              <a:t>Nature of the area surrounded by the green cover.</a:t>
            </a:r>
            <a:endParaRPr lang="ar-SA" sz="2000" b="1" dirty="0" smtClean="0">
              <a:latin typeface="FrankRuehl" pitchFamily="34" charset="-79"/>
            </a:endParaRPr>
          </a:p>
          <a:p>
            <a:pPr algn="l">
              <a:buNone/>
            </a:pPr>
            <a:endParaRPr lang="ar-SA" sz="2000" dirty="0" smtClean="0">
              <a:latin typeface="FrankRuehl" pitchFamily="34" charset="-79"/>
            </a:endParaRPr>
          </a:p>
          <a:p>
            <a:pPr algn="l">
              <a:buNone/>
            </a:pPr>
            <a:endParaRPr lang="ar-SA" sz="2000" dirty="0">
              <a:latin typeface="FrankRuehl" pitchFamily="34" charset="-79"/>
            </a:endParaRPr>
          </a:p>
        </p:txBody>
      </p:sp>
      <p:pic>
        <p:nvPicPr>
          <p:cNvPr id="4098" name="Picture 2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1927" y="3948609"/>
            <a:ext cx="2842073" cy="290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95536" y="1196752"/>
            <a:ext cx="8280920" cy="216024"/>
          </a:xfrm>
          <a:prstGeom prst="rect">
            <a:avLst/>
          </a:prstGeom>
          <a:solidFill>
            <a:srgbClr val="136359"/>
          </a:solidFill>
          <a:ln>
            <a:solidFill>
              <a:srgbClr val="136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395536" y="4149080"/>
            <a:ext cx="5040560" cy="216024"/>
          </a:xfrm>
          <a:prstGeom prst="rect">
            <a:avLst/>
          </a:prstGeom>
          <a:solidFill>
            <a:srgbClr val="136359"/>
          </a:solidFill>
          <a:ln>
            <a:solidFill>
              <a:srgbClr val="136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4815" y="0"/>
            <a:ext cx="2579185" cy="3419500"/>
          </a:xfrm>
          <a:prstGeom prst="rect">
            <a:avLst/>
          </a:prstGeom>
        </p:spPr>
      </p:pic>
      <p:pic>
        <p:nvPicPr>
          <p:cNvPr id="6" name="Picture 5" descr="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0"/>
            <a:ext cx="2592288" cy="3418932"/>
          </a:xfrm>
          <a:prstGeom prst="rect">
            <a:avLst/>
          </a:prstGeom>
        </p:spPr>
      </p:pic>
      <p:pic>
        <p:nvPicPr>
          <p:cNvPr id="7" name="Picture 6" descr="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3617640"/>
            <a:ext cx="2403138" cy="3240360"/>
          </a:xfrm>
          <a:prstGeom prst="rect">
            <a:avLst/>
          </a:prstGeom>
        </p:spPr>
      </p:pic>
      <p:pic>
        <p:nvPicPr>
          <p:cNvPr id="8" name="Picture 7" descr="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520280" cy="3534938"/>
          </a:xfrm>
          <a:prstGeom prst="rect">
            <a:avLst/>
          </a:prstGeom>
        </p:spPr>
      </p:pic>
      <p:pic>
        <p:nvPicPr>
          <p:cNvPr id="3075" name="Picture 3" descr="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9756" y="4149080"/>
            <a:ext cx="4686300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40568" y="260648"/>
            <a:ext cx="8867328" cy="1143000"/>
          </a:xfrm>
        </p:spPr>
        <p:txBody>
          <a:bodyPr>
            <a:normAutofit/>
          </a:bodyPr>
          <a:lstStyle/>
          <a:p>
            <a:pPr algn="r" rtl="0"/>
            <a:r>
              <a:rPr lang="ar-SA" sz="3600" b="1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 </a:t>
            </a:r>
            <a:r>
              <a:rPr lang="en-US" sz="3600" b="1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How was the treatment To create the idea</a:t>
            </a:r>
            <a:endParaRPr lang="ar-SA" sz="3600" b="1" dirty="0">
              <a:solidFill>
                <a:srgbClr val="136359"/>
              </a:solidFill>
              <a:latin typeface="FrankRuehl" pitchFamily="34" charset="-79"/>
            </a:endParaRPr>
          </a:p>
        </p:txBody>
      </p:sp>
      <p:pic>
        <p:nvPicPr>
          <p:cNvPr id="6" name="Content Placeholder 5" descr="Cap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700808"/>
            <a:ext cx="3888432" cy="2524956"/>
          </a:xfrm>
        </p:spPr>
      </p:pic>
      <p:pic>
        <p:nvPicPr>
          <p:cNvPr id="5123" name="Picture 3" descr="C:\Users\hp\Desktop\س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00808"/>
            <a:ext cx="3630563" cy="23259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60032" y="4077072"/>
            <a:ext cx="30243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latin typeface="FrankRuehl" pitchFamily="34" charset="-79"/>
                <a:cs typeface="FrankRuehl" pitchFamily="34" charset="-79"/>
              </a:rPr>
              <a:t>small openings</a:t>
            </a:r>
            <a:endParaRPr lang="ar-SA" sz="2400" b="1" dirty="0">
              <a:latin typeface="FrankRuehl" pitchFamily="34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4149080"/>
            <a:ext cx="30243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latin typeface="FrankRuehl" pitchFamily="34" charset="-79"/>
                <a:cs typeface="FrankRuehl" pitchFamily="34" charset="-79"/>
              </a:rPr>
              <a:t>Semi-closed corridors</a:t>
            </a:r>
          </a:p>
          <a:p>
            <a:endParaRPr lang="ar-SA" sz="2400" b="1" dirty="0"/>
          </a:p>
        </p:txBody>
      </p:sp>
      <p:sp>
        <p:nvSpPr>
          <p:cNvPr id="9" name="Oval 8"/>
          <p:cNvSpPr/>
          <p:nvPr/>
        </p:nvSpPr>
        <p:spPr>
          <a:xfrm>
            <a:off x="6588224" y="4797152"/>
            <a:ext cx="1800200" cy="15121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Semi-closed corridors</a:t>
            </a:r>
          </a:p>
          <a:p>
            <a:pPr algn="ctr"/>
            <a:endParaRPr lang="ar-SA" sz="1600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83968" y="4797152"/>
            <a:ext cx="1728192" cy="1512168"/>
          </a:xfrm>
          <a:prstGeom prst="ellipse">
            <a:avLst/>
          </a:prstGeom>
          <a:solidFill>
            <a:srgbClr val="FF3B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Small </a:t>
            </a:r>
          </a:p>
          <a:p>
            <a:pPr algn="ctr"/>
            <a:r>
              <a:rPr lang="en-US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openings</a:t>
            </a:r>
            <a:endParaRPr lang="ar-SA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Oval 14"/>
          <p:cNvSpPr/>
          <p:nvPr/>
        </p:nvSpPr>
        <p:spPr>
          <a:xfrm>
            <a:off x="2123728" y="4797152"/>
            <a:ext cx="1584176" cy="1512168"/>
          </a:xfrm>
          <a:prstGeom prst="ellipse">
            <a:avLst/>
          </a:prstGeom>
          <a:solidFill>
            <a:srgbClr val="92D050"/>
          </a:solidFill>
          <a:ln>
            <a:solidFill>
              <a:srgbClr val="36BF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Lack of green spaces</a:t>
            </a:r>
            <a:endParaRPr lang="ar-SA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5536" y="1196752"/>
            <a:ext cx="8280920" cy="216024"/>
          </a:xfrm>
          <a:prstGeom prst="rect">
            <a:avLst/>
          </a:prstGeom>
          <a:solidFill>
            <a:srgbClr val="136359"/>
          </a:solidFill>
          <a:ln>
            <a:solidFill>
              <a:srgbClr val="136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Concept:</a:t>
            </a:r>
            <a:br>
              <a:rPr lang="en-US" b="1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</a:br>
            <a:endParaRPr lang="ar-SA" b="1" dirty="0">
              <a:solidFill>
                <a:srgbClr val="136359"/>
              </a:solidFill>
              <a:latin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>
                <a:latin typeface="FrankRuehl" pitchFamily="34" charset="-79"/>
                <a:cs typeface="FrankRuehl" pitchFamily="34" charset="-79"/>
              </a:rPr>
              <a:t>Work to transform the hospital into a patient feels comfortable place .. And by changing the usual pattern it for hospitals to another style does not suggest that this building is the hospital ...???</a:t>
            </a:r>
          </a:p>
          <a:p>
            <a:pPr algn="l">
              <a:buNone/>
            </a:pPr>
            <a:endParaRPr lang="en-US" sz="2400" b="1" dirty="0" smtClean="0">
              <a:latin typeface="FrankRuehl" pitchFamily="34" charset="-79"/>
              <a:cs typeface="FrankRuehl" pitchFamily="34" charset="-79"/>
            </a:endParaRPr>
          </a:p>
          <a:p>
            <a:pPr algn="l">
              <a:buNone/>
            </a:pPr>
            <a:r>
              <a:rPr lang="en-US" sz="2400" b="1" dirty="0" smtClean="0">
                <a:latin typeface="FrankRuehl" pitchFamily="34" charset="-79"/>
                <a:cs typeface="FrankRuehl" pitchFamily="34" charset="-79"/>
              </a:rPr>
              <a:t>Challenge: psychologically change the look of patients and the public To the concept of  hospitals .</a:t>
            </a:r>
            <a:endParaRPr lang="ar-SA" sz="2400" b="1" dirty="0">
              <a:latin typeface="FrankRuehl" pitchFamily="34" charset="-79"/>
            </a:endParaRPr>
          </a:p>
        </p:txBody>
      </p:sp>
      <p:sp>
        <p:nvSpPr>
          <p:cNvPr id="4" name="Oval 3"/>
          <p:cNvSpPr/>
          <p:nvPr/>
        </p:nvSpPr>
        <p:spPr>
          <a:xfrm>
            <a:off x="3707904" y="4365104"/>
            <a:ext cx="1728192" cy="15121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enjoy</a:t>
            </a:r>
            <a:endParaRPr lang="ar-SA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1835696" y="4365104"/>
            <a:ext cx="1728192" cy="1512168"/>
          </a:xfrm>
          <a:prstGeom prst="ellipse">
            <a:avLst/>
          </a:prstGeom>
          <a:solidFill>
            <a:srgbClr val="FF3B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Safety</a:t>
            </a:r>
            <a:endParaRPr lang="en-US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5580112" y="4365104"/>
            <a:ext cx="1728192" cy="151216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Optimism</a:t>
            </a:r>
            <a:endParaRPr lang="en-US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415808" y="4365104"/>
            <a:ext cx="1728192" cy="1512168"/>
          </a:xfrm>
          <a:prstGeom prst="ellipse">
            <a:avLst/>
          </a:prstGeom>
          <a:solidFill>
            <a:srgbClr val="92D050"/>
          </a:solidFill>
          <a:ln>
            <a:solidFill>
              <a:srgbClr val="36BF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Openness</a:t>
            </a:r>
            <a:endParaRPr lang="en-US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0" y="4365104"/>
            <a:ext cx="1691680" cy="1512168"/>
          </a:xfrm>
          <a:prstGeom prst="ellipse">
            <a:avLst/>
          </a:prstGeom>
          <a:solidFill>
            <a:srgbClr val="AC75D5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Healing</a:t>
            </a:r>
            <a:endParaRPr lang="en-US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3528" y="908720"/>
            <a:ext cx="8280920" cy="216024"/>
          </a:xfrm>
          <a:prstGeom prst="rect">
            <a:avLst/>
          </a:prstGeom>
          <a:solidFill>
            <a:srgbClr val="136359"/>
          </a:solidFill>
          <a:ln>
            <a:solidFill>
              <a:srgbClr val="136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8701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FrankRuehl" pitchFamily="34" charset="-79"/>
                <a:cs typeface="FrankRuehl" pitchFamily="34" charset="-79"/>
              </a:rPr>
              <a:t>Elements </a:t>
            </a:r>
            <a:r>
              <a:rPr lang="en-US" b="1" dirty="0" smtClean="0">
                <a:latin typeface="FrankRuehl" pitchFamily="34" charset="-79"/>
                <a:cs typeface="FrankRuehl" pitchFamily="34" charset="-79"/>
              </a:rPr>
              <a:t>Application:</a:t>
            </a:r>
            <a:br>
              <a:rPr lang="en-US" b="1" dirty="0" smtClean="0">
                <a:latin typeface="FrankRuehl" pitchFamily="34" charset="-79"/>
                <a:cs typeface="FrankRuehl" pitchFamily="34" charset="-79"/>
              </a:rPr>
            </a:br>
            <a:r>
              <a:rPr lang="en-US" b="1" dirty="0" smtClean="0">
                <a:latin typeface="FrankRuehl" pitchFamily="34" charset="-79"/>
                <a:cs typeface="FrankRuehl" pitchFamily="34" charset="-79"/>
              </a:rPr>
              <a:t/>
            </a:r>
            <a:br>
              <a:rPr lang="en-US" b="1" dirty="0" smtClean="0">
                <a:latin typeface="FrankRuehl" pitchFamily="34" charset="-79"/>
                <a:cs typeface="FrankRuehl" pitchFamily="34" charset="-79"/>
              </a:rPr>
            </a:br>
            <a:r>
              <a:rPr lang="en-US" b="1" u="sng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Openness</a:t>
            </a:r>
            <a:r>
              <a:rPr lang="en-US" b="1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:</a:t>
            </a:r>
            <a:endParaRPr lang="ar-SA" b="1" dirty="0">
              <a:solidFill>
                <a:srgbClr val="136359"/>
              </a:solidFill>
              <a:latin typeface="FrankRuehl" pitchFamily="34" charset="-79"/>
            </a:endParaRPr>
          </a:p>
        </p:txBody>
      </p:sp>
      <p:pic>
        <p:nvPicPr>
          <p:cNvPr id="4" name="Content Placeholder 3" descr="يييي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2132856"/>
            <a:ext cx="4705350" cy="2686050"/>
          </a:xfrm>
        </p:spPr>
      </p:pic>
      <p:sp>
        <p:nvSpPr>
          <p:cNvPr id="5" name="TextBox 4"/>
          <p:cNvSpPr txBox="1"/>
          <p:nvPr/>
        </p:nvSpPr>
        <p:spPr>
          <a:xfrm>
            <a:off x="1187624" y="5013176"/>
            <a:ext cx="57606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latin typeface="FrankRuehl" pitchFamily="34" charset="-79"/>
                <a:cs typeface="FrankRuehl" pitchFamily="34" charset="-79"/>
              </a:rPr>
              <a:t>Increasing the size of openings</a:t>
            </a:r>
            <a:endParaRPr lang="ar-SA" sz="2400" b="1" dirty="0">
              <a:latin typeface="FrankRuehl" pitchFamily="34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536" y="908720"/>
            <a:ext cx="8280920" cy="216024"/>
          </a:xfrm>
          <a:prstGeom prst="rect">
            <a:avLst/>
          </a:prstGeom>
          <a:solidFill>
            <a:srgbClr val="136359"/>
          </a:solidFill>
          <a:ln>
            <a:solidFill>
              <a:srgbClr val="136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u="sng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  <a:t>Optimism and Enjoy:</a:t>
            </a:r>
            <a:br>
              <a:rPr lang="en-US" b="1" u="sng" dirty="0" smtClean="0">
                <a:solidFill>
                  <a:srgbClr val="136359"/>
                </a:solidFill>
                <a:latin typeface="FrankRuehl" pitchFamily="34" charset="-79"/>
                <a:cs typeface="FrankRuehl" pitchFamily="34" charset="-79"/>
              </a:rPr>
            </a:br>
            <a:endParaRPr lang="ar-SA" b="1" u="sng" dirty="0">
              <a:solidFill>
                <a:srgbClr val="136359"/>
              </a:solidFill>
              <a:latin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>
                <a:latin typeface="FrankRuehl" pitchFamily="34" charset="-79"/>
                <a:cs typeface="FrankRuehl" pitchFamily="34" charset="-79"/>
              </a:rPr>
              <a:t>A project that aims to embrace nature ..</a:t>
            </a:r>
          </a:p>
          <a:p>
            <a:pPr algn="l">
              <a:buNone/>
            </a:pPr>
            <a:r>
              <a:rPr lang="en-US" sz="2400" dirty="0" smtClean="0">
                <a:latin typeface="FrankRuehl" pitchFamily="34" charset="-79"/>
                <a:cs typeface="FrankRuehl" pitchFamily="34" charset="-79"/>
              </a:rPr>
              <a:t>And the embrace of nature to him.</a:t>
            </a:r>
            <a:endParaRPr lang="ar-SA" sz="2400" dirty="0">
              <a:latin typeface="FrankRuehl" pitchFamily="34" charset="-79"/>
            </a:endParaRPr>
          </a:p>
        </p:txBody>
      </p:sp>
      <p:pic>
        <p:nvPicPr>
          <p:cNvPr id="5" name="Picture 4" descr="يليب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2492896"/>
            <a:ext cx="4381500" cy="4152900"/>
          </a:xfrm>
          <a:prstGeom prst="rect">
            <a:avLst/>
          </a:prstGeom>
        </p:spPr>
      </p:pic>
      <p:pic>
        <p:nvPicPr>
          <p:cNvPr id="6" name="Picture 5" descr="TREE-LADY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708920"/>
            <a:ext cx="2136045" cy="34563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3573016"/>
            <a:ext cx="936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LIFE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231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General Hospital Project</vt:lpstr>
      <vt:lpstr>Project Definition</vt:lpstr>
      <vt:lpstr>Slide 3</vt:lpstr>
      <vt:lpstr>Reason for the choice of  location:</vt:lpstr>
      <vt:lpstr>Slide 5</vt:lpstr>
      <vt:lpstr> How was the treatment To create the idea</vt:lpstr>
      <vt:lpstr>Concept: </vt:lpstr>
      <vt:lpstr>Elements Application:  Openness:</vt:lpstr>
      <vt:lpstr>Optimism and Enjoy: </vt:lpstr>
      <vt:lpstr>Safety : </vt:lpstr>
      <vt:lpstr> :Healing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مشــــــروع مستــــشــــفـى عـــــام </dc:title>
  <dc:creator>Arch.Ruba</dc:creator>
  <cp:lastModifiedBy>Arch.Ruba</cp:lastModifiedBy>
  <cp:revision>90</cp:revision>
  <dcterms:created xsi:type="dcterms:W3CDTF">2013-05-20T07:05:10Z</dcterms:created>
  <dcterms:modified xsi:type="dcterms:W3CDTF">2013-05-20T22:02:13Z</dcterms:modified>
</cp:coreProperties>
</file>