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5.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6.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7.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8.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 id="2147483694" r:id="rId4"/>
    <p:sldMasterId id="2147483712" r:id="rId5"/>
    <p:sldMasterId id="2147483729" r:id="rId6"/>
    <p:sldMasterId id="2147483746" r:id="rId7"/>
    <p:sldMasterId id="2147483763" r:id="rId8"/>
    <p:sldMasterId id="2147483775" r:id="rId9"/>
  </p:sldMasterIdLst>
  <p:sldIdLst>
    <p:sldId id="257" r:id="rId10"/>
    <p:sldId id="268" r:id="rId11"/>
    <p:sldId id="258" r:id="rId12"/>
    <p:sldId id="259" r:id="rId13"/>
    <p:sldId id="260" r:id="rId14"/>
    <p:sldId id="261" r:id="rId15"/>
    <p:sldId id="262" r:id="rId16"/>
    <p:sldId id="263" r:id="rId17"/>
    <p:sldId id="264" r:id="rId18"/>
    <p:sldId id="265" r:id="rId19"/>
    <p:sldId id="266" r:id="rId20"/>
    <p:sldId id="26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3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29998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1623575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26544965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042699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23044244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8780619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1429994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5205600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3352209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91733608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91022024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3671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068342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0256984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93307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44544733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89294723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58395693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37353335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325410239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04269700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19363386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7719437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12856749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BB7C1E61-C586-4509-B38F-B6F84A3C75EB}"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912087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30889589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199661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86333613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53747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136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64778590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138439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74405115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594866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18032807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855290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304664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33967040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774674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594647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913496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2832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433070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532131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23758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697571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954800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93048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455054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958215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9284609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444132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520804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5092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2977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0272114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875293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927141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841758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751148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9627934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8461590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8422149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41140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5421705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925663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5845334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3765590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80208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972232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8946801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687490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0952425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8980281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5364772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00587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724542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0764359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6672801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850962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36927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006856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351105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3496445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1112149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1676414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1393369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06777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010333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560080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9592346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354377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1282714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6368845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50952445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043899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9672719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6158324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1635316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7984220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2891662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7639344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30114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2092635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3501792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992585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1097864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081844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301900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1017033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760448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27691152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320571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8256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4531952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846627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37603495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6671143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9473547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82008827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53259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778366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7C1E61-C586-4509-B38F-B6F84A3C75E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2090804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6073053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4818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1382556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49048687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7232488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2073927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12804857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7543019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951C11-BE14-48F6-A7ED-8F0384365490}" type="datetimeFigureOut">
              <a:rPr lang="en-US" smtClean="0"/>
              <a:t>12/28/2021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23214043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7951C11-BE14-48F6-A7ED-8F0384365490}" type="datetimeFigureOut">
              <a:rPr lang="en-US" smtClean="0"/>
              <a:t>12/28/2021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355167604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7951C11-BE14-48F6-A7ED-8F0384365490}" type="datetimeFigureOut">
              <a:rPr lang="en-US" smtClean="0"/>
              <a:t>12/28/2021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284764247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7951C11-BE14-48F6-A7ED-8F0384365490}" type="datetimeFigureOut">
              <a:rPr lang="en-US" smtClean="0"/>
              <a:t>12/28/2021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10137894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51C11-BE14-48F6-A7ED-8F0384365490}" type="datetimeFigureOut">
              <a:rPr lang="en-US" smtClean="0"/>
              <a:t>12/28/2021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C1E61-C586-4509-B38F-B6F84A3C75EB}" type="slidenum">
              <a:rPr lang="en-US" smtClean="0"/>
              <a:t>‹#›</a:t>
            </a:fld>
            <a:endParaRPr lang="en-US"/>
          </a:p>
        </p:txBody>
      </p:sp>
    </p:spTree>
    <p:extLst>
      <p:ext uri="{BB962C8B-B14F-4D97-AF65-F5344CB8AC3E}">
        <p14:creationId xmlns:p14="http://schemas.microsoft.com/office/powerpoint/2010/main" val="4238076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theme" Target="../theme/theme4.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theme" Target="../theme/theme5.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theme" Target="../theme/theme6.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theme" Target="../theme/theme7.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6.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theme" Target="../theme/theme8.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theme" Target="../theme/theme9.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20" Type="http://schemas.openxmlformats.org/officeDocument/2006/relationships/image" Target="../media/image5.png"/><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10" Type="http://schemas.openxmlformats.org/officeDocument/2006/relationships/slideLayout" Target="../slideLayouts/slideLayout129.xml"/><Relationship Id="rId19" Type="http://schemas.openxmlformats.org/officeDocument/2006/relationships/image" Target="../media/image4.png"/><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951C11-BE14-48F6-A7ED-8F0384365490}" type="datetimeFigureOut">
              <a:rPr lang="en-US" smtClean="0"/>
              <a:t>12/28/2021</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3976544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164362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426659621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32340100"/>
      </p:ext>
    </p:extLst>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1913168008"/>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424456677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407600982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B7C1E61-C586-4509-B38F-B6F84A3C75EB}"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7871348"/>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951C11-BE14-48F6-A7ED-8F0384365490}" type="datetimeFigureOut">
              <a:rPr lang="en-US" smtClean="0"/>
              <a:t>12/28/2021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B7C1E61-C586-4509-B38F-B6F84A3C75EB}" type="slidenum">
              <a:rPr lang="en-US" smtClean="0"/>
              <a:t>‹#›</a:t>
            </a:fld>
            <a:endParaRPr lang="en-US"/>
          </a:p>
        </p:txBody>
      </p:sp>
    </p:spTree>
    <p:extLst>
      <p:ext uri="{BB962C8B-B14F-4D97-AF65-F5344CB8AC3E}">
        <p14:creationId xmlns:p14="http://schemas.microsoft.com/office/powerpoint/2010/main" val="201512965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2.jpeg"/><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9.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83.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2589213" y="2514600"/>
            <a:ext cx="8915399" cy="226278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ar-SA" dirty="0"/>
          </a:p>
        </p:txBody>
      </p:sp>
      <p:sp>
        <p:nvSpPr>
          <p:cNvPr id="3" name="عنوان فرعي 2"/>
          <p:cNvSpPr txBox="1">
            <a:spLocks/>
          </p:cNvSpPr>
          <p:nvPr/>
        </p:nvSpPr>
        <p:spPr>
          <a:xfrm>
            <a:off x="1553654" y="3928286"/>
            <a:ext cx="9084687" cy="2173882"/>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2900" b="1" dirty="0" smtClean="0"/>
          </a:p>
          <a:p>
            <a:pPr marL="0" indent="0" algn="ctr">
              <a:buNone/>
            </a:pPr>
            <a:r>
              <a:rPr lang="en-US" sz="2900" b="1" dirty="0" smtClean="0"/>
              <a:t>By:    </a:t>
            </a:r>
            <a:r>
              <a:rPr lang="en-US" sz="2900" b="1" dirty="0" smtClean="0"/>
              <a:t>Eng. </a:t>
            </a:r>
            <a:r>
              <a:rPr lang="en-US" sz="2900" b="1" dirty="0" err="1" smtClean="0"/>
              <a:t>Abd-AlRahman</a:t>
            </a:r>
            <a:r>
              <a:rPr lang="en-US" sz="2900" b="1" dirty="0" smtClean="0"/>
              <a:t> </a:t>
            </a:r>
            <a:r>
              <a:rPr lang="en-US" sz="2900" b="1" dirty="0" err="1" smtClean="0"/>
              <a:t>Sbeah</a:t>
            </a:r>
            <a:r>
              <a:rPr lang="en-US" sz="2900" b="1" dirty="0" smtClean="0"/>
              <a:t>    </a:t>
            </a:r>
          </a:p>
          <a:p>
            <a:pPr marL="0" indent="0" algn="ctr">
              <a:buNone/>
            </a:pPr>
            <a:r>
              <a:rPr lang="en-US" sz="2900" b="1" dirty="0" smtClean="0"/>
              <a:t>     Eng. </a:t>
            </a:r>
            <a:r>
              <a:rPr lang="en-US" sz="2900" b="1" dirty="0" err="1" smtClean="0"/>
              <a:t>Yazan</a:t>
            </a:r>
            <a:r>
              <a:rPr lang="en-US" sz="2900" b="1" dirty="0" smtClean="0"/>
              <a:t> </a:t>
            </a:r>
            <a:r>
              <a:rPr lang="en-US" sz="2900" b="1" dirty="0" err="1" smtClean="0"/>
              <a:t>Bni</a:t>
            </a:r>
            <a:r>
              <a:rPr lang="en-US" sz="2900" b="1" dirty="0" smtClean="0"/>
              <a:t> </a:t>
            </a:r>
            <a:r>
              <a:rPr lang="en-US" sz="2900" b="1" dirty="0" err="1" smtClean="0"/>
              <a:t>Jaber</a:t>
            </a:r>
            <a:endParaRPr lang="en-US" sz="2900" b="1" dirty="0"/>
          </a:p>
          <a:p>
            <a:pPr marL="0" indent="0" algn="ctr">
              <a:buNone/>
            </a:pPr>
            <a:r>
              <a:rPr lang="en-US" sz="2900" b="1" dirty="0" smtClean="0"/>
              <a:t>Eng. Hani </a:t>
            </a:r>
            <a:r>
              <a:rPr lang="en-US" sz="2900" b="1" dirty="0" err="1" smtClean="0"/>
              <a:t>Helan</a:t>
            </a:r>
            <a:r>
              <a:rPr lang="en-US" sz="2900" b="1" dirty="0" smtClean="0"/>
              <a:t>            </a:t>
            </a:r>
            <a:br>
              <a:rPr lang="en-US" sz="2900" b="1" dirty="0" smtClean="0"/>
            </a:br>
            <a:r>
              <a:rPr lang="en-US" sz="2900" b="1" dirty="0" smtClean="0"/>
              <a:t/>
            </a:r>
            <a:br>
              <a:rPr lang="en-US" sz="2900" b="1" dirty="0" smtClean="0"/>
            </a:br>
            <a:r>
              <a:rPr lang="en-US" sz="2900" b="1" dirty="0" smtClean="0"/>
              <a:t>Supervisor: Dr. </a:t>
            </a:r>
            <a:r>
              <a:rPr lang="en-US" sz="2900" b="1" dirty="0" err="1" smtClean="0"/>
              <a:t>Raed</a:t>
            </a:r>
            <a:r>
              <a:rPr lang="en-US" sz="2900" b="1" dirty="0" smtClean="0"/>
              <a:t> </a:t>
            </a:r>
            <a:r>
              <a:rPr lang="en-US" sz="2900" b="1" dirty="0" err="1" smtClean="0"/>
              <a:t>Jaber</a:t>
            </a:r>
            <a:r>
              <a:rPr lang="en-US" sz="2900" b="1" dirty="0" smtClean="0"/>
              <a:t>  </a:t>
            </a:r>
          </a:p>
          <a:p>
            <a:endParaRPr lang="ar-SA" dirty="0"/>
          </a:p>
        </p:txBody>
      </p:sp>
      <p:pic>
        <p:nvPicPr>
          <p:cNvPr id="4" name="image1.jpeg"/>
          <p:cNvPicPr/>
          <p:nvPr/>
        </p:nvPicPr>
        <p:blipFill>
          <a:blip r:embed="rId2" cstate="print"/>
          <a:stretch>
            <a:fillRect/>
          </a:stretch>
        </p:blipFill>
        <p:spPr>
          <a:xfrm>
            <a:off x="5002646" y="592509"/>
            <a:ext cx="2186705" cy="1906815"/>
          </a:xfrm>
          <a:prstGeom prst="rect">
            <a:avLst/>
          </a:prstGeom>
        </p:spPr>
      </p:pic>
      <p:sp>
        <p:nvSpPr>
          <p:cNvPr id="5" name="Rectangle 1"/>
          <p:cNvSpPr>
            <a:spLocks noChangeArrowheads="1"/>
          </p:cNvSpPr>
          <p:nvPr/>
        </p:nvSpPr>
        <p:spPr bwMode="auto">
          <a:xfrm>
            <a:off x="6003634" y="67017"/>
            <a:ext cx="184731" cy="32316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مستطيل 5"/>
          <p:cNvSpPr/>
          <p:nvPr/>
        </p:nvSpPr>
        <p:spPr>
          <a:xfrm>
            <a:off x="2819897" y="3097289"/>
            <a:ext cx="6736935" cy="830997"/>
          </a:xfrm>
          <a:prstGeom prst="rect">
            <a:avLst/>
          </a:prstGeom>
        </p:spPr>
        <p:txBody>
          <a:bodyPr wrap="square">
            <a:spAutoFit/>
          </a:bodyPr>
          <a:lstStyle/>
          <a:p>
            <a:pPr lvl="0" algn="ctr" eaLnBrk="0" fontAlgn="base" hangingPunct="0">
              <a:spcBef>
                <a:spcPct val="0"/>
              </a:spcBef>
              <a:spcAft>
                <a:spcPct val="0"/>
              </a:spcAft>
            </a:pPr>
            <a:r>
              <a:rPr kumimoji="0" lang="en-US" sz="2400" b="1" i="0" u="none" strike="noStrike" cap="none" normalizeH="0" baseline="0" dirty="0" smtClean="0">
                <a:ln>
                  <a:noFill/>
                </a:ln>
                <a:solidFill>
                  <a:srgbClr val="202124"/>
                </a:solidFill>
                <a:effectLst/>
                <a:latin typeface="Algerian" panose="04020705040A02060702" pitchFamily="82" charset="0"/>
                <a:ea typeface="Times New Roman" panose="02020603050405020304" pitchFamily="18" charset="0"/>
                <a:cs typeface="Courier New" panose="02070309020205020404" pitchFamily="49" charset="0"/>
              </a:rPr>
              <a:t>Development of the </a:t>
            </a:r>
            <a:r>
              <a:rPr kumimoji="0" lang="en-US" sz="2400" b="1" i="0" u="none" strike="noStrike" cap="none" normalizeH="0" baseline="0" dirty="0" err="1" smtClean="0">
                <a:ln>
                  <a:noFill/>
                </a:ln>
                <a:solidFill>
                  <a:srgbClr val="202124"/>
                </a:solidFill>
                <a:effectLst/>
                <a:latin typeface="Algerian" panose="04020705040A02060702" pitchFamily="82" charset="0"/>
                <a:ea typeface="Times New Roman" panose="02020603050405020304" pitchFamily="18" charset="0"/>
                <a:cs typeface="Courier New" panose="02070309020205020404" pitchFamily="49" charset="0"/>
              </a:rPr>
              <a:t>Kafr</a:t>
            </a:r>
            <a:r>
              <a:rPr kumimoji="0" lang="en-US" sz="2400" b="1" i="0" u="none" strike="noStrike" cap="none" normalizeH="0" baseline="0" dirty="0" smtClean="0">
                <a:ln>
                  <a:noFill/>
                </a:ln>
                <a:solidFill>
                  <a:srgbClr val="202124"/>
                </a:solidFill>
                <a:effectLst/>
                <a:latin typeface="Algerian" panose="04020705040A02060702" pitchFamily="82" charset="0"/>
                <a:ea typeface="Times New Roman" panose="02020603050405020304" pitchFamily="18" charset="0"/>
                <a:cs typeface="Courier New" panose="02070309020205020404" pitchFamily="49" charset="0"/>
              </a:rPr>
              <a:t> </a:t>
            </a:r>
            <a:r>
              <a:rPr kumimoji="0" lang="en-US" sz="2400" b="1" i="0" u="none" strike="noStrike" cap="none" normalizeH="0" baseline="0" dirty="0" err="1" smtClean="0">
                <a:ln>
                  <a:noFill/>
                </a:ln>
                <a:solidFill>
                  <a:srgbClr val="202124"/>
                </a:solidFill>
                <a:effectLst/>
                <a:latin typeface="Algerian" panose="04020705040A02060702" pitchFamily="82" charset="0"/>
                <a:ea typeface="Times New Roman" panose="02020603050405020304" pitchFamily="18" charset="0"/>
                <a:cs typeface="Courier New" panose="02070309020205020404" pitchFamily="49" charset="0"/>
              </a:rPr>
              <a:t>Rai</a:t>
            </a:r>
            <a:r>
              <a:rPr kumimoji="0" lang="en-US" sz="2400" b="1" i="0" u="none" strike="noStrike" cap="none" normalizeH="0" baseline="0" dirty="0" smtClean="0">
                <a:ln>
                  <a:noFill/>
                </a:ln>
                <a:solidFill>
                  <a:srgbClr val="202124"/>
                </a:solidFill>
                <a:effectLst/>
                <a:latin typeface="Algerian" panose="04020705040A02060702" pitchFamily="82" charset="0"/>
                <a:ea typeface="Times New Roman" panose="02020603050405020304" pitchFamily="18" charset="0"/>
                <a:cs typeface="Courier New" panose="02070309020205020404" pitchFamily="49" charset="0"/>
              </a:rPr>
              <a:t> electricity network and the cluster network</a:t>
            </a:r>
            <a:r>
              <a:rPr kumimoji="0" lang="en-US" sz="1100" b="1" i="0" u="none" strike="noStrike" cap="none" normalizeH="0" baseline="0" dirty="0" smtClean="0">
                <a:ln>
                  <a:noFill/>
                </a:ln>
                <a:solidFill>
                  <a:schemeClr val="tx1"/>
                </a:solidFill>
                <a:effectLst/>
                <a:latin typeface="Algerian" panose="04020705040A02060702" pitchFamily="82" charset="0"/>
              </a:rPr>
              <a:t> </a:t>
            </a:r>
            <a:endParaRPr kumimoji="0" lang="en-US" sz="3200" b="1" i="0" u="none" strike="noStrike" cap="none" normalizeH="0" baseline="0" dirty="0" smtClean="0">
              <a:ln>
                <a:noFill/>
              </a:ln>
              <a:solidFill>
                <a:schemeClr val="tx1"/>
              </a:solidFill>
              <a:effectLst/>
              <a:latin typeface="Algerian" panose="04020705040A02060702" pitchFamily="82" charset="0"/>
            </a:endParaRPr>
          </a:p>
        </p:txBody>
      </p:sp>
    </p:spTree>
    <p:extLst>
      <p:ext uri="{BB962C8B-B14F-4D97-AF65-F5344CB8AC3E}">
        <p14:creationId xmlns:p14="http://schemas.microsoft.com/office/powerpoint/2010/main" val="1815129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35267" y="324740"/>
            <a:ext cx="3999432" cy="584775"/>
          </a:xfrm>
          <a:prstGeom prst="rect">
            <a:avLst/>
          </a:prstGeom>
        </p:spPr>
        <p:txBody>
          <a:bodyPr wrap="square">
            <a:spAutoFit/>
          </a:bodyPr>
          <a:lstStyle/>
          <a:p>
            <a:pPr>
              <a:spcBef>
                <a:spcPts val="1600"/>
              </a:spcBef>
              <a:spcAft>
                <a:spcPts val="0"/>
              </a:spcAft>
            </a:pPr>
            <a:r>
              <a:rPr lang="en-US" sz="3200" b="1" u="sng" kern="0" dirty="0" smtClean="0">
                <a:solidFill>
                  <a:srgbClr val="FF0000"/>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The Economical Study</a:t>
            </a:r>
            <a:endParaRPr lang="en-US" sz="2400" b="1" u="sng" kern="0" dirty="0">
              <a:solidFill>
                <a:srgbClr val="FF0000"/>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2208605" y="1094040"/>
            <a:ext cx="7416436" cy="126702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i="0" u="none" strike="noStrike" cap="none" normalizeH="0" baseline="0" dirty="0" smtClean="0">
                <a:ln>
                  <a:noFill/>
                </a:ln>
                <a:effectLst/>
                <a:latin typeface="Arial" panose="020B0604020202020204" pitchFamily="34" charset="0"/>
                <a:cs typeface="Arial" panose="020B0604020202020204" pitchFamily="34" charset="0"/>
              </a:rPr>
              <a:t>In the beginning, the municipality of </a:t>
            </a:r>
            <a:r>
              <a:rPr kumimoji="0" lang="en-US" sz="2100" i="0" u="none" strike="noStrike" cap="none" normalizeH="0" baseline="0" dirty="0" err="1" smtClean="0">
                <a:ln>
                  <a:noFill/>
                </a:ln>
                <a:effectLst/>
                <a:latin typeface="Arial" panose="020B0604020202020204" pitchFamily="34" charset="0"/>
                <a:cs typeface="Arial" panose="020B0604020202020204" pitchFamily="34" charset="0"/>
              </a:rPr>
              <a:t>Kafr</a:t>
            </a:r>
            <a:r>
              <a:rPr kumimoji="0" lang="en-US" sz="2100" i="0" u="none" strike="noStrike" cap="none" normalizeH="0" baseline="0" dirty="0" smtClean="0">
                <a:ln>
                  <a:noFill/>
                </a:ln>
                <a:effectLst/>
                <a:latin typeface="Arial" panose="020B0604020202020204" pitchFamily="34" charset="0"/>
                <a:cs typeface="Arial" panose="020B0604020202020204" pitchFamily="34" charset="0"/>
              </a:rPr>
              <a:t> </a:t>
            </a:r>
            <a:r>
              <a:rPr kumimoji="0" lang="en-US" sz="2100" i="0" u="none" strike="noStrike" cap="none" normalizeH="0" baseline="0" dirty="0" err="1" smtClean="0">
                <a:ln>
                  <a:noFill/>
                </a:ln>
                <a:effectLst/>
                <a:latin typeface="Arial" panose="020B0604020202020204" pitchFamily="34" charset="0"/>
                <a:cs typeface="Arial" panose="020B0604020202020204" pitchFamily="34" charset="0"/>
              </a:rPr>
              <a:t>Rai</a:t>
            </a:r>
            <a:r>
              <a:rPr kumimoji="0" lang="en-US" sz="2100" i="0" u="none" strike="noStrike" cap="none" normalizeH="0" baseline="0" dirty="0" smtClean="0">
                <a:ln>
                  <a:noFill/>
                </a:ln>
                <a:effectLst/>
                <a:latin typeface="Arial" panose="020B0604020202020204" pitchFamily="34" charset="0"/>
                <a:cs typeface="Arial" panose="020B0604020202020204" pitchFamily="34" charset="0"/>
              </a:rPr>
              <a:t> offered a tender to add the new connection point with specific specifications and standards in partnership with the rest of the villages in the area, so many companies submitted offers at different prices.</a:t>
            </a:r>
            <a:r>
              <a:rPr kumimoji="0" lang="en-US" sz="800" i="0" u="none" strike="noStrike" cap="none" normalizeH="0" baseline="0" dirty="0" smtClean="0">
                <a:ln>
                  <a:noFill/>
                </a:ln>
                <a:effectLst/>
                <a:latin typeface="Arial" panose="020B0604020202020204" pitchFamily="34" charset="0"/>
                <a:cs typeface="Arial" panose="020B0604020202020204" pitchFamily="34" charset="0"/>
              </a:rPr>
              <a:t> </a:t>
            </a:r>
            <a:endParaRPr kumimoji="0" lang="en-US" sz="1800" i="0" u="none" strike="noStrike" cap="none" normalizeH="0" baseline="0" dirty="0" smtClean="0">
              <a:ln>
                <a:noFill/>
              </a:ln>
              <a:effectLst/>
              <a:latin typeface="Arial" panose="020B0604020202020204" pitchFamily="34" charset="0"/>
              <a:cs typeface="Arial" panose="020B0604020202020204" pitchFamily="34" charset="0"/>
            </a:endParaRPr>
          </a:p>
        </p:txBody>
      </p:sp>
      <p:sp>
        <p:nvSpPr>
          <p:cNvPr id="6" name="مستطيل 5"/>
          <p:cNvSpPr/>
          <p:nvPr/>
        </p:nvSpPr>
        <p:spPr>
          <a:xfrm>
            <a:off x="561174" y="2135741"/>
            <a:ext cx="4805585" cy="1631216"/>
          </a:xfrm>
          <a:prstGeom prst="rect">
            <a:avLst/>
          </a:prstGeom>
        </p:spPr>
        <p:txBody>
          <a:bodyPr wrap="square">
            <a:spAutoFit/>
          </a:bodyPr>
          <a:lstStyle/>
          <a:p>
            <a:pPr>
              <a:spcAft>
                <a:spcPts val="0"/>
              </a:spcAft>
            </a:pPr>
            <a:r>
              <a:rPr lang="ar-SA" sz="1400" dirty="0">
                <a:latin typeface="Calibri" panose="020F0502020204030204" pitchFamily="34" charset="0"/>
                <a:ea typeface="Times New Roman" panose="02020603050405020304" pitchFamily="18" charset="0"/>
              </a:rPr>
              <a:t> </a:t>
            </a:r>
            <a:endParaRPr lang="en-US" sz="1400" dirty="0" smtClean="0">
              <a:effectLst/>
              <a:latin typeface="Calibri" panose="020F0502020204030204" pitchFamily="34" charset="0"/>
              <a:ea typeface="Times New Roman" panose="02020603050405020304" pitchFamily="18" charset="0"/>
              <a:cs typeface="Arial" panose="020B0604020202020204" pitchFamily="34" charset="0"/>
            </a:endParaRPr>
          </a:p>
          <a:p>
            <a:pPr>
              <a:spcAft>
                <a:spcPts val="0"/>
              </a:spcAft>
            </a:pPr>
            <a:r>
              <a:rPr lang="ar-SA" sz="1400" dirty="0">
                <a:latin typeface="Calibri" panose="020F0502020204030204" pitchFamily="34" charset="0"/>
                <a:ea typeface="Times New Roman" panose="02020603050405020304" pitchFamily="18" charset="0"/>
              </a:rPr>
              <a:t> </a:t>
            </a:r>
            <a:endParaRPr lang="en-US" sz="1400" dirty="0" smtClean="0">
              <a:effectLst/>
              <a:latin typeface="Calibri" panose="020F0502020204030204" pitchFamily="34" charset="0"/>
              <a:ea typeface="Times New Roman" panose="02020603050405020304" pitchFamily="18" charset="0"/>
              <a:cs typeface="Arial" panose="020B0604020202020204" pitchFamily="34" charset="0"/>
            </a:endParaRPr>
          </a:p>
          <a:p>
            <a:pPr marL="457200" rtl="1" fontAlgn="base"/>
            <a:r>
              <a:rPr lang="en-US" b="1" dirty="0" smtClean="0">
                <a:solidFill>
                  <a:srgbClr val="FF0000"/>
                </a:solidFill>
                <a:effectLst/>
                <a:latin typeface="Calibri" panose="020F0502020204030204" pitchFamily="34" charset="0"/>
                <a:ea typeface="Times New Roman" panose="02020603050405020304" pitchFamily="18" charset="0"/>
              </a:rPr>
              <a:t>SATCO was selected, which presented an offer that matches the required </a:t>
            </a:r>
            <a:endParaRPr lang="en-US" sz="1600" dirty="0" smtClean="0">
              <a:effectLst/>
              <a:latin typeface="Times New Roman" panose="02020603050405020304" pitchFamily="18" charset="0"/>
              <a:ea typeface="Times New Roman" panose="02020603050405020304" pitchFamily="18" charset="0"/>
            </a:endParaRPr>
          </a:p>
          <a:p>
            <a:pPr>
              <a:spcAft>
                <a:spcPts val="0"/>
              </a:spcAft>
            </a:pPr>
            <a:r>
              <a:rPr lang="en-US" b="1" dirty="0" smtClean="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specifications and at the lowest price compared to other companies</a:t>
            </a:r>
            <a:r>
              <a:rPr lang="ar-SA" b="1" dirty="0" smtClean="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7" name="مستطيل 6"/>
          <p:cNvSpPr/>
          <p:nvPr/>
        </p:nvSpPr>
        <p:spPr>
          <a:xfrm>
            <a:off x="561174" y="3791681"/>
            <a:ext cx="1999265" cy="369332"/>
          </a:xfrm>
          <a:prstGeom prst="rect">
            <a:avLst/>
          </a:prstGeom>
        </p:spPr>
        <p:txBody>
          <a:bodyPr wrap="none">
            <a:spAutoFit/>
          </a:bodyPr>
          <a:lstStyle/>
          <a:p>
            <a:r>
              <a:rPr lang="en-US" smtClean="0">
                <a:effectLst/>
                <a:latin typeface="Times New Roman" panose="02020603050405020304" pitchFamily="18" charset="0"/>
                <a:ea typeface="Times New Roman" panose="02020603050405020304" pitchFamily="18" charset="0"/>
                <a:cs typeface="Arial" panose="020B0604020202020204" pitchFamily="34" charset="0"/>
              </a:rPr>
              <a:t>Saving in penalties </a:t>
            </a:r>
            <a:endParaRPr lang="en-US" dirty="0"/>
          </a:p>
        </p:txBody>
      </p:sp>
      <p:sp>
        <p:nvSpPr>
          <p:cNvPr id="8" name="مستطيل 7"/>
          <p:cNvSpPr/>
          <p:nvPr/>
        </p:nvSpPr>
        <p:spPr>
          <a:xfrm>
            <a:off x="2345768" y="3791681"/>
            <a:ext cx="2390078" cy="369332"/>
          </a:xfrm>
          <a:prstGeom prst="rect">
            <a:avLst/>
          </a:prstGeom>
        </p:spPr>
        <p:txBody>
          <a:bodyPr wrap="none">
            <a:spAutoFit/>
          </a:bodyPr>
          <a:lstStyle/>
          <a:p>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42406.459 NIS/year.</a:t>
            </a:r>
            <a:endParaRPr lang="en-US" dirty="0"/>
          </a:p>
        </p:txBody>
      </p:sp>
      <p:sp>
        <p:nvSpPr>
          <p:cNvPr id="9" name="مستطيل 8"/>
          <p:cNvSpPr/>
          <p:nvPr/>
        </p:nvSpPr>
        <p:spPr>
          <a:xfrm>
            <a:off x="567163" y="4161013"/>
            <a:ext cx="1794081" cy="369332"/>
          </a:xfrm>
          <a:prstGeom prst="rect">
            <a:avLst/>
          </a:prstGeom>
        </p:spPr>
        <p:txBody>
          <a:bodyPr wrap="none">
            <a:spAutoFit/>
          </a:bodyPr>
          <a:lstStyle/>
          <a:p>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Saving in losses :</a:t>
            </a:r>
            <a:endParaRPr lang="en-US" dirty="0"/>
          </a:p>
        </p:txBody>
      </p:sp>
      <p:sp>
        <p:nvSpPr>
          <p:cNvPr id="10" name="مستطيل 9"/>
          <p:cNvSpPr/>
          <p:nvPr/>
        </p:nvSpPr>
        <p:spPr>
          <a:xfrm>
            <a:off x="1939795" y="4207283"/>
            <a:ext cx="2620910" cy="388696"/>
          </a:xfrm>
          <a:prstGeom prst="rect">
            <a:avLst/>
          </a:prstGeom>
        </p:spPr>
        <p:txBody>
          <a:bodyPr wrap="none">
            <a:spAutoFit/>
          </a:bodyPr>
          <a:lstStyle/>
          <a:p>
            <a:pPr marL="457200" algn="ctr">
              <a:lnSpc>
                <a:spcPct val="107000"/>
              </a:lnSpc>
              <a:spcAft>
                <a:spcPts val="800"/>
              </a:spcAft>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234154.8 NIS/year.</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p:txBody>
      </p:sp>
      <p:sp>
        <p:nvSpPr>
          <p:cNvPr id="11" name="مستطيل 10"/>
          <p:cNvSpPr/>
          <p:nvPr/>
        </p:nvSpPr>
        <p:spPr>
          <a:xfrm>
            <a:off x="561174" y="4530345"/>
            <a:ext cx="1340623" cy="369332"/>
          </a:xfrm>
          <a:prstGeom prst="rect">
            <a:avLst/>
          </a:prstGeom>
        </p:spPr>
        <p:txBody>
          <a:bodyPr wrap="none">
            <a:spAutoFit/>
          </a:bodyPr>
          <a:lstStyle/>
          <a:p>
            <a:r>
              <a:rPr lang="en-US" dirty="0" smtClean="0">
                <a:latin typeface="Calibri Light" panose="020F0302020204030204" pitchFamily="34" charset="0"/>
                <a:ea typeface="Calibri Light" panose="020F0302020204030204" pitchFamily="34" charset="0"/>
              </a:rPr>
              <a:t>Capital Cost</a:t>
            </a:r>
            <a:r>
              <a:rPr lang="en-US" dirty="0" smtClean="0">
                <a:effectLst/>
                <a:latin typeface="Calibri Light" panose="020F0302020204030204" pitchFamily="34" charset="0"/>
                <a:ea typeface="Calibri Light" panose="020F0302020204030204" pitchFamily="34" charset="0"/>
              </a:rPr>
              <a:t>:</a:t>
            </a:r>
            <a:endParaRPr lang="en-US" dirty="0"/>
          </a:p>
        </p:txBody>
      </p:sp>
      <p:sp>
        <p:nvSpPr>
          <p:cNvPr id="12" name="مستطيل 11"/>
          <p:cNvSpPr/>
          <p:nvPr/>
        </p:nvSpPr>
        <p:spPr>
          <a:xfrm>
            <a:off x="2409314" y="4511862"/>
            <a:ext cx="1681871" cy="388696"/>
          </a:xfrm>
          <a:prstGeom prst="rect">
            <a:avLst/>
          </a:prstGeom>
        </p:spPr>
        <p:txBody>
          <a:bodyPr wrap="none">
            <a:spAutoFit/>
          </a:bodyPr>
          <a:lstStyle/>
          <a:p>
            <a:pPr>
              <a:lnSpc>
                <a:spcPct val="107000"/>
              </a:lnSpc>
              <a:spcAft>
                <a:spcPts val="800"/>
              </a:spcAft>
            </a:pP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1063708 NIS </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p:txBody>
      </p:sp>
      <p:sp>
        <p:nvSpPr>
          <p:cNvPr id="13" name="مستطيل 12"/>
          <p:cNvSpPr/>
          <p:nvPr/>
        </p:nvSpPr>
        <p:spPr>
          <a:xfrm>
            <a:off x="282289" y="4833385"/>
            <a:ext cx="6096000" cy="1282274"/>
          </a:xfrm>
          <a:prstGeom prst="rect">
            <a:avLst/>
          </a:prstGeom>
        </p:spPr>
        <p:txBody>
          <a:bodyPr>
            <a:spAutoFit/>
          </a:bodyPr>
          <a:lstStyle/>
          <a:p>
            <a:pPr marL="342900" lvl="0" indent="-342900">
              <a:lnSpc>
                <a:spcPct val="115000"/>
              </a:lnSpc>
              <a:spcAft>
                <a:spcPts val="10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saving=saving in losses +saving in penalties</a:t>
            </a:r>
            <a:endParaRPr lang="en-US" sz="16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228600">
              <a:lnSpc>
                <a:spcPct val="115000"/>
              </a:lnSpc>
              <a:spcAft>
                <a:spcPts val="1000"/>
              </a:spcAft>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234154.8</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42406.459</a:t>
            </a:r>
            <a:endParaRPr lang="en-US" sz="16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 276561.259  NIS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p:txBody>
      </p:sp>
      <p:sp>
        <p:nvSpPr>
          <p:cNvPr id="14" name="مستطيل 13"/>
          <p:cNvSpPr/>
          <p:nvPr/>
        </p:nvSpPr>
        <p:spPr>
          <a:xfrm>
            <a:off x="35885" y="5983877"/>
            <a:ext cx="6588807" cy="835485"/>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S.P.B.P=Investment /Saving</a:t>
            </a:r>
            <a:endParaRPr lang="en-US" sz="16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sz="16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1006337088/ 27656276561.25259 =3.84</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years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p:txBody>
      </p:sp>
      <p:pic>
        <p:nvPicPr>
          <p:cNvPr id="15" name="Picture 18"/>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14677" t="13412" r="14935" b="3086"/>
          <a:stretch/>
        </p:blipFill>
        <p:spPr bwMode="auto">
          <a:xfrm rot="16200000">
            <a:off x="6816445" y="1443806"/>
            <a:ext cx="4433386" cy="631772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28546758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208154" y="0"/>
            <a:ext cx="2105063" cy="584775"/>
          </a:xfrm>
          <a:prstGeom prst="rect">
            <a:avLst/>
          </a:prstGeom>
        </p:spPr>
        <p:txBody>
          <a:bodyPr wrap="none">
            <a:spAutoFit/>
          </a:bodyPr>
          <a:lstStyle/>
          <a:p>
            <a:pPr>
              <a:spcBef>
                <a:spcPts val="1600"/>
              </a:spcBef>
              <a:spcAft>
                <a:spcPts val="0"/>
              </a:spcAft>
            </a:pPr>
            <a:r>
              <a:rPr lang="en-US" sz="3200" b="1" i="1" u="sng" kern="0" dirty="0" smtClean="0">
                <a:solidFill>
                  <a:srgbClr val="FF0000"/>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PV-system</a:t>
            </a:r>
            <a:r>
              <a:rPr lang="en-US" sz="3200" b="1" kern="0" dirty="0" smtClean="0">
                <a:solidFill>
                  <a:srgbClr val="2E74B5"/>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3200" b="1" kern="0" dirty="0" smtClean="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a:t>
            </a:r>
            <a:endParaRPr lang="en-US" sz="24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5" name="كائن 4"/>
          <p:cNvGraphicFramePr>
            <a:graphicFrameLocks noChangeAspect="1"/>
          </p:cNvGraphicFramePr>
          <p:nvPr>
            <p:extLst>
              <p:ext uri="{D42A27DB-BD31-4B8C-83A1-F6EECF244321}">
                <p14:modId xmlns:p14="http://schemas.microsoft.com/office/powerpoint/2010/main" val="2781330136"/>
              </p:ext>
            </p:extLst>
          </p:nvPr>
        </p:nvGraphicFramePr>
        <p:xfrm>
          <a:off x="5403840" y="584775"/>
          <a:ext cx="6539240" cy="6490335"/>
        </p:xfrm>
        <a:graphic>
          <a:graphicData uri="http://schemas.openxmlformats.org/presentationml/2006/ole">
            <mc:AlternateContent xmlns:mc="http://schemas.openxmlformats.org/markup-compatibility/2006">
              <mc:Choice xmlns:v="urn:schemas-microsoft-com:vml" Requires="v">
                <p:oleObj spid="_x0000_s5138" name="Document" r:id="rId3" imgW="5944043" imgH="5899892" progId="Word.Document.12">
                  <p:embed/>
                </p:oleObj>
              </mc:Choice>
              <mc:Fallback>
                <p:oleObj name="Document" r:id="rId3" imgW="5944043" imgH="5899892" progId="Word.Document.12">
                  <p:embed/>
                  <p:pic>
                    <p:nvPicPr>
                      <p:cNvPr id="0" name=""/>
                      <p:cNvPicPr/>
                      <p:nvPr/>
                    </p:nvPicPr>
                    <p:blipFill>
                      <a:blip r:embed="rId4"/>
                      <a:stretch>
                        <a:fillRect/>
                      </a:stretch>
                    </p:blipFill>
                    <p:spPr>
                      <a:xfrm>
                        <a:off x="5403840" y="584775"/>
                        <a:ext cx="6539240" cy="6490335"/>
                      </a:xfrm>
                      <a:prstGeom prst="rect">
                        <a:avLst/>
                      </a:prstGeom>
                    </p:spPr>
                  </p:pic>
                </p:oleObj>
              </mc:Fallback>
            </mc:AlternateContent>
          </a:graphicData>
        </a:graphic>
      </p:graphicFrame>
      <p:sp>
        <p:nvSpPr>
          <p:cNvPr id="6" name="مستطيل 5"/>
          <p:cNvSpPr/>
          <p:nvPr/>
        </p:nvSpPr>
        <p:spPr>
          <a:xfrm>
            <a:off x="314960" y="989876"/>
            <a:ext cx="5567680" cy="2677656"/>
          </a:xfrm>
          <a:prstGeom prst="rect">
            <a:avLst/>
          </a:prstGeom>
        </p:spPr>
        <p:txBody>
          <a:bodyPr wrap="square">
            <a:spAutoFit/>
          </a:bodyPr>
          <a:lstStyle/>
          <a:p>
            <a:pPr>
              <a:spcAft>
                <a:spcPts val="0"/>
              </a:spcAft>
            </a:pPr>
            <a:r>
              <a:rPr lang="en-US" sz="2400" b="1" dirty="0" smtClean="0">
                <a:effectLst/>
                <a:latin typeface="Times New Roman" panose="02020603050405020304" pitchFamily="18" charset="0"/>
                <a:ea typeface="Times New Roman" panose="02020603050405020304" pitchFamily="18" charset="0"/>
                <a:cs typeface="Arial" panose="020B0604020202020204" pitchFamily="34" charset="0"/>
              </a:rPr>
              <a:t>Work has started to install a 700 kilowatt project on the eastern cemetery in the town of </a:t>
            </a:r>
            <a:r>
              <a:rPr lang="en-US" sz="2400" b="1" dirty="0" err="1" smtClean="0">
                <a:effectLst/>
                <a:latin typeface="Times New Roman" panose="02020603050405020304" pitchFamily="18" charset="0"/>
                <a:ea typeface="Times New Roman" panose="02020603050405020304" pitchFamily="18" charset="0"/>
                <a:cs typeface="Arial" panose="020B0604020202020204" pitchFamily="34" charset="0"/>
              </a:rPr>
              <a:t>Kafr</a:t>
            </a:r>
            <a:r>
              <a:rPr lang="en-US" sz="2400" b="1"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sz="2400" b="1" dirty="0" err="1" smtClean="0">
                <a:effectLst/>
                <a:latin typeface="Times New Roman" panose="02020603050405020304" pitchFamily="18" charset="0"/>
                <a:ea typeface="Times New Roman" panose="02020603050405020304" pitchFamily="18" charset="0"/>
                <a:cs typeface="Arial" panose="020B0604020202020204" pitchFamily="34" charset="0"/>
              </a:rPr>
              <a:t>Rai</a:t>
            </a:r>
            <a:r>
              <a:rPr lang="en-US" sz="2400" b="1" dirty="0" smtClean="0">
                <a:effectLst/>
                <a:latin typeface="Times New Roman" panose="02020603050405020304" pitchFamily="18" charset="0"/>
                <a:ea typeface="Times New Roman" panose="02020603050405020304" pitchFamily="18" charset="0"/>
                <a:cs typeface="Arial" panose="020B0604020202020204" pitchFamily="34" charset="0"/>
              </a:rPr>
              <a:t>, and the first phase with a capacity of 350 kilowatts has begun by making umbrellas over the cemetery and investing them in solar panels.</a:t>
            </a:r>
          </a:p>
        </p:txBody>
      </p:sp>
      <p:pic>
        <p:nvPicPr>
          <p:cNvPr id="7" name="صورة 6" descr="C:\Users\ِ\Desktop\خلايا 1.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4960" y="3550920"/>
            <a:ext cx="5496560" cy="3215640"/>
          </a:xfrm>
          <a:prstGeom prst="rect">
            <a:avLst/>
          </a:prstGeom>
          <a:noFill/>
          <a:ln>
            <a:noFill/>
          </a:ln>
          <a:effectLst>
            <a:outerShdw blurRad="50800" dist="50800" dir="5400000" algn="ctr" rotWithShape="0">
              <a:srgbClr val="000000"/>
            </a:outerShdw>
          </a:effectLst>
        </p:spPr>
      </p:pic>
    </p:spTree>
    <p:extLst>
      <p:ext uri="{BB962C8B-B14F-4D97-AF65-F5344CB8AC3E}">
        <p14:creationId xmlns:p14="http://schemas.microsoft.com/office/powerpoint/2010/main" val="69342718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24674" y="2644170"/>
            <a:ext cx="5942652" cy="1569660"/>
          </a:xfrm>
          <a:prstGeom prst="rect">
            <a:avLst/>
          </a:prstGeom>
        </p:spPr>
        <p:txBody>
          <a:bodyPr wrap="none">
            <a:spAutoFit/>
          </a:bodyPr>
          <a:lstStyle/>
          <a:p>
            <a:pPr lvl="0" algn="ctr" eaLnBrk="0" fontAlgn="base" hangingPunct="0">
              <a:spcBef>
                <a:spcPct val="0"/>
              </a:spcBef>
              <a:spcAft>
                <a:spcPct val="0"/>
              </a:spcAft>
            </a:pPr>
            <a:r>
              <a:rPr lang="ar-SA" altLang="ar-SA" sz="9600" b="1" dirty="0" smtClean="0">
                <a:latin typeface="Arial Unicode MS" panose="020B0604020202020204" pitchFamily="34" charset="-128"/>
              </a:rPr>
              <a:t>Thank you</a:t>
            </a:r>
            <a:endParaRPr lang="ar-SA" altLang="ar-SA" sz="9600" b="1" dirty="0">
              <a:latin typeface="Arial" panose="020B0604020202020204" pitchFamily="34" charset="0"/>
            </a:endParaRPr>
          </a:p>
        </p:txBody>
      </p:sp>
    </p:spTree>
    <p:extLst>
      <p:ext uri="{BB962C8B-B14F-4D97-AF65-F5344CB8AC3E}">
        <p14:creationId xmlns:p14="http://schemas.microsoft.com/office/powerpoint/2010/main" val="2969770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1840" y="1081303"/>
            <a:ext cx="10932160" cy="5094215"/>
          </a:xfrm>
          <a:prstGeom prst="rect">
            <a:avLst/>
          </a:prstGeom>
        </p:spPr>
        <p:txBody>
          <a:bodyPr wrap="square">
            <a:spAutoFit/>
          </a:bodyPr>
          <a:lstStyle/>
          <a:p>
            <a:pPr>
              <a:lnSpc>
                <a:spcPts val="27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The project aims to study the performance of the electricity network of the town of </a:t>
            </a:r>
            <a:r>
              <a:rPr lang="en-US" sz="2000" dirty="0" err="1"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Kafr</a:t>
            </a: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Rai</a:t>
            </a: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and add a new connection point that supports the connection point from the Israeli side in the eastern region of the town from the city of Tubas, with a maximum capacity of 2-3 megawatts from the Tubas Electricity Company.</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0"/>
              </a:spcAft>
            </a:pPr>
            <a:r>
              <a:rPr lang="en-US" sz="2000" i="1"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gn="just">
              <a:lnSpc>
                <a:spcPct val="107000"/>
              </a:lnSpc>
              <a:spcAft>
                <a:spcPts val="800"/>
              </a:spcAft>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ts val="27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A study and analysis of the load flow of the electricity network in the town of </a:t>
            </a:r>
            <a:r>
              <a:rPr lang="en-US" sz="2000" dirty="0" err="1"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Kafr</a:t>
            </a: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Ra’i</a:t>
            </a: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was conducted using the ETAP program, and this will include the original state and determine the current voltage, power loss and power factor, to know the effect of adding a new connection point to the network, improving the power factor, improving the voltage level and reducing electrical losses in the network and suggesting A solution to add a capacitor, change a tap changer, add a new connection point and change the configuration (</a:t>
            </a:r>
            <a:r>
              <a:rPr lang="en-US" sz="2000" dirty="0" err="1"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eg</a:t>
            </a:r>
            <a:r>
              <a:rPr lang="en-US" sz="2000" dirty="0" smtClean="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adding a loop) thus reducing penalties in the municipal total tariff and increasing network reliability.</a:t>
            </a:r>
            <a:endParaRPr lang="en-US" dirty="0">
              <a:effectLst/>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8542605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1521151" y="358923"/>
            <a:ext cx="7366474" cy="5546221"/>
          </a:xfrm>
          <a:prstGeom prst="rect">
            <a:avLst/>
          </a:prstGeom>
        </p:spPr>
      </p:pic>
      <p:pic>
        <p:nvPicPr>
          <p:cNvPr id="3" name="صورة 2" descr="C:\Users\ِ\Desktop\صورة الشبكة.JPG"/>
          <p:cNvPicPr/>
          <p:nvPr/>
        </p:nvPicPr>
        <p:blipFill>
          <a:blip r:embed="rId3">
            <a:extLst>
              <a:ext uri="{28A0092B-C50C-407E-A947-70E740481C1C}">
                <a14:useLocalDpi xmlns:a14="http://schemas.microsoft.com/office/drawing/2010/main" val="0"/>
              </a:ext>
            </a:extLst>
          </a:blip>
          <a:stretch>
            <a:fillRect/>
          </a:stretch>
        </p:blipFill>
        <p:spPr>
          <a:xfrm>
            <a:off x="5469308" y="358923"/>
            <a:ext cx="6722691" cy="5546221"/>
          </a:xfrm>
          <a:prstGeom prst="rect">
            <a:avLst/>
          </a:prstGeom>
        </p:spPr>
      </p:pic>
      <p:sp>
        <p:nvSpPr>
          <p:cNvPr id="4" name="مربع نص 3"/>
          <p:cNvSpPr txBox="1"/>
          <p:nvPr/>
        </p:nvSpPr>
        <p:spPr>
          <a:xfrm>
            <a:off x="1657885" y="6204247"/>
            <a:ext cx="3965248" cy="369332"/>
          </a:xfrm>
          <a:prstGeom prst="rect">
            <a:avLst/>
          </a:prstGeom>
          <a:noFill/>
        </p:spPr>
        <p:txBody>
          <a:bodyPr wrap="square" rtlCol="0">
            <a:spAutoFit/>
          </a:bodyPr>
          <a:lstStyle/>
          <a:p>
            <a:r>
              <a:rPr lang="en-US" b="1" dirty="0" smtClean="0"/>
              <a:t>The </a:t>
            </a:r>
            <a:r>
              <a:rPr lang="en-US" b="1" dirty="0"/>
              <a:t>cluster network</a:t>
            </a:r>
            <a:endParaRPr lang="en-US" dirty="0"/>
          </a:p>
        </p:txBody>
      </p:sp>
      <p:sp>
        <p:nvSpPr>
          <p:cNvPr id="6" name="مربع نص 5"/>
          <p:cNvSpPr txBox="1"/>
          <p:nvPr/>
        </p:nvSpPr>
        <p:spPr>
          <a:xfrm>
            <a:off x="6588807" y="6204247"/>
            <a:ext cx="3837062" cy="369332"/>
          </a:xfrm>
          <a:prstGeom prst="rect">
            <a:avLst/>
          </a:prstGeom>
          <a:noFill/>
        </p:spPr>
        <p:txBody>
          <a:bodyPr wrap="square" rtlCol="0">
            <a:spAutoFit/>
          </a:bodyPr>
          <a:lstStyle/>
          <a:p>
            <a:r>
              <a:rPr lang="en-US" b="1" dirty="0" smtClean="0"/>
              <a:t>The </a:t>
            </a:r>
            <a:r>
              <a:rPr lang="en-US" b="1" dirty="0" err="1"/>
              <a:t>Kafr</a:t>
            </a:r>
            <a:r>
              <a:rPr lang="en-US" b="1" dirty="0"/>
              <a:t> </a:t>
            </a:r>
            <a:r>
              <a:rPr lang="en-US" b="1" dirty="0" err="1"/>
              <a:t>Rai</a:t>
            </a:r>
            <a:r>
              <a:rPr lang="en-US" b="1" dirty="0"/>
              <a:t> electricity network </a:t>
            </a:r>
            <a:endParaRPr lang="en-US" dirty="0"/>
          </a:p>
        </p:txBody>
      </p:sp>
      <p:sp>
        <p:nvSpPr>
          <p:cNvPr id="7" name="سهم إلى اليسار واليمين 6"/>
          <p:cNvSpPr/>
          <p:nvPr/>
        </p:nvSpPr>
        <p:spPr>
          <a:xfrm>
            <a:off x="4114800" y="3077308"/>
            <a:ext cx="1257300" cy="422030"/>
          </a:xfrm>
          <a:prstGeom prst="leftRightArrow">
            <a:avLst/>
          </a:prstGeom>
          <a:solidFill>
            <a:srgbClr val="C00000"/>
          </a:solidFill>
          <a:effectLst>
            <a:outerShdw blurRad="50800" dist="38100" dir="13500000" algn="b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264373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96215" y="360457"/>
            <a:ext cx="6192721" cy="523220"/>
          </a:xfrm>
          <a:prstGeom prst="rect">
            <a:avLst/>
          </a:prstGeom>
        </p:spPr>
        <p:txBody>
          <a:bodyPr wrap="none">
            <a:spAutoFit/>
          </a:bodyPr>
          <a:lstStyle/>
          <a:p>
            <a:pPr algn="ctr">
              <a:spcBef>
                <a:spcPts val="1600"/>
              </a:spcBef>
              <a:spcAft>
                <a:spcPts val="0"/>
              </a:spcAft>
            </a:pPr>
            <a:r>
              <a:rPr lang="en-US" sz="2800" b="1" kern="0" dirty="0" smtClean="0">
                <a:solidFill>
                  <a:srgbClr val="FF0000"/>
                </a:solidFill>
                <a:effectLst/>
                <a:ea typeface="Times New Roman" panose="02020603050405020304" pitchFamily="18" charset="0"/>
                <a:cs typeface="Times New Roman" panose="02020603050405020304" pitchFamily="18" charset="0"/>
              </a:rPr>
              <a:t>Results And Analysis for cluster network</a:t>
            </a:r>
            <a:endParaRPr lang="en-US" b="1" kern="0" dirty="0">
              <a:solidFill>
                <a:srgbClr val="FF0000"/>
              </a:solidFill>
              <a:effectLst/>
              <a:ea typeface="Times New Roman" panose="02020603050405020304" pitchFamily="18" charset="0"/>
              <a:cs typeface="Times New Roman" panose="02020603050405020304" pitchFamily="18" charset="0"/>
            </a:endParaRPr>
          </a:p>
        </p:txBody>
      </p:sp>
      <p:pic>
        <p:nvPicPr>
          <p:cNvPr id="3" name="صورة 2"/>
          <p:cNvPicPr/>
          <p:nvPr/>
        </p:nvPicPr>
        <p:blipFill>
          <a:blip r:embed="rId2"/>
          <a:stretch>
            <a:fillRect/>
          </a:stretch>
        </p:blipFill>
        <p:spPr>
          <a:xfrm>
            <a:off x="6112001" y="883677"/>
            <a:ext cx="5943600" cy="5239405"/>
          </a:xfrm>
          <a:prstGeom prst="rect">
            <a:avLst/>
          </a:prstGeom>
        </p:spPr>
      </p:pic>
      <p:pic>
        <p:nvPicPr>
          <p:cNvPr id="4" name="صورة 3"/>
          <p:cNvPicPr/>
          <p:nvPr/>
        </p:nvPicPr>
        <p:blipFill>
          <a:blip r:embed="rId3"/>
          <a:stretch>
            <a:fillRect/>
          </a:stretch>
        </p:blipFill>
        <p:spPr>
          <a:xfrm>
            <a:off x="-270450" y="883677"/>
            <a:ext cx="6369580" cy="5257800"/>
          </a:xfrm>
          <a:prstGeom prst="rect">
            <a:avLst/>
          </a:prstGeom>
        </p:spPr>
      </p:pic>
      <p:sp>
        <p:nvSpPr>
          <p:cNvPr id="5" name="مربع نص 4"/>
          <p:cNvSpPr txBox="1"/>
          <p:nvPr/>
        </p:nvSpPr>
        <p:spPr>
          <a:xfrm>
            <a:off x="196553" y="6488668"/>
            <a:ext cx="3982340" cy="369332"/>
          </a:xfrm>
          <a:prstGeom prst="rect">
            <a:avLst/>
          </a:prstGeom>
          <a:noFill/>
        </p:spPr>
        <p:txBody>
          <a:bodyPr wrap="square" rtlCol="0">
            <a:spAutoFit/>
          </a:bodyPr>
          <a:lstStyle/>
          <a:p>
            <a:pPr algn="ctr"/>
            <a:r>
              <a:rPr lang="en-US" b="1" dirty="0" smtClean="0"/>
              <a:t>The  </a:t>
            </a:r>
            <a:r>
              <a:rPr lang="en-US" b="1" dirty="0"/>
              <a:t>Maximum load Case </a:t>
            </a:r>
          </a:p>
        </p:txBody>
      </p:sp>
      <p:sp>
        <p:nvSpPr>
          <p:cNvPr id="6" name="مربع نص 5"/>
          <p:cNvSpPr txBox="1"/>
          <p:nvPr/>
        </p:nvSpPr>
        <p:spPr>
          <a:xfrm>
            <a:off x="6884514" y="6461636"/>
            <a:ext cx="3768695" cy="369332"/>
          </a:xfrm>
          <a:prstGeom prst="rect">
            <a:avLst/>
          </a:prstGeom>
          <a:noFill/>
        </p:spPr>
        <p:txBody>
          <a:bodyPr wrap="square" rtlCol="0">
            <a:spAutoFit/>
          </a:bodyPr>
          <a:lstStyle/>
          <a:p>
            <a:pPr algn="ctr"/>
            <a:r>
              <a:rPr lang="en-US" b="1" dirty="0" smtClean="0"/>
              <a:t>The original  </a:t>
            </a:r>
            <a:r>
              <a:rPr lang="en-US" b="1" dirty="0"/>
              <a:t>case </a:t>
            </a:r>
            <a:endParaRPr lang="en-US" dirty="0"/>
          </a:p>
        </p:txBody>
      </p:sp>
      <p:sp>
        <p:nvSpPr>
          <p:cNvPr id="8" name="سهم إلى اليسار 7"/>
          <p:cNvSpPr/>
          <p:nvPr/>
        </p:nvSpPr>
        <p:spPr>
          <a:xfrm rot="2042224">
            <a:off x="4888116" y="5339894"/>
            <a:ext cx="457368" cy="216013"/>
          </a:xfrm>
          <a:prstGeom prst="lef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إلى اليسار 8"/>
          <p:cNvSpPr/>
          <p:nvPr/>
        </p:nvSpPr>
        <p:spPr>
          <a:xfrm rot="14503100">
            <a:off x="1902565" y="3902723"/>
            <a:ext cx="570315" cy="231873"/>
          </a:xfrm>
          <a:prstGeom prst="lef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إلى اليسار 9"/>
          <p:cNvSpPr/>
          <p:nvPr/>
        </p:nvSpPr>
        <p:spPr>
          <a:xfrm rot="13904274">
            <a:off x="320124" y="4251193"/>
            <a:ext cx="534807" cy="269578"/>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سهم إلى اليسار 10"/>
          <p:cNvSpPr/>
          <p:nvPr/>
        </p:nvSpPr>
        <p:spPr>
          <a:xfrm rot="17762468">
            <a:off x="4727902" y="2745515"/>
            <a:ext cx="494887" cy="220767"/>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2" name="سهم إلى اليسار 11"/>
          <p:cNvSpPr/>
          <p:nvPr/>
        </p:nvSpPr>
        <p:spPr>
          <a:xfrm rot="20170481">
            <a:off x="3697304" y="2694705"/>
            <a:ext cx="584295" cy="197722"/>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سهم إلى اليسار 12"/>
          <p:cNvSpPr/>
          <p:nvPr/>
        </p:nvSpPr>
        <p:spPr>
          <a:xfrm rot="19898365">
            <a:off x="3573898" y="2092476"/>
            <a:ext cx="516882" cy="2137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سهم إلى اليسار واليمين 18"/>
          <p:cNvSpPr/>
          <p:nvPr/>
        </p:nvSpPr>
        <p:spPr>
          <a:xfrm>
            <a:off x="5513743" y="3651191"/>
            <a:ext cx="1170774" cy="367469"/>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67546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95513" y="769122"/>
            <a:ext cx="8938902" cy="5757987"/>
          </a:xfrm>
          <a:prstGeom prst="rect">
            <a:avLst/>
          </a:prstGeom>
        </p:spPr>
        <p:txBody>
          <a:bodyPr wrap="square">
            <a:spAutoFit/>
          </a:bodyPr>
          <a:lstStyle/>
          <a:p>
            <a:pPr algn="ctr">
              <a:lnSpc>
                <a:spcPct val="107000"/>
              </a:lnSpc>
              <a:spcAft>
                <a:spcPts val="800"/>
              </a:spcAft>
            </a:pPr>
            <a:r>
              <a:rPr lang="en-US" sz="2800" b="1" u="sng"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Our goal is to improve the voltages of these criteria by using the following three steps of improving the electrical network :</a:t>
            </a:r>
            <a:endParaRPr lang="en-US" sz="24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42900" lvl="0" indent="-342900" algn="just">
              <a:lnSpc>
                <a:spcPct val="107000"/>
              </a:lnSpc>
              <a:spcAft>
                <a:spcPts val="0"/>
              </a:spcAft>
              <a:buFont typeface="+mj-lt"/>
              <a:buAutoNum type="arabicPeriod"/>
              <a:tabLst>
                <a:tab pos="228600" algn="l"/>
              </a:tabLst>
            </a:pPr>
            <a:r>
              <a:rPr lang="en-US" sz="3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Increasing the turn’s ratio of  Tap change under load to 5% of its original ratio.</a:t>
            </a:r>
          </a:p>
          <a:p>
            <a:pPr marL="342900" lvl="0" indent="-342900" algn="just">
              <a:lnSpc>
                <a:spcPct val="107000"/>
              </a:lnSpc>
              <a:spcAft>
                <a:spcPts val="0"/>
              </a:spcAft>
              <a:buFont typeface="+mj-lt"/>
              <a:buAutoNum type="arabicPeriod"/>
              <a:tabLst>
                <a:tab pos="228600" algn="l"/>
              </a:tabLst>
            </a:pPr>
            <a:endParaRPr lang="en-US" sz="32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42900" lvl="0" indent="-342900" algn="just">
              <a:lnSpc>
                <a:spcPct val="107000"/>
              </a:lnSpc>
              <a:spcAft>
                <a:spcPts val="0"/>
              </a:spcAft>
              <a:buFont typeface="+mj-lt"/>
              <a:buAutoNum type="arabicPeriod"/>
              <a:tabLst>
                <a:tab pos="228600" algn="l"/>
              </a:tabLst>
            </a:pPr>
            <a:r>
              <a:rPr lang="en-US" sz="3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Inserting capacitors in the nodes which suffer from depression of voltage in order to produce Q and increase V.</a:t>
            </a:r>
          </a:p>
          <a:p>
            <a:pPr marL="342900" lvl="0" indent="-342900" algn="just">
              <a:lnSpc>
                <a:spcPct val="107000"/>
              </a:lnSpc>
              <a:spcAft>
                <a:spcPts val="0"/>
              </a:spcAft>
              <a:buFont typeface="+mj-lt"/>
              <a:buAutoNum type="arabicPeriod"/>
              <a:tabLst>
                <a:tab pos="228600" algn="l"/>
              </a:tabLst>
            </a:pPr>
            <a:endParaRPr lang="en-US" sz="3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mj-lt"/>
              <a:buAutoNum type="arabicPeriod"/>
              <a:tabLst>
                <a:tab pos="228600" algn="l"/>
              </a:tabLst>
            </a:pPr>
            <a:r>
              <a:rPr lang="en-US" sz="32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Adding Anew electrical connection point</a:t>
            </a:r>
            <a:endParaRPr lang="en-US" sz="3200" dirty="0">
              <a:effectLst/>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149257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278310" y="6225198"/>
            <a:ext cx="6096000" cy="953594"/>
          </a:xfrm>
          <a:prstGeom prst="rect">
            <a:avLst/>
          </a:prstGeom>
        </p:spPr>
        <p:txBody>
          <a:bodyPr>
            <a:spAutoFit/>
          </a:bodyPr>
          <a:lstStyle/>
          <a:p>
            <a:pPr algn="ctr" rtl="1">
              <a:spcBef>
                <a:spcPts val="200"/>
              </a:spcBef>
              <a:spcAft>
                <a:spcPts val="0"/>
              </a:spcAft>
            </a:pPr>
            <a:r>
              <a:rPr lang="en-US" sz="2000" dirty="0" smtClean="0">
                <a:effectLst/>
                <a:ea typeface="Times New Roman" panose="02020603050405020304" pitchFamily="18" charset="0"/>
                <a:cs typeface="Times New Roman" panose="02020603050405020304" pitchFamily="18" charset="0"/>
              </a:rPr>
              <a:t>Improvement the Maximum Load case using tap changing </a:t>
            </a:r>
          </a:p>
          <a:p>
            <a:pPr>
              <a:lnSpc>
                <a:spcPct val="107000"/>
              </a:lnSpc>
              <a:spcAft>
                <a:spcPts val="800"/>
              </a:spcAft>
            </a:pPr>
            <a:r>
              <a:rPr lang="en-US" sz="1600" dirty="0" smtClean="0">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p:txBody>
      </p:sp>
      <p:pic>
        <p:nvPicPr>
          <p:cNvPr id="3" name="صورة 2"/>
          <p:cNvPicPr/>
          <p:nvPr/>
        </p:nvPicPr>
        <p:blipFill>
          <a:blip r:embed="rId2"/>
          <a:stretch>
            <a:fillRect/>
          </a:stretch>
        </p:blipFill>
        <p:spPr>
          <a:xfrm>
            <a:off x="5898515" y="80569"/>
            <a:ext cx="6293485" cy="5990602"/>
          </a:xfrm>
          <a:prstGeom prst="rect">
            <a:avLst/>
          </a:prstGeom>
        </p:spPr>
      </p:pic>
      <p:pic>
        <p:nvPicPr>
          <p:cNvPr id="4" name="صورة 3"/>
          <p:cNvPicPr/>
          <p:nvPr/>
        </p:nvPicPr>
        <p:blipFill>
          <a:blip r:embed="rId3"/>
          <a:stretch>
            <a:fillRect/>
          </a:stretch>
        </p:blipFill>
        <p:spPr>
          <a:xfrm>
            <a:off x="75956" y="-77"/>
            <a:ext cx="6202354" cy="6144429"/>
          </a:xfrm>
          <a:prstGeom prst="rect">
            <a:avLst/>
          </a:prstGeom>
        </p:spPr>
      </p:pic>
      <p:sp>
        <p:nvSpPr>
          <p:cNvPr id="5" name="مربع نص 4"/>
          <p:cNvSpPr txBox="1"/>
          <p:nvPr/>
        </p:nvSpPr>
        <p:spPr>
          <a:xfrm>
            <a:off x="309541" y="6221366"/>
            <a:ext cx="5161659" cy="461665"/>
          </a:xfrm>
          <a:prstGeom prst="rect">
            <a:avLst/>
          </a:prstGeom>
          <a:noFill/>
        </p:spPr>
        <p:txBody>
          <a:bodyPr wrap="square" rtlCol="0">
            <a:spAutoFit/>
          </a:bodyPr>
          <a:lstStyle/>
          <a:p>
            <a:r>
              <a:rPr lang="en-US" sz="2400" dirty="0"/>
              <a:t>Add a new connection point </a:t>
            </a:r>
          </a:p>
        </p:txBody>
      </p:sp>
      <p:sp>
        <p:nvSpPr>
          <p:cNvPr id="7" name="مربع نص 6"/>
          <p:cNvSpPr txBox="1"/>
          <p:nvPr/>
        </p:nvSpPr>
        <p:spPr>
          <a:xfrm>
            <a:off x="3410719" y="957514"/>
            <a:ext cx="1627505" cy="311150"/>
          </a:xfrm>
          <a:prstGeom prst="rect">
            <a:avLst/>
          </a:prstGeom>
          <a:solidFill>
            <a:srgbClr val="E7E6E6"/>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US" sz="1200" b="0" i="0" u="none" strike="noStrike" kern="0" cap="none" spc="0" normalizeH="0" baseline="0" noProof="0">
                <a:ln>
                  <a:noFill/>
                </a:ln>
                <a:solidFill>
                  <a:srgbClr val="FF0000"/>
                </a:solidFill>
                <a:effectLst>
                  <a:outerShdw blurRad="38100" dist="19050" dir="2700000" algn="tl">
                    <a:sysClr val="windowText" lastClr="000000">
                      <a:alpha val="40000"/>
                    </a:sysClr>
                  </a:outerShdw>
                </a:effectLst>
                <a:uLnTx/>
                <a:uFillTx/>
                <a:latin typeface="Times New Roman" panose="02020603050405020304" pitchFamily="18" charset="0"/>
                <a:ea typeface="Times New Roman" panose="02020603050405020304" pitchFamily="18" charset="0"/>
                <a:cs typeface="Arial" panose="020B0604020202020204" pitchFamily="34" charset="0"/>
              </a:rPr>
              <a:t>Old connection point</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Times New Roman" panose="02020603050405020304" pitchFamily="18" charset="0"/>
              <a:cs typeface="Arial" panose="020B0604020202020204" pitchFamily="34" charset="0"/>
            </a:endParaRPr>
          </a:p>
        </p:txBody>
      </p:sp>
      <p:sp>
        <p:nvSpPr>
          <p:cNvPr id="8" name="مربع نص 8"/>
          <p:cNvSpPr txBox="1"/>
          <p:nvPr/>
        </p:nvSpPr>
        <p:spPr>
          <a:xfrm>
            <a:off x="4766569" y="5120856"/>
            <a:ext cx="1274445" cy="53340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US" sz="1200" b="0" i="0" u="none" strike="noStrike" kern="0" cap="none" spc="0" normalizeH="0" baseline="0" noProof="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New connection point</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Times New Roman" panose="02020603050405020304" pitchFamily="18" charset="0"/>
              <a:cs typeface="Arial" panose="020B0604020202020204" pitchFamily="34" charset="0"/>
            </a:endParaRPr>
          </a:p>
        </p:txBody>
      </p:sp>
      <p:sp>
        <p:nvSpPr>
          <p:cNvPr id="9" name="سهم إلى اليسار 8"/>
          <p:cNvSpPr/>
          <p:nvPr/>
        </p:nvSpPr>
        <p:spPr>
          <a:xfrm>
            <a:off x="3028856" y="638250"/>
            <a:ext cx="381000" cy="13843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سهم إلى اليسار 9"/>
          <p:cNvSpPr/>
          <p:nvPr/>
        </p:nvSpPr>
        <p:spPr>
          <a:xfrm rot="3502662">
            <a:off x="5280700" y="4853135"/>
            <a:ext cx="381000" cy="13843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1592610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1370447719"/>
              </p:ext>
            </p:extLst>
          </p:nvPr>
        </p:nvGraphicFramePr>
        <p:xfrm>
          <a:off x="5923280" y="86073"/>
          <a:ext cx="6113801" cy="2758786"/>
        </p:xfrm>
        <a:graphic>
          <a:graphicData uri="http://schemas.openxmlformats.org/drawingml/2006/table">
            <a:tbl>
              <a:tblPr firstRow="1" firstCol="1" bandRow="1">
                <a:tableStyleId>{5C22544A-7EE6-4342-B048-85BDC9FD1C3A}</a:tableStyleId>
              </a:tblPr>
              <a:tblGrid>
                <a:gridCol w="2439374"/>
                <a:gridCol w="1637774"/>
                <a:gridCol w="2036653"/>
              </a:tblGrid>
              <a:tr h="610267">
                <a:tc>
                  <a:txBody>
                    <a:bodyPr/>
                    <a:lstStyle/>
                    <a:p>
                      <a:pPr algn="ctr">
                        <a:lnSpc>
                          <a:spcPct val="107000"/>
                        </a:lnSpc>
                        <a:spcAft>
                          <a:spcPts val="0"/>
                        </a:spcAft>
                      </a:pPr>
                      <a:r>
                        <a:rPr lang="en-US" sz="1200" dirty="0">
                          <a:solidFill>
                            <a:schemeClr val="tx1"/>
                          </a:solidFill>
                          <a:effectLst/>
                        </a:rPr>
                        <a:t> </a:t>
                      </a:r>
                    </a:p>
                    <a:p>
                      <a:pPr algn="ctr">
                        <a:lnSpc>
                          <a:spcPct val="107000"/>
                        </a:lnSpc>
                        <a:spcAft>
                          <a:spcPts val="0"/>
                        </a:spcAft>
                      </a:pPr>
                      <a:r>
                        <a:rPr lang="en-US" sz="1200" dirty="0">
                          <a:solidFill>
                            <a:schemeClr val="tx1"/>
                          </a:solidFill>
                          <a:effectLst/>
                        </a:rPr>
                        <a:t>NO.OF BUS</a:t>
                      </a:r>
                      <a:endParaRPr lang="en-US" sz="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200" dirty="0">
                          <a:solidFill>
                            <a:schemeClr val="tx1"/>
                          </a:solidFill>
                          <a:effectLst/>
                        </a:rPr>
                        <a:t>Voltage in maximum load</a:t>
                      </a:r>
                    </a:p>
                    <a:p>
                      <a:pPr algn="ctr">
                        <a:lnSpc>
                          <a:spcPct val="107000"/>
                        </a:lnSpc>
                        <a:spcAft>
                          <a:spcPts val="0"/>
                        </a:spcAft>
                      </a:pPr>
                      <a:r>
                        <a:rPr lang="en-US" sz="1200" dirty="0">
                          <a:solidFill>
                            <a:schemeClr val="tx1"/>
                          </a:solidFill>
                          <a:effectLst/>
                        </a:rPr>
                        <a:t> case(kV)</a:t>
                      </a:r>
                      <a:endParaRPr lang="en-US" sz="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200" dirty="0">
                          <a:solidFill>
                            <a:schemeClr val="tx1"/>
                          </a:solidFill>
                          <a:effectLst/>
                        </a:rPr>
                        <a:t>Voltage after adding </a:t>
                      </a:r>
                      <a:br>
                        <a:rPr lang="en-US" sz="1200" dirty="0">
                          <a:solidFill>
                            <a:schemeClr val="tx1"/>
                          </a:solidFill>
                          <a:effectLst/>
                        </a:rPr>
                      </a:br>
                      <a:r>
                        <a:rPr lang="en-US" sz="1200" dirty="0">
                          <a:solidFill>
                            <a:schemeClr val="tx1"/>
                          </a:solidFill>
                          <a:effectLst/>
                        </a:rPr>
                        <a:t>connection point(kV)</a:t>
                      </a:r>
                      <a:endParaRPr lang="en-US" sz="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a:solidFill>
                            <a:schemeClr val="tx1"/>
                          </a:solidFill>
                          <a:effectLst/>
                        </a:rPr>
                        <a:t>2</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dirty="0">
                          <a:solidFill>
                            <a:schemeClr val="tx1"/>
                          </a:solidFill>
                          <a:effectLst/>
                        </a:rPr>
                        <a:t>22</a:t>
                      </a:r>
                      <a:endParaRPr lang="en-US" sz="16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rtl="0">
                        <a:lnSpc>
                          <a:spcPct val="107000"/>
                        </a:lnSpc>
                        <a:spcAft>
                          <a:spcPts val="0"/>
                        </a:spcAft>
                      </a:pPr>
                      <a:r>
                        <a:rPr lang="en-US" sz="1600" dirty="0">
                          <a:effectLst/>
                        </a:rPr>
                        <a:t>22</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a:solidFill>
                            <a:schemeClr val="tx1"/>
                          </a:solidFill>
                          <a:effectLst/>
                        </a:rPr>
                        <a:t>3</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dirty="0">
                          <a:solidFill>
                            <a:schemeClr val="tx1"/>
                          </a:solidFill>
                          <a:effectLst/>
                        </a:rPr>
                        <a:t>21.909</a:t>
                      </a:r>
                      <a:endParaRPr lang="en-US" sz="16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a:effectLst/>
                        </a:rPr>
                        <a:t>21.955</a:t>
                      </a:r>
                      <a:endParaRPr lang="en-US" sz="1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dirty="0">
                          <a:solidFill>
                            <a:schemeClr val="tx1"/>
                          </a:solidFill>
                          <a:effectLst/>
                        </a:rPr>
                        <a:t>4</a:t>
                      </a:r>
                      <a:endParaRPr lang="en-US" sz="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dirty="0">
                          <a:solidFill>
                            <a:schemeClr val="tx1"/>
                          </a:solidFill>
                          <a:effectLst/>
                        </a:rPr>
                        <a:t>21.845</a:t>
                      </a:r>
                      <a:endParaRPr lang="en-US" sz="16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a:effectLst/>
                        </a:rPr>
                        <a:t>21.93</a:t>
                      </a:r>
                      <a:endParaRPr lang="en-US" sz="1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a:solidFill>
                            <a:schemeClr val="tx1"/>
                          </a:solidFill>
                          <a:effectLst/>
                        </a:rPr>
                        <a:t>12</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dirty="0">
                          <a:solidFill>
                            <a:schemeClr val="tx1"/>
                          </a:solidFill>
                          <a:effectLst/>
                        </a:rPr>
                        <a:t>21.792</a:t>
                      </a:r>
                      <a:endParaRPr lang="en-US" sz="16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dirty="0">
                          <a:effectLst/>
                        </a:rPr>
                        <a:t>21.92</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a:solidFill>
                            <a:schemeClr val="tx1"/>
                          </a:solidFill>
                          <a:effectLst/>
                        </a:rPr>
                        <a:t>5</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a:solidFill>
                            <a:schemeClr val="tx1"/>
                          </a:solidFill>
                          <a:effectLst/>
                        </a:rPr>
                        <a:t>21.745</a:t>
                      </a:r>
                      <a:endParaRPr lang="en-US" sz="16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dirty="0">
                          <a:effectLst/>
                        </a:rPr>
                        <a:t>21.935</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322065">
                <a:tc>
                  <a:txBody>
                    <a:bodyPr/>
                    <a:lstStyle/>
                    <a:p>
                      <a:pPr algn="ctr">
                        <a:lnSpc>
                          <a:spcPct val="107000"/>
                        </a:lnSpc>
                        <a:spcAft>
                          <a:spcPts val="0"/>
                        </a:spcAft>
                      </a:pPr>
                      <a:r>
                        <a:rPr lang="en-US" sz="1200">
                          <a:solidFill>
                            <a:schemeClr val="tx1"/>
                          </a:solidFill>
                          <a:effectLst/>
                        </a:rPr>
                        <a:t>6</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a:solidFill>
                            <a:schemeClr val="tx1"/>
                          </a:solidFill>
                          <a:effectLst/>
                        </a:rPr>
                        <a:t>21.742</a:t>
                      </a:r>
                      <a:endParaRPr lang="en-US" sz="16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dirty="0">
                          <a:effectLst/>
                        </a:rPr>
                        <a:t>21.964</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a:solidFill>
                            <a:schemeClr val="tx1"/>
                          </a:solidFill>
                          <a:effectLst/>
                        </a:rPr>
                        <a:t>7</a:t>
                      </a:r>
                      <a:endParaRPr lang="en-US" sz="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a:solidFill>
                            <a:schemeClr val="tx1"/>
                          </a:solidFill>
                          <a:effectLst/>
                        </a:rPr>
                        <a:t>21.741</a:t>
                      </a:r>
                      <a:endParaRPr lang="en-US" sz="16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dirty="0">
                          <a:effectLst/>
                        </a:rPr>
                        <a:t>21.92</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r h="258405">
                <a:tc>
                  <a:txBody>
                    <a:bodyPr/>
                    <a:lstStyle/>
                    <a:p>
                      <a:pPr algn="ctr">
                        <a:lnSpc>
                          <a:spcPct val="107000"/>
                        </a:lnSpc>
                        <a:spcAft>
                          <a:spcPts val="0"/>
                        </a:spcAft>
                      </a:pPr>
                      <a:r>
                        <a:rPr lang="en-US" sz="1200" dirty="0">
                          <a:solidFill>
                            <a:schemeClr val="tx1"/>
                          </a:solidFill>
                          <a:effectLst/>
                        </a:rPr>
                        <a:t>8</a:t>
                      </a:r>
                      <a:endParaRPr lang="en-US" sz="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0"/>
                        </a:spcAft>
                      </a:pPr>
                      <a:r>
                        <a:rPr lang="en-US" sz="1600" dirty="0">
                          <a:solidFill>
                            <a:schemeClr val="tx1"/>
                          </a:solidFill>
                          <a:effectLst/>
                        </a:rPr>
                        <a:t>21.735</a:t>
                      </a:r>
                      <a:endParaRPr lang="en-US" sz="16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5">
                        <a:lumMod val="40000"/>
                        <a:lumOff val="60000"/>
                      </a:schemeClr>
                    </a:solidFill>
                  </a:tcPr>
                </a:tc>
                <a:tc>
                  <a:txBody>
                    <a:bodyPr/>
                    <a:lstStyle/>
                    <a:p>
                      <a:pPr algn="ctr">
                        <a:lnSpc>
                          <a:spcPct val="107000"/>
                        </a:lnSpc>
                        <a:spcAft>
                          <a:spcPts val="0"/>
                        </a:spcAft>
                      </a:pPr>
                      <a:r>
                        <a:rPr lang="en-US" sz="1600" dirty="0">
                          <a:effectLst/>
                        </a:rPr>
                        <a:t>21.916</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solidFill>
                      <a:schemeClr val="accent6">
                        <a:lumMod val="40000"/>
                        <a:lumOff val="60000"/>
                      </a:schemeClr>
                    </a:solidFill>
                  </a:tcPr>
                </a:tc>
              </a:tr>
            </a:tbl>
          </a:graphicData>
        </a:graphic>
      </p:graphicFrame>
      <p:pic>
        <p:nvPicPr>
          <p:cNvPr id="3" name="صورة 2"/>
          <p:cNvPicPr/>
          <p:nvPr/>
        </p:nvPicPr>
        <p:blipFill>
          <a:blip r:embed="rId2"/>
          <a:stretch>
            <a:fillRect/>
          </a:stretch>
        </p:blipFill>
        <p:spPr>
          <a:xfrm>
            <a:off x="0" y="2939550"/>
            <a:ext cx="6737646" cy="2692127"/>
          </a:xfrm>
          <a:prstGeom prst="rect">
            <a:avLst/>
          </a:prstGeom>
        </p:spPr>
      </p:pic>
      <p:sp>
        <p:nvSpPr>
          <p:cNvPr id="4" name="مستطيل 3"/>
          <p:cNvSpPr/>
          <p:nvPr/>
        </p:nvSpPr>
        <p:spPr>
          <a:xfrm>
            <a:off x="381712" y="5737939"/>
            <a:ext cx="6856576" cy="646331"/>
          </a:xfrm>
          <a:prstGeom prst="rect">
            <a:avLst/>
          </a:prstGeom>
        </p:spPr>
        <p:txBody>
          <a:bodyPr wrap="square">
            <a:spAutoFit/>
          </a:bodyPr>
          <a:lstStyle/>
          <a:p>
            <a:r>
              <a:rPr lang="en-US"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Summary of Total Generation at max load, Loading</a:t>
            </a:r>
            <a:r>
              <a:rPr lang="en-US" dirty="0" smtClean="0">
                <a:solidFill>
                  <a:srgbClr val="FF0000"/>
                </a:solidFill>
                <a:effectLst/>
                <a:latin typeface="Times New Roman" panose="02020603050405020304" pitchFamily="18" charset="0"/>
                <a:ea typeface="Yu Mincho"/>
                <a:cs typeface="Arial" panose="020B0604020202020204" pitchFamily="34" charset="0"/>
              </a:rPr>
              <a:t> (add capacitor bank)</a:t>
            </a:r>
            <a:endParaRPr lang="en-US" dirty="0">
              <a:solidFill>
                <a:srgbClr val="FF0000"/>
              </a:solidFill>
            </a:endParaRPr>
          </a:p>
        </p:txBody>
      </p:sp>
      <p:sp>
        <p:nvSpPr>
          <p:cNvPr id="5" name="مستطيل 4"/>
          <p:cNvSpPr/>
          <p:nvPr/>
        </p:nvSpPr>
        <p:spPr>
          <a:xfrm>
            <a:off x="6347151" y="3078539"/>
            <a:ext cx="6096000" cy="523220"/>
          </a:xfrm>
          <a:prstGeom prst="rect">
            <a:avLst/>
          </a:prstGeom>
        </p:spPr>
        <p:txBody>
          <a:bodyPr>
            <a:spAutoFit/>
          </a:bodyPr>
          <a:lstStyle/>
          <a:p>
            <a:pPr>
              <a:spcAft>
                <a:spcPts val="800"/>
              </a:spcAft>
            </a:pPr>
            <a:r>
              <a:rPr lang="en-US" sz="1400" b="1" cap="small" spc="30" dirty="0" smtClean="0">
                <a:solidFill>
                  <a:schemeClr val="accent5">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VOLTAGE AFTER ADDING NEW CONNECTION POINT &amp;COMPARING THE VOLTAGES WITH MAXIMUM LOAD CASE.</a:t>
            </a:r>
            <a:endParaRPr lang="en-US" sz="2000" b="1" cap="small" spc="30" dirty="0">
              <a:solidFill>
                <a:schemeClr val="accent5">
                  <a:lumMod val="50000"/>
                </a:schemeClr>
              </a:solidFill>
              <a:effectLst/>
              <a:latin typeface="Times New Roman" panose="02020603050405020304" pitchFamily="18" charset="0"/>
              <a:ea typeface="Times New Roman" panose="02020603050405020304" pitchFamily="18" charset="0"/>
              <a:cs typeface="Arial" panose="020B0604020202020204" pitchFamily="34" charset="0"/>
            </a:endParaRPr>
          </a:p>
        </p:txBody>
      </p:sp>
      <p:sp>
        <p:nvSpPr>
          <p:cNvPr id="6" name="سهم لأعلى 5"/>
          <p:cNvSpPr/>
          <p:nvPr/>
        </p:nvSpPr>
        <p:spPr>
          <a:xfrm rot="5400000">
            <a:off x="2257279" y="5003639"/>
            <a:ext cx="274320" cy="739140"/>
          </a:xfrm>
          <a:prstGeom prst="upArrow">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16448722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87121" y="0"/>
            <a:ext cx="6146234" cy="461665"/>
          </a:xfrm>
          <a:prstGeom prst="rect">
            <a:avLst/>
          </a:prstGeom>
        </p:spPr>
        <p:txBody>
          <a:bodyPr wrap="none">
            <a:spAutoFit/>
          </a:bodyPr>
          <a:lstStyle/>
          <a:p>
            <a:pPr>
              <a:spcBef>
                <a:spcPts val="1600"/>
              </a:spcBef>
              <a:spcAft>
                <a:spcPts val="0"/>
              </a:spcAft>
            </a:pPr>
            <a:r>
              <a:rPr lang="en-US" sz="2400" b="1" kern="0" dirty="0" smtClean="0">
                <a:solidFill>
                  <a:schemeClr val="accent4">
                    <a:lumMod val="75000"/>
                  </a:schemeClr>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Results And Analysis for </a:t>
            </a:r>
            <a:r>
              <a:rPr lang="en-US" sz="2400" b="1" kern="0" dirty="0" err="1" smtClean="0">
                <a:solidFill>
                  <a:schemeClr val="accent4">
                    <a:lumMod val="75000"/>
                  </a:schemeClr>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kufr’Rai</a:t>
            </a:r>
            <a:r>
              <a:rPr lang="en-US" sz="2400" b="1" kern="0" dirty="0" smtClean="0">
                <a:solidFill>
                  <a:schemeClr val="accent4">
                    <a:lumMod val="75000"/>
                  </a:schemeClr>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 network</a:t>
            </a:r>
            <a:endParaRPr lang="en-US" sz="1600" b="1" kern="0" dirty="0">
              <a:solidFill>
                <a:schemeClr val="accent4">
                  <a:lumMod val="75000"/>
                </a:schemeClr>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p:txBody>
      </p:sp>
      <p:pic>
        <p:nvPicPr>
          <p:cNvPr id="3" name="صورة 2"/>
          <p:cNvPicPr/>
          <p:nvPr/>
        </p:nvPicPr>
        <p:blipFill>
          <a:blip r:embed="rId2"/>
          <a:stretch>
            <a:fillRect/>
          </a:stretch>
        </p:blipFill>
        <p:spPr>
          <a:xfrm>
            <a:off x="4774223" y="501162"/>
            <a:ext cx="7417777" cy="5772589"/>
          </a:xfrm>
          <a:prstGeom prst="rect">
            <a:avLst/>
          </a:prstGeom>
        </p:spPr>
      </p:pic>
      <p:sp>
        <p:nvSpPr>
          <p:cNvPr id="4" name="مستطيل 3"/>
          <p:cNvSpPr/>
          <p:nvPr/>
        </p:nvSpPr>
        <p:spPr>
          <a:xfrm>
            <a:off x="7722617" y="6273751"/>
            <a:ext cx="2214068" cy="369332"/>
          </a:xfrm>
          <a:prstGeom prst="rect">
            <a:avLst/>
          </a:prstGeom>
        </p:spPr>
        <p:txBody>
          <a:bodyPr wrap="none">
            <a:spAutoFit/>
          </a:bodyPr>
          <a:lstStyle/>
          <a:p>
            <a:pPr>
              <a:spcBef>
                <a:spcPts val="200"/>
              </a:spcBef>
              <a:spcAft>
                <a:spcPts val="0"/>
              </a:spcAft>
            </a:pPr>
            <a:r>
              <a:rPr lang="en-US" b="1"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dirty="0" smtClean="0">
                <a:solidFill>
                  <a:srgbClr val="002060"/>
                </a:solidFill>
                <a:effectLst/>
                <a:latin typeface="Cambria" panose="02040503050406030204" pitchFamily="18" charset="0"/>
                <a:ea typeface="Times New Roman" panose="02020603050405020304" pitchFamily="18" charset="0"/>
                <a:cs typeface="Times New Roman" panose="02020603050405020304" pitchFamily="18" charset="0"/>
              </a:rPr>
              <a:t>The original  case </a:t>
            </a:r>
            <a:endParaRPr lang="en-US" b="1" dirty="0">
              <a:solidFill>
                <a:srgbClr val="C45911"/>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9" name="جدول 8"/>
          <p:cNvGraphicFramePr>
            <a:graphicFrameLocks noGrp="1"/>
          </p:cNvGraphicFramePr>
          <p:nvPr>
            <p:extLst>
              <p:ext uri="{D42A27DB-BD31-4B8C-83A1-F6EECF244321}">
                <p14:modId xmlns:p14="http://schemas.microsoft.com/office/powerpoint/2010/main" val="4056301665"/>
              </p:ext>
            </p:extLst>
          </p:nvPr>
        </p:nvGraphicFramePr>
        <p:xfrm>
          <a:off x="-85457" y="597877"/>
          <a:ext cx="4927022" cy="5634857"/>
        </p:xfrm>
        <a:graphic>
          <a:graphicData uri="http://schemas.openxmlformats.org/drawingml/2006/table">
            <a:tbl>
              <a:tblPr firstRow="1" firstCol="1" bandRow="1">
                <a:tableStyleId>{69CF1AB2-1976-4502-BF36-3FF5EA218861}</a:tableStyleId>
              </a:tblPr>
              <a:tblGrid>
                <a:gridCol w="1965855"/>
                <a:gridCol w="1319858"/>
                <a:gridCol w="1641309"/>
              </a:tblGrid>
              <a:tr h="762880">
                <a:tc>
                  <a:txBody>
                    <a:bodyPr/>
                    <a:lstStyle/>
                    <a:p>
                      <a:pPr algn="ctr">
                        <a:lnSpc>
                          <a:spcPct val="107000"/>
                        </a:lnSpc>
                        <a:spcAft>
                          <a:spcPts val="0"/>
                        </a:spcAft>
                      </a:pPr>
                      <a:r>
                        <a:rPr lang="en-US" sz="1200" dirty="0">
                          <a:effectLst/>
                        </a:rPr>
                        <a:t> </a:t>
                      </a:r>
                    </a:p>
                    <a:p>
                      <a:pPr algn="ctr">
                        <a:lnSpc>
                          <a:spcPct val="107000"/>
                        </a:lnSpc>
                        <a:spcAft>
                          <a:spcPts val="0"/>
                        </a:spcAft>
                      </a:pPr>
                      <a:r>
                        <a:rPr lang="en-US" sz="1200" dirty="0">
                          <a:effectLst/>
                        </a:rPr>
                        <a:t>NO.OF BUS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Voltage in maximum load</a:t>
                      </a:r>
                    </a:p>
                    <a:p>
                      <a:pPr algn="ctr">
                        <a:lnSpc>
                          <a:spcPct val="107000"/>
                        </a:lnSpc>
                        <a:spcAft>
                          <a:spcPts val="0"/>
                        </a:spcAft>
                      </a:pPr>
                      <a:r>
                        <a:rPr lang="en-US" sz="1200" b="1">
                          <a:effectLst/>
                        </a:rPr>
                        <a:t> case(%V)</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Voltage after adding </a:t>
                      </a:r>
                      <a:br>
                        <a:rPr lang="en-US" sz="1200" b="1">
                          <a:effectLst/>
                        </a:rPr>
                      </a:br>
                      <a:r>
                        <a:rPr lang="en-US" sz="1200" b="1">
                          <a:effectLst/>
                        </a:rPr>
                        <a:t>connection point and a new transformers (%V)</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74755">
                <a:tc>
                  <a:txBody>
                    <a:bodyPr/>
                    <a:lstStyle/>
                    <a:p>
                      <a:pPr algn="ctr">
                        <a:lnSpc>
                          <a:spcPct val="107000"/>
                        </a:lnSpc>
                        <a:spcAft>
                          <a:spcPts val="0"/>
                        </a:spcAft>
                      </a:pPr>
                      <a:r>
                        <a:rPr lang="en-US" sz="1200">
                          <a:effectLst/>
                        </a:rPr>
                        <a:t>25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1">
                        <a:lnSpc>
                          <a:spcPct val="107000"/>
                        </a:lnSpc>
                        <a:spcAft>
                          <a:spcPts val="0"/>
                        </a:spcAft>
                      </a:pPr>
                      <a:r>
                        <a:rPr lang="en-US" sz="1200" b="1" dirty="0" smtClean="0">
                          <a:effectLst/>
                        </a:rPr>
                        <a:t>99.99</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1">
                        <a:lnSpc>
                          <a:spcPct val="107000"/>
                        </a:lnSpc>
                        <a:spcAft>
                          <a:spcPts val="0"/>
                        </a:spcAft>
                      </a:pPr>
                      <a:r>
                        <a:rPr lang="en-US" sz="1200" b="1" dirty="0" smtClean="0">
                          <a:effectLst/>
                        </a:rPr>
                        <a:t>99.99</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97.94</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98.43</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99.99</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99.99</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97.85</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99.75</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99.98</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99.97</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99.97</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99.97</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98.04</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98.04</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97.87</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dirty="0" smtClean="0">
                          <a:effectLst/>
                        </a:rPr>
                        <a:t>97.97</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99.96</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99.96</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a:effectLst/>
                        </a:rPr>
                        <a:t>99.93</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a:effectLst/>
                        </a:rPr>
                        <a:t>99.93</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97.43</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98.93</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27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99.93</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99.96</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99.66</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99.88</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26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99.9</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99.96</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19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99.88</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99.89</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20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a:effectLst/>
                        </a:rPr>
                        <a:t>97.75</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tabLst>
                          <a:tab pos="190500" algn="l"/>
                        </a:tabLst>
                      </a:pPr>
                      <a:r>
                        <a:rPr lang="en-US" sz="1200" b="1" dirty="0" smtClean="0">
                          <a:effectLst/>
                        </a:rPr>
                        <a:t>97.93</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a:lnSpc>
                          <a:spcPct val="107000"/>
                        </a:lnSpc>
                        <a:spcAft>
                          <a:spcPts val="0"/>
                        </a:spcAft>
                      </a:pPr>
                      <a:r>
                        <a:rPr lang="en-US" sz="1200">
                          <a:effectLst/>
                        </a:rPr>
                        <a:t>22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1">
                        <a:lnSpc>
                          <a:spcPct val="107000"/>
                        </a:lnSpc>
                        <a:spcAft>
                          <a:spcPts val="0"/>
                        </a:spcAft>
                        <a:tabLst>
                          <a:tab pos="190500" algn="l"/>
                        </a:tabLst>
                      </a:pPr>
                      <a:r>
                        <a:rPr lang="ar-SA" sz="1200" b="1">
                          <a:effectLst/>
                        </a:rPr>
                        <a:t>97.74</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en-US" sz="1200" b="1" dirty="0" smtClean="0">
                          <a:effectLst/>
                        </a:rPr>
                        <a:t>98.74</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rtl="1">
                        <a:lnSpc>
                          <a:spcPct val="107000"/>
                        </a:lnSpc>
                        <a:spcAft>
                          <a:spcPts val="0"/>
                        </a:spcAft>
                      </a:pPr>
                      <a:r>
                        <a:rPr lang="en-US" sz="1200" dirty="0" smtClean="0">
                          <a:effectLst/>
                        </a:rPr>
                        <a:t>31 </a:t>
                      </a:r>
                      <a:r>
                        <a:rPr lang="ar-SA" sz="1200" dirty="0" smtClean="0">
                          <a:effectLst/>
                        </a:rPr>
                        <a:t>جديد</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tabLst>
                          <a:tab pos="190500" algn="l"/>
                        </a:tabLst>
                      </a:pPr>
                      <a:r>
                        <a:rPr lang="ar-SA" sz="1200" b="1">
                          <a:effectLst/>
                        </a:rPr>
                        <a:t>-</a:t>
                      </a:r>
                      <a:endParaRPr lang="en-US" sz="12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smtClean="0">
                          <a:effectLst/>
                        </a:rPr>
                        <a:t>97</a:t>
                      </a:r>
                      <a:r>
                        <a:rPr lang="ar-SA" sz="1200" b="1" dirty="0" smtClean="0">
                          <a:effectLst/>
                        </a:rPr>
                        <a:t>.</a:t>
                      </a:r>
                      <a:r>
                        <a:rPr lang="en-US" sz="1200" b="1" dirty="0" smtClean="0">
                          <a:effectLst/>
                        </a:rPr>
                        <a:t>39</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254293">
                <a:tc>
                  <a:txBody>
                    <a:bodyPr/>
                    <a:lstStyle/>
                    <a:p>
                      <a:pPr algn="ctr" rtl="1">
                        <a:lnSpc>
                          <a:spcPct val="107000"/>
                        </a:lnSpc>
                        <a:spcAft>
                          <a:spcPts val="0"/>
                        </a:spcAft>
                      </a:pPr>
                      <a:r>
                        <a:rPr lang="ar-SA" sz="1200" dirty="0">
                          <a:effectLst/>
                        </a:rPr>
                        <a:t> جديد </a:t>
                      </a:r>
                      <a:r>
                        <a:rPr lang="en-US" sz="1200" dirty="0" smtClean="0">
                          <a:effectLst/>
                        </a:rPr>
                        <a:t>29</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1">
                        <a:lnSpc>
                          <a:spcPct val="107000"/>
                        </a:lnSpc>
                        <a:spcAft>
                          <a:spcPts val="0"/>
                        </a:spcAft>
                        <a:tabLst>
                          <a:tab pos="190500" algn="l"/>
                        </a:tabLst>
                      </a:pPr>
                      <a:r>
                        <a:rPr lang="ar-SA" sz="1200" b="1" dirty="0">
                          <a:effectLst/>
                        </a:rPr>
                        <a:t>-</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smtClean="0">
                          <a:effectLst/>
                        </a:rPr>
                        <a:t>97.99</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bl>
          </a:graphicData>
        </a:graphic>
      </p:graphicFrame>
      <p:sp>
        <p:nvSpPr>
          <p:cNvPr id="10" name="مستطيل 9"/>
          <p:cNvSpPr/>
          <p:nvPr/>
        </p:nvSpPr>
        <p:spPr>
          <a:xfrm>
            <a:off x="0" y="6209935"/>
            <a:ext cx="5392395" cy="707886"/>
          </a:xfrm>
          <a:prstGeom prst="rect">
            <a:avLst/>
          </a:prstGeom>
        </p:spPr>
        <p:txBody>
          <a:bodyPr wrap="square">
            <a:spAutoFit/>
          </a:bodyPr>
          <a:lstStyle/>
          <a:p>
            <a:r>
              <a:rPr lang="en-US" sz="2000" b="1" dirty="0" smtClean="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bus voltages after adding new transformers and the connection point </a:t>
            </a:r>
            <a:endParaRPr lang="en-US" sz="2000" b="1" dirty="0">
              <a:solidFill>
                <a:schemeClr val="tx2"/>
              </a:solidFill>
            </a:endParaRPr>
          </a:p>
        </p:txBody>
      </p:sp>
    </p:spTree>
    <p:extLst>
      <p:ext uri="{BB962C8B-B14F-4D97-AF65-F5344CB8AC3E}">
        <p14:creationId xmlns:p14="http://schemas.microsoft.com/office/powerpoint/2010/main" val="9040754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0" y="0"/>
            <a:ext cx="6976632" cy="4931992"/>
          </a:xfrm>
          <a:prstGeom prst="rect">
            <a:avLst/>
          </a:prstGeom>
        </p:spPr>
      </p:pic>
      <p:sp>
        <p:nvSpPr>
          <p:cNvPr id="3" name="سهم للأسفل 2"/>
          <p:cNvSpPr/>
          <p:nvPr/>
        </p:nvSpPr>
        <p:spPr>
          <a:xfrm rot="9452654">
            <a:off x="5902301" y="3556914"/>
            <a:ext cx="199390" cy="581660"/>
          </a:xfrm>
          <a:prstGeom prst="downArrow">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سهم للأسفل 3"/>
          <p:cNvSpPr/>
          <p:nvPr/>
        </p:nvSpPr>
        <p:spPr>
          <a:xfrm rot="19205706">
            <a:off x="489612" y="1488725"/>
            <a:ext cx="222885" cy="6502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سهم للأسفل 4"/>
          <p:cNvSpPr/>
          <p:nvPr/>
        </p:nvSpPr>
        <p:spPr>
          <a:xfrm rot="18134998">
            <a:off x="1492036" y="392429"/>
            <a:ext cx="200660" cy="5867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6" name="صورة 5" descr="R:\مشروع اضافة محول\20210502_12103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9011457" y="324361"/>
            <a:ext cx="3604260" cy="2834640"/>
          </a:xfrm>
          <a:prstGeom prst="rect">
            <a:avLst/>
          </a:prstGeom>
          <a:ln>
            <a:noFill/>
          </a:ln>
          <a:effectLst>
            <a:softEdge rad="112500"/>
          </a:effectLst>
        </p:spPr>
      </p:pic>
      <p:pic>
        <p:nvPicPr>
          <p:cNvPr id="7" name="صورة 6" descr="R:\مشروع اضافة محول\20210502_12105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610910" y="633062"/>
            <a:ext cx="3452495" cy="2361565"/>
          </a:xfrm>
          <a:prstGeom prst="rect">
            <a:avLst/>
          </a:prstGeom>
          <a:ln>
            <a:noFill/>
          </a:ln>
          <a:effectLst>
            <a:softEdge rad="112500"/>
          </a:effectLst>
        </p:spPr>
      </p:pic>
      <p:sp>
        <p:nvSpPr>
          <p:cNvPr id="8" name="مستطيل 7"/>
          <p:cNvSpPr/>
          <p:nvPr/>
        </p:nvSpPr>
        <p:spPr>
          <a:xfrm>
            <a:off x="5254501" y="4460421"/>
            <a:ext cx="6976406" cy="2397579"/>
          </a:xfrm>
          <a:prstGeom prst="rect">
            <a:avLst/>
          </a:prstGeom>
        </p:spPr>
        <p:txBody>
          <a:bodyPr wrap="square">
            <a:spAutoFit/>
          </a:bodyPr>
          <a:lstStyle/>
          <a:p>
            <a:pPr>
              <a:lnSpc>
                <a:spcPct val="107000"/>
              </a:lnSpc>
              <a:spcAft>
                <a:spcPts val="800"/>
              </a:spcAft>
            </a:pPr>
            <a:r>
              <a:rPr lang="en-US" sz="2000" b="1" dirty="0" smtClean="0">
                <a:solidFill>
                  <a:schemeClr val="tx2"/>
                </a:solidFill>
                <a:effectLst/>
                <a:ea typeface="Times New Roman" panose="02020603050405020304" pitchFamily="18" charset="0"/>
                <a:cs typeface="Arial" panose="020B0604020202020204" pitchFamily="34" charset="0"/>
              </a:rPr>
              <a:t>We have developed the internal electricity network for the town of </a:t>
            </a:r>
            <a:r>
              <a:rPr lang="en-US" sz="2000" b="1" dirty="0" err="1" smtClean="0">
                <a:solidFill>
                  <a:schemeClr val="tx2"/>
                </a:solidFill>
                <a:effectLst/>
                <a:ea typeface="Times New Roman" panose="02020603050405020304" pitchFamily="18" charset="0"/>
                <a:cs typeface="Arial" panose="020B0604020202020204" pitchFamily="34" charset="0"/>
              </a:rPr>
              <a:t>Kafr</a:t>
            </a:r>
            <a:r>
              <a:rPr lang="en-US" sz="2000" b="1" dirty="0" smtClean="0">
                <a:solidFill>
                  <a:schemeClr val="tx2"/>
                </a:solidFill>
                <a:effectLst/>
                <a:ea typeface="Times New Roman" panose="02020603050405020304" pitchFamily="18" charset="0"/>
                <a:cs typeface="Arial" panose="020B0604020202020204" pitchFamily="34" charset="0"/>
              </a:rPr>
              <a:t> Ray</a:t>
            </a:r>
            <a:r>
              <a:rPr lang="en-US" b="1" dirty="0" smtClean="0">
                <a:solidFill>
                  <a:schemeClr val="tx2"/>
                </a:solidFill>
                <a:effectLst/>
                <a:ea typeface="Times New Roman" panose="02020603050405020304" pitchFamily="18" charset="0"/>
                <a:cs typeface="Arial" panose="020B0604020202020204" pitchFamily="34" charset="0"/>
              </a:rPr>
              <a:t> </a:t>
            </a:r>
            <a:r>
              <a:rPr lang="en-US" sz="2000" b="1" dirty="0" smtClean="0">
                <a:solidFill>
                  <a:schemeClr val="tx2"/>
                </a:solidFill>
                <a:effectLst/>
                <a:ea typeface="Times New Roman" panose="02020603050405020304" pitchFamily="18" charset="0"/>
                <a:cs typeface="Arial" panose="020B0604020202020204" pitchFamily="34" charset="0"/>
              </a:rPr>
              <a:t>(Low Voltage) In conjunction with the improvement of the (High Voltage) network, where new electrical transformers were added to the internal network, which led to the improvement of electricity in remote areas and on the outskirts of the town. This was documented in pictures during work</a:t>
            </a:r>
            <a:endParaRPr lang="en-US" b="1" dirty="0">
              <a:solidFill>
                <a:schemeClr val="tx2"/>
              </a:solidFill>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90147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theme/_rels/them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5.xml><?xml version="1.0" encoding="utf-8"?>
<a:theme xmlns:a="http://schemas.openxmlformats.org/drawingml/2006/main" name="1_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6.xml><?xml version="1.0" encoding="utf-8"?>
<a:theme xmlns:a="http://schemas.openxmlformats.org/drawingml/2006/main" name="2_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7.xml><?xml version="1.0" encoding="utf-8"?>
<a:theme xmlns:a="http://schemas.openxmlformats.org/drawingml/2006/main" name="1_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8.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9.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عضوي">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262</TotalTime>
  <Words>559</Words>
  <Application>Microsoft Office PowerPoint</Application>
  <PresentationFormat>ملء الشاشة</PresentationFormat>
  <Paragraphs>143</Paragraphs>
  <Slides>12</Slides>
  <Notes>0</Notes>
  <HiddenSlides>0</HiddenSlides>
  <MMClips>0</MMClips>
  <ScaleCrop>false</ScaleCrop>
  <HeadingPairs>
    <vt:vector size="8" baseType="variant">
      <vt:variant>
        <vt:lpstr>الخطوط المستخدمة</vt:lpstr>
      </vt:variant>
      <vt:variant>
        <vt:i4>15</vt:i4>
      </vt:variant>
      <vt:variant>
        <vt:lpstr>نسق</vt:lpstr>
      </vt:variant>
      <vt:variant>
        <vt:i4>9</vt:i4>
      </vt:variant>
      <vt:variant>
        <vt:lpstr>خوادم OLE مضمنة</vt:lpstr>
      </vt:variant>
      <vt:variant>
        <vt:i4>1</vt:i4>
      </vt:variant>
      <vt:variant>
        <vt:lpstr>عناوين الشرائح</vt:lpstr>
      </vt:variant>
      <vt:variant>
        <vt:i4>12</vt:i4>
      </vt:variant>
    </vt:vector>
  </HeadingPairs>
  <TitlesOfParts>
    <vt:vector size="37" baseType="lpstr">
      <vt:lpstr>Arial Unicode MS</vt:lpstr>
      <vt:lpstr>Algerian</vt:lpstr>
      <vt:lpstr>Arial</vt:lpstr>
      <vt:lpstr>Calibri</vt:lpstr>
      <vt:lpstr>Calibri Light</vt:lpstr>
      <vt:lpstr>Cambria</vt:lpstr>
      <vt:lpstr>Century Gothic</vt:lpstr>
      <vt:lpstr>Courier New</vt:lpstr>
      <vt:lpstr>Garamond</vt:lpstr>
      <vt:lpstr>Symbol</vt:lpstr>
      <vt:lpstr>Tahoma</vt:lpstr>
      <vt:lpstr>Times New Roman</vt:lpstr>
      <vt:lpstr>Trebuchet MS</vt:lpstr>
      <vt:lpstr>Wingdings 3</vt:lpstr>
      <vt:lpstr>Yu Mincho</vt:lpstr>
      <vt:lpstr>نسق Office</vt:lpstr>
      <vt:lpstr>واجهة</vt:lpstr>
      <vt:lpstr>ربطة</vt:lpstr>
      <vt:lpstr>شريحة</vt:lpstr>
      <vt:lpstr>1_ربطة</vt:lpstr>
      <vt:lpstr>2_ربطة</vt:lpstr>
      <vt:lpstr>1_واجهة</vt:lpstr>
      <vt:lpstr>أثر رجعي</vt:lpstr>
      <vt:lpstr>عضوي</vt:lpstr>
      <vt:lpstr>Document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حساب Microsoft</dc:creator>
  <cp:lastModifiedBy>حساب Microsoft</cp:lastModifiedBy>
  <cp:revision>28</cp:revision>
  <dcterms:created xsi:type="dcterms:W3CDTF">2021-12-27T17:38:48Z</dcterms:created>
  <dcterms:modified xsi:type="dcterms:W3CDTF">2021-12-28T08:41:31Z</dcterms:modified>
</cp:coreProperties>
</file>