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4">
  <p:sldMasterIdLst>
    <p:sldMasterId id="2147483780" r:id="rId1"/>
  </p:sldMasterIdLst>
  <p:notesMasterIdLst>
    <p:notesMasterId r:id="rId94"/>
  </p:notesMasterIdLst>
  <p:sldIdLst>
    <p:sldId id="368" r:id="rId2"/>
    <p:sldId id="369" r:id="rId3"/>
    <p:sldId id="256" r:id="rId4"/>
    <p:sldId id="258" r:id="rId5"/>
    <p:sldId id="262" r:id="rId6"/>
    <p:sldId id="264" r:id="rId7"/>
    <p:sldId id="259" r:id="rId8"/>
    <p:sldId id="268" r:id="rId9"/>
    <p:sldId id="275" r:id="rId10"/>
    <p:sldId id="288" r:id="rId11"/>
    <p:sldId id="289" r:id="rId12"/>
    <p:sldId id="290" r:id="rId13"/>
    <p:sldId id="291" r:id="rId14"/>
    <p:sldId id="380" r:id="rId15"/>
    <p:sldId id="383" r:id="rId16"/>
    <p:sldId id="381" r:id="rId17"/>
    <p:sldId id="359" r:id="rId18"/>
    <p:sldId id="362" r:id="rId19"/>
    <p:sldId id="408" r:id="rId20"/>
    <p:sldId id="409" r:id="rId21"/>
    <p:sldId id="410" r:id="rId22"/>
    <p:sldId id="370" r:id="rId23"/>
    <p:sldId id="411" r:id="rId24"/>
    <p:sldId id="371" r:id="rId25"/>
    <p:sldId id="372" r:id="rId26"/>
    <p:sldId id="412" r:id="rId27"/>
    <p:sldId id="413" r:id="rId28"/>
    <p:sldId id="414" r:id="rId29"/>
    <p:sldId id="415" r:id="rId30"/>
    <p:sldId id="416" r:id="rId31"/>
    <p:sldId id="417" r:id="rId32"/>
    <p:sldId id="418" r:id="rId33"/>
    <p:sldId id="419" r:id="rId34"/>
    <p:sldId id="420" r:id="rId35"/>
    <p:sldId id="421" r:id="rId36"/>
    <p:sldId id="373" r:id="rId37"/>
    <p:sldId id="374" r:id="rId38"/>
    <p:sldId id="375" r:id="rId39"/>
    <p:sldId id="378" r:id="rId40"/>
    <p:sldId id="376" r:id="rId41"/>
    <p:sldId id="377" r:id="rId42"/>
    <p:sldId id="422" r:id="rId43"/>
    <p:sldId id="423" r:id="rId44"/>
    <p:sldId id="424" r:id="rId45"/>
    <p:sldId id="425" r:id="rId46"/>
    <p:sldId id="426" r:id="rId47"/>
    <p:sldId id="427" r:id="rId48"/>
    <p:sldId id="428" r:id="rId49"/>
    <p:sldId id="429" r:id="rId50"/>
    <p:sldId id="430" r:id="rId51"/>
    <p:sldId id="431" r:id="rId52"/>
    <p:sldId id="432" r:id="rId53"/>
    <p:sldId id="433" r:id="rId54"/>
    <p:sldId id="434" r:id="rId55"/>
    <p:sldId id="435" r:id="rId56"/>
    <p:sldId id="436" r:id="rId57"/>
    <p:sldId id="437" r:id="rId58"/>
    <p:sldId id="438" r:id="rId59"/>
    <p:sldId id="439" r:id="rId60"/>
    <p:sldId id="440" r:id="rId61"/>
    <p:sldId id="441" r:id="rId62"/>
    <p:sldId id="442" r:id="rId63"/>
    <p:sldId id="327" r:id="rId64"/>
    <p:sldId id="328" r:id="rId65"/>
    <p:sldId id="329" r:id="rId66"/>
    <p:sldId id="330" r:id="rId67"/>
    <p:sldId id="406" r:id="rId68"/>
    <p:sldId id="399" r:id="rId69"/>
    <p:sldId id="400" r:id="rId70"/>
    <p:sldId id="401" r:id="rId71"/>
    <p:sldId id="402" r:id="rId72"/>
    <p:sldId id="403" r:id="rId73"/>
    <p:sldId id="407" r:id="rId74"/>
    <p:sldId id="385" r:id="rId75"/>
    <p:sldId id="387" r:id="rId76"/>
    <p:sldId id="386" r:id="rId77"/>
    <p:sldId id="292" r:id="rId78"/>
    <p:sldId id="293" r:id="rId79"/>
    <p:sldId id="336" r:id="rId80"/>
    <p:sldId id="405" r:id="rId81"/>
    <p:sldId id="337" r:id="rId82"/>
    <p:sldId id="338" r:id="rId83"/>
    <p:sldId id="388" r:id="rId84"/>
    <p:sldId id="339" r:id="rId85"/>
    <p:sldId id="389" r:id="rId86"/>
    <p:sldId id="341" r:id="rId87"/>
    <p:sldId id="390" r:id="rId88"/>
    <p:sldId id="343" r:id="rId89"/>
    <p:sldId id="344" r:id="rId90"/>
    <p:sldId id="443" r:id="rId91"/>
    <p:sldId id="444" r:id="rId92"/>
    <p:sldId id="391" r:id="rId9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66" autoAdjust="0"/>
    <p:restoredTop sz="94662" autoAdjust="0"/>
  </p:normalViewPr>
  <p:slideViewPr>
    <p:cSldViewPr>
      <p:cViewPr>
        <p:scale>
          <a:sx n="71" d="100"/>
          <a:sy n="71" d="100"/>
        </p:scale>
        <p:origin x="-732" y="-24"/>
      </p:cViewPr>
      <p:guideLst>
        <p:guide orient="horz" pos="2160"/>
        <p:guide pos="2880"/>
      </p:guideLst>
    </p:cSldViewPr>
  </p:slideViewPr>
  <p:outlineViewPr>
    <p:cViewPr>
      <p:scale>
        <a:sx n="33" d="100"/>
        <a:sy n="33" d="100"/>
      </p:scale>
      <p:origin x="12"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BD0E0D7-4B37-4BDB-97B9-8CE7E20ED468}" type="datetimeFigureOut">
              <a:rPr lang="ar-SA" smtClean="0"/>
              <a:pPr/>
              <a:t>02/04/1439</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8DE160B-C9E4-404F-94A1-A52888254F33}" type="slidenum">
              <a:rPr lang="ar-SA" smtClean="0"/>
              <a:pPr/>
              <a:t>‹#›</a:t>
            </a:fld>
            <a:endParaRPr lang="ar-SA"/>
          </a:p>
        </p:txBody>
      </p:sp>
    </p:spTree>
    <p:extLst>
      <p:ext uri="{BB962C8B-B14F-4D97-AF65-F5344CB8AC3E}">
        <p14:creationId xmlns:p14="http://schemas.microsoft.com/office/powerpoint/2010/main" xmlns="" val="389575162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F8DE160B-C9E4-404F-94A1-A52888254F33}" type="slidenum">
              <a:rPr lang="ar-SA" smtClean="0"/>
              <a:pPr/>
              <a:t>4</a:t>
            </a:fld>
            <a:endParaRPr lang="ar-SA"/>
          </a:p>
        </p:txBody>
      </p:sp>
    </p:spTree>
    <p:extLst>
      <p:ext uri="{BB962C8B-B14F-4D97-AF65-F5344CB8AC3E}">
        <p14:creationId xmlns:p14="http://schemas.microsoft.com/office/powerpoint/2010/main" xmlns="" val="24931830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DE160B-C9E4-404F-94A1-A52888254F33}" type="slidenum">
              <a:rPr lang="ar-SA" smtClean="0"/>
              <a:pPr/>
              <a:t>63</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DE160B-C9E4-404F-94A1-A52888254F33}" type="slidenum">
              <a:rPr lang="ar-SA" smtClean="0"/>
              <a:pPr/>
              <a:t>75</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1B8ABB09-4A1D-463E-8065-109CC2B7EFAA}" type="datetimeFigureOut">
              <a:rPr lang="ar-SA" smtClean="0"/>
              <a:pPr/>
              <a:t>02/04/1439</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1B8ABB09-4A1D-463E-8065-109CC2B7EFAA}" type="datetimeFigureOut">
              <a:rPr lang="ar-SA" smtClean="0"/>
              <a:pPr/>
              <a:t>02/04/1439</a:t>
            </a:fld>
            <a:endParaRPr lang="ar-SA"/>
          </a:p>
        </p:txBody>
      </p:sp>
      <p:sp>
        <p:nvSpPr>
          <p:cNvPr id="9" name="عنصر نائب لرقم الشريحة 8"/>
          <p:cNvSpPr>
            <a:spLocks noGrp="1"/>
          </p:cNvSpPr>
          <p:nvPr>
            <p:ph type="sldNum" sz="quarter" idx="15"/>
          </p:nvPr>
        </p:nvSpPr>
        <p:spPr/>
        <p:txBody>
          <a:bodyPr rtlCol="0"/>
          <a:lstStyle/>
          <a:p>
            <a:fld id="{0B34F065-1154-456A-91E3-76DE8E75E17B}" type="slidenum">
              <a:rPr lang="ar-SA" smtClean="0"/>
              <a:pPr/>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1B8ABB09-4A1D-463E-8065-109CC2B7EFAA}" type="datetimeFigureOut">
              <a:rPr lang="ar-SA" smtClean="0"/>
              <a:pPr/>
              <a:t>02/04/1439</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02/04/1439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1B8ABB09-4A1D-463E-8065-109CC2B7EFAA}" type="datetimeFigureOut">
              <a:rPr lang="ar-SA" smtClean="0"/>
              <a:pPr/>
              <a:t>02/04/1439</a:t>
            </a:fld>
            <a:endParaRPr lang="ar-SA"/>
          </a:p>
        </p:txBody>
      </p:sp>
      <p:sp>
        <p:nvSpPr>
          <p:cNvPr id="7" name="عنصر نائب لرقم الشريحة 6"/>
          <p:cNvSpPr>
            <a:spLocks noGrp="1"/>
          </p:cNvSpPr>
          <p:nvPr>
            <p:ph type="sldNum" sz="quarter" idx="11"/>
          </p:nvPr>
        </p:nvSpPr>
        <p:spPr/>
        <p:txBody>
          <a:bodyPr rtlCol="0"/>
          <a:lstStyle/>
          <a:p>
            <a:fld id="{0B34F065-1154-456A-91E3-76DE8E75E17B}" type="slidenum">
              <a:rPr lang="ar-SA" smtClean="0"/>
              <a:pPr/>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02/04/1439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1B8ABB09-4A1D-463E-8065-109CC2B7EFAA}" type="datetimeFigureOut">
              <a:rPr lang="ar-SA" smtClean="0"/>
              <a:pPr/>
              <a:t>02/04/1439</a:t>
            </a:fld>
            <a:endParaRPr lang="ar-SA"/>
          </a:p>
        </p:txBody>
      </p:sp>
      <p:sp>
        <p:nvSpPr>
          <p:cNvPr id="22" name="عنصر نائب لرقم الشريحة 21"/>
          <p:cNvSpPr>
            <a:spLocks noGrp="1"/>
          </p:cNvSpPr>
          <p:nvPr>
            <p:ph type="sldNum" sz="quarter" idx="15"/>
          </p:nvPr>
        </p:nvSpPr>
        <p:spPr/>
        <p:txBody>
          <a:bodyPr rtlCol="0"/>
          <a:lstStyle/>
          <a:p>
            <a:fld id="{0B34F065-1154-456A-91E3-76DE8E75E17B}" type="slidenum">
              <a:rPr lang="ar-SA" smtClean="0"/>
              <a:pPr/>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الأيقونة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1B8ABB09-4A1D-463E-8065-109CC2B7EFAA}" type="datetimeFigureOut">
              <a:rPr lang="ar-SA" smtClean="0"/>
              <a:pPr/>
              <a:t>02/04/1439</a:t>
            </a:fld>
            <a:endParaRPr lang="ar-SA"/>
          </a:p>
        </p:txBody>
      </p:sp>
      <p:sp>
        <p:nvSpPr>
          <p:cNvPr id="18" name="عنصر نائب لرقم الشريحة 17"/>
          <p:cNvSpPr>
            <a:spLocks noGrp="1"/>
          </p:cNvSpPr>
          <p:nvPr>
            <p:ph type="sldNum" sz="quarter" idx="11"/>
          </p:nvPr>
        </p:nvSpPr>
        <p:spPr/>
        <p:txBody>
          <a:bodyPr rtlCol="0"/>
          <a:lstStyle/>
          <a:p>
            <a:fld id="{0B34F065-1154-456A-91E3-76DE8E75E17B}" type="slidenum">
              <a:rPr lang="ar-SA" smtClean="0"/>
              <a:pPr/>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B8ABB09-4A1D-463E-8065-109CC2B7EFAA}" type="datetimeFigureOut">
              <a:rPr lang="ar-SA" smtClean="0"/>
              <a:pPr/>
              <a:t>02/04/1439</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27.png"/></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39.png"/></Relationships>
</file>

<file path=ppt/slides/_rels/slide4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609600"/>
            <a:ext cx="7391400" cy="977900"/>
          </a:xfrm>
        </p:spPr>
        <p:txBody>
          <a:bodyPr>
            <a:noAutofit/>
          </a:bodyPr>
          <a:lstStyle/>
          <a:p>
            <a:r>
              <a:rPr lang="en-US" sz="4000" dirty="0" smtClean="0"/>
              <a:t> </a:t>
            </a:r>
            <a:br>
              <a:rPr lang="en-US" sz="4000" dirty="0" smtClean="0"/>
            </a:br>
            <a:endParaRPr lang="ar-SA" sz="4000" dirty="0">
              <a:solidFill>
                <a:srgbClr val="C00000"/>
              </a:solidFill>
            </a:endParaRPr>
          </a:p>
        </p:txBody>
      </p:sp>
      <p:sp>
        <p:nvSpPr>
          <p:cNvPr id="3" name="عنصر نائب للمحتوى 2"/>
          <p:cNvSpPr>
            <a:spLocks noGrp="1"/>
          </p:cNvSpPr>
          <p:nvPr>
            <p:ph sz="quarter" idx="1"/>
          </p:nvPr>
        </p:nvSpPr>
        <p:spPr>
          <a:xfrm>
            <a:off x="4644008" y="2636912"/>
            <a:ext cx="4289680" cy="3611488"/>
          </a:xfrm>
        </p:spPr>
        <p:txBody>
          <a:bodyPr/>
          <a:lstStyle/>
          <a:p>
            <a:pPr marL="82296" indent="0" algn="l">
              <a:buNone/>
            </a:pPr>
            <a:endParaRPr lang="en-US" dirty="0"/>
          </a:p>
          <a:p>
            <a:pPr marL="82296" indent="0" algn="l">
              <a:buNone/>
            </a:pPr>
            <a:endParaRPr lang="en-US" dirty="0" smtClean="0"/>
          </a:p>
          <a:p>
            <a:pPr marL="82296" indent="0" algn="l">
              <a:buNone/>
            </a:pPr>
            <a:endParaRPr lang="en-US" dirty="0"/>
          </a:p>
        </p:txBody>
      </p:sp>
      <p:sp>
        <p:nvSpPr>
          <p:cNvPr id="4" name="Rectangle 3"/>
          <p:cNvSpPr/>
          <p:nvPr/>
        </p:nvSpPr>
        <p:spPr>
          <a:xfrm>
            <a:off x="0" y="990600"/>
            <a:ext cx="8821069" cy="3785652"/>
          </a:xfrm>
          <a:prstGeom prst="rect">
            <a:avLst/>
          </a:prstGeom>
        </p:spPr>
        <p:txBody>
          <a:bodyPr wrap="square">
            <a:spAutoFit/>
          </a:bodyPr>
          <a:lstStyle/>
          <a:p>
            <a:pPr algn="ctr"/>
            <a:r>
              <a:rPr lang="en-US" sz="3000" b="1" dirty="0" smtClean="0">
                <a:latin typeface="Century Schoolbook (Headings)"/>
                <a:cs typeface="Times New Roman" pitchFamily="18" charset="0"/>
              </a:rPr>
              <a:t>An -</a:t>
            </a:r>
            <a:r>
              <a:rPr lang="en-US" sz="3000" b="1" dirty="0" err="1" smtClean="0">
                <a:latin typeface="Century Schoolbook (Headings)"/>
                <a:cs typeface="Times New Roman" pitchFamily="18" charset="0"/>
              </a:rPr>
              <a:t>Najah</a:t>
            </a:r>
            <a:r>
              <a:rPr lang="en-US" sz="3000" b="1" dirty="0" smtClean="0">
                <a:latin typeface="Century Schoolbook (Headings)"/>
                <a:cs typeface="Times New Roman" pitchFamily="18" charset="0"/>
              </a:rPr>
              <a:t> National University</a:t>
            </a:r>
          </a:p>
          <a:p>
            <a:pPr algn="ctr"/>
            <a:r>
              <a:rPr lang="en-US" sz="3000" b="1" dirty="0" smtClean="0">
                <a:latin typeface="Century Schoolbook (Headings)"/>
                <a:cs typeface="Times New Roman" pitchFamily="18" charset="0"/>
              </a:rPr>
              <a:t> Faculty of Engineering and Information Technology</a:t>
            </a:r>
          </a:p>
          <a:p>
            <a:pPr algn="ctr"/>
            <a:r>
              <a:rPr lang="en-US" sz="3000" b="1" dirty="0" smtClean="0">
                <a:latin typeface="Century Schoolbook (Headings)"/>
                <a:cs typeface="Times New Roman" pitchFamily="18" charset="0"/>
              </a:rPr>
              <a:t>Civil Engineering Department</a:t>
            </a:r>
          </a:p>
          <a:p>
            <a:pPr algn="ctr"/>
            <a:endParaRPr lang="en-US" sz="3000" b="1" dirty="0" smtClean="0">
              <a:latin typeface="Century Schoolbook (Headings)"/>
              <a:cs typeface="Times New Roman" pitchFamily="18" charset="0"/>
            </a:endParaRPr>
          </a:p>
          <a:p>
            <a:pPr algn="ctr"/>
            <a:endParaRPr lang="en-US" sz="3000" b="1" dirty="0" smtClean="0">
              <a:latin typeface="Century Schoolbook (Headings)"/>
              <a:cs typeface="Times New Roman" pitchFamily="18" charset="0"/>
            </a:endParaRPr>
          </a:p>
          <a:p>
            <a:pPr algn="ctr"/>
            <a:r>
              <a:rPr lang="en-US" sz="3000" b="1" dirty="0" smtClean="0">
                <a:latin typeface="Century Schoolbook (Headings)"/>
                <a:cs typeface="Times New Roman" pitchFamily="18" charset="0"/>
              </a:rPr>
              <a:t>Graduation Project II</a:t>
            </a:r>
          </a:p>
          <a:p>
            <a:pPr algn="ctr"/>
            <a:r>
              <a:rPr lang="en-US" sz="3000" b="1" dirty="0" smtClean="0">
                <a:latin typeface="Century Schoolbook (Headings)"/>
                <a:cs typeface="Times New Roman" pitchFamily="18" charset="0"/>
              </a:rPr>
              <a:t>“ </a:t>
            </a:r>
            <a:r>
              <a:rPr lang="en-US" sz="3000" b="1" dirty="0" smtClean="0">
                <a:solidFill>
                  <a:srgbClr val="C00000"/>
                </a:solidFill>
                <a:latin typeface="Century Schoolbook (Headings)"/>
                <a:cs typeface="Times New Roman" pitchFamily="18" charset="0"/>
              </a:rPr>
              <a:t>The Assessment of the Faculty of Law </a:t>
            </a:r>
            <a:r>
              <a:rPr lang="en-US" sz="3000" b="1" dirty="0" smtClean="0">
                <a:latin typeface="Times New Roman" pitchFamily="18" charset="0"/>
                <a:cs typeface="Times New Roman" pitchFamily="18" charset="0"/>
              </a:rPr>
              <a:t>“  </a:t>
            </a:r>
            <a:endParaRPr lang="en-US" sz="3000" b="1" dirty="0">
              <a:latin typeface="Times New Roman" pitchFamily="18" charset="0"/>
              <a:cs typeface="Times New Roman" pitchFamily="18" charset="0"/>
            </a:endParaRPr>
          </a:p>
        </p:txBody>
      </p:sp>
    </p:spTree>
    <p:extLst>
      <p:ext uri="{BB962C8B-B14F-4D97-AF65-F5344CB8AC3E}">
        <p14:creationId xmlns:p14="http://schemas.microsoft.com/office/powerpoint/2010/main" xmlns="" val="6760695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81000"/>
            <a:ext cx="7467600" cy="1036638"/>
          </a:xfrm>
        </p:spPr>
        <p:txBody>
          <a:bodyPr>
            <a:normAutofit fontScale="90000"/>
          </a:bodyPr>
          <a:lstStyle/>
          <a:p>
            <a:r>
              <a:rPr lang="en-US" sz="4000" b="1" u="sng" dirty="0" smtClean="0">
                <a:solidFill>
                  <a:srgbClr val="C00000"/>
                </a:solidFill>
              </a:rPr>
              <a:t>Introduction of our project</a:t>
            </a:r>
            <a:r>
              <a:rPr lang="en-US" dirty="0" smtClean="0"/>
              <a:t/>
            </a:r>
            <a:br>
              <a:rPr lang="en-US" dirty="0" smtClean="0"/>
            </a:br>
            <a:endParaRPr lang="en-US" dirty="0"/>
          </a:p>
        </p:txBody>
      </p:sp>
      <p:sp>
        <p:nvSpPr>
          <p:cNvPr id="3" name="عنصر نائب للمحتوى 2"/>
          <p:cNvSpPr>
            <a:spLocks noGrp="1"/>
          </p:cNvSpPr>
          <p:nvPr>
            <p:ph sz="quarter" idx="1"/>
          </p:nvPr>
        </p:nvSpPr>
        <p:spPr/>
        <p:txBody>
          <a:bodyPr>
            <a:normAutofit/>
          </a:bodyPr>
          <a:lstStyle/>
          <a:p>
            <a:pPr algn="l">
              <a:buNone/>
            </a:pPr>
            <a:r>
              <a:rPr lang="en-US" b="1" dirty="0" smtClean="0"/>
              <a:t>* </a:t>
            </a:r>
            <a:r>
              <a:rPr lang="en-US" sz="2800" b="1" dirty="0" smtClean="0">
                <a:solidFill>
                  <a:srgbClr val="C00000"/>
                </a:solidFill>
              </a:rPr>
              <a:t>Project scope </a:t>
            </a:r>
            <a:r>
              <a:rPr lang="en-US" b="1" dirty="0" smtClean="0"/>
              <a:t>:</a:t>
            </a:r>
          </a:p>
          <a:p>
            <a:pPr algn="l">
              <a:buNone/>
            </a:pPr>
            <a:r>
              <a:rPr lang="en-US" dirty="0" smtClean="0">
                <a:latin typeface="Times New Roman" pitchFamily="18" charset="0"/>
                <a:cs typeface="Times New Roman" pitchFamily="18" charset="0"/>
              </a:rPr>
              <a:t>In any project that we will face, we have to consider the constraints of time, cost  and quality. The most two important things  is schedule of the activities that we have by using primavera and to compare between our calculations by hand and what it had done in reality and to estimate the cost</a:t>
            </a:r>
          </a:p>
          <a:p>
            <a:pPr algn="l">
              <a:buNone/>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620688"/>
            <a:ext cx="8153400" cy="5094312"/>
          </a:xfrm>
        </p:spPr>
        <p:txBody>
          <a:bodyPr>
            <a:normAutofit/>
          </a:bodyPr>
          <a:lstStyle/>
          <a:p>
            <a:pPr algn="l">
              <a:buNone/>
            </a:pPr>
            <a:r>
              <a:rPr lang="en-US" sz="3600" b="1" u="sng" dirty="0" smtClean="0">
                <a:solidFill>
                  <a:srgbClr val="C00000"/>
                </a:solidFill>
                <a:cs typeface="+mj-cs"/>
              </a:rPr>
              <a:t>Building Description:</a:t>
            </a:r>
          </a:p>
          <a:p>
            <a:pPr algn="l">
              <a:buNone/>
            </a:pPr>
            <a:endParaRPr lang="ar-LB" dirty="0" smtClean="0"/>
          </a:p>
          <a:p>
            <a:pPr algn="l">
              <a:buNone/>
            </a:pPr>
            <a:r>
              <a:rPr lang="en-US" dirty="0" smtClean="0">
                <a:latin typeface="Times New Roman" pitchFamily="18" charset="0"/>
                <a:cs typeface="Times New Roman" pitchFamily="18" charset="0"/>
              </a:rPr>
              <a:t>The building which is considered in this project is about the Assessment of the Faulty of Law in An-</a:t>
            </a:r>
            <a:r>
              <a:rPr lang="en-US" dirty="0" err="1" smtClean="0">
                <a:latin typeface="Times New Roman" pitchFamily="18" charset="0"/>
                <a:cs typeface="Times New Roman" pitchFamily="18" charset="0"/>
              </a:rPr>
              <a:t>Najah</a:t>
            </a:r>
            <a:r>
              <a:rPr lang="en-US" dirty="0" smtClean="0">
                <a:latin typeface="Times New Roman" pitchFamily="18" charset="0"/>
                <a:cs typeface="Times New Roman" pitchFamily="18" charset="0"/>
              </a:rPr>
              <a:t> National University, which was built in An- </a:t>
            </a:r>
            <a:r>
              <a:rPr lang="en-US" dirty="0" err="1" smtClean="0">
                <a:latin typeface="Times New Roman" pitchFamily="18" charset="0"/>
                <a:cs typeface="Times New Roman" pitchFamily="18" charset="0"/>
              </a:rPr>
              <a:t>Najah</a:t>
            </a:r>
            <a:r>
              <a:rPr lang="en-US" dirty="0" smtClean="0">
                <a:latin typeface="Times New Roman" pitchFamily="18" charset="0"/>
                <a:cs typeface="Times New Roman" pitchFamily="18" charset="0"/>
              </a:rPr>
              <a:t> National University last year,  , it consists of six floors with a ground floor and the basement floor , </a:t>
            </a:r>
            <a:r>
              <a:rPr lang="en-US" dirty="0" err="1" smtClean="0">
                <a:latin typeface="Times New Roman" pitchFamily="18" charset="0"/>
                <a:cs typeface="Times New Roman" pitchFamily="18" charset="0"/>
              </a:rPr>
              <a:t>wich</a:t>
            </a:r>
            <a:r>
              <a:rPr lang="en-US" dirty="0" smtClean="0">
                <a:latin typeface="Times New Roman" pitchFamily="18" charset="0"/>
                <a:cs typeface="Times New Roman" pitchFamily="18" charset="0"/>
              </a:rPr>
              <a:t> has an area of  5,709 m2 ,  and we can said also that this area includes all mechanical works with elevators</a:t>
            </a:r>
            <a:r>
              <a:rPr lang="en-US" sz="2800" b="1" dirty="0" smtClean="0"/>
              <a:t>.</a:t>
            </a:r>
            <a:endParaRPr lang="en-US"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scontent.fjrs2-1.fna.fbcdn.net/v/t34.0-12/24331269_1731748860170817_183951100_n.jpg?oh=36202185d5dc0d86dd345ca77dbb4be7&amp;oe=5A271880"/>
          <p:cNvPicPr/>
          <p:nvPr/>
        </p:nvPicPr>
        <p:blipFill>
          <a:blip r:embed="rId2" cstate="print"/>
          <a:srcRect/>
          <a:stretch>
            <a:fillRect/>
          </a:stretch>
        </p:blipFill>
        <p:spPr bwMode="auto">
          <a:xfrm>
            <a:off x="1447800" y="685800"/>
            <a:ext cx="5867400" cy="548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600" b="1" u="sng" dirty="0" smtClean="0">
                <a:solidFill>
                  <a:srgbClr val="C00000"/>
                </a:solidFill>
              </a:rPr>
              <a:t>* Time line of the project</a:t>
            </a:r>
            <a:endParaRPr lang="en-US" sz="3600" b="1" u="sng" dirty="0">
              <a:solidFill>
                <a:srgbClr val="C00000"/>
              </a:solidFill>
            </a:endParaRPr>
          </a:p>
        </p:txBody>
      </p:sp>
      <p:graphicFrame>
        <p:nvGraphicFramePr>
          <p:cNvPr id="4" name="Content Placeholder 3"/>
          <p:cNvGraphicFramePr>
            <a:graphicFrameLocks noGrp="1"/>
          </p:cNvGraphicFramePr>
          <p:nvPr>
            <p:ph sz="quarter" idx="1"/>
          </p:nvPr>
        </p:nvGraphicFramePr>
        <p:xfrm>
          <a:off x="457200" y="1600200"/>
          <a:ext cx="7696200" cy="4441374"/>
        </p:xfrm>
        <a:graphic>
          <a:graphicData uri="http://schemas.openxmlformats.org/drawingml/2006/table">
            <a:tbl>
              <a:tblPr rtl="1" firstRow="1" bandRow="1">
                <a:tableStyleId>{5C22544A-7EE6-4342-B048-85BDC9FD1C3A}</a:tableStyleId>
              </a:tblPr>
              <a:tblGrid>
                <a:gridCol w="3848100"/>
                <a:gridCol w="3848100"/>
              </a:tblGrid>
              <a:tr h="587829">
                <a:tc>
                  <a:txBody>
                    <a:bodyPr/>
                    <a:lstStyle/>
                    <a:p>
                      <a:pPr marL="0" marR="0" algn="ctr" rtl="1">
                        <a:lnSpc>
                          <a:spcPct val="150000"/>
                        </a:lnSpc>
                        <a:spcBef>
                          <a:spcPts val="0"/>
                        </a:spcBef>
                        <a:spcAft>
                          <a:spcPts val="1000"/>
                        </a:spcAft>
                      </a:pPr>
                      <a:r>
                        <a:rPr lang="ar-SA" sz="2000" b="1" dirty="0">
                          <a:latin typeface="Calibri"/>
                          <a:ea typeface="Calibri"/>
                          <a:cs typeface="Times New Roman"/>
                        </a:rPr>
                        <a:t>تاريخ المباشرة الفعلية واستلام الموقع</a:t>
                      </a:r>
                      <a:endParaRPr lang="en-US" sz="2000" dirty="0">
                        <a:latin typeface="Calibri"/>
                        <a:ea typeface="Calibri"/>
                        <a:cs typeface="Arial"/>
                      </a:endParaRPr>
                    </a:p>
                  </a:txBody>
                  <a:tcPr marL="68580" marR="68580" marT="0" marB="0"/>
                </a:tc>
                <a:tc>
                  <a:txBody>
                    <a:bodyPr/>
                    <a:lstStyle/>
                    <a:p>
                      <a:pPr marL="0" marR="0" algn="ctr" rtl="1">
                        <a:lnSpc>
                          <a:spcPct val="150000"/>
                        </a:lnSpc>
                        <a:spcBef>
                          <a:spcPts val="0"/>
                        </a:spcBef>
                        <a:spcAft>
                          <a:spcPts val="1000"/>
                        </a:spcAft>
                      </a:pPr>
                      <a:r>
                        <a:rPr lang="ar-SA" sz="2000" b="1" dirty="0">
                          <a:latin typeface="Calibri"/>
                          <a:ea typeface="Calibri"/>
                          <a:cs typeface="Calibri"/>
                        </a:rPr>
                        <a:t>7/6/2013</a:t>
                      </a:r>
                      <a:endParaRPr lang="en-US" sz="2000" dirty="0">
                        <a:latin typeface="Calibri"/>
                        <a:ea typeface="Calibri"/>
                        <a:cs typeface="Arial"/>
                      </a:endParaRPr>
                    </a:p>
                  </a:txBody>
                  <a:tcPr marL="68580" marR="68580" marT="0" marB="0"/>
                </a:tc>
              </a:tr>
              <a:tr h="587829">
                <a:tc>
                  <a:txBody>
                    <a:bodyPr/>
                    <a:lstStyle/>
                    <a:p>
                      <a:pPr marL="0" marR="0" algn="ctr" rtl="1">
                        <a:lnSpc>
                          <a:spcPct val="150000"/>
                        </a:lnSpc>
                        <a:spcBef>
                          <a:spcPts val="0"/>
                        </a:spcBef>
                        <a:spcAft>
                          <a:spcPts val="1000"/>
                        </a:spcAft>
                      </a:pPr>
                      <a:r>
                        <a:rPr lang="ar-SA" sz="2000" b="1">
                          <a:latin typeface="Calibri"/>
                          <a:ea typeface="Calibri"/>
                          <a:cs typeface="Arial"/>
                        </a:rPr>
                        <a:t>مدة العقد</a:t>
                      </a:r>
                      <a:endParaRPr lang="en-US" sz="2000">
                        <a:latin typeface="Calibri"/>
                        <a:ea typeface="Calibri"/>
                        <a:cs typeface="Arial"/>
                      </a:endParaRPr>
                    </a:p>
                  </a:txBody>
                  <a:tcPr marL="68580" marR="68580" marT="0" marB="0"/>
                </a:tc>
                <a:tc>
                  <a:txBody>
                    <a:bodyPr/>
                    <a:lstStyle/>
                    <a:p>
                      <a:pPr marL="0" marR="0" algn="ctr" rtl="1">
                        <a:lnSpc>
                          <a:spcPct val="150000"/>
                        </a:lnSpc>
                        <a:spcBef>
                          <a:spcPts val="0"/>
                        </a:spcBef>
                        <a:spcAft>
                          <a:spcPts val="1000"/>
                        </a:spcAft>
                      </a:pPr>
                      <a:r>
                        <a:rPr lang="ar-SA" sz="2000" b="1" dirty="0">
                          <a:latin typeface="Calibri"/>
                          <a:ea typeface="Calibri"/>
                          <a:cs typeface="Calibri"/>
                        </a:rPr>
                        <a:t>450 </a:t>
                      </a:r>
                      <a:r>
                        <a:rPr lang="ar-SA" sz="2000" b="1" dirty="0">
                          <a:latin typeface="Calibri"/>
                          <a:ea typeface="Calibri"/>
                          <a:cs typeface="Times New Roman"/>
                        </a:rPr>
                        <a:t>يوم تقويمي</a:t>
                      </a:r>
                      <a:endParaRPr lang="en-US" sz="2000" dirty="0">
                        <a:latin typeface="Calibri"/>
                        <a:ea typeface="Calibri"/>
                        <a:cs typeface="Arial"/>
                      </a:endParaRPr>
                    </a:p>
                  </a:txBody>
                  <a:tcPr marL="68580" marR="68580" marT="0" marB="0"/>
                </a:tc>
              </a:tr>
              <a:tr h="587829">
                <a:tc>
                  <a:txBody>
                    <a:bodyPr/>
                    <a:lstStyle/>
                    <a:p>
                      <a:pPr marL="0" marR="0" algn="ctr" rtl="1">
                        <a:lnSpc>
                          <a:spcPct val="150000"/>
                        </a:lnSpc>
                        <a:spcBef>
                          <a:spcPts val="0"/>
                        </a:spcBef>
                        <a:spcAft>
                          <a:spcPts val="1000"/>
                        </a:spcAft>
                      </a:pPr>
                      <a:r>
                        <a:rPr lang="ar-SA" sz="2000" b="1">
                          <a:latin typeface="Calibri"/>
                          <a:ea typeface="Calibri"/>
                          <a:cs typeface="Arial"/>
                        </a:rPr>
                        <a:t>تاريخ تسليم العمل حسب الاتفاقية</a:t>
                      </a:r>
                      <a:endParaRPr lang="en-US" sz="2000">
                        <a:latin typeface="Calibri"/>
                        <a:ea typeface="Calibri"/>
                        <a:cs typeface="Arial"/>
                      </a:endParaRPr>
                    </a:p>
                  </a:txBody>
                  <a:tcPr marL="68580" marR="68580" marT="0" marB="0"/>
                </a:tc>
                <a:tc>
                  <a:txBody>
                    <a:bodyPr/>
                    <a:lstStyle/>
                    <a:p>
                      <a:pPr marL="0" marR="0" algn="ctr" rtl="1">
                        <a:lnSpc>
                          <a:spcPct val="150000"/>
                        </a:lnSpc>
                        <a:spcBef>
                          <a:spcPts val="0"/>
                        </a:spcBef>
                        <a:spcAft>
                          <a:spcPts val="1000"/>
                        </a:spcAft>
                      </a:pPr>
                      <a:r>
                        <a:rPr lang="ar-SA" sz="2000" b="1" dirty="0">
                          <a:latin typeface="Calibri"/>
                          <a:ea typeface="Calibri"/>
                          <a:cs typeface="Calibri"/>
                        </a:rPr>
                        <a:t>25/8/2014</a:t>
                      </a:r>
                      <a:endParaRPr lang="en-US" sz="2000" dirty="0">
                        <a:latin typeface="Calibri"/>
                        <a:ea typeface="Calibri"/>
                        <a:cs typeface="Arial"/>
                      </a:endParaRPr>
                    </a:p>
                  </a:txBody>
                  <a:tcPr marL="68580" marR="68580" marT="0" marB="0"/>
                </a:tc>
              </a:tr>
              <a:tr h="587829">
                <a:tc>
                  <a:txBody>
                    <a:bodyPr/>
                    <a:lstStyle/>
                    <a:p>
                      <a:pPr marL="0" marR="0" algn="ctr" rtl="1">
                        <a:lnSpc>
                          <a:spcPct val="150000"/>
                        </a:lnSpc>
                        <a:spcBef>
                          <a:spcPts val="0"/>
                        </a:spcBef>
                        <a:spcAft>
                          <a:spcPts val="1000"/>
                        </a:spcAft>
                      </a:pPr>
                      <a:r>
                        <a:rPr lang="ar-SA" sz="2000" b="1">
                          <a:latin typeface="Calibri"/>
                          <a:ea typeface="Calibri"/>
                          <a:cs typeface="Arial"/>
                        </a:rPr>
                        <a:t>التمديدات الموافق عليها</a:t>
                      </a:r>
                      <a:endParaRPr lang="en-US" sz="2000">
                        <a:latin typeface="Calibri"/>
                        <a:ea typeface="Calibri"/>
                        <a:cs typeface="Arial"/>
                      </a:endParaRPr>
                    </a:p>
                  </a:txBody>
                  <a:tcPr marL="68580" marR="68580" marT="0" marB="0"/>
                </a:tc>
                <a:tc>
                  <a:txBody>
                    <a:bodyPr/>
                    <a:lstStyle/>
                    <a:p>
                      <a:pPr marL="0" marR="0" algn="ctr" rtl="1">
                        <a:lnSpc>
                          <a:spcPct val="150000"/>
                        </a:lnSpc>
                        <a:spcBef>
                          <a:spcPts val="0"/>
                        </a:spcBef>
                        <a:spcAft>
                          <a:spcPts val="1000"/>
                        </a:spcAft>
                      </a:pPr>
                      <a:r>
                        <a:rPr lang="ar-SA" sz="2000" b="1" dirty="0">
                          <a:latin typeface="Calibri"/>
                          <a:ea typeface="Calibri"/>
                          <a:cs typeface="Times New Roman"/>
                        </a:rPr>
                        <a:t>يوم</a:t>
                      </a:r>
                      <a:r>
                        <a:rPr lang="en-US" sz="2000" b="1" dirty="0" smtClean="0">
                          <a:latin typeface="Calibri"/>
                          <a:ea typeface="Calibri"/>
                          <a:cs typeface="Calibri"/>
                        </a:rPr>
                        <a:t>51 </a:t>
                      </a:r>
                      <a:r>
                        <a:rPr lang="ar-LB" sz="2000" b="1" dirty="0" smtClean="0">
                          <a:latin typeface="Calibri"/>
                          <a:ea typeface="Calibri"/>
                          <a:cs typeface="Calibri"/>
                        </a:rPr>
                        <a:t> </a:t>
                      </a:r>
                      <a:endParaRPr lang="en-US" sz="2000" dirty="0">
                        <a:latin typeface="Calibri"/>
                        <a:ea typeface="Calibri"/>
                        <a:cs typeface="Arial"/>
                      </a:endParaRPr>
                    </a:p>
                  </a:txBody>
                  <a:tcPr marL="68580" marR="68580" marT="0" marB="0"/>
                </a:tc>
              </a:tr>
              <a:tr h="587829">
                <a:tc>
                  <a:txBody>
                    <a:bodyPr/>
                    <a:lstStyle/>
                    <a:p>
                      <a:pPr marL="0" marR="0" algn="ctr" rtl="1">
                        <a:lnSpc>
                          <a:spcPct val="150000"/>
                        </a:lnSpc>
                        <a:spcBef>
                          <a:spcPts val="0"/>
                        </a:spcBef>
                        <a:spcAft>
                          <a:spcPts val="1000"/>
                        </a:spcAft>
                      </a:pPr>
                      <a:r>
                        <a:rPr lang="ar-SA" sz="2000" b="1">
                          <a:latin typeface="Calibri"/>
                          <a:ea typeface="Calibri"/>
                          <a:cs typeface="Arial"/>
                        </a:rPr>
                        <a:t>تاريخ التسليم بعد التمديد</a:t>
                      </a:r>
                      <a:endParaRPr lang="en-US" sz="2000">
                        <a:latin typeface="Calibri"/>
                        <a:ea typeface="Calibri"/>
                        <a:cs typeface="Arial"/>
                      </a:endParaRPr>
                    </a:p>
                  </a:txBody>
                  <a:tcPr marL="68580" marR="68580" marT="0" marB="0"/>
                </a:tc>
                <a:tc>
                  <a:txBody>
                    <a:bodyPr/>
                    <a:lstStyle/>
                    <a:p>
                      <a:pPr marL="0" marR="0" algn="ctr" rtl="1">
                        <a:lnSpc>
                          <a:spcPct val="150000"/>
                        </a:lnSpc>
                        <a:spcBef>
                          <a:spcPts val="0"/>
                        </a:spcBef>
                        <a:spcAft>
                          <a:spcPts val="1000"/>
                        </a:spcAft>
                      </a:pPr>
                      <a:r>
                        <a:rPr lang="en-GB" sz="2000" b="1" dirty="0">
                          <a:latin typeface="Calibri"/>
                          <a:ea typeface="Calibri"/>
                          <a:cs typeface="Calibri"/>
                        </a:rPr>
                        <a:t>2014</a:t>
                      </a:r>
                      <a:r>
                        <a:rPr lang="en-US" sz="2000" b="1" dirty="0">
                          <a:latin typeface="Calibri"/>
                          <a:ea typeface="Calibri"/>
                          <a:cs typeface="Calibri"/>
                        </a:rPr>
                        <a:t>/11/6</a:t>
                      </a:r>
                      <a:endParaRPr lang="en-US" sz="2000" dirty="0">
                        <a:latin typeface="Calibri"/>
                        <a:ea typeface="Calibri"/>
                        <a:cs typeface="Arial"/>
                      </a:endParaRPr>
                    </a:p>
                  </a:txBody>
                  <a:tcPr marL="68580" marR="68580" marT="0" marB="0"/>
                </a:tc>
              </a:tr>
              <a:tr h="587829">
                <a:tc>
                  <a:txBody>
                    <a:bodyPr/>
                    <a:lstStyle/>
                    <a:p>
                      <a:pPr marL="0" marR="0" algn="ctr" rtl="1">
                        <a:lnSpc>
                          <a:spcPct val="150000"/>
                        </a:lnSpc>
                        <a:spcBef>
                          <a:spcPts val="0"/>
                        </a:spcBef>
                        <a:spcAft>
                          <a:spcPts val="1000"/>
                        </a:spcAft>
                      </a:pPr>
                      <a:r>
                        <a:rPr lang="ar-SA" sz="2000" b="1">
                          <a:latin typeface="Calibri"/>
                          <a:ea typeface="Calibri"/>
                          <a:cs typeface="Arial"/>
                        </a:rPr>
                        <a:t>التاريخ المتوقع لتسليم المشروع</a:t>
                      </a:r>
                      <a:endParaRPr lang="en-US" sz="2000">
                        <a:latin typeface="Calibri"/>
                        <a:ea typeface="Calibri"/>
                        <a:cs typeface="Arial"/>
                      </a:endParaRPr>
                    </a:p>
                  </a:txBody>
                  <a:tcPr marL="68580" marR="68580" marT="0" marB="0"/>
                </a:tc>
                <a:tc>
                  <a:txBody>
                    <a:bodyPr/>
                    <a:lstStyle/>
                    <a:p>
                      <a:pPr marL="0" marR="0" algn="ctr" rtl="0">
                        <a:lnSpc>
                          <a:spcPct val="150000"/>
                        </a:lnSpc>
                        <a:spcBef>
                          <a:spcPts val="0"/>
                        </a:spcBef>
                        <a:spcAft>
                          <a:spcPts val="1000"/>
                        </a:spcAft>
                      </a:pPr>
                      <a:r>
                        <a:rPr lang="en-US" sz="2000" b="1" dirty="0">
                          <a:latin typeface="Calibri"/>
                          <a:ea typeface="Calibri"/>
                          <a:cs typeface="Calibri"/>
                        </a:rPr>
                        <a:t>2014/11/6</a:t>
                      </a:r>
                      <a:endParaRPr lang="en-US" sz="2000" dirty="0">
                        <a:latin typeface="Calibri"/>
                        <a:ea typeface="Calibri"/>
                        <a:cs typeface="Arial"/>
                      </a:endParaRPr>
                    </a:p>
                  </a:txBody>
                  <a:tcPr marL="68580" marR="68580" marT="0" marB="0"/>
                </a:tc>
              </a:tr>
              <a:tr h="587829">
                <a:tc>
                  <a:txBody>
                    <a:bodyPr/>
                    <a:lstStyle/>
                    <a:p>
                      <a:pPr marL="0" marR="0" algn="ctr" rtl="1">
                        <a:lnSpc>
                          <a:spcPct val="150000"/>
                        </a:lnSpc>
                        <a:spcBef>
                          <a:spcPts val="0"/>
                        </a:spcBef>
                        <a:spcAft>
                          <a:spcPts val="1000"/>
                        </a:spcAft>
                      </a:pPr>
                      <a:r>
                        <a:rPr lang="ar-SA" sz="2000" b="1" dirty="0">
                          <a:latin typeface="Calibri"/>
                          <a:ea typeface="Calibri"/>
                          <a:cs typeface="Arial"/>
                        </a:rPr>
                        <a:t>التاريخ المتوقع لتسليم المشروع</a:t>
                      </a:r>
                      <a:endParaRPr lang="en-US" sz="2000" dirty="0">
                        <a:latin typeface="Calibri"/>
                        <a:ea typeface="Calibri"/>
                        <a:cs typeface="Arial"/>
                      </a:endParaRPr>
                    </a:p>
                  </a:txBody>
                  <a:tcPr marL="68580" marR="68580" marT="0" marB="0"/>
                </a:tc>
                <a:tc>
                  <a:txBody>
                    <a:bodyPr/>
                    <a:lstStyle/>
                    <a:p>
                      <a:pPr marL="0" marR="0" algn="ctr" rtl="1">
                        <a:lnSpc>
                          <a:spcPct val="150000"/>
                        </a:lnSpc>
                        <a:spcBef>
                          <a:spcPts val="0"/>
                        </a:spcBef>
                        <a:spcAft>
                          <a:spcPts val="1000"/>
                        </a:spcAft>
                      </a:pPr>
                      <a:r>
                        <a:rPr lang="ar-SA" sz="2000" b="1" dirty="0">
                          <a:latin typeface="Calibri"/>
                          <a:ea typeface="Calibri"/>
                          <a:cs typeface="Times New Roman"/>
                        </a:rPr>
                        <a:t>سنة كاملة للأعمال المدنية وسنتين للأعمال الميكانيكية</a:t>
                      </a:r>
                      <a:endParaRPr lang="en-US" sz="2000" dirty="0">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04800"/>
            <a:ext cx="7467600" cy="838200"/>
          </a:xfrm>
        </p:spPr>
        <p:txBody>
          <a:bodyPr>
            <a:normAutofit/>
          </a:bodyPr>
          <a:lstStyle/>
          <a:p>
            <a:r>
              <a:rPr lang="en-US" sz="3600" b="1" i="1" dirty="0" smtClean="0">
                <a:solidFill>
                  <a:srgbClr val="C00000"/>
                </a:solidFill>
              </a:rPr>
              <a:t>Work Breakdown Structure</a:t>
            </a:r>
            <a:endParaRPr lang="en-GB" sz="3600" dirty="0">
              <a:solidFill>
                <a:srgbClr val="C00000"/>
              </a:solidFill>
            </a:endParaRPr>
          </a:p>
        </p:txBody>
      </p:sp>
      <p:sp>
        <p:nvSpPr>
          <p:cNvPr id="3" name="عنصر نائب للمحتوى 2"/>
          <p:cNvSpPr>
            <a:spLocks noGrp="1"/>
          </p:cNvSpPr>
          <p:nvPr>
            <p:ph sz="quarter" idx="4294967295"/>
          </p:nvPr>
        </p:nvSpPr>
        <p:spPr>
          <a:xfrm>
            <a:off x="457200" y="-1371600"/>
            <a:ext cx="7848600" cy="2743200"/>
          </a:xfrm>
        </p:spPr>
        <p:txBody>
          <a:bodyPr/>
          <a:lstStyle/>
          <a:p>
            <a:pPr algn="l">
              <a:buNone/>
            </a:pPr>
            <a:r>
              <a:rPr lang="en-US" dirty="0" smtClean="0"/>
              <a:t/>
            </a:r>
            <a:br>
              <a:rPr lang="en-US" dirty="0" smtClean="0"/>
            </a:br>
            <a:endParaRPr lang="en-GB" sz="3600" dirty="0"/>
          </a:p>
        </p:txBody>
      </p:sp>
      <p:pic>
        <p:nvPicPr>
          <p:cNvPr id="44033" name="Picture 1"/>
          <p:cNvPicPr>
            <a:picLocks noChangeAspect="1" noChangeArrowheads="1"/>
          </p:cNvPicPr>
          <p:nvPr/>
        </p:nvPicPr>
        <p:blipFill>
          <a:blip r:embed="rId2" cstate="print"/>
          <a:srcRect/>
          <a:stretch>
            <a:fillRect/>
          </a:stretch>
        </p:blipFill>
        <p:spPr bwMode="auto">
          <a:xfrm>
            <a:off x="838200" y="1633538"/>
            <a:ext cx="7162800" cy="4614862"/>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600" y="274638"/>
            <a:ext cx="5638800" cy="1143000"/>
          </a:xfrm>
        </p:spPr>
        <p:txBody>
          <a:bodyPr>
            <a:normAutofit/>
          </a:bodyPr>
          <a:lstStyle/>
          <a:p>
            <a:pPr algn="ctr"/>
            <a:r>
              <a:rPr lang="en-GB" sz="3600" b="1" u="sng" dirty="0" smtClean="0">
                <a:solidFill>
                  <a:srgbClr val="C00000"/>
                </a:solidFill>
              </a:rPr>
              <a:t>WBS In Our Project</a:t>
            </a:r>
            <a:endParaRPr lang="en-GB" sz="3600" b="1" u="sng" dirty="0">
              <a:solidFill>
                <a:srgbClr val="C00000"/>
              </a:solidFill>
            </a:endParaRPr>
          </a:p>
        </p:txBody>
      </p:sp>
      <p:sp>
        <p:nvSpPr>
          <p:cNvPr id="3" name="عنصر نائب للمحتوى 2"/>
          <p:cNvSpPr>
            <a:spLocks noGrp="1"/>
          </p:cNvSpPr>
          <p:nvPr>
            <p:ph sz="quarter" idx="1"/>
          </p:nvPr>
        </p:nvSpPr>
        <p:spPr/>
        <p:txBody>
          <a:bodyPr/>
          <a:lstStyle/>
          <a:p>
            <a:pPr algn="l">
              <a:buNone/>
            </a:pPr>
            <a:r>
              <a:rPr lang="en-GB" dirty="0" smtClean="0">
                <a:latin typeface="Times New Roman" pitchFamily="18" charset="0"/>
                <a:cs typeface="Times New Roman" pitchFamily="18" charset="0"/>
              </a:rPr>
              <a:t>In Our Project we divided the WBS into three stages:</a:t>
            </a:r>
            <a:br>
              <a:rPr lang="en-GB" dirty="0" smtClean="0">
                <a:latin typeface="Times New Roman" pitchFamily="18" charset="0"/>
                <a:cs typeface="Times New Roman" pitchFamily="18" charset="0"/>
              </a:rPr>
            </a:br>
            <a:r>
              <a:rPr lang="en-GB" dirty="0" smtClean="0">
                <a:latin typeface="Times New Roman" pitchFamily="18" charset="0"/>
                <a:cs typeface="Times New Roman" pitchFamily="18" charset="0"/>
              </a:rPr>
              <a:t> </a:t>
            </a:r>
          </a:p>
          <a:p>
            <a:pPr algn="l">
              <a:buNone/>
            </a:pPr>
            <a:r>
              <a:rPr lang="en-GB" dirty="0" smtClean="0">
                <a:latin typeface="Times New Roman" pitchFamily="18" charset="0"/>
                <a:cs typeface="Times New Roman" pitchFamily="18" charset="0"/>
              </a:rPr>
              <a:t> </a:t>
            </a:r>
            <a:r>
              <a:rPr lang="en-GB" dirty="0" smtClean="0">
                <a:solidFill>
                  <a:srgbClr val="C00000"/>
                </a:solidFill>
                <a:latin typeface="Times New Roman" pitchFamily="18" charset="0"/>
                <a:cs typeface="Times New Roman" pitchFamily="18" charset="0"/>
              </a:rPr>
              <a:t>1-</a:t>
            </a:r>
            <a:r>
              <a:rPr lang="en-GB" dirty="0" smtClean="0">
                <a:latin typeface="Times New Roman" pitchFamily="18" charset="0"/>
                <a:cs typeface="Times New Roman" pitchFamily="18" charset="0"/>
              </a:rPr>
              <a:t> </a:t>
            </a:r>
            <a:r>
              <a:rPr lang="en-GB" dirty="0" smtClean="0">
                <a:solidFill>
                  <a:srgbClr val="C00000"/>
                </a:solidFill>
                <a:latin typeface="Times New Roman" pitchFamily="18" charset="0"/>
                <a:cs typeface="Times New Roman" pitchFamily="18" charset="0"/>
              </a:rPr>
              <a:t>Sub-structure  </a:t>
            </a:r>
            <a:br>
              <a:rPr lang="en-GB" dirty="0" smtClean="0">
                <a:solidFill>
                  <a:srgbClr val="C00000"/>
                </a:solidFill>
                <a:latin typeface="Times New Roman" pitchFamily="18" charset="0"/>
                <a:cs typeface="Times New Roman" pitchFamily="18" charset="0"/>
              </a:rPr>
            </a:br>
            <a:r>
              <a:rPr lang="en-GB" dirty="0" smtClean="0">
                <a:solidFill>
                  <a:srgbClr val="C00000"/>
                </a:solidFill>
                <a:latin typeface="Times New Roman" pitchFamily="18" charset="0"/>
                <a:cs typeface="Times New Roman" pitchFamily="18" charset="0"/>
              </a:rPr>
              <a:t> 2- Super-structure  </a:t>
            </a:r>
            <a:br>
              <a:rPr lang="en-GB" dirty="0" smtClean="0">
                <a:solidFill>
                  <a:srgbClr val="C00000"/>
                </a:solidFill>
                <a:latin typeface="Times New Roman" pitchFamily="18" charset="0"/>
                <a:cs typeface="Times New Roman" pitchFamily="18" charset="0"/>
              </a:rPr>
            </a:br>
            <a:r>
              <a:rPr lang="en-GB" dirty="0" smtClean="0">
                <a:solidFill>
                  <a:srgbClr val="C00000"/>
                </a:solidFill>
                <a:latin typeface="Times New Roman" pitchFamily="18" charset="0"/>
                <a:cs typeface="Times New Roman" pitchFamily="18" charset="0"/>
              </a:rPr>
              <a:t> 3-  Finishes(Architectural Works) </a:t>
            </a:r>
            <a:br>
              <a:rPr lang="en-GB" dirty="0" smtClean="0">
                <a:solidFill>
                  <a:srgbClr val="C00000"/>
                </a:solidFill>
                <a:latin typeface="Times New Roman" pitchFamily="18" charset="0"/>
                <a:cs typeface="Times New Roman" pitchFamily="18" charset="0"/>
              </a:rPr>
            </a:br>
            <a:r>
              <a:rPr lang="en-GB" dirty="0" smtClean="0">
                <a:latin typeface="Times New Roman" pitchFamily="18" charset="0"/>
                <a:cs typeface="Times New Roman" pitchFamily="18" charset="0"/>
              </a:rPr>
              <a:t/>
            </a:r>
            <a:br>
              <a:rPr lang="en-GB" dirty="0" smtClean="0">
                <a:latin typeface="Times New Roman" pitchFamily="18" charset="0"/>
                <a:cs typeface="Times New Roman" pitchFamily="18" charset="0"/>
              </a:rPr>
            </a:br>
            <a:r>
              <a:rPr lang="en-GB" dirty="0" smtClean="0">
                <a:latin typeface="Times New Roman" pitchFamily="18" charset="0"/>
                <a:cs typeface="Times New Roman" pitchFamily="18" charset="0"/>
              </a:rPr>
              <a:t>And each </a:t>
            </a:r>
            <a:r>
              <a:rPr lang="en-GB" b="1" dirty="0" smtClean="0">
                <a:solidFill>
                  <a:srgbClr val="C00000"/>
                </a:solidFill>
                <a:latin typeface="Times New Roman" pitchFamily="18" charset="0"/>
                <a:cs typeface="Times New Roman" pitchFamily="18" charset="0"/>
              </a:rPr>
              <a:t>Stage</a:t>
            </a:r>
            <a:r>
              <a:rPr lang="en-GB" dirty="0" smtClean="0">
                <a:latin typeface="Times New Roman" pitchFamily="18" charset="0"/>
                <a:cs typeface="Times New Roman" pitchFamily="18" charset="0"/>
              </a:rPr>
              <a:t> includes several activities </a:t>
            </a:r>
            <a:r>
              <a:rPr lang="en-GB" sz="2800" dirty="0" smtClean="0">
                <a:latin typeface="Times New Roman" pitchFamily="18" charset="0"/>
                <a:cs typeface="Times New Roman" pitchFamily="18" charset="0"/>
              </a:rPr>
              <a:t/>
            </a:r>
            <a:br>
              <a:rPr lang="en-GB" sz="2800" dirty="0" smtClean="0">
                <a:latin typeface="Times New Roman" pitchFamily="18" charset="0"/>
                <a:cs typeface="Times New Roman" pitchFamily="18" charset="0"/>
              </a:rPr>
            </a:br>
            <a:r>
              <a:rPr lang="en-GB" dirty="0" smtClean="0"/>
              <a:t/>
            </a:r>
            <a:br>
              <a:rPr lang="en-GB" dirty="0" smtClean="0"/>
            </a:br>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smtClean="0"/>
              <a:t> </a:t>
            </a:r>
            <a:endParaRPr lang="en-GB" dirty="0"/>
          </a:p>
        </p:txBody>
      </p:sp>
      <p:pic>
        <p:nvPicPr>
          <p:cNvPr id="1026" name="Picture 2"/>
          <p:cNvPicPr>
            <a:picLocks noGrp="1" noChangeAspect="1" noChangeArrowheads="1"/>
          </p:cNvPicPr>
          <p:nvPr>
            <p:ph sz="quarter" idx="1"/>
          </p:nvPr>
        </p:nvPicPr>
        <p:blipFill>
          <a:blip r:embed="rId2" cstate="print"/>
          <a:srcRect/>
          <a:stretch>
            <a:fillRect/>
          </a:stretch>
        </p:blipFill>
        <p:spPr bwMode="auto">
          <a:xfrm>
            <a:off x="381000" y="609600"/>
            <a:ext cx="8001000" cy="53340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7498080" cy="922114"/>
          </a:xfrm>
        </p:spPr>
        <p:txBody>
          <a:bodyPr>
            <a:normAutofit/>
          </a:bodyPr>
          <a:lstStyle/>
          <a:p>
            <a:r>
              <a:rPr lang="en-US" sz="3600" b="1" u="sng" dirty="0" smtClean="0">
                <a:solidFill>
                  <a:srgbClr val="C00000"/>
                </a:solidFill>
              </a:rPr>
              <a:t>Quantity surveying</a:t>
            </a:r>
            <a:endParaRPr lang="ar-SA" sz="3600" b="1" u="sng" dirty="0">
              <a:solidFill>
                <a:srgbClr val="C00000"/>
              </a:solidFill>
            </a:endParaRPr>
          </a:p>
        </p:txBody>
      </p:sp>
      <p:sp>
        <p:nvSpPr>
          <p:cNvPr id="3" name="عنصر نائب للمحتوى 2"/>
          <p:cNvSpPr>
            <a:spLocks noGrp="1"/>
          </p:cNvSpPr>
          <p:nvPr>
            <p:ph sz="quarter" idx="1"/>
          </p:nvPr>
        </p:nvSpPr>
        <p:spPr>
          <a:xfrm>
            <a:off x="457200" y="1600200"/>
            <a:ext cx="7467600" cy="4492752"/>
          </a:xfrm>
        </p:spPr>
        <p:txBody>
          <a:bodyPr>
            <a:normAutofit/>
          </a:bodyPr>
          <a:lstStyle/>
          <a:p>
            <a:pPr algn="l"/>
            <a:r>
              <a:rPr lang="en-US" dirty="0">
                <a:latin typeface="Times New Roman" pitchFamily="18" charset="0"/>
                <a:cs typeface="Times New Roman" pitchFamily="18" charset="0"/>
              </a:rPr>
              <a:t>Quantity surveying and the estimated quantities of materials required on a project are normally </a:t>
            </a:r>
            <a:r>
              <a:rPr lang="en-US" dirty="0" smtClean="0">
                <a:latin typeface="Times New Roman" pitchFamily="18" charset="0"/>
                <a:cs typeface="Times New Roman" pitchFamily="18" charset="0"/>
              </a:rPr>
              <a:t>determined </a:t>
            </a:r>
            <a:r>
              <a:rPr lang="en-US" dirty="0">
                <a:latin typeface="Times New Roman" pitchFamily="18" charset="0"/>
                <a:cs typeface="Times New Roman" pitchFamily="18" charset="0"/>
              </a:rPr>
              <a:t>by professional surveyor or engineer. </a:t>
            </a:r>
            <a:r>
              <a:rPr lang="ar-SA" sz="2800" dirty="0">
                <a:latin typeface="Times New Roman" pitchFamily="18" charset="0"/>
                <a:cs typeface="Times New Roman" pitchFamily="18" charset="0"/>
              </a:rPr>
              <a:t/>
            </a:r>
            <a:br>
              <a:rPr lang="ar-SA" sz="2800" dirty="0">
                <a:latin typeface="Times New Roman" pitchFamily="18" charset="0"/>
                <a:cs typeface="Times New Roman" pitchFamily="18" charset="0"/>
              </a:rPr>
            </a:br>
            <a:r>
              <a:rPr lang="en-GB" dirty="0" smtClean="0">
                <a:latin typeface="Times New Roman" pitchFamily="18" charset="0"/>
                <a:cs typeface="Times New Roman" pitchFamily="18" charset="0"/>
              </a:rPr>
              <a:t/>
            </a:r>
            <a:br>
              <a:rPr lang="en-GB" dirty="0" smtClean="0">
                <a:latin typeface="Times New Roman" pitchFamily="18" charset="0"/>
                <a:cs typeface="Times New Roman" pitchFamily="18" charset="0"/>
              </a:rPr>
            </a:br>
            <a:endParaRPr lang="ar-SA" dirty="0">
              <a:latin typeface="Times New Roman" pitchFamily="18" charset="0"/>
              <a:cs typeface="Times New Roman" pitchFamily="18" charset="0"/>
            </a:endParaRPr>
          </a:p>
        </p:txBody>
      </p:sp>
      <p:pic>
        <p:nvPicPr>
          <p:cNvPr id="4" name="عنصر نائب للمحتوى 3" descr="C:\Users\almazar\Desktop\QS.jpg"/>
          <p:cNvPicPr>
            <a:picLocks/>
          </p:cNvPicPr>
          <p:nvPr/>
        </p:nvPicPr>
        <p:blipFill>
          <a:blip r:embed="rId2" cstate="print">
            <a:extLst>
              <a:ext uri="{28A0092B-C50C-407E-A947-70E740481C1C}">
                <a14:useLocalDpi xmlns:a14="http://schemas.microsoft.com/office/drawing/2010/main" xmlns="" val="0"/>
              </a:ext>
            </a:extLst>
          </a:blip>
          <a:stretch>
            <a:fillRect/>
          </a:stretch>
        </p:blipFill>
        <p:spPr bwMode="auto">
          <a:xfrm>
            <a:off x="914400" y="3505200"/>
            <a:ext cx="6438900" cy="2571767"/>
          </a:xfrm>
          <a:prstGeom prst="rect">
            <a:avLst/>
          </a:prstGeom>
          <a:noFill/>
          <a:ln>
            <a:noFill/>
          </a:ln>
        </p:spPr>
      </p:pic>
    </p:spTree>
    <p:extLst>
      <p:ext uri="{BB962C8B-B14F-4D97-AF65-F5344CB8AC3E}">
        <p14:creationId xmlns:p14="http://schemas.microsoft.com/office/powerpoint/2010/main" xmlns="" val="16938796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7467600" cy="1143000"/>
          </a:xfrm>
        </p:spPr>
        <p:txBody>
          <a:bodyPr>
            <a:normAutofit/>
          </a:bodyPr>
          <a:lstStyle/>
          <a:p>
            <a:r>
              <a:rPr lang="en-US" sz="3600" b="1" u="sng" dirty="0">
                <a:solidFill>
                  <a:srgbClr val="C00000"/>
                </a:solidFill>
                <a:effectLst/>
              </a:rPr>
              <a:t>The Quantity Surveyor</a:t>
            </a:r>
            <a:endParaRPr lang="ar-SA" sz="3600" b="1" u="sng" dirty="0">
              <a:solidFill>
                <a:srgbClr val="C00000"/>
              </a:solidFill>
            </a:endParaRPr>
          </a:p>
        </p:txBody>
      </p:sp>
      <p:sp>
        <p:nvSpPr>
          <p:cNvPr id="3" name="عنصر نائب للمحتوى 2"/>
          <p:cNvSpPr>
            <a:spLocks noGrp="1"/>
          </p:cNvSpPr>
          <p:nvPr>
            <p:ph sz="quarter" idx="1"/>
          </p:nvPr>
        </p:nvSpPr>
        <p:spPr>
          <a:xfrm>
            <a:off x="457200" y="1143000"/>
            <a:ext cx="7467600" cy="4416552"/>
          </a:xfrm>
        </p:spPr>
        <p:txBody>
          <a:bodyPr/>
          <a:lstStyle/>
          <a:p>
            <a:pPr algn="l"/>
            <a:r>
              <a:rPr lang="en-US" b="1" dirty="0">
                <a:solidFill>
                  <a:schemeClr val="accent3"/>
                </a:solidFill>
                <a:latin typeface="Times New Roman" pitchFamily="18" charset="0"/>
              </a:rPr>
              <a:t>The quantity surveyor </a:t>
            </a:r>
            <a:r>
              <a:rPr lang="en-US" dirty="0">
                <a:latin typeface="Times New Roman" pitchFamily="18" charset="0"/>
              </a:rPr>
              <a:t>is the </a:t>
            </a:r>
            <a:r>
              <a:rPr lang="en-US" dirty="0" smtClean="0">
                <a:latin typeface="Times New Roman" pitchFamily="18" charset="0"/>
              </a:rPr>
              <a:t>person responsible </a:t>
            </a:r>
            <a:r>
              <a:rPr lang="en-US" dirty="0">
                <a:latin typeface="Times New Roman" pitchFamily="18" charset="0"/>
              </a:rPr>
              <a:t>for figuring out just what a construction project is going to cost. They have other roles too, especially making sure that construction costs and production are managed as efficiently as possible</a:t>
            </a:r>
            <a:r>
              <a:rPr lang="en-US" b="1" i="1" dirty="0"/>
              <a:t>.</a:t>
            </a:r>
            <a:endParaRPr lang="en-US" dirty="0"/>
          </a:p>
          <a:p>
            <a:pPr algn="l"/>
            <a:endParaRPr lang="ar-SA" dirty="0"/>
          </a:p>
        </p:txBody>
      </p:sp>
      <p:pic>
        <p:nvPicPr>
          <p:cNvPr id="37890" name="Picture 2" descr="نتيجة بحث الصور عن ‪quantity surveyor‬‏"/>
          <p:cNvPicPr>
            <a:picLocks noChangeAspect="1" noChangeArrowheads="1"/>
          </p:cNvPicPr>
          <p:nvPr/>
        </p:nvPicPr>
        <p:blipFill>
          <a:blip r:embed="rId2" cstate="print"/>
          <a:srcRect/>
          <a:stretch>
            <a:fillRect/>
          </a:stretch>
        </p:blipFill>
        <p:spPr bwMode="auto">
          <a:xfrm>
            <a:off x="1295400" y="3810000"/>
            <a:ext cx="5715000" cy="2514600"/>
          </a:xfrm>
          <a:prstGeom prst="rect">
            <a:avLst/>
          </a:prstGeom>
          <a:noFill/>
        </p:spPr>
      </p:pic>
    </p:spTree>
    <p:extLst>
      <p:ext uri="{BB962C8B-B14F-4D97-AF65-F5344CB8AC3E}">
        <p14:creationId xmlns:p14="http://schemas.microsoft.com/office/powerpoint/2010/main" xmlns="" val="4416993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304800" y="381000"/>
            <a:ext cx="8001000" cy="6092825"/>
          </a:xfrm>
        </p:spPr>
        <p:txBody>
          <a:bodyPr/>
          <a:lstStyle/>
          <a:p>
            <a:pPr algn="l"/>
            <a:r>
              <a:rPr lang="en-US" dirty="0" smtClean="0">
                <a:solidFill>
                  <a:srgbClr val="C00000"/>
                </a:solidFill>
                <a:cs typeface="+mj-cs"/>
              </a:rPr>
              <a:t>Sub – Structural works</a:t>
            </a:r>
            <a:endParaRPr lang="en-US" dirty="0" smtClean="0"/>
          </a:p>
          <a:p>
            <a:pPr algn="l"/>
            <a:r>
              <a:rPr lang="en-US" dirty="0" smtClean="0"/>
              <a:t>Sub – structural works are divided into two work </a:t>
            </a:r>
          </a:p>
          <a:p>
            <a:pPr algn="l"/>
            <a:r>
              <a:rPr lang="ar-LB" dirty="0" smtClean="0"/>
              <a:t> :</a:t>
            </a:r>
            <a:r>
              <a:rPr lang="en-US" dirty="0" smtClean="0"/>
              <a:t>packages which are</a:t>
            </a:r>
          </a:p>
          <a:p>
            <a:pPr>
              <a:buNone/>
            </a:pPr>
            <a:endParaRPr lang="en-US" dirty="0" smtClean="0"/>
          </a:p>
          <a:p>
            <a:pPr algn="l"/>
            <a:r>
              <a:rPr lang="en-US" dirty="0" smtClean="0">
                <a:sym typeface="Wingdings"/>
              </a:rPr>
              <a:t></a:t>
            </a:r>
            <a:r>
              <a:rPr lang="en-US" dirty="0" smtClean="0"/>
              <a:t>Earthwork.</a:t>
            </a:r>
            <a:br>
              <a:rPr lang="en-US" dirty="0" smtClean="0"/>
            </a:br>
            <a:r>
              <a:rPr lang="en-US" dirty="0" smtClean="0">
                <a:sym typeface="Wingdings"/>
              </a:rPr>
              <a:t></a:t>
            </a:r>
            <a:r>
              <a:rPr lang="en-US" dirty="0" smtClean="0"/>
              <a:t>Foundation</a:t>
            </a:r>
          </a:p>
          <a:p>
            <a:pPr algn="l"/>
            <a:r>
              <a:rPr lang="en-US" b="1" i="1" dirty="0" smtClean="0">
                <a:sym typeface="Wingdings"/>
              </a:rPr>
              <a:t></a:t>
            </a:r>
            <a:r>
              <a:rPr lang="en-US" b="1" i="1" dirty="0" smtClean="0"/>
              <a:t>For Excavation works :</a:t>
            </a:r>
            <a:endParaRPr lang="en-US" b="1" dirty="0" smtClean="0"/>
          </a:p>
          <a:p>
            <a:pPr algn="l"/>
            <a:r>
              <a:rPr lang="en-US" dirty="0" smtClean="0"/>
              <a:t>The item of Earthwork contains two types of </a:t>
            </a:r>
          </a:p>
          <a:p>
            <a:pPr algn="l"/>
            <a:r>
              <a:rPr lang="en-US" dirty="0" smtClean="0"/>
              <a:t>activities : Excavation &amp; (filling or Backfilling)</a:t>
            </a:r>
          </a:p>
          <a:p>
            <a:pPr algn="l"/>
            <a:endParaRPr lang="en-US" dirty="0" smtClean="0"/>
          </a:p>
          <a:p>
            <a:pPr algn="l"/>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457200"/>
            <a:ext cx="7467600" cy="6016752"/>
          </a:xfrm>
        </p:spPr>
        <p:txBody>
          <a:bodyPr>
            <a:normAutofit/>
          </a:bodyPr>
          <a:lstStyle/>
          <a:p>
            <a:pPr marL="82296" indent="0" algn="l">
              <a:buNone/>
            </a:pPr>
            <a:r>
              <a:rPr lang="en-US" sz="3000" b="1" dirty="0" smtClean="0">
                <a:latin typeface="Century Schoolbook (Headings)"/>
              </a:rPr>
              <a:t>Prepared By : </a:t>
            </a:r>
          </a:p>
          <a:p>
            <a:pPr marL="82296" indent="0" algn="l">
              <a:buFont typeface="Arial" charset="0"/>
              <a:buChar char="•"/>
            </a:pPr>
            <a:r>
              <a:rPr lang="en-US" sz="3600" i="1" dirty="0" smtClean="0"/>
              <a:t>   </a:t>
            </a:r>
            <a:r>
              <a:rPr lang="en-US" sz="2800" i="1" dirty="0" smtClean="0">
                <a:latin typeface="Century Schoolbook (Headings)"/>
              </a:rPr>
              <a:t>Sarah </a:t>
            </a:r>
            <a:r>
              <a:rPr lang="en-US" sz="2800" i="1" dirty="0" err="1" smtClean="0">
                <a:latin typeface="Century Schoolbook (Headings)"/>
              </a:rPr>
              <a:t>Halawa</a:t>
            </a:r>
            <a:endParaRPr lang="en-US" sz="2800" i="1" dirty="0" smtClean="0">
              <a:latin typeface="Century Schoolbook (Headings)"/>
            </a:endParaRPr>
          </a:p>
          <a:p>
            <a:pPr marL="82296" indent="0" algn="l">
              <a:buNone/>
            </a:pPr>
            <a:r>
              <a:rPr lang="en-US" sz="2800" i="1" dirty="0" smtClean="0">
                <a:latin typeface="Century Schoolbook (Headings)"/>
              </a:rPr>
              <a:t>    </a:t>
            </a:r>
            <a:r>
              <a:rPr lang="en-US" sz="2800" i="1" dirty="0" err="1" smtClean="0">
                <a:latin typeface="Century Schoolbook (Headings)"/>
              </a:rPr>
              <a:t>Majd</a:t>
            </a:r>
            <a:r>
              <a:rPr lang="en-US" sz="2800" i="1" dirty="0" smtClean="0">
                <a:latin typeface="Century Schoolbook (Headings)"/>
              </a:rPr>
              <a:t> </a:t>
            </a:r>
            <a:r>
              <a:rPr lang="en-US" sz="2800" i="1" dirty="0" err="1" smtClean="0">
                <a:latin typeface="Century Schoolbook (Headings)"/>
              </a:rPr>
              <a:t>Ayyash</a:t>
            </a:r>
            <a:r>
              <a:rPr lang="en-US" sz="2800" i="1" dirty="0" smtClean="0">
                <a:latin typeface="Century Schoolbook (Headings)"/>
              </a:rPr>
              <a:t>. </a:t>
            </a:r>
            <a:endParaRPr lang="en-US" sz="2800" i="1" dirty="0" smtClean="0">
              <a:latin typeface="Century Schoolbook (Headings)"/>
            </a:endParaRPr>
          </a:p>
          <a:p>
            <a:pPr marL="82296" indent="0" algn="l">
              <a:buFont typeface="Arial" charset="0"/>
              <a:buChar char="•"/>
            </a:pPr>
            <a:r>
              <a:rPr lang="en-US" sz="2800" i="1" dirty="0" smtClean="0">
                <a:latin typeface="Century Schoolbook (Headings)"/>
              </a:rPr>
              <a:t>    </a:t>
            </a:r>
            <a:r>
              <a:rPr lang="en-US" sz="2800" i="1" dirty="0" err="1" smtClean="0">
                <a:latin typeface="Century Schoolbook (Headings)"/>
              </a:rPr>
              <a:t>Malak</a:t>
            </a:r>
            <a:r>
              <a:rPr lang="en-US" sz="2800" i="1" dirty="0" smtClean="0">
                <a:latin typeface="Century Schoolbook (Headings)"/>
              </a:rPr>
              <a:t> </a:t>
            </a:r>
            <a:r>
              <a:rPr lang="en-US" sz="2800" i="1" dirty="0" err="1" smtClean="0">
                <a:latin typeface="Century Schoolbook (Headings)"/>
              </a:rPr>
              <a:t>Asaad</a:t>
            </a:r>
            <a:endParaRPr lang="en-US" sz="2800" i="1" dirty="0" smtClean="0">
              <a:latin typeface="Century Schoolbook (Headings)"/>
            </a:endParaRPr>
          </a:p>
          <a:p>
            <a:pPr marL="82296" indent="0" algn="l">
              <a:buFont typeface="Arial" charset="0"/>
              <a:buChar char="•"/>
            </a:pPr>
            <a:r>
              <a:rPr lang="en-US" sz="2800" i="1" dirty="0" smtClean="0">
                <a:latin typeface="Century Schoolbook (Headings)"/>
              </a:rPr>
              <a:t>    </a:t>
            </a:r>
            <a:r>
              <a:rPr lang="en-US" sz="2800" i="1" dirty="0" err="1" smtClean="0">
                <a:latin typeface="Century Schoolbook (Headings)"/>
              </a:rPr>
              <a:t>Razan</a:t>
            </a:r>
            <a:r>
              <a:rPr lang="en-US" sz="2800" i="1" dirty="0" smtClean="0">
                <a:latin typeface="Century Schoolbook (Headings)"/>
              </a:rPr>
              <a:t> </a:t>
            </a:r>
            <a:r>
              <a:rPr lang="en-US" sz="2800" i="1" dirty="0" err="1" smtClean="0">
                <a:latin typeface="Century Schoolbook (Headings)"/>
              </a:rPr>
              <a:t>Uzrail</a:t>
            </a:r>
            <a:endParaRPr lang="en-US" sz="2800" i="1" dirty="0" smtClean="0">
              <a:latin typeface="Century Schoolbook (Headings)"/>
            </a:endParaRPr>
          </a:p>
          <a:p>
            <a:pPr marL="82296" indent="0" algn="l">
              <a:buFont typeface="Arial" charset="0"/>
              <a:buChar char="•"/>
            </a:pPr>
            <a:r>
              <a:rPr lang="en-US" sz="2800" i="1" dirty="0" smtClean="0">
                <a:latin typeface="Century Schoolbook (Headings)"/>
              </a:rPr>
              <a:t>    Sandi </a:t>
            </a:r>
            <a:r>
              <a:rPr lang="en-US" sz="2800" i="1" dirty="0" err="1" smtClean="0">
                <a:latin typeface="Century Schoolbook (Headings)"/>
              </a:rPr>
              <a:t>Daibes</a:t>
            </a:r>
            <a:r>
              <a:rPr lang="en-US" sz="2800" i="1" dirty="0" smtClean="0"/>
              <a:t> </a:t>
            </a:r>
          </a:p>
          <a:p>
            <a:pPr marL="82296" indent="0" algn="l">
              <a:buNone/>
            </a:pPr>
            <a:endParaRPr lang="en-US" sz="3600" i="1" dirty="0" smtClean="0"/>
          </a:p>
          <a:p>
            <a:pPr marL="82296" indent="0" algn="l">
              <a:buNone/>
            </a:pPr>
            <a:endParaRPr lang="en-US" sz="3600" i="1" dirty="0" smtClean="0"/>
          </a:p>
        </p:txBody>
      </p:sp>
      <p:sp>
        <p:nvSpPr>
          <p:cNvPr id="5" name="5-Point Star 4"/>
          <p:cNvSpPr/>
          <p:nvPr/>
        </p:nvSpPr>
        <p:spPr>
          <a:xfrm>
            <a:off x="457200" y="1676400"/>
            <a:ext cx="381000" cy="381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6" name="5-Point Star 5"/>
          <p:cNvSpPr/>
          <p:nvPr/>
        </p:nvSpPr>
        <p:spPr>
          <a:xfrm>
            <a:off x="457200" y="1143000"/>
            <a:ext cx="381000" cy="381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9" name="5-Point Star 8"/>
          <p:cNvSpPr/>
          <p:nvPr/>
        </p:nvSpPr>
        <p:spPr>
          <a:xfrm>
            <a:off x="457200" y="2209800"/>
            <a:ext cx="381000" cy="381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10" name="5-Point Star 9"/>
          <p:cNvSpPr/>
          <p:nvPr/>
        </p:nvSpPr>
        <p:spPr>
          <a:xfrm>
            <a:off x="457200" y="3200400"/>
            <a:ext cx="381000" cy="381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11" name="5-Point Star 10"/>
          <p:cNvSpPr/>
          <p:nvPr/>
        </p:nvSpPr>
        <p:spPr>
          <a:xfrm>
            <a:off x="457200" y="2743200"/>
            <a:ext cx="381000" cy="381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68609" name="Rectangle 1"/>
          <p:cNvSpPr>
            <a:spLocks noChangeArrowheads="1"/>
          </p:cNvSpPr>
          <p:nvPr/>
        </p:nvSpPr>
        <p:spPr bwMode="auto">
          <a:xfrm>
            <a:off x="3886200" y="4495800"/>
            <a:ext cx="6400800"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3333750" algn="r"/>
              </a:tabLst>
            </a:pPr>
            <a:r>
              <a:rPr kumimoji="0" lang="en-US" sz="28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Under supervision of: </a:t>
            </a:r>
          </a:p>
          <a:p>
            <a:pPr marL="0" marR="0" lvl="0" indent="0" algn="l" defTabSz="914400" rtl="1" eaLnBrk="1" fontAlgn="base" latinLnBrk="0" hangingPunct="1">
              <a:lnSpc>
                <a:spcPct val="100000"/>
              </a:lnSpc>
              <a:spcBef>
                <a:spcPct val="0"/>
              </a:spcBef>
              <a:spcAft>
                <a:spcPct val="0"/>
              </a:spcAft>
              <a:buClrTx/>
              <a:buSzTx/>
              <a:buFontTx/>
              <a:buNone/>
              <a:tabLst>
                <a:tab pos="3333750" algn="r"/>
              </a:tabLst>
            </a:pPr>
            <a:r>
              <a:rPr kumimoji="0" lang="en-US" sz="2800"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Dr. </a:t>
            </a:r>
            <a:r>
              <a:rPr kumimoji="0" lang="en-US" sz="2800" i="0" u="none" strike="noStrike" cap="none" normalizeH="0" baseline="0" dirty="0" err="1" smtClean="0">
                <a:ln>
                  <a:noFill/>
                </a:ln>
                <a:solidFill>
                  <a:srgbClr val="000000"/>
                </a:solidFill>
                <a:effectLst/>
                <a:latin typeface="Arial" pitchFamily="34" charset="0"/>
                <a:ea typeface="Calibri" pitchFamily="34" charset="0"/>
                <a:cs typeface="Times New Roman" pitchFamily="18" charset="0"/>
              </a:rPr>
              <a:t>Rema</a:t>
            </a:r>
            <a:r>
              <a:rPr kumimoji="0" lang="en-US" sz="2800"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 </a:t>
            </a:r>
            <a:r>
              <a:rPr kumimoji="0" lang="en-US" sz="2800" i="0" u="none" strike="noStrike" cap="none" normalizeH="0" baseline="0" dirty="0" err="1" smtClean="0">
                <a:ln>
                  <a:noFill/>
                </a:ln>
                <a:solidFill>
                  <a:srgbClr val="000000"/>
                </a:solidFill>
                <a:effectLst/>
                <a:latin typeface="Arial" pitchFamily="34" charset="0"/>
                <a:ea typeface="Calibri" pitchFamily="34" charset="0"/>
                <a:cs typeface="Times New Roman" pitchFamily="18" charset="0"/>
              </a:rPr>
              <a:t>Nassar</a:t>
            </a:r>
            <a:endParaRPr kumimoji="0" lang="en-US" sz="280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35277645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381000" y="506904"/>
          <a:ext cx="7696199" cy="6274896"/>
        </p:xfrm>
        <a:graphic>
          <a:graphicData uri="http://schemas.openxmlformats.org/drawingml/2006/table">
            <a:tbl>
              <a:tblPr/>
              <a:tblGrid>
                <a:gridCol w="1353075"/>
                <a:gridCol w="878647"/>
                <a:gridCol w="1927527"/>
                <a:gridCol w="767880"/>
                <a:gridCol w="1384535"/>
                <a:gridCol w="1384535"/>
              </a:tblGrid>
              <a:tr h="738642">
                <a:tc>
                  <a:txBody>
                    <a:bodyPr/>
                    <a:lstStyle/>
                    <a:p>
                      <a:pPr marL="0" marR="0" algn="ctr" rtl="1">
                        <a:lnSpc>
                          <a:spcPct val="150000"/>
                        </a:lnSpc>
                        <a:spcBef>
                          <a:spcPts val="0"/>
                        </a:spcBef>
                        <a:spcAft>
                          <a:spcPts val="0"/>
                        </a:spcAft>
                      </a:pPr>
                      <a:r>
                        <a:rPr lang="en-US" sz="1600" b="1" dirty="0">
                          <a:solidFill>
                            <a:srgbClr val="000000"/>
                          </a:solidFill>
                          <a:latin typeface="Calibri"/>
                          <a:ea typeface="Times New Roman"/>
                          <a:cs typeface="Times New Roman"/>
                        </a:rPr>
                        <a:t>Level Line</a:t>
                      </a:r>
                      <a:endParaRPr lang="en-US" sz="1600" dirty="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600" b="1" dirty="0">
                          <a:solidFill>
                            <a:srgbClr val="000000"/>
                          </a:solidFill>
                          <a:latin typeface="Calibri"/>
                          <a:ea typeface="Times New Roman"/>
                          <a:cs typeface="Times New Roman"/>
                        </a:rPr>
                        <a:t>Area (m2)</a:t>
                      </a:r>
                      <a:endParaRPr lang="en-US" sz="1600" dirty="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600" b="1">
                          <a:solidFill>
                            <a:srgbClr val="000000"/>
                          </a:solidFill>
                          <a:latin typeface="Calibri"/>
                          <a:ea typeface="Times New Roman"/>
                          <a:cs typeface="Times New Roman"/>
                        </a:rPr>
                        <a:t>construction level</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600" b="1">
                          <a:solidFill>
                            <a:srgbClr val="000000"/>
                          </a:solidFill>
                          <a:latin typeface="Calibri"/>
                          <a:ea typeface="Times New Roman"/>
                          <a:cs typeface="Times New Roman"/>
                        </a:rPr>
                        <a:t>Diff.</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l"/>
                      <a:endParaRPr lang="en-US" sz="1600">
                        <a:latin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600" b="1">
                          <a:solidFill>
                            <a:srgbClr val="000000"/>
                          </a:solidFill>
                          <a:latin typeface="Calibri"/>
                          <a:ea typeface="Times New Roman"/>
                          <a:cs typeface="Times New Roman"/>
                        </a:rPr>
                        <a:t>Volume</a:t>
                      </a:r>
                      <a:endParaRPr lang="en-US" sz="1600">
                        <a:latin typeface="Calibri"/>
                        <a:ea typeface="Calibri"/>
                        <a:cs typeface="Arial"/>
                      </a:endParaRPr>
                    </a:p>
                    <a:p>
                      <a:pPr marL="0" marR="0" algn="ctr" rtl="1">
                        <a:lnSpc>
                          <a:spcPct val="150000"/>
                        </a:lnSpc>
                        <a:spcBef>
                          <a:spcPts val="0"/>
                        </a:spcBef>
                        <a:spcAft>
                          <a:spcPts val="0"/>
                        </a:spcAft>
                      </a:pPr>
                      <a:r>
                        <a:rPr lang="en-US" sz="1600" b="1">
                          <a:solidFill>
                            <a:srgbClr val="000000"/>
                          </a:solidFill>
                          <a:latin typeface="Calibri"/>
                          <a:ea typeface="Times New Roman"/>
                          <a:cs typeface="Times New Roman"/>
                        </a:rPr>
                        <a:t>(m3)</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738642">
                <a:tc>
                  <a:txBody>
                    <a:bodyPr/>
                    <a:lstStyle/>
                    <a:p>
                      <a:pPr marL="0" marR="0" algn="ctr" rtl="1">
                        <a:lnSpc>
                          <a:spcPct val="150000"/>
                        </a:lnSpc>
                        <a:spcBef>
                          <a:spcPts val="0"/>
                        </a:spcBef>
                        <a:spcAft>
                          <a:spcPts val="0"/>
                        </a:spcAft>
                      </a:pPr>
                      <a:r>
                        <a:rPr lang="en-US" sz="1600" b="1">
                          <a:solidFill>
                            <a:srgbClr val="000000"/>
                          </a:solidFill>
                          <a:latin typeface="Calibri"/>
                          <a:ea typeface="Times New Roman"/>
                          <a:cs typeface="Times New Roman"/>
                        </a:rPr>
                        <a:t>597.5</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453.74</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593.62</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3.88</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Excavation</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1760.53</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r h="738642">
                <a:tc>
                  <a:txBody>
                    <a:bodyPr/>
                    <a:lstStyle/>
                    <a:p>
                      <a:pPr marL="0" marR="0" algn="ctr" rtl="1">
                        <a:lnSpc>
                          <a:spcPct val="150000"/>
                        </a:lnSpc>
                        <a:spcBef>
                          <a:spcPts val="0"/>
                        </a:spcBef>
                        <a:spcAft>
                          <a:spcPts val="0"/>
                        </a:spcAft>
                      </a:pPr>
                      <a:r>
                        <a:rPr lang="en-US" sz="1600" b="1">
                          <a:solidFill>
                            <a:srgbClr val="000000"/>
                          </a:solidFill>
                          <a:latin typeface="Calibri"/>
                          <a:ea typeface="Times New Roman"/>
                          <a:cs typeface="Times New Roman"/>
                        </a:rPr>
                        <a:t>598.5</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443.20</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593.62</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4.88</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Excavation</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2162.81</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738642">
                <a:tc>
                  <a:txBody>
                    <a:bodyPr/>
                    <a:lstStyle/>
                    <a:p>
                      <a:pPr marL="0" marR="0" algn="ctr" rtl="1">
                        <a:lnSpc>
                          <a:spcPct val="150000"/>
                        </a:lnSpc>
                        <a:spcBef>
                          <a:spcPts val="0"/>
                        </a:spcBef>
                        <a:spcAft>
                          <a:spcPts val="0"/>
                        </a:spcAft>
                      </a:pPr>
                      <a:r>
                        <a:rPr lang="en-US" sz="1600" b="1">
                          <a:solidFill>
                            <a:srgbClr val="000000"/>
                          </a:solidFill>
                          <a:latin typeface="Calibri"/>
                          <a:ea typeface="Times New Roman"/>
                          <a:cs typeface="Times New Roman"/>
                        </a:rPr>
                        <a:t>599.5</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292.62</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593.62</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5.88</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Excavation</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1720.60</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r h="738642">
                <a:tc>
                  <a:txBody>
                    <a:bodyPr/>
                    <a:lstStyle/>
                    <a:p>
                      <a:pPr marL="0" marR="0" algn="ctr" rtl="1">
                        <a:lnSpc>
                          <a:spcPct val="150000"/>
                        </a:lnSpc>
                        <a:spcBef>
                          <a:spcPts val="0"/>
                        </a:spcBef>
                        <a:spcAft>
                          <a:spcPts val="0"/>
                        </a:spcAft>
                      </a:pPr>
                      <a:r>
                        <a:rPr lang="en-US" sz="1600" b="1">
                          <a:solidFill>
                            <a:srgbClr val="000000"/>
                          </a:solidFill>
                          <a:latin typeface="Calibri"/>
                          <a:ea typeface="Times New Roman"/>
                          <a:cs typeface="Times New Roman"/>
                        </a:rPr>
                        <a:t>600.5</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56.26</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593.62</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6.88</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Excavation</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387.04</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738642">
                <a:tc>
                  <a:txBody>
                    <a:bodyPr/>
                    <a:lstStyle/>
                    <a:p>
                      <a:pPr marL="0" marR="0" algn="ctr" rtl="1">
                        <a:lnSpc>
                          <a:spcPct val="150000"/>
                        </a:lnSpc>
                        <a:spcBef>
                          <a:spcPts val="0"/>
                        </a:spcBef>
                        <a:spcAft>
                          <a:spcPts val="0"/>
                        </a:spcAft>
                      </a:pPr>
                      <a:r>
                        <a:rPr lang="en-US" sz="1600" b="1">
                          <a:solidFill>
                            <a:srgbClr val="000000"/>
                          </a:solidFill>
                          <a:latin typeface="Calibri"/>
                          <a:ea typeface="Times New Roman"/>
                          <a:cs typeface="Times New Roman"/>
                        </a:rPr>
                        <a:t>601.5</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76.13</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593.62</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7.88</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Excavation</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599.94</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r h="738642">
                <a:tc>
                  <a:txBody>
                    <a:bodyPr/>
                    <a:lstStyle/>
                    <a:p>
                      <a:pPr marL="0" marR="0" algn="ctr" rtl="1">
                        <a:lnSpc>
                          <a:spcPct val="150000"/>
                        </a:lnSpc>
                        <a:spcBef>
                          <a:spcPts val="0"/>
                        </a:spcBef>
                        <a:spcAft>
                          <a:spcPts val="0"/>
                        </a:spcAft>
                      </a:pPr>
                      <a:r>
                        <a:rPr lang="en-US" sz="1600" b="1">
                          <a:solidFill>
                            <a:srgbClr val="000000"/>
                          </a:solidFill>
                          <a:latin typeface="Calibri"/>
                          <a:ea typeface="Times New Roman"/>
                          <a:cs typeface="Times New Roman"/>
                        </a:rPr>
                        <a:t>602.5</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93.23</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593.62</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8.88</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Excavation</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827.90</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738642">
                <a:tc>
                  <a:txBody>
                    <a:bodyPr/>
                    <a:lstStyle/>
                    <a:p>
                      <a:pPr marL="0" marR="0" algn="ctr" rtl="1">
                        <a:lnSpc>
                          <a:spcPct val="150000"/>
                        </a:lnSpc>
                        <a:spcBef>
                          <a:spcPts val="0"/>
                        </a:spcBef>
                        <a:spcAft>
                          <a:spcPts val="0"/>
                        </a:spcAft>
                      </a:pPr>
                      <a:r>
                        <a:rPr lang="en-US" sz="1600" b="1">
                          <a:solidFill>
                            <a:srgbClr val="000000"/>
                          </a:solidFill>
                          <a:latin typeface="Calibri"/>
                          <a:ea typeface="Times New Roman"/>
                          <a:cs typeface="Times New Roman"/>
                        </a:rPr>
                        <a:t>603.5</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105.82</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593.62</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9.88</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Excavation</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1045.50</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r h="349171">
                <a:tc>
                  <a:txBody>
                    <a:bodyPr/>
                    <a:lstStyle/>
                    <a:p>
                      <a:pPr marL="0" marR="0" algn="ctr" rtl="1">
                        <a:lnSpc>
                          <a:spcPct val="150000"/>
                        </a:lnSpc>
                        <a:spcBef>
                          <a:spcPts val="0"/>
                        </a:spcBef>
                        <a:spcAft>
                          <a:spcPts val="0"/>
                        </a:spcAft>
                      </a:pPr>
                      <a:r>
                        <a:rPr lang="en-US" sz="1600" b="1">
                          <a:solidFill>
                            <a:srgbClr val="000000"/>
                          </a:solidFill>
                          <a:latin typeface="Calibri"/>
                          <a:ea typeface="Times New Roman"/>
                          <a:cs typeface="Times New Roman"/>
                        </a:rPr>
                        <a:t> </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 </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 </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 </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600">
                          <a:solidFill>
                            <a:srgbClr val="000000"/>
                          </a:solidFill>
                          <a:latin typeface="Calibri"/>
                          <a:ea typeface="Times New Roman"/>
                          <a:cs typeface="Times New Roman"/>
                        </a:rPr>
                        <a:t> total</a:t>
                      </a:r>
                      <a:endParaRPr lang="en-US" sz="160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600" dirty="0">
                          <a:solidFill>
                            <a:srgbClr val="000000"/>
                          </a:solidFill>
                          <a:latin typeface="Calibri"/>
                          <a:ea typeface="Times New Roman"/>
                          <a:cs typeface="Times New Roman"/>
                        </a:rPr>
                        <a:t>8504.32</a:t>
                      </a:r>
                      <a:endParaRPr lang="en-US" sz="1600" dirty="0">
                        <a:latin typeface="Calibri"/>
                        <a:ea typeface="Calibri"/>
                        <a:cs typeface="Arial"/>
                      </a:endParaRPr>
                    </a:p>
                  </a:txBody>
                  <a:tcPr marL="62553" marR="62553"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85800" y="2133600"/>
            <a:ext cx="2057400" cy="533400"/>
          </a:xfrm>
          <a:prstGeom prst="rect">
            <a:avLst/>
          </a:prstGeom>
          <a:noFill/>
        </p:spPr>
      </p:pic>
      <p:pic>
        <p:nvPicPr>
          <p:cNvPr id="102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04800" y="2895600"/>
            <a:ext cx="8458200" cy="1066800"/>
          </a:xfrm>
          <a:prstGeom prst="rect">
            <a:avLst/>
          </a:prstGeom>
          <a:noFill/>
        </p:spPr>
      </p:pic>
      <p:sp>
        <p:nvSpPr>
          <p:cNvPr id="1027" name="Rectangle 3"/>
          <p:cNvSpPr>
            <a:spLocks noChangeArrowheads="1"/>
          </p:cNvSpPr>
          <p:nvPr/>
        </p:nvSpPr>
        <p:spPr bwMode="auto">
          <a:xfrm>
            <a:off x="381000" y="0"/>
            <a:ext cx="8153400" cy="2036415"/>
          </a:xfrm>
          <a:prstGeom prst="rect">
            <a:avLst/>
          </a:prstGeom>
          <a:noFill/>
          <a:ln w="9525">
            <a:noFill/>
            <a:miter lim="800000"/>
            <a:headEnd/>
            <a:tailEnd/>
          </a:ln>
          <a:effectLst/>
        </p:spPr>
        <p:txBody>
          <a:bodyPr vert="horz" wrap="square" lIns="0" tIns="126960" rIns="0" bIns="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C00000"/>
                </a:solidFill>
                <a:effectLst/>
                <a:latin typeface="Cambria" pitchFamily="18" charset="0"/>
                <a:ea typeface="Times New Roman" pitchFamily="18" charset="0"/>
                <a:cs typeface="Times New Roman" pitchFamily="18" charset="0"/>
              </a:rPr>
              <a:t>For Backfilling works</a:t>
            </a:r>
            <a:r>
              <a:rPr kumimoji="0" lang="en-US" sz="3200" b="1" i="1" u="none" strike="noStrike" cap="none" normalizeH="0" baseline="0" dirty="0" smtClean="0">
                <a:ln>
                  <a:noFill/>
                </a:ln>
                <a:solidFill>
                  <a:srgbClr val="C00000"/>
                </a:solidFill>
                <a:effectLst/>
                <a:latin typeface="Cambria" pitchFamily="18" charset="0"/>
                <a:ea typeface="Times New Roman" pitchFamily="18" charset="0"/>
                <a:cs typeface="Times New Roman" pitchFamily="18" charset="0"/>
              </a:rPr>
              <a:t> :</a:t>
            </a: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32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following equation: (2) was used to calculate the total backfilling for all wall footings that we have :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8" name="Rectangle 4"/>
          <p:cNvSpPr>
            <a:spLocks noChangeArrowheads="1"/>
          </p:cNvSpPr>
          <p:nvPr/>
        </p:nvSpPr>
        <p:spPr bwMode="auto">
          <a:xfrm>
            <a:off x="0" y="6667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76801"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4730750" algn="l"/>
                <a:tab pos="5730875" algn="r"/>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Arial" pitchFamily="34" charset="0"/>
                <a:sym typeface="Wingdings" pitchFamily="2" charset="2"/>
              </a:rPr>
              <a:t></a:t>
            </a:r>
            <a:r>
              <a:rPr kumimoji="0" lang="en-US" sz="1200" b="0" i="0" u="none" strike="noStrike" cap="none" normalizeH="0" baseline="0" smtClean="0">
                <a:ln>
                  <a:noFill/>
                </a:ln>
                <a:solidFill>
                  <a:schemeClr val="tx1"/>
                </a:solidFill>
                <a:effectLst/>
                <a:latin typeface="Calibri" pitchFamily="34" charset="0"/>
                <a:ea typeface="Calibri" pitchFamily="34" charset="0"/>
                <a:cs typeface="Arial" pitchFamily="34" charset="0"/>
              </a:rPr>
              <a:t>8504.32 – ( 9 + 120 +483 ) = 7892.32 m3</a:t>
            </a:r>
            <a:endParaRPr kumimoji="0" lang="en-US" sz="1100" b="0" i="0" u="none" strike="noStrike" cap="none" normalizeH="0" baseline="0" smtClean="0">
              <a:ln>
                <a:noFill/>
              </a:ln>
              <a:solidFill>
                <a:schemeClr val="tx1"/>
              </a:solidFill>
              <a:effectLst/>
              <a:latin typeface="Calibri" pitchFamily="34" charset="0"/>
              <a:ea typeface="Calibri" pitchFamily="34" charset="0"/>
              <a:cs typeface="Arial" pitchFamily="34" charset="0"/>
              <a:sym typeface="Wingdings" pitchFamily="2" charset="2"/>
            </a:endParaRPr>
          </a:p>
        </p:txBody>
      </p:sp>
      <p:sp>
        <p:nvSpPr>
          <p:cNvPr id="76802" name="Rectangle 2"/>
          <p:cNvSpPr>
            <a:spLocks noChangeArrowheads="1"/>
          </p:cNvSpPr>
          <p:nvPr/>
        </p:nvSpPr>
        <p:spPr bwMode="auto">
          <a:xfrm>
            <a:off x="762000" y="4495800"/>
            <a:ext cx="4613763"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4730750" algn="l"/>
                <a:tab pos="5730875" algn="r"/>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sym typeface="Wingdings" pitchFamily="2" charset="2"/>
              </a:rPr>
              <a:t></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8504.32 – ( 9 + 120 +483 ) = 7892.32 m3</a:t>
            </a:r>
            <a:endParaRPr kumimoji="0" lang="en-US"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sym typeface="Wingdings" pitchFamily="2" charset="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228600" y="685800"/>
            <a:ext cx="7751068" cy="5867400"/>
          </a:xfrm>
        </p:spPr>
        <p:txBody>
          <a:bodyPr>
            <a:normAutofit/>
          </a:bodyPr>
          <a:lstStyle/>
          <a:p>
            <a:pPr algn="l"/>
            <a:r>
              <a:rPr lang="en-US" b="1" i="1" dirty="0" smtClean="0">
                <a:solidFill>
                  <a:srgbClr val="C00000"/>
                </a:solidFill>
              </a:rPr>
              <a:t>For Foundation Works:</a:t>
            </a:r>
            <a:endParaRPr lang="en-US" b="1" dirty="0" smtClean="0">
              <a:solidFill>
                <a:srgbClr val="C00000"/>
              </a:solidFill>
            </a:endParaRPr>
          </a:p>
          <a:p>
            <a:pPr lvl="0" algn="l" rtl="0"/>
            <a:endParaRPr lang="en-US" sz="2200" b="1" i="1" dirty="0" smtClean="0"/>
          </a:p>
          <a:p>
            <a:pPr lvl="0" algn="l" rtl="0"/>
            <a:r>
              <a:rPr lang="en-US" sz="2200" b="1" i="1" dirty="0" smtClean="0"/>
              <a:t>Blinding activity</a:t>
            </a:r>
            <a:r>
              <a:rPr lang="en-US" sz="2200" dirty="0" smtClean="0"/>
              <a:t>:  </a:t>
            </a:r>
            <a:r>
              <a:rPr lang="en-US" sz="2200" b="1" i="1" dirty="0" smtClean="0"/>
              <a:t> </a:t>
            </a:r>
            <a:endParaRPr lang="en-US" sz="2200" dirty="0" smtClean="0"/>
          </a:p>
          <a:p>
            <a:pPr algn="l" rtl="0"/>
            <a:endParaRPr lang="en-US" sz="2200" b="1" i="1" dirty="0" smtClean="0">
              <a:sym typeface="Wingdings"/>
            </a:endParaRPr>
          </a:p>
          <a:p>
            <a:pPr algn="l" rtl="0"/>
            <a:r>
              <a:rPr lang="en-US" sz="2200" b="1" i="1" dirty="0" smtClean="0">
                <a:sym typeface="Wingdings"/>
              </a:rPr>
              <a:t></a:t>
            </a:r>
            <a:r>
              <a:rPr lang="en-US" sz="2200" dirty="0" smtClean="0"/>
              <a:t>Blinding for footings:</a:t>
            </a:r>
            <a:r>
              <a:rPr lang="ar-SA" sz="2200" b="1" i="1" dirty="0" smtClean="0"/>
              <a:t/>
            </a:r>
            <a:br>
              <a:rPr lang="ar-SA" sz="2200" b="1" i="1" dirty="0" smtClean="0"/>
            </a:br>
            <a:r>
              <a:rPr lang="en-GB" sz="2200" dirty="0" smtClean="0"/>
              <a:t>Area from AutoCAD=777 </a:t>
            </a:r>
            <a:endParaRPr lang="en-US" sz="2200" dirty="0" smtClean="0"/>
          </a:p>
          <a:p>
            <a:pPr algn="l" rtl="0"/>
            <a:r>
              <a:rPr lang="en-US" sz="2200" dirty="0" smtClean="0"/>
              <a:t/>
            </a:r>
            <a:br>
              <a:rPr lang="en-US" sz="2200" dirty="0" smtClean="0"/>
            </a:br>
            <a:r>
              <a:rPr lang="en-US" sz="2200" dirty="0" smtClean="0"/>
              <a:t>Depth of blinding =10 cm </a:t>
            </a:r>
            <a:br>
              <a:rPr lang="en-US" sz="2200" dirty="0" smtClean="0"/>
            </a:br>
            <a:r>
              <a:rPr lang="en-US" sz="2200" dirty="0" smtClean="0"/>
              <a:t>The Volume of blinding= 777*10</a:t>
            </a:r>
          </a:p>
          <a:p>
            <a:pPr algn="l" rtl="0"/>
            <a:r>
              <a:rPr lang="en-US" sz="2200" dirty="0" smtClean="0"/>
              <a:t>=77.7 m3</a:t>
            </a:r>
          </a:p>
          <a:p>
            <a:pPr lvl="0" algn="l" rtl="0"/>
            <a:r>
              <a:rPr lang="en-US" sz="2200" b="1" i="1" dirty="0" smtClean="0"/>
              <a:t>Footing activity</a:t>
            </a:r>
            <a:r>
              <a:rPr lang="en-US" sz="2200" dirty="0" smtClean="0">
                <a:sym typeface="Wingdings"/>
              </a:rPr>
              <a:t></a:t>
            </a:r>
          </a:p>
          <a:p>
            <a:pPr lvl="0" algn="l" rtl="0"/>
            <a:r>
              <a:rPr lang="en-US" sz="2200" dirty="0" smtClean="0"/>
              <a:t>for footing type (1) :</a:t>
            </a:r>
          </a:p>
          <a:p>
            <a:pPr algn="l"/>
            <a:endParaRPr lang="ar-SA"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7"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819400" y="1295400"/>
            <a:ext cx="2895600" cy="533400"/>
          </a:xfrm>
          <a:prstGeom prst="rect">
            <a:avLst/>
          </a:prstGeom>
          <a:noFill/>
        </p:spPr>
      </p:pic>
      <p:sp>
        <p:nvSpPr>
          <p:cNvPr id="80899"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0900" name="Rectangle 4"/>
          <p:cNvSpPr>
            <a:spLocks noChangeArrowheads="1"/>
          </p:cNvSpPr>
          <p:nvPr/>
        </p:nvSpPr>
        <p:spPr bwMode="auto">
          <a:xfrm>
            <a:off x="0"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80901" name="Rectangle 5"/>
          <p:cNvSpPr>
            <a:spLocks noChangeArrowheads="1"/>
          </p:cNvSpPr>
          <p:nvPr/>
        </p:nvSpPr>
        <p:spPr bwMode="auto">
          <a:xfrm>
            <a:off x="0" y="876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8090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80902" name="Picture 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57200" y="533400"/>
            <a:ext cx="5562600" cy="609600"/>
          </a:xfrm>
          <a:prstGeom prst="rect">
            <a:avLst/>
          </a:prstGeom>
          <a:noFill/>
        </p:spPr>
      </p:pic>
      <p:sp>
        <p:nvSpPr>
          <p:cNvPr id="80904" name="Rectangle 8"/>
          <p:cNvSpPr>
            <a:spLocks noChangeArrowheads="1"/>
          </p:cNvSpPr>
          <p:nvPr/>
        </p:nvSpPr>
        <p:spPr bwMode="auto">
          <a:xfrm>
            <a:off x="381000" y="2168541"/>
            <a:ext cx="8153400" cy="236988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r>
            <a:br>
              <a:rPr kumimoji="0" lang="ar-SA"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Note: A waste factor of 2% was considered in calculating The concrete quantities.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Therefore, concrete volume the footings of type 1 after considering the waste factor </a:t>
            </a:r>
            <a:endParaRPr lang="en-US" sz="2000" dirty="0" smtClean="0">
              <a:latin typeface="Times New Roman" pitchFamily="18" charset="0"/>
              <a:cs typeface="Times New Roman" pitchFamily="18" charset="0"/>
            </a:endParaRPr>
          </a:p>
          <a:p>
            <a:pPr algn="l"/>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a:t>
            </a:r>
            <a:r>
              <a:rPr kumimoji="0" lang="en-US" sz="2000" b="0" i="0" u="none" strike="noStrike" cap="none" normalizeH="0" dirty="0" smtClean="0">
                <a:ln>
                  <a:noFill/>
                </a:ln>
                <a:solidFill>
                  <a:schemeClr val="tx1"/>
                </a:solidFill>
                <a:effectLst/>
                <a:latin typeface="Times New Roman" pitchFamily="18" charset="0"/>
                <a:cs typeface="Times New Roman" pitchFamily="18" charset="0"/>
              </a:rPr>
              <a:t> 3.75* 1.02</a:t>
            </a:r>
          </a:p>
          <a:p>
            <a:pPr algn="l"/>
            <a:r>
              <a:rPr kumimoji="0" lang="en-US" sz="2000" b="0" i="0" u="none" strike="noStrike" cap="none" normalizeH="0" dirty="0" smtClean="0">
                <a:ln>
                  <a:noFill/>
                </a:ln>
                <a:solidFill>
                  <a:schemeClr val="tx1"/>
                </a:solidFill>
                <a:effectLst/>
                <a:latin typeface="Times New Roman" pitchFamily="18" charset="0"/>
                <a:cs typeface="Times New Roman" pitchFamily="18" charset="0"/>
              </a:rPr>
              <a:t>3.825m3</a:t>
            </a:r>
            <a:r>
              <a:rPr kumimoji="0" lang="ar-LB" sz="2400" b="0" i="0" u="none" strike="noStrike" cap="none" normalizeH="0" dirty="0" smtClean="0">
                <a:ln>
                  <a:noFill/>
                </a:ln>
                <a:solidFill>
                  <a:schemeClr val="tx1"/>
                </a:solidFill>
                <a:effectLst/>
                <a:latin typeface="Times New Roman" pitchFamily="18" charset="0"/>
                <a:cs typeface="Times New Roman" pitchFamily="18" charset="0"/>
              </a:rPr>
              <a: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323528" y="765175"/>
            <a:ext cx="7144072" cy="5708650"/>
          </a:xfrm>
        </p:spPr>
        <p:txBody>
          <a:bodyPr/>
          <a:lstStyle/>
          <a:p>
            <a:pPr algn="l"/>
            <a:r>
              <a:rPr lang="en-US" dirty="0" smtClean="0"/>
              <a:t>Also for footing in Section A-A, There is steel reinforcement of two types: longitudinal and stirrups steel</a:t>
            </a:r>
          </a:p>
          <a:p>
            <a:endParaRPr lang="ar-SA" dirty="0"/>
          </a:p>
        </p:txBody>
      </p:sp>
      <p:pic>
        <p:nvPicPr>
          <p:cNvPr id="4" name="Picture 3" descr="C:\Users\majd\Desktop\2 F.PNG"/>
          <p:cNvPicPr/>
          <p:nvPr/>
        </p:nvPicPr>
        <p:blipFill>
          <a:blip r:embed="rId2" cstate="print"/>
          <a:srcRect/>
          <a:stretch>
            <a:fillRect/>
          </a:stretch>
        </p:blipFill>
        <p:spPr bwMode="auto">
          <a:xfrm>
            <a:off x="1403648" y="2852936"/>
            <a:ext cx="5553075" cy="224790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Rectangle 6"/>
          <p:cNvSpPr/>
          <p:nvPr/>
        </p:nvSpPr>
        <p:spPr>
          <a:xfrm>
            <a:off x="395536" y="764704"/>
            <a:ext cx="8064896" cy="1477328"/>
          </a:xfrm>
          <a:prstGeom prst="rect">
            <a:avLst/>
          </a:prstGeom>
        </p:spPr>
        <p:txBody>
          <a:bodyPr wrap="square">
            <a:spAutoFit/>
          </a:bodyPr>
          <a:lstStyle/>
          <a:p>
            <a:endParaRPr lang="ar-LB" dirty="0" smtClean="0"/>
          </a:p>
          <a:p>
            <a:endParaRPr lang="ar-LB" dirty="0" smtClean="0"/>
          </a:p>
          <a:p>
            <a:endParaRPr lang="ar-LB" dirty="0" smtClean="0"/>
          </a:p>
          <a:p>
            <a:endParaRPr lang="ar-LB" dirty="0" smtClean="0"/>
          </a:p>
          <a:p>
            <a:endParaRPr lang="ar-LB" dirty="0" smtClean="0"/>
          </a:p>
        </p:txBody>
      </p:sp>
      <p:sp>
        <p:nvSpPr>
          <p:cNvPr id="102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3" name="Content Placeholder 12"/>
          <p:cNvSpPr>
            <a:spLocks noGrp="1"/>
          </p:cNvSpPr>
          <p:nvPr>
            <p:ph sz="quarter" idx="1"/>
          </p:nvPr>
        </p:nvSpPr>
        <p:spPr>
          <a:xfrm>
            <a:off x="457200" y="548680"/>
            <a:ext cx="7467600" cy="5925272"/>
          </a:xfrm>
        </p:spPr>
        <p:txBody>
          <a:bodyPr/>
          <a:lstStyle/>
          <a:p>
            <a:pPr algn="l"/>
            <a:r>
              <a:rPr lang="en-US" dirty="0" smtClean="0"/>
              <a:t>The weight of steel for one bar was calculated using the following equation:</a:t>
            </a:r>
          </a:p>
          <a:p>
            <a:pPr algn="l"/>
            <a:endParaRPr lang="en-US" dirty="0" smtClean="0"/>
          </a:p>
          <a:p>
            <a:endParaRPr lang="en-US" dirty="0" smtClean="0"/>
          </a:p>
          <a:p>
            <a:endParaRPr lang="en-US" dirty="0" smtClean="0"/>
          </a:p>
          <a:p>
            <a:endParaRPr lang="en-US" dirty="0" smtClean="0"/>
          </a:p>
          <a:p>
            <a:endParaRPr lang="en-US" dirty="0" smtClean="0"/>
          </a:p>
          <a:p>
            <a:pPr algn="l"/>
            <a:r>
              <a:rPr lang="en-US" u="sng" dirty="0" smtClean="0">
                <a:latin typeface="Times New Roman" pitchFamily="18" charset="0"/>
                <a:ea typeface="Calibri" pitchFamily="34" charset="0"/>
              </a:rPr>
              <a:t>Top steel :</a:t>
            </a:r>
          </a:p>
          <a:p>
            <a:pPr lvl="0" algn="l" rtl="0"/>
            <a:r>
              <a:rPr lang="en-US" dirty="0" smtClean="0"/>
              <a:t>Long direction  =  </a:t>
            </a:r>
          </a:p>
          <a:p>
            <a:pPr lvl="0" algn="l" rtl="0"/>
            <a:endParaRPr lang="en-US" dirty="0" smtClean="0"/>
          </a:p>
          <a:p>
            <a:pPr algn="l"/>
            <a:r>
              <a:rPr lang="en-US" dirty="0" smtClean="0"/>
              <a:t>Short direction = </a:t>
            </a:r>
            <a:br>
              <a:rPr lang="en-US" dirty="0" smtClean="0"/>
            </a:br>
            <a:endParaRPr lang="ar-SA" dirty="0"/>
          </a:p>
        </p:txBody>
      </p:sp>
      <p:sp>
        <p:nvSpPr>
          <p:cNvPr id="103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35"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ar-SA"/>
          </a:p>
        </p:txBody>
      </p:sp>
      <p:pic>
        <p:nvPicPr>
          <p:cNvPr id="18" name="Picture 10"/>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763688" y="1844824"/>
            <a:ext cx="4176464" cy="7920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39"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3" name="Picture 1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505200" y="3886200"/>
            <a:ext cx="3528392" cy="648072"/>
          </a:xfrm>
          <a:prstGeom prst="rect">
            <a:avLst/>
          </a:prstGeom>
          <a:noFill/>
        </p:spPr>
      </p:pic>
      <p:sp>
        <p:nvSpPr>
          <p:cNvPr id="1041"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40" name="Picture 16"/>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505200" y="4724400"/>
            <a:ext cx="3744416" cy="720080"/>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457200" y="381000"/>
            <a:ext cx="7848600" cy="6092825"/>
          </a:xfrm>
        </p:spPr>
        <p:txBody>
          <a:bodyPr/>
          <a:lstStyle/>
          <a:p>
            <a:pPr algn="l">
              <a:buNone/>
            </a:pPr>
            <a:endParaRPr lang="en-US" dirty="0" smtClean="0"/>
          </a:p>
          <a:p>
            <a:pPr algn="l">
              <a:buNone/>
            </a:pPr>
            <a:r>
              <a:rPr lang="en-US" u="sng" dirty="0" smtClean="0"/>
              <a:t>Bottom steel  </a:t>
            </a:r>
            <a:r>
              <a:rPr lang="en-US" dirty="0" smtClean="0"/>
              <a:t>:</a:t>
            </a:r>
          </a:p>
          <a:p>
            <a:pPr lvl="0" algn="l" rtl="0"/>
            <a:r>
              <a:rPr lang="en-US" dirty="0" smtClean="0"/>
              <a:t>Long direction =  </a:t>
            </a:r>
          </a:p>
          <a:p>
            <a:pPr algn="l"/>
            <a:endParaRPr lang="en-US" dirty="0" smtClean="0"/>
          </a:p>
          <a:p>
            <a:pPr algn="l"/>
            <a:r>
              <a:rPr lang="en-US" dirty="0" smtClean="0"/>
              <a:t>Short direction = </a:t>
            </a:r>
          </a:p>
          <a:p>
            <a:pPr algn="l"/>
            <a:endParaRPr lang="en-US" dirty="0" smtClean="0"/>
          </a:p>
          <a:p>
            <a:pPr algn="l"/>
            <a:endParaRPr lang="en-US" dirty="0" smtClean="0"/>
          </a:p>
          <a:p>
            <a:pPr algn="l"/>
            <a:endParaRPr lang="en-US" dirty="0" smtClean="0"/>
          </a:p>
          <a:p>
            <a:pPr algn="l"/>
            <a:r>
              <a:rPr lang="en-US" dirty="0" smtClean="0"/>
              <a:t>By considering a waste factor of </a:t>
            </a:r>
            <a:r>
              <a:rPr lang="en-US" dirty="0" smtClean="0"/>
              <a:t>10% </a:t>
            </a:r>
            <a:r>
              <a:rPr lang="en-US" dirty="0" smtClean="0"/>
              <a:t>to account only </a:t>
            </a:r>
            <a:endParaRPr lang="ar-LB" dirty="0" smtClean="0"/>
          </a:p>
          <a:p>
            <a:pPr algn="l"/>
            <a:r>
              <a:rPr lang="en-US" dirty="0" smtClean="0"/>
              <a:t>for waste through using steel bars:</a:t>
            </a:r>
          </a:p>
          <a:p>
            <a:pPr algn="l"/>
            <a:r>
              <a:rPr lang="en-US" dirty="0" smtClean="0"/>
              <a:t>=</a:t>
            </a:r>
            <a:r>
              <a:rPr lang="en-US" dirty="0" smtClean="0"/>
              <a:t>1276.48*1.1</a:t>
            </a:r>
            <a:endParaRPr lang="en-US" dirty="0" smtClean="0"/>
          </a:p>
          <a:p>
            <a:pPr algn="l"/>
            <a:r>
              <a:rPr lang="en-US" dirty="0" smtClean="0"/>
              <a:t>=1404.13 </a:t>
            </a:r>
            <a:r>
              <a:rPr lang="en-US" dirty="0" smtClean="0"/>
              <a:t>Kg</a:t>
            </a:r>
          </a:p>
        </p:txBody>
      </p:sp>
      <p:sp>
        <p:nvSpPr>
          <p:cNvPr id="819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192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Long direction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81923"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200400" y="1143000"/>
            <a:ext cx="3886200" cy="609600"/>
          </a:xfrm>
          <a:prstGeom prst="rect">
            <a:avLst/>
          </a:prstGeom>
          <a:noFill/>
        </p:spPr>
      </p:pic>
      <p:sp>
        <p:nvSpPr>
          <p:cNvPr id="8192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81925"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352800" y="2057400"/>
            <a:ext cx="4038600" cy="685800"/>
          </a:xfrm>
          <a:prstGeom prst="rect">
            <a:avLst/>
          </a:prstGeom>
          <a:noFill/>
        </p:spPr>
      </p:pic>
      <p:sp>
        <p:nvSpPr>
          <p:cNvPr id="10" name="Rectangle 9"/>
          <p:cNvSpPr/>
          <p:nvPr/>
        </p:nvSpPr>
        <p:spPr>
          <a:xfrm>
            <a:off x="228600" y="3200400"/>
            <a:ext cx="7696200" cy="400110"/>
          </a:xfrm>
          <a:prstGeom prst="rect">
            <a:avLst/>
          </a:prstGeom>
        </p:spPr>
        <p:txBody>
          <a:bodyPr wrap="square">
            <a:spAutoFit/>
          </a:bodyPr>
          <a:lstStyle/>
          <a:p>
            <a:r>
              <a:rPr lang="en-US" sz="2000" dirty="0" smtClean="0"/>
              <a:t>Total amount of Steel in Footing in Section A-A= 1276.48 kg</a:t>
            </a:r>
            <a:endParaRPr lang="ar-SA" sz="20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381000"/>
            <a:ext cx="3276600" cy="461665"/>
          </a:xfrm>
          <a:prstGeom prst="rect">
            <a:avLst/>
          </a:prstGeom>
        </p:spPr>
        <p:txBody>
          <a:bodyPr wrap="square">
            <a:spAutoFit/>
          </a:bodyPr>
          <a:lstStyle/>
          <a:p>
            <a:r>
              <a:rPr lang="ar-LB" sz="2400" b="1" i="1" dirty="0" smtClean="0">
                <a:solidFill>
                  <a:srgbClr val="C00000"/>
                </a:solidFill>
                <a:cs typeface="+mj-cs"/>
              </a:rPr>
              <a:t>  :</a:t>
            </a:r>
            <a:r>
              <a:rPr lang="en-US" sz="2400" b="1" i="1" dirty="0" smtClean="0">
                <a:solidFill>
                  <a:srgbClr val="C00000"/>
                </a:solidFill>
                <a:cs typeface="+mj-cs"/>
              </a:rPr>
              <a:t>Tie beams activity</a:t>
            </a:r>
            <a:endParaRPr lang="ar-SA" sz="2400" dirty="0">
              <a:solidFill>
                <a:srgbClr val="C00000"/>
              </a:solidFill>
              <a:cs typeface="+mj-cs"/>
            </a:endParaRPr>
          </a:p>
        </p:txBody>
      </p:sp>
      <p:sp>
        <p:nvSpPr>
          <p:cNvPr id="829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4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82947"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33400" y="1219200"/>
            <a:ext cx="7315200" cy="914400"/>
          </a:xfrm>
          <a:prstGeom prst="rect">
            <a:avLst/>
          </a:prstGeom>
          <a:noFill/>
        </p:spPr>
      </p:pic>
      <p:sp>
        <p:nvSpPr>
          <p:cNvPr id="82950" name="Rectangle 6"/>
          <p:cNvSpPr>
            <a:spLocks noChangeArrowheads="1"/>
          </p:cNvSpPr>
          <p:nvPr/>
        </p:nvSpPr>
        <p:spPr bwMode="auto">
          <a:xfrm>
            <a:off x="-2286000" y="2314545"/>
            <a:ext cx="74676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53.75 * 0.45 * 0.30  = 7.30 m3 </a:t>
            </a:r>
            <a:r>
              <a:rPr kumimoji="0" lang="ar-LB" sz="20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p>
        </p:txBody>
      </p:sp>
      <p:sp>
        <p:nvSpPr>
          <p:cNvPr id="82951" name="Rectangle 7"/>
          <p:cNvSpPr>
            <a:spLocks noChangeArrowheads="1"/>
          </p:cNvSpPr>
          <p:nvPr/>
        </p:nvSpPr>
        <p:spPr bwMode="auto">
          <a:xfrm>
            <a:off x="0"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pic>
        <p:nvPicPr>
          <p:cNvPr id="12" name="Picture 11" descr="C:\Users\CD City\Desktop\Untitled.png"/>
          <p:cNvPicPr/>
          <p:nvPr/>
        </p:nvPicPr>
        <p:blipFill>
          <a:blip r:embed="rId3" cstate="print"/>
          <a:srcRect/>
          <a:stretch>
            <a:fillRect/>
          </a:stretch>
        </p:blipFill>
        <p:spPr bwMode="auto">
          <a:xfrm>
            <a:off x="1371600" y="3200400"/>
            <a:ext cx="6096000" cy="276650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1"/>
          <p:cNvSpPr>
            <a:spLocks noChangeArrowheads="1"/>
          </p:cNvSpPr>
          <p:nvPr/>
        </p:nvSpPr>
        <p:spPr bwMode="auto">
          <a:xfrm>
            <a:off x="304735" y="256402"/>
            <a:ext cx="7834389" cy="92333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Note:</a:t>
            </a:r>
            <a:r>
              <a:rPr kumimoji="0" lang="en-US"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 A waste factor of 2% was considered in calculating final concrete quantities.</a:t>
            </a:r>
            <a:endParaRPr lang="en-US" dirty="0" smtClean="0">
              <a:solidFill>
                <a:srgbClr val="C00000"/>
              </a:solidFill>
              <a:latin typeface="Times New Roman" pitchFamily="18" charset="0"/>
              <a:ea typeface="Calibri" pitchFamily="34" charset="0"/>
              <a:cs typeface="Times New Roman" pitchFamily="18"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83972" name="Rectangle 4"/>
          <p:cNvSpPr>
            <a:spLocks noChangeArrowheads="1"/>
          </p:cNvSpPr>
          <p:nvPr/>
        </p:nvSpPr>
        <p:spPr bwMode="auto">
          <a:xfrm>
            <a:off x="304800" y="836839"/>
            <a:ext cx="7543800"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Therefore, concrete volume for inner TB(1)  after considering the waste factor will be:</a:t>
            </a:r>
          </a:p>
          <a:p>
            <a:pPr marL="0" marR="0" lvl="0" indent="0" algn="l" defTabSz="914400" rtl="1" eaLnBrk="1" fontAlgn="base" latinLnBrk="0" hangingPunct="1">
              <a:lnSpc>
                <a:spcPct val="100000"/>
              </a:lnSpc>
              <a:spcBef>
                <a:spcPct val="0"/>
              </a:spcBef>
              <a:spcAft>
                <a:spcPct val="0"/>
              </a:spcAft>
              <a:buClrTx/>
              <a:buSzTx/>
              <a:buFontTx/>
              <a:buNone/>
              <a:tabLst/>
            </a:pPr>
            <a:r>
              <a:rPr lang="ar-LB"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.3*1.02</a:t>
            </a:r>
            <a:r>
              <a:rPr lang="ar-LB" sz="2000" dirty="0" smtClean="0">
                <a:latin typeface="Times New Roman" pitchFamily="18" charset="0"/>
                <a:cs typeface="Times New Roman" pitchFamily="18" charset="0"/>
              </a:rPr>
              <a:t>7</a:t>
            </a:r>
            <a:r>
              <a:rPr lang="en-US" sz="2000" dirty="0" smtClean="0">
                <a:latin typeface="Times New Roman" pitchFamily="18" charset="0"/>
                <a:cs typeface="Times New Roman" pitchFamily="18" charset="0"/>
              </a:rPr>
              <a:t>Considering waste factor=</a:t>
            </a:r>
            <a:r>
              <a:rPr lang="ar-LB"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Concrete volume For TB1</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83973" name="Rectangle 5"/>
          <p:cNvSpPr>
            <a:spLocks noChangeArrowheads="1"/>
          </p:cNvSpPr>
          <p:nvPr/>
        </p:nvSpPr>
        <p:spPr bwMode="auto">
          <a:xfrm>
            <a:off x="0"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Times New Roman" pitchFamily="18" charset="0"/>
                <a:cs typeface="Arial" pitchFamily="34" charset="0"/>
              </a:rPr>
              <a:t>= 7.45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3974" name="Rectangle 6"/>
          <p:cNvSpPr>
            <a:spLocks noChangeArrowheads="1"/>
          </p:cNvSpPr>
          <p:nvPr/>
        </p:nvSpPr>
        <p:spPr bwMode="auto">
          <a:xfrm>
            <a:off x="0" y="876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83975" name="Rectangle 7"/>
          <p:cNvSpPr>
            <a:spLocks noChangeArrowheads="1"/>
          </p:cNvSpPr>
          <p:nvPr/>
        </p:nvSpPr>
        <p:spPr bwMode="auto">
          <a:xfrm>
            <a:off x="304800" y="2286000"/>
            <a:ext cx="70866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For steel quantities of tie beams (1) , by applying this equation:</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83977"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83976" name="Picture 8"/>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209800" y="3124200"/>
            <a:ext cx="3733800" cy="838200"/>
          </a:xfrm>
          <a:prstGeom prst="rect">
            <a:avLst/>
          </a:prstGeom>
          <a:noFill/>
        </p:spPr>
      </p:pic>
      <p:sp>
        <p:nvSpPr>
          <p:cNvPr id="11" name="Rectangle 10"/>
          <p:cNvSpPr/>
          <p:nvPr/>
        </p:nvSpPr>
        <p:spPr>
          <a:xfrm>
            <a:off x="381000" y="4419600"/>
            <a:ext cx="1418978" cy="369332"/>
          </a:xfrm>
          <a:prstGeom prst="rect">
            <a:avLst/>
          </a:prstGeom>
        </p:spPr>
        <p:txBody>
          <a:bodyPr wrap="none">
            <a:spAutoFit/>
          </a:bodyPr>
          <a:lstStyle/>
          <a:p>
            <a:r>
              <a:rPr lang="en-US" dirty="0" smtClean="0"/>
              <a:t>Top steel  =</a:t>
            </a:r>
            <a:endParaRPr lang="ar-SA" dirty="0"/>
          </a:p>
        </p:txBody>
      </p:sp>
      <p:sp>
        <p:nvSpPr>
          <p:cNvPr id="83979"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83978" name="Picture 10"/>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828800" y="4267200"/>
            <a:ext cx="4038600" cy="609600"/>
          </a:xfrm>
          <a:prstGeom prst="rect">
            <a:avLst/>
          </a:prstGeom>
          <a:noFill/>
        </p:spPr>
      </p:pic>
      <p:sp>
        <p:nvSpPr>
          <p:cNvPr id="14" name="Rectangle 13"/>
          <p:cNvSpPr/>
          <p:nvPr/>
        </p:nvSpPr>
        <p:spPr>
          <a:xfrm>
            <a:off x="304800" y="5257800"/>
            <a:ext cx="1670649" cy="369332"/>
          </a:xfrm>
          <a:prstGeom prst="rect">
            <a:avLst/>
          </a:prstGeom>
        </p:spPr>
        <p:txBody>
          <a:bodyPr wrap="none">
            <a:spAutoFit/>
          </a:bodyPr>
          <a:lstStyle/>
          <a:p>
            <a:r>
              <a:rPr lang="en-US" dirty="0" smtClean="0"/>
              <a:t>Bottom steel=</a:t>
            </a:r>
            <a:endParaRPr lang="ar-SA" dirty="0"/>
          </a:p>
        </p:txBody>
      </p:sp>
      <p:sp>
        <p:nvSpPr>
          <p:cNvPr id="83981"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83980" name="Picture 1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057400" y="5181600"/>
            <a:ext cx="3886200" cy="609600"/>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1"/>
          <p:cNvSpPr>
            <a:spLocks noChangeArrowheads="1"/>
          </p:cNvSpPr>
          <p:nvPr/>
        </p:nvSpPr>
        <p:spPr bwMode="auto">
          <a:xfrm>
            <a:off x="228600" y="540045"/>
            <a:ext cx="838200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By considering a waste factor of 10% to account for waste through using steel bars and over lapping</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796* 1.1 = 875.6 kg</a:t>
            </a:r>
            <a:r>
              <a:rPr kumimoji="0" lang="en-US" sz="2000" b="0" i="0" u="none" strike="noStrike" cap="none" normalizeH="0" baseline="0" dirty="0" smtClean="0">
                <a:ln>
                  <a:noFill/>
                </a:ln>
                <a:solidFill>
                  <a:schemeClr val="tx1"/>
                </a:solidFill>
                <a:effectLst/>
                <a:latin typeface="Arial" pitchFamily="34" charset="0"/>
                <a:cs typeface="Arial" pitchFamily="34" charset="0"/>
              </a:rPr>
              <a:t> </a:t>
            </a:r>
          </a:p>
        </p:txBody>
      </p:sp>
      <p:sp>
        <p:nvSpPr>
          <p:cNvPr id="84994" name="Rectangle 2"/>
          <p:cNvSpPr>
            <a:spLocks noChangeArrowheads="1"/>
          </p:cNvSpPr>
          <p:nvPr/>
        </p:nvSpPr>
        <p:spPr bwMode="auto">
          <a:xfrm>
            <a:off x="304800" y="1765080"/>
            <a:ext cx="8382000"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number of stirrups that we need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53.75 / 0.20 = </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approximetly</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269(this is the number of spaces ):</a:t>
            </a:r>
          </a:p>
          <a:p>
            <a:pPr marL="0" marR="0" lvl="0" indent="0" algn="l"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number of stirrups = the number of spaces +1 ,</a:t>
            </a:r>
            <a:r>
              <a:rPr kumimoji="0" lang="en-US" sz="20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 So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 of stirrups = 270</a:t>
            </a:r>
          </a:p>
          <a:p>
            <a:pPr marL="0" marR="0" lvl="0" indent="0" algn="l"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293.40 Kg( by considering waste factor of 10%)</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Total amount of steel = 1.17 ton</a:t>
            </a:r>
            <a:r>
              <a:rPr kumimoji="0" lang="en-US" sz="20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835696" y="1124744"/>
            <a:ext cx="6549352" cy="1440160"/>
          </a:xfrm>
        </p:spPr>
        <p:txBody>
          <a:bodyPr>
            <a:normAutofit fontScale="90000"/>
          </a:bodyPr>
          <a:lstStyle/>
          <a:p>
            <a:pPr algn="l"/>
            <a:r>
              <a:rPr lang="en-US" sz="6000" dirty="0" smtClean="0">
                <a:solidFill>
                  <a:srgbClr val="C00000"/>
                </a:solidFill>
              </a:rPr>
              <a:t>Project management</a:t>
            </a:r>
            <a:r>
              <a:rPr lang="en-US" dirty="0" smtClean="0">
                <a:solidFill>
                  <a:srgbClr val="C00000"/>
                </a:solidFill>
              </a:rPr>
              <a:t> </a:t>
            </a:r>
            <a:endParaRPr lang="ar-SA" dirty="0">
              <a:solidFill>
                <a:srgbClr val="C00000"/>
              </a:solidFill>
            </a:endParaRPr>
          </a:p>
        </p:txBody>
      </p:sp>
      <p:sp>
        <p:nvSpPr>
          <p:cNvPr id="3" name="عنوان فرعي 2"/>
          <p:cNvSpPr>
            <a:spLocks noGrp="1"/>
          </p:cNvSpPr>
          <p:nvPr>
            <p:ph type="subTitle" idx="1"/>
          </p:nvPr>
        </p:nvSpPr>
        <p:spPr>
          <a:xfrm>
            <a:off x="533400" y="3228536"/>
            <a:ext cx="7854696" cy="2864760"/>
          </a:xfrm>
        </p:spPr>
        <p:txBody>
          <a:bodyPr>
            <a:normAutofit/>
          </a:bodyPr>
          <a:lstStyle/>
          <a:p>
            <a:pPr algn="l"/>
            <a:r>
              <a:rPr lang="ar-AE" dirty="0" smtClean="0"/>
              <a:t> </a:t>
            </a:r>
          </a:p>
          <a:p>
            <a:pPr algn="l"/>
            <a:endParaRPr lang="ar-SA" dirty="0"/>
          </a:p>
        </p:txBody>
      </p:sp>
    </p:spTree>
    <p:extLst>
      <p:ext uri="{BB962C8B-B14F-4D97-AF65-F5344CB8AC3E}">
        <p14:creationId xmlns:p14="http://schemas.microsoft.com/office/powerpoint/2010/main" xmlns="" val="347241679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81000"/>
            <a:ext cx="4495800" cy="461665"/>
          </a:xfrm>
          <a:prstGeom prst="rect">
            <a:avLst/>
          </a:prstGeom>
        </p:spPr>
        <p:txBody>
          <a:bodyPr wrap="square">
            <a:spAutoFit/>
          </a:bodyPr>
          <a:lstStyle/>
          <a:p>
            <a:pPr algn="l"/>
            <a:r>
              <a:rPr lang="en-US" sz="2400" dirty="0" smtClean="0">
                <a:solidFill>
                  <a:srgbClr val="C00000"/>
                </a:solidFill>
              </a:rPr>
              <a:t>super – Structural works</a:t>
            </a:r>
            <a:endParaRPr lang="ar-SA" sz="2400" dirty="0">
              <a:solidFill>
                <a:srgbClr val="C00000"/>
              </a:solidFill>
            </a:endParaRPr>
          </a:p>
        </p:txBody>
      </p:sp>
      <p:sp>
        <p:nvSpPr>
          <p:cNvPr id="86017" name="Rectangle 1"/>
          <p:cNvSpPr>
            <a:spLocks noChangeArrowheads="1"/>
          </p:cNvSpPr>
          <p:nvPr/>
        </p:nvSpPr>
        <p:spPr bwMode="auto">
          <a:xfrm>
            <a:off x="152400" y="1095345"/>
            <a:ext cx="2093843"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2000" b="1" i="1"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Column activity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 name="Picture 3"/>
          <p:cNvPicPr/>
          <p:nvPr/>
        </p:nvPicPr>
        <p:blipFill>
          <a:blip r:embed="rId2" cstate="print"/>
          <a:srcRect/>
          <a:stretch>
            <a:fillRect/>
          </a:stretch>
        </p:blipFill>
        <p:spPr bwMode="auto">
          <a:xfrm>
            <a:off x="990600" y="1828800"/>
            <a:ext cx="6447155" cy="320040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3"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57200" y="1066800"/>
            <a:ext cx="5029200" cy="381000"/>
          </a:xfrm>
          <a:prstGeom prst="rect">
            <a:avLst/>
          </a:prstGeom>
          <a:noFill/>
        </p:spPr>
      </p:pic>
      <p:pic>
        <p:nvPicPr>
          <p:cNvPr id="87042" name="Picture 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667000" y="1447800"/>
            <a:ext cx="2743200" cy="381000"/>
          </a:xfrm>
          <a:prstGeom prst="rect">
            <a:avLst/>
          </a:prstGeom>
          <a:noFill/>
        </p:spPr>
      </p:pic>
      <p:pic>
        <p:nvPicPr>
          <p:cNvPr id="87041"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819400" y="1981200"/>
            <a:ext cx="1524000" cy="381000"/>
          </a:xfrm>
          <a:prstGeom prst="rect">
            <a:avLst/>
          </a:prstGeom>
          <a:noFill/>
        </p:spPr>
      </p:pic>
      <p:sp>
        <p:nvSpPr>
          <p:cNvPr id="87044" name="Rectangle 4"/>
          <p:cNvSpPr>
            <a:spLocks noChangeArrowheads="1"/>
          </p:cNvSpPr>
          <p:nvPr/>
        </p:nvSpPr>
        <p:spPr bwMode="auto">
          <a:xfrm>
            <a:off x="381000" y="411034"/>
            <a:ext cx="8336641" cy="92333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Ground level column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For columns type 1 in basement floor, concrete volume was calculated using equation:</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7045" name="Rectangle 5"/>
          <p:cNvSpPr>
            <a:spLocks noChangeArrowheads="1"/>
          </p:cNvSpPr>
          <p:nvPr/>
        </p:nvSpPr>
        <p:spPr bwMode="auto">
          <a:xfrm>
            <a:off x="0"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87046" name="Rectangle 6"/>
          <p:cNvSpPr>
            <a:spLocks noChangeArrowheads="1"/>
          </p:cNvSpPr>
          <p:nvPr/>
        </p:nvSpPr>
        <p:spPr bwMode="auto">
          <a:xfrm>
            <a:off x="0" y="876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87047" name="Rectangle 7"/>
          <p:cNvSpPr>
            <a:spLocks noChangeArrowheads="1"/>
          </p:cNvSpPr>
          <p:nvPr/>
        </p:nvSpPr>
        <p:spPr bwMode="auto">
          <a:xfrm>
            <a:off x="381000" y="2592288"/>
            <a:ext cx="784860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For basement floor= number of column * concrete volume</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=1.5*4</a:t>
            </a:r>
            <a:endPar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=6m3</a:t>
            </a:r>
            <a:r>
              <a:rPr kumimoji="0" lang="en-US" sz="2000" b="0" i="0" u="none" strike="noStrike" cap="none" normalizeH="0" baseline="0" dirty="0" smtClean="0">
                <a:ln>
                  <a:noFill/>
                </a:ln>
                <a:solidFill>
                  <a:schemeClr val="tx1"/>
                </a:solidFill>
                <a:effectLst/>
                <a:latin typeface="Arial" pitchFamily="34" charset="0"/>
                <a:cs typeface="Arial" pitchFamily="34" charset="0"/>
              </a:rPr>
              <a:t> </a:t>
            </a:r>
          </a:p>
        </p:txBody>
      </p:sp>
      <p:sp>
        <p:nvSpPr>
          <p:cNvPr id="9" name="Rectangle 8"/>
          <p:cNvSpPr/>
          <p:nvPr/>
        </p:nvSpPr>
        <p:spPr>
          <a:xfrm>
            <a:off x="-1143000" y="4114800"/>
            <a:ext cx="6858000" cy="400110"/>
          </a:xfrm>
          <a:prstGeom prst="rect">
            <a:avLst/>
          </a:prstGeom>
        </p:spPr>
        <p:txBody>
          <a:bodyPr wrap="square">
            <a:spAutoFit/>
          </a:bodyPr>
          <a:lstStyle/>
          <a:p>
            <a:r>
              <a:rPr lang="en-US" sz="2000" b="1" i="1" dirty="0" smtClean="0"/>
              <a:t>Note: A waste factor of 2% was considered</a:t>
            </a:r>
            <a:endParaRPr lang="ar-SA" sz="2000" dirty="0"/>
          </a:p>
        </p:txBody>
      </p:sp>
      <p:sp>
        <p:nvSpPr>
          <p:cNvPr id="8704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87048" name="Picture 8"/>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04800" y="4953000"/>
            <a:ext cx="7162800" cy="838200"/>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1"/>
          <p:cNvSpPr>
            <a:spLocks noChangeArrowheads="1"/>
          </p:cNvSpPr>
          <p:nvPr/>
        </p:nvSpPr>
        <p:spPr bwMode="auto">
          <a:xfrm>
            <a:off x="304800" y="528935"/>
            <a:ext cx="63246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Steel for column:</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Sample calculation: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For column type 1 in basement floor</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pic>
        <p:nvPicPr>
          <p:cNvPr id="3" name="Picture 2" descr="C:\Users\majd\Desktop\c2.PNG"/>
          <p:cNvPicPr/>
          <p:nvPr/>
        </p:nvPicPr>
        <p:blipFill>
          <a:blip r:embed="rId2" cstate="print"/>
          <a:srcRect/>
          <a:stretch>
            <a:fillRect/>
          </a:stretch>
        </p:blipFill>
        <p:spPr bwMode="auto">
          <a:xfrm>
            <a:off x="2743200" y="1905000"/>
            <a:ext cx="3432948" cy="1790700"/>
          </a:xfrm>
          <a:prstGeom prst="rect">
            <a:avLst/>
          </a:prstGeom>
          <a:noFill/>
          <a:ln w="9525">
            <a:noFill/>
            <a:miter lim="800000"/>
            <a:headEnd/>
            <a:tailEnd/>
          </a:ln>
        </p:spPr>
      </p:pic>
      <p:sp>
        <p:nvSpPr>
          <p:cNvPr id="88066" name="Rectangle 2"/>
          <p:cNvSpPr>
            <a:spLocks noChangeArrowheads="1"/>
          </p:cNvSpPr>
          <p:nvPr/>
        </p:nvSpPr>
        <p:spPr bwMode="auto">
          <a:xfrm>
            <a:off x="304800" y="4325034"/>
            <a:ext cx="43434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3606800" algn="l"/>
                <a:tab pos="5730875" algn="r"/>
              </a:tabLst>
            </a:pPr>
            <a:r>
              <a:rPr kumimoji="0" lang="en-US"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Reinforcement of column type 1</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tab pos="3606800" algn="l"/>
                <a:tab pos="5730875" algn="r"/>
              </a:tabLst>
            </a:pPr>
            <a:r>
              <a:rPr kumimoji="0" lang="en-US"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Longitudinal steel</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8806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88067"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295400" y="5410200"/>
            <a:ext cx="5105400" cy="838200"/>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89089"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838200" y="457200"/>
            <a:ext cx="3962400" cy="704850"/>
          </a:xfrm>
          <a:prstGeom prst="rect">
            <a:avLst/>
          </a:prstGeom>
          <a:noFill/>
        </p:spPr>
      </p:pic>
      <p:sp>
        <p:nvSpPr>
          <p:cNvPr id="89091" name="Rectangle 3"/>
          <p:cNvSpPr>
            <a:spLocks noChangeArrowheads="1"/>
          </p:cNvSpPr>
          <p:nvPr/>
        </p:nvSpPr>
        <p:spPr bwMode="auto">
          <a:xfrm>
            <a:off x="0" y="8572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89100" name="Rectangle 12"/>
          <p:cNvSpPr>
            <a:spLocks noChangeArrowheads="1"/>
          </p:cNvSpPr>
          <p:nvPr/>
        </p:nvSpPr>
        <p:spPr bwMode="auto">
          <a:xfrm>
            <a:off x="0"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2060"/>
                </a:solidFill>
                <a:effectLst/>
                <a:latin typeface="Calibri" pitchFamily="34" charset="0"/>
                <a:ea typeface="Times New Roman" pitchFamily="18" charset="0"/>
                <a:cs typeface="Arial" pitchFamily="34" charset="0"/>
              </a:rPr>
              <a:t>=4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9101" name="Rectangle 13"/>
          <p:cNvSpPr>
            <a:spLocks noChangeArrowheads="1"/>
          </p:cNvSpPr>
          <p:nvPr/>
        </p:nvSpPr>
        <p:spPr bwMode="auto">
          <a:xfrm>
            <a:off x="0" y="876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89106" name="Rectangle 18"/>
          <p:cNvSpPr>
            <a:spLocks noChangeArrowheads="1"/>
          </p:cNvSpPr>
          <p:nvPr/>
        </p:nvSpPr>
        <p:spPr bwMode="auto">
          <a:xfrm>
            <a:off x="228600" y="1981200"/>
            <a:ext cx="79248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column from type 1 in basement Floor=number of column*Weight for one column</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89107" name="Rectangle 19"/>
          <p:cNvSpPr>
            <a:spLocks noChangeArrowheads="1"/>
          </p:cNvSpPr>
          <p:nvPr/>
        </p:nvSpPr>
        <p:spPr bwMode="auto">
          <a:xfrm>
            <a:off x="0"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89108" name="Rectangle 20"/>
          <p:cNvSpPr>
            <a:spLocks noChangeArrowheads="1"/>
          </p:cNvSpPr>
          <p:nvPr/>
        </p:nvSpPr>
        <p:spPr bwMode="auto">
          <a:xfrm>
            <a:off x="1985634" y="1323945"/>
            <a:ext cx="12103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b="1" i="1" u="none" strike="noStrike" cap="none" normalizeH="0" baseline="0" dirty="0" smtClean="0">
                <a:ln>
                  <a:noFill/>
                </a:ln>
                <a:solidFill>
                  <a:srgbClr val="002060"/>
                </a:solidFill>
                <a:effectLst/>
                <a:latin typeface="Calibri" pitchFamily="34" charset="0"/>
                <a:ea typeface="Times New Roman" pitchFamily="18" charset="0"/>
                <a:cs typeface="Arial" pitchFamily="34" charset="0"/>
              </a:rPr>
              <a:t>=505.5 kg</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89110" name="Rectangle 2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2060"/>
                </a:solidFill>
                <a:effectLst/>
                <a:latin typeface="Calibri" pitchFamily="34" charset="0"/>
                <a:ea typeface="Times New Roman" pitchFamily="18" charset="0"/>
                <a:cs typeface="Arial" pitchFamily="34" charset="0"/>
              </a:rPr>
              <a:t>=4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9111" name="Rectangle 23"/>
          <p:cNvSpPr>
            <a:spLocks noChangeArrowheads="1"/>
          </p:cNvSpPr>
          <p:nvPr/>
        </p:nvSpPr>
        <p:spPr bwMode="auto">
          <a:xfrm>
            <a:off x="0"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89113" name="Rectangle 2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2060"/>
                </a:solidFill>
                <a:effectLst/>
                <a:latin typeface="Calibri" pitchFamily="34" charset="0"/>
                <a:ea typeface="Times New Roman" pitchFamily="18" charset="0"/>
                <a:cs typeface="Arial" pitchFamily="34" charset="0"/>
              </a:rPr>
              <a:t>=4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9114" name="Rectangle 26"/>
          <p:cNvSpPr>
            <a:spLocks noChangeArrowheads="1"/>
          </p:cNvSpPr>
          <p:nvPr/>
        </p:nvSpPr>
        <p:spPr bwMode="auto">
          <a:xfrm>
            <a:off x="0"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89115" name="Rectangle 27"/>
          <p:cNvSpPr>
            <a:spLocks noChangeArrowheads="1"/>
          </p:cNvSpPr>
          <p:nvPr/>
        </p:nvSpPr>
        <p:spPr bwMode="auto">
          <a:xfrm>
            <a:off x="762000" y="2406134"/>
            <a:ext cx="1359667"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4*505.5</a:t>
            </a:r>
            <a:r>
              <a:rPr kumimoji="0" lang="ar-LB"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lang="en-US" sz="2400" dirty="0" smtClean="0">
              <a:latin typeface="Times New Roman" pitchFamily="18" charset="0"/>
              <a:ea typeface="Calibri" pitchFamily="34" charset="0"/>
              <a:cs typeface="Times New Roman" pitchFamily="18" charset="0"/>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2022</a:t>
            </a:r>
            <a:r>
              <a:rPr kumimoji="0" lang="ar-LB" sz="240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ar-LB" sz="2400" u="none" strike="noStrike" cap="none" normalizeH="0" baseline="0" dirty="0" smtClean="0">
              <a:ln>
                <a:noFill/>
              </a:ln>
              <a:solidFill>
                <a:schemeClr val="tx1"/>
              </a:solidFill>
              <a:effectLst/>
              <a:latin typeface="Arial" pitchFamily="34" charset="0"/>
              <a:cs typeface="Arial" pitchFamily="34" charset="0"/>
            </a:endParaRPr>
          </a:p>
        </p:txBody>
      </p:sp>
      <p:sp>
        <p:nvSpPr>
          <p:cNvPr id="89116" name="Rectangle 28"/>
          <p:cNvSpPr>
            <a:spLocks noChangeArrowheads="1"/>
          </p:cNvSpPr>
          <p:nvPr/>
        </p:nvSpPr>
        <p:spPr bwMode="auto">
          <a:xfrm>
            <a:off x="228600" y="3182779"/>
            <a:ext cx="5943600"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2060"/>
                </a:solidFill>
                <a:effectLst/>
                <a:latin typeface="Calibri" pitchFamily="34" charset="0"/>
                <a:ea typeface="Times New Roman" pitchFamily="18" charset="0"/>
                <a:cs typeface="Arial" pitchFamily="34" charset="0"/>
              </a:rPr>
              <a:t>Stirrups: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2060"/>
                </a:solidFill>
                <a:effectLst/>
                <a:latin typeface="Calibri" pitchFamily="34" charset="0"/>
                <a:ea typeface="Times New Roman" pitchFamily="18" charset="0"/>
                <a:cs typeface="Arial" pitchFamily="34" charset="0"/>
              </a:rPr>
              <a:t>Length of stirrups (m)= 2.8m</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2060"/>
                </a:solidFill>
                <a:effectLst/>
                <a:latin typeface="Calibri" pitchFamily="34" charset="0"/>
                <a:ea typeface="Times New Roman" pitchFamily="18" charset="0"/>
                <a:cs typeface="Arial" pitchFamily="34" charset="0"/>
              </a:rPr>
              <a:t>Diameter of stirrups=10</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2060"/>
                </a:solidFill>
                <a:effectLst/>
                <a:latin typeface="Calibri" pitchFamily="34" charset="0"/>
                <a:ea typeface="Times New Roman" pitchFamily="18" charset="0"/>
                <a:cs typeface="Arial" pitchFamily="34" charset="0"/>
              </a:rPr>
              <a:t>Number of stirrups=75</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89118"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89117" name="Picture 29"/>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295400" y="5105400"/>
            <a:ext cx="4724400" cy="685800"/>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ChangeArrowheads="1"/>
          </p:cNvSpPr>
          <p:nvPr/>
        </p:nvSpPr>
        <p:spPr bwMode="auto">
          <a:xfrm>
            <a:off x="228600" y="467753"/>
            <a:ext cx="69342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2060"/>
                </a:solidFill>
                <a:effectLst/>
                <a:latin typeface="Calibri" pitchFamily="34" charset="0"/>
                <a:ea typeface="Times New Roman" pitchFamily="18" charset="0"/>
                <a:cs typeface="Arial" pitchFamily="34" charset="0"/>
              </a:rPr>
              <a:t>For All column = number of column* weight of Column</a:t>
            </a:r>
          </a:p>
          <a:p>
            <a:pPr marL="0" marR="0" lvl="0" indent="0" algn="ctr" defTabSz="914400" rtl="1" eaLnBrk="1" fontAlgn="base" latinLnBrk="0" hangingPunct="1">
              <a:lnSpc>
                <a:spcPct val="100000"/>
              </a:lnSpc>
              <a:spcBef>
                <a:spcPct val="0"/>
              </a:spcBef>
              <a:spcAft>
                <a:spcPct val="0"/>
              </a:spcAft>
              <a:buClrTx/>
              <a:buSzTx/>
              <a:buFontTx/>
              <a:buNone/>
              <a:tabLst/>
            </a:pPr>
            <a:r>
              <a:rPr lang="en-US" dirty="0" smtClean="0">
                <a:solidFill>
                  <a:srgbClr val="002060"/>
                </a:solidFill>
                <a:latin typeface="Calibri" pitchFamily="34" charset="0"/>
                <a:cs typeface="Arial" pitchFamily="34" charset="0"/>
              </a:rPr>
              <a:t>= 4*129.6 </a:t>
            </a:r>
          </a:p>
          <a:p>
            <a:pPr marL="0" marR="0" lvl="0" indent="0" algn="ctr"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2060"/>
                </a:solidFill>
                <a:effectLst/>
                <a:latin typeface="Calibri" pitchFamily="34" charset="0"/>
                <a:cs typeface="Arial" pitchFamily="34" charset="0"/>
              </a:rPr>
              <a:t>=518.5 kg</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90115" name="Rectangle 3"/>
          <p:cNvSpPr>
            <a:spLocks noChangeArrowheads="1"/>
          </p:cNvSpPr>
          <p:nvPr/>
        </p:nvSpPr>
        <p:spPr bwMode="auto">
          <a:xfrm>
            <a:off x="0"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90117"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Times New Roman" pitchFamily="18" charset="0"/>
                <a:cs typeface="Arial" pitchFamily="34" charset="0"/>
              </a:rPr>
              <a:t>=4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0118" name="Rectangle 6"/>
          <p:cNvSpPr>
            <a:spLocks noChangeArrowheads="1"/>
          </p:cNvSpPr>
          <p:nvPr/>
        </p:nvSpPr>
        <p:spPr bwMode="auto">
          <a:xfrm>
            <a:off x="0"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90119" name="Rectangle 7"/>
          <p:cNvSpPr>
            <a:spLocks noChangeArrowheads="1"/>
          </p:cNvSpPr>
          <p:nvPr/>
        </p:nvSpPr>
        <p:spPr bwMode="auto">
          <a:xfrm>
            <a:off x="228601" y="1872734"/>
            <a:ext cx="64770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Total weight of steel of column type 1 in basement floor=</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90120" name="Rectangle 8"/>
          <p:cNvSpPr>
            <a:spLocks noChangeArrowheads="1"/>
          </p:cNvSpPr>
          <p:nvPr/>
        </p:nvSpPr>
        <p:spPr bwMode="auto">
          <a:xfrm>
            <a:off x="533400" y="1990638"/>
            <a:ext cx="5486400"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ar-LB"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p>
          <a:p>
            <a:pPr algn="l" fontAlgn="base">
              <a:spcBef>
                <a:spcPct val="0"/>
              </a:spcBef>
              <a:spcAft>
                <a:spcPct val="0"/>
              </a:spcAft>
            </a:pPr>
            <a:r>
              <a:rPr lang="en-US" dirty="0" smtClean="0">
                <a:latin typeface="Calibri" pitchFamily="34" charset="0"/>
                <a:ea typeface="Times New Roman" pitchFamily="18" charset="0"/>
                <a:cs typeface="Arial" pitchFamily="34" charset="0"/>
              </a:rPr>
              <a:t>Weight of longitudinal steel+ Weight of Stirrups</a:t>
            </a:r>
            <a:endParaRPr lang="en-US" dirty="0" smtClean="0">
              <a:latin typeface="Arial" pitchFamily="34" charset="0"/>
              <a:cs typeface="Arial" pitchFamily="34"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lang="ar-LB" dirty="0" smtClean="0">
              <a:latin typeface="Calibri" pitchFamily="34" charset="0"/>
              <a:ea typeface="Times New Roman" pitchFamily="18" charset="0"/>
              <a:cs typeface="Arial" pitchFamily="34" charset="0"/>
            </a:endParaRPr>
          </a:p>
          <a:p>
            <a:pPr marL="0" marR="0" lvl="0" indent="0" algn="l" defTabSz="914400" rtl="1" eaLnBrk="1" fontAlgn="base" latinLnBrk="0" hangingPunct="1">
              <a:lnSpc>
                <a:spcPct val="100000"/>
              </a:lnSpc>
              <a:spcBef>
                <a:spcPct val="0"/>
              </a:spcBef>
              <a:spcAft>
                <a:spcPct val="0"/>
              </a:spcAft>
              <a:buClrTx/>
              <a:buSzTx/>
              <a:buFontTx/>
              <a:buNone/>
              <a:tabLst/>
            </a:pPr>
            <a:r>
              <a:rPr lang="en-US" dirty="0" smtClean="0">
                <a:latin typeface="Calibri" pitchFamily="34" charset="0"/>
                <a:ea typeface="Times New Roman" pitchFamily="18" charset="0"/>
                <a:cs typeface="Arial" pitchFamily="34" charset="0"/>
              </a:rPr>
              <a:t>518.5</a:t>
            </a:r>
            <a:r>
              <a:rPr kumimoji="0" lang="ar-LB"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+ 2022</a:t>
            </a:r>
            <a:r>
              <a:rPr lang="ar-LB" dirty="0" smtClean="0">
                <a:latin typeface="Calibri" pitchFamily="34" charset="0"/>
                <a:ea typeface="Times New Roman" pitchFamily="18" charset="0"/>
                <a:cs typeface="Arial" pitchFamily="34" charset="0"/>
              </a:rPr>
              <a:t> </a:t>
            </a: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t>
            </a:r>
          </a:p>
          <a:p>
            <a:pPr marL="0" marR="0" lvl="0" indent="0" algn="l" defTabSz="914400" rtl="1" eaLnBrk="1" fontAlgn="base" latinLnBrk="0" hangingPunct="1">
              <a:lnSpc>
                <a:spcPct val="100000"/>
              </a:lnSpc>
              <a:spcBef>
                <a:spcPct val="0"/>
              </a:spcBef>
              <a:spcAft>
                <a:spcPct val="0"/>
              </a:spcAft>
              <a:buClrTx/>
              <a:buSzTx/>
              <a:buFontTx/>
              <a:buNone/>
              <a:tabLst/>
            </a:pPr>
            <a:r>
              <a:rPr lang="en-US" dirty="0" smtClean="0">
                <a:latin typeface="Calibri" pitchFamily="34" charset="0"/>
                <a:ea typeface="Times New Roman" pitchFamily="18" charset="0"/>
                <a:cs typeface="Arial" pitchFamily="34" charset="0"/>
              </a:rPr>
              <a:t>=2540 kg</a:t>
            </a:r>
            <a:endParaRPr kumimoji="0" lang="ar-LB"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p:txBody>
      </p:sp>
      <p:sp>
        <p:nvSpPr>
          <p:cNvPr id="90121" name="Rectangle 9"/>
          <p:cNvSpPr>
            <a:spLocks noChangeArrowheads="1"/>
          </p:cNvSpPr>
          <p:nvPr/>
        </p:nvSpPr>
        <p:spPr bwMode="auto">
          <a:xfrm>
            <a:off x="228600" y="3900845"/>
            <a:ext cx="7961218"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Note: A waste factor of 10% was considered in calculating steel quantities.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90122" name="Rectangle 10"/>
          <p:cNvSpPr>
            <a:spLocks noChangeArrowheads="1"/>
          </p:cNvSpPr>
          <p:nvPr/>
        </p:nvSpPr>
        <p:spPr bwMode="auto">
          <a:xfrm>
            <a:off x="304800" y="5087034"/>
            <a:ext cx="76200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Therefore, steel weight for all column Type 1 after considering the waste factor will be:</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0"/>
          <p:cNvSpPr>
            <a:spLocks noGrp="1" noChangeArrowheads="1"/>
          </p:cNvSpPr>
          <p:nvPr>
            <p:ph sz="quarter" idx="4294967295"/>
          </p:nvPr>
        </p:nvSpPr>
        <p:spPr bwMode="auto">
          <a:xfrm>
            <a:off x="381000" y="316469"/>
            <a:ext cx="746760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Therefore, steel weight for all column Type 1 after </a:t>
            </a:r>
            <a:endParaRPr lang="en-US" dirty="0" smtClean="0">
              <a:latin typeface="Calibri" pitchFamily="34" charset="0"/>
              <a:ea typeface="Times New Roman" pitchFamily="18" charset="0"/>
              <a:cs typeface="Arial" pitchFamily="34" charset="0"/>
            </a:endParaRPr>
          </a:p>
          <a:p>
            <a:pPr marL="0" indent="0" algn="l" fontAlgn="base">
              <a:spcBef>
                <a:spcPct val="0"/>
              </a:spcBef>
              <a:spcAft>
                <a:spcPct val="0"/>
              </a:spcAft>
              <a:buClrTx/>
              <a:buSzTx/>
              <a:buNone/>
            </a:pPr>
            <a:r>
              <a:rPr lang="en-US" dirty="0" smtClean="0">
                <a:latin typeface="Calibri" pitchFamily="34" charset="0"/>
                <a:ea typeface="Times New Roman" pitchFamily="18" charset="0"/>
                <a:cs typeface="Arial" pitchFamily="34" charset="0"/>
              </a:rPr>
              <a:t>considering the waste factor will be:</a:t>
            </a:r>
            <a:endParaRPr lang="en-US" dirty="0" smtClean="0">
              <a:latin typeface="Arial" pitchFamily="34" charset="0"/>
              <a:cs typeface="Arial" pitchFamily="34"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p>
            <a:pPr marL="0" marR="0" lvl="0" indent="0" algn="l" defTabSz="914400" rtl="1" eaLnBrk="1" fontAlgn="base" latinLnBrk="0" hangingPunct="1">
              <a:lnSpc>
                <a:spcPct val="100000"/>
              </a:lnSpc>
              <a:spcBef>
                <a:spcPct val="0"/>
              </a:spcBef>
              <a:spcAft>
                <a:spcPct val="0"/>
              </a:spcAft>
              <a:buClrTx/>
              <a:buSzTx/>
              <a:buFontTx/>
              <a:buNone/>
              <a:tabLst/>
            </a:pPr>
            <a:r>
              <a:rPr lang="en-US" dirty="0" smtClean="0">
                <a:latin typeface="Calibri" pitchFamily="34" charset="0"/>
                <a:ea typeface="Times New Roman" pitchFamily="18" charset="0"/>
                <a:cs typeface="Arial" pitchFamily="34" charset="0"/>
              </a:rPr>
              <a:t>2540*1.1=2794 kg.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323528" y="188913"/>
            <a:ext cx="7848872" cy="6284912"/>
          </a:xfrm>
        </p:spPr>
        <p:txBody>
          <a:bodyPr/>
          <a:lstStyle/>
          <a:p>
            <a:pPr lvl="0" algn="l" rtl="0"/>
            <a:endParaRPr lang="en-US" dirty="0" smtClean="0"/>
          </a:p>
          <a:p>
            <a:pPr algn="l" rtl="0"/>
            <a:r>
              <a:rPr lang="en-US" b="1" i="1" dirty="0" smtClean="0">
                <a:solidFill>
                  <a:srgbClr val="C00000"/>
                </a:solidFill>
              </a:rPr>
              <a:t>Reinforced concrete walls activity</a:t>
            </a:r>
            <a:endParaRPr lang="en-US" dirty="0" smtClean="0">
              <a:solidFill>
                <a:srgbClr val="C00000"/>
              </a:solidFill>
            </a:endParaRPr>
          </a:p>
          <a:p>
            <a:pPr algn="l" rtl="0"/>
            <a:r>
              <a:rPr lang="en-US" dirty="0" smtClean="0"/>
              <a:t>For section ( A-A) , concrete volume was taken off using parametric method and by applying equation:</a:t>
            </a:r>
          </a:p>
          <a:p>
            <a:pPr algn="l" rtl="0">
              <a:buNone/>
            </a:pPr>
            <a:endParaRPr lang="en-US" dirty="0" smtClean="0"/>
          </a:p>
          <a:p>
            <a:pPr algn="l" rtl="0"/>
            <a:endParaRPr lang="en-US" dirty="0" smtClean="0"/>
          </a:p>
        </p:txBody>
      </p:sp>
      <p:sp>
        <p:nvSpPr>
          <p:cNvPr id="245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4577"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990600" y="3352800"/>
            <a:ext cx="6858000" cy="1295400"/>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CD City\Desktop\Untitled.png"/>
          <p:cNvPicPr/>
          <p:nvPr/>
        </p:nvPicPr>
        <p:blipFill>
          <a:blip r:embed="rId2" cstate="print"/>
          <a:srcRect/>
          <a:stretch>
            <a:fillRect/>
          </a:stretch>
        </p:blipFill>
        <p:spPr bwMode="auto">
          <a:xfrm>
            <a:off x="5436096" y="476672"/>
            <a:ext cx="2808311" cy="5238328"/>
          </a:xfrm>
          <a:prstGeom prst="rect">
            <a:avLst/>
          </a:prstGeom>
          <a:noFill/>
          <a:ln w="9525">
            <a:noFill/>
            <a:miter lim="800000"/>
            <a:headEnd/>
            <a:tailEnd/>
          </a:ln>
        </p:spPr>
      </p:pic>
      <p:pic>
        <p:nvPicPr>
          <p:cNvPr id="3" name="Picture 2" descr="C:\Users\CD City\Desktop\Untitled.png"/>
          <p:cNvPicPr/>
          <p:nvPr/>
        </p:nvPicPr>
        <p:blipFill>
          <a:blip r:embed="rId3" cstate="print"/>
          <a:srcRect/>
          <a:stretch>
            <a:fillRect/>
          </a:stretch>
        </p:blipFill>
        <p:spPr bwMode="auto">
          <a:xfrm>
            <a:off x="228600" y="1905000"/>
            <a:ext cx="5162872" cy="2625824"/>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4" name="Rectangle 6"/>
          <p:cNvSpPr>
            <a:spLocks noChangeArrowheads="1"/>
          </p:cNvSpPr>
          <p:nvPr/>
        </p:nvSpPr>
        <p:spPr bwMode="auto">
          <a:xfrm>
            <a:off x="381000" y="381000"/>
            <a:ext cx="8352928"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Calibri" pitchFamily="34" charset="0"/>
              </a:rPr>
              <a:t>=length*width*depth</a:t>
            </a:r>
            <a:endParaRPr lang="en-US" sz="2400" dirty="0" smtClean="0">
              <a:latin typeface="Calibri" pitchFamily="34" charset="0"/>
              <a:ea typeface="Calibri" pitchFamily="34" charset="0"/>
            </a:endParaRPr>
          </a:p>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Calibri" pitchFamily="34" charset="0"/>
              </a:rPr>
              <a:t>= 21 * 0.30 * 7.5 = 47.30</a:t>
            </a:r>
            <a:endParaRPr kumimoji="0" lang="en-US" sz="2400" b="0" i="0" u="none" strike="noStrike" cap="none" normalizeH="0" baseline="0" dirty="0" smtClean="0">
              <a:ln>
                <a:noFill/>
              </a:ln>
              <a:solidFill>
                <a:schemeClr val="tx1"/>
              </a:solidFill>
              <a:effectLst/>
              <a:latin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Calibri" pitchFamily="34" charset="0"/>
              </a:rPr>
              <a:t>Note: A waste factor of 2% was considered in calculating final concrete quantities.</a:t>
            </a:r>
            <a:endParaRPr kumimoji="0" lang="en-US" sz="2400" b="0" i="0" u="none" strike="noStrike" cap="none" normalizeH="0" baseline="0" dirty="0" smtClean="0">
              <a:ln>
                <a:noFill/>
              </a:ln>
              <a:solidFill>
                <a:schemeClr val="tx1"/>
              </a:solidFill>
              <a:effectLst/>
              <a:latin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Calibri" pitchFamily="34" charset="0"/>
              </a:rPr>
              <a:t>Therefore, concrete volume for ( A-A)  after considering the waste factor will be:</a:t>
            </a:r>
            <a:endParaRPr kumimoji="0" lang="en-US" sz="2400" b="0" i="0" u="none" strike="noStrike" cap="none" normalizeH="0" baseline="0" dirty="0" smtClean="0">
              <a:ln>
                <a:noFill/>
              </a:ln>
              <a:solidFill>
                <a:schemeClr val="tx1"/>
              </a:solidFill>
              <a:effectLst/>
              <a:latin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Calibri" pitchFamily="34" charset="0"/>
              </a:rPr>
              <a:t>= 47.30* 1.02 = 48.25 </a:t>
            </a:r>
            <a:endParaRPr kumimoji="0" lang="en-US" sz="2400" b="0" i="0" u="none" strike="noStrike" cap="none" normalizeH="0" baseline="0" dirty="0" smtClean="0">
              <a:ln>
                <a:noFill/>
              </a:ln>
              <a:solidFill>
                <a:schemeClr val="tx1"/>
              </a:solidFill>
              <a:effectLst/>
              <a:latin typeface="Arial" pitchFamily="34" charset="0"/>
            </a:endParaRPr>
          </a:p>
        </p:txBody>
      </p:sp>
      <p:sp>
        <p:nvSpPr>
          <p:cNvPr id="78855" name="Rectangle 7"/>
          <p:cNvSpPr>
            <a:spLocks noChangeArrowheads="1"/>
          </p:cNvSpPr>
          <p:nvPr/>
        </p:nvSpPr>
        <p:spPr bwMode="auto">
          <a:xfrm>
            <a:off x="228600" y="3645932"/>
            <a:ext cx="835292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400" b="1" i="1"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For steel quantities</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78857"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78856" name="Picture 8"/>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133600" y="4876800"/>
            <a:ext cx="4104456" cy="1152128"/>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CD City\Desktop\Untitled.png"/>
          <p:cNvPicPr/>
          <p:nvPr/>
        </p:nvPicPr>
        <p:blipFill>
          <a:blip r:embed="rId2" cstate="print"/>
          <a:srcRect/>
          <a:stretch>
            <a:fillRect/>
          </a:stretch>
        </p:blipFill>
        <p:spPr bwMode="auto">
          <a:xfrm>
            <a:off x="2627784" y="476672"/>
            <a:ext cx="3600400" cy="4968552"/>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524000"/>
            <a:ext cx="7467600" cy="990600"/>
          </a:xfrm>
        </p:spPr>
        <p:txBody>
          <a:bodyPr>
            <a:noAutofit/>
          </a:bodyPr>
          <a:lstStyle/>
          <a:p>
            <a:r>
              <a:rPr lang="en-US" sz="3200" dirty="0">
                <a:solidFill>
                  <a:srgbClr val="C00000"/>
                </a:solidFill>
              </a:rPr>
              <a:t>Understanding Project &amp; Management</a:t>
            </a:r>
            <a:endParaRPr lang="ar-SA" sz="3200" dirty="0">
              <a:solidFill>
                <a:srgbClr val="C00000"/>
              </a:solidFill>
            </a:endParaRPr>
          </a:p>
        </p:txBody>
      </p:sp>
      <p:sp>
        <p:nvSpPr>
          <p:cNvPr id="3" name="عنصر نائب للمحتوى 2"/>
          <p:cNvSpPr>
            <a:spLocks noGrp="1"/>
          </p:cNvSpPr>
          <p:nvPr>
            <p:ph sz="quarter" idx="1"/>
          </p:nvPr>
        </p:nvSpPr>
        <p:spPr>
          <a:xfrm>
            <a:off x="457200" y="3048000"/>
            <a:ext cx="8042920" cy="3195072"/>
          </a:xfrm>
        </p:spPr>
        <p:txBody>
          <a:bodyPr/>
          <a:lstStyle/>
          <a:p>
            <a:pPr marL="0" indent="0" algn="l">
              <a:buNone/>
            </a:pPr>
            <a:r>
              <a:rPr lang="en-US" sz="2800" dirty="0" smtClean="0">
                <a:latin typeface="Times New Roman" pitchFamily="18" charset="0"/>
                <a:cs typeface="Times New Roman" pitchFamily="18" charset="0"/>
              </a:rPr>
              <a:t>“</a:t>
            </a:r>
            <a:r>
              <a:rPr lang="en-US" dirty="0">
                <a:latin typeface="Times New Roman" pitchFamily="18" charset="0"/>
                <a:cs typeface="Times New Roman" pitchFamily="18" charset="0"/>
              </a:rPr>
              <a:t>A project is a temporary endeavor undertaken to create a unique product, service or </a:t>
            </a:r>
            <a:r>
              <a:rPr lang="en-US" dirty="0" smtClean="0">
                <a:latin typeface="Times New Roman" pitchFamily="18" charset="0"/>
                <a:cs typeface="Times New Roman" pitchFamily="18" charset="0"/>
              </a:rPr>
              <a:t>result. </a:t>
            </a:r>
            <a:endParaRPr lang="en-US" dirty="0">
              <a:latin typeface="Times New Roman" pitchFamily="18" charset="0"/>
              <a:cs typeface="Times New Roman" pitchFamily="18" charset="0"/>
            </a:endParaRPr>
          </a:p>
        </p:txBody>
      </p:sp>
      <p:sp>
        <p:nvSpPr>
          <p:cNvPr id="4" name="Rectangle 3"/>
          <p:cNvSpPr/>
          <p:nvPr/>
        </p:nvSpPr>
        <p:spPr>
          <a:xfrm>
            <a:off x="685800" y="457200"/>
            <a:ext cx="4495800" cy="646331"/>
          </a:xfrm>
          <a:prstGeom prst="rect">
            <a:avLst/>
          </a:prstGeom>
        </p:spPr>
        <p:txBody>
          <a:bodyPr wrap="square">
            <a:spAutoFit/>
          </a:bodyPr>
          <a:lstStyle/>
          <a:p>
            <a:pPr algn="l"/>
            <a:r>
              <a:rPr lang="en-US" sz="3600" b="1" u="sng" dirty="0" smtClean="0">
                <a:solidFill>
                  <a:srgbClr val="C00000"/>
                </a:solidFill>
              </a:rPr>
              <a:t>INTRODUCTION</a:t>
            </a:r>
            <a:endParaRPr lang="ar-SA" sz="3600" dirty="0"/>
          </a:p>
        </p:txBody>
      </p:sp>
    </p:spTree>
    <p:extLst>
      <p:ext uri="{BB962C8B-B14F-4D97-AF65-F5344CB8AC3E}">
        <p14:creationId xmlns:p14="http://schemas.microsoft.com/office/powerpoint/2010/main" xmlns="" val="47344663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404664"/>
            <a:ext cx="5154488" cy="738664"/>
          </a:xfrm>
          <a:prstGeom prst="rect">
            <a:avLst/>
          </a:prstGeom>
        </p:spPr>
        <p:txBody>
          <a:bodyPr wrap="square">
            <a:spAutoFit/>
          </a:bodyPr>
          <a:lstStyle/>
          <a:p>
            <a:r>
              <a:rPr lang="en-US" sz="2400" b="1" i="1" dirty="0" smtClean="0"/>
              <a:t>vertical steel for (outer side)</a:t>
            </a:r>
          </a:p>
          <a:p>
            <a:r>
              <a:rPr lang="en-US" b="1" i="1" dirty="0" smtClean="0"/>
              <a:t> </a:t>
            </a:r>
            <a:endParaRPr lang="ar-SA" dirty="0"/>
          </a:p>
        </p:txBody>
      </p:sp>
      <p:sp>
        <p:nvSpPr>
          <p:cNvPr id="808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1" i="1"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80899"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447800" y="2057400"/>
            <a:ext cx="3528392" cy="720080"/>
          </a:xfrm>
          <a:prstGeom prst="rect">
            <a:avLst/>
          </a:prstGeom>
          <a:noFill/>
        </p:spPr>
      </p:pic>
      <p:sp>
        <p:nvSpPr>
          <p:cNvPr id="80903" name="Rectangle 7"/>
          <p:cNvSpPr>
            <a:spLocks noChangeArrowheads="1"/>
          </p:cNvSpPr>
          <p:nvPr/>
        </p:nvSpPr>
        <p:spPr bwMode="auto">
          <a:xfrm>
            <a:off x="514350" y="1524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Rectangle 10"/>
          <p:cNvSpPr/>
          <p:nvPr/>
        </p:nvSpPr>
        <p:spPr>
          <a:xfrm>
            <a:off x="685800" y="1219200"/>
            <a:ext cx="511679" cy="369332"/>
          </a:xfrm>
          <a:prstGeom prst="rect">
            <a:avLst/>
          </a:prstGeom>
        </p:spPr>
        <p:txBody>
          <a:bodyPr wrap="none">
            <a:spAutoFit/>
          </a:bodyPr>
          <a:lstStyle/>
          <a:p>
            <a:r>
              <a:rPr lang="en-US" b="1" i="1" dirty="0" smtClean="0">
                <a:latin typeface="Times New Roman" pitchFamily="18" charset="0"/>
                <a:ea typeface="Calibri" pitchFamily="34" charset="0"/>
                <a:cs typeface="Times New Roman" pitchFamily="18" charset="0"/>
              </a:rPr>
              <a:t>(1) </a:t>
            </a:r>
            <a:endParaRPr lang="ar-SA" dirty="0"/>
          </a:p>
        </p:txBody>
      </p:sp>
      <p:sp>
        <p:nvSpPr>
          <p:cNvPr id="12" name="Rectangle 11"/>
          <p:cNvSpPr/>
          <p:nvPr/>
        </p:nvSpPr>
        <p:spPr>
          <a:xfrm>
            <a:off x="685800" y="2286000"/>
            <a:ext cx="511679" cy="369332"/>
          </a:xfrm>
          <a:prstGeom prst="rect">
            <a:avLst/>
          </a:prstGeom>
        </p:spPr>
        <p:txBody>
          <a:bodyPr wrap="none">
            <a:spAutoFit/>
          </a:bodyPr>
          <a:lstStyle/>
          <a:p>
            <a:r>
              <a:rPr lang="en-US" b="1" i="1" dirty="0" smtClean="0">
                <a:latin typeface="Times New Roman" pitchFamily="18" charset="0"/>
                <a:ea typeface="Calibri" pitchFamily="34" charset="0"/>
                <a:cs typeface="Times New Roman" pitchFamily="18" charset="0"/>
              </a:rPr>
              <a:t>(2) </a:t>
            </a:r>
            <a:endParaRPr lang="ar-SA" dirty="0"/>
          </a:p>
        </p:txBody>
      </p:sp>
      <p:sp>
        <p:nvSpPr>
          <p:cNvPr id="80905"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80904" name="Picture 8"/>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447800" y="1066800"/>
            <a:ext cx="3600400" cy="720080"/>
          </a:xfrm>
          <a:prstGeom prst="rect">
            <a:avLst/>
          </a:prstGeom>
          <a:noFill/>
        </p:spPr>
      </p:pic>
      <p:sp>
        <p:nvSpPr>
          <p:cNvPr id="80906" name="Rectangle 10"/>
          <p:cNvSpPr>
            <a:spLocks noChangeArrowheads="1"/>
          </p:cNvSpPr>
          <p:nvPr/>
        </p:nvSpPr>
        <p:spPr bwMode="auto">
          <a:xfrm>
            <a:off x="-1295400" y="3048000"/>
            <a:ext cx="66294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4" algn="justLow" rtl="0" fontAlgn="base">
              <a:spcBef>
                <a:spcPct val="0"/>
              </a:spcBef>
              <a:spcAft>
                <a:spcPct val="0"/>
              </a:spcAft>
              <a:buFontTx/>
              <a:buChar char="•"/>
            </a:pPr>
            <a:r>
              <a:rPr kumimoji="0" lang="en-US" sz="24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vertical steel for ( inner side)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80908"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80907" name="Picture 1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447800" y="3810000"/>
            <a:ext cx="3744416" cy="792088"/>
          </a:xfrm>
          <a:prstGeom prst="rect">
            <a:avLst/>
          </a:prstGeom>
          <a:noFill/>
        </p:spPr>
      </p:pic>
      <p:sp>
        <p:nvSpPr>
          <p:cNvPr id="80909" name="Rectangle 13"/>
          <p:cNvSpPr>
            <a:spLocks noChangeArrowheads="1"/>
          </p:cNvSpPr>
          <p:nvPr/>
        </p:nvSpPr>
        <p:spPr bwMode="auto">
          <a:xfrm>
            <a:off x="304800" y="4693623"/>
            <a:ext cx="792088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Char char="•"/>
              <a:tabLst/>
            </a:pPr>
            <a:r>
              <a:rPr kumimoji="0" lang="en-US" sz="24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Horizontal steel for (outer side)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80911"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80910" name="Picture 14"/>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524000" y="5334000"/>
            <a:ext cx="3816424" cy="864096"/>
          </a:xfrm>
          <a:prstGeom prst="rect">
            <a:avLst/>
          </a:prstGeom>
          <a:noFill/>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1"/>
          <p:cNvSpPr>
            <a:spLocks noChangeArrowheads="1"/>
          </p:cNvSpPr>
          <p:nvPr/>
        </p:nvSpPr>
        <p:spPr bwMode="auto">
          <a:xfrm>
            <a:off x="251520" y="330424"/>
            <a:ext cx="799288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Char char="•"/>
              <a:tabLst/>
            </a:pPr>
            <a:r>
              <a:rPr kumimoji="0" lang="en-US" sz="24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Horizontal steel for (inner side)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81923"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81922"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55576" y="1196752"/>
            <a:ext cx="3960440" cy="720080"/>
          </a:xfrm>
          <a:prstGeom prst="rect">
            <a:avLst/>
          </a:prstGeom>
          <a:noFill/>
        </p:spPr>
      </p:pic>
      <p:sp>
        <p:nvSpPr>
          <p:cNvPr id="8" name="Rectangle 7"/>
          <p:cNvSpPr/>
          <p:nvPr/>
        </p:nvSpPr>
        <p:spPr>
          <a:xfrm>
            <a:off x="2079972" y="4437112"/>
            <a:ext cx="184731" cy="369332"/>
          </a:xfrm>
          <a:prstGeom prst="rect">
            <a:avLst/>
          </a:prstGeom>
        </p:spPr>
        <p:txBody>
          <a:bodyPr wrap="none">
            <a:spAutoFit/>
          </a:bodyPr>
          <a:lstStyle/>
          <a:p>
            <a:endParaRPr lang="ar-SA" dirty="0"/>
          </a:p>
        </p:txBody>
      </p:sp>
      <p:sp>
        <p:nvSpPr>
          <p:cNvPr id="35841" name="Rectangle 1"/>
          <p:cNvSpPr>
            <a:spLocks noChangeArrowheads="1"/>
          </p:cNvSpPr>
          <p:nvPr/>
        </p:nvSpPr>
        <p:spPr bwMode="auto">
          <a:xfrm>
            <a:off x="228600" y="2087434"/>
            <a:ext cx="7693260"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Note:</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 waste factor of 10% was considered in calculating final Steel </a:t>
            </a:r>
            <a:r>
              <a:rPr kumimoji="0" lang="en-US"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quantitites</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35842" name="Rectangle 2"/>
          <p:cNvSpPr>
            <a:spLocks noChangeArrowheads="1"/>
          </p:cNvSpPr>
          <p:nvPr/>
        </p:nvSpPr>
        <p:spPr bwMode="auto">
          <a:xfrm>
            <a:off x="228601" y="2634735"/>
            <a:ext cx="86106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Therefore, </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steel quantities for wall footing (section A-A) after considering the waste factor will be:</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35844" name="Rectangle 4"/>
          <p:cNvSpPr>
            <a:spLocks noChangeArrowheads="1"/>
          </p:cNvSpPr>
          <p:nvPr/>
        </p:nvSpPr>
        <p:spPr bwMode="auto">
          <a:xfrm>
            <a:off x="762000" y="3486835"/>
            <a:ext cx="42672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5695.30* 1.10</a:t>
            </a:r>
          </a:p>
          <a:p>
            <a:pPr marL="0" marR="0" lvl="0" indent="0" algn="l"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6264.80 kg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pic>
        <p:nvPicPr>
          <p:cNvPr id="35843"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457200"/>
            <a:ext cx="152400" cy="209550"/>
          </a:xfrm>
          <a:prstGeom prst="rect">
            <a:avLst/>
          </a:prstGeom>
          <a:noFill/>
        </p:spPr>
      </p:pic>
      <p:sp>
        <p:nvSpPr>
          <p:cNvPr id="35845" name="Rectangle 5"/>
          <p:cNvSpPr>
            <a:spLocks noChangeArrowheads="1"/>
          </p:cNvSpPr>
          <p:nvPr/>
        </p:nvSpPr>
        <p:spPr bwMode="auto">
          <a:xfrm>
            <a:off x="838200" y="4267200"/>
            <a:ext cx="13716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2060"/>
                </a:solidFill>
                <a:effectLst/>
                <a:latin typeface="Calibri" pitchFamily="34" charset="0"/>
                <a:ea typeface="Times New Roman" pitchFamily="18" charset="0"/>
                <a:cs typeface="Arial" pitchFamily="34" charset="0"/>
              </a:rPr>
              <a:t>  = 6.264 ton</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1"/>
          <p:cNvSpPr>
            <a:spLocks noChangeArrowheads="1"/>
          </p:cNvSpPr>
          <p:nvPr/>
        </p:nvSpPr>
        <p:spPr bwMode="auto">
          <a:xfrm>
            <a:off x="381000" y="258634"/>
            <a:ext cx="19812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1" i="1" u="none" strike="noStrike" cap="none" normalizeH="0" baseline="0" dirty="0" smtClean="0">
                <a:ln>
                  <a:noFill/>
                </a:ln>
                <a:solidFill>
                  <a:srgbClr val="C00000"/>
                </a:solidFill>
                <a:effectLst/>
                <a:latin typeface="Calibri" pitchFamily="34" charset="0"/>
                <a:ea typeface="Calibri" pitchFamily="34" charset="0"/>
                <a:cs typeface="Arial" pitchFamily="34" charset="0"/>
              </a:rPr>
              <a:t>Stairs </a:t>
            </a:r>
            <a:r>
              <a:rPr kumimoji="0" lang="en-US" sz="2000" b="1" i="1" u="none" strike="noStrike" cap="none" normalizeH="0" baseline="0" dirty="0" smtClean="0">
                <a:ln>
                  <a:noFill/>
                </a:ln>
                <a:solidFill>
                  <a:srgbClr val="C00000"/>
                </a:solidFill>
                <a:effectLst/>
                <a:latin typeface="Calibri" pitchFamily="34" charset="0"/>
                <a:ea typeface="Calibri" pitchFamily="34" charset="0"/>
                <a:cs typeface="+mj-cs"/>
              </a:rPr>
              <a:t>activity</a:t>
            </a:r>
            <a:r>
              <a:rPr kumimoji="0" lang="en-US" b="1" i="1" u="none" strike="noStrike" cap="none" normalizeH="0" baseline="0" dirty="0" smtClean="0">
                <a:ln>
                  <a:noFill/>
                </a:ln>
                <a:solidFill>
                  <a:srgbClr val="C00000"/>
                </a:solidFill>
                <a:effectLst/>
                <a:latin typeface="Calibri" pitchFamily="34" charset="0"/>
                <a:ea typeface="Calibri" pitchFamily="34" charset="0"/>
                <a:cs typeface="Arial" pitchFamily="34" charset="0"/>
              </a:rPr>
              <a:t>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Picture 2"/>
          <p:cNvPicPr/>
          <p:nvPr/>
        </p:nvPicPr>
        <p:blipFill>
          <a:blip r:embed="rId2" cstate="print"/>
          <a:stretch>
            <a:fillRect/>
          </a:stretch>
        </p:blipFill>
        <p:spPr>
          <a:xfrm>
            <a:off x="1143000" y="1371601"/>
            <a:ext cx="6172200" cy="3624262"/>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Rectangle 1"/>
          <p:cNvSpPr>
            <a:spLocks noChangeArrowheads="1"/>
          </p:cNvSpPr>
          <p:nvPr/>
        </p:nvSpPr>
        <p:spPr bwMode="auto">
          <a:xfrm>
            <a:off x="304800" y="840250"/>
            <a:ext cx="8305800"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amount of concrete = side area from AutoCAD *length of step from plane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Sample calculation :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Area = 1.096 m^2.</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length of step = 1.2 m</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amount of concrete = 1.096 *1.2 = 1.3m^3</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96258" name="Rectangle 2"/>
          <p:cNvSpPr>
            <a:spLocks noChangeArrowheads="1"/>
          </p:cNvSpPr>
          <p:nvPr/>
        </p:nvSpPr>
        <p:spPr bwMode="auto">
          <a:xfrm>
            <a:off x="685800" y="319445"/>
            <a:ext cx="1223412"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b="1" i="1"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Concrete:</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96259" name="Rectangle 3"/>
          <p:cNvSpPr>
            <a:spLocks noChangeArrowheads="1"/>
          </p:cNvSpPr>
          <p:nvPr/>
        </p:nvSpPr>
        <p:spPr bwMode="auto">
          <a:xfrm>
            <a:off x="609600" y="2620834"/>
            <a:ext cx="1287532"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1" i="1"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Stair case 1</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Table 4"/>
          <p:cNvGraphicFramePr>
            <a:graphicFrameLocks noGrp="1"/>
          </p:cNvGraphicFramePr>
          <p:nvPr/>
        </p:nvGraphicFramePr>
        <p:xfrm>
          <a:off x="2133600" y="3124200"/>
          <a:ext cx="4267200" cy="3710343"/>
        </p:xfrm>
        <a:graphic>
          <a:graphicData uri="http://schemas.openxmlformats.org/drawingml/2006/table">
            <a:tbl>
              <a:tblPr/>
              <a:tblGrid>
                <a:gridCol w="2169559"/>
                <a:gridCol w="2097641"/>
              </a:tblGrid>
              <a:tr h="418503">
                <a:tc>
                  <a:txBody>
                    <a:bodyPr/>
                    <a:lstStyle/>
                    <a:p>
                      <a:pPr marL="0" marR="0" algn="ctr" rtl="0">
                        <a:lnSpc>
                          <a:spcPct val="150000"/>
                        </a:lnSpc>
                        <a:spcBef>
                          <a:spcPts val="0"/>
                        </a:spcBef>
                        <a:spcAft>
                          <a:spcPts val="0"/>
                        </a:spcAft>
                      </a:pPr>
                      <a:r>
                        <a:rPr lang="en-US" sz="1600" b="1" i="1" dirty="0">
                          <a:latin typeface="Times New Roman"/>
                          <a:ea typeface="Calibri"/>
                          <a:cs typeface="Arial"/>
                        </a:rPr>
                        <a:t># of floor</a:t>
                      </a:r>
                      <a:endParaRPr lang="en-US" sz="1600" dirty="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600" b="1" i="1">
                          <a:latin typeface="Times New Roman"/>
                          <a:ea typeface="Calibri"/>
                          <a:cs typeface="Arial"/>
                        </a:rPr>
                        <a:t>Volume</a:t>
                      </a:r>
                      <a:endParaRPr lang="en-US" sz="160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197458">
                <a:tc>
                  <a:txBody>
                    <a:bodyPr/>
                    <a:lstStyle/>
                    <a:p>
                      <a:pPr marL="0" marR="0" algn="ctr" rtl="1">
                        <a:lnSpc>
                          <a:spcPct val="150000"/>
                        </a:lnSpc>
                        <a:spcBef>
                          <a:spcPts val="0"/>
                        </a:spcBef>
                        <a:spcAft>
                          <a:spcPts val="0"/>
                        </a:spcAft>
                      </a:pPr>
                      <a:r>
                        <a:rPr lang="en-US" sz="1600" b="1" i="1" dirty="0">
                          <a:latin typeface="Times New Roman"/>
                          <a:ea typeface="Calibri"/>
                          <a:cs typeface="Arial"/>
                        </a:rPr>
                        <a:t>B</a:t>
                      </a:r>
                      <a:endParaRPr lang="en-US" sz="1600" dirty="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0"/>
                        </a:spcAft>
                      </a:pPr>
                      <a:r>
                        <a:rPr lang="en-US" sz="1600" b="1" i="1">
                          <a:latin typeface="Times New Roman"/>
                          <a:ea typeface="Calibri"/>
                          <a:cs typeface="Arial"/>
                        </a:rPr>
                        <a:t>4.126</a:t>
                      </a:r>
                      <a:endParaRPr lang="en-US" sz="160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r h="197458">
                <a:tc>
                  <a:txBody>
                    <a:bodyPr/>
                    <a:lstStyle/>
                    <a:p>
                      <a:pPr marL="0" marR="0" algn="ctr" rtl="1">
                        <a:lnSpc>
                          <a:spcPct val="150000"/>
                        </a:lnSpc>
                        <a:spcBef>
                          <a:spcPts val="0"/>
                        </a:spcBef>
                        <a:spcAft>
                          <a:spcPts val="0"/>
                        </a:spcAft>
                      </a:pPr>
                      <a:r>
                        <a:rPr lang="en-US" sz="1600" b="1" i="1">
                          <a:latin typeface="Times New Roman"/>
                          <a:ea typeface="Calibri"/>
                          <a:cs typeface="Arial"/>
                        </a:rPr>
                        <a:t>G</a:t>
                      </a:r>
                      <a:endParaRPr lang="en-US" sz="160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600" b="1" i="1" dirty="0">
                          <a:latin typeface="Times New Roman"/>
                          <a:ea typeface="Calibri"/>
                          <a:cs typeface="Arial"/>
                        </a:rPr>
                        <a:t>4.26</a:t>
                      </a:r>
                      <a:endParaRPr lang="en-US" sz="1600" dirty="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197458">
                <a:tc>
                  <a:txBody>
                    <a:bodyPr/>
                    <a:lstStyle/>
                    <a:p>
                      <a:pPr marL="0" marR="0" algn="ctr" rtl="1">
                        <a:lnSpc>
                          <a:spcPct val="150000"/>
                        </a:lnSpc>
                        <a:spcBef>
                          <a:spcPts val="0"/>
                        </a:spcBef>
                        <a:spcAft>
                          <a:spcPts val="0"/>
                        </a:spcAft>
                      </a:pPr>
                      <a:r>
                        <a:rPr lang="en-US" sz="1600" b="1" i="1">
                          <a:latin typeface="Times New Roman"/>
                          <a:ea typeface="Calibri"/>
                          <a:cs typeface="Arial"/>
                        </a:rPr>
                        <a:t>1</a:t>
                      </a:r>
                      <a:endParaRPr lang="en-US" sz="160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b="1" i="1" dirty="0">
                          <a:latin typeface="Times New Roman"/>
                          <a:ea typeface="Calibri"/>
                          <a:cs typeface="Arial"/>
                        </a:rPr>
                        <a:t>4.26</a:t>
                      </a:r>
                      <a:endParaRPr lang="en-US" sz="1600" dirty="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r h="197458">
                <a:tc>
                  <a:txBody>
                    <a:bodyPr/>
                    <a:lstStyle/>
                    <a:p>
                      <a:pPr marL="0" marR="0" algn="ctr" rtl="1">
                        <a:lnSpc>
                          <a:spcPct val="150000"/>
                        </a:lnSpc>
                        <a:spcBef>
                          <a:spcPts val="0"/>
                        </a:spcBef>
                        <a:spcAft>
                          <a:spcPts val="0"/>
                        </a:spcAft>
                      </a:pPr>
                      <a:r>
                        <a:rPr lang="en-US" sz="1600" b="1" i="1">
                          <a:latin typeface="Times New Roman"/>
                          <a:ea typeface="Calibri"/>
                          <a:cs typeface="Arial"/>
                        </a:rPr>
                        <a:t>2</a:t>
                      </a:r>
                      <a:endParaRPr lang="en-US" sz="160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600" b="1" i="1" dirty="0">
                          <a:latin typeface="Times New Roman"/>
                          <a:ea typeface="Calibri"/>
                          <a:cs typeface="Arial"/>
                        </a:rPr>
                        <a:t>4.26</a:t>
                      </a:r>
                      <a:endParaRPr lang="en-US" sz="1600" dirty="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197458">
                <a:tc>
                  <a:txBody>
                    <a:bodyPr/>
                    <a:lstStyle/>
                    <a:p>
                      <a:pPr marL="0" marR="0" algn="ctr" rtl="1">
                        <a:lnSpc>
                          <a:spcPct val="150000"/>
                        </a:lnSpc>
                        <a:spcBef>
                          <a:spcPts val="0"/>
                        </a:spcBef>
                        <a:spcAft>
                          <a:spcPts val="0"/>
                        </a:spcAft>
                      </a:pPr>
                      <a:r>
                        <a:rPr lang="en-US" sz="1600" b="1" i="1">
                          <a:latin typeface="Times New Roman"/>
                          <a:ea typeface="Calibri"/>
                          <a:cs typeface="Arial"/>
                        </a:rPr>
                        <a:t>3</a:t>
                      </a:r>
                      <a:endParaRPr lang="en-US" sz="160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0"/>
                        </a:spcAft>
                      </a:pPr>
                      <a:r>
                        <a:rPr lang="en-US" sz="1600" b="1" i="1" dirty="0">
                          <a:latin typeface="Times New Roman"/>
                          <a:ea typeface="Calibri"/>
                          <a:cs typeface="Arial"/>
                        </a:rPr>
                        <a:t>4.26</a:t>
                      </a:r>
                      <a:endParaRPr lang="en-US" sz="1600" dirty="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r h="197458">
                <a:tc>
                  <a:txBody>
                    <a:bodyPr/>
                    <a:lstStyle/>
                    <a:p>
                      <a:pPr marL="0" marR="0" algn="ctr" rtl="1">
                        <a:lnSpc>
                          <a:spcPct val="150000"/>
                        </a:lnSpc>
                        <a:spcBef>
                          <a:spcPts val="0"/>
                        </a:spcBef>
                        <a:spcAft>
                          <a:spcPts val="0"/>
                        </a:spcAft>
                      </a:pPr>
                      <a:r>
                        <a:rPr lang="en-US" sz="1600" b="1" i="1">
                          <a:latin typeface="Times New Roman"/>
                          <a:ea typeface="Calibri"/>
                          <a:cs typeface="Arial"/>
                        </a:rPr>
                        <a:t>4</a:t>
                      </a:r>
                      <a:endParaRPr lang="en-US" sz="160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600" b="1" i="1" dirty="0">
                          <a:latin typeface="Times New Roman"/>
                          <a:ea typeface="Calibri"/>
                          <a:cs typeface="Arial"/>
                        </a:rPr>
                        <a:t>4.26</a:t>
                      </a:r>
                      <a:endParaRPr lang="en-US" sz="1600" dirty="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197458">
                <a:tc>
                  <a:txBody>
                    <a:bodyPr/>
                    <a:lstStyle/>
                    <a:p>
                      <a:pPr marL="0" marR="0" algn="ctr" rtl="1">
                        <a:lnSpc>
                          <a:spcPct val="150000"/>
                        </a:lnSpc>
                        <a:spcBef>
                          <a:spcPts val="0"/>
                        </a:spcBef>
                        <a:spcAft>
                          <a:spcPts val="0"/>
                        </a:spcAft>
                      </a:pPr>
                      <a:r>
                        <a:rPr lang="en-US" sz="1600" b="1" i="1">
                          <a:latin typeface="Times New Roman"/>
                          <a:ea typeface="Calibri"/>
                          <a:cs typeface="Arial"/>
                        </a:rPr>
                        <a:t>5</a:t>
                      </a:r>
                      <a:endParaRPr lang="en-US" sz="160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0"/>
                        </a:spcAft>
                      </a:pPr>
                      <a:r>
                        <a:rPr lang="en-US" sz="1600" b="1" i="1" dirty="0">
                          <a:latin typeface="Times New Roman"/>
                          <a:ea typeface="Calibri"/>
                          <a:cs typeface="Arial"/>
                        </a:rPr>
                        <a:t>4.26</a:t>
                      </a:r>
                      <a:endParaRPr lang="en-US" sz="1600" dirty="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r h="221046">
                <a:tc>
                  <a:txBody>
                    <a:bodyPr/>
                    <a:lstStyle/>
                    <a:p>
                      <a:pPr marL="0" marR="0" algn="ctr" rtl="1">
                        <a:lnSpc>
                          <a:spcPct val="150000"/>
                        </a:lnSpc>
                        <a:spcBef>
                          <a:spcPts val="0"/>
                        </a:spcBef>
                        <a:spcAft>
                          <a:spcPts val="0"/>
                        </a:spcAft>
                      </a:pPr>
                      <a:r>
                        <a:rPr lang="en-US" sz="1600" b="1" i="1">
                          <a:latin typeface="Times New Roman"/>
                          <a:ea typeface="Calibri"/>
                          <a:cs typeface="Arial"/>
                        </a:rPr>
                        <a:t>Total</a:t>
                      </a:r>
                      <a:endParaRPr lang="en-US" sz="160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endParaRPr lang="ar-SA" sz="1600" dirty="0"/>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94728">
                <a:tc>
                  <a:txBody>
                    <a:bodyPr/>
                    <a:lstStyle/>
                    <a:p>
                      <a:pPr marL="0" marR="0" algn="ctr" rtl="0">
                        <a:lnSpc>
                          <a:spcPct val="150000"/>
                        </a:lnSpc>
                        <a:spcBef>
                          <a:spcPts val="0"/>
                        </a:spcBef>
                        <a:spcAft>
                          <a:spcPts val="0"/>
                        </a:spcAft>
                      </a:pPr>
                      <a:r>
                        <a:rPr lang="en-US" sz="1600" b="1" i="1">
                          <a:latin typeface="Times New Roman"/>
                          <a:ea typeface="Times New Roman"/>
                          <a:cs typeface="Arial"/>
                        </a:rPr>
                        <a:t>29.686</a:t>
                      </a:r>
                      <a:endParaRPr lang="en-US" sz="1600">
                        <a:latin typeface="Calibri"/>
                        <a:ea typeface="Calibri"/>
                        <a:cs typeface="Arial"/>
                      </a:endParaRPr>
                    </a:p>
                  </a:txBody>
                  <a:tcPr marL="68580" marR="68580" marT="0" marB="0" anchor="ctr">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rtl="1"/>
                      <a:endParaRPr lang="ar-SA" sz="1600" dirty="0"/>
                    </a:p>
                  </a:txBody>
                  <a:tcPr>
                    <a:lnL w="12700" cap="flat" cmpd="sng" algn="ctr">
                      <a:solidFill>
                        <a:srgbClr val="BFBFBF"/>
                      </a:solidFill>
                      <a:prstDash val="solid"/>
                      <a:round/>
                      <a:headEnd type="none" w="med" len="med"/>
                      <a:tailEnd type="none" w="med" len="med"/>
                    </a:lnL>
                    <a:lnT w="12700" cap="flat" cmpd="sng" algn="ctr">
                      <a:solidFill>
                        <a:srgbClr val="BFBFBF"/>
                      </a:solidFill>
                      <a:prstDash val="solid"/>
                      <a:round/>
                      <a:headEnd type="none" w="med" len="med"/>
                      <a:tailEnd type="none" w="med" len="med"/>
                    </a:lnT>
                  </a:tcPr>
                </a:tc>
              </a:tr>
            </a:tbl>
          </a:graphicData>
        </a:graphic>
      </p:graphicFrame>
      <p:sp>
        <p:nvSpPr>
          <p:cNvPr id="962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1"/>
          <p:cNvSpPr>
            <a:spLocks noChangeArrowheads="1"/>
          </p:cNvSpPr>
          <p:nvPr/>
        </p:nvSpPr>
        <p:spPr bwMode="auto">
          <a:xfrm>
            <a:off x="228600" y="470238"/>
            <a:ext cx="8458200"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1" i="1"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Steel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Weight of steel(kg) = # of bar * (diameter)^2 *length /162  </a:t>
            </a:r>
          </a:p>
          <a:p>
            <a:pPr marL="0" marR="0" lvl="0" indent="0" algn="l" defTabSz="914400" rtl="1"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of bars = total distance /distance between 2 bars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Sample calculation:</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of bars = 3.77 /0.2 =18.82 = 19 bars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Weight of steel = 19 * 10 ^2 * 1.4 /162  = 16.42 kg</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97282" name="Rectangle 2"/>
          <p:cNvSpPr>
            <a:spLocks noChangeArrowheads="1"/>
          </p:cNvSpPr>
          <p:nvPr/>
        </p:nvSpPr>
        <p:spPr bwMode="auto">
          <a:xfrm>
            <a:off x="304800" y="2697034"/>
            <a:ext cx="1345240"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1" i="1"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Stair case 1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4" name="Table 3"/>
          <p:cNvGraphicFramePr>
            <a:graphicFrameLocks noGrp="1"/>
          </p:cNvGraphicFramePr>
          <p:nvPr/>
        </p:nvGraphicFramePr>
        <p:xfrm>
          <a:off x="762000" y="3124197"/>
          <a:ext cx="7010400" cy="3703320"/>
        </p:xfrm>
        <a:graphic>
          <a:graphicData uri="http://schemas.openxmlformats.org/drawingml/2006/table">
            <a:tbl>
              <a:tblPr/>
              <a:tblGrid>
                <a:gridCol w="3505200"/>
                <a:gridCol w="3505200"/>
              </a:tblGrid>
              <a:tr h="372534">
                <a:tc>
                  <a:txBody>
                    <a:bodyPr/>
                    <a:lstStyle/>
                    <a:p>
                      <a:pPr marL="0" marR="0" algn="ctr" rtl="1">
                        <a:lnSpc>
                          <a:spcPct val="150000"/>
                        </a:lnSpc>
                        <a:spcBef>
                          <a:spcPts val="0"/>
                        </a:spcBef>
                        <a:spcAft>
                          <a:spcPts val="0"/>
                        </a:spcAft>
                      </a:pPr>
                      <a:r>
                        <a:rPr lang="en-US" sz="1800" i="1" dirty="0">
                          <a:latin typeface="Times New Roman"/>
                          <a:ea typeface="Calibri"/>
                          <a:cs typeface="Arial"/>
                        </a:rPr>
                        <a:t># of floor</a:t>
                      </a:r>
                      <a:endParaRPr lang="en-US" sz="1800" dirty="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800" i="1">
                          <a:latin typeface="Times New Roman"/>
                          <a:ea typeface="Calibri"/>
                          <a:cs typeface="Arial"/>
                        </a:rPr>
                        <a:t>Weight of steel</a:t>
                      </a:r>
                      <a:endParaRPr lang="en-US" sz="180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72534">
                <a:tc>
                  <a:txBody>
                    <a:bodyPr/>
                    <a:lstStyle/>
                    <a:p>
                      <a:pPr marL="0" marR="0" algn="ctr" rtl="1">
                        <a:lnSpc>
                          <a:spcPct val="150000"/>
                        </a:lnSpc>
                        <a:spcBef>
                          <a:spcPts val="0"/>
                        </a:spcBef>
                        <a:spcAft>
                          <a:spcPts val="0"/>
                        </a:spcAft>
                      </a:pPr>
                      <a:r>
                        <a:rPr lang="en-US" sz="1800" i="1" dirty="0">
                          <a:latin typeface="Times New Roman"/>
                          <a:ea typeface="Calibri"/>
                          <a:cs typeface="Arial"/>
                        </a:rPr>
                        <a:t>B</a:t>
                      </a:r>
                      <a:endParaRPr lang="en-US" sz="1800" dirty="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0"/>
                        </a:spcAft>
                      </a:pPr>
                      <a:r>
                        <a:rPr lang="en-US" sz="1800" b="1" i="1">
                          <a:latin typeface="Times New Roman"/>
                          <a:ea typeface="Calibri"/>
                          <a:cs typeface="Arial"/>
                        </a:rPr>
                        <a:t>439.52</a:t>
                      </a:r>
                      <a:endParaRPr lang="en-US" sz="180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r h="372534">
                <a:tc>
                  <a:txBody>
                    <a:bodyPr/>
                    <a:lstStyle/>
                    <a:p>
                      <a:pPr marL="0" marR="0" algn="ctr" rtl="1">
                        <a:lnSpc>
                          <a:spcPct val="150000"/>
                        </a:lnSpc>
                        <a:spcBef>
                          <a:spcPts val="0"/>
                        </a:spcBef>
                        <a:spcAft>
                          <a:spcPts val="0"/>
                        </a:spcAft>
                      </a:pPr>
                      <a:r>
                        <a:rPr lang="en-US" sz="1800" i="1" dirty="0">
                          <a:latin typeface="Times New Roman"/>
                          <a:ea typeface="Calibri"/>
                          <a:cs typeface="Arial"/>
                        </a:rPr>
                        <a:t>G</a:t>
                      </a:r>
                      <a:endParaRPr lang="en-US" sz="1800" dirty="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800" b="1" i="1">
                          <a:latin typeface="Times New Roman"/>
                          <a:ea typeface="Calibri"/>
                          <a:cs typeface="Arial"/>
                        </a:rPr>
                        <a:t>512.77</a:t>
                      </a:r>
                      <a:endParaRPr lang="en-US" sz="180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72534">
                <a:tc>
                  <a:txBody>
                    <a:bodyPr/>
                    <a:lstStyle/>
                    <a:p>
                      <a:pPr marL="0" marR="0" algn="ctr" rtl="1">
                        <a:lnSpc>
                          <a:spcPct val="150000"/>
                        </a:lnSpc>
                        <a:spcBef>
                          <a:spcPts val="0"/>
                        </a:spcBef>
                        <a:spcAft>
                          <a:spcPts val="0"/>
                        </a:spcAft>
                      </a:pPr>
                      <a:r>
                        <a:rPr lang="en-US" sz="1800" i="1" dirty="0">
                          <a:latin typeface="Times New Roman"/>
                          <a:ea typeface="Calibri"/>
                          <a:cs typeface="Arial"/>
                        </a:rPr>
                        <a:t>1</a:t>
                      </a:r>
                      <a:endParaRPr lang="en-US" sz="1800" dirty="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0"/>
                        </a:spcAft>
                      </a:pPr>
                      <a:r>
                        <a:rPr lang="en-US" sz="1800" b="1" i="1">
                          <a:latin typeface="Times New Roman"/>
                          <a:ea typeface="Calibri"/>
                          <a:cs typeface="Arial"/>
                        </a:rPr>
                        <a:t>512.77</a:t>
                      </a:r>
                      <a:endParaRPr lang="en-US" sz="180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r h="372534">
                <a:tc>
                  <a:txBody>
                    <a:bodyPr/>
                    <a:lstStyle/>
                    <a:p>
                      <a:pPr marL="0" marR="0" algn="ctr" rtl="1">
                        <a:lnSpc>
                          <a:spcPct val="150000"/>
                        </a:lnSpc>
                        <a:spcBef>
                          <a:spcPts val="0"/>
                        </a:spcBef>
                        <a:spcAft>
                          <a:spcPts val="0"/>
                        </a:spcAft>
                      </a:pPr>
                      <a:r>
                        <a:rPr lang="en-US" sz="1800" i="1">
                          <a:latin typeface="Times New Roman"/>
                          <a:ea typeface="Calibri"/>
                          <a:cs typeface="Arial"/>
                        </a:rPr>
                        <a:t>2</a:t>
                      </a:r>
                      <a:endParaRPr lang="en-US" sz="180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800" b="1" i="1" dirty="0">
                          <a:latin typeface="Times New Roman"/>
                          <a:ea typeface="Calibri"/>
                          <a:cs typeface="Arial"/>
                        </a:rPr>
                        <a:t>512.77</a:t>
                      </a:r>
                      <a:endParaRPr lang="en-US" sz="1800" dirty="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72534">
                <a:tc>
                  <a:txBody>
                    <a:bodyPr/>
                    <a:lstStyle/>
                    <a:p>
                      <a:pPr marL="0" marR="0" algn="ctr" rtl="1">
                        <a:lnSpc>
                          <a:spcPct val="150000"/>
                        </a:lnSpc>
                        <a:spcBef>
                          <a:spcPts val="0"/>
                        </a:spcBef>
                        <a:spcAft>
                          <a:spcPts val="0"/>
                        </a:spcAft>
                      </a:pPr>
                      <a:r>
                        <a:rPr lang="en-US" sz="1800" i="1">
                          <a:latin typeface="Times New Roman"/>
                          <a:ea typeface="Calibri"/>
                          <a:cs typeface="Arial"/>
                        </a:rPr>
                        <a:t>3</a:t>
                      </a:r>
                      <a:endParaRPr lang="en-US" sz="180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800" b="1" i="1" dirty="0">
                          <a:latin typeface="Times New Roman"/>
                          <a:ea typeface="Calibri"/>
                          <a:cs typeface="Arial"/>
                        </a:rPr>
                        <a:t>512.77</a:t>
                      </a:r>
                      <a:endParaRPr lang="en-US" sz="1800" dirty="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r h="372534">
                <a:tc>
                  <a:txBody>
                    <a:bodyPr/>
                    <a:lstStyle/>
                    <a:p>
                      <a:pPr marL="0" marR="0" algn="ctr" rtl="1">
                        <a:lnSpc>
                          <a:spcPct val="150000"/>
                        </a:lnSpc>
                        <a:spcBef>
                          <a:spcPts val="0"/>
                        </a:spcBef>
                        <a:spcAft>
                          <a:spcPts val="0"/>
                        </a:spcAft>
                      </a:pPr>
                      <a:r>
                        <a:rPr lang="en-US" sz="1800" i="1">
                          <a:latin typeface="Times New Roman"/>
                          <a:ea typeface="Calibri"/>
                          <a:cs typeface="Arial"/>
                        </a:rPr>
                        <a:t>4</a:t>
                      </a:r>
                      <a:endParaRPr lang="en-US" sz="180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800" b="1" i="1" dirty="0">
                          <a:latin typeface="Times New Roman"/>
                          <a:ea typeface="Calibri"/>
                          <a:cs typeface="Arial"/>
                        </a:rPr>
                        <a:t>512.77</a:t>
                      </a:r>
                      <a:endParaRPr lang="en-US" sz="1800" dirty="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72534">
                <a:tc>
                  <a:txBody>
                    <a:bodyPr/>
                    <a:lstStyle/>
                    <a:p>
                      <a:pPr marL="0" marR="0" algn="ctr" rtl="1">
                        <a:lnSpc>
                          <a:spcPct val="150000"/>
                        </a:lnSpc>
                        <a:spcBef>
                          <a:spcPts val="0"/>
                        </a:spcBef>
                        <a:spcAft>
                          <a:spcPts val="0"/>
                        </a:spcAft>
                      </a:pPr>
                      <a:r>
                        <a:rPr lang="en-US" sz="1800" i="1">
                          <a:latin typeface="Times New Roman"/>
                          <a:ea typeface="Calibri"/>
                          <a:cs typeface="Arial"/>
                        </a:rPr>
                        <a:t>5</a:t>
                      </a:r>
                      <a:endParaRPr lang="en-US" sz="180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0"/>
                        </a:spcAft>
                      </a:pPr>
                      <a:r>
                        <a:rPr lang="en-US" sz="1800" b="1" i="1" dirty="0">
                          <a:latin typeface="Times New Roman"/>
                          <a:ea typeface="Calibri"/>
                          <a:cs typeface="Arial"/>
                        </a:rPr>
                        <a:t>512.77</a:t>
                      </a:r>
                      <a:endParaRPr lang="en-US" sz="1800" dirty="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r h="372534">
                <a:tc>
                  <a:txBody>
                    <a:bodyPr/>
                    <a:lstStyle/>
                    <a:p>
                      <a:pPr marL="0" marR="0" algn="ctr" rtl="1">
                        <a:lnSpc>
                          <a:spcPct val="150000"/>
                        </a:lnSpc>
                        <a:spcBef>
                          <a:spcPts val="0"/>
                        </a:spcBef>
                        <a:spcAft>
                          <a:spcPts val="0"/>
                        </a:spcAft>
                      </a:pPr>
                      <a:r>
                        <a:rPr lang="en-US" sz="1800" i="1">
                          <a:latin typeface="Times New Roman"/>
                          <a:ea typeface="Calibri"/>
                          <a:cs typeface="Arial"/>
                        </a:rPr>
                        <a:t>Total</a:t>
                      </a:r>
                      <a:endParaRPr lang="en-US" sz="180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800" b="1" i="1" dirty="0">
                          <a:latin typeface="Times New Roman"/>
                          <a:ea typeface="Calibri"/>
                          <a:cs typeface="Arial"/>
                        </a:rPr>
                        <a:t>3516.14</a:t>
                      </a:r>
                      <a:endParaRPr lang="en-US" sz="1800" dirty="0">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bl>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1"/>
          <p:cNvSpPr>
            <a:spLocks noChangeArrowheads="1"/>
          </p:cNvSpPr>
          <p:nvPr/>
        </p:nvSpPr>
        <p:spPr bwMode="auto">
          <a:xfrm>
            <a:off x="381000" y="479167"/>
            <a:ext cx="25146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0" i="0" u="sng"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Basement floor slab: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Picture 2"/>
          <p:cNvPicPr/>
          <p:nvPr/>
        </p:nvPicPr>
        <p:blipFill>
          <a:blip r:embed="rId2" cstate="print"/>
          <a:srcRect/>
          <a:stretch>
            <a:fillRect/>
          </a:stretch>
        </p:blipFill>
        <p:spPr bwMode="auto">
          <a:xfrm>
            <a:off x="762000" y="1295400"/>
            <a:ext cx="7391400" cy="4648200"/>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838201" y="761996"/>
          <a:ext cx="7162799" cy="4841748"/>
        </p:xfrm>
        <a:graphic>
          <a:graphicData uri="http://schemas.openxmlformats.org/drawingml/2006/table">
            <a:tbl>
              <a:tblPr rtl="1"/>
              <a:tblGrid>
                <a:gridCol w="1583355"/>
                <a:gridCol w="1583355"/>
                <a:gridCol w="1809550"/>
                <a:gridCol w="2186539"/>
              </a:tblGrid>
              <a:tr h="621607">
                <a:tc>
                  <a:txBody>
                    <a:bodyPr/>
                    <a:lstStyle/>
                    <a:p>
                      <a:pPr marL="0" marR="0" algn="ctr" rtl="1">
                        <a:lnSpc>
                          <a:spcPct val="150000"/>
                        </a:lnSpc>
                        <a:spcBef>
                          <a:spcPts val="0"/>
                        </a:spcBef>
                        <a:spcAft>
                          <a:spcPts val="0"/>
                        </a:spcAft>
                        <a:tabLst>
                          <a:tab pos="4497070" algn="l"/>
                          <a:tab pos="5278120" algn="r"/>
                        </a:tabLst>
                      </a:pPr>
                      <a:r>
                        <a:rPr lang="en-US" sz="1800" b="1" i="1" dirty="0">
                          <a:latin typeface="Times New Roman"/>
                          <a:ea typeface="Times New Roman"/>
                          <a:cs typeface="+mn-cs"/>
                        </a:rPr>
                        <a:t>Volume (m3)</a:t>
                      </a:r>
                      <a:endParaRPr lang="en-US" sz="1800" dirty="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tabLst>
                          <a:tab pos="4497070" algn="l"/>
                          <a:tab pos="5278120" algn="r"/>
                        </a:tabLst>
                      </a:pPr>
                      <a:r>
                        <a:rPr lang="en-US" sz="1800" b="1" i="1">
                          <a:latin typeface="Times New Roman"/>
                          <a:ea typeface="Times New Roman"/>
                          <a:cs typeface="+mn-cs"/>
                        </a:rPr>
                        <a:t>Depth (m)</a:t>
                      </a:r>
                      <a:endParaRPr lang="en-US" sz="180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tabLst>
                          <a:tab pos="4497070" algn="l"/>
                          <a:tab pos="5278120" algn="r"/>
                        </a:tabLst>
                      </a:pPr>
                      <a:r>
                        <a:rPr lang="en-US" sz="1800" b="1" i="1">
                          <a:latin typeface="Times New Roman"/>
                          <a:ea typeface="Times New Roman"/>
                          <a:cs typeface="+mn-cs"/>
                        </a:rPr>
                        <a:t>Area (m2)</a:t>
                      </a:r>
                      <a:endParaRPr lang="en-US" sz="180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15000"/>
                        </a:lnSpc>
                        <a:spcBef>
                          <a:spcPts val="0"/>
                        </a:spcBef>
                        <a:spcAft>
                          <a:spcPts val="0"/>
                        </a:spcAft>
                      </a:pPr>
                      <a:endParaRPr lang="en-US" sz="1800" dirty="0">
                        <a:latin typeface="Calibri"/>
                        <a:ea typeface="Calibri"/>
                        <a:cs typeface="+mn-cs"/>
                      </a:endParaRPr>
                    </a:p>
                    <a:p>
                      <a:pPr marL="0" marR="0" algn="ctr" rtl="1">
                        <a:lnSpc>
                          <a:spcPct val="150000"/>
                        </a:lnSpc>
                        <a:spcBef>
                          <a:spcPts val="0"/>
                        </a:spcBef>
                        <a:spcAft>
                          <a:spcPts val="0"/>
                        </a:spcAft>
                        <a:tabLst>
                          <a:tab pos="4497070" algn="l"/>
                          <a:tab pos="5278120" algn="r"/>
                        </a:tabLst>
                      </a:pPr>
                      <a:r>
                        <a:rPr lang="en-US" sz="1800" b="1" i="1" dirty="0">
                          <a:latin typeface="Times New Roman"/>
                          <a:ea typeface="Times New Roman"/>
                          <a:cs typeface="+mn-cs"/>
                        </a:rPr>
                        <a:t>Number of Floor</a:t>
                      </a:r>
                      <a:endParaRPr lang="en-US" sz="1800" dirty="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65055">
                <a:tc>
                  <a:txBody>
                    <a:bodyPr/>
                    <a:lstStyle/>
                    <a:p>
                      <a:pPr marL="0" marR="0" algn="ctr" rtl="1">
                        <a:lnSpc>
                          <a:spcPct val="150000"/>
                        </a:lnSpc>
                        <a:spcBef>
                          <a:spcPts val="0"/>
                        </a:spcBef>
                        <a:spcAft>
                          <a:spcPts val="0"/>
                        </a:spcAft>
                        <a:tabLst>
                          <a:tab pos="4497070" algn="l"/>
                          <a:tab pos="5278120" algn="r"/>
                        </a:tabLst>
                      </a:pPr>
                      <a:r>
                        <a:rPr lang="en-US" sz="1800" b="1" i="1">
                          <a:latin typeface="Times New Roman"/>
                          <a:ea typeface="Times New Roman"/>
                          <a:cs typeface="+mn-cs"/>
                        </a:rPr>
                        <a:t>182.3</a:t>
                      </a:r>
                      <a:endParaRPr lang="en-US" sz="180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r" rtl="0">
                        <a:lnSpc>
                          <a:spcPct val="115000"/>
                        </a:lnSpc>
                        <a:spcBef>
                          <a:spcPts val="0"/>
                        </a:spcBef>
                        <a:spcAft>
                          <a:spcPts val="0"/>
                        </a:spcAft>
                      </a:pPr>
                      <a:r>
                        <a:rPr lang="en-US" sz="1800">
                          <a:solidFill>
                            <a:srgbClr val="000000"/>
                          </a:solidFill>
                          <a:latin typeface="Arial"/>
                          <a:ea typeface="Calibri"/>
                          <a:cs typeface="+mn-cs"/>
                        </a:rPr>
                        <a:t>0.3</a:t>
                      </a:r>
                      <a:endParaRPr lang="en-US" sz="180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r" rtl="0">
                        <a:lnSpc>
                          <a:spcPct val="115000"/>
                        </a:lnSpc>
                        <a:spcBef>
                          <a:spcPts val="0"/>
                        </a:spcBef>
                        <a:spcAft>
                          <a:spcPts val="0"/>
                        </a:spcAft>
                      </a:pPr>
                      <a:r>
                        <a:rPr lang="en-US" sz="1800">
                          <a:solidFill>
                            <a:srgbClr val="000000"/>
                          </a:solidFill>
                          <a:latin typeface="Arial"/>
                          <a:ea typeface="Calibri"/>
                          <a:cs typeface="+mn-cs"/>
                        </a:rPr>
                        <a:t>607.68</a:t>
                      </a:r>
                      <a:endParaRPr lang="en-US" sz="180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0"/>
                        </a:spcAft>
                        <a:tabLst>
                          <a:tab pos="4497070" algn="l"/>
                          <a:tab pos="5278120" algn="r"/>
                        </a:tabLst>
                      </a:pPr>
                      <a:r>
                        <a:rPr lang="en-US" sz="1800" i="1" dirty="0">
                          <a:latin typeface="Times New Roman"/>
                          <a:ea typeface="Times New Roman"/>
                          <a:cs typeface="+mn-cs"/>
                        </a:rPr>
                        <a:t>Basement 1</a:t>
                      </a:r>
                      <a:endParaRPr lang="en-US" sz="1800" dirty="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r h="365055">
                <a:tc>
                  <a:txBody>
                    <a:bodyPr/>
                    <a:lstStyle/>
                    <a:p>
                      <a:pPr marL="0" marR="0" algn="ctr" rtl="1">
                        <a:lnSpc>
                          <a:spcPct val="150000"/>
                        </a:lnSpc>
                        <a:spcBef>
                          <a:spcPts val="0"/>
                        </a:spcBef>
                        <a:spcAft>
                          <a:spcPts val="0"/>
                        </a:spcAft>
                        <a:tabLst>
                          <a:tab pos="4497070" algn="l"/>
                          <a:tab pos="5278120" algn="r"/>
                        </a:tabLst>
                      </a:pPr>
                      <a:r>
                        <a:rPr lang="en-US" sz="1800" b="1" i="1">
                          <a:latin typeface="Times New Roman"/>
                          <a:ea typeface="Times New Roman"/>
                          <a:cs typeface="+mn-cs"/>
                        </a:rPr>
                        <a:t>150.33</a:t>
                      </a:r>
                      <a:endParaRPr lang="en-US" sz="180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800">
                          <a:solidFill>
                            <a:srgbClr val="000000"/>
                          </a:solidFill>
                          <a:latin typeface="Arial"/>
                          <a:ea typeface="Calibri"/>
                          <a:cs typeface="+mn-cs"/>
                        </a:rPr>
                        <a:t>0.25</a:t>
                      </a:r>
                      <a:endParaRPr lang="en-US" sz="180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800">
                          <a:solidFill>
                            <a:srgbClr val="000000"/>
                          </a:solidFill>
                          <a:latin typeface="Arial"/>
                          <a:ea typeface="Calibri"/>
                          <a:cs typeface="+mn-cs"/>
                        </a:rPr>
                        <a:t>601.32</a:t>
                      </a:r>
                      <a:endParaRPr lang="en-US" sz="180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r" rtl="1">
                        <a:lnSpc>
                          <a:spcPct val="150000"/>
                        </a:lnSpc>
                        <a:spcBef>
                          <a:spcPts val="0"/>
                        </a:spcBef>
                        <a:spcAft>
                          <a:spcPts val="0"/>
                        </a:spcAft>
                        <a:tabLst>
                          <a:tab pos="405765" algn="l"/>
                          <a:tab pos="760095" algn="ctr"/>
                          <a:tab pos="4497070" algn="l"/>
                          <a:tab pos="5278120" algn="r"/>
                        </a:tabLst>
                      </a:pPr>
                      <a:r>
                        <a:rPr lang="en-US" sz="1800" i="1" dirty="0">
                          <a:latin typeface="Times New Roman"/>
                          <a:ea typeface="Times New Roman"/>
                          <a:cs typeface="+mn-cs"/>
                        </a:rPr>
                        <a:t>	   Basement</a:t>
                      </a:r>
                      <a:endParaRPr lang="en-US" sz="1800" dirty="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65055">
                <a:tc>
                  <a:txBody>
                    <a:bodyPr/>
                    <a:lstStyle/>
                    <a:p>
                      <a:pPr marL="0" marR="0" algn="ctr" rtl="1">
                        <a:lnSpc>
                          <a:spcPct val="150000"/>
                        </a:lnSpc>
                        <a:spcBef>
                          <a:spcPts val="0"/>
                        </a:spcBef>
                        <a:spcAft>
                          <a:spcPts val="0"/>
                        </a:spcAft>
                        <a:tabLst>
                          <a:tab pos="4497070" algn="l"/>
                          <a:tab pos="5278120" algn="r"/>
                        </a:tabLst>
                      </a:pPr>
                      <a:r>
                        <a:rPr lang="en-US" sz="1800" b="1" i="1">
                          <a:latin typeface="Times New Roman"/>
                          <a:ea typeface="Times New Roman"/>
                          <a:cs typeface="+mn-cs"/>
                        </a:rPr>
                        <a:t>169.8</a:t>
                      </a:r>
                      <a:endParaRPr lang="en-US" sz="180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r" rtl="0">
                        <a:lnSpc>
                          <a:spcPct val="115000"/>
                        </a:lnSpc>
                        <a:spcBef>
                          <a:spcPts val="0"/>
                        </a:spcBef>
                        <a:spcAft>
                          <a:spcPts val="0"/>
                        </a:spcAft>
                      </a:pPr>
                      <a:r>
                        <a:rPr lang="en-US" sz="1800">
                          <a:solidFill>
                            <a:srgbClr val="000000"/>
                          </a:solidFill>
                          <a:latin typeface="Arial"/>
                          <a:ea typeface="Calibri"/>
                          <a:cs typeface="+mn-cs"/>
                        </a:rPr>
                        <a:t>0.25</a:t>
                      </a:r>
                      <a:endParaRPr lang="en-US" sz="180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r" rtl="0">
                        <a:lnSpc>
                          <a:spcPct val="115000"/>
                        </a:lnSpc>
                        <a:spcBef>
                          <a:spcPts val="0"/>
                        </a:spcBef>
                        <a:spcAft>
                          <a:spcPts val="0"/>
                        </a:spcAft>
                      </a:pPr>
                      <a:r>
                        <a:rPr lang="en-US" sz="1800">
                          <a:solidFill>
                            <a:srgbClr val="000000"/>
                          </a:solidFill>
                          <a:latin typeface="Arial"/>
                          <a:ea typeface="Calibri"/>
                          <a:cs typeface="+mn-cs"/>
                        </a:rPr>
                        <a:t>679.2</a:t>
                      </a:r>
                      <a:endParaRPr lang="en-US" sz="180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0"/>
                        </a:spcAft>
                        <a:tabLst>
                          <a:tab pos="4497070" algn="l"/>
                          <a:tab pos="5278120" algn="r"/>
                        </a:tabLst>
                      </a:pPr>
                      <a:r>
                        <a:rPr lang="en-US" sz="1800" i="1" dirty="0">
                          <a:latin typeface="Times New Roman"/>
                          <a:ea typeface="Times New Roman"/>
                          <a:cs typeface="+mn-cs"/>
                        </a:rPr>
                        <a:t>Ground floor</a:t>
                      </a:r>
                      <a:endParaRPr lang="en-US" sz="1800" dirty="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r h="365055">
                <a:tc>
                  <a:txBody>
                    <a:bodyPr/>
                    <a:lstStyle/>
                    <a:p>
                      <a:pPr marL="0" marR="0" algn="ctr" rtl="1">
                        <a:lnSpc>
                          <a:spcPct val="150000"/>
                        </a:lnSpc>
                        <a:spcBef>
                          <a:spcPts val="0"/>
                        </a:spcBef>
                        <a:spcAft>
                          <a:spcPts val="0"/>
                        </a:spcAft>
                        <a:tabLst>
                          <a:tab pos="4497070" algn="l"/>
                          <a:tab pos="5278120" algn="r"/>
                        </a:tabLst>
                      </a:pPr>
                      <a:r>
                        <a:rPr lang="en-US" sz="1800" b="1" i="1">
                          <a:latin typeface="Times New Roman"/>
                          <a:ea typeface="Times New Roman"/>
                          <a:cs typeface="+mn-cs"/>
                        </a:rPr>
                        <a:t>158.76</a:t>
                      </a:r>
                      <a:endParaRPr lang="en-US" sz="180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800">
                          <a:solidFill>
                            <a:srgbClr val="000000"/>
                          </a:solidFill>
                          <a:latin typeface="Arial"/>
                          <a:ea typeface="Calibri"/>
                          <a:cs typeface="+mn-cs"/>
                        </a:rPr>
                        <a:t>0.25</a:t>
                      </a:r>
                      <a:endParaRPr lang="en-US" sz="180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800">
                          <a:solidFill>
                            <a:srgbClr val="000000"/>
                          </a:solidFill>
                          <a:latin typeface="Arial"/>
                          <a:ea typeface="Calibri"/>
                          <a:cs typeface="+mn-cs"/>
                        </a:rPr>
                        <a:t>635.03</a:t>
                      </a:r>
                      <a:endParaRPr lang="en-US" sz="180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tabLst>
                          <a:tab pos="4497070" algn="l"/>
                          <a:tab pos="5278120" algn="r"/>
                        </a:tabLst>
                      </a:pPr>
                      <a:r>
                        <a:rPr lang="en-US" sz="1800" i="1" dirty="0">
                          <a:latin typeface="Times New Roman"/>
                          <a:ea typeface="Times New Roman"/>
                          <a:cs typeface="+mn-cs"/>
                        </a:rPr>
                        <a:t>First Floor</a:t>
                      </a:r>
                      <a:endParaRPr lang="en-US" sz="1800" dirty="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65055">
                <a:tc>
                  <a:txBody>
                    <a:bodyPr/>
                    <a:lstStyle/>
                    <a:p>
                      <a:pPr marL="0" marR="0" algn="ctr" rtl="1">
                        <a:lnSpc>
                          <a:spcPct val="150000"/>
                        </a:lnSpc>
                        <a:spcBef>
                          <a:spcPts val="0"/>
                        </a:spcBef>
                        <a:spcAft>
                          <a:spcPts val="0"/>
                        </a:spcAft>
                        <a:tabLst>
                          <a:tab pos="4497070" algn="l"/>
                          <a:tab pos="5278120" algn="r"/>
                        </a:tabLst>
                      </a:pPr>
                      <a:r>
                        <a:rPr lang="en-US" sz="1800" b="1" i="1">
                          <a:latin typeface="Times New Roman"/>
                          <a:ea typeface="Times New Roman"/>
                          <a:cs typeface="+mn-cs"/>
                        </a:rPr>
                        <a:t>158.76</a:t>
                      </a:r>
                      <a:endParaRPr lang="en-US" sz="180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r" rtl="0">
                        <a:lnSpc>
                          <a:spcPct val="115000"/>
                        </a:lnSpc>
                        <a:spcBef>
                          <a:spcPts val="0"/>
                        </a:spcBef>
                        <a:spcAft>
                          <a:spcPts val="0"/>
                        </a:spcAft>
                      </a:pPr>
                      <a:r>
                        <a:rPr lang="en-US" sz="1800">
                          <a:solidFill>
                            <a:srgbClr val="000000"/>
                          </a:solidFill>
                          <a:latin typeface="Arial"/>
                          <a:ea typeface="Calibri"/>
                          <a:cs typeface="+mn-cs"/>
                        </a:rPr>
                        <a:t>0.25</a:t>
                      </a:r>
                      <a:endParaRPr lang="en-US" sz="180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r" rtl="0">
                        <a:lnSpc>
                          <a:spcPct val="115000"/>
                        </a:lnSpc>
                        <a:spcBef>
                          <a:spcPts val="0"/>
                        </a:spcBef>
                        <a:spcAft>
                          <a:spcPts val="0"/>
                        </a:spcAft>
                      </a:pPr>
                      <a:r>
                        <a:rPr lang="en-US" sz="1800">
                          <a:solidFill>
                            <a:srgbClr val="000000"/>
                          </a:solidFill>
                          <a:latin typeface="Arial"/>
                          <a:ea typeface="Calibri"/>
                          <a:cs typeface="+mn-cs"/>
                        </a:rPr>
                        <a:t>635.03</a:t>
                      </a:r>
                      <a:endParaRPr lang="en-US" sz="180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0"/>
                        </a:spcAft>
                        <a:tabLst>
                          <a:tab pos="4497070" algn="l"/>
                          <a:tab pos="5278120" algn="r"/>
                        </a:tabLst>
                      </a:pPr>
                      <a:r>
                        <a:rPr lang="en-US" sz="1800" i="1" dirty="0">
                          <a:latin typeface="Times New Roman"/>
                          <a:ea typeface="Times New Roman"/>
                          <a:cs typeface="+mn-cs"/>
                        </a:rPr>
                        <a:t>Second Floor</a:t>
                      </a:r>
                      <a:endParaRPr lang="en-US" sz="1800" dirty="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r h="365055">
                <a:tc>
                  <a:txBody>
                    <a:bodyPr/>
                    <a:lstStyle/>
                    <a:p>
                      <a:pPr marL="0" marR="0" algn="ctr" rtl="1">
                        <a:lnSpc>
                          <a:spcPct val="150000"/>
                        </a:lnSpc>
                        <a:spcBef>
                          <a:spcPts val="0"/>
                        </a:spcBef>
                        <a:spcAft>
                          <a:spcPts val="0"/>
                        </a:spcAft>
                        <a:tabLst>
                          <a:tab pos="4497070" algn="l"/>
                          <a:tab pos="5278120" algn="r"/>
                        </a:tabLst>
                      </a:pPr>
                      <a:r>
                        <a:rPr lang="en-US" sz="1800" b="1" i="1">
                          <a:latin typeface="Times New Roman"/>
                          <a:ea typeface="Times New Roman"/>
                          <a:cs typeface="+mn-cs"/>
                        </a:rPr>
                        <a:t>155.08</a:t>
                      </a:r>
                      <a:endParaRPr lang="en-US" sz="180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800">
                          <a:solidFill>
                            <a:srgbClr val="000000"/>
                          </a:solidFill>
                          <a:latin typeface="Arial"/>
                          <a:ea typeface="Calibri"/>
                          <a:cs typeface="+mn-cs"/>
                        </a:rPr>
                        <a:t>0.25</a:t>
                      </a:r>
                      <a:endParaRPr lang="en-US" sz="180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800">
                          <a:solidFill>
                            <a:srgbClr val="000000"/>
                          </a:solidFill>
                          <a:latin typeface="Arial"/>
                          <a:ea typeface="Calibri"/>
                          <a:cs typeface="+mn-cs"/>
                        </a:rPr>
                        <a:t>620.33</a:t>
                      </a:r>
                      <a:endParaRPr lang="en-US" sz="180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tabLst>
                          <a:tab pos="4497070" algn="l"/>
                          <a:tab pos="5278120" algn="r"/>
                        </a:tabLst>
                      </a:pPr>
                      <a:r>
                        <a:rPr lang="en-US" sz="1800" i="1" dirty="0">
                          <a:latin typeface="Times New Roman"/>
                          <a:ea typeface="Times New Roman"/>
                          <a:cs typeface="+mn-cs"/>
                        </a:rPr>
                        <a:t>Third Floor</a:t>
                      </a:r>
                      <a:endParaRPr lang="en-US" sz="1800" dirty="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65055">
                <a:tc>
                  <a:txBody>
                    <a:bodyPr/>
                    <a:lstStyle/>
                    <a:p>
                      <a:pPr marL="0" marR="0" algn="ctr" rtl="1">
                        <a:lnSpc>
                          <a:spcPct val="150000"/>
                        </a:lnSpc>
                        <a:spcBef>
                          <a:spcPts val="0"/>
                        </a:spcBef>
                        <a:spcAft>
                          <a:spcPts val="0"/>
                        </a:spcAft>
                        <a:tabLst>
                          <a:tab pos="4497070" algn="l"/>
                          <a:tab pos="5278120" algn="r"/>
                        </a:tabLst>
                      </a:pPr>
                      <a:r>
                        <a:rPr lang="en-US" sz="1800" b="1" i="1">
                          <a:latin typeface="Times New Roman"/>
                          <a:ea typeface="Times New Roman"/>
                          <a:cs typeface="+mn-cs"/>
                        </a:rPr>
                        <a:t>155.08</a:t>
                      </a:r>
                      <a:endParaRPr lang="en-US" sz="180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r" rtl="0">
                        <a:lnSpc>
                          <a:spcPct val="115000"/>
                        </a:lnSpc>
                        <a:spcBef>
                          <a:spcPts val="0"/>
                        </a:spcBef>
                        <a:spcAft>
                          <a:spcPts val="0"/>
                        </a:spcAft>
                      </a:pPr>
                      <a:r>
                        <a:rPr lang="en-US" sz="1800">
                          <a:solidFill>
                            <a:srgbClr val="000000"/>
                          </a:solidFill>
                          <a:latin typeface="Arial"/>
                          <a:ea typeface="Calibri"/>
                          <a:cs typeface="+mn-cs"/>
                        </a:rPr>
                        <a:t>0.25</a:t>
                      </a:r>
                      <a:endParaRPr lang="en-US" sz="180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r" rtl="0">
                        <a:lnSpc>
                          <a:spcPct val="115000"/>
                        </a:lnSpc>
                        <a:spcBef>
                          <a:spcPts val="0"/>
                        </a:spcBef>
                        <a:spcAft>
                          <a:spcPts val="0"/>
                        </a:spcAft>
                      </a:pPr>
                      <a:r>
                        <a:rPr lang="en-US" sz="1800">
                          <a:solidFill>
                            <a:srgbClr val="000000"/>
                          </a:solidFill>
                          <a:latin typeface="Arial"/>
                          <a:ea typeface="Calibri"/>
                          <a:cs typeface="+mn-cs"/>
                        </a:rPr>
                        <a:t>620.33</a:t>
                      </a:r>
                      <a:endParaRPr lang="en-US" sz="180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0"/>
                        </a:spcAft>
                        <a:tabLst>
                          <a:tab pos="4497070" algn="l"/>
                          <a:tab pos="5278120" algn="r"/>
                        </a:tabLst>
                      </a:pPr>
                      <a:r>
                        <a:rPr lang="en-US" sz="1800" i="1" dirty="0">
                          <a:latin typeface="Times New Roman"/>
                          <a:ea typeface="Times New Roman"/>
                          <a:cs typeface="+mn-cs"/>
                        </a:rPr>
                        <a:t>Fourth Floor</a:t>
                      </a:r>
                      <a:endParaRPr lang="en-US" sz="1800" dirty="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r h="365055">
                <a:tc>
                  <a:txBody>
                    <a:bodyPr/>
                    <a:lstStyle/>
                    <a:p>
                      <a:pPr marL="0" marR="0" algn="ctr" rtl="1">
                        <a:lnSpc>
                          <a:spcPct val="150000"/>
                        </a:lnSpc>
                        <a:spcBef>
                          <a:spcPts val="0"/>
                        </a:spcBef>
                        <a:spcAft>
                          <a:spcPts val="0"/>
                        </a:spcAft>
                        <a:tabLst>
                          <a:tab pos="4497070" algn="l"/>
                          <a:tab pos="5278120" algn="r"/>
                        </a:tabLst>
                      </a:pPr>
                      <a:r>
                        <a:rPr lang="en-US" sz="1800" b="1" i="1">
                          <a:latin typeface="Times New Roman"/>
                          <a:ea typeface="Times New Roman"/>
                          <a:cs typeface="+mn-cs"/>
                        </a:rPr>
                        <a:t>155.08</a:t>
                      </a:r>
                      <a:endParaRPr lang="en-US" sz="180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800">
                          <a:solidFill>
                            <a:srgbClr val="000000"/>
                          </a:solidFill>
                          <a:latin typeface="Arial"/>
                          <a:ea typeface="Calibri"/>
                          <a:cs typeface="+mn-cs"/>
                        </a:rPr>
                        <a:t>0.25</a:t>
                      </a:r>
                      <a:endParaRPr lang="en-US" sz="180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800">
                          <a:solidFill>
                            <a:srgbClr val="000000"/>
                          </a:solidFill>
                          <a:latin typeface="Arial"/>
                          <a:ea typeface="Calibri"/>
                          <a:cs typeface="+mn-cs"/>
                        </a:rPr>
                        <a:t>620.33</a:t>
                      </a:r>
                      <a:endParaRPr lang="en-US" sz="180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0"/>
                        </a:spcAft>
                        <a:tabLst>
                          <a:tab pos="4497070" algn="l"/>
                          <a:tab pos="5278120" algn="r"/>
                        </a:tabLst>
                      </a:pPr>
                      <a:r>
                        <a:rPr lang="en-US" sz="1800" i="1" dirty="0">
                          <a:latin typeface="Times New Roman"/>
                          <a:ea typeface="Times New Roman"/>
                          <a:cs typeface="+mn-cs"/>
                        </a:rPr>
                        <a:t>Fifth Floor</a:t>
                      </a:r>
                      <a:endParaRPr lang="en-US" sz="1800" dirty="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65055">
                <a:tc>
                  <a:txBody>
                    <a:bodyPr/>
                    <a:lstStyle/>
                    <a:p>
                      <a:pPr marL="0" marR="0" algn="ctr" rtl="1">
                        <a:lnSpc>
                          <a:spcPct val="150000"/>
                        </a:lnSpc>
                        <a:spcBef>
                          <a:spcPts val="0"/>
                        </a:spcBef>
                        <a:spcAft>
                          <a:spcPts val="0"/>
                        </a:spcAft>
                        <a:tabLst>
                          <a:tab pos="4497070" algn="l"/>
                          <a:tab pos="5278120" algn="r"/>
                        </a:tabLst>
                      </a:pPr>
                      <a:r>
                        <a:rPr lang="en-US" sz="1800" b="1" i="1">
                          <a:latin typeface="Times New Roman"/>
                          <a:ea typeface="Times New Roman"/>
                          <a:cs typeface="+mn-cs"/>
                        </a:rPr>
                        <a:t>8.19</a:t>
                      </a:r>
                      <a:endParaRPr lang="en-US" sz="180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r" rtl="0">
                        <a:lnSpc>
                          <a:spcPct val="115000"/>
                        </a:lnSpc>
                        <a:spcBef>
                          <a:spcPts val="0"/>
                        </a:spcBef>
                        <a:spcAft>
                          <a:spcPts val="0"/>
                        </a:spcAft>
                      </a:pPr>
                      <a:r>
                        <a:rPr lang="en-US" sz="1800">
                          <a:solidFill>
                            <a:srgbClr val="000000"/>
                          </a:solidFill>
                          <a:latin typeface="Arial"/>
                          <a:ea typeface="Calibri"/>
                          <a:cs typeface="+mn-cs"/>
                        </a:rPr>
                        <a:t>0.25</a:t>
                      </a:r>
                      <a:endParaRPr lang="en-US" sz="180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r" rtl="0">
                        <a:lnSpc>
                          <a:spcPct val="115000"/>
                        </a:lnSpc>
                        <a:spcBef>
                          <a:spcPts val="0"/>
                        </a:spcBef>
                        <a:spcAft>
                          <a:spcPts val="0"/>
                        </a:spcAft>
                      </a:pPr>
                      <a:r>
                        <a:rPr lang="en-US" sz="1800">
                          <a:solidFill>
                            <a:srgbClr val="000000"/>
                          </a:solidFill>
                          <a:latin typeface="Arial"/>
                          <a:ea typeface="Calibri"/>
                          <a:cs typeface="+mn-cs"/>
                        </a:rPr>
                        <a:t>32.75</a:t>
                      </a:r>
                      <a:endParaRPr lang="en-US" sz="180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0"/>
                        </a:spcAft>
                        <a:tabLst>
                          <a:tab pos="4497070" algn="l"/>
                          <a:tab pos="5278120" algn="r"/>
                        </a:tabLst>
                      </a:pPr>
                      <a:r>
                        <a:rPr lang="en-US" sz="1800" i="1" dirty="0">
                          <a:latin typeface="Times New Roman"/>
                          <a:ea typeface="Times New Roman"/>
                          <a:cs typeface="+mn-cs"/>
                        </a:rPr>
                        <a:t>Roof floor</a:t>
                      </a:r>
                      <a:endParaRPr lang="en-US" sz="1800" dirty="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r h="365055">
                <a:tc>
                  <a:txBody>
                    <a:bodyPr/>
                    <a:lstStyle/>
                    <a:p>
                      <a:pPr marL="0" marR="0" algn="r" rtl="1">
                        <a:lnSpc>
                          <a:spcPct val="150000"/>
                        </a:lnSpc>
                        <a:spcBef>
                          <a:spcPts val="0"/>
                        </a:spcBef>
                        <a:spcAft>
                          <a:spcPts val="0"/>
                        </a:spcAft>
                        <a:tabLst>
                          <a:tab pos="4497070" algn="l"/>
                          <a:tab pos="5278120" algn="r"/>
                        </a:tabLst>
                      </a:pPr>
                      <a:r>
                        <a:rPr lang="en-US" sz="1800" b="1" i="1">
                          <a:latin typeface="Times New Roman"/>
                          <a:ea typeface="Times New Roman"/>
                          <a:cs typeface="+mn-cs"/>
                        </a:rPr>
                        <a:t>1239.38</a:t>
                      </a:r>
                      <a:endParaRPr lang="en-US" sz="180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gridSpan="2">
                  <a:txBody>
                    <a:bodyPr/>
                    <a:lstStyle/>
                    <a:p>
                      <a:pPr marL="0" marR="0" algn="ctr" rtl="1">
                        <a:lnSpc>
                          <a:spcPct val="150000"/>
                        </a:lnSpc>
                        <a:spcBef>
                          <a:spcPts val="0"/>
                        </a:spcBef>
                        <a:spcAft>
                          <a:spcPts val="0"/>
                        </a:spcAft>
                        <a:tabLst>
                          <a:tab pos="4497070" algn="l"/>
                          <a:tab pos="5278120" algn="r"/>
                        </a:tabLst>
                      </a:pPr>
                      <a:endParaRPr lang="ar-LB" sz="1800">
                        <a:latin typeface="Calibri"/>
                        <a:ea typeface="Times New Roman"/>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hMerge="1">
                  <a:txBody>
                    <a:bodyPr/>
                    <a:lstStyle/>
                    <a:p>
                      <a:pPr rtl="1"/>
                      <a:endParaRPr lang="ar-SA"/>
                    </a:p>
                  </a:txBody>
                  <a:tcPr/>
                </a:tc>
                <a:tc>
                  <a:txBody>
                    <a:bodyPr/>
                    <a:lstStyle/>
                    <a:p>
                      <a:pPr marL="0" marR="0" algn="ctr" rtl="1">
                        <a:lnSpc>
                          <a:spcPct val="150000"/>
                        </a:lnSpc>
                        <a:spcBef>
                          <a:spcPts val="0"/>
                        </a:spcBef>
                        <a:spcAft>
                          <a:spcPts val="0"/>
                        </a:spcAft>
                        <a:tabLst>
                          <a:tab pos="472440" algn="l"/>
                          <a:tab pos="760095" algn="ctr"/>
                          <a:tab pos="4497070" algn="l"/>
                          <a:tab pos="5278120" algn="r"/>
                        </a:tabLst>
                      </a:pPr>
                      <a:r>
                        <a:rPr lang="en-US" sz="1800" i="1" dirty="0">
                          <a:latin typeface="Times New Roman"/>
                          <a:ea typeface="Times New Roman"/>
                          <a:cs typeface="+mn-cs"/>
                        </a:rPr>
                        <a:t>Total Volume</a:t>
                      </a:r>
                      <a:endParaRPr lang="en-US" sz="1800" dirty="0">
                        <a:latin typeface="Calibri"/>
                        <a:ea typeface="Calibri"/>
                        <a:cs typeface="+mn-cs"/>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bl>
          </a:graphicData>
        </a:graphic>
      </p:graphicFrame>
      <p:sp>
        <p:nvSpPr>
          <p:cNvPr id="9932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4497388" algn="l"/>
                <a:tab pos="5278438" algn="r"/>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533400"/>
            <a:ext cx="2767104" cy="461665"/>
          </a:xfrm>
          <a:prstGeom prst="rect">
            <a:avLst/>
          </a:prstGeom>
        </p:spPr>
        <p:txBody>
          <a:bodyPr wrap="none">
            <a:spAutoFit/>
          </a:bodyPr>
          <a:lstStyle/>
          <a:p>
            <a:pPr algn="l"/>
            <a:r>
              <a:rPr lang="en-US" sz="2400" b="1" i="1" dirty="0" smtClean="0">
                <a:solidFill>
                  <a:srgbClr val="C00000"/>
                </a:solidFill>
              </a:rPr>
              <a:t>Beams activity : </a:t>
            </a:r>
            <a:endParaRPr lang="ar-SA" sz="2400" dirty="0">
              <a:solidFill>
                <a:srgbClr val="C00000"/>
              </a:solidFill>
            </a:endParaRPr>
          </a:p>
        </p:txBody>
      </p:sp>
      <p:sp>
        <p:nvSpPr>
          <p:cNvPr id="3" name="Rectangle 2"/>
          <p:cNvSpPr/>
          <p:nvPr/>
        </p:nvSpPr>
        <p:spPr>
          <a:xfrm>
            <a:off x="609600" y="1295400"/>
            <a:ext cx="1774845" cy="369332"/>
          </a:xfrm>
          <a:prstGeom prst="rect">
            <a:avLst/>
          </a:prstGeom>
        </p:spPr>
        <p:txBody>
          <a:bodyPr wrap="none">
            <a:spAutoFit/>
          </a:bodyPr>
          <a:lstStyle/>
          <a:p>
            <a:r>
              <a:rPr lang="en-US" dirty="0" smtClean="0">
                <a:latin typeface="Times New Roman"/>
                <a:ea typeface="Calibri"/>
                <a:cs typeface="Arial"/>
              </a:rPr>
              <a:t>concrete volume </a:t>
            </a:r>
            <a:endParaRPr lang="ar-SA" dirty="0"/>
          </a:p>
        </p:txBody>
      </p:sp>
      <p:pic>
        <p:nvPicPr>
          <p:cNvPr id="4" name="Picture 3" descr="C:\Users\CD City\Desktop\Untitled.png"/>
          <p:cNvPicPr/>
          <p:nvPr/>
        </p:nvPicPr>
        <p:blipFill>
          <a:blip r:embed="rId2" cstate="print"/>
          <a:srcRect/>
          <a:stretch>
            <a:fillRect/>
          </a:stretch>
        </p:blipFill>
        <p:spPr bwMode="auto">
          <a:xfrm>
            <a:off x="838200" y="1828800"/>
            <a:ext cx="5162550" cy="2133600"/>
          </a:xfrm>
          <a:prstGeom prst="rect">
            <a:avLst/>
          </a:prstGeom>
          <a:noFill/>
          <a:ln w="9525">
            <a:noFill/>
            <a:miter lim="800000"/>
            <a:headEnd/>
            <a:tailEnd/>
          </a:ln>
        </p:spPr>
      </p:pic>
      <p:pic>
        <p:nvPicPr>
          <p:cNvPr id="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81000" y="4724400"/>
            <a:ext cx="8067399" cy="838200"/>
          </a:xfrm>
          <a:prstGeom prst="rect">
            <a:avLst/>
          </a:prstGeom>
          <a:noFill/>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762000"/>
            <a:ext cx="7010400" cy="2831544"/>
          </a:xfrm>
          <a:prstGeom prst="rect">
            <a:avLst/>
          </a:prstGeom>
        </p:spPr>
        <p:txBody>
          <a:bodyPr wrap="square">
            <a:spAutoFit/>
          </a:bodyPr>
          <a:lstStyle/>
          <a:p>
            <a:pPr algn="l">
              <a:lnSpc>
                <a:spcPct val="150000"/>
              </a:lnSpc>
              <a:spcAft>
                <a:spcPts val="1000"/>
              </a:spcAft>
            </a:pPr>
            <a:r>
              <a:rPr lang="en-US" dirty="0" smtClean="0">
                <a:highlight>
                  <a:srgbClr val="FFFF00"/>
                </a:highlight>
                <a:latin typeface="Calibri"/>
                <a:ea typeface="Calibri"/>
                <a:cs typeface="Arial"/>
              </a:rPr>
              <a:t>= 5.35 * 0.40 * 0.150 = 0.321</a:t>
            </a:r>
            <a:endParaRPr lang="en-US" sz="1600" dirty="0" smtClean="0">
              <a:latin typeface="Calibri"/>
              <a:ea typeface="Calibri"/>
              <a:cs typeface="Arial"/>
            </a:endParaRPr>
          </a:p>
          <a:p>
            <a:pPr algn="l">
              <a:lnSpc>
                <a:spcPct val="150000"/>
              </a:lnSpc>
              <a:spcAft>
                <a:spcPts val="1000"/>
              </a:spcAft>
            </a:pPr>
            <a:r>
              <a:rPr lang="en-US" dirty="0" smtClean="0">
                <a:solidFill>
                  <a:srgbClr val="C00000"/>
                </a:solidFill>
                <a:highlight>
                  <a:srgbClr val="FFFF00"/>
                </a:highlight>
                <a:latin typeface="Times New Roman"/>
                <a:ea typeface="Calibri"/>
                <a:cs typeface="Arial"/>
              </a:rPr>
              <a:t>Note: A waste factor of 2% was considered in calculating final concrete quantities. </a:t>
            </a:r>
            <a:endParaRPr lang="en-US" sz="1600" dirty="0" smtClean="0">
              <a:latin typeface="Calibri"/>
              <a:ea typeface="Calibri"/>
              <a:cs typeface="Arial"/>
            </a:endParaRPr>
          </a:p>
          <a:p>
            <a:pPr algn="l">
              <a:lnSpc>
                <a:spcPct val="150000"/>
              </a:lnSpc>
              <a:spcAft>
                <a:spcPts val="1000"/>
              </a:spcAft>
            </a:pPr>
            <a:r>
              <a:rPr lang="en-US" dirty="0" smtClean="0">
                <a:highlight>
                  <a:srgbClr val="FFFF00"/>
                </a:highlight>
                <a:latin typeface="Times New Roman"/>
                <a:ea typeface="Calibri"/>
                <a:cs typeface="Arial"/>
              </a:rPr>
              <a:t>Therefore, concrete volume for ( GB1) after considering the waste factor will be:</a:t>
            </a:r>
            <a:endParaRPr lang="en-US" sz="1600" dirty="0" smtClean="0">
              <a:latin typeface="Calibri"/>
              <a:ea typeface="Calibri"/>
              <a:cs typeface="Arial"/>
            </a:endParaRPr>
          </a:p>
          <a:p>
            <a:pPr algn="l">
              <a:buNone/>
            </a:pPr>
            <a:r>
              <a:rPr lang="en-US" dirty="0" smtClean="0">
                <a:highlight>
                  <a:srgbClr val="FFFF00"/>
                </a:highlight>
                <a:latin typeface="Times New Roman"/>
                <a:ea typeface="Calibri"/>
              </a:rPr>
              <a:t>= 0.321 * 1.02 = 0.33 </a:t>
            </a:r>
            <a:endParaRPr lang="en-US" dirty="0"/>
          </a:p>
        </p:txBody>
      </p:sp>
      <p:sp>
        <p:nvSpPr>
          <p:cNvPr id="3" name="Rectangle 2"/>
          <p:cNvSpPr/>
          <p:nvPr/>
        </p:nvSpPr>
        <p:spPr>
          <a:xfrm>
            <a:off x="274457" y="3962400"/>
            <a:ext cx="2061783" cy="400110"/>
          </a:xfrm>
          <a:prstGeom prst="rect">
            <a:avLst/>
          </a:prstGeom>
        </p:spPr>
        <p:txBody>
          <a:bodyPr wrap="none">
            <a:spAutoFit/>
          </a:bodyPr>
          <a:lstStyle/>
          <a:p>
            <a:r>
              <a:rPr lang="en-US" sz="2000" dirty="0" smtClean="0"/>
              <a:t>steel </a:t>
            </a:r>
            <a:r>
              <a:rPr lang="en-US" sz="2000" i="1" dirty="0" smtClean="0"/>
              <a:t>quantities </a:t>
            </a:r>
            <a:endParaRPr lang="ar-SA" sz="2000" dirty="0"/>
          </a:p>
        </p:txBody>
      </p:sp>
      <p:pic>
        <p:nvPicPr>
          <p:cNvPr id="4"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990600" y="4800600"/>
            <a:ext cx="5533710" cy="782320"/>
          </a:xfrm>
          <a:prstGeom prst="rect">
            <a:avLst/>
          </a:prstGeom>
          <a:noFill/>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457200"/>
            <a:ext cx="6781800" cy="923330"/>
          </a:xfrm>
          <a:prstGeom prst="rect">
            <a:avLst/>
          </a:prstGeom>
        </p:spPr>
        <p:txBody>
          <a:bodyPr wrap="square">
            <a:spAutoFit/>
          </a:bodyPr>
          <a:lstStyle/>
          <a:p>
            <a:pPr algn="l">
              <a:buNone/>
            </a:pPr>
            <a:r>
              <a:rPr lang="en-US" dirty="0" smtClean="0"/>
              <a:t>By considering a waste factor of 10% to account for waste through using steel bars and over lapping</a:t>
            </a:r>
          </a:p>
          <a:p>
            <a:pPr algn="l">
              <a:buNone/>
            </a:pPr>
            <a:r>
              <a:rPr lang="en-US" dirty="0" smtClean="0"/>
              <a:t>		66.10* 1.1 = 72.71 kg</a:t>
            </a:r>
          </a:p>
        </p:txBody>
      </p:sp>
      <p:sp>
        <p:nvSpPr>
          <p:cNvPr id="3" name="Rectangle 2"/>
          <p:cNvSpPr/>
          <p:nvPr/>
        </p:nvSpPr>
        <p:spPr>
          <a:xfrm>
            <a:off x="457200" y="1859340"/>
            <a:ext cx="8001000" cy="2308324"/>
          </a:xfrm>
          <a:prstGeom prst="rect">
            <a:avLst/>
          </a:prstGeom>
        </p:spPr>
        <p:txBody>
          <a:bodyPr wrap="square">
            <a:spAutoFit/>
          </a:bodyPr>
          <a:lstStyle/>
          <a:p>
            <a:pPr algn="l">
              <a:buNone/>
            </a:pPr>
            <a:r>
              <a:rPr lang="en-US" dirty="0" smtClean="0"/>
              <a:t>the number of stirrups that we need :</a:t>
            </a:r>
          </a:p>
          <a:p>
            <a:pPr algn="l">
              <a:buNone/>
            </a:pPr>
            <a:r>
              <a:rPr lang="en-US" dirty="0" smtClean="0"/>
              <a:t>(5.35 / 0.20) approximately = 27(this is the number of spaces ):</a:t>
            </a:r>
          </a:p>
          <a:p>
            <a:pPr algn="l">
              <a:buNone/>
            </a:pPr>
            <a:r>
              <a:rPr lang="en-US" dirty="0" smtClean="0"/>
              <a:t>The number of stirrups = the number of spaces +1 , So the # of stirrups = 28 </a:t>
            </a:r>
          </a:p>
          <a:p>
            <a:pPr algn="l">
              <a:buNone/>
            </a:pPr>
            <a:r>
              <a:rPr lang="en-US" dirty="0" smtClean="0"/>
              <a:t>Note: here in this section every 20 cm , we have  double stirrups , so the total number of stirrups = 56 stirrups.</a:t>
            </a:r>
          </a:p>
          <a:p>
            <a:pPr algn="l">
              <a:buNone/>
            </a:pPr>
            <a:r>
              <a:rPr lang="en-US" dirty="0" smtClean="0"/>
              <a:t>= 53.24 kg ( by taking waste factor of 10%)</a:t>
            </a:r>
          </a:p>
          <a:p>
            <a:pPr algn="l">
              <a:buNone/>
            </a:pPr>
            <a:r>
              <a:rPr lang="en-US" dirty="0" smtClean="0"/>
              <a:t>Total = 53.24 + 72.71 = 126 kg</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81000"/>
            <a:ext cx="7467600" cy="1143000"/>
          </a:xfrm>
        </p:spPr>
        <p:txBody>
          <a:bodyPr/>
          <a:lstStyle/>
          <a:p>
            <a:r>
              <a:rPr lang="en-US" sz="3600" b="1" u="sng" dirty="0">
                <a:solidFill>
                  <a:srgbClr val="C00000"/>
                </a:solidFill>
              </a:rPr>
              <a:t>Project Resources</a:t>
            </a:r>
            <a:endParaRPr lang="ar-SA" sz="3600" b="1" u="sng" dirty="0">
              <a:solidFill>
                <a:srgbClr val="C00000"/>
              </a:solidFill>
            </a:endParaRPr>
          </a:p>
        </p:txBody>
      </p:sp>
      <p:sp>
        <p:nvSpPr>
          <p:cNvPr id="4" name="عنصر نائب للمحتوى 3"/>
          <p:cNvSpPr>
            <a:spLocks noGrp="1"/>
          </p:cNvSpPr>
          <p:nvPr>
            <p:ph sz="quarter" idx="1"/>
          </p:nvPr>
        </p:nvSpPr>
        <p:spPr/>
        <p:txBody>
          <a:bodyPr>
            <a:normAutofit/>
          </a:bodyPr>
          <a:lstStyle/>
          <a:p>
            <a:pPr marL="228600" algn="l" rtl="0" eaLnBrk="0" fontAlgn="base" hangingPunct="0">
              <a:lnSpc>
                <a:spcPct val="120000"/>
              </a:lnSpc>
              <a:spcAft>
                <a:spcPts val="1000"/>
              </a:spcAft>
            </a:pPr>
            <a:r>
              <a:rPr lang="en-US" dirty="0">
                <a:solidFill>
                  <a:srgbClr val="000000"/>
                </a:solidFill>
                <a:latin typeface="Times New Roman" pitchFamily="18" charset="0"/>
                <a:ea typeface="Times New Roman"/>
                <a:cs typeface="Times New Roman" pitchFamily="18" charset="0"/>
              </a:rPr>
              <a:t>Manpower</a:t>
            </a:r>
            <a:endParaRPr lang="en-US" dirty="0">
              <a:latin typeface="Times New Roman" pitchFamily="18" charset="0"/>
              <a:ea typeface="Calibri"/>
              <a:cs typeface="Times New Roman" pitchFamily="18" charset="0"/>
            </a:endParaRPr>
          </a:p>
          <a:p>
            <a:pPr marL="270510" algn="l" rtl="0" eaLnBrk="0" fontAlgn="base" hangingPunct="0">
              <a:lnSpc>
                <a:spcPct val="120000"/>
              </a:lnSpc>
              <a:spcAft>
                <a:spcPts val="1000"/>
              </a:spcAft>
            </a:pPr>
            <a:r>
              <a:rPr lang="en-US" dirty="0" smtClean="0">
                <a:solidFill>
                  <a:srgbClr val="000000"/>
                </a:solidFill>
                <a:latin typeface="Times New Roman" pitchFamily="18" charset="0"/>
                <a:ea typeface="Times New Roman"/>
                <a:cs typeface="Times New Roman" pitchFamily="18" charset="0"/>
              </a:rPr>
              <a:t>Money</a:t>
            </a:r>
            <a:endParaRPr lang="en-US" dirty="0">
              <a:latin typeface="Times New Roman" pitchFamily="18" charset="0"/>
              <a:ea typeface="Calibri"/>
              <a:cs typeface="Times New Roman" pitchFamily="18" charset="0"/>
            </a:endParaRPr>
          </a:p>
          <a:p>
            <a:pPr marL="270510" algn="l" rtl="0" eaLnBrk="0" fontAlgn="base" hangingPunct="0">
              <a:lnSpc>
                <a:spcPct val="120000"/>
              </a:lnSpc>
              <a:spcAft>
                <a:spcPts val="1000"/>
              </a:spcAft>
            </a:pPr>
            <a:r>
              <a:rPr lang="en-US" dirty="0" smtClean="0">
                <a:solidFill>
                  <a:srgbClr val="000000"/>
                </a:solidFill>
                <a:latin typeface="Times New Roman" pitchFamily="18" charset="0"/>
                <a:ea typeface="Times New Roman"/>
                <a:cs typeface="Times New Roman" pitchFamily="18" charset="0"/>
              </a:rPr>
              <a:t>Machines</a:t>
            </a:r>
          </a:p>
          <a:p>
            <a:pPr marL="270510" algn="l" rtl="0" eaLnBrk="0" fontAlgn="base" hangingPunct="0">
              <a:lnSpc>
                <a:spcPct val="120000"/>
              </a:lnSpc>
              <a:spcAft>
                <a:spcPts val="1000"/>
              </a:spcAft>
            </a:pPr>
            <a:r>
              <a:rPr lang="en-US" dirty="0" smtClean="0">
                <a:solidFill>
                  <a:srgbClr val="000000"/>
                </a:solidFill>
                <a:latin typeface="Times New Roman" pitchFamily="18" charset="0"/>
                <a:ea typeface="Calibri"/>
                <a:cs typeface="Times New Roman" pitchFamily="18" charset="0"/>
              </a:rPr>
              <a:t>material</a:t>
            </a:r>
            <a:endParaRPr lang="en-US" dirty="0">
              <a:latin typeface="Times New Roman" pitchFamily="18" charset="0"/>
              <a:ea typeface="Calibri"/>
              <a:cs typeface="Times New Roman" pitchFamily="18" charset="0"/>
            </a:endParaRPr>
          </a:p>
        </p:txBody>
      </p:sp>
    </p:spTree>
    <p:extLst>
      <p:ext uri="{BB962C8B-B14F-4D97-AF65-F5344CB8AC3E}">
        <p14:creationId xmlns:p14="http://schemas.microsoft.com/office/powerpoint/2010/main" xmlns="" val="410134844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609600"/>
            <a:ext cx="2667000" cy="461665"/>
          </a:xfrm>
          <a:prstGeom prst="rect">
            <a:avLst/>
          </a:prstGeom>
        </p:spPr>
        <p:txBody>
          <a:bodyPr wrap="square">
            <a:spAutoFit/>
          </a:bodyPr>
          <a:lstStyle/>
          <a:p>
            <a:r>
              <a:rPr lang="en-US" sz="2400" dirty="0" smtClean="0">
                <a:solidFill>
                  <a:srgbClr val="C00000"/>
                </a:solidFill>
              </a:rPr>
              <a:t>Finishing works:</a:t>
            </a:r>
            <a:endParaRPr lang="ar-SA" sz="2400" dirty="0">
              <a:solidFill>
                <a:srgbClr val="C00000"/>
              </a:solidFill>
            </a:endParaRPr>
          </a:p>
        </p:txBody>
      </p:sp>
      <p:pic>
        <p:nvPicPr>
          <p:cNvPr id="3" name="Content Placeholder 3" descr="1.png"/>
          <p:cNvPicPr>
            <a:picLocks noChangeAspect="1"/>
          </p:cNvPicPr>
          <p:nvPr/>
        </p:nvPicPr>
        <p:blipFill>
          <a:blip r:embed="rId2" cstate="print"/>
          <a:stretch>
            <a:fillRect/>
          </a:stretch>
        </p:blipFill>
        <p:spPr>
          <a:xfrm>
            <a:off x="609600" y="1143000"/>
            <a:ext cx="7772400" cy="5257800"/>
          </a:xfrm>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685800"/>
            <a:ext cx="7162800" cy="646331"/>
          </a:xfrm>
          <a:prstGeom prst="rect">
            <a:avLst/>
          </a:prstGeom>
        </p:spPr>
        <p:txBody>
          <a:bodyPr wrap="square">
            <a:spAutoFit/>
          </a:bodyPr>
          <a:lstStyle/>
          <a:p>
            <a:pPr algn="l"/>
            <a:r>
              <a:rPr lang="en-US" dirty="0" smtClean="0">
                <a:latin typeface="Calibri" pitchFamily="34" charset="0"/>
                <a:ea typeface="Calibri" pitchFamily="34" charset="0"/>
                <a:cs typeface="Arial" pitchFamily="34" charset="0"/>
              </a:rPr>
              <a:t>Total area = 117.288(m2) , doors &amp; windows openings = 8.30 (m2) , Net area = 108.988 (m2</a:t>
            </a:r>
            <a:endParaRPr lang="ar-SA" dirty="0"/>
          </a:p>
        </p:txBody>
      </p:sp>
      <p:sp>
        <p:nvSpPr>
          <p:cNvPr id="3" name="Rectangle 2"/>
          <p:cNvSpPr/>
          <p:nvPr/>
        </p:nvSpPr>
        <p:spPr>
          <a:xfrm>
            <a:off x="685800" y="1676400"/>
            <a:ext cx="7467600" cy="3534301"/>
          </a:xfrm>
          <a:prstGeom prst="rect">
            <a:avLst/>
          </a:prstGeom>
        </p:spPr>
        <p:txBody>
          <a:bodyPr wrap="square">
            <a:spAutoFit/>
          </a:bodyPr>
          <a:lstStyle/>
          <a:p>
            <a:pPr algn="l">
              <a:lnSpc>
                <a:spcPct val="150000"/>
              </a:lnSpc>
              <a:spcAft>
                <a:spcPts val="1000"/>
              </a:spcAft>
            </a:pPr>
            <a:r>
              <a:rPr lang="en-US" dirty="0" smtClean="0">
                <a:highlight>
                  <a:srgbClr val="FFFF00"/>
                </a:highlight>
                <a:latin typeface="Calibri"/>
                <a:ea typeface="Calibri"/>
                <a:cs typeface="Arial"/>
              </a:rPr>
              <a:t>Total area of plastering for walls &amp; slabs = 6769.63 m2</a:t>
            </a:r>
            <a:endParaRPr lang="en-US" dirty="0" smtClean="0">
              <a:latin typeface="Calibri"/>
              <a:ea typeface="Calibri"/>
              <a:cs typeface="Arial"/>
            </a:endParaRPr>
          </a:p>
          <a:p>
            <a:pPr algn="l">
              <a:lnSpc>
                <a:spcPct val="150000"/>
              </a:lnSpc>
              <a:spcAft>
                <a:spcPts val="1000"/>
              </a:spcAft>
            </a:pPr>
            <a:r>
              <a:rPr lang="en-US" sz="1400" dirty="0" smtClean="0">
                <a:highlight>
                  <a:srgbClr val="FFFF00"/>
                </a:highlight>
                <a:latin typeface="Arial"/>
                <a:ea typeface="Times New Roman"/>
                <a:cs typeface="Arial"/>
              </a:rPr>
              <a:t>To ceilings and stair's soffits, internally = 980 m2</a:t>
            </a:r>
            <a:endParaRPr lang="en-US" dirty="0" smtClean="0">
              <a:latin typeface="Calibri"/>
              <a:ea typeface="Calibri"/>
              <a:cs typeface="Arial"/>
            </a:endParaRPr>
          </a:p>
          <a:p>
            <a:pPr algn="l">
              <a:lnSpc>
                <a:spcPct val="150000"/>
              </a:lnSpc>
              <a:spcAft>
                <a:spcPts val="1000"/>
              </a:spcAft>
            </a:pPr>
            <a:r>
              <a:rPr lang="en-US" sz="1400" dirty="0" smtClean="0">
                <a:highlight>
                  <a:srgbClr val="FFFF00"/>
                </a:highlight>
                <a:latin typeface="Arial"/>
                <a:ea typeface="Times New Roman"/>
                <a:cs typeface="Arial"/>
              </a:rPr>
              <a:t>Externally, for parapets and where required = 350 m2</a:t>
            </a:r>
            <a:endParaRPr lang="en-US" dirty="0" smtClean="0">
              <a:latin typeface="Calibri"/>
              <a:ea typeface="Calibri"/>
              <a:cs typeface="Arial"/>
            </a:endParaRPr>
          </a:p>
          <a:p>
            <a:pPr algn="l">
              <a:lnSpc>
                <a:spcPct val="150000"/>
              </a:lnSpc>
              <a:spcAft>
                <a:spcPts val="1000"/>
              </a:spcAft>
            </a:pPr>
            <a:r>
              <a:rPr lang="en-US" dirty="0" smtClean="0">
                <a:highlight>
                  <a:srgbClr val="FFFF00"/>
                </a:highlight>
                <a:latin typeface="Calibri"/>
                <a:ea typeface="Calibri"/>
                <a:cs typeface="Arial"/>
              </a:rPr>
              <a:t>Total area of painting for walls &amp; slabs = 8075 m2 including :</a:t>
            </a:r>
            <a:endParaRPr lang="en-US" dirty="0" smtClean="0">
              <a:latin typeface="Calibri"/>
              <a:ea typeface="Calibri"/>
              <a:cs typeface="Arial"/>
            </a:endParaRPr>
          </a:p>
          <a:p>
            <a:pPr marL="342900" marR="0" lvl="0" indent="-342900" algn="l" rtl="0">
              <a:lnSpc>
                <a:spcPct val="150000"/>
              </a:lnSpc>
              <a:spcBef>
                <a:spcPts val="0"/>
              </a:spcBef>
              <a:spcAft>
                <a:spcPts val="800"/>
              </a:spcAft>
              <a:buFont typeface="+mj-lt"/>
              <a:buAutoNum type="arabicPeriod"/>
            </a:pPr>
            <a:r>
              <a:rPr lang="en-US" dirty="0" smtClean="0">
                <a:highlight>
                  <a:srgbClr val="FFFF00"/>
                </a:highlight>
                <a:latin typeface="Calibri"/>
                <a:ea typeface="Calibri"/>
                <a:cs typeface="Arial"/>
              </a:rPr>
              <a:t>Walls</a:t>
            </a:r>
            <a:endParaRPr lang="en-US" dirty="0" smtClean="0">
              <a:latin typeface="Calibri"/>
              <a:ea typeface="Calibri"/>
              <a:cs typeface="Arial"/>
            </a:endParaRPr>
          </a:p>
          <a:p>
            <a:pPr marL="342900" marR="0" lvl="0" indent="-342900" algn="l" rtl="0">
              <a:lnSpc>
                <a:spcPct val="150000"/>
              </a:lnSpc>
              <a:spcBef>
                <a:spcPts val="0"/>
              </a:spcBef>
              <a:spcAft>
                <a:spcPts val="800"/>
              </a:spcAft>
              <a:buFont typeface="+mj-lt"/>
              <a:buAutoNum type="arabicPeriod"/>
            </a:pPr>
            <a:r>
              <a:rPr lang="en-US" dirty="0" smtClean="0">
                <a:highlight>
                  <a:srgbClr val="FFFF00"/>
                </a:highlight>
                <a:latin typeface="Calibri"/>
                <a:ea typeface="Calibri"/>
                <a:cs typeface="Arial"/>
              </a:rPr>
              <a:t>Ceilings and stair’s soffits</a:t>
            </a:r>
            <a:endParaRPr lang="en-US" dirty="0" smtClean="0">
              <a:latin typeface="Calibri"/>
              <a:ea typeface="Calibri"/>
              <a:cs typeface="Arial"/>
            </a:endParaRPr>
          </a:p>
          <a:p>
            <a:pPr marL="342900" marR="0" lvl="0" indent="-342900" algn="l" rtl="0">
              <a:lnSpc>
                <a:spcPct val="150000"/>
              </a:lnSpc>
              <a:spcBef>
                <a:spcPts val="0"/>
              </a:spcBef>
              <a:spcAft>
                <a:spcPts val="800"/>
              </a:spcAft>
              <a:buFont typeface="+mj-lt"/>
              <a:buAutoNum type="arabicPeriod"/>
            </a:pPr>
            <a:r>
              <a:rPr lang="en-US" dirty="0" smtClean="0">
                <a:highlight>
                  <a:srgbClr val="FFFF00"/>
                </a:highlight>
                <a:latin typeface="Calibri"/>
                <a:ea typeface="Calibri"/>
                <a:cs typeface="Arial"/>
              </a:rPr>
              <a:t>Elevations &amp;</a:t>
            </a:r>
            <a:r>
              <a:rPr lang="en-US" dirty="0" err="1" smtClean="0">
                <a:highlight>
                  <a:srgbClr val="FFFF00"/>
                </a:highlight>
                <a:latin typeface="Calibri"/>
                <a:ea typeface="Calibri"/>
                <a:cs typeface="Arial"/>
              </a:rPr>
              <a:t>parpets</a:t>
            </a:r>
            <a:endParaRPr lang="en-US" dirty="0" smtClean="0">
              <a:latin typeface="Calibri"/>
              <a:ea typeface="Calibri"/>
              <a:cs typeface="Arial"/>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457201" y="381000"/>
            <a:ext cx="8102220" cy="5562600"/>
          </a:xfrm>
          <a:prstGeom prst="rect">
            <a:avLst/>
          </a:prstGeom>
          <a:noFill/>
          <a:ln w="9525">
            <a:noFill/>
            <a:miter lim="800000"/>
            <a:headEnd/>
            <a:tailEnd/>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print"/>
          <a:srcRect/>
          <a:stretch>
            <a:fillRect/>
          </a:stretch>
        </p:blipFill>
        <p:spPr bwMode="auto">
          <a:xfrm>
            <a:off x="990600" y="304800"/>
            <a:ext cx="6671434" cy="5905726"/>
          </a:xfrm>
          <a:prstGeom prst="rect">
            <a:avLst/>
          </a:prstGeom>
          <a:noFill/>
          <a:ln w="9525">
            <a:noFill/>
            <a:miter lim="800000"/>
            <a:headEnd/>
            <a:tailEnd/>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png"/>
          <p:cNvPicPr>
            <a:picLocks noChangeAspect="1"/>
          </p:cNvPicPr>
          <p:nvPr/>
        </p:nvPicPr>
        <p:blipFill>
          <a:blip r:embed="rId2" cstate="print"/>
          <a:stretch>
            <a:fillRect/>
          </a:stretch>
        </p:blipFill>
        <p:spPr>
          <a:xfrm>
            <a:off x="228600" y="533400"/>
            <a:ext cx="8077200" cy="2286000"/>
          </a:xfrm>
          <a:prstGeom prst="rect">
            <a:avLst/>
          </a:prstGeom>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5117" y="381000"/>
            <a:ext cx="1697901" cy="400110"/>
          </a:xfrm>
          <a:prstGeom prst="rect">
            <a:avLst/>
          </a:prstGeom>
        </p:spPr>
        <p:txBody>
          <a:bodyPr wrap="none">
            <a:spAutoFit/>
          </a:bodyPr>
          <a:lstStyle/>
          <a:p>
            <a:r>
              <a:rPr lang="en-US" sz="2000" dirty="0" smtClean="0"/>
              <a:t>Block works </a:t>
            </a:r>
            <a:endParaRPr lang="ar-SA" sz="2000" dirty="0"/>
          </a:p>
        </p:txBody>
      </p:sp>
      <p:pic>
        <p:nvPicPr>
          <p:cNvPr id="3" name="Picture 3"/>
          <p:cNvPicPr>
            <a:picLocks noChangeAspect="1" noChangeArrowheads="1"/>
          </p:cNvPicPr>
          <p:nvPr/>
        </p:nvPicPr>
        <p:blipFill>
          <a:blip r:embed="rId2" cstate="print"/>
          <a:srcRect/>
          <a:stretch>
            <a:fillRect/>
          </a:stretch>
        </p:blipFill>
        <p:spPr bwMode="auto">
          <a:xfrm>
            <a:off x="533400" y="1141404"/>
            <a:ext cx="7597140" cy="5106996"/>
          </a:xfrm>
          <a:prstGeom prst="rect">
            <a:avLst/>
          </a:prstGeom>
          <a:noFill/>
          <a:ln w="9525">
            <a:noFill/>
            <a:miter lim="800000"/>
            <a:headEnd/>
            <a:tailEnd/>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765810" y="533400"/>
            <a:ext cx="7463790" cy="5621972"/>
          </a:xfrm>
          <a:prstGeom prst="rect">
            <a:avLst/>
          </a:prstGeom>
          <a:noFill/>
          <a:ln w="9525">
            <a:noFill/>
            <a:miter lim="800000"/>
            <a:headEnd/>
            <a:tailEnd/>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784860" y="685800"/>
            <a:ext cx="7216140" cy="5248592"/>
          </a:xfrm>
          <a:prstGeom prst="rect">
            <a:avLst/>
          </a:prstGeom>
          <a:noFill/>
          <a:ln w="9525">
            <a:noFill/>
            <a:miter lim="800000"/>
            <a:headEnd/>
            <a:tailEnd/>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381000"/>
            <a:ext cx="1594794" cy="400110"/>
          </a:xfrm>
          <a:prstGeom prst="rect">
            <a:avLst/>
          </a:prstGeom>
        </p:spPr>
        <p:txBody>
          <a:bodyPr wrap="square">
            <a:spAutoFit/>
          </a:bodyPr>
          <a:lstStyle/>
          <a:p>
            <a:pPr algn="l"/>
            <a:r>
              <a:rPr lang="en-US" sz="2000" b="1" dirty="0" smtClean="0"/>
              <a:t>Ceiling:</a:t>
            </a:r>
            <a:endParaRPr lang="ar-SA" sz="2000" dirty="0"/>
          </a:p>
        </p:txBody>
      </p:sp>
      <p:pic>
        <p:nvPicPr>
          <p:cNvPr id="3" name="Picture 2"/>
          <p:cNvPicPr>
            <a:picLocks noChangeAspect="1" noChangeArrowheads="1"/>
          </p:cNvPicPr>
          <p:nvPr/>
        </p:nvPicPr>
        <p:blipFill>
          <a:blip r:embed="rId2" cstate="print"/>
          <a:srcRect/>
          <a:stretch>
            <a:fillRect/>
          </a:stretch>
        </p:blipFill>
        <p:spPr bwMode="auto">
          <a:xfrm>
            <a:off x="609600" y="838200"/>
            <a:ext cx="7096125" cy="2895600"/>
          </a:xfrm>
          <a:prstGeom prst="rect">
            <a:avLst/>
          </a:prstGeom>
          <a:noFill/>
          <a:ln w="9525">
            <a:noFill/>
            <a:miter lim="800000"/>
            <a:headEnd/>
            <a:tailEnd/>
          </a:ln>
        </p:spPr>
      </p:pic>
      <p:pic>
        <p:nvPicPr>
          <p:cNvPr id="4" name="Picture 3"/>
          <p:cNvPicPr>
            <a:picLocks noChangeAspect="1" noChangeArrowheads="1"/>
          </p:cNvPicPr>
          <p:nvPr/>
        </p:nvPicPr>
        <p:blipFill>
          <a:blip r:embed="rId3" cstate="print"/>
          <a:srcRect/>
          <a:stretch>
            <a:fillRect/>
          </a:stretch>
        </p:blipFill>
        <p:spPr bwMode="auto">
          <a:xfrm>
            <a:off x="1219200" y="3962400"/>
            <a:ext cx="6202680" cy="2644140"/>
          </a:xfrm>
          <a:prstGeom prst="rect">
            <a:avLst/>
          </a:prstGeom>
          <a:noFill/>
          <a:ln w="9525">
            <a:noFill/>
            <a:miter lim="800000"/>
            <a:headEnd/>
            <a:tailEnd/>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8542" y="609600"/>
            <a:ext cx="3724096" cy="400110"/>
          </a:xfrm>
          <a:prstGeom prst="rect">
            <a:avLst/>
          </a:prstGeom>
        </p:spPr>
        <p:txBody>
          <a:bodyPr wrap="none">
            <a:spAutoFit/>
          </a:bodyPr>
          <a:lstStyle/>
          <a:p>
            <a:r>
              <a:rPr lang="en-US" sz="2000" dirty="0" smtClean="0"/>
              <a:t>Roofing &amp; Insulation Systems</a:t>
            </a:r>
            <a:endParaRPr lang="ar-SA" sz="2000" dirty="0"/>
          </a:p>
        </p:txBody>
      </p:sp>
      <p:pic>
        <p:nvPicPr>
          <p:cNvPr id="3" name="Picture 2"/>
          <p:cNvPicPr>
            <a:picLocks noChangeAspect="1" noChangeArrowheads="1"/>
          </p:cNvPicPr>
          <p:nvPr/>
        </p:nvPicPr>
        <p:blipFill>
          <a:blip r:embed="rId2" cstate="print"/>
          <a:srcRect/>
          <a:stretch>
            <a:fillRect/>
          </a:stretch>
        </p:blipFill>
        <p:spPr bwMode="auto">
          <a:xfrm>
            <a:off x="685800" y="1219200"/>
            <a:ext cx="7239000" cy="52578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600" b="1" u="sng" dirty="0">
                <a:solidFill>
                  <a:srgbClr val="C00000"/>
                </a:solidFill>
              </a:rPr>
              <a:t>Project Constraints</a:t>
            </a:r>
            <a:endParaRPr lang="ar-SA" sz="3600" b="1" u="sng" dirty="0">
              <a:solidFill>
                <a:srgbClr val="C00000"/>
              </a:solidFill>
            </a:endParaRPr>
          </a:p>
        </p:txBody>
      </p:sp>
      <p:pic>
        <p:nvPicPr>
          <p:cNvPr id="61441" name="Picture 1"/>
          <p:cNvPicPr>
            <a:picLocks noGrp="1" noChangeAspect="1" noChangeArrowheads="1"/>
          </p:cNvPicPr>
          <p:nvPr>
            <p:ph sz="quarter" idx="1"/>
          </p:nvPr>
        </p:nvPicPr>
        <p:blipFill>
          <a:blip r:embed="rId2" cstate="print"/>
          <a:srcRect/>
          <a:stretch>
            <a:fillRect/>
          </a:stretch>
        </p:blipFill>
        <p:spPr bwMode="auto">
          <a:xfrm>
            <a:off x="990600" y="2057400"/>
            <a:ext cx="6477000" cy="3962399"/>
          </a:xfrm>
          <a:prstGeom prst="rect">
            <a:avLst/>
          </a:prstGeom>
          <a:noFill/>
          <a:ln w="9525">
            <a:noFill/>
            <a:miter lim="800000"/>
            <a:headEnd/>
            <a:tailEnd/>
          </a:ln>
          <a:effectLst/>
        </p:spPr>
      </p:pic>
    </p:spTree>
    <p:extLst>
      <p:ext uri="{BB962C8B-B14F-4D97-AF65-F5344CB8AC3E}">
        <p14:creationId xmlns:p14="http://schemas.microsoft.com/office/powerpoint/2010/main" xmlns="" val="184316248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457200" y="609600"/>
            <a:ext cx="7696200" cy="5867400"/>
          </a:xfrm>
          <a:prstGeom prst="rect">
            <a:avLst/>
          </a:prstGeom>
          <a:noFill/>
          <a:ln w="9525">
            <a:noFill/>
            <a:miter lim="800000"/>
            <a:headEnd/>
            <a:tailEnd/>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3734" y="381000"/>
            <a:ext cx="3720890" cy="400110"/>
          </a:xfrm>
          <a:prstGeom prst="rect">
            <a:avLst/>
          </a:prstGeom>
        </p:spPr>
        <p:txBody>
          <a:bodyPr wrap="none">
            <a:spAutoFit/>
          </a:bodyPr>
          <a:lstStyle/>
          <a:p>
            <a:r>
              <a:rPr lang="en-US" sz="2000" b="1" i="1" dirty="0" smtClean="0"/>
              <a:t>Doors and Windows works:</a:t>
            </a:r>
            <a:endParaRPr lang="ar-SA" sz="2000" dirty="0"/>
          </a:p>
        </p:txBody>
      </p:sp>
      <p:pic>
        <p:nvPicPr>
          <p:cNvPr id="3" name="Picture 2"/>
          <p:cNvPicPr>
            <a:picLocks noChangeAspect="1" noChangeArrowheads="1"/>
          </p:cNvPicPr>
          <p:nvPr/>
        </p:nvPicPr>
        <p:blipFill>
          <a:blip r:embed="rId2" cstate="print"/>
          <a:srcRect/>
          <a:stretch>
            <a:fillRect/>
          </a:stretch>
        </p:blipFill>
        <p:spPr bwMode="auto">
          <a:xfrm>
            <a:off x="685800" y="984618"/>
            <a:ext cx="7597478" cy="5492382"/>
          </a:xfrm>
          <a:prstGeom prst="rect">
            <a:avLst/>
          </a:prstGeom>
          <a:noFill/>
          <a:ln w="9525">
            <a:noFill/>
            <a:miter lim="800000"/>
            <a:headEnd/>
            <a:tailEnd/>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533400" y="533400"/>
            <a:ext cx="8210550" cy="5638800"/>
          </a:xfrm>
          <a:prstGeom prst="rect">
            <a:avLst/>
          </a:prstGeom>
          <a:noFill/>
          <a:ln w="9525">
            <a:noFill/>
            <a:miter lim="800000"/>
            <a:headEnd/>
            <a:tailEnd/>
          </a:ln>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600" b="1" i="1" u="sng" dirty="0" smtClean="0">
                <a:solidFill>
                  <a:srgbClr val="C00000"/>
                </a:solidFill>
                <a:latin typeface="Times New Roman" pitchFamily="18" charset="0"/>
                <a:cs typeface="Times New Roman" pitchFamily="18" charset="0"/>
              </a:rPr>
              <a:t>Cost Estimating</a:t>
            </a:r>
            <a:endParaRPr lang="ar-SA" sz="3600" b="1" u="sng" dirty="0">
              <a:solidFill>
                <a:srgbClr val="C00000"/>
              </a:solidFill>
              <a:latin typeface="Times New Roman" pitchFamily="18" charset="0"/>
              <a:cs typeface="Times New Roman" pitchFamily="18" charset="0"/>
            </a:endParaRPr>
          </a:p>
        </p:txBody>
      </p:sp>
      <p:sp>
        <p:nvSpPr>
          <p:cNvPr id="24578" name="AutoShape 2" descr="نتيجة بحث الصور عن ‪cost estimati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4579" name="Picture 3"/>
          <p:cNvPicPr>
            <a:picLocks noChangeAspect="1" noChangeArrowheads="1"/>
          </p:cNvPicPr>
          <p:nvPr/>
        </p:nvPicPr>
        <p:blipFill>
          <a:blip r:embed="rId3" cstate="print"/>
          <a:srcRect/>
          <a:stretch>
            <a:fillRect/>
          </a:stretch>
        </p:blipFill>
        <p:spPr bwMode="auto">
          <a:xfrm>
            <a:off x="1295400" y="1809956"/>
            <a:ext cx="6172200" cy="4057444"/>
          </a:xfrm>
          <a:prstGeom prst="rect">
            <a:avLst/>
          </a:prstGeom>
          <a:noFill/>
          <a:ln w="9525">
            <a:noFill/>
            <a:miter lim="800000"/>
            <a:headEnd/>
            <a:tailEnd/>
          </a:ln>
          <a:effectLst/>
        </p:spPr>
      </p:pic>
    </p:spTree>
    <p:extLst>
      <p:ext uri="{BB962C8B-B14F-4D97-AF65-F5344CB8AC3E}">
        <p14:creationId xmlns:p14="http://schemas.microsoft.com/office/powerpoint/2010/main" xmlns="" val="34620521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533400"/>
            <a:ext cx="7498080" cy="724942"/>
          </a:xfrm>
        </p:spPr>
        <p:txBody>
          <a:bodyPr>
            <a:noAutofit/>
          </a:bodyPr>
          <a:lstStyle/>
          <a:p>
            <a:r>
              <a:rPr lang="en-US" sz="3600" b="1" u="sng" dirty="0">
                <a:solidFill>
                  <a:schemeClr val="accent3"/>
                </a:solidFill>
                <a:effectLst/>
                <a:latin typeface="Times New Roman" pitchFamily="18" charset="0"/>
                <a:cs typeface="Times New Roman" pitchFamily="18" charset="0"/>
              </a:rPr>
              <a:t>Definition of cost estimating</a:t>
            </a:r>
            <a:r>
              <a:rPr lang="en-US" b="1" u="sng" dirty="0">
                <a:solidFill>
                  <a:schemeClr val="accent3"/>
                </a:solidFill>
                <a:effectLst/>
                <a:latin typeface="Times New Roman" pitchFamily="18" charset="0"/>
                <a:cs typeface="Times New Roman" pitchFamily="18" charset="0"/>
              </a:rPr>
              <a:t/>
            </a:r>
            <a:br>
              <a:rPr lang="en-US" b="1" u="sng" dirty="0">
                <a:solidFill>
                  <a:schemeClr val="accent3"/>
                </a:solidFill>
                <a:effectLst/>
                <a:latin typeface="Times New Roman" pitchFamily="18" charset="0"/>
                <a:cs typeface="Times New Roman" pitchFamily="18" charset="0"/>
              </a:rPr>
            </a:br>
            <a:endParaRPr lang="ar-SA" b="1" u="sng" dirty="0">
              <a:solidFill>
                <a:schemeClr val="accent3"/>
              </a:solidFill>
              <a:latin typeface="Times New Roman" pitchFamily="18" charset="0"/>
              <a:cs typeface="Times New Roman" pitchFamily="18" charset="0"/>
            </a:endParaRPr>
          </a:p>
        </p:txBody>
      </p:sp>
      <p:sp>
        <p:nvSpPr>
          <p:cNvPr id="3" name="عنصر نائب للمحتوى 2"/>
          <p:cNvSpPr>
            <a:spLocks noGrp="1"/>
          </p:cNvSpPr>
          <p:nvPr>
            <p:ph sz="quarter" idx="1"/>
          </p:nvPr>
        </p:nvSpPr>
        <p:spPr>
          <a:xfrm>
            <a:off x="533400" y="1371600"/>
            <a:ext cx="7498080" cy="4187552"/>
          </a:xfrm>
        </p:spPr>
        <p:txBody>
          <a:bodyPr/>
          <a:lstStyle/>
          <a:p>
            <a:pPr algn="l"/>
            <a:r>
              <a:rPr lang="en-US" b="1" dirty="0">
                <a:solidFill>
                  <a:schemeClr val="accent3"/>
                </a:solidFill>
                <a:latin typeface="Times New Roman" pitchFamily="18" charset="0"/>
                <a:cs typeface="Times New Roman" pitchFamily="18" charset="0"/>
              </a:rPr>
              <a:t>Cost estimation </a:t>
            </a:r>
            <a:r>
              <a:rPr lang="en-US" dirty="0">
                <a:latin typeface="Times New Roman" pitchFamily="18" charset="0"/>
                <a:cs typeface="Times New Roman" pitchFamily="18" charset="0"/>
              </a:rPr>
              <a:t>is the art of assigning value. It is also a science making use of a wide range of techniques to predict the costs of activities and assets. </a:t>
            </a:r>
            <a:endParaRPr lang="ar-SA" dirty="0">
              <a:latin typeface="Times New Roman" pitchFamily="18" charset="0"/>
              <a:cs typeface="Times New Roman" pitchFamily="18" charset="0"/>
            </a:endParaRPr>
          </a:p>
          <a:p>
            <a:pPr algn="ctr"/>
            <a:endParaRPr lang="ar-SA" dirty="0"/>
          </a:p>
        </p:txBody>
      </p:sp>
      <p:pic>
        <p:nvPicPr>
          <p:cNvPr id="23553" name="Picture 1"/>
          <p:cNvPicPr>
            <a:picLocks noChangeAspect="1" noChangeArrowheads="1"/>
          </p:cNvPicPr>
          <p:nvPr/>
        </p:nvPicPr>
        <p:blipFill>
          <a:blip r:embed="rId2" cstate="print"/>
          <a:srcRect/>
          <a:stretch>
            <a:fillRect/>
          </a:stretch>
        </p:blipFill>
        <p:spPr bwMode="auto">
          <a:xfrm>
            <a:off x="1066800" y="2895600"/>
            <a:ext cx="6829425" cy="3352800"/>
          </a:xfrm>
          <a:prstGeom prst="rect">
            <a:avLst/>
          </a:prstGeom>
          <a:noFill/>
          <a:ln w="9525">
            <a:noFill/>
            <a:miter lim="800000"/>
            <a:headEnd/>
            <a:tailEnd/>
          </a:ln>
          <a:effectLst/>
        </p:spPr>
      </p:pic>
    </p:spTree>
    <p:extLst>
      <p:ext uri="{BB962C8B-B14F-4D97-AF65-F5344CB8AC3E}">
        <p14:creationId xmlns:p14="http://schemas.microsoft.com/office/powerpoint/2010/main" xmlns="" val="184599698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0"/>
            <a:ext cx="7467600" cy="1143000"/>
          </a:xfrm>
        </p:spPr>
        <p:txBody>
          <a:bodyPr>
            <a:normAutofit/>
          </a:bodyPr>
          <a:lstStyle/>
          <a:p>
            <a:r>
              <a:rPr lang="en-US" sz="3600" b="1" u="sng" dirty="0">
                <a:solidFill>
                  <a:schemeClr val="accent3"/>
                </a:solidFill>
                <a:effectLst/>
              </a:rPr>
              <a:t>principles of cost estimating</a:t>
            </a:r>
            <a:endParaRPr lang="ar-SA" sz="3600" b="1" u="sng" dirty="0">
              <a:solidFill>
                <a:schemeClr val="accent3"/>
              </a:solidFill>
            </a:endParaRPr>
          </a:p>
        </p:txBody>
      </p:sp>
      <p:sp>
        <p:nvSpPr>
          <p:cNvPr id="3" name="عنصر نائب للمحتوى 2"/>
          <p:cNvSpPr>
            <a:spLocks noGrp="1"/>
          </p:cNvSpPr>
          <p:nvPr>
            <p:ph sz="quarter" idx="1"/>
          </p:nvPr>
        </p:nvSpPr>
        <p:spPr/>
        <p:txBody>
          <a:bodyPr/>
          <a:lstStyle/>
          <a:p>
            <a:pPr marL="82296" indent="0" algn="l">
              <a:buNone/>
            </a:pPr>
            <a:r>
              <a:rPr lang="en-US" b="1" i="1" dirty="0" smtClean="0"/>
              <a:t>         </a:t>
            </a:r>
            <a:r>
              <a:rPr lang="en-US" dirty="0" smtClean="0">
                <a:latin typeface="Times New Roman" pitchFamily="18" charset="0"/>
                <a:cs typeface="Times New Roman" pitchFamily="18" charset="0"/>
              </a:rPr>
              <a:t>It is used to </a:t>
            </a:r>
            <a:r>
              <a:rPr lang="en-US" b="1" dirty="0" smtClean="0">
                <a:solidFill>
                  <a:schemeClr val="accent3"/>
                </a:solidFill>
                <a:latin typeface="Times New Roman" pitchFamily="18" charset="0"/>
                <a:cs typeface="Times New Roman" pitchFamily="18" charset="0"/>
              </a:rPr>
              <a:t>predict the quantity</a:t>
            </a:r>
            <a:r>
              <a:rPr lang="en-US" dirty="0" smtClean="0">
                <a:latin typeface="Times New Roman" pitchFamily="18" charset="0"/>
                <a:cs typeface="Times New Roman" pitchFamily="18" charset="0"/>
              </a:rPr>
              <a:t>, cost and price of the resources required by the scope of a project.</a:t>
            </a:r>
          </a:p>
          <a:p>
            <a:pPr marL="82296" indent="0" algn="l">
              <a:buNone/>
            </a:pPr>
            <a:r>
              <a:rPr lang="en-US" b="1" i="1" dirty="0" smtClean="0"/>
              <a:t>          </a:t>
            </a:r>
          </a:p>
          <a:p>
            <a:pPr marL="82296" indent="0" algn="l">
              <a:buNone/>
            </a:pPr>
            <a:r>
              <a:rPr lang="en-US" b="1" i="1" dirty="0" smtClean="0"/>
              <a:t>          </a:t>
            </a:r>
            <a:r>
              <a:rPr lang="en-US" dirty="0" smtClean="0">
                <a:latin typeface="Times New Roman" pitchFamily="18" charset="0"/>
                <a:cs typeface="Times New Roman" pitchFamily="18" charset="0"/>
              </a:rPr>
              <a:t>to </a:t>
            </a:r>
            <a:r>
              <a:rPr lang="en-US" dirty="0">
                <a:latin typeface="Times New Roman" pitchFamily="18" charset="0"/>
                <a:cs typeface="Times New Roman" pitchFamily="18" charset="0"/>
              </a:rPr>
              <a:t>provide decision makers </a:t>
            </a:r>
            <a:r>
              <a:rPr lang="en-US" b="1" dirty="0">
                <a:solidFill>
                  <a:schemeClr val="accent3"/>
                </a:solidFill>
                <a:latin typeface="Times New Roman" pitchFamily="18" charset="0"/>
                <a:cs typeface="Times New Roman" pitchFamily="18" charset="0"/>
              </a:rPr>
              <a:t>to make investment decisions, </a:t>
            </a:r>
            <a:r>
              <a:rPr lang="en-US" dirty="0">
                <a:latin typeface="Times New Roman" pitchFamily="18" charset="0"/>
                <a:cs typeface="Times New Roman" pitchFamily="18" charset="0"/>
              </a:rPr>
              <a:t>choose between alternatives and to set up the budget during the front end of projects</a:t>
            </a:r>
            <a:endParaRPr lang="ar-SA" dirty="0">
              <a:latin typeface="Times New Roman" pitchFamily="18" charset="0"/>
              <a:cs typeface="Times New Roman" pitchFamily="18" charset="0"/>
            </a:endParaRPr>
          </a:p>
          <a:p>
            <a:endParaRPr lang="ar-SA" dirty="0"/>
          </a:p>
        </p:txBody>
      </p:sp>
      <p:sp>
        <p:nvSpPr>
          <p:cNvPr id="5" name="Right Arrow 4"/>
          <p:cNvSpPr/>
          <p:nvPr/>
        </p:nvSpPr>
        <p:spPr>
          <a:xfrm>
            <a:off x="457200" y="1600200"/>
            <a:ext cx="762000" cy="484632"/>
          </a:xfrm>
          <a:prstGeom prst="rightArrow">
            <a:avLst>
              <a:gd name="adj1" fmla="val 50000"/>
              <a:gd name="adj2" fmla="val 10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6" name="Right Arrow 5"/>
          <p:cNvSpPr/>
          <p:nvPr/>
        </p:nvSpPr>
        <p:spPr>
          <a:xfrm>
            <a:off x="533400" y="2819400"/>
            <a:ext cx="762000" cy="484632"/>
          </a:xfrm>
          <a:prstGeom prst="rightArrow">
            <a:avLst>
              <a:gd name="adj1" fmla="val 50000"/>
              <a:gd name="adj2" fmla="val 10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Tree>
    <p:extLst>
      <p:ext uri="{BB962C8B-B14F-4D97-AF65-F5344CB8AC3E}">
        <p14:creationId xmlns:p14="http://schemas.microsoft.com/office/powerpoint/2010/main" xmlns="" val="101825797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304800"/>
            <a:ext cx="7498080" cy="2286000"/>
          </a:xfrm>
        </p:spPr>
        <p:txBody>
          <a:bodyPr/>
          <a:lstStyle/>
          <a:p>
            <a:pPr marL="82296" indent="0" algn="l">
              <a:buNone/>
            </a:pPr>
            <a:r>
              <a:rPr lang="en-US" dirty="0" smtClean="0">
                <a:latin typeface="Times New Roman" pitchFamily="18" charset="0"/>
                <a:cs typeface="Times New Roman" pitchFamily="18" charset="0"/>
              </a:rPr>
              <a:t>            Estimating </a:t>
            </a:r>
            <a:r>
              <a:rPr lang="en-US" dirty="0">
                <a:latin typeface="Times New Roman" pitchFamily="18" charset="0"/>
                <a:cs typeface="Times New Roman" pitchFamily="18" charset="0"/>
              </a:rPr>
              <a:t>is done by </a:t>
            </a:r>
            <a:r>
              <a:rPr lang="en-US" b="1" dirty="0">
                <a:solidFill>
                  <a:srgbClr val="C00000"/>
                </a:solidFill>
                <a:latin typeface="Times New Roman" pitchFamily="18" charset="0"/>
                <a:cs typeface="Times New Roman" pitchFamily="18" charset="0"/>
              </a:rPr>
              <a:t>breaking down </a:t>
            </a:r>
            <a:r>
              <a:rPr lang="en-US" dirty="0">
                <a:latin typeface="Times New Roman" pitchFamily="18" charset="0"/>
                <a:cs typeface="Times New Roman" pitchFamily="18" charset="0"/>
              </a:rPr>
              <a:t>the total scope of a project in manageable parts, to which resources can be assigned and </a:t>
            </a:r>
            <a:r>
              <a:rPr lang="en-US" dirty="0" err="1">
                <a:latin typeface="Times New Roman" pitchFamily="18" charset="0"/>
                <a:cs typeface="Times New Roman" pitchFamily="18" charset="0"/>
              </a:rPr>
              <a:t>costed</a:t>
            </a:r>
            <a:r>
              <a:rPr lang="en-US" sz="2800" dirty="0">
                <a:latin typeface="Times New Roman" pitchFamily="18" charset="0"/>
                <a:cs typeface="Times New Roman" pitchFamily="18" charset="0"/>
              </a:rPr>
              <a:t>.</a:t>
            </a:r>
          </a:p>
          <a:p>
            <a:pPr algn="l"/>
            <a:endParaRPr lang="ar-SA" dirty="0"/>
          </a:p>
        </p:txBody>
      </p:sp>
      <p:pic>
        <p:nvPicPr>
          <p:cNvPr id="4" name="Picture 3" descr="C:\Users\CD City\Desktop\WBS-Tips-1.jpg"/>
          <p:cNvPicPr>
            <a:picLocks noChangeAspect="1" noChangeArrowheads="1"/>
          </p:cNvPicPr>
          <p:nvPr/>
        </p:nvPicPr>
        <p:blipFill>
          <a:blip r:embed="rId2" cstate="print"/>
          <a:srcRect/>
          <a:stretch>
            <a:fillRect/>
          </a:stretch>
        </p:blipFill>
        <p:spPr bwMode="auto">
          <a:xfrm>
            <a:off x="1219200" y="2133600"/>
            <a:ext cx="6324600" cy="3886200"/>
          </a:xfrm>
          <a:prstGeom prst="rect">
            <a:avLst/>
          </a:prstGeom>
          <a:noFill/>
        </p:spPr>
      </p:pic>
      <p:sp>
        <p:nvSpPr>
          <p:cNvPr id="5" name="Right Arrow 4"/>
          <p:cNvSpPr/>
          <p:nvPr/>
        </p:nvSpPr>
        <p:spPr>
          <a:xfrm>
            <a:off x="533400" y="304800"/>
            <a:ext cx="762000" cy="484632"/>
          </a:xfrm>
          <a:prstGeom prst="rightArrow">
            <a:avLst>
              <a:gd name="adj1" fmla="val 50000"/>
              <a:gd name="adj2" fmla="val 10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Tree>
    <p:extLst>
      <p:ext uri="{BB962C8B-B14F-4D97-AF65-F5344CB8AC3E}">
        <p14:creationId xmlns:p14="http://schemas.microsoft.com/office/powerpoint/2010/main" xmlns="" val="193368243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algn="l"/>
            <a:r>
              <a:rPr lang="en-US" dirty="0" smtClean="0">
                <a:latin typeface="Times New Roman" pitchFamily="18" charset="0"/>
                <a:cs typeface="Times New Roman" pitchFamily="18" charset="0"/>
              </a:rPr>
              <a:t>              A cost estimate is more than a list of costs. It also includes a detailed Basis of Estimate (BOE) report that describes the assumptions, inclusions, exclusions, accuracy and other aspects that are needed to interpret the total project cost. Otherwise, it would be a meaningless number</a:t>
            </a:r>
            <a:r>
              <a:rPr lang="en-US" dirty="0" smtClean="0"/>
              <a:t>.</a:t>
            </a:r>
            <a:endParaRPr lang="en-US" dirty="0"/>
          </a:p>
        </p:txBody>
      </p:sp>
      <p:sp>
        <p:nvSpPr>
          <p:cNvPr id="4" name="Right Arrow 3"/>
          <p:cNvSpPr/>
          <p:nvPr/>
        </p:nvSpPr>
        <p:spPr>
          <a:xfrm>
            <a:off x="685800" y="1600200"/>
            <a:ext cx="762000" cy="484632"/>
          </a:xfrm>
          <a:prstGeom prst="rightArrow">
            <a:avLst>
              <a:gd name="adj1" fmla="val 50000"/>
              <a:gd name="adj2" fmla="val 10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algn="l">
              <a:buNone/>
            </a:pPr>
            <a:r>
              <a:rPr lang="en-US" b="1" dirty="0" smtClean="0">
                <a:solidFill>
                  <a:srgbClr val="C00000"/>
                </a:solidFill>
                <a:latin typeface="Times New Roman" pitchFamily="18" charset="0"/>
                <a:cs typeface="Times New Roman" pitchFamily="18" charset="0"/>
              </a:rPr>
              <a:t>In our project </a:t>
            </a:r>
            <a:r>
              <a:rPr lang="en-US" dirty="0" smtClean="0">
                <a:latin typeface="Times New Roman" pitchFamily="18" charset="0"/>
                <a:cs typeface="Times New Roman" pitchFamily="18" charset="0"/>
              </a:rPr>
              <a:t>,we made an estimation of the items that we have to compare between our calculations and what it had done in reality . </a:t>
            </a:r>
          </a:p>
          <a:p>
            <a:pPr algn="l">
              <a:buNone/>
            </a:pPr>
            <a:endParaRPr lang="en-US" dirty="0" smtClean="0">
              <a:latin typeface="Times New Roman" pitchFamily="18" charset="0"/>
              <a:cs typeface="Times New Roman" pitchFamily="18" charset="0"/>
            </a:endParaRPr>
          </a:p>
          <a:p>
            <a:pPr algn="l"/>
            <a:r>
              <a:rPr lang="en-US" b="1" dirty="0" smtClean="0">
                <a:latin typeface="Times New Roman" pitchFamily="18" charset="0"/>
                <a:cs typeface="Times New Roman" pitchFamily="18" charset="0"/>
                <a:sym typeface="Wingdings" pitchFamily="2" charset="2"/>
              </a:rPr>
              <a:t></a:t>
            </a:r>
            <a:r>
              <a:rPr lang="en-US" dirty="0" smtClean="0">
                <a:latin typeface="Times New Roman" pitchFamily="18" charset="0"/>
                <a:cs typeface="Times New Roman" pitchFamily="18" charset="0"/>
                <a:sym typeface="Wingdings" pitchFamily="2" charset="2"/>
              </a:rPr>
              <a:t> </a:t>
            </a:r>
            <a:r>
              <a:rPr lang="en-US" dirty="0" smtClean="0">
                <a:latin typeface="Times New Roman" pitchFamily="18" charset="0"/>
                <a:cs typeface="Times New Roman" pitchFamily="18" charset="0"/>
              </a:rPr>
              <a:t>We asked for help of the contractor in order to price our  activities and entered details for these items.</a:t>
            </a:r>
          </a:p>
          <a:p>
            <a:endParaRPr lang="en-US"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llllll.png"/>
          <p:cNvPicPr>
            <a:picLocks noGrp="1" noChangeAspect="1"/>
          </p:cNvPicPr>
          <p:nvPr>
            <p:ph sz="quarter" idx="1"/>
          </p:nvPr>
        </p:nvPicPr>
        <p:blipFill>
          <a:blip r:embed="rId2" cstate="print"/>
          <a:stretch>
            <a:fillRect/>
          </a:stretch>
        </p:blipFill>
        <p:spPr>
          <a:xfrm>
            <a:off x="0" y="0"/>
            <a:ext cx="8915400" cy="685800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457200"/>
            <a:ext cx="8153400" cy="1099592"/>
          </a:xfrm>
        </p:spPr>
        <p:txBody>
          <a:bodyPr>
            <a:noAutofit/>
          </a:bodyPr>
          <a:lstStyle/>
          <a:p>
            <a:r>
              <a:rPr lang="en-US" sz="3600" b="1" u="sng" dirty="0" smtClean="0">
                <a:solidFill>
                  <a:srgbClr val="C00000"/>
                </a:solidFill>
              </a:rPr>
              <a:t>Definition </a:t>
            </a:r>
            <a:r>
              <a:rPr lang="en-US" sz="3600" b="1" u="sng" dirty="0">
                <a:solidFill>
                  <a:srgbClr val="C00000"/>
                </a:solidFill>
              </a:rPr>
              <a:t>of Project Management</a:t>
            </a:r>
            <a:endParaRPr lang="ar-SA" sz="3600" u="sng" dirty="0">
              <a:solidFill>
                <a:srgbClr val="C00000"/>
              </a:solidFill>
            </a:endParaRPr>
          </a:p>
        </p:txBody>
      </p:sp>
      <p:sp>
        <p:nvSpPr>
          <p:cNvPr id="3" name="عنصر نائب للمحتوى 2"/>
          <p:cNvSpPr>
            <a:spLocks noGrp="1"/>
          </p:cNvSpPr>
          <p:nvPr>
            <p:ph sz="quarter" idx="1"/>
          </p:nvPr>
        </p:nvSpPr>
        <p:spPr>
          <a:xfrm>
            <a:off x="609600" y="1988840"/>
            <a:ext cx="7848600" cy="4464496"/>
          </a:xfrm>
        </p:spPr>
        <p:txBody>
          <a:bodyPr>
            <a:normAutofit/>
          </a:bodyPr>
          <a:lstStyle/>
          <a:p>
            <a:pPr marL="82296" indent="0" algn="l">
              <a:buNone/>
            </a:pPr>
            <a:r>
              <a:rPr lang="en-US" dirty="0" smtClean="0">
                <a:latin typeface="Times New Roman" pitchFamily="18" charset="0"/>
                <a:cs typeface="Times New Roman" pitchFamily="18" charset="0"/>
              </a:rPr>
              <a:t>Project </a:t>
            </a:r>
            <a:r>
              <a:rPr lang="en-US" dirty="0">
                <a:latin typeface="Times New Roman" pitchFamily="18" charset="0"/>
                <a:cs typeface="Times New Roman" pitchFamily="18" charset="0"/>
              </a:rPr>
              <a:t>management is the planning, organizing, directing, and controlling of company resources for a relatively short-term objective that has been established to </a:t>
            </a:r>
            <a:r>
              <a:rPr lang="en-US" dirty="0" smtClean="0">
                <a:latin typeface="Times New Roman" pitchFamily="18" charset="0"/>
                <a:cs typeface="Times New Roman" pitchFamily="18" charset="0"/>
              </a:rPr>
              <a:t>complete </a:t>
            </a:r>
            <a:r>
              <a:rPr lang="en-US" dirty="0">
                <a:latin typeface="Times New Roman" pitchFamily="18" charset="0"/>
                <a:cs typeface="Times New Roman" pitchFamily="18" charset="0"/>
              </a:rPr>
              <a:t>specific goals and objectives. </a:t>
            </a:r>
            <a:endParaRPr lang="en-US" dirty="0" smtClean="0">
              <a:latin typeface="Times New Roman" pitchFamily="18" charset="0"/>
              <a:cs typeface="Times New Roman" pitchFamily="18" charset="0"/>
            </a:endParaRPr>
          </a:p>
          <a:p>
            <a:pPr marL="82296" indent="0" algn="l">
              <a:buNone/>
            </a:pPr>
            <a:r>
              <a:rPr lang="en-US" sz="2800" dirty="0" smtClean="0"/>
              <a:t> </a:t>
            </a:r>
            <a:endParaRPr lang="ar-SA" sz="2800" dirty="0"/>
          </a:p>
        </p:txBody>
      </p:sp>
    </p:spTree>
    <p:extLst>
      <p:ext uri="{BB962C8B-B14F-4D97-AF65-F5344CB8AC3E}">
        <p14:creationId xmlns:p14="http://schemas.microsoft.com/office/powerpoint/2010/main" xmlns="" val="99789244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555555.png"/>
          <p:cNvPicPr>
            <a:picLocks noGrp="1" noChangeAspect="1"/>
          </p:cNvPicPr>
          <p:nvPr>
            <p:ph sz="quarter" idx="1"/>
          </p:nvPr>
        </p:nvPicPr>
        <p:blipFill>
          <a:blip r:embed="rId2" cstate="print"/>
          <a:stretch>
            <a:fillRect/>
          </a:stretch>
        </p:blipFill>
        <p:spPr>
          <a:xfrm>
            <a:off x="0" y="0"/>
            <a:ext cx="8839200" cy="6858000"/>
          </a:xfrm>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Untitledkkkkkkkkkkk.png"/>
          <p:cNvPicPr>
            <a:picLocks noGrp="1" noChangeAspect="1"/>
          </p:cNvPicPr>
          <p:nvPr>
            <p:ph sz="quarter" idx="1"/>
          </p:nvPr>
        </p:nvPicPr>
        <p:blipFill>
          <a:blip r:embed="rId2" cstate="print"/>
          <a:stretch>
            <a:fillRect/>
          </a:stretch>
        </p:blipFill>
        <p:spPr>
          <a:xfrm>
            <a:off x="0" y="0"/>
            <a:ext cx="8839200" cy="6858000"/>
          </a:xfrm>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Untitledkkkkkkkkkkkkkkkkkkkkkkkkkkkkkkkkkkkk.png"/>
          <p:cNvPicPr>
            <a:picLocks noGrp="1" noChangeAspect="1"/>
          </p:cNvPicPr>
          <p:nvPr>
            <p:ph sz="quarter" idx="1"/>
          </p:nvPr>
        </p:nvPicPr>
        <p:blipFill>
          <a:blip r:embed="rId2" cstate="print"/>
          <a:stretch>
            <a:fillRect/>
          </a:stretch>
        </p:blipFill>
        <p:spPr>
          <a:xfrm>
            <a:off x="0" y="533400"/>
            <a:ext cx="8610600" cy="4495800"/>
          </a:xfrm>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sz="quarter" idx="1"/>
          </p:nvPr>
        </p:nvPicPr>
        <p:blipFill>
          <a:blip r:embed="rId2" cstate="print"/>
          <a:srcRect/>
          <a:stretch>
            <a:fillRect/>
          </a:stretch>
        </p:blipFill>
        <p:spPr bwMode="auto">
          <a:xfrm>
            <a:off x="457200" y="750297"/>
            <a:ext cx="7467600" cy="5201830"/>
          </a:xfrm>
          <a:prstGeom prst="rect">
            <a:avLst/>
          </a:prstGeom>
          <a:noFill/>
          <a:ln w="9525">
            <a:noFill/>
            <a:miter lim="800000"/>
            <a:headEnd/>
            <a:tailEnd/>
          </a:ln>
          <a:effectLst/>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3600" b="1" u="sng" dirty="0" smtClean="0">
                <a:solidFill>
                  <a:srgbClr val="C00000"/>
                </a:solidFill>
              </a:rPr>
              <a:t>Scheduling</a:t>
            </a:r>
            <a:endParaRPr lang="en-GB" sz="3600" b="1" u="sng" dirty="0">
              <a:solidFill>
                <a:srgbClr val="C00000"/>
              </a:solidFill>
            </a:endParaRPr>
          </a:p>
        </p:txBody>
      </p:sp>
      <p:sp>
        <p:nvSpPr>
          <p:cNvPr id="3" name="عنصر نائب للمحتوى 2"/>
          <p:cNvSpPr>
            <a:spLocks noGrp="1"/>
          </p:cNvSpPr>
          <p:nvPr>
            <p:ph sz="quarter" idx="1"/>
          </p:nvPr>
        </p:nvSpPr>
        <p:spPr/>
        <p:txBody>
          <a:bodyPr/>
          <a:lstStyle/>
          <a:p>
            <a:pPr marL="82296" indent="0" algn="l">
              <a:buNone/>
            </a:pPr>
            <a:r>
              <a:rPr lang="en-US" dirty="0" smtClean="0">
                <a:latin typeface="Times New Roman" pitchFamily="18" charset="0"/>
                <a:cs typeface="Times New Roman" pitchFamily="18" charset="0"/>
              </a:rPr>
              <a:t>A schedule is known as a basic time-management tool , which consists of a list of times at which possible tasks, events, or actions are intended to take place.</a:t>
            </a:r>
          </a:p>
          <a:p>
            <a:pPr marL="82296" indent="0" algn="l">
              <a:buNone/>
            </a:pPr>
            <a:endParaRPr lang="en-US" dirty="0" smtClean="0">
              <a:latin typeface="Times New Roman" pitchFamily="18" charset="0"/>
              <a:cs typeface="Times New Roman" pitchFamily="18" charset="0"/>
            </a:endParaRPr>
          </a:p>
          <a:p>
            <a:pPr marL="82296" indent="0" algn="l">
              <a:buNone/>
            </a:pPr>
            <a:endParaRPr lang="en-US" dirty="0" smtClean="0">
              <a:latin typeface="Times New Roman" pitchFamily="18" charset="0"/>
              <a:cs typeface="Times New Roman" pitchFamily="18" charset="0"/>
            </a:endParaRPr>
          </a:p>
          <a:p>
            <a:pPr marL="82296" indent="0" algn="l">
              <a:buNone/>
            </a:pPr>
            <a:r>
              <a:rPr lang="en-US" dirty="0" smtClean="0">
                <a:latin typeface="Times New Roman" pitchFamily="18" charset="0"/>
                <a:cs typeface="Times New Roman" pitchFamily="18" charset="0"/>
              </a:rPr>
              <a:t>Or known as : a sequence of events in the chronological order in which such things are intended to take place</a:t>
            </a:r>
          </a:p>
          <a:p>
            <a:pPr marL="82296" indent="0" algn="l">
              <a:buNone/>
            </a:pPr>
            <a:endParaRPr lang="en-US" dirty="0" smtClean="0"/>
          </a:p>
          <a:p>
            <a:pPr marL="82296" indent="0" algn="l">
              <a:buNone/>
            </a:pPr>
            <a:endParaRPr lang="en-US" dirty="0" smtClean="0"/>
          </a:p>
          <a:p>
            <a:endParaRPr lang="en-GB"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57200"/>
            <a:ext cx="7467600" cy="1071570"/>
          </a:xfrm>
        </p:spPr>
        <p:txBody>
          <a:bodyPr>
            <a:normAutofit/>
          </a:bodyPr>
          <a:lstStyle/>
          <a:p>
            <a:r>
              <a:rPr lang="en-GB" sz="3600" b="1" u="sng" dirty="0" smtClean="0">
                <a:solidFill>
                  <a:srgbClr val="C00000"/>
                </a:solidFill>
                <a:cs typeface="+mn-cs"/>
              </a:rPr>
              <a:t>Criteria of project schedule</a:t>
            </a:r>
            <a:endParaRPr lang="en-GB" sz="3600" b="1" u="sng" dirty="0">
              <a:solidFill>
                <a:srgbClr val="C00000"/>
              </a:solidFill>
              <a:cs typeface="+mn-cs"/>
            </a:endParaRPr>
          </a:p>
        </p:txBody>
      </p:sp>
      <p:sp>
        <p:nvSpPr>
          <p:cNvPr id="3" name="عنصر نائب للمحتوى 2"/>
          <p:cNvSpPr>
            <a:spLocks noGrp="1"/>
          </p:cNvSpPr>
          <p:nvPr>
            <p:ph sz="quarter" idx="1"/>
          </p:nvPr>
        </p:nvSpPr>
        <p:spPr/>
        <p:txBody>
          <a:bodyPr/>
          <a:lstStyle/>
          <a:p>
            <a:pPr marL="82296" indent="0" algn="l">
              <a:buNone/>
            </a:pPr>
            <a:r>
              <a:rPr lang="en-US" dirty="0" smtClean="0">
                <a:latin typeface="Times New Roman" pitchFamily="18" charset="0"/>
                <a:cs typeface="Times New Roman" pitchFamily="18" charset="0"/>
              </a:rPr>
              <a:t>1-The schedule must be constantly (weekly works best) updated.</a:t>
            </a:r>
          </a:p>
          <a:p>
            <a:pPr marL="82296" indent="0" algn="l">
              <a:buNone/>
            </a:pPr>
            <a:endParaRPr lang="en-US" dirty="0" smtClean="0">
              <a:latin typeface="Times New Roman" pitchFamily="18" charset="0"/>
              <a:cs typeface="Times New Roman" pitchFamily="18" charset="0"/>
            </a:endParaRPr>
          </a:p>
          <a:p>
            <a:pPr marL="82296" indent="0" algn="l">
              <a:buNone/>
            </a:pPr>
            <a:r>
              <a:rPr lang="en-US" dirty="0" smtClean="0">
                <a:latin typeface="Times New Roman" pitchFamily="18" charset="0"/>
                <a:cs typeface="Times New Roman" pitchFamily="18" charset="0"/>
              </a:rPr>
              <a:t>2-The remaining effort must be appropriately distributed among team members (taking vacations into consideration)</a:t>
            </a:r>
          </a:p>
          <a:p>
            <a:pPr marL="82296" indent="0" algn="l">
              <a:buNone/>
            </a:pPr>
            <a:endParaRPr lang="en-US" dirty="0" smtClean="0">
              <a:latin typeface="Times New Roman" pitchFamily="18" charset="0"/>
              <a:cs typeface="Times New Roman" pitchFamily="18" charset="0"/>
            </a:endParaRPr>
          </a:p>
          <a:p>
            <a:endParaRPr lang="en-GB"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600" b="1" u="sng" dirty="0" smtClean="0">
                <a:solidFill>
                  <a:srgbClr val="C00000"/>
                </a:solidFill>
              </a:rPr>
              <a:t>Steps to Schedule a project </a:t>
            </a:r>
            <a:endParaRPr lang="en-GB" sz="3600" b="1" u="sng" dirty="0">
              <a:solidFill>
                <a:srgbClr val="C00000"/>
              </a:solidFill>
            </a:endParaRPr>
          </a:p>
        </p:txBody>
      </p:sp>
      <p:sp>
        <p:nvSpPr>
          <p:cNvPr id="3" name="عنصر نائب للمحتوى 2"/>
          <p:cNvSpPr>
            <a:spLocks noGrp="1"/>
          </p:cNvSpPr>
          <p:nvPr>
            <p:ph sz="quarter" idx="1"/>
          </p:nvPr>
        </p:nvSpPr>
        <p:spPr/>
        <p:txBody>
          <a:bodyPr/>
          <a:lstStyle/>
          <a:p>
            <a:pPr marL="82296" indent="0" algn="l">
              <a:buNone/>
            </a:pPr>
            <a:r>
              <a:rPr lang="en-US" dirty="0" smtClean="0">
                <a:latin typeface="Times New Roman" pitchFamily="18" charset="0"/>
                <a:cs typeface="Times New Roman" pitchFamily="18" charset="0"/>
              </a:rPr>
              <a:t>1)Break down the project into small activities </a:t>
            </a:r>
          </a:p>
          <a:p>
            <a:pPr marL="82296" indent="0" algn="l">
              <a:buNone/>
            </a:pPr>
            <a:endParaRPr lang="en-US" dirty="0" smtClean="0">
              <a:latin typeface="Times New Roman" pitchFamily="18" charset="0"/>
              <a:cs typeface="Times New Roman" pitchFamily="18" charset="0"/>
            </a:endParaRPr>
          </a:p>
          <a:p>
            <a:pPr marL="82296" indent="0" algn="l">
              <a:buNone/>
            </a:pPr>
            <a:r>
              <a:rPr lang="en-US" dirty="0" smtClean="0">
                <a:latin typeface="Times New Roman" pitchFamily="18" charset="0"/>
                <a:cs typeface="Times New Roman" pitchFamily="18" charset="0"/>
              </a:rPr>
              <a:t>2)Estimate activity durations</a:t>
            </a:r>
          </a:p>
          <a:p>
            <a:pPr marL="82296" indent="0" algn="l">
              <a:buNone/>
            </a:pPr>
            <a:r>
              <a:rPr lang="en-US" dirty="0" smtClean="0">
                <a:latin typeface="Times New Roman" pitchFamily="18" charset="0"/>
                <a:cs typeface="Times New Roman" pitchFamily="18" charset="0"/>
              </a:rPr>
              <a:t> </a:t>
            </a:r>
          </a:p>
          <a:p>
            <a:pPr marL="82296" indent="0" algn="l">
              <a:buNone/>
            </a:pPr>
            <a:r>
              <a:rPr lang="en-US" dirty="0" smtClean="0">
                <a:latin typeface="Times New Roman" pitchFamily="18" charset="0"/>
                <a:cs typeface="Times New Roman" pitchFamily="18" charset="0"/>
              </a:rPr>
              <a:t>3)Set up the schedule logic</a:t>
            </a:r>
          </a:p>
          <a:p>
            <a:pPr marL="82296" indent="0" algn="l">
              <a:buNone/>
            </a:pPr>
            <a:endParaRPr lang="en-US" dirty="0" smtClean="0">
              <a:latin typeface="Times New Roman" pitchFamily="18" charset="0"/>
              <a:cs typeface="Times New Roman" pitchFamily="18" charset="0"/>
            </a:endParaRPr>
          </a:p>
          <a:p>
            <a:pPr marL="82296" indent="0" algn="l">
              <a:buNone/>
            </a:pPr>
            <a:r>
              <a:rPr lang="en-US" dirty="0" smtClean="0">
                <a:latin typeface="Times New Roman" pitchFamily="18" charset="0"/>
                <a:cs typeface="Times New Roman" pitchFamily="18" charset="0"/>
              </a:rPr>
              <a:t>4)Draw network &amp; perform CPM Calculations .</a:t>
            </a:r>
          </a:p>
          <a:p>
            <a:pPr marL="82296" indent="0" algn="l">
              <a:buNone/>
            </a:pPr>
            <a:endParaRPr lang="en-US" dirty="0" smtClean="0">
              <a:latin typeface="Times New Roman" pitchFamily="18" charset="0"/>
              <a:cs typeface="Times New Roman" pitchFamily="18" charset="0"/>
            </a:endParaRPr>
          </a:p>
          <a:p>
            <a:pPr marL="82296" indent="0" algn="l">
              <a:buNone/>
            </a:pPr>
            <a:r>
              <a:rPr lang="en-US" dirty="0" smtClean="0">
                <a:latin typeface="Times New Roman" pitchFamily="18" charset="0"/>
                <a:cs typeface="Times New Roman" pitchFamily="18" charset="0"/>
              </a:rPr>
              <a:t>5)Review and analyze the schedule</a:t>
            </a:r>
          </a:p>
          <a:p>
            <a:pPr marL="82296" indent="0" algn="l">
              <a:buNone/>
            </a:pPr>
            <a:endParaRPr lang="en-US" dirty="0" smtClean="0">
              <a:latin typeface="Times New Roman" pitchFamily="18" charset="0"/>
              <a:cs typeface="Times New Roman" pitchFamily="18" charset="0"/>
            </a:endParaRPr>
          </a:p>
          <a:p>
            <a:endParaRPr lang="en-GB"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600" b="1" u="sng" dirty="0" smtClean="0">
                <a:solidFill>
                  <a:srgbClr val="C00000"/>
                </a:solidFill>
              </a:rPr>
              <a:t>Methodology:</a:t>
            </a:r>
            <a:endParaRPr lang="en-US" sz="3600" b="1" u="sng" dirty="0">
              <a:solidFill>
                <a:srgbClr val="C00000"/>
              </a:solidFill>
            </a:endParaRPr>
          </a:p>
        </p:txBody>
      </p:sp>
      <p:sp>
        <p:nvSpPr>
          <p:cNvPr id="3" name="عنصر نائب للمحتوى 2"/>
          <p:cNvSpPr>
            <a:spLocks noGrp="1"/>
          </p:cNvSpPr>
          <p:nvPr>
            <p:ph sz="quarter" idx="1"/>
          </p:nvPr>
        </p:nvSpPr>
        <p:spPr/>
        <p:txBody>
          <a:bodyPr>
            <a:normAutofit/>
          </a:bodyPr>
          <a:lstStyle/>
          <a:p>
            <a:pPr marL="0" indent="0" algn="l">
              <a:buNone/>
            </a:pPr>
            <a:r>
              <a:rPr lang="en-US" dirty="0" smtClean="0">
                <a:latin typeface="Times New Roman" pitchFamily="18" charset="0"/>
                <a:cs typeface="Times New Roman" pitchFamily="18" charset="0"/>
              </a:rPr>
              <a:t>For the purpose of obtaining the final cost of the architectural and structural aspects of the building, the project was broken down into smaller manageable work packages which were, in turn, broken down into activities. These packages and activities are organized in a form called work breakdown structure by using primavera program</a:t>
            </a:r>
            <a:r>
              <a:rPr lang="en-US" dirty="0"/>
              <a:t>.</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836712"/>
            <a:ext cx="8001000" cy="4800600"/>
          </a:xfrm>
        </p:spPr>
        <p:txBody>
          <a:bodyPr>
            <a:normAutofit/>
          </a:bodyPr>
          <a:lstStyle/>
          <a:p>
            <a:pPr marL="0" indent="0" algn="l">
              <a:buNone/>
            </a:pPr>
            <a:r>
              <a:rPr lang="en-US" dirty="0" smtClean="0">
                <a:latin typeface="Times New Roman" pitchFamily="18" charset="0"/>
                <a:cs typeface="Times New Roman" pitchFamily="18" charset="0"/>
              </a:rPr>
              <a:t>Firstly, we will recognize each work package, we will measure the quantities of these activities to estimate  the cost of them. Afterwards, activities costs’ were summed up to find the packages costs which were  accordingly summed up to find the whole project and architectural</a:t>
            </a:r>
            <a:r>
              <a:rPr lang="en-US" i="1" dirty="0" smtClean="0">
                <a:latin typeface="Times New Roman" pitchFamily="18" charset="0"/>
                <a:cs typeface="Times New Roman" pitchFamily="18" charset="0"/>
              </a:rPr>
              <a:t> costs.</a:t>
            </a:r>
          </a:p>
          <a:p>
            <a:pPr marL="0" indent="0" algn="l">
              <a:buNone/>
            </a:pPr>
            <a:endParaRPr lang="en-US" dirty="0" smtClean="0">
              <a:latin typeface="Times New Roman" pitchFamily="18" charset="0"/>
              <a:cs typeface="Times New Roman" pitchFamily="18" charset="0"/>
            </a:endParaRPr>
          </a:p>
          <a:p>
            <a:pPr algn="l"/>
            <a:r>
              <a:rPr lang="en-US" dirty="0" smtClean="0">
                <a:latin typeface="Times New Roman" pitchFamily="18" charset="0"/>
                <a:cs typeface="Times New Roman" pitchFamily="18" charset="0"/>
              </a:rPr>
              <a:t>We will use Excel to make some calculations &amp; AutoCAD to get some geometric readings about our building</a:t>
            </a:r>
            <a:r>
              <a:rPr lang="en-US" i="1" dirty="0" smtClean="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en-US" sz="3600" b="1" u="sng" dirty="0">
                <a:solidFill>
                  <a:srgbClr val="C00000"/>
                </a:solidFill>
                <a:effectLst/>
              </a:rPr>
              <a:t>Primavera Management Software</a:t>
            </a:r>
            <a:endParaRPr lang="ar-SA" sz="3600" b="1" u="sng" dirty="0">
              <a:solidFill>
                <a:srgbClr val="C00000"/>
              </a:solidFill>
            </a:endParaRPr>
          </a:p>
        </p:txBody>
      </p:sp>
      <p:sp>
        <p:nvSpPr>
          <p:cNvPr id="3" name="عنصر نائب للمحتوى 2"/>
          <p:cNvSpPr>
            <a:spLocks noGrp="1"/>
          </p:cNvSpPr>
          <p:nvPr>
            <p:ph sz="quarter" idx="1"/>
          </p:nvPr>
        </p:nvSpPr>
        <p:spPr>
          <a:xfrm>
            <a:off x="533400" y="2060848"/>
            <a:ext cx="7772400" cy="4187552"/>
          </a:xfrm>
        </p:spPr>
        <p:txBody>
          <a:bodyPr>
            <a:normAutofit/>
          </a:bodyPr>
          <a:lstStyle/>
          <a:p>
            <a:pPr marL="82296" indent="0" algn="l">
              <a:buNone/>
            </a:pPr>
            <a:r>
              <a:rPr lang="en-US" dirty="0" smtClean="0">
                <a:latin typeface="Times New Roman" pitchFamily="18" charset="0"/>
                <a:cs typeface="Times New Roman" pitchFamily="18" charset="0"/>
              </a:rPr>
              <a:t>Is </a:t>
            </a:r>
            <a:r>
              <a:rPr lang="en-US" dirty="0">
                <a:latin typeface="Times New Roman" pitchFamily="18" charset="0"/>
                <a:cs typeface="Times New Roman" pitchFamily="18" charset="0"/>
              </a:rPr>
              <a:t>the most popular software used in construction scheduling, this new edition covers the latest version of Primavera Project Planner</a:t>
            </a:r>
            <a:endParaRPr lang="ar-SA" dirty="0">
              <a:latin typeface="Times New Roman" pitchFamily="18" charset="0"/>
              <a:cs typeface="Times New Roman" pitchFamily="18" charset="0"/>
            </a:endParaRPr>
          </a:p>
        </p:txBody>
      </p:sp>
    </p:spTree>
    <p:extLst>
      <p:ext uri="{BB962C8B-B14F-4D97-AF65-F5344CB8AC3E}">
        <p14:creationId xmlns:p14="http://schemas.microsoft.com/office/powerpoint/2010/main" xmlns="" val="8438005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0"/>
            <a:ext cx="7467600" cy="1143000"/>
          </a:xfrm>
        </p:spPr>
        <p:txBody>
          <a:bodyPr>
            <a:normAutofit/>
          </a:bodyPr>
          <a:lstStyle/>
          <a:p>
            <a:r>
              <a:rPr lang="en-US" sz="3600" b="1" u="sng" dirty="0">
                <a:solidFill>
                  <a:srgbClr val="C00000"/>
                </a:solidFill>
              </a:rPr>
              <a:t>Management functions</a:t>
            </a:r>
            <a:endParaRPr lang="ar-SA" sz="3600" b="1" u="sng" dirty="0">
              <a:solidFill>
                <a:srgbClr val="C00000"/>
              </a:solidFill>
            </a:endParaRPr>
          </a:p>
        </p:txBody>
      </p:sp>
      <p:pic>
        <p:nvPicPr>
          <p:cNvPr id="56321" name="Picture 1"/>
          <p:cNvPicPr>
            <a:picLocks noGrp="1" noChangeAspect="1" noChangeArrowheads="1"/>
          </p:cNvPicPr>
          <p:nvPr>
            <p:ph sz="quarter" idx="1"/>
          </p:nvPr>
        </p:nvPicPr>
        <p:blipFill>
          <a:blip r:embed="rId2" cstate="print"/>
          <a:srcRect/>
          <a:stretch>
            <a:fillRect/>
          </a:stretch>
        </p:blipFill>
        <p:spPr bwMode="auto">
          <a:xfrm>
            <a:off x="762000" y="1676400"/>
            <a:ext cx="7086600" cy="4841875"/>
          </a:xfrm>
          <a:prstGeom prst="rect">
            <a:avLst/>
          </a:prstGeom>
          <a:noFill/>
          <a:ln w="9525">
            <a:noFill/>
            <a:miter lim="800000"/>
            <a:headEnd/>
            <a:tailEnd/>
          </a:ln>
          <a:effectLst/>
        </p:spPr>
      </p:pic>
    </p:spTree>
    <p:extLst>
      <p:ext uri="{BB962C8B-B14F-4D97-AF65-F5344CB8AC3E}">
        <p14:creationId xmlns:p14="http://schemas.microsoft.com/office/powerpoint/2010/main" xmlns="" val="3777299830"/>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sz="quarter" idx="1"/>
          </p:nvPr>
        </p:nvSpPr>
        <p:spPr/>
        <p:txBody>
          <a:bodyPr/>
          <a:lstStyle/>
          <a:p>
            <a:pPr marL="0" indent="0" algn="l">
              <a:buNone/>
            </a:pPr>
            <a:r>
              <a:rPr lang="en-US" dirty="0">
                <a:latin typeface="Times New Roman" panose="02020603050405020304" pitchFamily="18" charset="0"/>
                <a:cs typeface="Times New Roman" panose="02020603050405020304" pitchFamily="18" charset="0"/>
              </a:rPr>
              <a:t>1</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It helps you easily plan and manage your project activities</a:t>
            </a:r>
            <a:r>
              <a:rPr lang="en-US" dirty="0" smtClean="0">
                <a:latin typeface="Times New Roman" panose="02020603050405020304" pitchFamily="18" charset="0"/>
                <a:cs typeface="Times New Roman" panose="02020603050405020304" pitchFamily="18" charset="0"/>
              </a:rPr>
              <a:t>.</a:t>
            </a:r>
          </a:p>
          <a:p>
            <a:pPr marL="0" indent="0" algn="l">
              <a:buNone/>
            </a:pPr>
            <a:endParaRPr lang="en-US" dirty="0" smtClean="0">
              <a:latin typeface="Times New Roman" panose="02020603050405020304" pitchFamily="18" charset="0"/>
              <a:cs typeface="Times New Roman" panose="02020603050405020304" pitchFamily="18" charset="0"/>
            </a:endParaRPr>
          </a:p>
          <a:p>
            <a:pPr marL="0" indent="0" algn="l">
              <a:buNone/>
            </a:pPr>
            <a:r>
              <a:rPr lang="en-US" dirty="0" smtClean="0">
                <a:latin typeface="Times New Roman" panose="02020603050405020304" pitchFamily="18" charset="0"/>
                <a:cs typeface="Times New Roman" panose="02020603050405020304" pitchFamily="18" charset="0"/>
              </a:rPr>
              <a:t>2. </a:t>
            </a:r>
            <a:r>
              <a:rPr lang="en-US" dirty="0">
                <a:latin typeface="Times New Roman" panose="02020603050405020304" pitchFamily="18" charset="0"/>
                <a:cs typeface="Times New Roman" panose="02020603050405020304" pitchFamily="18" charset="0"/>
              </a:rPr>
              <a:t>It helps you optimize your project plan, costs and resource utilization</a:t>
            </a: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marL="0" indent="0" algn="l">
              <a:buNone/>
            </a:pPr>
            <a:endParaRPr lang="en-US" dirty="0" smtClean="0">
              <a:latin typeface="Times New Roman" panose="02020603050405020304" pitchFamily="18" charset="0"/>
              <a:cs typeface="Times New Roman" panose="02020603050405020304" pitchFamily="18" charset="0"/>
            </a:endParaRPr>
          </a:p>
          <a:p>
            <a:pPr marL="0" indent="0" algn="l">
              <a:buNone/>
            </a:pPr>
            <a:r>
              <a:rPr lang="en-US" dirty="0" smtClean="0">
                <a:latin typeface="Times New Roman" panose="02020603050405020304" pitchFamily="18" charset="0"/>
                <a:cs typeface="Times New Roman" panose="02020603050405020304" pitchFamily="18" charset="0"/>
              </a:rPr>
              <a:t>3. </a:t>
            </a:r>
            <a:r>
              <a:rPr lang="en-US" dirty="0">
                <a:latin typeface="Times New Roman" panose="02020603050405020304" pitchFamily="18" charset="0"/>
                <a:cs typeface="Times New Roman" panose="02020603050405020304" pitchFamily="18" charset="0"/>
              </a:rPr>
              <a:t>It gives you clear visibility of what is going on in </a:t>
            </a:r>
            <a:r>
              <a:rPr lang="en-US" dirty="0" smtClean="0">
                <a:latin typeface="Times New Roman" panose="02020603050405020304" pitchFamily="18" charset="0"/>
                <a:cs typeface="Times New Roman" panose="02020603050405020304" pitchFamily="18" charset="0"/>
              </a:rPr>
              <a:t>the project</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forecast </a:t>
            </a:r>
            <a:r>
              <a:rPr lang="en-US" dirty="0" smtClean="0">
                <a:latin typeface="Times New Roman" panose="02020603050405020304" pitchFamily="18" charset="0"/>
                <a:cs typeface="Times New Roman" panose="02020603050405020304" pitchFamily="18" charset="0"/>
              </a:rPr>
              <a:t>costs and schedule .</a:t>
            </a:r>
          </a:p>
        </p:txBody>
      </p:sp>
      <p:sp>
        <p:nvSpPr>
          <p:cNvPr id="5" name="Title 1"/>
          <p:cNvSpPr>
            <a:spLocks noGrp="1"/>
          </p:cNvSpPr>
          <p:nvPr>
            <p:ph type="title"/>
          </p:nvPr>
        </p:nvSpPr>
        <p:spPr/>
        <p:txBody>
          <a:bodyPr>
            <a:normAutofit/>
          </a:bodyPr>
          <a:lstStyle/>
          <a:p>
            <a:r>
              <a:rPr lang="en-US" sz="3600" b="1" u="sng" dirty="0">
                <a:solidFill>
                  <a:srgbClr val="C00000"/>
                </a:solidFill>
              </a:rPr>
              <a:t>Advantages of Primavera</a:t>
            </a:r>
            <a:endParaRPr lang="en-US" sz="3600" u="sng" dirty="0">
              <a:solidFill>
                <a:srgbClr val="C00000"/>
              </a:solidFill>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 </a:t>
            </a:r>
            <a:endParaRPr lang="ar-SA" dirty="0"/>
          </a:p>
        </p:txBody>
      </p:sp>
      <p:sp>
        <p:nvSpPr>
          <p:cNvPr id="3" name="عنصر نائب للمحتوى 2"/>
          <p:cNvSpPr>
            <a:spLocks noGrp="1"/>
          </p:cNvSpPr>
          <p:nvPr>
            <p:ph sz="quarter" idx="1"/>
          </p:nvPr>
        </p:nvSpPr>
        <p:spPr>
          <a:xfrm>
            <a:off x="304800" y="304800"/>
            <a:ext cx="8382000" cy="6553200"/>
          </a:xfrm>
        </p:spPr>
        <p:txBody>
          <a:bodyPr>
            <a:normAutofit fontScale="92500" lnSpcReduction="10000"/>
          </a:bodyPr>
          <a:lstStyle/>
          <a:p>
            <a:pPr marL="82296" indent="0" algn="l">
              <a:buNone/>
            </a:pPr>
            <a:r>
              <a:rPr lang="en-US" sz="3900" b="1" u="sng" dirty="0">
                <a:solidFill>
                  <a:srgbClr val="C00000"/>
                </a:solidFill>
                <a:cs typeface="+mj-cs"/>
              </a:rPr>
              <a:t>Steps of this program:</a:t>
            </a:r>
            <a:r>
              <a:rPr lang="en-US" b="1" dirty="0"/>
              <a:t/>
            </a:r>
            <a:br>
              <a:rPr lang="en-US" b="1" dirty="0"/>
            </a:br>
            <a:endParaRPr lang="en-US" b="1" dirty="0" smtClean="0"/>
          </a:p>
          <a:p>
            <a:pPr marL="82296" indent="0" algn="l">
              <a:buNone/>
            </a:pPr>
            <a:r>
              <a:rPr lang="en-US" sz="2600" dirty="0" smtClean="0">
                <a:latin typeface="Times New Roman" pitchFamily="18" charset="0"/>
                <a:cs typeface="Times New Roman" pitchFamily="18" charset="0"/>
              </a:rPr>
              <a:t>In </a:t>
            </a:r>
            <a:r>
              <a:rPr lang="en-US" sz="2600" dirty="0">
                <a:latin typeface="Times New Roman" pitchFamily="18" charset="0"/>
                <a:cs typeface="Times New Roman" pitchFamily="18" charset="0"/>
              </a:rPr>
              <a:t>this program we must define three things before we put the </a:t>
            </a:r>
            <a:r>
              <a:rPr lang="ar-SA" sz="2600" dirty="0" smtClean="0">
                <a:latin typeface="Times New Roman" pitchFamily="18" charset="0"/>
                <a:cs typeface="Times New Roman" pitchFamily="18" charset="0"/>
              </a:rPr>
              <a:t/>
            </a:r>
            <a:br>
              <a:rPr lang="ar-SA" sz="2600" dirty="0" smtClean="0">
                <a:latin typeface="Times New Roman" pitchFamily="18" charset="0"/>
                <a:cs typeface="Times New Roman" pitchFamily="18" charset="0"/>
              </a:rPr>
            </a:br>
            <a:r>
              <a:rPr lang="en-US" sz="2600" dirty="0" smtClean="0">
                <a:latin typeface="Times New Roman" pitchFamily="18" charset="0"/>
                <a:cs typeface="Times New Roman" pitchFamily="18" charset="0"/>
              </a:rPr>
              <a:t>activities </a:t>
            </a:r>
            <a:br>
              <a:rPr lang="en-US" sz="2600" dirty="0" smtClean="0">
                <a:latin typeface="Times New Roman" pitchFamily="18" charset="0"/>
                <a:cs typeface="Times New Roman" pitchFamily="18" charset="0"/>
              </a:rPr>
            </a:br>
            <a:r>
              <a:rPr lang="en-US" sz="2600" dirty="0" smtClean="0">
                <a:latin typeface="Times New Roman" pitchFamily="18" charset="0"/>
                <a:cs typeface="Times New Roman" pitchFamily="18" charset="0"/>
              </a:rPr>
              <a:t/>
            </a:r>
            <a:br>
              <a:rPr lang="en-US" sz="2600" dirty="0" smtClean="0">
                <a:latin typeface="Times New Roman" pitchFamily="18" charset="0"/>
                <a:cs typeface="Times New Roman" pitchFamily="18" charset="0"/>
              </a:rPr>
            </a:br>
            <a:r>
              <a:rPr lang="en-US" sz="2600" dirty="0" smtClean="0">
                <a:latin typeface="Times New Roman" pitchFamily="18" charset="0"/>
                <a:cs typeface="Times New Roman" pitchFamily="18" charset="0"/>
              </a:rPr>
              <a:t>1</a:t>
            </a:r>
            <a:r>
              <a:rPr lang="en-US" sz="2600" dirty="0">
                <a:latin typeface="Times New Roman" pitchFamily="18" charset="0"/>
                <a:cs typeface="Times New Roman" pitchFamily="18" charset="0"/>
              </a:rPr>
              <a:t>) EPS (Enterprise Project Schedule) : this is Hierarchal structure that identifies the company wide projects and enables organizing and management of those projects.</a:t>
            </a:r>
          </a:p>
          <a:p>
            <a:pPr marL="82296" indent="0" algn="l">
              <a:buNone/>
            </a:pPr>
            <a:r>
              <a:rPr lang="en-US" sz="2600" dirty="0" smtClean="0">
                <a:latin typeface="Times New Roman" pitchFamily="18" charset="0"/>
                <a:cs typeface="Times New Roman" pitchFamily="18" charset="0"/>
              </a:rPr>
              <a:t/>
            </a:r>
            <a:br>
              <a:rPr lang="en-US" sz="2600" dirty="0" smtClean="0">
                <a:latin typeface="Times New Roman" pitchFamily="18" charset="0"/>
                <a:cs typeface="Times New Roman" pitchFamily="18" charset="0"/>
              </a:rPr>
            </a:br>
            <a:r>
              <a:rPr lang="en-US" sz="2600" dirty="0" smtClean="0">
                <a:latin typeface="Times New Roman" pitchFamily="18" charset="0"/>
                <a:cs typeface="Times New Roman" pitchFamily="18" charset="0"/>
              </a:rPr>
              <a:t>2</a:t>
            </a:r>
            <a:r>
              <a:rPr lang="en-US" sz="2600" dirty="0">
                <a:latin typeface="Times New Roman" pitchFamily="18" charset="0"/>
                <a:cs typeface="Times New Roman" pitchFamily="18" charset="0"/>
              </a:rPr>
              <a:t>) OBS </a:t>
            </a:r>
            <a:r>
              <a:rPr lang="en-US" sz="2600" dirty="0" smtClean="0">
                <a:latin typeface="Times New Roman" pitchFamily="18" charset="0"/>
                <a:cs typeface="Times New Roman" pitchFamily="18" charset="0"/>
              </a:rPr>
              <a:t>(Organizational </a:t>
            </a:r>
            <a:r>
              <a:rPr lang="en-US" sz="2600" dirty="0">
                <a:latin typeface="Times New Roman" pitchFamily="18" charset="0"/>
                <a:cs typeface="Times New Roman" pitchFamily="18" charset="0"/>
              </a:rPr>
              <a:t>Breakdown Structure):- It represents management responsible at the EPS/ Project. Each Manager in the OBS is associated with our area of the EPS.</a:t>
            </a:r>
          </a:p>
          <a:p>
            <a:pPr marL="82296" indent="0" algn="l">
              <a:buNone/>
            </a:pPr>
            <a:r>
              <a:rPr lang="en-US" sz="2600" dirty="0" smtClean="0">
                <a:latin typeface="Times New Roman" pitchFamily="18" charset="0"/>
                <a:cs typeface="Times New Roman" pitchFamily="18" charset="0"/>
              </a:rPr>
              <a:t/>
            </a:r>
            <a:br>
              <a:rPr lang="en-US" sz="2600" dirty="0" smtClean="0">
                <a:latin typeface="Times New Roman" pitchFamily="18" charset="0"/>
                <a:cs typeface="Times New Roman" pitchFamily="18" charset="0"/>
              </a:rPr>
            </a:br>
            <a:r>
              <a:rPr lang="en-US" sz="2600" dirty="0" smtClean="0">
                <a:latin typeface="Times New Roman" pitchFamily="18" charset="0"/>
                <a:cs typeface="Times New Roman" pitchFamily="18" charset="0"/>
              </a:rPr>
              <a:t>3</a:t>
            </a:r>
            <a:r>
              <a:rPr lang="en-US" sz="2600" dirty="0">
                <a:latin typeface="Times New Roman" pitchFamily="18" charset="0"/>
                <a:cs typeface="Times New Roman" pitchFamily="18" charset="0"/>
              </a:rPr>
              <a:t>) WBS (Work Breakdown Structure):- Each Project in the EPS has its own WBS. A WBS is a </a:t>
            </a:r>
            <a:r>
              <a:rPr lang="en-US" sz="2600" dirty="0" smtClean="0">
                <a:latin typeface="Times New Roman" pitchFamily="18" charset="0"/>
                <a:cs typeface="Times New Roman" pitchFamily="18" charset="0"/>
              </a:rPr>
              <a:t>hierarchal </a:t>
            </a:r>
            <a:r>
              <a:rPr lang="en-US" sz="2600" dirty="0">
                <a:latin typeface="Times New Roman" pitchFamily="18" charset="0"/>
                <a:cs typeface="Times New Roman" pitchFamily="18" charset="0"/>
              </a:rPr>
              <a:t>arrangement of product and services produced during and by a project. </a:t>
            </a:r>
            <a:r>
              <a:rPr lang="ar-SA" sz="2600" dirty="0">
                <a:latin typeface="Times New Roman" pitchFamily="18" charset="0"/>
                <a:cs typeface="Times New Roman" pitchFamily="18" charset="0"/>
              </a:rPr>
              <a:t/>
            </a:r>
            <a:br>
              <a:rPr lang="ar-SA" sz="2600" dirty="0">
                <a:latin typeface="Times New Roman" pitchFamily="18" charset="0"/>
                <a:cs typeface="Times New Roman" pitchFamily="18" charset="0"/>
              </a:rPr>
            </a:br>
            <a:r>
              <a:rPr lang="ar-SA" dirty="0"/>
              <a:t/>
            </a:r>
            <a:br>
              <a:rPr lang="ar-SA" dirty="0"/>
            </a:br>
            <a:endParaRPr lang="ar-SA" dirty="0"/>
          </a:p>
        </p:txBody>
      </p:sp>
    </p:spTree>
    <p:extLst>
      <p:ext uri="{BB962C8B-B14F-4D97-AF65-F5344CB8AC3E}">
        <p14:creationId xmlns:p14="http://schemas.microsoft.com/office/powerpoint/2010/main" xmlns="" val="14630361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 </a:t>
            </a:r>
            <a:endParaRPr lang="ar-SA" dirty="0"/>
          </a:p>
        </p:txBody>
      </p:sp>
      <p:sp>
        <p:nvSpPr>
          <p:cNvPr id="3" name="عنصر نائب للمحتوى 2"/>
          <p:cNvSpPr>
            <a:spLocks noGrp="1"/>
          </p:cNvSpPr>
          <p:nvPr>
            <p:ph sz="quarter" idx="1"/>
          </p:nvPr>
        </p:nvSpPr>
        <p:spPr>
          <a:xfrm>
            <a:off x="457200" y="381000"/>
            <a:ext cx="8476488" cy="5932512"/>
          </a:xfrm>
        </p:spPr>
        <p:txBody>
          <a:bodyPr>
            <a:noAutofit/>
          </a:bodyPr>
          <a:lstStyle/>
          <a:p>
            <a:pPr marL="82296" indent="0" algn="l">
              <a:buNone/>
            </a:pPr>
            <a:r>
              <a:rPr lang="en-US" sz="2800" b="1" dirty="0" smtClean="0">
                <a:solidFill>
                  <a:srgbClr val="C00000"/>
                </a:solidFill>
              </a:rPr>
              <a:t>WBS of our project  includes :  </a:t>
            </a:r>
          </a:p>
          <a:p>
            <a:pPr marL="82296" indent="0" algn="l">
              <a:buNone/>
            </a:pPr>
            <a:r>
              <a:rPr lang="en-US" sz="1800" dirty="0" smtClean="0"/>
              <a:t>1)Mobilization</a:t>
            </a:r>
          </a:p>
          <a:p>
            <a:pPr marL="82296" indent="0" algn="l">
              <a:buNone/>
            </a:pPr>
            <a:r>
              <a:rPr lang="en-US" sz="1800" dirty="0" smtClean="0"/>
              <a:t>2)Excavation .</a:t>
            </a:r>
            <a:r>
              <a:rPr lang="en-US" sz="1800" dirty="0"/>
              <a:t/>
            </a:r>
            <a:br>
              <a:rPr lang="en-US" sz="1800" dirty="0"/>
            </a:br>
            <a:r>
              <a:rPr lang="en-US" sz="1800" dirty="0" smtClean="0"/>
              <a:t>3)Blinding .</a:t>
            </a:r>
          </a:p>
          <a:p>
            <a:pPr marL="82296" indent="0" algn="l">
              <a:buNone/>
            </a:pPr>
            <a:r>
              <a:rPr lang="en-US" sz="1800" dirty="0" smtClean="0"/>
              <a:t>4)Foundation .</a:t>
            </a:r>
          </a:p>
          <a:p>
            <a:pPr marL="82296" indent="0" algn="l">
              <a:buNone/>
            </a:pPr>
            <a:r>
              <a:rPr lang="en-US" sz="1800" dirty="0" smtClean="0"/>
              <a:t>5)Tie beams .</a:t>
            </a:r>
          </a:p>
          <a:p>
            <a:pPr marL="82296" indent="0" algn="l">
              <a:buNone/>
            </a:pPr>
            <a:r>
              <a:rPr lang="en-US" sz="1800" dirty="0" smtClean="0"/>
              <a:t>6)Ground slab.</a:t>
            </a:r>
          </a:p>
          <a:p>
            <a:pPr marL="82296" indent="0" algn="l">
              <a:buNone/>
            </a:pPr>
            <a:r>
              <a:rPr lang="en-US" sz="1800" dirty="0" smtClean="0"/>
              <a:t>7)Concrete works . </a:t>
            </a:r>
          </a:p>
          <a:p>
            <a:pPr marL="82296" indent="0" algn="l">
              <a:buNone/>
            </a:pPr>
            <a:r>
              <a:rPr lang="en-US" sz="1800" dirty="0" smtClean="0"/>
              <a:t>8)Finishes .</a:t>
            </a:r>
          </a:p>
          <a:p>
            <a:pPr marL="82296" indent="0" algn="l">
              <a:buNone/>
            </a:pPr>
            <a:r>
              <a:rPr lang="en-US" sz="1800" dirty="0" smtClean="0"/>
              <a:t>    * blocks </a:t>
            </a:r>
          </a:p>
          <a:p>
            <a:pPr marL="82296" indent="0" algn="l">
              <a:buNone/>
            </a:pPr>
            <a:r>
              <a:rPr lang="en-US" sz="1800" dirty="0"/>
              <a:t> </a:t>
            </a:r>
            <a:r>
              <a:rPr lang="en-US" sz="1800" dirty="0" smtClean="0"/>
              <a:t>   *stone </a:t>
            </a:r>
          </a:p>
          <a:p>
            <a:pPr marL="82296" indent="0" algn="l">
              <a:buNone/>
            </a:pPr>
            <a:r>
              <a:rPr lang="en-US" sz="1800" dirty="0"/>
              <a:t> </a:t>
            </a:r>
            <a:r>
              <a:rPr lang="en-US" sz="1800" dirty="0" smtClean="0"/>
              <a:t>   *plastering</a:t>
            </a:r>
          </a:p>
          <a:p>
            <a:pPr marL="82296" indent="0" algn="l">
              <a:buNone/>
            </a:pPr>
            <a:r>
              <a:rPr lang="en-US" sz="1800" dirty="0"/>
              <a:t> </a:t>
            </a:r>
            <a:r>
              <a:rPr lang="en-US" sz="1800" dirty="0" smtClean="0"/>
              <a:t>   *painting </a:t>
            </a:r>
          </a:p>
          <a:p>
            <a:pPr marL="82296" indent="0" algn="l">
              <a:buNone/>
            </a:pPr>
            <a:r>
              <a:rPr lang="en-US" sz="1800" dirty="0" smtClean="0"/>
              <a:t>    *tiling</a:t>
            </a:r>
          </a:p>
          <a:p>
            <a:pPr marL="82296" indent="0" algn="l">
              <a:buNone/>
            </a:pPr>
            <a:r>
              <a:rPr lang="en-US" sz="1800" dirty="0"/>
              <a:t> </a:t>
            </a:r>
            <a:r>
              <a:rPr lang="en-US" sz="1800" dirty="0" smtClean="0"/>
              <a:t>   *ceiling </a:t>
            </a:r>
          </a:p>
          <a:p>
            <a:pPr marL="82296" indent="0" algn="l">
              <a:buNone/>
            </a:pPr>
            <a:r>
              <a:rPr lang="en-US" sz="1800" dirty="0"/>
              <a:t> </a:t>
            </a:r>
            <a:r>
              <a:rPr lang="en-US" sz="1800" dirty="0" smtClean="0"/>
              <a:t>   *carpentry works</a:t>
            </a:r>
          </a:p>
          <a:p>
            <a:pPr marL="82296" indent="0" algn="l">
              <a:buNone/>
            </a:pPr>
            <a:r>
              <a:rPr lang="en-US" sz="1800" dirty="0"/>
              <a:t>    *fitting &amp; metal works</a:t>
            </a:r>
            <a:r>
              <a:rPr lang="en-US" sz="1800" dirty="0" smtClean="0"/>
              <a:t> </a:t>
            </a:r>
          </a:p>
          <a:p>
            <a:pPr marL="82296" indent="0" algn="l">
              <a:buNone/>
            </a:pPr>
            <a:r>
              <a:rPr lang="en-US" sz="1800" dirty="0" smtClean="0"/>
              <a:t> </a:t>
            </a:r>
            <a:br>
              <a:rPr lang="en-US" sz="1800" dirty="0" smtClean="0"/>
            </a:br>
            <a:r>
              <a:rPr lang="en-US" sz="1800" dirty="0" smtClean="0"/>
              <a:t/>
            </a:r>
            <a:br>
              <a:rPr lang="en-US" sz="1800" dirty="0" smtClean="0"/>
            </a:br>
            <a:endParaRPr lang="ar-SA" sz="1800" dirty="0"/>
          </a:p>
        </p:txBody>
      </p:sp>
    </p:spTree>
    <p:extLst>
      <p:ext uri="{BB962C8B-B14F-4D97-AF65-F5344CB8AC3E}">
        <p14:creationId xmlns:p14="http://schemas.microsoft.com/office/powerpoint/2010/main" xmlns="" val="414710645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 </a:t>
            </a:r>
            <a:endParaRPr lang="en-US" dirty="0"/>
          </a:p>
        </p:txBody>
      </p:sp>
      <p:sp>
        <p:nvSpPr>
          <p:cNvPr id="3" name="عنصر نائب للمحتوى 2"/>
          <p:cNvSpPr>
            <a:spLocks noGrp="1"/>
          </p:cNvSpPr>
          <p:nvPr>
            <p:ph sz="quarter" idx="1"/>
          </p:nvPr>
        </p:nvSpPr>
        <p:spPr>
          <a:xfrm>
            <a:off x="457200" y="1295400"/>
            <a:ext cx="7467600" cy="2895600"/>
          </a:xfrm>
        </p:spPr>
        <p:txBody>
          <a:bodyPr/>
          <a:lstStyle/>
          <a:p>
            <a:pPr marL="0" indent="0" algn="l">
              <a:buNone/>
            </a:pPr>
            <a:r>
              <a:rPr lang="en-US" dirty="0" smtClean="0"/>
              <a:t>And </a:t>
            </a:r>
            <a:r>
              <a:rPr lang="en-US" dirty="0"/>
              <a:t>we will identify the duration of each activity </a:t>
            </a:r>
            <a:r>
              <a:rPr lang="en-US" dirty="0" smtClean="0"/>
              <a:t> by asked </a:t>
            </a:r>
            <a:r>
              <a:rPr lang="en-US" dirty="0"/>
              <a:t>for help from more than one contractor according to their experiences in work &amp; our quantities that we calculated </a:t>
            </a:r>
            <a:r>
              <a:rPr lang="en-US" dirty="0" smtClean="0"/>
              <a:t> in </a:t>
            </a:r>
            <a:r>
              <a:rPr lang="en-US" dirty="0"/>
              <a:t>order to make a schedule of </a:t>
            </a:r>
            <a:r>
              <a:rPr lang="en-US" dirty="0" smtClean="0"/>
              <a:t>time .</a:t>
            </a:r>
            <a:endParaRPr lang="en-US" dirty="0"/>
          </a:p>
        </p:txBody>
      </p:sp>
    </p:spTree>
    <p:extLst>
      <p:ext uri="{BB962C8B-B14F-4D97-AF65-F5344CB8AC3E}">
        <p14:creationId xmlns:p14="http://schemas.microsoft.com/office/powerpoint/2010/main" xmlns="" val="219183304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 </a:t>
            </a:r>
            <a:endParaRPr lang="ar-SA" dirty="0"/>
          </a:p>
        </p:txBody>
      </p:sp>
      <p:sp>
        <p:nvSpPr>
          <p:cNvPr id="3" name="عنصر نائب للمحتوى 2"/>
          <p:cNvSpPr>
            <a:spLocks noGrp="1"/>
          </p:cNvSpPr>
          <p:nvPr>
            <p:ph sz="quarter" idx="1"/>
          </p:nvPr>
        </p:nvSpPr>
        <p:spPr>
          <a:xfrm>
            <a:off x="381000" y="76200"/>
            <a:ext cx="8552688" cy="6059760"/>
          </a:xfrm>
        </p:spPr>
        <p:txBody>
          <a:bodyPr/>
          <a:lstStyle/>
          <a:p>
            <a:pPr marL="82296" indent="0" algn="l">
              <a:buNone/>
            </a:pPr>
            <a:r>
              <a:rPr lang="en-US" sz="2800" dirty="0" smtClean="0">
                <a:solidFill>
                  <a:srgbClr val="C00000"/>
                </a:solidFill>
              </a:rPr>
              <a:t> </a:t>
            </a:r>
            <a:r>
              <a:rPr lang="en-US" sz="2800" b="1" i="1" dirty="0">
                <a:solidFill>
                  <a:srgbClr val="C00000"/>
                </a:solidFill>
              </a:rPr>
              <a:t>Step by step </a:t>
            </a:r>
            <a:r>
              <a:rPr lang="en-US" sz="2800" b="1" i="1" dirty="0" smtClean="0">
                <a:solidFill>
                  <a:srgbClr val="C00000"/>
                </a:solidFill>
              </a:rPr>
              <a:t>:</a:t>
            </a:r>
          </a:p>
          <a:p>
            <a:pPr marL="82296" indent="0" algn="l">
              <a:buNone/>
            </a:pPr>
            <a:r>
              <a:rPr lang="en-US" dirty="0"/>
              <a:t>First of all, we will define a calendar for our </a:t>
            </a:r>
            <a:r>
              <a:rPr lang="en-US" dirty="0" smtClean="0"/>
              <a:t>project(5 </a:t>
            </a:r>
            <a:r>
              <a:rPr lang="en-US" dirty="0"/>
              <a:t>days work with 8hr / day ) </a:t>
            </a:r>
            <a:endParaRPr lang="en-US" dirty="0" smtClean="0"/>
          </a:p>
          <a:p>
            <a:pPr marL="82296" indent="0" algn="l">
              <a:buNone/>
            </a:pPr>
            <a:r>
              <a:rPr lang="en-US" dirty="0" smtClean="0"/>
              <a:t>EPS &gt; </a:t>
            </a:r>
            <a:r>
              <a:rPr lang="en-US" dirty="0"/>
              <a:t>calendar </a:t>
            </a:r>
            <a:r>
              <a:rPr lang="en-US" dirty="0" smtClean="0"/>
              <a:t>&gt; </a:t>
            </a:r>
            <a:r>
              <a:rPr lang="en-US" dirty="0"/>
              <a:t>add </a:t>
            </a:r>
            <a:r>
              <a:rPr lang="en-US" dirty="0" smtClean="0"/>
              <a:t>&gt; </a:t>
            </a:r>
            <a:r>
              <a:rPr lang="en-US" dirty="0"/>
              <a:t>select the name for it and select it </a:t>
            </a:r>
            <a:r>
              <a:rPr lang="en-US" dirty="0" smtClean="0"/>
              <a:t>&gt; </a:t>
            </a:r>
            <a:r>
              <a:rPr lang="en-US" dirty="0"/>
              <a:t>then we modified everything we want</a:t>
            </a:r>
            <a:r>
              <a:rPr lang="en-US" dirty="0" smtClean="0"/>
              <a:t>.</a:t>
            </a:r>
          </a:p>
          <a:p>
            <a:pPr marL="82296" indent="0" algn="l">
              <a:buNone/>
            </a:pPr>
            <a:r>
              <a:rPr lang="en-US" dirty="0" smtClean="0"/>
              <a:t> </a:t>
            </a:r>
            <a:endParaRPr lang="ar-SA" dirty="0"/>
          </a:p>
        </p:txBody>
      </p:sp>
      <p:pic>
        <p:nvPicPr>
          <p:cNvPr id="5" name="Picture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0" y="2362200"/>
            <a:ext cx="5867400" cy="4267200"/>
          </a:xfrm>
          <a:prstGeom prst="rect">
            <a:avLst/>
          </a:prstGeom>
        </p:spPr>
      </p:pic>
    </p:spTree>
    <p:extLst>
      <p:ext uri="{BB962C8B-B14F-4D97-AF65-F5344CB8AC3E}">
        <p14:creationId xmlns:p14="http://schemas.microsoft.com/office/powerpoint/2010/main" xmlns="" val="79469805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sz="quarter" idx="1"/>
          </p:nvPr>
        </p:nvSpPr>
        <p:spPr>
          <a:xfrm>
            <a:off x="457200" y="332656"/>
            <a:ext cx="7467600" cy="6141296"/>
          </a:xfrm>
        </p:spPr>
        <p:txBody>
          <a:bodyPr>
            <a:normAutofit/>
          </a:bodyPr>
          <a:lstStyle/>
          <a:p>
            <a:pPr marL="0" indent="0" algn="l">
              <a:buNone/>
            </a:pPr>
            <a:r>
              <a:rPr lang="en-US" dirty="0"/>
              <a:t>We will establish our new </a:t>
            </a:r>
            <a:r>
              <a:rPr lang="en-US" dirty="0" smtClean="0"/>
              <a:t>project EPS &gt; projects &gt; </a:t>
            </a:r>
            <a:r>
              <a:rPr lang="en-US" dirty="0"/>
              <a:t>new </a:t>
            </a:r>
            <a:r>
              <a:rPr lang="en-US" dirty="0" smtClean="0"/>
              <a:t>&gt; </a:t>
            </a:r>
            <a:r>
              <a:rPr lang="en-US" dirty="0"/>
              <a:t>select our EPS </a:t>
            </a:r>
            <a:r>
              <a:rPr lang="en-US" dirty="0" smtClean="0"/>
              <a:t>&gt; </a:t>
            </a:r>
            <a:r>
              <a:rPr lang="en-US" dirty="0"/>
              <a:t>project name (Graduation Project</a:t>
            </a:r>
            <a:r>
              <a:rPr lang="en-US" dirty="0" smtClean="0"/>
              <a:t>) &gt; </a:t>
            </a:r>
            <a:r>
              <a:rPr lang="en-US" dirty="0"/>
              <a:t>Project forecast start </a:t>
            </a:r>
            <a:r>
              <a:rPr lang="en-US" dirty="0" smtClean="0"/>
              <a:t>date &gt;</a:t>
            </a:r>
            <a:r>
              <a:rPr lang="en-US" b="1" i="1" dirty="0" smtClean="0"/>
              <a:t>7 </a:t>
            </a:r>
            <a:r>
              <a:rPr lang="en-US" b="1" i="1" dirty="0"/>
              <a:t>/6 /2013 </a:t>
            </a:r>
            <a:endParaRPr lang="en-US" b="1" i="1" dirty="0" smtClean="0"/>
          </a:p>
          <a:p>
            <a:pPr marL="0" indent="0" algn="l">
              <a:buNone/>
            </a:pPr>
            <a:endParaRPr lang="en-US" sz="1800"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43608" y="1752600"/>
            <a:ext cx="6912768" cy="480370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10787974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562074"/>
          </a:xfrm>
        </p:spPr>
        <p:txBody>
          <a:bodyPr/>
          <a:lstStyle/>
          <a:p>
            <a:r>
              <a:rPr lang="en-US" dirty="0" smtClean="0"/>
              <a:t> </a:t>
            </a:r>
            <a:endParaRPr lang="ar-SA" dirty="0"/>
          </a:p>
        </p:txBody>
      </p:sp>
      <p:sp>
        <p:nvSpPr>
          <p:cNvPr id="3" name="عنصر نائب للمحتوى 2"/>
          <p:cNvSpPr>
            <a:spLocks noGrp="1"/>
          </p:cNvSpPr>
          <p:nvPr>
            <p:ph sz="quarter" idx="1"/>
          </p:nvPr>
        </p:nvSpPr>
        <p:spPr>
          <a:xfrm>
            <a:off x="395536" y="548680"/>
            <a:ext cx="7632848" cy="5411688"/>
          </a:xfrm>
        </p:spPr>
        <p:txBody>
          <a:bodyPr>
            <a:normAutofit/>
          </a:bodyPr>
          <a:lstStyle/>
          <a:p>
            <a:pPr marL="82296" indent="0" algn="l">
              <a:buNone/>
            </a:pPr>
            <a:r>
              <a:rPr lang="en-US" dirty="0" smtClean="0"/>
              <a:t>Establish </a:t>
            </a:r>
            <a:r>
              <a:rPr lang="en-US" dirty="0"/>
              <a:t>our WBS </a:t>
            </a:r>
            <a:endParaRPr lang="en-US" dirty="0" smtClean="0"/>
          </a:p>
          <a:p>
            <a:pPr marL="82296" indent="0" algn="l">
              <a:buNone/>
            </a:pPr>
            <a:r>
              <a:rPr lang="en-US" dirty="0" smtClean="0"/>
              <a:t>Project &gt; </a:t>
            </a:r>
            <a:r>
              <a:rPr lang="en-US" dirty="0" err="1"/>
              <a:t>Wbs</a:t>
            </a:r>
            <a:r>
              <a:rPr lang="en-US" dirty="0"/>
              <a:t> </a:t>
            </a:r>
            <a:r>
              <a:rPr lang="en-US" dirty="0" smtClean="0"/>
              <a:t>&gt; add</a:t>
            </a:r>
          </a:p>
          <a:p>
            <a:pPr marL="82296" indent="0" algn="l">
              <a:buNone/>
            </a:pPr>
            <a:r>
              <a:rPr lang="en-US" sz="1800" dirty="0" smtClean="0"/>
              <a:t> </a:t>
            </a:r>
            <a:endParaRPr lang="ar-SA" sz="18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5536" y="1628800"/>
            <a:ext cx="8208912" cy="48245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96264961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sz="quarter" idx="1"/>
          </p:nvPr>
        </p:nvSpPr>
        <p:spPr>
          <a:xfrm>
            <a:off x="457200" y="476672"/>
            <a:ext cx="7467600" cy="5997280"/>
          </a:xfrm>
        </p:spPr>
        <p:txBody>
          <a:bodyPr>
            <a:normAutofit/>
          </a:bodyPr>
          <a:lstStyle/>
          <a:p>
            <a:pPr marL="0" indent="0" algn="l">
              <a:buNone/>
            </a:pPr>
            <a:r>
              <a:rPr lang="en-US" sz="2000" dirty="0" smtClean="0"/>
              <a:t>We </a:t>
            </a:r>
            <a:r>
              <a:rPr lang="en-US" sz="2000" dirty="0"/>
              <a:t>will enter all activities under each WBS that we already established </a:t>
            </a:r>
            <a:endParaRPr lang="en-US" sz="2000" dirty="0" smtClean="0"/>
          </a:p>
          <a:p>
            <a:pPr marL="0" indent="0" algn="l">
              <a:buNone/>
            </a:pPr>
            <a:r>
              <a:rPr lang="en-US" sz="2000" dirty="0"/>
              <a:t>*</a:t>
            </a:r>
            <a:r>
              <a:rPr lang="en-US" sz="2000" dirty="0" smtClean="0"/>
              <a:t>For </a:t>
            </a:r>
            <a:r>
              <a:rPr lang="en-US" sz="2000" dirty="0"/>
              <a:t>each activity we added , we put the original duration according to our quantities that we calculated in chapter four </a:t>
            </a:r>
            <a:r>
              <a:rPr lang="en-US" sz="2000" dirty="0" smtClean="0"/>
              <a:t>.</a:t>
            </a:r>
          </a:p>
          <a:p>
            <a:pPr marL="0" indent="0" algn="l">
              <a:buNone/>
            </a:pPr>
            <a:r>
              <a:rPr lang="en-US" sz="1800" dirty="0" smtClean="0"/>
              <a:t> </a:t>
            </a:r>
            <a:endParaRPr lang="en-US" sz="18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23047" y="2133600"/>
            <a:ext cx="7772400" cy="4495800"/>
          </a:xfrm>
          <a:prstGeom prst="rect">
            <a:avLst/>
          </a:prstGeom>
        </p:spPr>
      </p:pic>
    </p:spTree>
    <p:extLst>
      <p:ext uri="{BB962C8B-B14F-4D97-AF65-F5344CB8AC3E}">
        <p14:creationId xmlns:p14="http://schemas.microsoft.com/office/powerpoint/2010/main" xmlns="" val="199934866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 </a:t>
            </a:r>
            <a:endParaRPr lang="ar-SA" dirty="0"/>
          </a:p>
        </p:txBody>
      </p:sp>
      <p:sp>
        <p:nvSpPr>
          <p:cNvPr id="3" name="عنصر نائب للمحتوى 2"/>
          <p:cNvSpPr>
            <a:spLocks noGrp="1"/>
          </p:cNvSpPr>
          <p:nvPr>
            <p:ph sz="quarter" idx="1"/>
          </p:nvPr>
        </p:nvSpPr>
        <p:spPr/>
        <p:txBody>
          <a:bodyPr/>
          <a:lstStyle/>
          <a:p>
            <a:pPr marL="82296" indent="0">
              <a:buNone/>
            </a:pPr>
            <a:r>
              <a:rPr lang="en-US" dirty="0" smtClean="0"/>
              <a:t> </a:t>
            </a:r>
            <a:endParaRPr lang="ar-SA" dirty="0"/>
          </a:p>
        </p:txBody>
      </p:sp>
      <p:pic>
        <p:nvPicPr>
          <p:cNvPr id="5" name="Picture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57200" y="381000"/>
            <a:ext cx="7620000" cy="6019799"/>
          </a:xfrm>
          <a:prstGeom prst="rect">
            <a:avLst/>
          </a:prstGeom>
        </p:spPr>
      </p:pic>
    </p:spTree>
    <p:extLst>
      <p:ext uri="{BB962C8B-B14F-4D97-AF65-F5344CB8AC3E}">
        <p14:creationId xmlns:p14="http://schemas.microsoft.com/office/powerpoint/2010/main" xmlns="" val="55296335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 </a:t>
            </a:r>
            <a:endParaRPr lang="ar-SA" dirty="0"/>
          </a:p>
        </p:txBody>
      </p:sp>
      <p:sp>
        <p:nvSpPr>
          <p:cNvPr id="3" name="عنصر نائب للمحتوى 2"/>
          <p:cNvSpPr>
            <a:spLocks noGrp="1"/>
          </p:cNvSpPr>
          <p:nvPr>
            <p:ph sz="quarter" idx="1"/>
          </p:nvPr>
        </p:nvSpPr>
        <p:spPr/>
        <p:txBody>
          <a:bodyPr/>
          <a:lstStyle/>
          <a:p>
            <a:pPr marL="82296" indent="0">
              <a:buNone/>
            </a:pPr>
            <a:r>
              <a:rPr lang="en-US" dirty="0" smtClean="0"/>
              <a:t> </a:t>
            </a:r>
            <a:endParaRPr lang="ar-SA" dirty="0"/>
          </a:p>
        </p:txBody>
      </p:sp>
      <p:pic>
        <p:nvPicPr>
          <p:cNvPr id="5" name="Picture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85800" y="457200"/>
            <a:ext cx="7315200" cy="5943600"/>
          </a:xfrm>
          <a:prstGeom prst="rect">
            <a:avLst/>
          </a:prstGeom>
        </p:spPr>
      </p:pic>
    </p:spTree>
    <p:extLst>
      <p:ext uri="{BB962C8B-B14F-4D97-AF65-F5344CB8AC3E}">
        <p14:creationId xmlns:p14="http://schemas.microsoft.com/office/powerpoint/2010/main" xmlns="" val="1809404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600" b="1" u="sng" dirty="0" smtClean="0">
                <a:solidFill>
                  <a:srgbClr val="C00000"/>
                </a:solidFill>
              </a:rPr>
              <a:t>Project life cycle</a:t>
            </a:r>
            <a:endParaRPr lang="en-US" sz="3600" u="sng" dirty="0">
              <a:solidFill>
                <a:srgbClr val="C00000"/>
              </a:solidFill>
            </a:endParaRPr>
          </a:p>
        </p:txBody>
      </p:sp>
      <p:sp>
        <p:nvSpPr>
          <p:cNvPr id="3" name="عنصر نائب للمحتوى 2"/>
          <p:cNvSpPr>
            <a:spLocks noGrp="1"/>
          </p:cNvSpPr>
          <p:nvPr>
            <p:ph sz="quarter" idx="1"/>
          </p:nvPr>
        </p:nvSpPr>
        <p:spPr/>
        <p:txBody>
          <a:bodyPr>
            <a:normAutofit/>
          </a:bodyPr>
          <a:lstStyle/>
          <a:p>
            <a:pPr algn="l">
              <a:buNone/>
            </a:pPr>
            <a:r>
              <a:rPr lang="en-US" dirty="0" smtClean="0">
                <a:latin typeface="Times New Roman" pitchFamily="18" charset="0"/>
                <a:cs typeface="Times New Roman" pitchFamily="18" charset="0"/>
              </a:rPr>
              <a:t>The project life cycle is “The sequence of phases through which the project will evolve.</a:t>
            </a:r>
          </a:p>
          <a:p>
            <a:pPr algn="l">
              <a:buNone/>
            </a:pPr>
            <a:r>
              <a:rPr lang="en-US" dirty="0" smtClean="0">
                <a:latin typeface="Times New Roman" pitchFamily="18" charset="0"/>
                <a:cs typeface="Times New Roman" pitchFamily="18" charset="0"/>
              </a:rPr>
              <a:t>these are the most common phases that many projects go through :</a:t>
            </a:r>
          </a:p>
          <a:p>
            <a:pPr algn="l">
              <a:buNone/>
            </a:pPr>
            <a:r>
              <a:rPr lang="en-US" dirty="0" smtClean="0">
                <a:latin typeface="Times New Roman" pitchFamily="18" charset="0"/>
                <a:cs typeface="Times New Roman" pitchFamily="18" charset="0"/>
              </a:rPr>
              <a:t>* Initiation phase</a:t>
            </a:r>
          </a:p>
          <a:p>
            <a:pPr algn="l">
              <a:buNone/>
            </a:pPr>
            <a:r>
              <a:rPr lang="en-US" dirty="0" smtClean="0">
                <a:latin typeface="Times New Roman" pitchFamily="18" charset="0"/>
                <a:cs typeface="Times New Roman" pitchFamily="18" charset="0"/>
              </a:rPr>
              <a:t>* Planning phase</a:t>
            </a:r>
          </a:p>
          <a:p>
            <a:pPr algn="l">
              <a:buNone/>
            </a:pPr>
            <a:r>
              <a:rPr lang="en-US" dirty="0" smtClean="0">
                <a:latin typeface="Times New Roman" pitchFamily="18" charset="0"/>
                <a:cs typeface="Times New Roman" pitchFamily="18" charset="0"/>
              </a:rPr>
              <a:t>* Executing phase</a:t>
            </a:r>
          </a:p>
          <a:p>
            <a:pPr algn="l">
              <a:buNone/>
            </a:pPr>
            <a:r>
              <a:rPr lang="en-US" dirty="0" smtClean="0">
                <a:latin typeface="Times New Roman" pitchFamily="18" charset="0"/>
                <a:cs typeface="Times New Roman" pitchFamily="18" charset="0"/>
              </a:rPr>
              <a:t>* Closing phas</a:t>
            </a:r>
            <a:r>
              <a:rPr lang="en-US" dirty="0" smtClean="0"/>
              <a:t>e</a:t>
            </a:r>
            <a:endParaRPr lang="en-US"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t> </a:t>
            </a:r>
            <a:endParaRPr lang="en-US" dirty="0"/>
          </a:p>
        </p:txBody>
      </p:sp>
      <p:pic>
        <p:nvPicPr>
          <p:cNvPr id="4" name="Content Placeholder 3"/>
          <p:cNvPicPr>
            <a:picLocks noGrp="1" noChangeAspect="1"/>
          </p:cNvPicPr>
          <p:nvPr>
            <p:ph sz="quarter" idx="1"/>
          </p:nvPr>
        </p:nvPicPr>
        <p:blipFill>
          <a:blip r:embed="rId2" cstate="print">
            <a:extLst>
              <a:ext uri="{28A0092B-C50C-407E-A947-70E740481C1C}">
                <a14:useLocalDpi xmlns:a14="http://schemas.microsoft.com/office/drawing/2010/main" xmlns="" val="0"/>
              </a:ext>
            </a:extLst>
          </a:blip>
          <a:stretch>
            <a:fillRect/>
          </a:stretch>
        </p:blipFill>
        <p:spPr>
          <a:xfrm>
            <a:off x="457200" y="381000"/>
            <a:ext cx="7467600" cy="5943600"/>
          </a:xfrm>
        </p:spPr>
      </p:pic>
    </p:spTree>
    <p:extLst>
      <p:ext uri="{BB962C8B-B14F-4D97-AF65-F5344CB8AC3E}">
        <p14:creationId xmlns:p14="http://schemas.microsoft.com/office/powerpoint/2010/main" xmlns="" val="3565786645"/>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dirty="0" smtClean="0"/>
              <a:t> </a:t>
            </a:r>
            <a:endParaRPr lang="en-US" dirty="0"/>
          </a:p>
        </p:txBody>
      </p:sp>
      <p:pic>
        <p:nvPicPr>
          <p:cNvPr id="4" name="Content Placeholder 3"/>
          <p:cNvPicPr>
            <a:picLocks noGrp="1" noChangeAspect="1"/>
          </p:cNvPicPr>
          <p:nvPr>
            <p:ph sz="quarter" idx="1"/>
          </p:nvPr>
        </p:nvPicPr>
        <p:blipFill>
          <a:blip r:embed="rId2" cstate="print">
            <a:extLst>
              <a:ext uri="{28A0092B-C50C-407E-A947-70E740481C1C}">
                <a14:useLocalDpi xmlns:a14="http://schemas.microsoft.com/office/drawing/2010/main" xmlns="" val="0"/>
              </a:ext>
            </a:extLst>
          </a:blip>
          <a:stretch>
            <a:fillRect/>
          </a:stretch>
        </p:blipFill>
        <p:spPr>
          <a:xfrm>
            <a:off x="457200" y="381000"/>
            <a:ext cx="7620000" cy="5943600"/>
          </a:xfrm>
        </p:spPr>
      </p:pic>
    </p:spTree>
    <p:extLst>
      <p:ext uri="{BB962C8B-B14F-4D97-AF65-F5344CB8AC3E}">
        <p14:creationId xmlns:p14="http://schemas.microsoft.com/office/powerpoint/2010/main" xmlns="" val="189368921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p>
        </p:txBody>
      </p:sp>
      <p:sp>
        <p:nvSpPr>
          <p:cNvPr id="3" name="Content Placeholder 2"/>
          <p:cNvSpPr>
            <a:spLocks noGrp="1"/>
          </p:cNvSpPr>
          <p:nvPr>
            <p:ph sz="quarter" idx="1"/>
          </p:nvPr>
        </p:nvSpPr>
        <p:spPr>
          <a:xfrm>
            <a:off x="457200" y="692696"/>
            <a:ext cx="7467600" cy="5781256"/>
          </a:xfrm>
        </p:spPr>
        <p:txBody>
          <a:bodyPr/>
          <a:lstStyle/>
          <a:p>
            <a:pPr marL="0" indent="0" algn="l">
              <a:buNone/>
            </a:pPr>
            <a:r>
              <a:rPr lang="en-US" sz="3600" b="1" u="sng" dirty="0" smtClean="0">
                <a:solidFill>
                  <a:srgbClr val="C00000"/>
                </a:solidFill>
                <a:cs typeface="+mj-cs"/>
              </a:rPr>
              <a:t>Final result : </a:t>
            </a:r>
          </a:p>
          <a:p>
            <a:pPr marL="0" indent="0" algn="l">
              <a:buNone/>
            </a:pPr>
            <a:endParaRPr lang="en-US" dirty="0"/>
          </a:p>
          <a:p>
            <a:pPr marL="0" indent="0" algn="l">
              <a:buNone/>
            </a:pPr>
            <a:endParaRPr lang="en-US" dirty="0" smtClean="0"/>
          </a:p>
          <a:p>
            <a:pPr marL="0" indent="0" algn="l">
              <a:buNone/>
            </a:pPr>
            <a:endParaRPr lang="en-US"/>
          </a:p>
          <a:p>
            <a:pPr marL="0" indent="0" algn="l">
              <a:buNone/>
            </a:pPr>
            <a:r>
              <a:rPr lang="en-US" smtClean="0"/>
              <a:t>* </a:t>
            </a:r>
            <a:r>
              <a:rPr lang="en-US" dirty="0" smtClean="0"/>
              <a:t>We </a:t>
            </a:r>
            <a:r>
              <a:rPr lang="en-US" dirty="0"/>
              <a:t>took the total duration in terms of working days from the contractor and it assumed to be 395 </a:t>
            </a:r>
            <a:r>
              <a:rPr lang="en-US" dirty="0" smtClean="0"/>
              <a:t>days</a:t>
            </a:r>
            <a:r>
              <a:rPr lang="en-US" smtClean="0"/>
              <a:t>. </a:t>
            </a:r>
            <a:endParaRPr lang="en-US" dirty="0" smtClean="0"/>
          </a:p>
        </p:txBody>
      </p:sp>
    </p:spTree>
    <p:extLst>
      <p:ext uri="{BB962C8B-B14F-4D97-AF65-F5344CB8AC3E}">
        <p14:creationId xmlns:p14="http://schemas.microsoft.com/office/powerpoint/2010/main" xmlns="" val="117310361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3210</TotalTime>
  <Words>2419</Words>
  <Application>Microsoft Office PowerPoint</Application>
  <PresentationFormat>On-screen Show (4:3)</PresentationFormat>
  <Paragraphs>483</Paragraphs>
  <Slides>92</Slides>
  <Notes>3</Notes>
  <HiddenSlides>0</HiddenSlides>
  <MMClips>0</MMClips>
  <ScaleCrop>false</ScaleCrop>
  <HeadingPairs>
    <vt:vector size="4" baseType="variant">
      <vt:variant>
        <vt:lpstr>Theme</vt:lpstr>
      </vt:variant>
      <vt:variant>
        <vt:i4>1</vt:i4>
      </vt:variant>
      <vt:variant>
        <vt:lpstr>Slide Titles</vt:lpstr>
      </vt:variant>
      <vt:variant>
        <vt:i4>92</vt:i4>
      </vt:variant>
    </vt:vector>
  </HeadingPairs>
  <TitlesOfParts>
    <vt:vector size="93" baseType="lpstr">
      <vt:lpstr>مشربية</vt:lpstr>
      <vt:lpstr>  </vt:lpstr>
      <vt:lpstr>Slide 2</vt:lpstr>
      <vt:lpstr>Project management </vt:lpstr>
      <vt:lpstr>Understanding Project &amp; Management</vt:lpstr>
      <vt:lpstr>Project Resources</vt:lpstr>
      <vt:lpstr>Project Constraints</vt:lpstr>
      <vt:lpstr>Definition of Project Management</vt:lpstr>
      <vt:lpstr>Management functions</vt:lpstr>
      <vt:lpstr>Project life cycle</vt:lpstr>
      <vt:lpstr>Introduction of our project </vt:lpstr>
      <vt:lpstr>Slide 11</vt:lpstr>
      <vt:lpstr>Slide 12</vt:lpstr>
      <vt:lpstr>* Time line of the project</vt:lpstr>
      <vt:lpstr>Work Breakdown Structure</vt:lpstr>
      <vt:lpstr>WBS In Our Project</vt:lpstr>
      <vt:lpstr> </vt:lpstr>
      <vt:lpstr>Quantity surveying</vt:lpstr>
      <vt:lpstr>The Quantity Surveyor</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Cost Estimating</vt:lpstr>
      <vt:lpstr>Definition of cost estimating </vt:lpstr>
      <vt:lpstr>principles of cost estimating</vt:lpstr>
      <vt:lpstr>Slide 66</vt:lpstr>
      <vt:lpstr>Slide 67</vt:lpstr>
      <vt:lpstr>Slide 68</vt:lpstr>
      <vt:lpstr>Slide 69</vt:lpstr>
      <vt:lpstr>Slide 70</vt:lpstr>
      <vt:lpstr>Slide 71</vt:lpstr>
      <vt:lpstr>Slide 72</vt:lpstr>
      <vt:lpstr>Slide 73</vt:lpstr>
      <vt:lpstr>Scheduling</vt:lpstr>
      <vt:lpstr>Criteria of project schedule</vt:lpstr>
      <vt:lpstr>Steps to Schedule a project </vt:lpstr>
      <vt:lpstr>Methodology:</vt:lpstr>
      <vt:lpstr>Slide 78</vt:lpstr>
      <vt:lpstr>Primavera Management Software</vt:lpstr>
      <vt:lpstr>Advantages of Primavera</vt:lpstr>
      <vt:lpstr> </vt:lpstr>
      <vt:lpstr> </vt:lpstr>
      <vt:lpstr> </vt:lpstr>
      <vt:lpstr> </vt:lpstr>
      <vt:lpstr> </vt:lpstr>
      <vt:lpstr> </vt:lpstr>
      <vt:lpstr> </vt:lpstr>
      <vt:lpstr> </vt:lpstr>
      <vt:lpstr> </vt:lpstr>
      <vt:lpstr> </vt:lpstr>
      <vt:lpstr> </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almazar</dc:creator>
  <cp:lastModifiedBy>majd</cp:lastModifiedBy>
  <cp:revision>190</cp:revision>
  <dcterms:created xsi:type="dcterms:W3CDTF">2017-04-29T07:00:52Z</dcterms:created>
  <dcterms:modified xsi:type="dcterms:W3CDTF">2017-12-20T01:56:26Z</dcterms:modified>
</cp:coreProperties>
</file>