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80" r:id="rId1"/>
  </p:sldMasterIdLst>
  <p:notesMasterIdLst>
    <p:notesMasterId r:id="rId20"/>
  </p:notes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BC9B1B9-0D81-4931-AD48-85C7EB3C6C74}" type="datetimeFigureOut">
              <a:rPr lang="ar-JO" smtClean="0"/>
              <a:pPr/>
              <a:t>11/08/1437</a:t>
            </a:fld>
            <a:endParaRPr lang="ar-J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76C05F9-BD81-401D-8D47-469338796AC2}" type="slidenum">
              <a:rPr lang="ar-JO" smtClean="0"/>
              <a:pPr/>
              <a:t>‹#›</a:t>
            </a:fld>
            <a:endParaRPr lang="ar-JO"/>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 load </a:t>
            </a:r>
            <a:endParaRPr lang="ar-JO" dirty="0"/>
          </a:p>
        </p:txBody>
      </p:sp>
      <p:sp>
        <p:nvSpPr>
          <p:cNvPr id="4" name="Slide Number Placeholder 3"/>
          <p:cNvSpPr>
            <a:spLocks noGrp="1"/>
          </p:cNvSpPr>
          <p:nvPr>
            <p:ph type="sldNum" sz="quarter" idx="10"/>
          </p:nvPr>
        </p:nvSpPr>
        <p:spPr/>
        <p:txBody>
          <a:bodyPr/>
          <a:lstStyle/>
          <a:p>
            <a:fld id="{E76C05F9-BD81-401D-8D47-469338796AC2}" type="slidenum">
              <a:rPr lang="ar-JO" smtClean="0"/>
              <a:pPr/>
              <a:t>3</a:t>
            </a:fld>
            <a:endParaRPr lang="ar-J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23361C6-6003-45AE-9ABC-1DC4B5BC565F}" type="datetimeFigureOut">
              <a:rPr lang="ar-JO" smtClean="0"/>
              <a:pPr/>
              <a:t>11/08/1437</a:t>
            </a:fld>
            <a:endParaRPr lang="ar-JO"/>
          </a:p>
        </p:txBody>
      </p:sp>
      <p:sp>
        <p:nvSpPr>
          <p:cNvPr id="19" name="Footer Placeholder 18"/>
          <p:cNvSpPr>
            <a:spLocks noGrp="1"/>
          </p:cNvSpPr>
          <p:nvPr>
            <p:ph type="ftr" sz="quarter" idx="11"/>
          </p:nvPr>
        </p:nvSpPr>
        <p:spPr/>
        <p:txBody>
          <a:bodyPr/>
          <a:lstStyle/>
          <a:p>
            <a:endParaRPr lang="ar-JO"/>
          </a:p>
        </p:txBody>
      </p:sp>
      <p:sp>
        <p:nvSpPr>
          <p:cNvPr id="27" name="Slide Number Placeholder 26"/>
          <p:cNvSpPr>
            <a:spLocks noGrp="1"/>
          </p:cNvSpPr>
          <p:nvPr>
            <p:ph type="sldNum" sz="quarter" idx="12"/>
          </p:nvPr>
        </p:nvSpPr>
        <p:spPr/>
        <p:txBody>
          <a:bodyPr/>
          <a:lstStyle/>
          <a:p>
            <a:fld id="{C4FA5A21-A7ED-4D1B-834B-DACD4A6C3901}" type="slidenum">
              <a:rPr lang="ar-JO" smtClean="0"/>
              <a:pPr/>
              <a:t>‹#›</a:t>
            </a:fld>
            <a:endParaRPr lang="ar-JO"/>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3361C6-6003-45AE-9ABC-1DC4B5BC565F}" type="datetimeFigureOut">
              <a:rPr lang="ar-JO" smtClean="0"/>
              <a:pPr/>
              <a:t>11/08/1437</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C4FA5A21-A7ED-4D1B-834B-DACD4A6C3901}" type="slidenum">
              <a:rPr lang="ar-JO" smtClean="0"/>
              <a:pPr/>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3361C6-6003-45AE-9ABC-1DC4B5BC565F}" type="datetimeFigureOut">
              <a:rPr lang="ar-JO" smtClean="0"/>
              <a:pPr/>
              <a:t>11/08/1437</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C4FA5A21-A7ED-4D1B-834B-DACD4A6C3901}" type="slidenum">
              <a:rPr lang="ar-JO" smtClean="0"/>
              <a:pPr/>
              <a:t>‹#›</a:t>
            </a:fld>
            <a:endParaRPr lang="ar-J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3361C6-6003-45AE-9ABC-1DC4B5BC565F}" type="datetimeFigureOut">
              <a:rPr lang="ar-JO" smtClean="0"/>
              <a:pPr/>
              <a:t>11/08/1437</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C4FA5A21-A7ED-4D1B-834B-DACD4A6C3901}" type="slidenum">
              <a:rPr lang="ar-JO" smtClean="0"/>
              <a:pPr/>
              <a:t>‹#›</a:t>
            </a:fld>
            <a:endParaRPr lang="ar-J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23361C6-6003-45AE-9ABC-1DC4B5BC565F}" type="datetimeFigureOut">
              <a:rPr lang="ar-JO" smtClean="0"/>
              <a:pPr/>
              <a:t>11/08/1437</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C4FA5A21-A7ED-4D1B-834B-DACD4A6C3901}" type="slidenum">
              <a:rPr lang="ar-JO" smtClean="0"/>
              <a:pPr/>
              <a:t>‹#›</a:t>
            </a:fld>
            <a:endParaRPr lang="ar-JO"/>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23361C6-6003-45AE-9ABC-1DC4B5BC565F}" type="datetimeFigureOut">
              <a:rPr lang="ar-JO" smtClean="0"/>
              <a:pPr/>
              <a:t>11/08/1437</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C4FA5A21-A7ED-4D1B-834B-DACD4A6C3901}" type="slidenum">
              <a:rPr lang="ar-JO" smtClean="0"/>
              <a:pPr/>
              <a:t>‹#›</a:t>
            </a:fld>
            <a:endParaRPr lang="ar-J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23361C6-6003-45AE-9ABC-1DC4B5BC565F}" type="datetimeFigureOut">
              <a:rPr lang="ar-JO" smtClean="0"/>
              <a:pPr/>
              <a:t>11/08/1437</a:t>
            </a:fld>
            <a:endParaRPr lang="ar-JO"/>
          </a:p>
        </p:txBody>
      </p:sp>
      <p:sp>
        <p:nvSpPr>
          <p:cNvPr id="8" name="Footer Placeholder 7"/>
          <p:cNvSpPr>
            <a:spLocks noGrp="1"/>
          </p:cNvSpPr>
          <p:nvPr>
            <p:ph type="ftr" sz="quarter" idx="11"/>
          </p:nvPr>
        </p:nvSpPr>
        <p:spPr/>
        <p:txBody>
          <a:bodyPr/>
          <a:lstStyle/>
          <a:p>
            <a:endParaRPr lang="ar-JO"/>
          </a:p>
        </p:txBody>
      </p:sp>
      <p:sp>
        <p:nvSpPr>
          <p:cNvPr id="9" name="Slide Number Placeholder 8"/>
          <p:cNvSpPr>
            <a:spLocks noGrp="1"/>
          </p:cNvSpPr>
          <p:nvPr>
            <p:ph type="sldNum" sz="quarter" idx="12"/>
          </p:nvPr>
        </p:nvSpPr>
        <p:spPr/>
        <p:txBody>
          <a:bodyPr/>
          <a:lstStyle/>
          <a:p>
            <a:fld id="{C4FA5A21-A7ED-4D1B-834B-DACD4A6C3901}" type="slidenum">
              <a:rPr lang="ar-JO" smtClean="0"/>
              <a:pPr/>
              <a:t>‹#›</a:t>
            </a:fld>
            <a:endParaRPr lang="ar-J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23361C6-6003-45AE-9ABC-1DC4B5BC565F}" type="datetimeFigureOut">
              <a:rPr lang="ar-JO" smtClean="0"/>
              <a:pPr/>
              <a:t>11/08/1437</a:t>
            </a:fld>
            <a:endParaRPr lang="ar-JO"/>
          </a:p>
        </p:txBody>
      </p:sp>
      <p:sp>
        <p:nvSpPr>
          <p:cNvPr id="4" name="Footer Placeholder 3"/>
          <p:cNvSpPr>
            <a:spLocks noGrp="1"/>
          </p:cNvSpPr>
          <p:nvPr>
            <p:ph type="ftr" sz="quarter" idx="11"/>
          </p:nvPr>
        </p:nvSpPr>
        <p:spPr/>
        <p:txBody>
          <a:bodyPr/>
          <a:lstStyle/>
          <a:p>
            <a:endParaRPr lang="ar-JO"/>
          </a:p>
        </p:txBody>
      </p:sp>
      <p:sp>
        <p:nvSpPr>
          <p:cNvPr id="5" name="Slide Number Placeholder 4"/>
          <p:cNvSpPr>
            <a:spLocks noGrp="1"/>
          </p:cNvSpPr>
          <p:nvPr>
            <p:ph type="sldNum" sz="quarter" idx="12"/>
          </p:nvPr>
        </p:nvSpPr>
        <p:spPr/>
        <p:txBody>
          <a:bodyPr/>
          <a:lstStyle/>
          <a:p>
            <a:fld id="{C4FA5A21-A7ED-4D1B-834B-DACD4A6C3901}" type="slidenum">
              <a:rPr lang="ar-JO" smtClean="0"/>
              <a:pPr/>
              <a:t>‹#›</a:t>
            </a:fld>
            <a:endParaRPr lang="ar-J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3361C6-6003-45AE-9ABC-1DC4B5BC565F}" type="datetimeFigureOut">
              <a:rPr lang="ar-JO" smtClean="0"/>
              <a:pPr/>
              <a:t>11/08/1437</a:t>
            </a:fld>
            <a:endParaRPr lang="ar-JO"/>
          </a:p>
        </p:txBody>
      </p:sp>
      <p:sp>
        <p:nvSpPr>
          <p:cNvPr id="3" name="Footer Placeholder 2"/>
          <p:cNvSpPr>
            <a:spLocks noGrp="1"/>
          </p:cNvSpPr>
          <p:nvPr>
            <p:ph type="ftr" sz="quarter" idx="11"/>
          </p:nvPr>
        </p:nvSpPr>
        <p:spPr/>
        <p:txBody>
          <a:bodyPr/>
          <a:lstStyle/>
          <a:p>
            <a:endParaRPr lang="ar-JO"/>
          </a:p>
        </p:txBody>
      </p:sp>
      <p:sp>
        <p:nvSpPr>
          <p:cNvPr id="4" name="Slide Number Placeholder 3"/>
          <p:cNvSpPr>
            <a:spLocks noGrp="1"/>
          </p:cNvSpPr>
          <p:nvPr>
            <p:ph type="sldNum" sz="quarter" idx="12"/>
          </p:nvPr>
        </p:nvSpPr>
        <p:spPr/>
        <p:txBody>
          <a:bodyPr/>
          <a:lstStyle/>
          <a:p>
            <a:fld id="{C4FA5A21-A7ED-4D1B-834B-DACD4A6C3901}" type="slidenum">
              <a:rPr lang="ar-JO" smtClean="0"/>
              <a:pPr/>
              <a:t>‹#›</a:t>
            </a:fld>
            <a:endParaRPr lang="ar-J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23361C6-6003-45AE-9ABC-1DC4B5BC565F}" type="datetimeFigureOut">
              <a:rPr lang="ar-JO" smtClean="0"/>
              <a:pPr/>
              <a:t>11/08/1437</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C4FA5A21-A7ED-4D1B-834B-DACD4A6C3901}" type="slidenum">
              <a:rPr lang="ar-JO" smtClean="0"/>
              <a:pPr/>
              <a:t>‹#›</a:t>
            </a:fld>
            <a:endParaRPr lang="ar-J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23361C6-6003-45AE-9ABC-1DC4B5BC565F}" type="datetimeFigureOut">
              <a:rPr lang="ar-JO" smtClean="0"/>
              <a:pPr/>
              <a:t>11/08/1437</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a:xfrm>
            <a:off x="8077200" y="6356350"/>
            <a:ext cx="609600" cy="365125"/>
          </a:xfrm>
        </p:spPr>
        <p:txBody>
          <a:bodyPr/>
          <a:lstStyle/>
          <a:p>
            <a:fld id="{C4FA5A21-A7ED-4D1B-834B-DACD4A6C3901}" type="slidenum">
              <a:rPr lang="ar-JO" smtClean="0"/>
              <a:pPr/>
              <a:t>‹#›</a:t>
            </a:fld>
            <a:endParaRPr lang="ar-JO"/>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23361C6-6003-45AE-9ABC-1DC4B5BC565F}" type="datetimeFigureOut">
              <a:rPr lang="ar-JO" smtClean="0"/>
              <a:pPr/>
              <a:t>11/08/1437</a:t>
            </a:fld>
            <a:endParaRPr lang="ar-JO"/>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JO"/>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4FA5A21-A7ED-4D1B-834B-DACD4A6C3901}" type="slidenum">
              <a:rPr lang="ar-JO" smtClean="0"/>
              <a:pPr/>
              <a:t>‹#›</a:t>
            </a:fld>
            <a:endParaRPr lang="ar-JO"/>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hyperlink" Target="http://www.najah.ed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158" y="0"/>
            <a:ext cx="8286808" cy="1138773"/>
          </a:xfrm>
          <a:prstGeom prst="rect">
            <a:avLst/>
          </a:prstGeom>
          <a:noFill/>
        </p:spPr>
        <p:txBody>
          <a:bodyPr wrap="square" rtlCol="1">
            <a:spAutoFit/>
          </a:bodyPr>
          <a:lstStyle/>
          <a:p>
            <a:pPr algn="ctr"/>
            <a:r>
              <a:rPr lang="ar-JO" sz="3200" b="1" dirty="0" smtClean="0">
                <a:ln w="12700">
                  <a:solidFill>
                    <a:schemeClr val="tx2">
                      <a:satMod val="155000"/>
                    </a:schemeClr>
                  </a:solidFill>
                  <a:prstDash val="solid"/>
                </a:ln>
                <a:solidFill>
                  <a:schemeClr val="bg1">
                    <a:lumMod val="85000"/>
                    <a:lumOff val="15000"/>
                  </a:schemeClr>
                </a:solidFill>
                <a:effectLst>
                  <a:outerShdw blurRad="41275" dist="20320" dir="1800000" algn="tl" rotWithShape="0">
                    <a:srgbClr val="000000">
                      <a:alpha val="40000"/>
                    </a:srgbClr>
                  </a:outerShdw>
                </a:effectLst>
              </a:rPr>
              <a:t>بسم الله الرحمن الرحيم </a:t>
            </a:r>
          </a:p>
          <a:p>
            <a:pPr algn="ctr"/>
            <a:endParaRPr lang="ar-JO"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a:endParaRPr lang="ar-JO"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5" name="Picture 4" descr="logo">
            <a:hlinkClick r:id="rId2"/>
          </p:cNvPr>
          <p:cNvPicPr/>
          <p:nvPr/>
        </p:nvPicPr>
        <p:blipFill>
          <a:blip r:embed="rId3" cstate="print"/>
          <a:srcRect/>
          <a:stretch>
            <a:fillRect/>
          </a:stretch>
        </p:blipFill>
        <p:spPr bwMode="auto">
          <a:xfrm>
            <a:off x="3714744" y="642918"/>
            <a:ext cx="1714512" cy="1643074"/>
          </a:xfrm>
          <a:prstGeom prst="rect">
            <a:avLst/>
          </a:prstGeom>
          <a:noFill/>
          <a:ln w="9525">
            <a:noFill/>
            <a:miter lim="800000"/>
            <a:headEnd/>
            <a:tailEnd/>
          </a:ln>
        </p:spPr>
      </p:pic>
      <p:sp>
        <p:nvSpPr>
          <p:cNvPr id="6" name="TextBox 5"/>
          <p:cNvSpPr txBox="1"/>
          <p:nvPr/>
        </p:nvSpPr>
        <p:spPr>
          <a:xfrm>
            <a:off x="642910" y="2357430"/>
            <a:ext cx="7715304" cy="2831544"/>
          </a:xfrm>
          <a:prstGeom prst="rect">
            <a:avLst/>
          </a:prstGeom>
          <a:noFill/>
        </p:spPr>
        <p:txBody>
          <a:bodyPr wrap="square" rtlCol="1">
            <a:spAutoFit/>
          </a:bodyPr>
          <a:lstStyle/>
          <a:p>
            <a:pPr algn="ctr" rtl="0"/>
            <a:r>
              <a:rPr lang="en-US" b="1" dirty="0" smtClean="0">
                <a:solidFill>
                  <a:srgbClr val="FFFF00"/>
                </a:solidFill>
              </a:rPr>
              <a:t>An-</a:t>
            </a:r>
            <a:r>
              <a:rPr lang="en-US" b="1" dirty="0" err="1" smtClean="0">
                <a:solidFill>
                  <a:srgbClr val="FFFF00"/>
                </a:solidFill>
              </a:rPr>
              <a:t>Najah</a:t>
            </a:r>
            <a:r>
              <a:rPr lang="en-US" b="1" dirty="0" smtClean="0">
                <a:solidFill>
                  <a:srgbClr val="FFFF00"/>
                </a:solidFill>
              </a:rPr>
              <a:t> </a:t>
            </a:r>
            <a:r>
              <a:rPr lang="en-US" b="1" dirty="0">
                <a:solidFill>
                  <a:srgbClr val="FFFF00"/>
                </a:solidFill>
              </a:rPr>
              <a:t>National University</a:t>
            </a:r>
            <a:endParaRPr lang="en-US" dirty="0">
              <a:solidFill>
                <a:srgbClr val="FFFF00"/>
              </a:solidFill>
            </a:endParaRPr>
          </a:p>
          <a:p>
            <a:pPr algn="ctr" rtl="0"/>
            <a:r>
              <a:rPr lang="en-US" b="1" dirty="0">
                <a:solidFill>
                  <a:srgbClr val="FFFF00"/>
                </a:solidFill>
              </a:rPr>
              <a:t>Engineering college</a:t>
            </a:r>
            <a:endParaRPr lang="en-US" dirty="0">
              <a:solidFill>
                <a:srgbClr val="FFFF00"/>
              </a:solidFill>
            </a:endParaRPr>
          </a:p>
          <a:p>
            <a:pPr algn="ctr" rtl="0"/>
            <a:r>
              <a:rPr lang="en-US" b="1" dirty="0">
                <a:solidFill>
                  <a:srgbClr val="FFFF00"/>
                </a:solidFill>
              </a:rPr>
              <a:t>Civil engineering </a:t>
            </a:r>
            <a:r>
              <a:rPr lang="en-US" b="1" dirty="0" smtClean="0">
                <a:solidFill>
                  <a:srgbClr val="FFFF00"/>
                </a:solidFill>
              </a:rPr>
              <a:t>department</a:t>
            </a:r>
          </a:p>
          <a:p>
            <a:pPr algn="ctr" rtl="0"/>
            <a:endParaRPr lang="en-US" dirty="0"/>
          </a:p>
          <a:p>
            <a:pPr algn="ctr"/>
            <a:r>
              <a:rPr lang="en-US" sz="2800" b="1" dirty="0">
                <a:solidFill>
                  <a:srgbClr val="FF0000"/>
                </a:solidFill>
              </a:rPr>
              <a:t>Foundation Design of Al – </a:t>
            </a:r>
            <a:r>
              <a:rPr lang="en-US" sz="2800" b="1" dirty="0" err="1">
                <a:solidFill>
                  <a:srgbClr val="FF0000"/>
                </a:solidFill>
              </a:rPr>
              <a:t>Jasser</a:t>
            </a:r>
            <a:r>
              <a:rPr lang="en-US" sz="2800" b="1" dirty="0">
                <a:solidFill>
                  <a:srgbClr val="FF0000"/>
                </a:solidFill>
              </a:rPr>
              <a:t> Building </a:t>
            </a:r>
          </a:p>
          <a:p>
            <a:pPr algn="ctr"/>
            <a:r>
              <a:rPr lang="en-US" b="1" dirty="0"/>
              <a:t> </a:t>
            </a:r>
            <a:endParaRPr lang="en-US" dirty="0"/>
          </a:p>
          <a:p>
            <a:pPr algn="ctr"/>
            <a:r>
              <a:rPr lang="en-US" b="1" dirty="0"/>
              <a:t> </a:t>
            </a:r>
            <a:endParaRPr lang="en-US" dirty="0"/>
          </a:p>
          <a:p>
            <a:pPr algn="ctr"/>
            <a:r>
              <a:rPr lang="en-US" sz="2400" b="1" dirty="0">
                <a:solidFill>
                  <a:srgbClr val="002060"/>
                </a:solidFill>
              </a:rPr>
              <a:t>Submitted to : Dr. </a:t>
            </a:r>
            <a:r>
              <a:rPr lang="en-US" sz="2400" b="1" dirty="0" err="1">
                <a:solidFill>
                  <a:srgbClr val="002060"/>
                </a:solidFill>
              </a:rPr>
              <a:t>Isam</a:t>
            </a:r>
            <a:r>
              <a:rPr lang="en-US" sz="2400" b="1" dirty="0">
                <a:solidFill>
                  <a:srgbClr val="002060"/>
                </a:solidFill>
              </a:rPr>
              <a:t> </a:t>
            </a:r>
            <a:r>
              <a:rPr lang="en-US" sz="2400" b="1" dirty="0" err="1">
                <a:solidFill>
                  <a:srgbClr val="002060"/>
                </a:solidFill>
              </a:rPr>
              <a:t>Jardaneh</a:t>
            </a:r>
            <a:endParaRPr lang="en-US" sz="2400" dirty="0">
              <a:solidFill>
                <a:srgbClr val="002060"/>
              </a:solidFill>
            </a:endParaRPr>
          </a:p>
          <a:p>
            <a:pPr algn="l"/>
            <a:endParaRPr lang="ar-JO" dirty="0"/>
          </a:p>
        </p:txBody>
      </p:sp>
      <p:sp>
        <p:nvSpPr>
          <p:cNvPr id="8" name="Rectangle 7"/>
          <p:cNvSpPr/>
          <p:nvPr/>
        </p:nvSpPr>
        <p:spPr>
          <a:xfrm>
            <a:off x="1357290" y="5214950"/>
            <a:ext cx="6688307" cy="1077218"/>
          </a:xfrm>
          <a:prstGeom prst="rect">
            <a:avLst/>
          </a:prstGeom>
          <a:noFill/>
        </p:spPr>
        <p:txBody>
          <a:bodyPr wrap="square" lIns="91440" tIns="45720" rIns="91440" bIns="45720">
            <a:spAutoFit/>
          </a:bodyPr>
          <a:lstStyle/>
          <a:p>
            <a:pPr algn="ctr"/>
            <a:r>
              <a:rPr lang="en-US" sz="3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Prepared by: </a:t>
            </a:r>
          </a:p>
          <a:p>
            <a:pPr algn="ctr"/>
            <a:r>
              <a:rPr lang="en-US" sz="3200" b="1" cap="none" spc="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Sulayman</a:t>
            </a:r>
            <a:r>
              <a:rPr lang="en-US" sz="3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3200" b="1" cap="none" spc="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Hamad</a:t>
            </a:r>
            <a:r>
              <a:rPr lang="en-US" sz="3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ar-JO" sz="32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500297" y="571468"/>
          <a:ext cx="4929223" cy="6467235"/>
        </p:xfrm>
        <a:graphic>
          <a:graphicData uri="http://schemas.openxmlformats.org/drawingml/2006/table">
            <a:tbl>
              <a:tblPr rtl="1"/>
              <a:tblGrid>
                <a:gridCol w="1247646"/>
                <a:gridCol w="2127133"/>
                <a:gridCol w="1554444"/>
              </a:tblGrid>
              <a:tr h="368187">
                <a:tc>
                  <a:txBody>
                    <a:bodyPr/>
                    <a:lstStyle/>
                    <a:p>
                      <a:pPr rtl="0">
                        <a:lnSpc>
                          <a:spcPct val="115000"/>
                        </a:lnSpc>
                        <a:spcAft>
                          <a:spcPts val="0"/>
                        </a:spcAft>
                      </a:pPr>
                      <a:r>
                        <a:rPr lang="en-US" sz="1200" b="1">
                          <a:solidFill>
                            <a:srgbClr val="000000"/>
                          </a:solidFill>
                          <a:latin typeface="Arial"/>
                          <a:ea typeface="Times New Roman"/>
                          <a:cs typeface="Arial"/>
                        </a:rPr>
                        <a:t>Size (mxm)</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group of footing</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Foot number</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4x4</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A</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H20</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4x4</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A</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 B21</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4x4</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A</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F12</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4x4</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A</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B25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4x4</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A</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H25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4x4</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A</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H18</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4x4</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A</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H5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4x4</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A</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F15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B7</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D25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 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F6</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 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A14</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 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H29</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 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D30</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 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H15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 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en-US" sz="1200" b="1">
                          <a:solidFill>
                            <a:srgbClr val="000000"/>
                          </a:solidFill>
                          <a:latin typeface="Times New Roman"/>
                          <a:ea typeface="Times New Roman"/>
                          <a:cs typeface="Arial"/>
                        </a:rPr>
                        <a:t>A9</a:t>
                      </a:r>
                      <a:r>
                        <a:rPr lang="ar-SA" sz="1200" b="1">
                          <a:solidFill>
                            <a:srgbClr val="000000"/>
                          </a:solidFill>
                          <a:latin typeface="Calibri"/>
                          <a:ea typeface="Times New Roman"/>
                          <a:cs typeface="Times New Roman"/>
                        </a:rPr>
                        <a:t>   </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 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D14</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 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H10</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 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B13</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 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G6</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 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D7</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5 x 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C</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B32</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5 x 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C</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F19</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5 x 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C</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G22</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5 x 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C</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F29</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5 x 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C</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F23</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5 x 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C</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G28</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5 x 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C</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G18</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5 x 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C</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dirty="0">
                          <a:solidFill>
                            <a:srgbClr val="000000"/>
                          </a:solidFill>
                          <a:latin typeface="Times New Roman"/>
                          <a:ea typeface="Times New Roman"/>
                          <a:cs typeface="Arial"/>
                        </a:rPr>
                        <a:t>G14</a:t>
                      </a:r>
                      <a:endParaRPr lang="en-US" sz="1200" dirty="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2910" y="1000108"/>
            <a:ext cx="7671845" cy="5016758"/>
          </a:xfrm>
          <a:prstGeom prst="rect">
            <a:avLst/>
          </a:prstGeom>
          <a:noFill/>
        </p:spPr>
        <p:txBody>
          <a:bodyPr wrap="none" lIns="91440" tIns="45720" rIns="91440" bIns="45720">
            <a:spAutoFit/>
          </a:bodyPr>
          <a:lstStyle/>
          <a:p>
            <a:pPr algn="ctr"/>
            <a:r>
              <a:rPr lang="en-US" sz="2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We  evaluate the </a:t>
            </a:r>
            <a:r>
              <a:rPr lang="en-US" sz="2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thickness </a:t>
            </a:r>
            <a:r>
              <a:rPr lang="en-US" sz="2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of single </a:t>
            </a:r>
            <a:r>
              <a:rPr lang="en-US" sz="2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footing type A </a:t>
            </a:r>
            <a:r>
              <a:rPr lang="en-US" sz="2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a:t>
            </a:r>
          </a:p>
          <a:p>
            <a:pPr algn="ctr"/>
            <a:endParaRPr lang="ar-JO"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r>
              <a:rPr lang="ar-JO"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endPar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It is d </a:t>
            </a:r>
            <a:r>
              <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=50 </a:t>
            </a: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cm</a:t>
            </a:r>
          </a:p>
          <a:p>
            <a:pPr algn="ctr"/>
            <a:endPar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And evaluate the area of steel it =</a:t>
            </a:r>
          </a:p>
          <a:p>
            <a:pPr algn="ctr"/>
            <a:endPar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Use   25 </a:t>
            </a:r>
            <a:r>
              <a:rPr lang="fr-FR"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Φ </a:t>
            </a:r>
            <a:r>
              <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18   (1</a:t>
            </a:r>
            <a:r>
              <a:rPr lang="fr-FR"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Φ18 /16cm </a:t>
            </a:r>
            <a:r>
              <a:rPr lang="fr-FR"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p>
          <a:p>
            <a:pPr algn="ct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provide  </a:t>
            </a:r>
            <a:r>
              <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64cm</a:t>
            </a:r>
            <a:r>
              <a:rPr lang="en-US" sz="3200" b="1" baseline="30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endPar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endParaRPr lang="en-US" sz="3200" dirty="0"/>
          </a:p>
          <a:p>
            <a:pPr algn="ctr"/>
            <a:endParaRPr lang="en-US" sz="2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1"/>
          <p:cNvSpPr>
            <a:spLocks noChangeArrowheads="1"/>
          </p:cNvSpPr>
          <p:nvPr/>
        </p:nvSpPr>
        <p:spPr bwMode="auto">
          <a:xfrm>
            <a:off x="2285984" y="785794"/>
            <a:ext cx="4805546"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800" b="1" i="0"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Calibri" pitchFamily="34" charset="0"/>
                <a:cs typeface="Times New Roman" pitchFamily="18" charset="0"/>
              </a:rPr>
              <a:t>We design footing on </a:t>
            </a:r>
            <a:r>
              <a:rPr kumimoji="0" lang="en-US" sz="2800" b="1" i="0" strike="noStrike" normalizeH="0" baseline="0"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Calibri" pitchFamily="34" charset="0"/>
                <a:cs typeface="Times New Roman" pitchFamily="18" charset="0"/>
              </a:rPr>
              <a:t>sab</a:t>
            </a:r>
            <a:r>
              <a:rPr kumimoji="0" lang="en-US" sz="2800" b="1" i="0"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Calibri" pitchFamily="34" charset="0"/>
                <a:cs typeface="Times New Roman" pitchFamily="18" charset="0"/>
              </a:rPr>
              <a:t> 2000</a:t>
            </a:r>
            <a:endParaRPr kumimoji="0" lang="en-US" sz="2800" b="1" i="0"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endParaRPr>
          </a:p>
        </p:txBody>
      </p:sp>
      <p:pic>
        <p:nvPicPr>
          <p:cNvPr id="5" name="Picture 4" descr="C:\Users\sulayman\AppData\Local\Temp\Rar$DI00.533\3D.PNG"/>
          <p:cNvPicPr/>
          <p:nvPr/>
        </p:nvPicPr>
        <p:blipFill>
          <a:blip r:embed="rId2"/>
          <a:srcRect/>
          <a:stretch>
            <a:fillRect/>
          </a:stretch>
        </p:blipFill>
        <p:spPr bwMode="auto">
          <a:xfrm>
            <a:off x="214282" y="1428736"/>
            <a:ext cx="8715436" cy="50720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sulayman\AppData\Local\Temp\Rar$DI28.925\M11.PNG"/>
          <p:cNvPicPr/>
          <p:nvPr/>
        </p:nvPicPr>
        <p:blipFill>
          <a:blip r:embed="rId2"/>
          <a:srcRect/>
          <a:stretch>
            <a:fillRect/>
          </a:stretch>
        </p:blipFill>
        <p:spPr bwMode="auto">
          <a:xfrm>
            <a:off x="0" y="1514475"/>
            <a:ext cx="9144000" cy="5343525"/>
          </a:xfrm>
          <a:prstGeom prst="rect">
            <a:avLst/>
          </a:prstGeom>
          <a:noFill/>
          <a:ln w="9525">
            <a:noFill/>
            <a:miter lim="800000"/>
            <a:headEnd/>
            <a:tailEnd/>
          </a:ln>
        </p:spPr>
      </p:pic>
      <p:sp>
        <p:nvSpPr>
          <p:cNvPr id="5" name="Rectangle 4"/>
          <p:cNvSpPr/>
          <p:nvPr/>
        </p:nvSpPr>
        <p:spPr>
          <a:xfrm>
            <a:off x="2214546" y="571480"/>
            <a:ext cx="3860416" cy="923330"/>
          </a:xfrm>
          <a:prstGeom prst="rect">
            <a:avLst/>
          </a:prstGeom>
          <a:noFill/>
        </p:spPr>
        <p:txBody>
          <a:bodyPr wrap="none" lIns="91440" tIns="45720" rIns="91440" bIns="45720">
            <a:spAutoFit/>
          </a:bodyPr>
          <a:lstStyle/>
          <a:p>
            <a:pPr algn="ctr"/>
            <a:r>
              <a:rPr lang="en-US" sz="54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Momant</a:t>
            </a: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1-1</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sulayman\AppData\Local\Temp\Rar$DI35.712\M22.PNG"/>
          <p:cNvPicPr/>
          <p:nvPr/>
        </p:nvPicPr>
        <p:blipFill>
          <a:blip r:embed="rId2"/>
          <a:srcRect/>
          <a:stretch>
            <a:fillRect/>
          </a:stretch>
        </p:blipFill>
        <p:spPr bwMode="auto">
          <a:xfrm>
            <a:off x="357158" y="1666874"/>
            <a:ext cx="8429684" cy="5191125"/>
          </a:xfrm>
          <a:prstGeom prst="rect">
            <a:avLst/>
          </a:prstGeom>
          <a:noFill/>
          <a:ln w="9525">
            <a:noFill/>
            <a:miter lim="800000"/>
            <a:headEnd/>
            <a:tailEnd/>
          </a:ln>
        </p:spPr>
      </p:pic>
      <p:sp>
        <p:nvSpPr>
          <p:cNvPr id="5" name="Rectangle 4"/>
          <p:cNvSpPr/>
          <p:nvPr/>
        </p:nvSpPr>
        <p:spPr>
          <a:xfrm>
            <a:off x="2428860" y="714356"/>
            <a:ext cx="4023922" cy="923330"/>
          </a:xfrm>
          <a:prstGeom prst="rect">
            <a:avLst/>
          </a:prstGeom>
          <a:noFill/>
        </p:spPr>
        <p:txBody>
          <a:bodyPr wrap="none" lIns="91440" tIns="45720" rIns="91440" bIns="45720">
            <a:spAutoFit/>
          </a:bodyPr>
          <a:lstStyle/>
          <a:p>
            <a:pPr algn="ctr"/>
            <a:r>
              <a:rPr lang="en-US" sz="5400" b="1" cap="none" spc="0"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Momant</a:t>
            </a: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2-2</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sulayman\AppData\Local\Temp\Rar$DI47.469\V13.png"/>
          <p:cNvPicPr/>
          <p:nvPr/>
        </p:nvPicPr>
        <p:blipFill>
          <a:blip r:embed="rId2"/>
          <a:srcRect/>
          <a:stretch>
            <a:fillRect/>
          </a:stretch>
        </p:blipFill>
        <p:spPr bwMode="auto">
          <a:xfrm>
            <a:off x="0" y="1409700"/>
            <a:ext cx="9144000" cy="5448300"/>
          </a:xfrm>
          <a:prstGeom prst="rect">
            <a:avLst/>
          </a:prstGeom>
          <a:noFill/>
          <a:ln w="9525">
            <a:noFill/>
            <a:miter lim="800000"/>
            <a:headEnd/>
            <a:tailEnd/>
          </a:ln>
        </p:spPr>
      </p:pic>
      <p:sp>
        <p:nvSpPr>
          <p:cNvPr id="5" name="Rectangle 4"/>
          <p:cNvSpPr/>
          <p:nvPr/>
        </p:nvSpPr>
        <p:spPr>
          <a:xfrm>
            <a:off x="2857488" y="500042"/>
            <a:ext cx="2987100"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Shear 3-1</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sulayman\AppData\Local\Temp\Rar$DI51.970\V23.png"/>
          <p:cNvPicPr/>
          <p:nvPr/>
        </p:nvPicPr>
        <p:blipFill>
          <a:blip r:embed="rId2"/>
          <a:srcRect/>
          <a:stretch>
            <a:fillRect/>
          </a:stretch>
        </p:blipFill>
        <p:spPr bwMode="auto">
          <a:xfrm>
            <a:off x="0" y="1500174"/>
            <a:ext cx="9144000" cy="5357826"/>
          </a:xfrm>
          <a:prstGeom prst="rect">
            <a:avLst/>
          </a:prstGeom>
          <a:noFill/>
          <a:ln w="9525">
            <a:noFill/>
            <a:miter lim="800000"/>
            <a:headEnd/>
            <a:tailEnd/>
          </a:ln>
        </p:spPr>
      </p:pic>
      <p:sp>
        <p:nvSpPr>
          <p:cNvPr id="5" name="Rectangle 4"/>
          <p:cNvSpPr/>
          <p:nvPr/>
        </p:nvSpPr>
        <p:spPr>
          <a:xfrm>
            <a:off x="3000364" y="500042"/>
            <a:ext cx="3233963"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Shear 3-2 </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71604" y="857232"/>
            <a:ext cx="5929354" cy="923330"/>
          </a:xfrm>
          <a:prstGeom prst="rect">
            <a:avLst/>
          </a:prstGeom>
          <a:noFill/>
        </p:spPr>
        <p:txBody>
          <a:bodyPr wrap="square" lIns="91440" tIns="45720" rIns="91440" bIns="45720">
            <a:spAutoFit/>
          </a:bodyPr>
          <a:lstStyle/>
          <a:p>
            <a:pPr algn="ctr"/>
            <a:r>
              <a:rPr lang="en-US" sz="5400" b="1" dirty="0" smtClean="0">
                <a:ln w="12700">
                  <a:solidFill>
                    <a:schemeClr val="tx2">
                      <a:satMod val="155000"/>
                    </a:schemeClr>
                  </a:solidFill>
                  <a:prstDash val="solid"/>
                </a:ln>
                <a:effectLst>
                  <a:outerShdw blurRad="41275" dist="20320" dir="1800000" algn="tl" rotWithShape="0">
                    <a:srgbClr val="000000">
                      <a:alpha val="40000"/>
                    </a:srgbClr>
                  </a:outerShdw>
                </a:effectLst>
              </a:rPr>
              <a:t>Any </a:t>
            </a:r>
            <a:r>
              <a:rPr lang="en-US" sz="5400" b="1" dirty="0" err="1" smtClean="0">
                <a:ln w="12700">
                  <a:solidFill>
                    <a:schemeClr val="tx2">
                      <a:satMod val="155000"/>
                    </a:schemeClr>
                  </a:solidFill>
                  <a:prstDash val="solid"/>
                </a:ln>
                <a:effectLst>
                  <a:outerShdw blurRad="41275" dist="20320" dir="1800000" algn="tl" rotWithShape="0">
                    <a:srgbClr val="000000">
                      <a:alpha val="40000"/>
                    </a:srgbClr>
                  </a:outerShdw>
                </a:effectLst>
              </a:rPr>
              <a:t>qusetions</a:t>
            </a:r>
            <a:r>
              <a:rPr lang="en-US" sz="5400" b="1" dirty="0" smtClean="0">
                <a:ln w="12700">
                  <a:solidFill>
                    <a:schemeClr val="tx2">
                      <a:satMod val="155000"/>
                    </a:schemeClr>
                  </a:solidFill>
                  <a:prstDash val="solid"/>
                </a:ln>
                <a:effectLst>
                  <a:outerShdw blurRad="41275" dist="20320" dir="1800000" algn="tl" rotWithShape="0">
                    <a:srgbClr val="000000">
                      <a:alpha val="40000"/>
                    </a:srgbClr>
                  </a:outerShdw>
                </a:effectLst>
              </a:rPr>
              <a:t> </a:t>
            </a:r>
            <a:endParaRPr lang="en-US" sz="5400" b="1" dirty="0">
              <a:ln w="12700">
                <a:solidFill>
                  <a:schemeClr val="tx2">
                    <a:satMod val="155000"/>
                  </a:schemeClr>
                </a:solidFill>
                <a:prstDash val="solid"/>
              </a:ln>
              <a:effectLst>
                <a:outerShdw blurRad="41275" dist="20320" dir="1800000" algn="tl" rotWithShape="0">
                  <a:srgbClr val="000000">
                    <a:alpha val="40000"/>
                  </a:srgbClr>
                </a:outerShdw>
              </a:effectLst>
            </a:endParaRPr>
          </a:p>
        </p:txBody>
      </p:sp>
      <p:pic>
        <p:nvPicPr>
          <p:cNvPr id="90114" name="Picture 2" descr="http://www.sydneywestcancer.org/wp-content/uploads/2013/09/free-question-mark-wallpaper-hd-274x300.jpg"/>
          <p:cNvPicPr>
            <a:picLocks noChangeAspect="1" noChangeArrowheads="1"/>
          </p:cNvPicPr>
          <p:nvPr/>
        </p:nvPicPr>
        <p:blipFill>
          <a:blip r:embed="rId2"/>
          <a:srcRect/>
          <a:stretch>
            <a:fillRect/>
          </a:stretch>
        </p:blipFill>
        <p:spPr bwMode="auto">
          <a:xfrm>
            <a:off x="1857356" y="1857364"/>
            <a:ext cx="6286544" cy="450057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00232" y="1571612"/>
            <a:ext cx="5177316"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Thanks for you </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89090" name="Picture 2" descr="https://encrypted-tbn2.gstatic.com/images?q=tbn:ANd9GcSdxEM2M07aeFYRtRcB1-IA6YYCLrISyPackbvq7UqLx596ikf9MvUjCdk"/>
          <p:cNvPicPr>
            <a:picLocks noChangeAspect="1" noChangeArrowheads="1"/>
          </p:cNvPicPr>
          <p:nvPr/>
        </p:nvPicPr>
        <p:blipFill>
          <a:blip r:embed="rId2"/>
          <a:srcRect/>
          <a:stretch>
            <a:fillRect/>
          </a:stretch>
        </p:blipFill>
        <p:spPr bwMode="auto">
          <a:xfrm>
            <a:off x="2643174" y="2786058"/>
            <a:ext cx="3557601" cy="242889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1"/>
          <p:cNvSpPr>
            <a:spLocks noChangeArrowheads="1"/>
          </p:cNvSpPr>
          <p:nvPr/>
        </p:nvSpPr>
        <p:spPr bwMode="auto">
          <a:xfrm>
            <a:off x="0" y="2428868"/>
            <a:ext cx="914400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marL="0" marR="0" lvl="0" indent="0" algn="just" defTabSz="914400" rtl="0" eaLnBrk="0" fontAlgn="base" latinLnBrk="0" hangingPunct="0">
              <a:lnSpc>
                <a:spcPct val="100000"/>
              </a:lnSpc>
              <a:spcBef>
                <a:spcPct val="0"/>
              </a:spcBef>
              <a:spcAft>
                <a:spcPct val="0"/>
              </a:spcAft>
              <a:buClrTx/>
              <a:buSzTx/>
              <a:buFontTx/>
              <a:buNone/>
              <a:tabLst>
                <a:tab pos="2865438" algn="ctr"/>
              </a:tabLst>
            </a:pPr>
            <a:r>
              <a:rPr lang="en-US" sz="2800" b="1" dirty="0" smtClean="0">
                <a:ln w="11430"/>
                <a:solidFill>
                  <a:srgbClr val="002060"/>
                </a:solidFill>
                <a:effectLst>
                  <a:outerShdw blurRad="80000" dist="40000" dir="5040000" algn="tl">
                    <a:srgbClr val="000000">
                      <a:alpha val="30000"/>
                    </a:srgbClr>
                  </a:outerShdw>
                </a:effectLst>
                <a:latin typeface="Times New Roman" pitchFamily="18" charset="0"/>
                <a:ea typeface="Calibri" pitchFamily="34" charset="0"/>
                <a:cs typeface="Times New Roman" pitchFamily="18" charset="0"/>
              </a:rPr>
              <a:t>The building </a:t>
            </a:r>
            <a:r>
              <a:rPr kumimoji="0" lang="en-US" sz="2800" b="1" i="0" u="none" strike="noStrike" normalizeH="0" baseline="0" dirty="0" smtClean="0">
                <a:ln w="11430"/>
                <a:solidFill>
                  <a:srgbClr val="002060"/>
                </a:solidFill>
                <a:effectLst>
                  <a:outerShdw blurRad="80000" dist="40000" dir="5040000" algn="tl">
                    <a:srgbClr val="000000">
                      <a:alpha val="30000"/>
                    </a:srgbClr>
                  </a:outerShdw>
                </a:effectLst>
                <a:latin typeface="Times New Roman" pitchFamily="18" charset="0"/>
                <a:ea typeface="Calibri" pitchFamily="34" charset="0"/>
                <a:cs typeface="Times New Roman" pitchFamily="18" charset="0"/>
              </a:rPr>
              <a:t>is located at Balata </a:t>
            </a:r>
            <a:r>
              <a:rPr kumimoji="0" lang="en-US" sz="2800" b="1" i="0" u="none" strike="noStrike" normalizeH="0" baseline="0" dirty="0" smtClean="0">
                <a:ln w="11430"/>
                <a:solidFill>
                  <a:srgbClr val="002060"/>
                </a:solidFill>
                <a:effectLst>
                  <a:outerShdw blurRad="80000" dist="40000" dir="5040000" algn="tl">
                    <a:srgbClr val="000000">
                      <a:alpha val="30000"/>
                    </a:srgbClr>
                  </a:outerShdw>
                </a:effectLst>
                <a:latin typeface="Calibri"/>
                <a:ea typeface="Calibri" pitchFamily="34" charset="0"/>
                <a:cs typeface="Times New Roman" pitchFamily="18" charset="0"/>
              </a:rPr>
              <a:t>–</a:t>
            </a:r>
            <a:r>
              <a:rPr kumimoji="0" lang="en-US" sz="2800" b="1" i="0" u="none" strike="noStrike" normalizeH="0" baseline="0" dirty="0" smtClean="0">
                <a:ln w="11430"/>
                <a:solidFill>
                  <a:srgbClr val="002060"/>
                </a:solidFill>
                <a:effectLst>
                  <a:outerShdw blurRad="80000" dist="40000" dir="5040000" algn="tl">
                    <a:srgbClr val="000000">
                      <a:alpha val="30000"/>
                    </a:srgbClr>
                  </a:outerShdw>
                </a:effectLst>
                <a:latin typeface="Times New Roman" pitchFamily="18" charset="0"/>
                <a:ea typeface="Calibri" pitchFamily="34" charset="0"/>
                <a:cs typeface="Times New Roman" pitchFamily="18" charset="0"/>
              </a:rPr>
              <a:t> </a:t>
            </a:r>
            <a:r>
              <a:rPr kumimoji="0" lang="en-US" sz="2800" b="1" i="0" u="none" strike="noStrike" normalizeH="0" baseline="0" dirty="0" err="1" smtClean="0">
                <a:ln w="11430"/>
                <a:solidFill>
                  <a:srgbClr val="002060"/>
                </a:solidFill>
                <a:effectLst>
                  <a:outerShdw blurRad="80000" dist="40000" dir="5040000" algn="tl">
                    <a:srgbClr val="000000">
                      <a:alpha val="30000"/>
                    </a:srgbClr>
                  </a:outerShdw>
                </a:effectLst>
                <a:latin typeface="Times New Roman" pitchFamily="18" charset="0"/>
                <a:ea typeface="Calibri" pitchFamily="34" charset="0"/>
                <a:cs typeface="Times New Roman" pitchFamily="18" charset="0"/>
              </a:rPr>
              <a:t>Asskar</a:t>
            </a:r>
            <a:r>
              <a:rPr kumimoji="0" lang="en-US" sz="2800" b="1" i="0" u="none" strike="noStrike" normalizeH="0" baseline="0" dirty="0" smtClean="0">
                <a:ln w="11430"/>
                <a:solidFill>
                  <a:srgbClr val="002060"/>
                </a:solidFill>
                <a:effectLst>
                  <a:outerShdw blurRad="80000" dist="40000" dir="5040000" algn="tl">
                    <a:srgbClr val="000000">
                      <a:alpha val="30000"/>
                    </a:srgbClr>
                  </a:outerShdw>
                </a:effectLst>
                <a:latin typeface="Times New Roman" pitchFamily="18" charset="0"/>
                <a:ea typeface="Calibri" pitchFamily="34" charset="0"/>
                <a:cs typeface="Times New Roman" pitchFamily="18" charset="0"/>
              </a:rPr>
              <a:t> Street, Nablus, Palestine. The proposed building will have a plan area of about 700 square meters and will be consisted of at most of 9 stories. The site is leveled and excavated to foundation level which is about 7 m below the main street level.</a:t>
            </a:r>
            <a:endParaRPr kumimoji="0" lang="en-US" sz="2800" b="1" i="0" u="none" strike="noStrike" normalizeH="0" baseline="0" dirty="0" smtClean="0">
              <a:ln w="11430"/>
              <a:solidFill>
                <a:srgbClr val="002060"/>
              </a:solidFill>
              <a:effectLst>
                <a:outerShdw blurRad="80000" dist="40000" dir="5040000" algn="tl">
                  <a:srgbClr val="000000">
                    <a:alpha val="30000"/>
                  </a:srgbClr>
                </a:outerShdw>
              </a:effectLst>
              <a:latin typeface="Arial" pitchFamily="34" charset="0"/>
              <a:cs typeface="Arial" pitchFamily="34" charset="0"/>
            </a:endParaRPr>
          </a:p>
        </p:txBody>
      </p:sp>
      <p:sp>
        <p:nvSpPr>
          <p:cNvPr id="6" name="Rectangle 5"/>
          <p:cNvSpPr/>
          <p:nvPr/>
        </p:nvSpPr>
        <p:spPr>
          <a:xfrm>
            <a:off x="2428860" y="857232"/>
            <a:ext cx="3942426"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kumimoji="0" lang="en-US" sz="5400" b="1" i="0" u="none" strike="noStrike" cap="none" spc="0"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ea typeface="Calibri" pitchFamily="34" charset="0"/>
                <a:cs typeface="Times New Roman" pitchFamily="18" charset="0"/>
              </a:rPr>
              <a:t>Introduction</a:t>
            </a:r>
            <a:endParaRPr lang="ar-JO"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42910" y="1857364"/>
            <a:ext cx="7500990" cy="2062103"/>
          </a:xfrm>
          <a:prstGeom prst="rect">
            <a:avLst/>
          </a:prstGeom>
          <a:noFill/>
        </p:spPr>
        <p:txBody>
          <a:bodyPr wrap="square" rtlCol="1">
            <a:spAutoFit/>
          </a:bodyPr>
          <a:lstStyle/>
          <a:p>
            <a:pPr lvl="0" algn="l" rtl="0" eaLnBrk="0" fontAlgn="base" hangingPunct="0">
              <a:spcBef>
                <a:spcPct val="0"/>
              </a:spcBef>
              <a:spcAft>
                <a:spcPct val="0"/>
              </a:spcAft>
              <a:tabLst>
                <a:tab pos="952500" algn="l"/>
              </a:tabLst>
            </a:pPr>
            <a:r>
              <a:rPr kumimoji="0" lang="en-US" sz="32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The load comes</a:t>
            </a:r>
            <a:r>
              <a:rPr kumimoji="0" lang="en-US" sz="3200" b="1" i="0" u="none" strike="noStrike" normalizeH="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to the footing from the slab (dead load and live load ) to beams to columns so we want to study dead load and live load </a:t>
            </a:r>
            <a:endParaRPr kumimoji="0" lang="en-US" sz="32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endParaRPr>
          </a:p>
        </p:txBody>
      </p:sp>
      <p:sp>
        <p:nvSpPr>
          <p:cNvPr id="6" name="Rectangle 5"/>
          <p:cNvSpPr/>
          <p:nvPr/>
        </p:nvSpPr>
        <p:spPr>
          <a:xfrm>
            <a:off x="0" y="1000108"/>
            <a:ext cx="8572528" cy="707886"/>
          </a:xfrm>
          <a:prstGeom prst="rect">
            <a:avLst/>
          </a:prstGeom>
          <a:noFill/>
        </p:spPr>
        <p:txBody>
          <a:bodyPr wrap="square" lIns="91440" tIns="45720" rIns="91440" bIns="45720">
            <a:spAutoFit/>
          </a:bodyPr>
          <a:lstStyle/>
          <a:p>
            <a:pPr algn="ctr"/>
            <a:r>
              <a:rPr kumimoji="0" lang="en-US" sz="4000" b="1" i="0" strike="noStrike" normalizeH="0" baseline="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ea typeface="Times New Roman" pitchFamily="18" charset="0"/>
                <a:cs typeface="Times New Roman" pitchFamily="18" charset="0"/>
              </a:rPr>
              <a:t>STRUCTURAL ANALASIS</a:t>
            </a:r>
            <a:endParaRPr lang="ar-JO"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8" name="Rectangle 7"/>
          <p:cNvSpPr/>
          <p:nvPr/>
        </p:nvSpPr>
        <p:spPr>
          <a:xfrm>
            <a:off x="285720" y="3857628"/>
            <a:ext cx="8469686" cy="1815882"/>
          </a:xfrm>
          <a:prstGeom prst="rect">
            <a:avLst/>
          </a:prstGeom>
          <a:noFill/>
        </p:spPr>
        <p:txBody>
          <a:bodyPr wrap="square" lIns="91440" tIns="45720" rIns="91440" bIns="45720">
            <a:spAutoFit/>
          </a:bodyPr>
          <a:lstStyle/>
          <a:p>
            <a:pPr algn="ctr"/>
            <a:r>
              <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The proposed building under consideration has its own weight and expected weight that analyzed by tributary </a:t>
            </a: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area.</a:t>
            </a:r>
          </a:p>
          <a:p>
            <a:pPr algn="ct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We </a:t>
            </a:r>
            <a:r>
              <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find two types of load; services and ultimate.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5720" y="1500174"/>
            <a:ext cx="8572560" cy="3662541"/>
          </a:xfrm>
          <a:prstGeom prst="rect">
            <a:avLst/>
          </a:prstGeom>
          <a:noFill/>
        </p:spPr>
        <p:txBody>
          <a:bodyPr wrap="square" lIns="91440" tIns="45720" rIns="91440" bIns="45720">
            <a:spAutoFit/>
          </a:bodyPr>
          <a:lstStyle/>
          <a:p>
            <a:pPr algn="ctr"/>
            <a:r>
              <a:rPr lang="en-US" sz="3600" b="1" dirty="0" smtClean="0">
                <a:ln w="10541" cmpd="sng">
                  <a:solidFill>
                    <a:schemeClr val="accent1">
                      <a:shade val="88000"/>
                      <a:satMod val="110000"/>
                    </a:schemeClr>
                  </a:solidFill>
                  <a:prstDash val="solid"/>
                </a:ln>
              </a:rPr>
              <a:t>The dead load</a:t>
            </a:r>
          </a:p>
          <a:p>
            <a:pPr algn="ct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The </a:t>
            </a:r>
            <a:r>
              <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dead load acting on the structure can be determined by reviewing to architecture, mechanical, and electrical drawing for the building from these drawings the structural engineer can calculate the volume of any parts then multiply this volume by density to get own weight.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7158" y="1071546"/>
            <a:ext cx="8572528" cy="3785652"/>
          </a:xfrm>
          <a:prstGeom prst="rect">
            <a:avLst/>
          </a:prstGeom>
          <a:noFill/>
        </p:spPr>
        <p:txBody>
          <a:bodyPr wrap="square" lIns="91440" tIns="45720" rIns="91440" bIns="45720">
            <a:spAutoFit/>
          </a:bodyPr>
          <a:lstStyle/>
          <a:p>
            <a:pPr algn="ctr"/>
            <a:r>
              <a:rPr lang="en-US" sz="4400" b="1" dirty="0" smtClean="0">
                <a:ln w="24500" cmpd="dbl">
                  <a:solidFill>
                    <a:schemeClr val="accent2">
                      <a:shade val="85000"/>
                      <a:satMod val="155000"/>
                    </a:schemeClr>
                  </a:solidFill>
                  <a:prstDash val="solid"/>
                  <a:miter lim="800000"/>
                </a:ln>
                <a:effectLst>
                  <a:outerShdw blurRad="38100" dist="38100" dir="7020000" algn="tl">
                    <a:srgbClr val="000000">
                      <a:alpha val="35000"/>
                    </a:srgbClr>
                  </a:outerShdw>
                </a:effectLst>
              </a:rPr>
              <a:t>Live loads</a:t>
            </a:r>
            <a:endParaRPr lang="ar-JO" sz="4400" b="1" dirty="0" smtClean="0">
              <a:ln w="24500" cmpd="dbl">
                <a:solidFill>
                  <a:schemeClr val="accent2">
                    <a:shade val="85000"/>
                    <a:satMod val="155000"/>
                  </a:schemeClr>
                </a:solidFill>
                <a:prstDash val="solid"/>
                <a:miter lim="800000"/>
              </a:ln>
              <a:effectLst>
                <a:outerShdw blurRad="38100" dist="38100" dir="7020000" algn="tl">
                  <a:srgbClr val="000000">
                    <a:alpha val="35000"/>
                  </a:srgbClr>
                </a:outerShdw>
              </a:effectLst>
            </a:endParaRPr>
          </a:p>
          <a:p>
            <a:pPr algn="l"/>
            <a:endParaRPr lang="ar-JO"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l"/>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Live </a:t>
            </a:r>
            <a:r>
              <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loads value depends on the type of the structure, these loads coming from moveable weights such as the weights of furniture </a:t>
            </a: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or </a:t>
            </a:r>
            <a:r>
              <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inhabitants, usually found by multiply factor of live loads which equal 0.3 t / m</a:t>
            </a:r>
            <a:r>
              <a:rPr lang="en-US" sz="2800" b="1" baseline="30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r>
              <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with tributary area effects on each column or shear wall.</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8662" y="928670"/>
            <a:ext cx="7358113" cy="5693866"/>
          </a:xfrm>
          <a:prstGeom prst="rect">
            <a:avLst/>
          </a:prstGeom>
          <a:noFill/>
        </p:spPr>
        <p:txBody>
          <a:bodyPr wrap="square" lIns="91440" tIns="45720" rIns="91440" bIns="45720">
            <a:spAutoFit/>
          </a:bodyPr>
          <a:lstStyle/>
          <a:p>
            <a:pPr algn="ctr"/>
            <a:r>
              <a:rPr lang="en-US" sz="3200" b="1" dirty="0">
                <a:ln w="10541" cmpd="sng">
                  <a:solidFill>
                    <a:schemeClr val="accent1">
                      <a:shade val="88000"/>
                      <a:satMod val="110000"/>
                    </a:schemeClr>
                  </a:solidFill>
                  <a:prstDash val="solid"/>
                </a:ln>
              </a:rPr>
              <a:t>Design of </a:t>
            </a:r>
            <a:r>
              <a:rPr lang="en-US" sz="3200" b="1" dirty="0" smtClean="0">
                <a:ln w="10541" cmpd="sng">
                  <a:solidFill>
                    <a:schemeClr val="accent1">
                      <a:shade val="88000"/>
                      <a:satMod val="110000"/>
                    </a:schemeClr>
                  </a:solidFill>
                  <a:prstDash val="solid"/>
                </a:ln>
              </a:rPr>
              <a:t>Foundation</a:t>
            </a:r>
          </a:p>
          <a:p>
            <a:pPr algn="ctr"/>
            <a:endParaRPr lang="en-US" sz="3200" b="1" dirty="0">
              <a:ln w="10541" cmpd="sng">
                <a:solidFill>
                  <a:schemeClr val="accent1">
                    <a:shade val="88000"/>
                    <a:satMod val="110000"/>
                  </a:schemeClr>
                </a:solidFill>
                <a:prstDash val="solid"/>
              </a:ln>
            </a:endParaRPr>
          </a:p>
          <a:p>
            <a:pPr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the following loads :</a:t>
            </a:r>
          </a:p>
          <a:p>
            <a:pPr lvl="0"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Dead Load (own weight).</a:t>
            </a:r>
          </a:p>
          <a:p>
            <a:pPr lvl="0"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Super imposed dead load =250kg/m</a:t>
            </a:r>
            <a:r>
              <a:rPr lang="en-US" sz="2000" b="1" baseline="30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p>
          <a:p>
            <a:pPr lvl="0"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Live loads =250kg/m</a:t>
            </a:r>
            <a:r>
              <a:rPr lang="en-US" sz="2000" b="1" baseline="30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p>
          <a:p>
            <a:pPr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p>
          <a:p>
            <a:pPr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Using ACI code [5] , the ultimate loads calculated using the following combinations:</a:t>
            </a:r>
          </a:p>
          <a:p>
            <a:pPr lvl="0" algn="ctr"/>
            <a:r>
              <a:rPr lang="en-US"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a:t>
            </a:r>
            <a:r>
              <a:rPr lang="en-US" sz="2000" b="1" baseline="-25000"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a:t>
            </a: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=1.4Dead.</a:t>
            </a:r>
          </a:p>
          <a:p>
            <a:pPr lvl="0" algn="ctr"/>
            <a:r>
              <a:rPr lang="en-US"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a:t>
            </a:r>
            <a:r>
              <a:rPr lang="en-US" sz="2000" b="1" baseline="-25000"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a:t>
            </a: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=1.2Dead + 1.6Live.</a:t>
            </a:r>
          </a:p>
          <a:p>
            <a:pPr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p>
          <a:p>
            <a:pPr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Using in this project the following materials characteristics:</a:t>
            </a:r>
          </a:p>
          <a:p>
            <a:pPr algn="ctr"/>
            <a:r>
              <a:rPr lang="en-US"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a:t>
            </a:r>
            <a:r>
              <a:rPr lang="en-US" sz="2000" b="1" baseline="-25000"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a:t>
            </a: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=240kg/cm</a:t>
            </a:r>
            <a:r>
              <a:rPr lang="en-US" sz="2000" b="1" baseline="30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B 300 )</a:t>
            </a:r>
          </a:p>
          <a:p>
            <a:pPr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where : </a:t>
            </a:r>
            <a:r>
              <a:rPr lang="en-US"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f’c</a:t>
            </a: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is the compressive strength of concrete</a:t>
            </a:r>
          </a:p>
          <a:p>
            <a:pPr algn="ctr"/>
            <a:r>
              <a:rPr lang="en-US"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a:t>
            </a:r>
            <a:r>
              <a:rPr lang="en-US" sz="2000" b="1" baseline="-25000"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y</a:t>
            </a: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4200 kg/cm</a:t>
            </a:r>
            <a:r>
              <a:rPr lang="en-US" sz="2000" b="1" baseline="30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endPar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where :</a:t>
            </a:r>
            <a:r>
              <a:rPr lang="en-US"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a:t>
            </a:r>
            <a:r>
              <a:rPr lang="en-US" sz="2000" b="1" baseline="-25000"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y</a:t>
            </a: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is the yield strength of steel</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2910" y="1357298"/>
            <a:ext cx="8001056" cy="2369880"/>
          </a:xfrm>
          <a:prstGeom prst="rect">
            <a:avLst/>
          </a:prstGeom>
        </p:spPr>
        <p:txBody>
          <a:bodyPr wrap="square">
            <a:spAutoFit/>
          </a:bodyPr>
          <a:lstStyle/>
          <a:p>
            <a:pPr algn="ctr"/>
            <a:r>
              <a:rPr lang="en-US" sz="3200" b="1" dirty="0">
                <a:ln w="10541" cmpd="sng">
                  <a:solidFill>
                    <a:schemeClr val="accent1">
                      <a:shade val="88000"/>
                      <a:satMod val="110000"/>
                    </a:schemeClr>
                  </a:solidFill>
                  <a:prstDash val="solid"/>
                </a:ln>
              </a:rPr>
              <a:t>Determine area of </a:t>
            </a:r>
            <a:r>
              <a:rPr lang="en-US" sz="3200" b="1" dirty="0" smtClean="0">
                <a:ln w="10541" cmpd="sng">
                  <a:solidFill>
                    <a:schemeClr val="accent1">
                      <a:shade val="88000"/>
                      <a:satMod val="110000"/>
                    </a:schemeClr>
                  </a:solidFill>
                  <a:prstDash val="solid"/>
                </a:ln>
              </a:rPr>
              <a:t>footing</a:t>
            </a:r>
          </a:p>
          <a:p>
            <a:pPr algn="l"/>
            <a:endParaRPr lang="en-US" sz="3200" b="1" dirty="0">
              <a:ln w="10541" cmpd="sng">
                <a:solidFill>
                  <a:schemeClr val="accent1">
                    <a:shade val="88000"/>
                    <a:satMod val="110000"/>
                  </a:schemeClr>
                </a:solidFill>
                <a:prstDash val="solid"/>
              </a:ln>
            </a:endParaRPr>
          </a:p>
          <a:p>
            <a:pPr algn="l"/>
            <a:r>
              <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Required area = Service load/</a:t>
            </a:r>
            <a:r>
              <a:rPr lang="en-US" sz="28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q</a:t>
            </a:r>
            <a:r>
              <a:rPr lang="en-US" sz="2800" b="1" baseline="-25000"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a:t>
            </a:r>
            <a:r>
              <a:rPr lang="en-US" sz="2800" b="1" baseline="-25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endParaRPr lang="en-US" sz="2800" b="1" baseline="-250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r>
              <a:rPr lang="en-US" sz="2800" b="1" baseline="-250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Were</a:t>
            </a: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n-US" sz="28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q</a:t>
            </a:r>
            <a:r>
              <a:rPr lang="en-US" sz="2800" b="1" baseline="-25000"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a:t>
            </a: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20 t /</a:t>
            </a:r>
            <a:r>
              <a:rPr lang="en-US" sz="28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sqe</a:t>
            </a: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meter                                              </a:t>
            </a:r>
            <a:endPar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214414" y="642921"/>
          <a:ext cx="6858048" cy="6453927"/>
        </p:xfrm>
        <a:graphic>
          <a:graphicData uri="http://schemas.openxmlformats.org/drawingml/2006/table">
            <a:tbl>
              <a:tblPr rtl="1"/>
              <a:tblGrid>
                <a:gridCol w="1604716"/>
                <a:gridCol w="2314168"/>
                <a:gridCol w="1402014"/>
                <a:gridCol w="1537150"/>
              </a:tblGrid>
              <a:tr h="354879">
                <a:tc>
                  <a:txBody>
                    <a:bodyPr/>
                    <a:lstStyle/>
                    <a:p>
                      <a:pPr algn="ctr" rtl="0">
                        <a:lnSpc>
                          <a:spcPct val="115000"/>
                        </a:lnSpc>
                        <a:spcAft>
                          <a:spcPts val="0"/>
                        </a:spcAft>
                      </a:pPr>
                      <a:r>
                        <a:rPr lang="en-US" sz="1200" b="1">
                          <a:solidFill>
                            <a:srgbClr val="000000"/>
                          </a:solidFill>
                          <a:latin typeface="Arial"/>
                          <a:ea typeface="Times New Roman"/>
                          <a:cs typeface="Arial"/>
                        </a:rPr>
                        <a:t>size (mxm)</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a:t>
                      </a:r>
                      <a:r>
                        <a:rPr lang="en-US" sz="1200" b="1">
                          <a:solidFill>
                            <a:srgbClr val="000000"/>
                          </a:solidFill>
                          <a:latin typeface="Times New Roman"/>
                          <a:ea typeface="Times New Roman"/>
                          <a:cs typeface="Arial"/>
                        </a:rPr>
                        <a:t>Ultimate load</a:t>
                      </a:r>
                      <a:r>
                        <a:rPr lang="ar-SA" sz="1200" b="1">
                          <a:solidFill>
                            <a:srgbClr val="000000"/>
                          </a:solidFill>
                          <a:latin typeface="Calibri"/>
                          <a:ea typeface="Times New Roman"/>
                          <a:cs typeface="Times New Roman"/>
                        </a:rPr>
                        <a:t>   (</a:t>
                      </a:r>
                      <a:r>
                        <a:rPr lang="en-US" sz="1200" b="1">
                          <a:solidFill>
                            <a:srgbClr val="000000"/>
                          </a:solidFill>
                          <a:latin typeface="Times New Roman"/>
                          <a:ea typeface="Times New Roman"/>
                          <a:cs typeface="Arial"/>
                        </a:rPr>
                        <a:t>ton </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Service load (ton)</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Foot number</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3.368976106</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227</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162.14</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H20</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3.4278273</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235</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167.8</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 B21</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3.872983346</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300</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214.3</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F12</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3.879432948</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301</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215</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B25</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3.879432948</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301</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215</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H25</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3.930648801</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309</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220.7</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H18</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3.974921383</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316</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225.7</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H5</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4.01248053</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322</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230</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F15</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4.183300133</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350</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250</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B7</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4.183300133</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350</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250</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D25</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4.189272013</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351</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250.7</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F6</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4.248529157</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361</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257.9</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A14</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4.277849927</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366</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261.4</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H29</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4.301162634</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370</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264.3</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D30</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4.318564576</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373</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266.4</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H15</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4.358898944</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380</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271.4</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200" b="1">
                          <a:solidFill>
                            <a:srgbClr val="000000"/>
                          </a:solidFill>
                          <a:latin typeface="Times New Roman"/>
                          <a:ea typeface="Times New Roman"/>
                          <a:cs typeface="Arial"/>
                        </a:rPr>
                        <a:t>A9</a:t>
                      </a:r>
                      <a:r>
                        <a:rPr lang="ar-SA" sz="1200" b="1">
                          <a:solidFill>
                            <a:srgbClr val="000000"/>
                          </a:solidFill>
                          <a:latin typeface="Calibri"/>
                          <a:ea typeface="Times New Roman"/>
                          <a:cs typeface="Times New Roman"/>
                        </a:rPr>
                        <a:t>   </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4.376071297</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383</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273.6</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D14</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4.376071297</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383</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273.6</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H10</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4.393176527</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386</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275.7</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B13</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4.449719092</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396</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282.8</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G6</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4.494441011</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404</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288.6</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D7</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4.511097427</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407</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290.7</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B32</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4.57165178</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418</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298.6</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F19</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4.57165178</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418</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298.6</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G22</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4.593473631</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422</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301.4</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F29</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4.604345773</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424</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302.9</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F23</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4.671723451</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436.5</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311.8</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G28</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4.724404724</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446.4</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318.9</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G18</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5.059644256</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512</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365.7</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dirty="0">
                          <a:solidFill>
                            <a:srgbClr val="000000"/>
                          </a:solidFill>
                          <a:latin typeface="Times New Roman"/>
                          <a:ea typeface="Times New Roman"/>
                          <a:cs typeface="Arial"/>
                        </a:rPr>
                        <a:t>G14</a:t>
                      </a:r>
                      <a:endParaRPr lang="en-US" sz="1200" dirty="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85787" y="1071547"/>
            <a:ext cx="7929618" cy="2862322"/>
          </a:xfrm>
          <a:prstGeom prst="rect">
            <a:avLst/>
          </a:prstGeom>
          <a:noFill/>
        </p:spPr>
        <p:txBody>
          <a:bodyPr wrap="square" lIns="91440" tIns="45720" rIns="91440" bIns="45720">
            <a:spAutoFit/>
          </a:bodyPr>
          <a:lstStyle/>
          <a:p>
            <a:pPr algn="ctr"/>
            <a:r>
              <a:rPr lang="en-US" sz="3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We need to divide  the footing from area to three </a:t>
            </a:r>
            <a:r>
              <a:rPr lang="en-US" sz="3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groups</a:t>
            </a:r>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p>
          <a:p>
            <a:pPr algn="ctr"/>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 A = 4 x 4 m</a:t>
            </a:r>
          </a:p>
          <a:p>
            <a:pPr algn="ctr"/>
            <a:r>
              <a:rPr lang="en-US" sz="3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2. B = 4.5 x 4.5 m </a:t>
            </a:r>
          </a:p>
          <a:p>
            <a:pPr algn="ctr"/>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3. C = 5 x 5 m</a:t>
            </a:r>
            <a:r>
              <a:rPr lang="en-US" sz="3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a:t>
            </a:r>
            <a:endParaRPr lang="en-US" sz="3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201</TotalTime>
  <Words>642</Words>
  <Application>Microsoft Office PowerPoint</Application>
  <PresentationFormat>On-screen Show (4:3)</PresentationFormat>
  <Paragraphs>274</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sulayman</dc:creator>
  <cp:lastModifiedBy>sulayman</cp:lastModifiedBy>
  <cp:revision>21</cp:revision>
  <dcterms:created xsi:type="dcterms:W3CDTF">2016-05-18T15:48:47Z</dcterms:created>
  <dcterms:modified xsi:type="dcterms:W3CDTF">2016-05-18T21:21:20Z</dcterms:modified>
</cp:coreProperties>
</file>